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media/image5.jpeg" ContentType="image/jpeg"/>
  <Override PartName="/ppt/notesSlides/notesSlide4.xml" ContentType="application/vnd.openxmlformats-officedocument.presentationml.notesSlide+xml"/>
  <Override PartName="/ppt/media/image6.jpeg" ContentType="image/jpeg"/>
  <Override PartName="/ppt/notesSlides/notesSlide5.xml" ContentType="application/vnd.openxmlformats-officedocument.presentationml.notesSlide+xml"/>
  <Override PartName="/ppt/media/image7.jpeg" ContentType="image/jpeg"/>
  <Override PartName="/ppt/media/image8.jpeg" ContentType="image/jpeg"/>
  <Override PartName="/ppt/notesSlides/notesSlide6.xml" ContentType="application/vnd.openxmlformats-officedocument.presentationml.notesSlide+xml"/>
  <Override PartName="/ppt/media/image9.jpeg" ContentType="image/jpeg"/>
  <Override PartName="/ppt/notesSlides/notesSlide7.xml" ContentType="application/vnd.openxmlformats-officedocument.presentationml.notesSlide+xml"/>
  <Override PartName="/ppt/media/image10.jpeg" ContentType="image/jpeg"/>
  <Override PartName="/ppt/notesSlides/notesSlide8.xml" ContentType="application/vnd.openxmlformats-officedocument.presentationml.notesSlide+xml"/>
  <Override PartName="/ppt/media/image11.jpeg" ContentType="image/jpeg"/>
  <Override PartName="/ppt/notesSlides/notesSlide9.xml" ContentType="application/vnd.openxmlformats-officedocument.presentationml.notesSlide+xml"/>
  <Override PartName="/ppt/media/image12.jpeg" ContentType="image/jpeg"/>
  <Override PartName="/ppt/media/image13.jpeg" ContentType="image/jpeg"/>
  <Override PartName="/ppt/notesSlides/notesSlide10.xml" ContentType="application/vnd.openxmlformats-officedocument.presentationml.notesSlide+xml"/>
  <Override PartName="/ppt/media/image14.jpeg" ContentType="image/jpeg"/>
  <Override PartName="/ppt/media/image15.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6.jpeg" ContentType="image/jpeg"/>
  <Override PartName="/ppt/notesSlides/notesSlide13.xml" ContentType="application/vnd.openxmlformats-officedocument.presentationml.notesSlide+xml"/>
  <Override PartName="/ppt/media/image17.jpeg" ContentType="image/jpeg"/>
  <Override PartName="/ppt/notesSlides/notesSlide14.xml" ContentType="application/vnd.openxmlformats-officedocument.presentationml.notesSlide+xml"/>
  <Override PartName="/ppt/media/image18.jpeg" ContentType="image/jpeg"/>
  <Override PartName="/ppt/media/image19.jpeg" ContentType="image/jpeg"/>
  <Override PartName="/ppt/notesSlides/notesSlide15.xml" ContentType="application/vnd.openxmlformats-officedocument.presentationml.notesSlide+xml"/>
  <Override PartName="/ppt/media/image20.jpeg" ContentType="image/jpeg"/>
  <Override PartName="/ppt/notesSlides/notesSlide16.xml" ContentType="application/vnd.openxmlformats-officedocument.presentationml.notesSlide+xml"/>
  <Override PartName="/ppt/media/image21.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2.jpeg" ContentType="image/jpeg"/>
  <Override PartName="/ppt/media/image23.jpeg" ContentType="image/jpeg"/>
  <Override PartName="/ppt/notesSlides/notesSlide19.xml" ContentType="application/vnd.openxmlformats-officedocument.presentationml.notesSlide+xml"/>
  <Override PartName="/ppt/media/image24.jpeg" ContentType="image/jpeg"/>
  <Override PartName="/ppt/media/image25.jpeg" ContentType="image/jpeg"/>
  <Override PartName="/ppt/notesSlides/notesSlide20.xml" ContentType="application/vnd.openxmlformats-officedocument.presentationml.notesSlide+xml"/>
  <Override PartName="/ppt/media/image26.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27.jpeg" ContentType="image/jpeg"/>
  <Override PartName="/ppt/notesSlides/notesSlide2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7" name="Shape 37"/>
          <p:cNvSpPr/>
          <p:nvPr>
            <p:ph type="sldImg"/>
          </p:nvPr>
        </p:nvSpPr>
        <p:spPr>
          <a:xfrm>
            <a:off x="1143000" y="685800"/>
            <a:ext cx="4572000" cy="3429000"/>
          </a:xfrm>
          <a:prstGeom prst="rect">
            <a:avLst/>
          </a:prstGeom>
        </p:spPr>
        <p:txBody>
          <a:bodyPr/>
          <a:lstStyle/>
          <a:p>
            <a:pPr/>
          </a:p>
        </p:txBody>
      </p:sp>
      <p:sp>
        <p:nvSpPr>
          <p:cNvPr id="38" name="Shape 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www.foundationsforfreedom.net/_Transfer/BFF_Courses2018-red.pdf" TargetMode="Externa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 name="Shape 56"/>
          <p:cNvSpPr/>
          <p:nvPr>
            <p:ph type="sldImg"/>
          </p:nvPr>
        </p:nvSpPr>
        <p:spPr>
          <a:prstGeom prst="rect">
            <a:avLst/>
          </a:prstGeom>
        </p:spPr>
        <p:txBody>
          <a:bodyPr/>
          <a:lstStyle/>
          <a:p>
            <a:pPr/>
          </a:p>
        </p:txBody>
      </p:sp>
      <p:sp>
        <p:nvSpPr>
          <p:cNvPr id="57" name="Shape 57"/>
          <p:cNvSpPr/>
          <p:nvPr>
            <p:ph type="body" sz="quarter" idx="1"/>
          </p:nvPr>
        </p:nvSpPr>
        <p:spPr>
          <a:prstGeom prst="rect">
            <a:avLst/>
          </a:prstGeom>
        </p:spPr>
        <p:txBody>
          <a:bodyPr/>
          <a:lstStyle/>
          <a:p>
            <a:pPr>
              <a:lnSpc>
                <a:spcPct val="100000"/>
              </a:lnSpc>
              <a:defRPr spc="300" sz="5000">
                <a:solidFill>
                  <a:srgbClr val="515151"/>
                </a:solidFill>
                <a:latin typeface="Footlight MT Light"/>
                <a:ea typeface="Footlight MT Light"/>
                <a:cs typeface="Footlight MT Light"/>
                <a:sym typeface="Footlight MT Light"/>
              </a:defRPr>
            </a:pPr>
            <a:r>
              <a:t>Biblical Foundations for Freedom introduction</a:t>
            </a:r>
          </a:p>
          <a:p>
            <a:pPr>
              <a:lnSpc>
                <a:spcPct val="100000"/>
              </a:lnSpc>
              <a:defRPr spc="300" sz="5000">
                <a:solidFill>
                  <a:srgbClr val="515151"/>
                </a:solidFill>
                <a:latin typeface="Footlight MT Light"/>
                <a:ea typeface="Footlight MT Light"/>
                <a:cs typeface="Footlight MT Light"/>
                <a:sym typeface="Footlight MT Light"/>
              </a:defRPr>
            </a:pPr>
          </a:p>
          <a:p>
            <a:pPr>
              <a:lnSpc>
                <a:spcPct val="100000"/>
              </a:lnSpc>
              <a:defRPr spc="300" sz="5000">
                <a:solidFill>
                  <a:srgbClr val="515151"/>
                </a:solidFill>
                <a:latin typeface="Footlight MT Light"/>
                <a:ea typeface="Footlight MT Light"/>
                <a:cs typeface="Footlight MT Light"/>
                <a:sym typeface="Footlight MT Light"/>
              </a:defRPr>
            </a:pPr>
            <a:r>
              <a:rPr u="sng">
                <a:hlinkClick r:id="rId3" invalidUrl="" action="" tgtFrame="" tooltip="" history="1" highlightClick="0" endSnd="0"/>
              </a:rPr>
              <a:t>https://www.foundationsforfreedom.net/_Transfer/BFF_Courses2018-red.pdf</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Life in the Spirit!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Experiencing the Fullness of Christ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Shape 66"/>
          <p:cNvSpPr/>
          <p:nvPr>
            <p:ph type="sldImg"/>
          </p:nvPr>
        </p:nvSpPr>
        <p:spPr>
          <a:prstGeom prst="rect">
            <a:avLst/>
          </a:prstGeom>
        </p:spPr>
        <p:txBody>
          <a:bodyPr/>
          <a:lstStyle/>
          <a:p>
            <a:pPr/>
          </a:p>
        </p:txBody>
      </p:sp>
      <p:sp>
        <p:nvSpPr>
          <p:cNvPr id="67" name="Shape 67"/>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lvl1pPr>
              <a:lnSpc>
                <a:spcPct val="100000"/>
              </a:lnSpc>
              <a:defRPr spc="300" sz="5000">
                <a:solidFill>
                  <a:srgbClr val="515151"/>
                </a:solidFill>
                <a:latin typeface="Footlight MT Light"/>
                <a:ea typeface="Footlight MT Light"/>
                <a:cs typeface="Footlight MT Light"/>
                <a:sym typeface="Footlight MT Light"/>
              </a:defRPr>
            </a:lvl1pPr>
          </a:lstStyle>
          <a:p>
            <a:pPr/>
            <a:r>
              <a:t>Biblical Foundations for Freedom introduction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Shape 78"/>
          <p:cNvSpPr/>
          <p:nvPr>
            <p:ph type="sldImg"/>
          </p:nvPr>
        </p:nvSpPr>
        <p:spPr>
          <a:prstGeom prst="rect">
            <a:avLst/>
          </a:prstGeom>
        </p:spPr>
        <p:txBody>
          <a:bodyPr/>
          <a:lstStyle/>
          <a:p>
            <a:pPr/>
          </a:p>
        </p:txBody>
      </p:sp>
      <p:sp>
        <p:nvSpPr>
          <p:cNvPr id="79" name="Shape 79"/>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Shape 87"/>
          <p:cNvSpPr/>
          <p:nvPr>
            <p:ph type="sldImg"/>
          </p:nvPr>
        </p:nvSpPr>
        <p:spPr>
          <a:prstGeom prst="rect">
            <a:avLst/>
          </a:prstGeom>
        </p:spPr>
        <p:txBody>
          <a:bodyPr/>
          <a:lstStyle/>
          <a:p>
            <a:pPr/>
          </a:p>
        </p:txBody>
      </p:sp>
      <p:sp>
        <p:nvSpPr>
          <p:cNvPr id="88" name="Shape 88"/>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 name="Shape 97"/>
          <p:cNvSpPr/>
          <p:nvPr>
            <p:ph type="sldImg"/>
          </p:nvPr>
        </p:nvSpPr>
        <p:spPr>
          <a:prstGeom prst="rect">
            <a:avLst/>
          </a:prstGeom>
        </p:spPr>
        <p:txBody>
          <a:bodyPr/>
          <a:lstStyle/>
          <a:p>
            <a:pPr/>
          </a:p>
        </p:txBody>
      </p:sp>
      <p:sp>
        <p:nvSpPr>
          <p:cNvPr id="98" name="Shape 98"/>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Shape 107"/>
          <p:cNvSpPr/>
          <p:nvPr>
            <p:ph type="sldImg"/>
          </p:nvPr>
        </p:nvSpPr>
        <p:spPr>
          <a:prstGeom prst="rect">
            <a:avLst/>
          </a:prstGeom>
        </p:spPr>
        <p:txBody>
          <a:bodyPr/>
          <a:lstStyle/>
          <a:p>
            <a:pPr/>
          </a:p>
        </p:txBody>
      </p:sp>
      <p:sp>
        <p:nvSpPr>
          <p:cNvPr id="108" name="Shape 108"/>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Shape 116"/>
          <p:cNvSpPr/>
          <p:nvPr>
            <p:ph type="sldImg"/>
          </p:nvPr>
        </p:nvSpPr>
        <p:spPr>
          <a:prstGeom prst="rect">
            <a:avLst/>
          </a:prstGeom>
        </p:spPr>
        <p:txBody>
          <a:bodyPr/>
          <a:lstStyle/>
          <a:p>
            <a:pPr/>
          </a:p>
        </p:txBody>
      </p:sp>
      <p:sp>
        <p:nvSpPr>
          <p:cNvPr id="117" name="Shape 117"/>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have people everywhere encounter the power and relevance of God’s Word in their lives through challenging BFF articles,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equip the church with media-rich Christian training material and programs for each level of maturity, and </a:t>
            </a:r>
          </a:p>
          <a:p>
            <a:pPr marL="672845" marR="285750" indent="-444245">
              <a:lnSpc>
                <a:spcPct val="100000"/>
              </a:lnSpc>
              <a:spcBef>
                <a:spcPts val="700"/>
              </a:spcBef>
              <a:buSzPct val="100000"/>
              <a:buFont typeface="Zapf Dingbats"/>
              <a:buChar char="✦"/>
              <a:defRPr sz="1100">
                <a:latin typeface="Abadi MT Condensed Extra Bold"/>
                <a:ea typeface="Abadi MT Condensed Extra Bold"/>
                <a:cs typeface="Abadi MT Condensed Extra Bold"/>
                <a:sym typeface="Abadi MT Condensed Extra Bold"/>
              </a:defRPr>
            </a:pPr>
            <a:r>
              <a:t>To provide instruction through advanced training material and programs for the development of strong and godly Christian leaders.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de copy">
    <p:spTree>
      <p:nvGrpSpPr>
        <p:cNvPr id="1" name=""/>
        <p:cNvGrpSpPr/>
        <p:nvPr/>
      </p:nvGrpSpPr>
      <p:grpSpPr>
        <a:xfrm>
          <a:off x="0" y="0"/>
          <a:ext cx="0" cy="0"/>
          <a:chOff x="0" y="0"/>
          <a:chExt cx="0" cy="0"/>
        </a:xfrm>
      </p:grpSpPr>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solidFill>
          <a:srgbClr val="FFFFFF"/>
        </a:solidFill>
      </p:bgPr>
    </p:bg>
    <p:spTree>
      <p:nvGrpSpPr>
        <p:cNvPr id="1" name=""/>
        <p:cNvGrpSpPr/>
        <p:nvPr/>
      </p:nvGrpSpPr>
      <p:grpSpPr>
        <a:xfrm>
          <a:off x="0" y="0"/>
          <a:ext cx="0" cy="0"/>
          <a:chOff x="0" y="0"/>
          <a:chExt cx="0" cy="0"/>
        </a:xfrm>
      </p:grpSpPr>
      <p:sp>
        <p:nvSpPr>
          <p:cNvPr id="29" name="–Johnny Appleseed"/>
          <p:cNvSpPr/>
          <p:nvPr>
            <p:ph type="body" sz="quarter" idx="13"/>
          </p:nvPr>
        </p:nvSpPr>
        <p:spPr>
          <a:xfrm>
            <a:off x="4833937" y="8947546"/>
            <a:ext cx="14716126" cy="660798"/>
          </a:xfrm>
          <a:prstGeom prst="rect">
            <a:avLst/>
          </a:prstGeom>
        </p:spPr>
        <p:txBody>
          <a:bodyPr lIns="71437" tIns="71437" rIns="71437" bIns="71437" anchor="t">
            <a:spAutoFit/>
          </a:bodyPr>
          <a:lstStyle>
            <a:lvl1pPr marL="0" indent="0" algn="ctr" defTabSz="821531">
              <a:spcBef>
                <a:spcPts val="0"/>
              </a:spcBef>
              <a:buSzTx/>
              <a:buNone/>
              <a:tabLst/>
              <a:defRPr sz="3200">
                <a:solidFill>
                  <a:srgbClr val="000000"/>
                </a:solidFill>
                <a:latin typeface="Helvetica"/>
                <a:ea typeface="Helvetica"/>
                <a:cs typeface="Helvetica"/>
                <a:sym typeface="Helvetica"/>
              </a:defRPr>
            </a:lvl1pPr>
          </a:lstStyle>
          <a:p>
            <a:pPr/>
            <a:r>
              <a:t>–Johnny Appleseed</a:t>
            </a:r>
          </a:p>
        </p:txBody>
      </p:sp>
      <p:sp>
        <p:nvSpPr>
          <p:cNvPr id="30" name="“Type a quote here.”"/>
          <p:cNvSpPr/>
          <p:nvPr>
            <p:ph type="body" sz="quarter" idx="14"/>
          </p:nvPr>
        </p:nvSpPr>
        <p:spPr>
          <a:xfrm>
            <a:off x="4833937" y="6000353"/>
            <a:ext cx="14716126" cy="965201"/>
          </a:xfrm>
          <a:prstGeom prst="rect">
            <a:avLst/>
          </a:prstGeom>
        </p:spPr>
        <p:txBody>
          <a:bodyPr lIns="71437" tIns="71437" rIns="71437" bIns="71437">
            <a:spAutoFit/>
          </a:bodyPr>
          <a:lstStyle>
            <a:lvl1pPr marL="0" indent="0" algn="ctr" defTabSz="821531">
              <a:spcBef>
                <a:spcPts val="0"/>
              </a:spcBef>
              <a:buSzTx/>
              <a:buNone/>
              <a:tabLst/>
              <a:defRPr sz="5200">
                <a:solidFill>
                  <a:srgbClr val="000000"/>
                </a:solidFill>
                <a:latin typeface="+mn-lt"/>
                <a:ea typeface="+mn-ea"/>
                <a:cs typeface="+mn-cs"/>
                <a:sym typeface="Helvetica Light"/>
              </a:defRPr>
            </a:lvl1pPr>
          </a:lstStyle>
          <a:p>
            <a:pPr/>
            <a:r>
              <a:t>“Type a quote here.” </a:t>
            </a:r>
          </a:p>
        </p:txBody>
      </p:sp>
      <p:sp>
        <p:nvSpPr>
          <p:cNvPr id="31"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spc="0" sz="2400">
                <a:solidFill>
                  <a:srgbClr val="000000"/>
                </a:solidFill>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slideLayout" Target="../slideLayouts/slideLayout1.xml"/><Relationship Id="rId8"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Screen shot 2010-04-10 at 10.37.34 AM.png" descr="Screen shot 2010-04-10 at 10.37.34 AM.png"/>
          <p:cNvPicPr>
            <a:picLocks noChangeAspect="0"/>
          </p:cNvPicPr>
          <p:nvPr/>
        </p:nvPicPr>
        <p:blipFill>
          <a:blip r:embed="rId3">
            <a:extLst/>
          </a:blip>
          <a:srcRect l="0" t="0" r="0" b="13354"/>
          <a:stretch>
            <a:fillRect/>
          </a:stretch>
        </p:blipFill>
        <p:spPr>
          <a:xfrm rot="16200000">
            <a:off x="-7545927" y="5178585"/>
            <a:ext cx="17983524" cy="3031652"/>
          </a:xfrm>
          <a:prstGeom prst="rect">
            <a:avLst/>
          </a:prstGeom>
          <a:ln w="12700">
            <a:miter lim="400000"/>
          </a:ln>
        </p:spPr>
      </p:pic>
      <p:pic>
        <p:nvPicPr>
          <p:cNvPr id="3" name="Africa.jpg" descr="Africa.jpg"/>
          <p:cNvPicPr>
            <a:picLocks noChangeAspect="0"/>
          </p:cNvPicPr>
          <p:nvPr/>
        </p:nvPicPr>
        <p:blipFill>
          <a:blip r:embed="rId4">
            <a:alphaModFix amt="10000"/>
            <a:extLst/>
          </a:blip>
          <a:srcRect l="17216" t="2004" r="61910" b="24528"/>
          <a:stretch>
            <a:fillRect/>
          </a:stretch>
        </p:blipFill>
        <p:spPr>
          <a:xfrm>
            <a:off x="-237154" y="0"/>
            <a:ext cx="3031728" cy="14071536"/>
          </a:xfrm>
          <a:prstGeom prst="rect">
            <a:avLst/>
          </a:prstGeom>
          <a:ln w="12700">
            <a:miter lim="400000"/>
          </a:ln>
        </p:spPr>
      </p:pic>
      <p:sp>
        <p:nvSpPr>
          <p:cNvPr id="4" name="BFF"/>
          <p:cNvSpPr txBox="1"/>
          <p:nvPr/>
        </p:nvSpPr>
        <p:spPr>
          <a:xfrm>
            <a:off x="438762" y="-171349"/>
            <a:ext cx="2231436" cy="1600201"/>
          </a:xfrm>
          <a:prstGeom prst="rect">
            <a:avLst/>
          </a:prstGeom>
          <a:ln w="12700">
            <a:miter lim="400000"/>
          </a:ln>
          <a:effectLst>
            <a:outerShdw sx="100000" sy="100000" kx="0" ky="0" algn="b" rotWithShape="0" blurRad="50800" dist="25400" dir="2700000">
              <a:srgbClr val="030303">
                <a:alpha val="85000"/>
              </a:srgbClr>
            </a:outerShdw>
          </a:effectLst>
          <a:extLst>
            <a:ext uri="{C572A759-6A51-4108-AA02-DFA0A04FC94B}">
              <ma14:wrappingTextBoxFlag xmlns:ma14="http://schemas.microsoft.com/office/mac/drawingml/2011/main" val="1"/>
            </a:ext>
          </a:extLst>
        </p:spPr>
        <p:txBody>
          <a:bodyPr wrap="none" lIns="68580" tIns="68580" rIns="68580" bIns="68580" anchor="ctr">
            <a:spAutoFit/>
          </a:bodyPr>
          <a:lstStyle>
            <a:lvl1pPr defTabSz="642937">
              <a:defRPr cap="small" spc="624" sz="10400">
                <a:solidFill>
                  <a:srgbClr val="243378"/>
                </a:solidFill>
                <a:latin typeface="Footlight MT Light"/>
                <a:ea typeface="Footlight MT Light"/>
                <a:cs typeface="Footlight MT Light"/>
                <a:sym typeface="Footlight MT Light"/>
              </a:defRPr>
            </a:lvl1pPr>
          </a:lstStyle>
          <a:p>
            <a:pPr/>
            <a:r>
              <a:t>BFF</a:t>
            </a:r>
          </a:p>
        </p:txBody>
      </p:sp>
      <p:grpSp>
        <p:nvGrpSpPr>
          <p:cNvPr id="7" name="Group"/>
          <p:cNvGrpSpPr/>
          <p:nvPr/>
        </p:nvGrpSpPr>
        <p:grpSpPr>
          <a:xfrm>
            <a:off x="587491" y="1438198"/>
            <a:ext cx="1842603" cy="1828876"/>
            <a:chOff x="1190" y="53900"/>
            <a:chExt cx="1842602" cy="1828874"/>
          </a:xfrm>
        </p:grpSpPr>
        <p:pic>
          <p:nvPicPr>
            <p:cNvPr id="5" name="BFF-logo3.png" descr="BFF-logo3.png"/>
            <p:cNvPicPr>
              <a:picLocks noChangeAspect="1"/>
            </p:cNvPicPr>
            <p:nvPr/>
          </p:nvPicPr>
          <p:blipFill>
            <a:blip r:embed="rId5">
              <a:extLst/>
            </a:blip>
            <a:srcRect l="64" t="2860" r="97" b="72"/>
            <a:stretch>
              <a:fillRect/>
            </a:stretch>
          </p:blipFill>
          <p:spPr>
            <a:xfrm>
              <a:off x="1190" y="53900"/>
              <a:ext cx="1841525" cy="1828875"/>
            </a:xfrm>
            <a:custGeom>
              <a:avLst/>
              <a:gdLst/>
              <a:ahLst/>
              <a:cxnLst>
                <a:cxn ang="0">
                  <a:pos x="wd2" y="hd2"/>
                </a:cxn>
                <a:cxn ang="5400000">
                  <a:pos x="wd2" y="hd2"/>
                </a:cxn>
                <a:cxn ang="10800000">
                  <a:pos x="wd2" y="hd2"/>
                </a:cxn>
                <a:cxn ang="16200000">
                  <a:pos x="wd2" y="hd2"/>
                </a:cxn>
              </a:cxnLst>
              <a:rect l="0" t="0" r="r" b="b"/>
              <a:pathLst>
                <a:path w="21599" h="21599" fill="norm" stroke="1" extrusionOk="0">
                  <a:moveTo>
                    <a:pt x="10692" y="1"/>
                  </a:moveTo>
                  <a:cubicBezTo>
                    <a:pt x="10370" y="3"/>
                    <a:pt x="10091" y="12"/>
                    <a:pt x="9999" y="24"/>
                  </a:cubicBezTo>
                  <a:cubicBezTo>
                    <a:pt x="9912" y="37"/>
                    <a:pt x="9695" y="63"/>
                    <a:pt x="9515" y="85"/>
                  </a:cubicBezTo>
                  <a:cubicBezTo>
                    <a:pt x="8274" y="242"/>
                    <a:pt x="7189" y="549"/>
                    <a:pt x="6084" y="1051"/>
                  </a:cubicBezTo>
                  <a:cubicBezTo>
                    <a:pt x="5366" y="1377"/>
                    <a:pt x="4542" y="1895"/>
                    <a:pt x="4064" y="2316"/>
                  </a:cubicBezTo>
                  <a:cubicBezTo>
                    <a:pt x="3462" y="2847"/>
                    <a:pt x="2620" y="3735"/>
                    <a:pt x="2192" y="4294"/>
                  </a:cubicBezTo>
                  <a:cubicBezTo>
                    <a:pt x="1903" y="4672"/>
                    <a:pt x="1460" y="5362"/>
                    <a:pt x="1275" y="5719"/>
                  </a:cubicBezTo>
                  <a:cubicBezTo>
                    <a:pt x="1139" y="5985"/>
                    <a:pt x="884" y="6577"/>
                    <a:pt x="717" y="7013"/>
                  </a:cubicBezTo>
                  <a:cubicBezTo>
                    <a:pt x="447" y="7720"/>
                    <a:pt x="412" y="7816"/>
                    <a:pt x="293" y="8339"/>
                  </a:cubicBezTo>
                  <a:cubicBezTo>
                    <a:pt x="165" y="8905"/>
                    <a:pt x="77" y="9540"/>
                    <a:pt x="37" y="10144"/>
                  </a:cubicBezTo>
                  <a:cubicBezTo>
                    <a:pt x="29" y="10264"/>
                    <a:pt x="14" y="10367"/>
                    <a:pt x="5" y="10373"/>
                  </a:cubicBezTo>
                  <a:cubicBezTo>
                    <a:pt x="3" y="10375"/>
                    <a:pt x="2" y="10805"/>
                    <a:pt x="0" y="10945"/>
                  </a:cubicBezTo>
                  <a:cubicBezTo>
                    <a:pt x="3" y="11185"/>
                    <a:pt x="6" y="11688"/>
                    <a:pt x="9" y="11691"/>
                  </a:cubicBezTo>
                  <a:cubicBezTo>
                    <a:pt x="21" y="11698"/>
                    <a:pt x="28" y="11741"/>
                    <a:pt x="28" y="11784"/>
                  </a:cubicBezTo>
                  <a:cubicBezTo>
                    <a:pt x="28" y="12005"/>
                    <a:pt x="174" y="12871"/>
                    <a:pt x="293" y="13350"/>
                  </a:cubicBezTo>
                  <a:cubicBezTo>
                    <a:pt x="740" y="15151"/>
                    <a:pt x="1578" y="16732"/>
                    <a:pt x="2821" y="18135"/>
                  </a:cubicBezTo>
                  <a:cubicBezTo>
                    <a:pt x="3784" y="19223"/>
                    <a:pt x="5184" y="20219"/>
                    <a:pt x="6596" y="20816"/>
                  </a:cubicBezTo>
                  <a:cubicBezTo>
                    <a:pt x="6923" y="20955"/>
                    <a:pt x="7627" y="21193"/>
                    <a:pt x="7886" y="21252"/>
                  </a:cubicBezTo>
                  <a:cubicBezTo>
                    <a:pt x="8481" y="21388"/>
                    <a:pt x="9929" y="21571"/>
                    <a:pt x="10395" y="21571"/>
                  </a:cubicBezTo>
                  <a:cubicBezTo>
                    <a:pt x="10479" y="21571"/>
                    <a:pt x="10555" y="21583"/>
                    <a:pt x="10562" y="21594"/>
                  </a:cubicBezTo>
                  <a:cubicBezTo>
                    <a:pt x="10563" y="21596"/>
                    <a:pt x="10861" y="21597"/>
                    <a:pt x="10925" y="21599"/>
                  </a:cubicBezTo>
                  <a:cubicBezTo>
                    <a:pt x="10991" y="21597"/>
                    <a:pt x="11296" y="21596"/>
                    <a:pt x="11298" y="21594"/>
                  </a:cubicBezTo>
                  <a:cubicBezTo>
                    <a:pt x="11305" y="21583"/>
                    <a:pt x="11357" y="21571"/>
                    <a:pt x="11409" y="21571"/>
                  </a:cubicBezTo>
                  <a:cubicBezTo>
                    <a:pt x="11587" y="21571"/>
                    <a:pt x="12269" y="21506"/>
                    <a:pt x="12545" y="21463"/>
                  </a:cubicBezTo>
                  <a:cubicBezTo>
                    <a:pt x="13218" y="21358"/>
                    <a:pt x="13689" y="21234"/>
                    <a:pt x="14575" y="20915"/>
                  </a:cubicBezTo>
                  <a:cubicBezTo>
                    <a:pt x="14772" y="20844"/>
                    <a:pt x="14989" y="20769"/>
                    <a:pt x="15059" y="20751"/>
                  </a:cubicBezTo>
                  <a:cubicBezTo>
                    <a:pt x="15129" y="20733"/>
                    <a:pt x="15208" y="20702"/>
                    <a:pt x="15231" y="20680"/>
                  </a:cubicBezTo>
                  <a:cubicBezTo>
                    <a:pt x="15254" y="20659"/>
                    <a:pt x="15404" y="20580"/>
                    <a:pt x="15566" y="20502"/>
                  </a:cubicBezTo>
                  <a:cubicBezTo>
                    <a:pt x="16144" y="20226"/>
                    <a:pt x="16655" y="19914"/>
                    <a:pt x="17172" y="19523"/>
                  </a:cubicBezTo>
                  <a:cubicBezTo>
                    <a:pt x="18324" y="18652"/>
                    <a:pt x="19280" y="17567"/>
                    <a:pt x="20068" y="16242"/>
                  </a:cubicBezTo>
                  <a:cubicBezTo>
                    <a:pt x="20736" y="15118"/>
                    <a:pt x="21242" y="13627"/>
                    <a:pt x="21450" y="12173"/>
                  </a:cubicBezTo>
                  <a:cubicBezTo>
                    <a:pt x="21508" y="11769"/>
                    <a:pt x="21575" y="11016"/>
                    <a:pt x="21576" y="10772"/>
                  </a:cubicBezTo>
                  <a:cubicBezTo>
                    <a:pt x="21576" y="10664"/>
                    <a:pt x="21587" y="10573"/>
                    <a:pt x="21599" y="10566"/>
                  </a:cubicBezTo>
                  <a:cubicBezTo>
                    <a:pt x="21600" y="10565"/>
                    <a:pt x="21598" y="10391"/>
                    <a:pt x="21599" y="10373"/>
                  </a:cubicBezTo>
                  <a:cubicBezTo>
                    <a:pt x="21578" y="10358"/>
                    <a:pt x="21563" y="10203"/>
                    <a:pt x="21534" y="9727"/>
                  </a:cubicBezTo>
                  <a:cubicBezTo>
                    <a:pt x="21433" y="8080"/>
                    <a:pt x="20709" y="6138"/>
                    <a:pt x="19616" y="4580"/>
                  </a:cubicBezTo>
                  <a:cubicBezTo>
                    <a:pt x="18844" y="3481"/>
                    <a:pt x="17800" y="2453"/>
                    <a:pt x="16749" y="1763"/>
                  </a:cubicBezTo>
                  <a:cubicBezTo>
                    <a:pt x="16316" y="1479"/>
                    <a:pt x="15632" y="1101"/>
                    <a:pt x="15273" y="948"/>
                  </a:cubicBezTo>
                  <a:cubicBezTo>
                    <a:pt x="14716" y="711"/>
                    <a:pt x="14167" y="516"/>
                    <a:pt x="13686" y="376"/>
                  </a:cubicBezTo>
                  <a:cubicBezTo>
                    <a:pt x="13174" y="228"/>
                    <a:pt x="12705" y="109"/>
                    <a:pt x="12620" y="109"/>
                  </a:cubicBezTo>
                  <a:cubicBezTo>
                    <a:pt x="12567" y="109"/>
                    <a:pt x="12410" y="89"/>
                    <a:pt x="12270" y="67"/>
                  </a:cubicBezTo>
                  <a:cubicBezTo>
                    <a:pt x="12131" y="44"/>
                    <a:pt x="11854" y="18"/>
                    <a:pt x="11651" y="10"/>
                  </a:cubicBezTo>
                  <a:cubicBezTo>
                    <a:pt x="11384" y="0"/>
                    <a:pt x="11015" y="-1"/>
                    <a:pt x="10692" y="1"/>
                  </a:cubicBezTo>
                  <a:close/>
                </a:path>
              </a:pathLst>
            </a:custGeom>
            <a:ln w="12700" cap="flat">
              <a:noFill/>
              <a:miter lim="400000"/>
            </a:ln>
            <a:effectLst>
              <a:outerShdw sx="100000" sy="100000" kx="0" ky="0" algn="b" rotWithShape="0" blurRad="457200" dist="114300" dir="2700000">
                <a:srgbClr val="030303">
                  <a:alpha val="85000"/>
                </a:srgbClr>
              </a:outerShdw>
            </a:effectLst>
          </p:spPr>
        </p:pic>
        <p:sp>
          <p:nvSpPr>
            <p:cNvPr id="6" name="Oval"/>
            <p:cNvSpPr/>
            <p:nvPr/>
          </p:nvSpPr>
          <p:spPr>
            <a:xfrm>
              <a:off x="2041" y="55313"/>
              <a:ext cx="1841753" cy="1825157"/>
            </a:xfrm>
            <a:prstGeom prst="ellipse">
              <a:avLst/>
            </a:prstGeom>
            <a:noFill/>
            <a:ln w="12700" cap="flat">
              <a:solidFill>
                <a:srgbClr val="3E5AA2"/>
              </a:solidFill>
              <a:prstDash val="solid"/>
              <a:miter lim="400000"/>
            </a:ln>
            <a:effectLst/>
          </p:spPr>
          <p:txBody>
            <a:bodyPr wrap="square" lIns="320040" tIns="320040" rIns="320040" bIns="320040" numCol="1" anchor="t">
              <a:noAutofit/>
            </a:bodyPr>
            <a:lstStyle/>
            <a:p>
              <a:pPr defTabSz="642937">
                <a:spcBef>
                  <a:spcPts val="900"/>
                </a:spcBef>
                <a:defRPr sz="1800">
                  <a:solidFill>
                    <a:srgbClr val="5F5F5F"/>
                  </a:solidFill>
                  <a:latin typeface="Copperplate"/>
                  <a:ea typeface="Copperplate"/>
                  <a:cs typeface="Copperplate"/>
                  <a:sym typeface="Copperplate"/>
                </a:defRPr>
              </a:pPr>
            </a:p>
          </p:txBody>
        </p:sp>
      </p:grpSp>
      <p:sp>
        <p:nvSpPr>
          <p:cNvPr id="8" name="BiblICAL FOUNDATIONS FOR FREEDOM"/>
          <p:cNvSpPr txBox="1"/>
          <p:nvPr/>
        </p:nvSpPr>
        <p:spPr>
          <a:xfrm>
            <a:off x="137160" y="11738777"/>
            <a:ext cx="2743200" cy="1828801"/>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lnSpc>
                <a:spcPct val="90000"/>
              </a:lnSpc>
              <a:spcBef>
                <a:spcPts val="2200"/>
              </a:spcBef>
              <a:defRPr cap="all" spc="110" sz="22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BiblICAL FOUNDATIONS FOR FREEDOM</a:t>
            </a:r>
          </a:p>
        </p:txBody>
      </p:sp>
      <p:sp>
        <p:nvSpPr>
          <p:cNvPr id="9" name="Rev. Paul J. Bucknell"/>
          <p:cNvSpPr txBox="1"/>
          <p:nvPr/>
        </p:nvSpPr>
        <p:spPr>
          <a:xfrm>
            <a:off x="236084" y="5316451"/>
            <a:ext cx="2545352" cy="2218823"/>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p>
            <a:pPr defTabSz="642937">
              <a:lnSpc>
                <a:spcPct val="110000"/>
              </a:lnSpc>
              <a:spcBef>
                <a:spcPts val="2200"/>
              </a:spcBef>
              <a:defRPr cap="all" spc="140" sz="28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pPr>
            <a:r>
              <a:t>Rev. Paul J.</a:t>
            </a:r>
            <a:br/>
            <a:r>
              <a:t>Bucknell</a:t>
            </a:r>
          </a:p>
        </p:txBody>
      </p:sp>
      <p:sp>
        <p:nvSpPr>
          <p:cNvPr id="10" name="(+01) 412-398-4559"/>
          <p:cNvSpPr txBox="1"/>
          <p:nvPr/>
        </p:nvSpPr>
        <p:spPr>
          <a:xfrm>
            <a:off x="236084" y="7924205"/>
            <a:ext cx="2545352" cy="2218823"/>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p>
            <a:pPr defTabSz="642937">
              <a:lnSpc>
                <a:spcPct val="110000"/>
              </a:lnSpc>
              <a:spcBef>
                <a:spcPts val="2200"/>
              </a:spcBef>
              <a:defRPr cap="all" spc="120" sz="24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pPr>
            <a:r>
              <a:t>(+01)</a:t>
            </a:r>
            <a:br/>
            <a:r>
              <a:t>412-398-4559</a:t>
            </a:r>
          </a:p>
        </p:txBody>
      </p:sp>
      <p:sp>
        <p:nvSpPr>
          <p:cNvPr id="11" name="Seminar RESOURCES"/>
          <p:cNvSpPr txBox="1"/>
          <p:nvPr/>
        </p:nvSpPr>
        <p:spPr>
          <a:xfrm>
            <a:off x="281804" y="3266977"/>
            <a:ext cx="2545352" cy="2218823"/>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lnSpc>
                <a:spcPct val="110000"/>
              </a:lnSpc>
              <a:spcBef>
                <a:spcPts val="2200"/>
              </a:spcBef>
              <a:defRPr cap="all" spc="140" sz="2800">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Seminar RESOURCES</a:t>
            </a:r>
          </a:p>
        </p:txBody>
      </p:sp>
      <p:sp>
        <p:nvSpPr>
          <p:cNvPr id="12" name="pb@foundationsforfreedom.net"/>
          <p:cNvSpPr txBox="1"/>
          <p:nvPr/>
        </p:nvSpPr>
        <p:spPr>
          <a:xfrm>
            <a:off x="83955" y="9923444"/>
            <a:ext cx="2743201" cy="1828801"/>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lnSpc>
                <a:spcPct val="90000"/>
              </a:lnSpc>
              <a:spcBef>
                <a:spcPts val="2200"/>
              </a:spcBef>
              <a:defRPr spc="130" sz="26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pb@foundationsforfreedom.net</a:t>
            </a:r>
          </a:p>
        </p:txBody>
      </p:sp>
      <p:sp>
        <p:nvSpPr>
          <p:cNvPr id="13" name="Title Text"/>
          <p:cNvSpPr txBox="1"/>
          <p:nvPr>
            <p:ph type="title"/>
          </p:nvPr>
        </p:nvSpPr>
        <p:spPr>
          <a:xfrm>
            <a:off x="6156959" y="0"/>
            <a:ext cx="14836141" cy="166878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lstStyle/>
          <a:p>
            <a:pPr/>
            <a:r>
              <a:t>Title Text</a:t>
            </a:r>
          </a:p>
        </p:txBody>
      </p:sp>
      <p:sp>
        <p:nvSpPr>
          <p:cNvPr id="14" name="Body Level One…"/>
          <p:cNvSpPr txBox="1"/>
          <p:nvPr>
            <p:ph type="body" idx="1"/>
          </p:nvPr>
        </p:nvSpPr>
        <p:spPr>
          <a:xfrm>
            <a:off x="3665220" y="3337560"/>
            <a:ext cx="17030701" cy="914400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lstStyle>
            <a:lvl1pPr>
              <a:buBlip>
                <a:blip r:embed="rId6"/>
              </a:buBlip>
            </a:lvl1pPr>
            <a:lvl2pPr>
              <a:buBlip>
                <a:blip r:embed="rId6"/>
              </a:buBlip>
              <a:tabLst>
                <a:tab pos="2171700" algn="l"/>
              </a:tabLst>
            </a:lvl2pPr>
            <a:lvl3pPr>
              <a:buBlip>
                <a:blip r:embed="rId6"/>
              </a:buBlip>
              <a:tabLst>
                <a:tab pos="2654300" algn="l"/>
              </a:tabLst>
            </a:lvl3pPr>
            <a:lvl4pPr>
              <a:buBlip>
                <a:blip r:embed="rId6"/>
              </a:buBlip>
              <a:tabLst>
                <a:tab pos="3149600" algn="l"/>
              </a:tabLst>
            </a:lvl4pPr>
            <a:lvl5pPr>
              <a:buBlip>
                <a:blip r:embed="rId6"/>
              </a:buBlip>
              <a:tabLst>
                <a:tab pos="3657600" algn="l"/>
              </a:tabLst>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11968390" y="13030200"/>
            <a:ext cx="422764" cy="505461"/>
          </a:xfrm>
          <a:prstGeom prst="rect">
            <a:avLst/>
          </a:prstGeom>
          <a:ln w="12700">
            <a:miter lim="400000"/>
          </a:ln>
        </p:spPr>
        <p:txBody>
          <a:bodyPr wrap="none" lIns="68580" tIns="68580" rIns="68580" bIns="68580">
            <a:spAutoFit/>
          </a:bodyPr>
          <a:lstStyle>
            <a:lvl1pPr defTabSz="642937">
              <a:defRPr spc="-25" sz="2200">
                <a:solidFill>
                  <a:srgbClr val="728FBC"/>
                </a:solidFill>
                <a:latin typeface="Palatino"/>
                <a:ea typeface="Palatino"/>
                <a:cs typeface="Palatino"/>
                <a:sym typeface="Palatino"/>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Lst>
  <p:transition xmlns:p14="http://schemas.microsoft.com/office/powerpoint/2010/main" spd="med" advClick="1"/>
  <p:txStyles>
    <p:titleStyle>
      <a:lvl1pPr marL="0" marR="0" indent="0" algn="l" defTabSz="642937" latinLnBrk="0">
        <a:lnSpc>
          <a:spcPct val="100000"/>
        </a:lnSpc>
        <a:spcBef>
          <a:spcPts val="0"/>
        </a:spcBef>
        <a:spcAft>
          <a:spcPts val="0"/>
        </a:spcAft>
        <a:buClrTx/>
        <a:buSzTx/>
        <a:buFontTx/>
        <a:buNone/>
        <a:tabLst/>
        <a:defRPr b="0" baseline="0" cap="none" i="0" spc="0" strike="noStrike" sz="10600" u="none">
          <a:ln>
            <a:noFill/>
          </a:ln>
          <a:solidFill>
            <a:srgbClr val="515151"/>
          </a:solidFill>
          <a:uFillTx/>
          <a:latin typeface="Abadi MT Condensed Extra Bold"/>
          <a:ea typeface="Abadi MT Condensed Extra Bold"/>
          <a:cs typeface="Abadi MT Condensed Extra Bold"/>
          <a:sym typeface="Abadi MT Condensed Extra Bold"/>
        </a:defRPr>
      </a:lvl1pPr>
      <a:lvl2pPr marL="0" marR="0" indent="228600" algn="l" defTabSz="642937" latinLnBrk="0">
        <a:lnSpc>
          <a:spcPct val="100000"/>
        </a:lnSpc>
        <a:spcBef>
          <a:spcPts val="0"/>
        </a:spcBef>
        <a:spcAft>
          <a:spcPts val="0"/>
        </a:spcAft>
        <a:buClrTx/>
        <a:buSzTx/>
        <a:buFontTx/>
        <a:buNone/>
        <a:tabLst/>
        <a:defRPr b="0" baseline="0" cap="none" i="0" spc="0" strike="noStrike" sz="10600" u="none">
          <a:ln>
            <a:noFill/>
          </a:ln>
          <a:solidFill>
            <a:srgbClr val="515151"/>
          </a:solidFill>
          <a:uFillTx/>
          <a:latin typeface="Abadi MT Condensed Extra Bold"/>
          <a:ea typeface="Abadi MT Condensed Extra Bold"/>
          <a:cs typeface="Abadi MT Condensed Extra Bold"/>
          <a:sym typeface="Abadi MT Condensed Extra Bold"/>
        </a:defRPr>
      </a:lvl2pPr>
      <a:lvl3pPr marL="0" marR="0" indent="457200" algn="l" defTabSz="642937" latinLnBrk="0">
        <a:lnSpc>
          <a:spcPct val="100000"/>
        </a:lnSpc>
        <a:spcBef>
          <a:spcPts val="0"/>
        </a:spcBef>
        <a:spcAft>
          <a:spcPts val="0"/>
        </a:spcAft>
        <a:buClrTx/>
        <a:buSzTx/>
        <a:buFontTx/>
        <a:buNone/>
        <a:tabLst/>
        <a:defRPr b="0" baseline="0" cap="none" i="0" spc="0" strike="noStrike" sz="10600" u="none">
          <a:ln>
            <a:noFill/>
          </a:ln>
          <a:solidFill>
            <a:srgbClr val="515151"/>
          </a:solidFill>
          <a:uFillTx/>
          <a:latin typeface="Abadi MT Condensed Extra Bold"/>
          <a:ea typeface="Abadi MT Condensed Extra Bold"/>
          <a:cs typeface="Abadi MT Condensed Extra Bold"/>
          <a:sym typeface="Abadi MT Condensed Extra Bold"/>
        </a:defRPr>
      </a:lvl3pPr>
      <a:lvl4pPr marL="0" marR="0" indent="685800" algn="l" defTabSz="642937" latinLnBrk="0">
        <a:lnSpc>
          <a:spcPct val="100000"/>
        </a:lnSpc>
        <a:spcBef>
          <a:spcPts val="0"/>
        </a:spcBef>
        <a:spcAft>
          <a:spcPts val="0"/>
        </a:spcAft>
        <a:buClrTx/>
        <a:buSzTx/>
        <a:buFontTx/>
        <a:buNone/>
        <a:tabLst/>
        <a:defRPr b="0" baseline="0" cap="none" i="0" spc="0" strike="noStrike" sz="10600" u="none">
          <a:ln>
            <a:noFill/>
          </a:ln>
          <a:solidFill>
            <a:srgbClr val="515151"/>
          </a:solidFill>
          <a:uFillTx/>
          <a:latin typeface="Abadi MT Condensed Extra Bold"/>
          <a:ea typeface="Abadi MT Condensed Extra Bold"/>
          <a:cs typeface="Abadi MT Condensed Extra Bold"/>
          <a:sym typeface="Abadi MT Condensed Extra Bold"/>
        </a:defRPr>
      </a:lvl4pPr>
      <a:lvl5pPr marL="0" marR="0" indent="914400" algn="l" defTabSz="642937" latinLnBrk="0">
        <a:lnSpc>
          <a:spcPct val="100000"/>
        </a:lnSpc>
        <a:spcBef>
          <a:spcPts val="0"/>
        </a:spcBef>
        <a:spcAft>
          <a:spcPts val="0"/>
        </a:spcAft>
        <a:buClrTx/>
        <a:buSzTx/>
        <a:buFontTx/>
        <a:buNone/>
        <a:tabLst/>
        <a:defRPr b="0" baseline="0" cap="none" i="0" spc="0" strike="noStrike" sz="10600" u="none">
          <a:ln>
            <a:noFill/>
          </a:ln>
          <a:solidFill>
            <a:srgbClr val="515151"/>
          </a:solidFill>
          <a:uFillTx/>
          <a:latin typeface="Abadi MT Condensed Extra Bold"/>
          <a:ea typeface="Abadi MT Condensed Extra Bold"/>
          <a:cs typeface="Abadi MT Condensed Extra Bold"/>
          <a:sym typeface="Abadi MT Condensed Extra Bold"/>
        </a:defRPr>
      </a:lvl5pPr>
      <a:lvl6pPr marL="0" marR="0" indent="1143000" algn="l" defTabSz="642937" latinLnBrk="0">
        <a:lnSpc>
          <a:spcPct val="100000"/>
        </a:lnSpc>
        <a:spcBef>
          <a:spcPts val="0"/>
        </a:spcBef>
        <a:spcAft>
          <a:spcPts val="0"/>
        </a:spcAft>
        <a:buClrTx/>
        <a:buSzTx/>
        <a:buFontTx/>
        <a:buNone/>
        <a:tabLst/>
        <a:defRPr b="0" baseline="0" cap="none" i="0" spc="0" strike="noStrike" sz="10600" u="none">
          <a:ln>
            <a:noFill/>
          </a:ln>
          <a:solidFill>
            <a:srgbClr val="515151"/>
          </a:solidFill>
          <a:uFillTx/>
          <a:latin typeface="Abadi MT Condensed Extra Bold"/>
          <a:ea typeface="Abadi MT Condensed Extra Bold"/>
          <a:cs typeface="Abadi MT Condensed Extra Bold"/>
          <a:sym typeface="Abadi MT Condensed Extra Bold"/>
        </a:defRPr>
      </a:lvl6pPr>
      <a:lvl7pPr marL="0" marR="0" indent="1371600" algn="l" defTabSz="642937" latinLnBrk="0">
        <a:lnSpc>
          <a:spcPct val="100000"/>
        </a:lnSpc>
        <a:spcBef>
          <a:spcPts val="0"/>
        </a:spcBef>
        <a:spcAft>
          <a:spcPts val="0"/>
        </a:spcAft>
        <a:buClrTx/>
        <a:buSzTx/>
        <a:buFontTx/>
        <a:buNone/>
        <a:tabLst/>
        <a:defRPr b="0" baseline="0" cap="none" i="0" spc="0" strike="noStrike" sz="10600" u="none">
          <a:ln>
            <a:noFill/>
          </a:ln>
          <a:solidFill>
            <a:srgbClr val="515151"/>
          </a:solidFill>
          <a:uFillTx/>
          <a:latin typeface="Abadi MT Condensed Extra Bold"/>
          <a:ea typeface="Abadi MT Condensed Extra Bold"/>
          <a:cs typeface="Abadi MT Condensed Extra Bold"/>
          <a:sym typeface="Abadi MT Condensed Extra Bold"/>
        </a:defRPr>
      </a:lvl7pPr>
      <a:lvl8pPr marL="0" marR="0" indent="1600200" algn="l" defTabSz="642937" latinLnBrk="0">
        <a:lnSpc>
          <a:spcPct val="100000"/>
        </a:lnSpc>
        <a:spcBef>
          <a:spcPts val="0"/>
        </a:spcBef>
        <a:spcAft>
          <a:spcPts val="0"/>
        </a:spcAft>
        <a:buClrTx/>
        <a:buSzTx/>
        <a:buFontTx/>
        <a:buNone/>
        <a:tabLst/>
        <a:defRPr b="0" baseline="0" cap="none" i="0" spc="0" strike="noStrike" sz="10600" u="none">
          <a:ln>
            <a:noFill/>
          </a:ln>
          <a:solidFill>
            <a:srgbClr val="515151"/>
          </a:solidFill>
          <a:uFillTx/>
          <a:latin typeface="Abadi MT Condensed Extra Bold"/>
          <a:ea typeface="Abadi MT Condensed Extra Bold"/>
          <a:cs typeface="Abadi MT Condensed Extra Bold"/>
          <a:sym typeface="Abadi MT Condensed Extra Bold"/>
        </a:defRPr>
      </a:lvl8pPr>
      <a:lvl9pPr marL="0" marR="0" indent="1828800" algn="l" defTabSz="642937" latinLnBrk="0">
        <a:lnSpc>
          <a:spcPct val="100000"/>
        </a:lnSpc>
        <a:spcBef>
          <a:spcPts val="0"/>
        </a:spcBef>
        <a:spcAft>
          <a:spcPts val="0"/>
        </a:spcAft>
        <a:buClrTx/>
        <a:buSzTx/>
        <a:buFontTx/>
        <a:buNone/>
        <a:tabLst/>
        <a:defRPr b="0" baseline="0" cap="none" i="0" spc="0" strike="noStrike" sz="10600" u="none">
          <a:ln>
            <a:noFill/>
          </a:ln>
          <a:solidFill>
            <a:srgbClr val="515151"/>
          </a:solidFill>
          <a:uFillTx/>
          <a:latin typeface="Abadi MT Condensed Extra Bold"/>
          <a:ea typeface="Abadi MT Condensed Extra Bold"/>
          <a:cs typeface="Abadi MT Condensed Extra Bold"/>
          <a:sym typeface="Abadi MT Condensed Extra Bold"/>
        </a:defRPr>
      </a:lvl9pPr>
    </p:titleStyle>
    <p:bodyStyle>
      <a:lvl1pPr marL="921110" marR="0" indent="-540110" algn="l" defTabSz="500062" latinLnBrk="0">
        <a:lnSpc>
          <a:spcPct val="100000"/>
        </a:lnSpc>
        <a:spcBef>
          <a:spcPts val="3900"/>
        </a:spcBef>
        <a:spcAft>
          <a:spcPts val="0"/>
        </a:spcAft>
        <a:buClrTx/>
        <a:buSzPct val="34000"/>
        <a:buFontTx/>
        <a:buBlip>
          <a:blip r:embed="rId6"/>
        </a:buBlip>
        <a:tabLst>
          <a:tab pos="1676400" algn="l"/>
        </a:tabLst>
        <a:defRPr b="0" baseline="0" cap="none" i="0" spc="0" strike="noStrike" sz="5600" u="none">
          <a:ln>
            <a:noFill/>
          </a:ln>
          <a:solidFill>
            <a:srgbClr val="728FBC"/>
          </a:solidFill>
          <a:uFillTx/>
          <a:latin typeface="Palatino"/>
          <a:ea typeface="Palatino"/>
          <a:cs typeface="Palatino"/>
          <a:sym typeface="Palatino"/>
        </a:defRPr>
      </a:lvl1pPr>
      <a:lvl2pPr marL="1276710" marR="0" indent="-540110" algn="l" defTabSz="500062" latinLnBrk="0">
        <a:lnSpc>
          <a:spcPct val="100000"/>
        </a:lnSpc>
        <a:spcBef>
          <a:spcPts val="3900"/>
        </a:spcBef>
        <a:spcAft>
          <a:spcPts val="0"/>
        </a:spcAft>
        <a:buClrTx/>
        <a:buSzPct val="34000"/>
        <a:buFontTx/>
        <a:buBlip>
          <a:blip r:embed="rId6"/>
        </a:buBlip>
        <a:tabLst>
          <a:tab pos="1676400" algn="l"/>
        </a:tabLst>
        <a:defRPr b="0" baseline="0" cap="none" i="0" spc="0" strike="noStrike" sz="5600" u="none">
          <a:ln>
            <a:noFill/>
          </a:ln>
          <a:solidFill>
            <a:srgbClr val="728FBC"/>
          </a:solidFill>
          <a:uFillTx/>
          <a:latin typeface="Palatino"/>
          <a:ea typeface="Palatino"/>
          <a:cs typeface="Palatino"/>
          <a:sym typeface="Palatino"/>
        </a:defRPr>
      </a:lvl2pPr>
      <a:lvl3pPr marL="1619610" marR="0" indent="-540110" algn="l" defTabSz="500062" latinLnBrk="0">
        <a:lnSpc>
          <a:spcPct val="100000"/>
        </a:lnSpc>
        <a:spcBef>
          <a:spcPts val="3900"/>
        </a:spcBef>
        <a:spcAft>
          <a:spcPts val="0"/>
        </a:spcAft>
        <a:buClrTx/>
        <a:buSzPct val="34000"/>
        <a:buFontTx/>
        <a:buBlip>
          <a:blip r:embed="rId6"/>
        </a:buBlip>
        <a:tabLst>
          <a:tab pos="1676400" algn="l"/>
        </a:tabLst>
        <a:defRPr b="0" baseline="0" cap="none" i="0" spc="0" strike="noStrike" sz="5600" u="none">
          <a:ln>
            <a:noFill/>
          </a:ln>
          <a:solidFill>
            <a:srgbClr val="728FBC"/>
          </a:solidFill>
          <a:uFillTx/>
          <a:latin typeface="Palatino"/>
          <a:ea typeface="Palatino"/>
          <a:cs typeface="Palatino"/>
          <a:sym typeface="Palatino"/>
        </a:defRPr>
      </a:lvl3pPr>
      <a:lvl4pPr marL="1975210" marR="0" indent="-540110" algn="l" defTabSz="500062" latinLnBrk="0">
        <a:lnSpc>
          <a:spcPct val="100000"/>
        </a:lnSpc>
        <a:spcBef>
          <a:spcPts val="3900"/>
        </a:spcBef>
        <a:spcAft>
          <a:spcPts val="0"/>
        </a:spcAft>
        <a:buClrTx/>
        <a:buSzPct val="34000"/>
        <a:buFontTx/>
        <a:buBlip>
          <a:blip r:embed="rId6"/>
        </a:buBlip>
        <a:tabLst>
          <a:tab pos="1676400" algn="l"/>
        </a:tabLst>
        <a:defRPr b="0" baseline="0" cap="none" i="0" spc="0" strike="noStrike" sz="5600" u="none">
          <a:ln>
            <a:noFill/>
          </a:ln>
          <a:solidFill>
            <a:srgbClr val="728FBC"/>
          </a:solidFill>
          <a:uFillTx/>
          <a:latin typeface="Palatino"/>
          <a:ea typeface="Palatino"/>
          <a:cs typeface="Palatino"/>
          <a:sym typeface="Palatino"/>
        </a:defRPr>
      </a:lvl4pPr>
      <a:lvl5pPr marL="2330810" marR="0" indent="-540110" algn="l" defTabSz="500062" latinLnBrk="0">
        <a:lnSpc>
          <a:spcPct val="100000"/>
        </a:lnSpc>
        <a:spcBef>
          <a:spcPts val="3900"/>
        </a:spcBef>
        <a:spcAft>
          <a:spcPts val="0"/>
        </a:spcAft>
        <a:buClrTx/>
        <a:buSzPct val="34000"/>
        <a:buFontTx/>
        <a:buBlip>
          <a:blip r:embed="rId6"/>
        </a:buBlip>
        <a:tabLst>
          <a:tab pos="1676400" algn="l"/>
        </a:tabLst>
        <a:defRPr b="0" baseline="0" cap="none" i="0" spc="0" strike="noStrike" sz="5600" u="none">
          <a:ln>
            <a:noFill/>
          </a:ln>
          <a:solidFill>
            <a:srgbClr val="728FBC"/>
          </a:solidFill>
          <a:uFillTx/>
          <a:latin typeface="Palatino"/>
          <a:ea typeface="Palatino"/>
          <a:cs typeface="Palatino"/>
          <a:sym typeface="Palatino"/>
        </a:defRPr>
      </a:lvl5pPr>
      <a:lvl6pPr marL="2686410" marR="0" indent="-540110" algn="l" defTabSz="500062" latinLnBrk="0">
        <a:lnSpc>
          <a:spcPct val="100000"/>
        </a:lnSpc>
        <a:spcBef>
          <a:spcPts val="3900"/>
        </a:spcBef>
        <a:spcAft>
          <a:spcPts val="0"/>
        </a:spcAft>
        <a:buClrTx/>
        <a:buSzPct val="34000"/>
        <a:buFontTx/>
        <a:buBlip>
          <a:blip r:embed="rId6"/>
        </a:buBlip>
        <a:tabLst>
          <a:tab pos="1676400" algn="l"/>
        </a:tabLst>
        <a:defRPr b="0" baseline="0" cap="none" i="0" spc="0" strike="noStrike" sz="5600" u="none">
          <a:ln>
            <a:noFill/>
          </a:ln>
          <a:solidFill>
            <a:srgbClr val="728FBC"/>
          </a:solidFill>
          <a:uFillTx/>
          <a:latin typeface="Palatino"/>
          <a:ea typeface="Palatino"/>
          <a:cs typeface="Palatino"/>
          <a:sym typeface="Palatino"/>
        </a:defRPr>
      </a:lvl6pPr>
      <a:lvl7pPr marL="3042010" marR="0" indent="-540110" algn="l" defTabSz="500062" latinLnBrk="0">
        <a:lnSpc>
          <a:spcPct val="100000"/>
        </a:lnSpc>
        <a:spcBef>
          <a:spcPts val="3900"/>
        </a:spcBef>
        <a:spcAft>
          <a:spcPts val="0"/>
        </a:spcAft>
        <a:buClrTx/>
        <a:buSzPct val="34000"/>
        <a:buFontTx/>
        <a:buBlip>
          <a:blip r:embed="rId6"/>
        </a:buBlip>
        <a:tabLst>
          <a:tab pos="1676400" algn="l"/>
        </a:tabLst>
        <a:defRPr b="0" baseline="0" cap="none" i="0" spc="0" strike="noStrike" sz="5600" u="none">
          <a:ln>
            <a:noFill/>
          </a:ln>
          <a:solidFill>
            <a:srgbClr val="728FBC"/>
          </a:solidFill>
          <a:uFillTx/>
          <a:latin typeface="Palatino"/>
          <a:ea typeface="Palatino"/>
          <a:cs typeface="Palatino"/>
          <a:sym typeface="Palatino"/>
        </a:defRPr>
      </a:lvl7pPr>
      <a:lvl8pPr marL="3397610" marR="0" indent="-540110" algn="l" defTabSz="500062" latinLnBrk="0">
        <a:lnSpc>
          <a:spcPct val="100000"/>
        </a:lnSpc>
        <a:spcBef>
          <a:spcPts val="3900"/>
        </a:spcBef>
        <a:spcAft>
          <a:spcPts val="0"/>
        </a:spcAft>
        <a:buClrTx/>
        <a:buSzPct val="34000"/>
        <a:buFontTx/>
        <a:buBlip>
          <a:blip r:embed="rId6"/>
        </a:buBlip>
        <a:tabLst>
          <a:tab pos="1676400" algn="l"/>
        </a:tabLst>
        <a:defRPr b="0" baseline="0" cap="none" i="0" spc="0" strike="noStrike" sz="5600" u="none">
          <a:ln>
            <a:noFill/>
          </a:ln>
          <a:solidFill>
            <a:srgbClr val="728FBC"/>
          </a:solidFill>
          <a:uFillTx/>
          <a:latin typeface="Palatino"/>
          <a:ea typeface="Palatino"/>
          <a:cs typeface="Palatino"/>
          <a:sym typeface="Palatino"/>
        </a:defRPr>
      </a:lvl8pPr>
      <a:lvl9pPr marL="3753210" marR="0" indent="-540110" algn="l" defTabSz="500062" latinLnBrk="0">
        <a:lnSpc>
          <a:spcPct val="100000"/>
        </a:lnSpc>
        <a:spcBef>
          <a:spcPts val="3900"/>
        </a:spcBef>
        <a:spcAft>
          <a:spcPts val="0"/>
        </a:spcAft>
        <a:buClrTx/>
        <a:buSzPct val="34000"/>
        <a:buFontTx/>
        <a:buBlip>
          <a:blip r:embed="rId6"/>
        </a:buBlip>
        <a:tabLst>
          <a:tab pos="1676400" algn="l"/>
        </a:tabLst>
        <a:defRPr b="0" baseline="0" cap="none" i="0" spc="0" strike="noStrike" sz="5600" u="none">
          <a:ln>
            <a:noFill/>
          </a:ln>
          <a:solidFill>
            <a:srgbClr val="728FBC"/>
          </a:solidFill>
          <a:uFillTx/>
          <a:latin typeface="Palatino"/>
          <a:ea typeface="Palatino"/>
          <a:cs typeface="Palatino"/>
          <a:sym typeface="Palatino"/>
        </a:defRPr>
      </a:lvl9pPr>
    </p:bodyStyle>
    <p:otherStyle>
      <a:lvl1pPr marL="0" marR="0" indent="0" algn="ctr" defTabSz="642937" latinLnBrk="0">
        <a:lnSpc>
          <a:spcPct val="100000"/>
        </a:lnSpc>
        <a:spcBef>
          <a:spcPts val="0"/>
        </a:spcBef>
        <a:spcAft>
          <a:spcPts val="0"/>
        </a:spcAft>
        <a:buClrTx/>
        <a:buSzTx/>
        <a:buFontTx/>
        <a:buNone/>
        <a:tabLst/>
        <a:defRPr b="0" baseline="0" cap="none" i="0" spc="-25" strike="noStrike" sz="2200" u="none">
          <a:ln>
            <a:noFill/>
          </a:ln>
          <a:solidFill>
            <a:schemeClr val="tx1"/>
          </a:solidFill>
          <a:uFillTx/>
          <a:latin typeface="+mn-lt"/>
          <a:ea typeface="+mn-ea"/>
          <a:cs typeface="+mn-cs"/>
          <a:sym typeface="Palatino"/>
        </a:defRPr>
      </a:lvl1pPr>
      <a:lvl2pPr marL="0" marR="0" indent="228600" algn="ctr" defTabSz="642937" latinLnBrk="0">
        <a:lnSpc>
          <a:spcPct val="100000"/>
        </a:lnSpc>
        <a:spcBef>
          <a:spcPts val="0"/>
        </a:spcBef>
        <a:spcAft>
          <a:spcPts val="0"/>
        </a:spcAft>
        <a:buClrTx/>
        <a:buSzTx/>
        <a:buFontTx/>
        <a:buNone/>
        <a:tabLst/>
        <a:defRPr b="0" baseline="0" cap="none" i="0" spc="-25" strike="noStrike" sz="2200" u="none">
          <a:ln>
            <a:noFill/>
          </a:ln>
          <a:solidFill>
            <a:schemeClr val="tx1"/>
          </a:solidFill>
          <a:uFillTx/>
          <a:latin typeface="+mn-lt"/>
          <a:ea typeface="+mn-ea"/>
          <a:cs typeface="+mn-cs"/>
          <a:sym typeface="Palatino"/>
        </a:defRPr>
      </a:lvl2pPr>
      <a:lvl3pPr marL="0" marR="0" indent="457200" algn="ctr" defTabSz="642937" latinLnBrk="0">
        <a:lnSpc>
          <a:spcPct val="100000"/>
        </a:lnSpc>
        <a:spcBef>
          <a:spcPts val="0"/>
        </a:spcBef>
        <a:spcAft>
          <a:spcPts val="0"/>
        </a:spcAft>
        <a:buClrTx/>
        <a:buSzTx/>
        <a:buFontTx/>
        <a:buNone/>
        <a:tabLst/>
        <a:defRPr b="0" baseline="0" cap="none" i="0" spc="-25" strike="noStrike" sz="2200" u="none">
          <a:ln>
            <a:noFill/>
          </a:ln>
          <a:solidFill>
            <a:schemeClr val="tx1"/>
          </a:solidFill>
          <a:uFillTx/>
          <a:latin typeface="+mn-lt"/>
          <a:ea typeface="+mn-ea"/>
          <a:cs typeface="+mn-cs"/>
          <a:sym typeface="Palatino"/>
        </a:defRPr>
      </a:lvl3pPr>
      <a:lvl4pPr marL="0" marR="0" indent="685800" algn="ctr" defTabSz="642937" latinLnBrk="0">
        <a:lnSpc>
          <a:spcPct val="100000"/>
        </a:lnSpc>
        <a:spcBef>
          <a:spcPts val="0"/>
        </a:spcBef>
        <a:spcAft>
          <a:spcPts val="0"/>
        </a:spcAft>
        <a:buClrTx/>
        <a:buSzTx/>
        <a:buFontTx/>
        <a:buNone/>
        <a:tabLst/>
        <a:defRPr b="0" baseline="0" cap="none" i="0" spc="-25" strike="noStrike" sz="2200" u="none">
          <a:ln>
            <a:noFill/>
          </a:ln>
          <a:solidFill>
            <a:schemeClr val="tx1"/>
          </a:solidFill>
          <a:uFillTx/>
          <a:latin typeface="+mn-lt"/>
          <a:ea typeface="+mn-ea"/>
          <a:cs typeface="+mn-cs"/>
          <a:sym typeface="Palatino"/>
        </a:defRPr>
      </a:lvl4pPr>
      <a:lvl5pPr marL="0" marR="0" indent="914400" algn="ctr" defTabSz="642937" latinLnBrk="0">
        <a:lnSpc>
          <a:spcPct val="100000"/>
        </a:lnSpc>
        <a:spcBef>
          <a:spcPts val="0"/>
        </a:spcBef>
        <a:spcAft>
          <a:spcPts val="0"/>
        </a:spcAft>
        <a:buClrTx/>
        <a:buSzTx/>
        <a:buFontTx/>
        <a:buNone/>
        <a:tabLst/>
        <a:defRPr b="0" baseline="0" cap="none" i="0" spc="-25" strike="noStrike" sz="2200" u="none">
          <a:ln>
            <a:noFill/>
          </a:ln>
          <a:solidFill>
            <a:schemeClr val="tx1"/>
          </a:solidFill>
          <a:uFillTx/>
          <a:latin typeface="+mn-lt"/>
          <a:ea typeface="+mn-ea"/>
          <a:cs typeface="+mn-cs"/>
          <a:sym typeface="Palatino"/>
        </a:defRPr>
      </a:lvl5pPr>
      <a:lvl6pPr marL="0" marR="0" indent="1143000" algn="ctr" defTabSz="642937" latinLnBrk="0">
        <a:lnSpc>
          <a:spcPct val="100000"/>
        </a:lnSpc>
        <a:spcBef>
          <a:spcPts val="0"/>
        </a:spcBef>
        <a:spcAft>
          <a:spcPts val="0"/>
        </a:spcAft>
        <a:buClrTx/>
        <a:buSzTx/>
        <a:buFontTx/>
        <a:buNone/>
        <a:tabLst/>
        <a:defRPr b="0" baseline="0" cap="none" i="0" spc="-25" strike="noStrike" sz="2200" u="none">
          <a:ln>
            <a:noFill/>
          </a:ln>
          <a:solidFill>
            <a:schemeClr val="tx1"/>
          </a:solidFill>
          <a:uFillTx/>
          <a:latin typeface="+mn-lt"/>
          <a:ea typeface="+mn-ea"/>
          <a:cs typeface="+mn-cs"/>
          <a:sym typeface="Palatino"/>
        </a:defRPr>
      </a:lvl6pPr>
      <a:lvl7pPr marL="0" marR="0" indent="1371600" algn="ctr" defTabSz="642937" latinLnBrk="0">
        <a:lnSpc>
          <a:spcPct val="100000"/>
        </a:lnSpc>
        <a:spcBef>
          <a:spcPts val="0"/>
        </a:spcBef>
        <a:spcAft>
          <a:spcPts val="0"/>
        </a:spcAft>
        <a:buClrTx/>
        <a:buSzTx/>
        <a:buFontTx/>
        <a:buNone/>
        <a:tabLst/>
        <a:defRPr b="0" baseline="0" cap="none" i="0" spc="-25" strike="noStrike" sz="2200" u="none">
          <a:ln>
            <a:noFill/>
          </a:ln>
          <a:solidFill>
            <a:schemeClr val="tx1"/>
          </a:solidFill>
          <a:uFillTx/>
          <a:latin typeface="+mn-lt"/>
          <a:ea typeface="+mn-ea"/>
          <a:cs typeface="+mn-cs"/>
          <a:sym typeface="Palatino"/>
        </a:defRPr>
      </a:lvl7pPr>
      <a:lvl8pPr marL="0" marR="0" indent="1600200" algn="ctr" defTabSz="642937" latinLnBrk="0">
        <a:lnSpc>
          <a:spcPct val="100000"/>
        </a:lnSpc>
        <a:spcBef>
          <a:spcPts val="0"/>
        </a:spcBef>
        <a:spcAft>
          <a:spcPts val="0"/>
        </a:spcAft>
        <a:buClrTx/>
        <a:buSzTx/>
        <a:buFontTx/>
        <a:buNone/>
        <a:tabLst/>
        <a:defRPr b="0" baseline="0" cap="none" i="0" spc="-25" strike="noStrike" sz="2200" u="none">
          <a:ln>
            <a:noFill/>
          </a:ln>
          <a:solidFill>
            <a:schemeClr val="tx1"/>
          </a:solidFill>
          <a:uFillTx/>
          <a:latin typeface="+mn-lt"/>
          <a:ea typeface="+mn-ea"/>
          <a:cs typeface="+mn-cs"/>
          <a:sym typeface="Palatino"/>
        </a:defRPr>
      </a:lvl8pPr>
      <a:lvl9pPr marL="0" marR="0" indent="1828800" algn="ctr" defTabSz="642937" latinLnBrk="0">
        <a:lnSpc>
          <a:spcPct val="100000"/>
        </a:lnSpc>
        <a:spcBef>
          <a:spcPts val="0"/>
        </a:spcBef>
        <a:spcAft>
          <a:spcPts val="0"/>
        </a:spcAft>
        <a:buClrTx/>
        <a:buSzTx/>
        <a:buFontTx/>
        <a:buNone/>
        <a:tabLst/>
        <a:defRPr b="0" baseline="0" cap="none" i="0" spc="-25" strike="noStrike" sz="2200" u="none">
          <a:ln>
            <a:noFill/>
          </a:ln>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hyperlink" Target="http://WWW.FOUNDATIONSFORFREEDOM.NET" TargetMode="External"/><Relationship Id="rId6" Type="http://schemas.openxmlformats.org/officeDocument/2006/relationships/hyperlink" Target="mailto:pb@foundationsforfreedom.net"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eg"/><Relationship Id="rId4" Type="http://schemas.openxmlformats.org/officeDocument/2006/relationships/image" Target="../media/image1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eg"/><Relationship Id="rId4" Type="http://schemas.openxmlformats.org/officeDocument/2006/relationships/image" Target="../media/image1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g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eg"/><Relationship Id="rId4"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eg"/><Relationship Id="rId4" Type="http://schemas.openxmlformats.org/officeDocument/2006/relationships/image" Target="../media/image1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jpeg"/><Relationship Id="rId4"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jpeg"/><Relationship Id="rId4" Type="http://schemas.openxmlformats.org/officeDocument/2006/relationships/image" Target="../media/image2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jpeg"/><Relationship Id="rId4"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18.png"/><Relationship Id="rId4"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7.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hyperlink" Target="http://WWW.FOUNDATIONSFORFREEDOM.NET" TargetMode="External"/><Relationship Id="rId6" Type="http://schemas.openxmlformats.org/officeDocument/2006/relationships/hyperlink" Target="mailto:pb@foundationsforfreedom.net"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eg"/><Relationship Id="rId4"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eg"/><Relationship Id="rId4" Type="http://schemas.openxmlformats.org/officeDocument/2006/relationships/image" Target="../media/image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eg"/><Relationship Id="rId4"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 name="200314_background_1718.jpg" descr="200314_background_1718.jpg"/>
          <p:cNvPicPr>
            <a:picLocks noChangeAspect="0"/>
          </p:cNvPicPr>
          <p:nvPr/>
        </p:nvPicPr>
        <p:blipFill>
          <a:blip r:embed="rId3">
            <a:extLst/>
          </a:blip>
          <a:srcRect l="14827" t="23264" r="14827" b="24714"/>
          <a:stretch>
            <a:fillRect/>
          </a:stretch>
        </p:blipFill>
        <p:spPr>
          <a:xfrm>
            <a:off x="56" y="0"/>
            <a:ext cx="24383774" cy="13715895"/>
          </a:xfrm>
          <a:prstGeom prst="rect">
            <a:avLst/>
          </a:prstGeom>
          <a:ln w="12700">
            <a:miter lim="400000"/>
          </a:ln>
        </p:spPr>
      </p:pic>
      <p:grpSp>
        <p:nvGrpSpPr>
          <p:cNvPr id="43" name="Group"/>
          <p:cNvGrpSpPr/>
          <p:nvPr/>
        </p:nvGrpSpPr>
        <p:grpSpPr>
          <a:xfrm>
            <a:off x="889748" y="8148671"/>
            <a:ext cx="3095705" cy="3072668"/>
            <a:chOff x="1984" y="90427"/>
            <a:chExt cx="3095704" cy="3072666"/>
          </a:xfrm>
        </p:grpSpPr>
        <p:pic>
          <p:nvPicPr>
            <p:cNvPr id="41" name="BFF-logo3.png" descr="BFF-logo3.png"/>
            <p:cNvPicPr>
              <a:picLocks noChangeAspect="1"/>
            </p:cNvPicPr>
            <p:nvPr/>
          </p:nvPicPr>
          <p:blipFill>
            <a:blip r:embed="rId4">
              <a:extLst/>
            </a:blip>
            <a:srcRect l="64" t="2856" r="91" b="75"/>
            <a:stretch>
              <a:fillRect/>
            </a:stretch>
          </p:blipFill>
          <p:spPr>
            <a:xfrm>
              <a:off x="1984" y="90427"/>
              <a:ext cx="3094078" cy="3072667"/>
            </a:xfrm>
            <a:custGeom>
              <a:avLst/>
              <a:gdLst/>
              <a:ahLst/>
              <a:cxnLst>
                <a:cxn ang="0">
                  <a:pos x="wd2" y="hd2"/>
                </a:cxn>
                <a:cxn ang="5400000">
                  <a:pos x="wd2" y="hd2"/>
                </a:cxn>
                <a:cxn ang="10800000">
                  <a:pos x="wd2" y="hd2"/>
                </a:cxn>
                <a:cxn ang="16200000">
                  <a:pos x="wd2" y="hd2"/>
                </a:cxn>
              </a:cxnLst>
              <a:rect l="0" t="0" r="r" b="b"/>
              <a:pathLst>
                <a:path w="21599" h="21598" fill="norm" stroke="1" extrusionOk="0">
                  <a:moveTo>
                    <a:pt x="10694" y="0"/>
                  </a:moveTo>
                  <a:cubicBezTo>
                    <a:pt x="10371" y="2"/>
                    <a:pt x="10091" y="10"/>
                    <a:pt x="9999" y="22"/>
                  </a:cubicBezTo>
                  <a:cubicBezTo>
                    <a:pt x="9912" y="35"/>
                    <a:pt x="9694" y="64"/>
                    <a:pt x="9514" y="87"/>
                  </a:cubicBezTo>
                  <a:cubicBezTo>
                    <a:pt x="8274" y="244"/>
                    <a:pt x="7189" y="549"/>
                    <a:pt x="6084" y="1052"/>
                  </a:cubicBezTo>
                  <a:cubicBezTo>
                    <a:pt x="5366" y="1378"/>
                    <a:pt x="4540" y="1894"/>
                    <a:pt x="4062" y="2315"/>
                  </a:cubicBezTo>
                  <a:cubicBezTo>
                    <a:pt x="3460" y="2846"/>
                    <a:pt x="2619" y="3735"/>
                    <a:pt x="2191" y="4293"/>
                  </a:cubicBezTo>
                  <a:cubicBezTo>
                    <a:pt x="1902" y="4671"/>
                    <a:pt x="1458" y="5362"/>
                    <a:pt x="1274" y="5719"/>
                  </a:cubicBezTo>
                  <a:cubicBezTo>
                    <a:pt x="1138" y="5984"/>
                    <a:pt x="881" y="6574"/>
                    <a:pt x="715" y="7011"/>
                  </a:cubicBezTo>
                  <a:cubicBezTo>
                    <a:pt x="445" y="7717"/>
                    <a:pt x="415" y="7818"/>
                    <a:pt x="296" y="8341"/>
                  </a:cubicBezTo>
                  <a:cubicBezTo>
                    <a:pt x="168" y="8906"/>
                    <a:pt x="75" y="9540"/>
                    <a:pt x="36" y="10143"/>
                  </a:cubicBezTo>
                  <a:cubicBezTo>
                    <a:pt x="28" y="10264"/>
                    <a:pt x="13" y="10369"/>
                    <a:pt x="3" y="10375"/>
                  </a:cubicBezTo>
                  <a:cubicBezTo>
                    <a:pt x="1" y="10376"/>
                    <a:pt x="2" y="10804"/>
                    <a:pt x="0" y="10944"/>
                  </a:cubicBezTo>
                  <a:cubicBezTo>
                    <a:pt x="3" y="11184"/>
                    <a:pt x="5" y="11690"/>
                    <a:pt x="8" y="11692"/>
                  </a:cubicBezTo>
                  <a:cubicBezTo>
                    <a:pt x="20" y="11699"/>
                    <a:pt x="28" y="11741"/>
                    <a:pt x="28" y="11784"/>
                  </a:cubicBezTo>
                  <a:cubicBezTo>
                    <a:pt x="28" y="12005"/>
                    <a:pt x="178" y="12873"/>
                    <a:pt x="296" y="13352"/>
                  </a:cubicBezTo>
                  <a:cubicBezTo>
                    <a:pt x="744" y="15152"/>
                    <a:pt x="1575" y="16732"/>
                    <a:pt x="2818" y="18136"/>
                  </a:cubicBezTo>
                  <a:cubicBezTo>
                    <a:pt x="3781" y="19224"/>
                    <a:pt x="5182" y="20217"/>
                    <a:pt x="6594" y="20814"/>
                  </a:cubicBezTo>
                  <a:cubicBezTo>
                    <a:pt x="6921" y="20952"/>
                    <a:pt x="7629" y="21190"/>
                    <a:pt x="7888" y="21249"/>
                  </a:cubicBezTo>
                  <a:cubicBezTo>
                    <a:pt x="8483" y="21385"/>
                    <a:pt x="9930" y="21573"/>
                    <a:pt x="10395" y="21573"/>
                  </a:cubicBezTo>
                  <a:cubicBezTo>
                    <a:pt x="10479" y="21573"/>
                    <a:pt x="10551" y="21581"/>
                    <a:pt x="10558" y="21592"/>
                  </a:cubicBezTo>
                  <a:cubicBezTo>
                    <a:pt x="10560" y="21594"/>
                    <a:pt x="10860" y="21596"/>
                    <a:pt x="10924" y="21598"/>
                  </a:cubicBezTo>
                  <a:cubicBezTo>
                    <a:pt x="10990" y="21596"/>
                    <a:pt x="11297" y="21594"/>
                    <a:pt x="11298" y="21592"/>
                  </a:cubicBezTo>
                  <a:cubicBezTo>
                    <a:pt x="11305" y="21581"/>
                    <a:pt x="11354" y="21573"/>
                    <a:pt x="11406" y="21573"/>
                  </a:cubicBezTo>
                  <a:cubicBezTo>
                    <a:pt x="11584" y="21573"/>
                    <a:pt x="12269" y="21507"/>
                    <a:pt x="12545" y="21464"/>
                  </a:cubicBezTo>
                  <a:cubicBezTo>
                    <a:pt x="13218" y="21359"/>
                    <a:pt x="13688" y="21231"/>
                    <a:pt x="14573" y="20912"/>
                  </a:cubicBezTo>
                  <a:cubicBezTo>
                    <a:pt x="14771" y="20841"/>
                    <a:pt x="14991" y="20768"/>
                    <a:pt x="15061" y="20750"/>
                  </a:cubicBezTo>
                  <a:cubicBezTo>
                    <a:pt x="15130" y="20732"/>
                    <a:pt x="15206" y="20701"/>
                    <a:pt x="15230" y="20680"/>
                  </a:cubicBezTo>
                  <a:cubicBezTo>
                    <a:pt x="15253" y="20659"/>
                    <a:pt x="15403" y="20576"/>
                    <a:pt x="15565" y="20499"/>
                  </a:cubicBezTo>
                  <a:cubicBezTo>
                    <a:pt x="16142" y="20223"/>
                    <a:pt x="16655" y="19911"/>
                    <a:pt x="17172" y="19520"/>
                  </a:cubicBezTo>
                  <a:cubicBezTo>
                    <a:pt x="18323" y="18649"/>
                    <a:pt x="19279" y="17570"/>
                    <a:pt x="20067" y="16245"/>
                  </a:cubicBezTo>
                  <a:cubicBezTo>
                    <a:pt x="20735" y="15121"/>
                    <a:pt x="21241" y="13628"/>
                    <a:pt x="21449" y="12174"/>
                  </a:cubicBezTo>
                  <a:cubicBezTo>
                    <a:pt x="21507" y="11770"/>
                    <a:pt x="21576" y="11018"/>
                    <a:pt x="21577" y="10774"/>
                  </a:cubicBezTo>
                  <a:cubicBezTo>
                    <a:pt x="21577" y="10666"/>
                    <a:pt x="21587" y="10572"/>
                    <a:pt x="21599" y="10565"/>
                  </a:cubicBezTo>
                  <a:cubicBezTo>
                    <a:pt x="21600" y="10564"/>
                    <a:pt x="21598" y="10390"/>
                    <a:pt x="21599" y="10372"/>
                  </a:cubicBezTo>
                  <a:cubicBezTo>
                    <a:pt x="21578" y="10357"/>
                    <a:pt x="21565" y="10204"/>
                    <a:pt x="21535" y="9728"/>
                  </a:cubicBezTo>
                  <a:cubicBezTo>
                    <a:pt x="21434" y="8081"/>
                    <a:pt x="20708" y="6135"/>
                    <a:pt x="19615" y="4578"/>
                  </a:cubicBezTo>
                  <a:cubicBezTo>
                    <a:pt x="18844" y="3479"/>
                    <a:pt x="17802" y="2456"/>
                    <a:pt x="16751" y="1766"/>
                  </a:cubicBezTo>
                  <a:cubicBezTo>
                    <a:pt x="16318" y="1482"/>
                    <a:pt x="15630" y="1101"/>
                    <a:pt x="15271" y="949"/>
                  </a:cubicBezTo>
                  <a:cubicBezTo>
                    <a:pt x="14714" y="711"/>
                    <a:pt x="14168" y="513"/>
                    <a:pt x="13686" y="374"/>
                  </a:cubicBezTo>
                  <a:cubicBezTo>
                    <a:pt x="13174" y="226"/>
                    <a:pt x="12705" y="109"/>
                    <a:pt x="12620" y="109"/>
                  </a:cubicBezTo>
                  <a:cubicBezTo>
                    <a:pt x="12567" y="109"/>
                    <a:pt x="12410" y="89"/>
                    <a:pt x="12271" y="67"/>
                  </a:cubicBezTo>
                  <a:cubicBezTo>
                    <a:pt x="12131" y="45"/>
                    <a:pt x="11852" y="22"/>
                    <a:pt x="11650" y="14"/>
                  </a:cubicBezTo>
                  <a:cubicBezTo>
                    <a:pt x="11383" y="3"/>
                    <a:pt x="11017" y="-2"/>
                    <a:pt x="10694" y="0"/>
                  </a:cubicBezTo>
                  <a:close/>
                </a:path>
              </a:pathLst>
            </a:custGeom>
            <a:ln w="12700" cap="flat">
              <a:noFill/>
              <a:miter lim="400000"/>
            </a:ln>
            <a:effectLst>
              <a:outerShdw sx="100000" sy="100000" kx="0" ky="0" algn="b" rotWithShape="0" blurRad="457200" dist="114300" dir="2700000">
                <a:srgbClr val="030303">
                  <a:alpha val="85000"/>
                </a:srgbClr>
              </a:outerShdw>
            </a:effectLst>
          </p:spPr>
        </p:pic>
        <p:sp>
          <p:nvSpPr>
            <p:cNvPr id="42" name="Oval"/>
            <p:cNvSpPr/>
            <p:nvPr/>
          </p:nvSpPr>
          <p:spPr>
            <a:xfrm>
              <a:off x="3430" y="92930"/>
              <a:ext cx="3094260" cy="3066379"/>
            </a:xfrm>
            <a:prstGeom prst="ellipse">
              <a:avLst/>
            </a:prstGeom>
            <a:noFill/>
            <a:ln w="12700" cap="flat">
              <a:solidFill>
                <a:srgbClr val="3E5AA2"/>
              </a:solidFill>
              <a:prstDash val="solid"/>
              <a:miter lim="400000"/>
            </a:ln>
            <a:effectLst/>
          </p:spPr>
          <p:txBody>
            <a:bodyPr wrap="square" lIns="320040" tIns="320040" rIns="320040" bIns="320040" numCol="1" anchor="t">
              <a:noAutofit/>
            </a:bodyPr>
            <a:lstStyle/>
            <a:p>
              <a:pPr algn="l" defTabSz="642937">
                <a:spcBef>
                  <a:spcPts val="900"/>
                </a:spcBef>
                <a:defRPr b="1" cap="small" sz="1800">
                  <a:solidFill>
                    <a:srgbClr val="5F5F5F"/>
                  </a:solidFill>
                  <a:latin typeface="Copperplate"/>
                  <a:ea typeface="Copperplate"/>
                  <a:cs typeface="Copperplate"/>
                  <a:sym typeface="Copperplate"/>
                </a:defRPr>
              </a:pPr>
            </a:p>
          </p:txBody>
        </p:sp>
      </p:grpSp>
      <p:sp>
        <p:nvSpPr>
          <p:cNvPr id="44" name="Biblical Foundations for Freedom (BFF)"/>
          <p:cNvSpPr txBox="1"/>
          <p:nvPr/>
        </p:nvSpPr>
        <p:spPr>
          <a:xfrm>
            <a:off x="425167" y="321445"/>
            <a:ext cx="23533667" cy="1211581"/>
          </a:xfrm>
          <a:prstGeom prst="rect">
            <a:avLst/>
          </a:prstGeom>
          <a:ln w="12700">
            <a:miter lim="400000"/>
          </a:ln>
          <a:effectLst>
            <a:outerShdw sx="100000" sy="100000" kx="0" ky="0" algn="b" rotWithShape="0" blurRad="266700" dist="0" dir="5400000">
              <a:srgbClr val="000000"/>
            </a:outerShdw>
          </a:effectLst>
          <a:extLst>
            <a:ext uri="{C572A759-6A51-4108-AA02-DFA0A04FC94B}">
              <ma14:wrappingTextBoxFlag xmlns:ma14="http://schemas.microsoft.com/office/mac/drawingml/2011/main" val="1"/>
            </a:ext>
          </a:extLst>
        </p:spPr>
        <p:txBody>
          <a:bodyPr tIns="91439" bIns="91439" anchor="ctr">
            <a:spAutoFit/>
          </a:bodyPr>
          <a:lstStyle>
            <a:lvl1pPr defTabSz="642937">
              <a:lnSpc>
                <a:spcPct val="90000"/>
              </a:lnSpc>
              <a:defRPr b="1" cap="small" spc="980" sz="7000">
                <a:solidFill>
                  <a:srgbClr val="F6F0E3"/>
                </a:solidFill>
                <a:latin typeface="Baskerville"/>
                <a:ea typeface="Baskerville"/>
                <a:cs typeface="Baskerville"/>
                <a:sym typeface="Baskerville"/>
              </a:defRPr>
            </a:lvl1pPr>
          </a:lstStyle>
          <a:p>
            <a:pPr/>
            <a:r>
              <a:t>Biblical Foundations for Freedom (BFF)</a:t>
            </a:r>
          </a:p>
        </p:txBody>
      </p:sp>
      <p:sp>
        <p:nvSpPr>
          <p:cNvPr id="45" name="Training for the World"/>
          <p:cNvSpPr txBox="1"/>
          <p:nvPr/>
        </p:nvSpPr>
        <p:spPr>
          <a:xfrm>
            <a:off x="5319792" y="2138547"/>
            <a:ext cx="13744415" cy="932181"/>
          </a:xfrm>
          <a:prstGeom prst="rect">
            <a:avLst/>
          </a:prstGeom>
          <a:ln w="12700">
            <a:miter lim="400000"/>
          </a:ln>
          <a:effectLst>
            <a:outerShdw sx="100000" sy="100000" kx="0" ky="0" algn="b" rotWithShape="0" blurRad="63500" dist="38100" dir="5400000">
              <a:srgbClr val="000000">
                <a:alpha val="50000"/>
              </a:srgbClr>
            </a:outerShdw>
          </a:effectLst>
          <a:extLst>
            <a:ext uri="{C572A759-6A51-4108-AA02-DFA0A04FC94B}">
              <ma14:wrappingTextBoxFlag xmlns:ma14="http://schemas.microsoft.com/office/mac/drawingml/2011/main" val="1"/>
            </a:ext>
          </a:extLst>
        </p:spPr>
        <p:txBody>
          <a:bodyPr tIns="91439" bIns="91439" anchor="ctr">
            <a:spAutoFit/>
          </a:bodyPr>
          <a:lstStyle>
            <a:lvl1pPr defTabSz="642937">
              <a:defRPr b="1" cap="small" spc="676" sz="5200">
                <a:solidFill>
                  <a:srgbClr val="DCDEE0"/>
                </a:solidFill>
                <a:latin typeface="FIRSTHOME"/>
                <a:ea typeface="FIRSTHOME"/>
                <a:cs typeface="FIRSTHOME"/>
                <a:sym typeface="FIRSTHOME"/>
              </a:defRPr>
            </a:lvl1pPr>
          </a:lstStyle>
          <a:p>
            <a:pPr/>
            <a:r>
              <a:t>Training for the World</a:t>
            </a:r>
          </a:p>
        </p:txBody>
      </p:sp>
      <p:grpSp>
        <p:nvGrpSpPr>
          <p:cNvPr id="49" name="Group"/>
          <p:cNvGrpSpPr/>
          <p:nvPr/>
        </p:nvGrpSpPr>
        <p:grpSpPr>
          <a:xfrm>
            <a:off x="5733637" y="10106382"/>
            <a:ext cx="12750039" cy="3193948"/>
            <a:chOff x="2143597" y="22859"/>
            <a:chExt cx="12750038" cy="3193947"/>
          </a:xfrm>
        </p:grpSpPr>
        <p:sp>
          <p:nvSpPr>
            <p:cNvPr id="46" name="WWW.FOUNDATIONSFORFREEDOM.NET"/>
            <p:cNvSpPr txBox="1"/>
            <p:nvPr/>
          </p:nvSpPr>
          <p:spPr>
            <a:xfrm>
              <a:off x="2143597" y="2386227"/>
              <a:ext cx="12750039" cy="8305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defTabSz="642937">
                <a:lnSpc>
                  <a:spcPct val="90000"/>
                </a:lnSpc>
                <a:spcBef>
                  <a:spcPts val="2200"/>
                </a:spcBef>
                <a:defRPr cap="all" spc="690" sz="4600">
                  <a:solidFill>
                    <a:srgbClr val="B19A71"/>
                  </a:solidFill>
                  <a:effectLst>
                    <a:outerShdw sx="100000" sy="100000" kx="0" ky="0" algn="b" rotWithShape="0" blurRad="25400" dist="12700" dir="16200000">
                      <a:srgbClr val="3A3A3A">
                        <a:alpha val="35000"/>
                      </a:srgbClr>
                    </a:outerShdw>
                  </a:effectLst>
                  <a:latin typeface="FIRSTHOME"/>
                  <a:ea typeface="FIRSTHOME"/>
                  <a:cs typeface="FIRSTHOME"/>
                  <a:sym typeface="FIRSTHOME"/>
                  <a:hlinkClick r:id="rId5" invalidUrl="" action="" tgtFrame="" tooltip="" history="1" highlightClick="0" endSnd="0"/>
                </a:defRPr>
              </a:lvl1pPr>
            </a:lstStyle>
            <a:p>
              <a:pPr/>
              <a:r>
                <a:rPr>
                  <a:hlinkClick r:id="rId5" invalidUrl="" action="" tgtFrame="" tooltip="" history="1" highlightClick="0" endSnd="0"/>
                </a:rPr>
                <a:t>WWW.FOUNDATIONSFORFREEDOM.NET</a:t>
              </a:r>
            </a:p>
          </p:txBody>
        </p:sp>
        <p:sp>
          <p:nvSpPr>
            <p:cNvPr id="47" name="Rev. Paul J. Bucknell"/>
            <p:cNvSpPr txBox="1"/>
            <p:nvPr/>
          </p:nvSpPr>
          <p:spPr>
            <a:xfrm>
              <a:off x="5380277" y="22860"/>
              <a:ext cx="6276679" cy="919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defTabSz="642937">
                <a:spcBef>
                  <a:spcPts val="3900"/>
                </a:spcBef>
                <a:defRPr spc="260" sz="5200">
                  <a:solidFill>
                    <a:srgbClr val="DCDEE0"/>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Rev. Paul J. Bucknell</a:t>
              </a:r>
            </a:p>
          </p:txBody>
        </p:sp>
        <p:sp>
          <p:nvSpPr>
            <p:cNvPr id="48" name="pb@foundationsforfreedom.net"/>
            <p:cNvSpPr txBox="1"/>
            <p:nvPr/>
          </p:nvSpPr>
          <p:spPr>
            <a:xfrm>
              <a:off x="3585215" y="1277437"/>
              <a:ext cx="10200178" cy="817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defTabSz="642937">
                <a:lnSpc>
                  <a:spcPct val="90000"/>
                </a:lnSpc>
                <a:spcBef>
                  <a:spcPts val="2200"/>
                </a:spcBef>
                <a:defRPr spc="690" sz="4600" u="sng">
                  <a:solidFill>
                    <a:srgbClr val="B19A71"/>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hlinkClick r:id="rId6" invalidUrl="" action="" tgtFrame="" tooltip="" history="1" highlightClick="0" endSnd="0"/>
                </a:defRPr>
              </a:lvl1pPr>
            </a:lstStyle>
            <a:p>
              <a:pPr>
                <a:defRPr u="none"/>
              </a:pPr>
              <a:r>
                <a:rPr u="sng">
                  <a:hlinkClick r:id="rId6" invalidUrl="" action="" tgtFrame="" tooltip="" history="1" highlightClick="0" endSnd="0"/>
                </a:rPr>
                <a:t>pb@foundationsforfreedom.net</a:t>
              </a:r>
            </a:p>
          </p:txBody>
        </p:sp>
      </p:grpSp>
      <p:grpSp>
        <p:nvGrpSpPr>
          <p:cNvPr id="54" name="Group"/>
          <p:cNvGrpSpPr/>
          <p:nvPr/>
        </p:nvGrpSpPr>
        <p:grpSpPr>
          <a:xfrm>
            <a:off x="4778461" y="3676249"/>
            <a:ext cx="14660392" cy="4765358"/>
            <a:chOff x="0" y="0"/>
            <a:chExt cx="14660390" cy="4765357"/>
          </a:xfrm>
        </p:grpSpPr>
        <p:sp>
          <p:nvSpPr>
            <p:cNvPr id="50" name="Text"/>
            <p:cNvSpPr txBox="1"/>
            <p:nvPr/>
          </p:nvSpPr>
          <p:spPr>
            <a:xfrm>
              <a:off x="236752" y="-1"/>
              <a:ext cx="14423640" cy="3688081"/>
            </a:xfrm>
            <a:prstGeom prst="rect">
              <a:avLst/>
            </a:prstGeom>
            <a:solidFill>
              <a:schemeClr val="accent1">
                <a:hueOff val="47394"/>
                <a:satOff val="-25753"/>
                <a:lumOff val="-7544"/>
                <a:alpha val="13442"/>
              </a:schemeClr>
            </a:solidFill>
            <a:ln w="12700" cap="flat">
              <a:noFill/>
              <a:miter lim="400000"/>
            </a:ln>
            <a:effectLst>
              <a:outerShdw sx="100000" sy="100000" kx="0" ky="0" algn="b" rotWithShape="0" blurRad="457200" dist="177800" dir="5400000">
                <a:srgbClr val="4190F3">
                  <a:alpha val="82000"/>
                </a:srgbClr>
              </a:outerShdw>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defTabSz="642937">
                <a:defRPr b="1" sz="10400">
                  <a:solidFill>
                    <a:srgbClr val="B19971"/>
                  </a:solidFill>
                  <a:latin typeface="Palatino"/>
                  <a:ea typeface="Palatino"/>
                  <a:cs typeface="Palatino"/>
                  <a:sym typeface="Palatino"/>
                </a:defRPr>
              </a:pPr>
            </a:p>
          </p:txBody>
        </p:sp>
        <p:grpSp>
          <p:nvGrpSpPr>
            <p:cNvPr id="53" name="Group"/>
            <p:cNvGrpSpPr/>
            <p:nvPr/>
          </p:nvGrpSpPr>
          <p:grpSpPr>
            <a:xfrm>
              <a:off x="0" y="3668077"/>
              <a:ext cx="14660392" cy="1097281"/>
              <a:chOff x="1608352" y="0"/>
              <a:chExt cx="14660391" cy="1097280"/>
            </a:xfrm>
          </p:grpSpPr>
          <p:sp>
            <p:nvSpPr>
              <p:cNvPr id="51" name="Rectangle"/>
              <p:cNvSpPr/>
              <p:nvPr/>
            </p:nvSpPr>
            <p:spPr>
              <a:xfrm>
                <a:off x="1811802" y="0"/>
                <a:ext cx="14456942" cy="1097281"/>
              </a:xfrm>
              <a:prstGeom prst="rect">
                <a:avLst/>
              </a:prstGeom>
              <a:solidFill>
                <a:srgbClr val="000000">
                  <a:alpha val="42602"/>
                </a:srgbClr>
              </a:solid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defRPr sz="3200">
                    <a:solidFill>
                      <a:srgbClr val="FFFFFF"/>
                    </a:solidFill>
                  </a:defRPr>
                </a:pPr>
              </a:p>
            </p:txBody>
          </p:sp>
          <p:sp>
            <p:nvSpPr>
              <p:cNvPr id="52" name="Releasing God’s Truth to  a New Generation!"/>
              <p:cNvSpPr txBox="1"/>
              <p:nvPr/>
            </p:nvSpPr>
            <p:spPr>
              <a:xfrm>
                <a:off x="1608352" y="88899"/>
                <a:ext cx="14372189" cy="919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defTabSz="642937">
                  <a:spcBef>
                    <a:spcPts val="3900"/>
                  </a:spcBef>
                  <a:defRPr spc="260" sz="5200">
                    <a:solidFill>
                      <a:srgbClr val="DCDEE0"/>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   Releasing God’s Truth to  a New Generation! </a:t>
                </a:r>
              </a:p>
            </p:txBody>
          </p:sp>
        </p:grpSp>
      </p:grpSp>
      <p:sp>
        <p:nvSpPr>
          <p:cNvPr id="55" name="BFF Training Courses/Seminars"/>
          <p:cNvSpPr txBox="1"/>
          <p:nvPr/>
        </p:nvSpPr>
        <p:spPr>
          <a:xfrm>
            <a:off x="1975804" y="4708525"/>
            <a:ext cx="19184641" cy="1895476"/>
          </a:xfrm>
          <a:prstGeom prst="rect">
            <a:avLst/>
          </a:prstGeom>
          <a:ln w="12700">
            <a:miter lim="400000"/>
          </a:ln>
          <a:effectLst>
            <a:outerShdw sx="100000" sy="100000" kx="0" ky="0" algn="b" rotWithShape="0" blurRad="457200" dist="177800" dir="5400000">
              <a:srgbClr val="000000">
                <a:alpha val="82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defTabSz="642937">
              <a:defRPr b="1" sz="10400">
                <a:solidFill>
                  <a:srgbClr val="B19971"/>
                </a:solidFill>
                <a:effectLst>
                  <a:outerShdw sx="100000" sy="100000" kx="0" ky="0" algn="b" rotWithShape="0" blurRad="12700" dist="25400" dir="2880000">
                    <a:srgbClr val="000000"/>
                  </a:outerShdw>
                </a:effectLst>
                <a:latin typeface="Palatino"/>
                <a:ea typeface="Palatino"/>
                <a:cs typeface="Palatino"/>
                <a:sym typeface="Palatino"/>
              </a:defRPr>
            </a:lvl1pPr>
          </a:lstStyle>
          <a:p>
            <a:pPr/>
            <a:r>
              <a:t>BFF Training Courses/Seminars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4"/>
                                        </p:tgtEl>
                                        <p:attrNameLst>
                                          <p:attrName>style.visibility</p:attrName>
                                        </p:attrNameLst>
                                      </p:cBhvr>
                                      <p:to>
                                        <p:strVal val="visible"/>
                                      </p:to>
                                    </p:set>
                                    <p:animEffect filter="fade" transition="in">
                                      <p:cBhvr>
                                        <p:cTn id="7" dur="1500"/>
                                        <p:tgtEl>
                                          <p:spTgt spid="44"/>
                                        </p:tgtEl>
                                      </p:cBhvr>
                                    </p:animEffect>
                                  </p:childTnLst>
                                </p:cTn>
                              </p:par>
                            </p:childTnLst>
                          </p:cTn>
                        </p:par>
                        <p:par>
                          <p:cTn id="8" fill="hold">
                            <p:stCondLst>
                              <p:cond delay="1500"/>
                            </p:stCondLst>
                            <p:childTnLst>
                              <p:par>
                                <p:cTn id="9" presetClass="entr" nodeType="afterEffect" presetID="9" grpId="2" fill="hold">
                                  <p:stCondLst>
                                    <p:cond delay="200"/>
                                  </p:stCondLst>
                                  <p:iterate type="el" backwards="0">
                                    <p:tmAbs val="0"/>
                                  </p:iterate>
                                  <p:childTnLst>
                                    <p:set>
                                      <p:cBhvr>
                                        <p:cTn id="10" fill="hold"/>
                                        <p:tgtEl>
                                          <p:spTgt spid="54"/>
                                        </p:tgtEl>
                                        <p:attrNameLst>
                                          <p:attrName>style.visibility</p:attrName>
                                        </p:attrNameLst>
                                      </p:cBhvr>
                                      <p:to>
                                        <p:strVal val="visible"/>
                                      </p:to>
                                    </p:set>
                                    <p:animEffect filter="dissolve" transition="in">
                                      <p:cBhvr>
                                        <p:cTn id="11" dur="1000"/>
                                        <p:tgtEl>
                                          <p:spTgt spid="54"/>
                                        </p:tgtEl>
                                      </p:cBhvr>
                                    </p:animEffect>
                                  </p:childTnLst>
                                </p:cTn>
                              </p:par>
                            </p:childTnLst>
                          </p:cTn>
                        </p:par>
                        <p:par>
                          <p:cTn id="12" fill="hold">
                            <p:stCondLst>
                              <p:cond delay="2700"/>
                            </p:stCondLst>
                            <p:childTnLst>
                              <p:par>
                                <p:cTn id="13" presetClass="entr" nodeType="afterEffect" presetSubtype="10" presetID="19" grpId="3" fill="hold">
                                  <p:stCondLst>
                                    <p:cond delay="400"/>
                                  </p:stCondLst>
                                  <p:iterate type="el" backwards="0">
                                    <p:tmAbs val="0"/>
                                  </p:iterate>
                                  <p:childTnLst>
                                    <p:set>
                                      <p:cBhvr>
                                        <p:cTn id="14" fill="hold"/>
                                        <p:tgtEl>
                                          <p:spTgt spid="43"/>
                                        </p:tgtEl>
                                        <p:attrNameLst>
                                          <p:attrName>style.visibility</p:attrName>
                                        </p:attrNameLst>
                                      </p:cBhvr>
                                      <p:to>
                                        <p:strVal val="visible"/>
                                      </p:to>
                                    </p:set>
                                    <p:anim calcmode="lin" valueType="num">
                                      <p:cBhvr>
                                        <p:cTn id="15" dur="4500" fill="hold"/>
                                        <p:tgtEl>
                                          <p:spTgt spid="43"/>
                                        </p:tgtEl>
                                        <p:attrNameLst>
                                          <p:attrName>ppt_w</p:attrName>
                                        </p:attrNameLst>
                                      </p:cBhvr>
                                      <p:tavLst>
                                        <p:tav tm="0" fmla="#ppt_w*sin(2.5*pi*$)">
                                          <p:val>
                                            <p:fltVal val="0"/>
                                          </p:val>
                                        </p:tav>
                                        <p:tav tm="100000">
                                          <p:val>
                                            <p:fltVal val="1"/>
                                          </p:val>
                                        </p:tav>
                                      </p:tavLst>
                                    </p:anim>
                                    <p:anim calcmode="lin" valueType="num">
                                      <p:cBhvr>
                                        <p:cTn id="16" dur="4500" fill="hold"/>
                                        <p:tgtEl>
                                          <p:spTgt spid="43"/>
                                        </p:tgtEl>
                                        <p:attrNameLst>
                                          <p:attrName>ppt_h</p:attrName>
                                        </p:attrNameLst>
                                      </p:cBhvr>
                                      <p:tavLst>
                                        <p:tav tm="0">
                                          <p:val>
                                            <p:strVal val="#ppt_h"/>
                                          </p:val>
                                        </p:tav>
                                        <p:tav tm="100000">
                                          <p:val>
                                            <p:strVal val="#ppt_h"/>
                                          </p:val>
                                        </p:tav>
                                      </p:tavLst>
                                    </p:anim>
                                  </p:childTnLst>
                                </p:cTn>
                              </p:par>
                            </p:childTnLst>
                          </p:cTn>
                        </p:par>
                        <p:par>
                          <p:cTn id="17" fill="hold">
                            <p:stCondLst>
                              <p:cond delay="7600"/>
                            </p:stCondLst>
                            <p:childTnLst>
                              <p:par>
                                <p:cTn id="18" presetClass="entr" nodeType="afterEffect" presetID="9" grpId="4" fill="hold">
                                  <p:stCondLst>
                                    <p:cond delay="0"/>
                                  </p:stCondLst>
                                  <p:iterate type="el" backwards="0">
                                    <p:tmAbs val="0"/>
                                  </p:iterate>
                                  <p:childTnLst>
                                    <p:set>
                                      <p:cBhvr>
                                        <p:cTn id="19" fill="hold"/>
                                        <p:tgtEl>
                                          <p:spTgt spid="49"/>
                                        </p:tgtEl>
                                        <p:attrNameLst>
                                          <p:attrName>style.visibility</p:attrName>
                                        </p:attrNameLst>
                                      </p:cBhvr>
                                      <p:to>
                                        <p:strVal val="visible"/>
                                      </p:to>
                                    </p:set>
                                    <p:animEffect filter="dissolve" transition="in">
                                      <p:cBhvr>
                                        <p:cTn id="20" dur="500"/>
                                        <p:tgtEl>
                                          <p:spTgt spid="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 grpId="3"/>
      <p:bldP build="whole" bldLvl="1" animBg="1" rev="0" advAuto="0" spid="54" grpId="2"/>
      <p:bldP build="whole" bldLvl="1" animBg="1" rev="0" advAuto="0" spid="44" grpId="1"/>
      <p:bldP build="whole" bldLvl="1" animBg="1" rev="0" advAuto="0" spid="49" grpId="4"/>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Training Leaders"/>
          <p:cNvSpPr txBox="1"/>
          <p:nvPr/>
        </p:nvSpPr>
        <p:spPr>
          <a:xfrm>
            <a:off x="2961738" y="-171349"/>
            <a:ext cx="21422262" cy="2526823"/>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1050" sz="105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Training Leaders</a:t>
            </a:r>
          </a:p>
        </p:txBody>
      </p:sp>
      <p:sp>
        <p:nvSpPr>
          <p:cNvPr id="139" name="Prepare your leaders for ministry with or without seminary! The training for effective ministry starts in your church and relationships with these leaders right now!"/>
          <p:cNvSpPr txBox="1"/>
          <p:nvPr/>
        </p:nvSpPr>
        <p:spPr>
          <a:xfrm>
            <a:off x="4456505" y="10446060"/>
            <a:ext cx="18720734" cy="283464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p>
            <a:pPr lvl="1" algn="just" defTabSz="642937">
              <a:lnSpc>
                <a:spcPct val="130000"/>
              </a:lnSpc>
              <a:spcBef>
                <a:spcPts val="1600"/>
              </a:spcBef>
              <a:defRPr b="1" sz="5100">
                <a:solidFill>
                  <a:srgbClr val="53585F"/>
                </a:solidFill>
                <a:latin typeface="Trebuchet MS"/>
                <a:ea typeface="Trebuchet MS"/>
                <a:cs typeface="Trebuchet MS"/>
                <a:sym typeface="Trebuchet MS"/>
              </a:defRPr>
            </a:pPr>
            <a:r>
              <a:t>Prepare your leaders for ministry with or without seminary! The training for effective ministry starts in your church and relationships with these leaders right now!</a:t>
            </a:r>
          </a:p>
        </p:txBody>
      </p:sp>
      <p:sp>
        <p:nvSpPr>
          <p:cNvPr id="140" name="Helping Your Leaders into Ministry"/>
          <p:cNvSpPr txBox="1"/>
          <p:nvPr/>
        </p:nvSpPr>
        <p:spPr>
          <a:xfrm>
            <a:off x="8031544" y="2058425"/>
            <a:ext cx="11282650" cy="201280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6500">
                <a:latin typeface="Times New Roman"/>
                <a:ea typeface="Times New Roman"/>
                <a:cs typeface="Times New Roman"/>
                <a:sym typeface="Times New Roman"/>
              </a:defRPr>
            </a:lvl1pPr>
          </a:lstStyle>
          <a:p>
            <a:pPr/>
            <a:r>
              <a:t>Helping Your Leaders into Ministry</a:t>
            </a:r>
          </a:p>
        </p:txBody>
      </p:sp>
      <p:sp>
        <p:nvSpPr>
          <p:cNvPr id="141" name="3-6 sessions"/>
          <p:cNvSpPr txBox="1"/>
          <p:nvPr/>
        </p:nvSpPr>
        <p:spPr>
          <a:xfrm>
            <a:off x="5648399" y="4376388"/>
            <a:ext cx="16048940" cy="7848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400">
                <a:solidFill>
                  <a:srgbClr val="A6AAA9"/>
                </a:solidFill>
                <a:latin typeface="Trebuchet MS"/>
                <a:ea typeface="Trebuchet MS"/>
                <a:cs typeface="Trebuchet MS"/>
                <a:sym typeface="Trebuchet MS"/>
              </a:defRPr>
            </a:lvl1pPr>
          </a:lstStyle>
          <a:p>
            <a:pPr/>
            <a:r>
              <a:t>3-6 sessions</a:t>
            </a:r>
          </a:p>
        </p:txBody>
      </p:sp>
      <p:pic>
        <p:nvPicPr>
          <p:cNvPr id="142" name="TakingNS_Cover500.jpg" descr="TakingNS_Cover500.jpg"/>
          <p:cNvPicPr>
            <a:picLocks noChangeAspect="1"/>
          </p:cNvPicPr>
          <p:nvPr/>
        </p:nvPicPr>
        <p:blipFill>
          <a:blip r:embed="rId3">
            <a:extLst/>
          </a:blip>
          <a:stretch>
            <a:fillRect/>
          </a:stretch>
        </p:blipFill>
        <p:spPr>
          <a:xfrm>
            <a:off x="6057021" y="3768268"/>
            <a:ext cx="4320695" cy="6326731"/>
          </a:xfrm>
          <a:prstGeom prst="rect">
            <a:avLst/>
          </a:prstGeom>
          <a:ln w="12700">
            <a:miter lim="400000"/>
          </a:ln>
          <a:effectLst>
            <a:outerShdw sx="100000" sy="100000" kx="0" ky="0" algn="b" rotWithShape="0" blurRad="266700" dist="0" dir="5400000">
              <a:srgbClr val="000000"/>
            </a:outerShdw>
          </a:effectLst>
        </p:spPr>
      </p:pic>
      <p:pic>
        <p:nvPicPr>
          <p:cNvPr id="143" name="Training_Leaders_Cover350.jpg" descr="Training_Leaders_Cover350.jpg"/>
          <p:cNvPicPr>
            <a:picLocks noChangeAspect="1"/>
          </p:cNvPicPr>
          <p:nvPr/>
        </p:nvPicPr>
        <p:blipFill>
          <a:blip r:embed="rId4">
            <a:extLst/>
          </a:blip>
          <a:stretch>
            <a:fillRect/>
          </a:stretch>
        </p:blipFill>
        <p:spPr>
          <a:xfrm>
            <a:off x="16874556" y="3768268"/>
            <a:ext cx="4320695" cy="6326732"/>
          </a:xfrm>
          <a:prstGeom prst="rect">
            <a:avLst/>
          </a:prstGeom>
          <a:ln w="12700">
            <a:miter lim="400000"/>
          </a:ln>
          <a:effectLst>
            <a:outerShdw sx="100000" sy="100000" kx="0" ky="0" algn="b" rotWithShape="0" blurRad="266700" dist="0"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40"/>
                                        </p:tgtEl>
                                        <p:attrNameLst>
                                          <p:attrName>style.visibility</p:attrName>
                                        </p:attrNameLst>
                                      </p:cBhvr>
                                      <p:to>
                                        <p:strVal val="visible"/>
                                      </p:to>
                                    </p:set>
                                    <p:animEffect filter="wipe(up)" transition="in">
                                      <p:cBhvr>
                                        <p:cTn id="7" dur="1750"/>
                                        <p:tgtEl>
                                          <p:spTgt spid="140"/>
                                        </p:tgtEl>
                                      </p:cBhvr>
                                    </p:animEffect>
                                  </p:childTnLst>
                                </p:cTn>
                              </p:par>
                            </p:childTnLst>
                          </p:cTn>
                        </p:par>
                        <p:par>
                          <p:cTn id="8" fill="hold">
                            <p:stCondLst>
                              <p:cond delay="1750"/>
                            </p:stCondLst>
                            <p:childTnLst>
                              <p:par>
                                <p:cTn id="9" presetClass="entr" nodeType="afterEffect" presetSubtype="10" presetID="19" grpId="2" fill="hold">
                                  <p:stCondLst>
                                    <p:cond delay="0"/>
                                  </p:stCondLst>
                                  <p:iterate type="el" backwards="0">
                                    <p:tmAbs val="0"/>
                                  </p:iterate>
                                  <p:childTnLst>
                                    <p:set>
                                      <p:cBhvr>
                                        <p:cTn id="10" fill="hold"/>
                                        <p:tgtEl>
                                          <p:spTgt spid="142"/>
                                        </p:tgtEl>
                                        <p:attrNameLst>
                                          <p:attrName>style.visibility</p:attrName>
                                        </p:attrNameLst>
                                      </p:cBhvr>
                                      <p:to>
                                        <p:strVal val="visible"/>
                                      </p:to>
                                    </p:set>
                                    <p:anim calcmode="lin" valueType="num">
                                      <p:cBhvr>
                                        <p:cTn id="11" dur="1500" fill="hold"/>
                                        <p:tgtEl>
                                          <p:spTgt spid="142"/>
                                        </p:tgtEl>
                                        <p:attrNameLst>
                                          <p:attrName>ppt_w</p:attrName>
                                        </p:attrNameLst>
                                      </p:cBhvr>
                                      <p:tavLst>
                                        <p:tav tm="0" fmla="#ppt_w*sin(2.5*pi*$)">
                                          <p:val>
                                            <p:fltVal val="0"/>
                                          </p:val>
                                        </p:tav>
                                        <p:tav tm="100000">
                                          <p:val>
                                            <p:fltVal val="1"/>
                                          </p:val>
                                        </p:tav>
                                      </p:tavLst>
                                    </p:anim>
                                    <p:anim calcmode="lin" valueType="num">
                                      <p:cBhvr>
                                        <p:cTn id="12" dur="1500" fill="hold"/>
                                        <p:tgtEl>
                                          <p:spTgt spid="142"/>
                                        </p:tgtEl>
                                        <p:attrNameLst>
                                          <p:attrName>ppt_h</p:attrName>
                                        </p:attrNameLst>
                                      </p:cBhvr>
                                      <p:tavLst>
                                        <p:tav tm="0">
                                          <p:val>
                                            <p:strVal val="#ppt_h"/>
                                          </p:val>
                                        </p:tav>
                                        <p:tav tm="100000">
                                          <p:val>
                                            <p:strVal val="#ppt_h"/>
                                          </p:val>
                                        </p:tav>
                                      </p:tavLst>
                                    </p:anim>
                                  </p:childTnLst>
                                </p:cTn>
                              </p:par>
                            </p:childTnLst>
                          </p:cTn>
                        </p:par>
                        <p:par>
                          <p:cTn id="13" fill="hold">
                            <p:stCondLst>
                              <p:cond delay="3250"/>
                            </p:stCondLst>
                            <p:childTnLst>
                              <p:par>
                                <p:cTn id="14" presetClass="entr" nodeType="afterEffect" presetSubtype="0" presetID="1" grpId="3" fill="hold">
                                  <p:stCondLst>
                                    <p:cond delay="200"/>
                                  </p:stCondLst>
                                  <p:iterate type="el" backwards="0">
                                    <p:tmAbs val="0"/>
                                  </p:iterate>
                                  <p:childTnLst>
                                    <p:set>
                                      <p:cBhvr>
                                        <p:cTn id="15" fill="hold"/>
                                        <p:tgtEl>
                                          <p:spTgt spid="141"/>
                                        </p:tgtEl>
                                        <p:attrNameLst>
                                          <p:attrName>style.visibility</p:attrName>
                                        </p:attrNameLst>
                                      </p:cBhvr>
                                      <p:to>
                                        <p:strVal val="visible"/>
                                      </p:to>
                                    </p:set>
                                  </p:childTnLst>
                                </p:cTn>
                              </p:par>
                            </p:childTnLst>
                          </p:cTn>
                        </p:par>
                        <p:par>
                          <p:cTn id="16" fill="hold">
                            <p:stCondLst>
                              <p:cond delay="3450"/>
                            </p:stCondLst>
                            <p:childTnLst>
                              <p:par>
                                <p:cTn id="17" presetClass="entr" nodeType="afterEffect" presetSubtype="10" presetID="19" grpId="4" fill="hold">
                                  <p:stCondLst>
                                    <p:cond delay="0"/>
                                  </p:stCondLst>
                                  <p:iterate type="el" backwards="0">
                                    <p:tmAbs val="0"/>
                                  </p:iterate>
                                  <p:childTnLst>
                                    <p:set>
                                      <p:cBhvr>
                                        <p:cTn id="18" fill="hold"/>
                                        <p:tgtEl>
                                          <p:spTgt spid="143"/>
                                        </p:tgtEl>
                                        <p:attrNameLst>
                                          <p:attrName>style.visibility</p:attrName>
                                        </p:attrNameLst>
                                      </p:cBhvr>
                                      <p:to>
                                        <p:strVal val="visible"/>
                                      </p:to>
                                    </p:set>
                                    <p:anim calcmode="lin" valueType="num">
                                      <p:cBhvr>
                                        <p:cTn id="19" dur="1500" fill="hold"/>
                                        <p:tgtEl>
                                          <p:spTgt spid="143"/>
                                        </p:tgtEl>
                                        <p:attrNameLst>
                                          <p:attrName>ppt_w</p:attrName>
                                        </p:attrNameLst>
                                      </p:cBhvr>
                                      <p:tavLst>
                                        <p:tav tm="0" fmla="#ppt_w*sin(2.5*pi*$)">
                                          <p:val>
                                            <p:fltVal val="0"/>
                                          </p:val>
                                        </p:tav>
                                        <p:tav tm="100000">
                                          <p:val>
                                            <p:fltVal val="1"/>
                                          </p:val>
                                        </p:tav>
                                      </p:tavLst>
                                    </p:anim>
                                    <p:anim calcmode="lin" valueType="num">
                                      <p:cBhvr>
                                        <p:cTn id="20" dur="1500" fill="hold"/>
                                        <p:tgtEl>
                                          <p:spTgt spid="143"/>
                                        </p:tgtEl>
                                        <p:attrNameLst>
                                          <p:attrName>ppt_h</p:attrName>
                                        </p:attrNameLst>
                                      </p:cBhvr>
                                      <p:tavLst>
                                        <p:tav tm="0">
                                          <p:val>
                                            <p:strVal val="#ppt_h"/>
                                          </p:val>
                                        </p:tav>
                                        <p:tav tm="100000">
                                          <p:val>
                                            <p:strVal val="#ppt_h"/>
                                          </p:val>
                                        </p:tav>
                                      </p:tavLst>
                                    </p:anim>
                                  </p:childTnLst>
                                </p:cTn>
                              </p:par>
                            </p:childTnLst>
                          </p:cTn>
                        </p:par>
                        <p:par>
                          <p:cTn id="21" fill="hold">
                            <p:stCondLst>
                              <p:cond delay="4950"/>
                            </p:stCondLst>
                            <p:childTnLst>
                              <p:par>
                                <p:cTn id="22" presetClass="entr" nodeType="afterEffect" presetSubtype="8" presetID="22" grpId="5" fill="hold">
                                  <p:stCondLst>
                                    <p:cond delay="200"/>
                                  </p:stCondLst>
                                  <p:iterate type="el" backwards="0">
                                    <p:tmAbs val="0"/>
                                  </p:iterate>
                                  <p:childTnLst>
                                    <p:set>
                                      <p:cBhvr>
                                        <p:cTn id="23" fill="hold"/>
                                        <p:tgtEl>
                                          <p:spTgt spid="139"/>
                                        </p:tgtEl>
                                        <p:attrNameLst>
                                          <p:attrName>style.visibility</p:attrName>
                                        </p:attrNameLst>
                                      </p:cBhvr>
                                      <p:to>
                                        <p:strVal val="visible"/>
                                      </p:to>
                                    </p:set>
                                    <p:animEffect filter="wipe(left)" transition="in">
                                      <p:cBhvr>
                                        <p:cTn id="24"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5"/>
      <p:bldP build="whole" bldLvl="1" animBg="1" rev="0" advAuto="0" spid="140" grpId="1"/>
      <p:bldP build="whole" bldLvl="1" animBg="1" rev="0" advAuto="0" spid="142" grpId="2"/>
      <p:bldP build="whole" bldLvl="1" animBg="1" rev="0" advAuto="0" spid="141" grpId="3"/>
      <p:bldP build="whole" bldLvl="1" animBg="1" rev="0" advAuto="0" spid="143" grpId="4"/>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Living in the Heavenlies"/>
          <p:cNvSpPr txBox="1"/>
          <p:nvPr/>
        </p:nvSpPr>
        <p:spPr>
          <a:xfrm>
            <a:off x="5785791" y="2754331"/>
            <a:ext cx="9034508" cy="9873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5900">
                <a:latin typeface="Times New Roman"/>
                <a:ea typeface="Times New Roman"/>
                <a:cs typeface="Times New Roman"/>
                <a:sym typeface="Times New Roman"/>
              </a:defRPr>
            </a:lvl1pPr>
          </a:lstStyle>
          <a:p>
            <a:pPr/>
            <a:r>
              <a:t>Living in the Heavenlies</a:t>
            </a:r>
          </a:p>
        </p:txBody>
      </p:sp>
      <p:sp>
        <p:nvSpPr>
          <p:cNvPr id="148" name="6-12 sessions"/>
          <p:cNvSpPr txBox="1"/>
          <p:nvPr/>
        </p:nvSpPr>
        <p:spPr>
          <a:xfrm>
            <a:off x="8238945" y="3772695"/>
            <a:ext cx="4385116" cy="734062"/>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100">
                <a:solidFill>
                  <a:srgbClr val="A6AAA9"/>
                </a:solidFill>
                <a:latin typeface="Trebuchet MS"/>
                <a:ea typeface="Trebuchet MS"/>
                <a:cs typeface="Trebuchet MS"/>
                <a:sym typeface="Trebuchet MS"/>
              </a:defRPr>
            </a:lvl1pPr>
          </a:lstStyle>
          <a:p>
            <a:pPr/>
            <a:r>
              <a:t>6-12 sessions</a:t>
            </a:r>
          </a:p>
        </p:txBody>
      </p:sp>
      <p:sp>
        <p:nvSpPr>
          <p:cNvPr id="149" name="The Bible Teaching Commentary on"/>
          <p:cNvSpPr txBox="1"/>
          <p:nvPr/>
        </p:nvSpPr>
        <p:spPr>
          <a:xfrm>
            <a:off x="4185394" y="198398"/>
            <a:ext cx="12373268" cy="1360821"/>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147" sz="49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The Bible Teaching Commentary on</a:t>
            </a:r>
          </a:p>
        </p:txBody>
      </p:sp>
      <p:sp>
        <p:nvSpPr>
          <p:cNvPr id="150" name="Ephesians"/>
          <p:cNvSpPr txBox="1"/>
          <p:nvPr/>
        </p:nvSpPr>
        <p:spPr>
          <a:xfrm>
            <a:off x="4977221" y="1192142"/>
            <a:ext cx="10789615" cy="1360820"/>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309" sz="103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Ephesians</a:t>
            </a:r>
          </a:p>
        </p:txBody>
      </p:sp>
      <p:sp>
        <p:nvSpPr>
          <p:cNvPr id="151" name="The Book of Ephesians opens the doors of heaven so that we can step in and start living in the heavenlies. The vivid picture of the redemption in Jesus Christ becomes a powerful means to stir up our love and passion for Christ and the church of God."/>
          <p:cNvSpPr txBox="1"/>
          <p:nvPr/>
        </p:nvSpPr>
        <p:spPr>
          <a:xfrm>
            <a:off x="3419512" y="10444964"/>
            <a:ext cx="19986482" cy="32486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p>
            <a:pPr lvl="1" algn="just" defTabSz="642937">
              <a:lnSpc>
                <a:spcPct val="130000"/>
              </a:lnSpc>
              <a:spcBef>
                <a:spcPts val="1600"/>
              </a:spcBef>
              <a:defRPr b="1" sz="4300">
                <a:solidFill>
                  <a:srgbClr val="53585F"/>
                </a:solidFill>
                <a:latin typeface="Trebuchet MS"/>
                <a:ea typeface="Trebuchet MS"/>
                <a:cs typeface="Trebuchet MS"/>
                <a:sym typeface="Trebuchet MS"/>
              </a:defRPr>
            </a:pPr>
            <a:r>
              <a:t>The Book of Ephesians opens the doors of heaven so that we can step in and start living in the heavenlies. The vivid picture of the redemption in Jesus Christ becomes a powerful means to stir up our love and passion for Christ and the church of God.</a:t>
            </a:r>
          </a:p>
        </p:txBody>
      </p:sp>
      <p:pic>
        <p:nvPicPr>
          <p:cNvPr id="152" name="Ephesus_arena.jpg" descr="Ephesus_arena.jpg"/>
          <p:cNvPicPr>
            <a:picLocks noChangeAspect="1"/>
          </p:cNvPicPr>
          <p:nvPr/>
        </p:nvPicPr>
        <p:blipFill>
          <a:blip r:embed="rId3">
            <a:extLst/>
          </a:blip>
          <a:srcRect l="0" t="7347" r="0" b="0"/>
          <a:stretch>
            <a:fillRect/>
          </a:stretch>
        </p:blipFill>
        <p:spPr>
          <a:xfrm>
            <a:off x="6899712" y="5082148"/>
            <a:ext cx="7063432" cy="4880601"/>
          </a:xfrm>
          <a:prstGeom prst="rect">
            <a:avLst/>
          </a:prstGeom>
          <a:ln w="25400">
            <a:solidFill>
              <a:srgbClr val="000000"/>
            </a:solidFill>
            <a:miter lim="400000"/>
          </a:ln>
          <a:effectLst>
            <a:outerShdw sx="100000" sy="100000" kx="0" ky="0" algn="b" rotWithShape="0" blurRad="63500" dist="25400" dir="2256661">
              <a:srgbClr val="53585F">
                <a:alpha val="61093"/>
              </a:srgbClr>
            </a:outerShdw>
          </a:effectLst>
        </p:spPr>
      </p:pic>
      <p:pic>
        <p:nvPicPr>
          <p:cNvPr id="153" name="EPH_Cover-fr-300.jpg" descr="EPH_Cover-fr-300.jpg"/>
          <p:cNvPicPr>
            <a:picLocks noChangeAspect="1"/>
          </p:cNvPicPr>
          <p:nvPr/>
        </p:nvPicPr>
        <p:blipFill>
          <a:blip r:embed="rId4">
            <a:extLst/>
          </a:blip>
          <a:stretch>
            <a:fillRect/>
          </a:stretch>
        </p:blipFill>
        <p:spPr>
          <a:xfrm>
            <a:off x="17279836" y="628751"/>
            <a:ext cx="6230090" cy="9294695"/>
          </a:xfrm>
          <a:prstGeom prst="rect">
            <a:avLst/>
          </a:prstGeom>
          <a:ln w="12700">
            <a:miter lim="400000"/>
          </a:ln>
          <a:effectLst>
            <a:outerShdw sx="100000" sy="100000" kx="0" ky="0" algn="b" rotWithShape="0" blurRad="266700" dist="25400" dir="5400000">
              <a:srgbClr val="000000">
                <a:alpha val="87453"/>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47"/>
                                        </p:tgtEl>
                                        <p:attrNameLst>
                                          <p:attrName>style.visibility</p:attrName>
                                        </p:attrNameLst>
                                      </p:cBhvr>
                                      <p:to>
                                        <p:strVal val="visible"/>
                                      </p:to>
                                    </p:set>
                                    <p:anim calcmode="lin" valueType="num">
                                      <p:cBhvr>
                                        <p:cTn id="7" dur="1000" fill="hold"/>
                                        <p:tgtEl>
                                          <p:spTgt spid="147"/>
                                        </p:tgtEl>
                                        <p:attrNameLst>
                                          <p:attrName>ppt_x</p:attrName>
                                        </p:attrNameLst>
                                      </p:cBhvr>
                                      <p:tavLst>
                                        <p:tav tm="0">
                                          <p:val>
                                            <p:strVal val="0-#ppt_w/2"/>
                                          </p:val>
                                        </p:tav>
                                        <p:tav tm="100000">
                                          <p:val>
                                            <p:strVal val="#ppt_x"/>
                                          </p:val>
                                        </p:tav>
                                      </p:tavLst>
                                    </p:anim>
                                    <p:anim calcmode="lin" valueType="num">
                                      <p:cBhvr>
                                        <p:cTn id="8" dur="1000" fill="hold"/>
                                        <p:tgtEl>
                                          <p:spTgt spid="1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15" grpId="2" fill="hold">
                                  <p:stCondLst>
                                    <p:cond delay="0"/>
                                  </p:stCondLst>
                                  <p:iterate type="el" backwards="0">
                                    <p:tmAbs val="0"/>
                                  </p:iterate>
                                  <p:childTnLst>
                                    <p:set>
                                      <p:cBhvr>
                                        <p:cTn id="11" fill="hold"/>
                                        <p:tgtEl>
                                          <p:spTgt spid="153"/>
                                        </p:tgtEl>
                                        <p:attrNameLst>
                                          <p:attrName>style.visibility</p:attrName>
                                        </p:attrNameLst>
                                      </p:cBhvr>
                                      <p:to>
                                        <p:strVal val="visible"/>
                                      </p:to>
                                    </p:set>
                                    <p:anim calcmode="lin" valueType="num">
                                      <p:cBhvr>
                                        <p:cTn id="12" dur="1000" fill="hold"/>
                                        <p:tgtEl>
                                          <p:spTgt spid="153"/>
                                        </p:tgtEl>
                                        <p:attrNameLst>
                                          <p:attrName>ppt_w</p:attrName>
                                        </p:attrNameLst>
                                      </p:cBhvr>
                                      <p:tavLst>
                                        <p:tav tm="0">
                                          <p:val>
                                            <p:fltVal val="0"/>
                                          </p:val>
                                        </p:tav>
                                        <p:tav tm="100000">
                                          <p:val>
                                            <p:strVal val="#ppt_w"/>
                                          </p:val>
                                        </p:tav>
                                      </p:tavLst>
                                    </p:anim>
                                    <p:anim calcmode="lin" valueType="num">
                                      <p:cBhvr>
                                        <p:cTn id="13" dur="1000" fill="hold"/>
                                        <p:tgtEl>
                                          <p:spTgt spid="153"/>
                                        </p:tgtEl>
                                        <p:attrNameLst>
                                          <p:attrName>ppt_h</p:attrName>
                                        </p:attrNameLst>
                                      </p:cBhvr>
                                      <p:tavLst>
                                        <p:tav tm="0">
                                          <p:val>
                                            <p:fltVal val="0"/>
                                          </p:val>
                                        </p:tav>
                                        <p:tav tm="100000">
                                          <p:val>
                                            <p:strVal val="#ppt_h"/>
                                          </p:val>
                                        </p:tav>
                                      </p:tavLst>
                                    </p:anim>
                                    <p:anim calcmode="lin" valueType="num">
                                      <p:cBhvr>
                                        <p:cTn id="14" dur="1000" fill="hold"/>
                                        <p:tgtEl>
                                          <p:spTgt spid="15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53"/>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Class="entr" nodeType="afterEffect" presetSubtype="0" presetID="1" grpId="3" fill="hold">
                                  <p:stCondLst>
                                    <p:cond delay="200"/>
                                  </p:stCondLst>
                                  <p:iterate type="el" backwards="0">
                                    <p:tmAbs val="0"/>
                                  </p:iterate>
                                  <p:childTnLst>
                                    <p:set>
                                      <p:cBhvr>
                                        <p:cTn id="18" fill="hold"/>
                                        <p:tgtEl>
                                          <p:spTgt spid="148"/>
                                        </p:tgtEl>
                                        <p:attrNameLst>
                                          <p:attrName>style.visibility</p:attrName>
                                        </p:attrNameLst>
                                      </p:cBhvr>
                                      <p:to>
                                        <p:strVal val="visible"/>
                                      </p:to>
                                    </p:set>
                                  </p:childTnLst>
                                </p:cTn>
                              </p:par>
                            </p:childTnLst>
                          </p:cTn>
                        </p:par>
                        <p:par>
                          <p:cTn id="19" fill="hold">
                            <p:stCondLst>
                              <p:cond delay="2200"/>
                            </p:stCondLst>
                            <p:childTnLst>
                              <p:par>
                                <p:cTn id="20" presetClass="entr" nodeType="afterEffect" presetSubtype="8" presetID="22" grpId="4" fill="hold">
                                  <p:stCondLst>
                                    <p:cond delay="300"/>
                                  </p:stCondLst>
                                  <p:iterate type="el" backwards="0">
                                    <p:tmAbs val="0"/>
                                  </p:iterate>
                                  <p:childTnLst>
                                    <p:set>
                                      <p:cBhvr>
                                        <p:cTn id="21" fill="hold"/>
                                        <p:tgtEl>
                                          <p:spTgt spid="151"/>
                                        </p:tgtEl>
                                        <p:attrNameLst>
                                          <p:attrName>style.visibility</p:attrName>
                                        </p:attrNameLst>
                                      </p:cBhvr>
                                      <p:to>
                                        <p:strVal val="visible"/>
                                      </p:to>
                                    </p:set>
                                    <p:animEffect filter="wipe(left)" transition="in">
                                      <p:cBhvr>
                                        <p:cTn id="22" dur="1000"/>
                                        <p:tgtEl>
                                          <p:spTgt spid="151"/>
                                        </p:tgtEl>
                                      </p:cBhvr>
                                    </p:animEffect>
                                  </p:childTnLst>
                                </p:cTn>
                              </p:par>
                            </p:childTnLst>
                          </p:cTn>
                        </p:par>
                        <p:par>
                          <p:cTn id="23" fill="hold">
                            <p:stCondLst>
                              <p:cond delay="3500"/>
                            </p:stCondLst>
                            <p:childTnLst>
                              <p:par>
                                <p:cTn id="24" presetClass="entr" nodeType="afterEffect" presetID="9" grpId="5" fill="hold">
                                  <p:stCondLst>
                                    <p:cond delay="0"/>
                                  </p:stCondLst>
                                  <p:iterate type="el" backwards="0">
                                    <p:tmAbs val="0"/>
                                  </p:iterate>
                                  <p:childTnLst>
                                    <p:set>
                                      <p:cBhvr>
                                        <p:cTn id="25" fill="hold"/>
                                        <p:tgtEl>
                                          <p:spTgt spid="152"/>
                                        </p:tgtEl>
                                        <p:attrNameLst>
                                          <p:attrName>style.visibility</p:attrName>
                                        </p:attrNameLst>
                                      </p:cBhvr>
                                      <p:to>
                                        <p:strVal val="visible"/>
                                      </p:to>
                                    </p:set>
                                    <p:animEffect filter="dissolve" transition="in">
                                      <p:cBhvr>
                                        <p:cTn id="26" dur="3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 grpId="2"/>
      <p:bldP build="whole" bldLvl="1" animBg="1" rev="0" advAuto="0" spid="152" grpId="5"/>
      <p:bldP build="whole" bldLvl="1" animBg="1" rev="0" advAuto="0" spid="151" grpId="4"/>
      <p:bldP build="whole" bldLvl="1" animBg="1" rev="0" advAuto="0" spid="147" grpId="1"/>
      <p:bldP build="whole" bldLvl="1" animBg="1" rev="0" advAuto="0" spid="148" grpId="3"/>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he Book of Job"/>
          <p:cNvSpPr txBox="1"/>
          <p:nvPr/>
        </p:nvSpPr>
        <p:spPr>
          <a:xfrm>
            <a:off x="4356780" y="-1"/>
            <a:ext cx="13031304" cy="2831356"/>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1070" sz="107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The Book of Job</a:t>
            </a:r>
          </a:p>
        </p:txBody>
      </p:sp>
      <p:sp>
        <p:nvSpPr>
          <p:cNvPr id="158" name="This expository treatment of the Book of Job enables us to see the crafty maneuvers of the evil one as well as the gapping difference between God’s concerns and those of his friends. The chief purpose of Job is interestingly to prepare the way for the work of Jesus the Messiah on the cross."/>
          <p:cNvSpPr txBox="1"/>
          <p:nvPr/>
        </p:nvSpPr>
        <p:spPr>
          <a:xfrm>
            <a:off x="3396955" y="10289835"/>
            <a:ext cx="20576573" cy="312420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p>
            <a:pPr lvl="1" algn="just" defTabSz="642937">
              <a:lnSpc>
                <a:spcPct val="130000"/>
              </a:lnSpc>
              <a:spcBef>
                <a:spcPts val="1600"/>
              </a:spcBef>
              <a:defRPr b="1" sz="4200">
                <a:solidFill>
                  <a:srgbClr val="53585F"/>
                </a:solidFill>
                <a:latin typeface="Trebuchet MS"/>
                <a:ea typeface="Trebuchet MS"/>
                <a:cs typeface="Trebuchet MS"/>
                <a:sym typeface="Trebuchet MS"/>
              </a:defRPr>
            </a:pPr>
            <a:r>
              <a:t>This expository treatment of the Book of Job enables us to see the crafty maneuvers of the evil one as well as the gapping difference between God’s concerns and those of his friends. The chief purpose of Job is interestingly to prepare the way for the work of Jesus the Messiah on the cross.</a:t>
            </a:r>
          </a:p>
        </p:txBody>
      </p:sp>
      <p:sp>
        <p:nvSpPr>
          <p:cNvPr id="159" name="Facing the Tests of Life"/>
          <p:cNvSpPr txBox="1"/>
          <p:nvPr/>
        </p:nvSpPr>
        <p:spPr>
          <a:xfrm>
            <a:off x="6164616" y="2352577"/>
            <a:ext cx="9034508" cy="104814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6400">
                <a:latin typeface="Times New Roman"/>
                <a:ea typeface="Times New Roman"/>
                <a:cs typeface="Times New Roman"/>
                <a:sym typeface="Times New Roman"/>
              </a:defRPr>
            </a:lvl1pPr>
          </a:lstStyle>
          <a:p>
            <a:pPr/>
            <a:r>
              <a:t>Facing the Tests of Life</a:t>
            </a:r>
          </a:p>
        </p:txBody>
      </p:sp>
      <p:sp>
        <p:nvSpPr>
          <p:cNvPr id="160" name="6-8 sessions"/>
          <p:cNvSpPr txBox="1"/>
          <p:nvPr/>
        </p:nvSpPr>
        <p:spPr>
          <a:xfrm>
            <a:off x="8679874" y="3629628"/>
            <a:ext cx="4385115" cy="7467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200">
                <a:solidFill>
                  <a:srgbClr val="A6AAA9"/>
                </a:solidFill>
                <a:latin typeface="Trebuchet MS"/>
                <a:ea typeface="Trebuchet MS"/>
                <a:cs typeface="Trebuchet MS"/>
                <a:sym typeface="Trebuchet MS"/>
              </a:defRPr>
            </a:lvl1pPr>
          </a:lstStyle>
          <a:p>
            <a:pPr/>
            <a:r>
              <a:t>6-8 sessions</a:t>
            </a:r>
          </a:p>
        </p:txBody>
      </p:sp>
      <p:pic>
        <p:nvPicPr>
          <p:cNvPr id="161" name="Job_Intro.png" descr="Job_Intro.png"/>
          <p:cNvPicPr>
            <a:picLocks noChangeAspect="1"/>
          </p:cNvPicPr>
          <p:nvPr/>
        </p:nvPicPr>
        <p:blipFill>
          <a:blip r:embed="rId3">
            <a:extLst/>
          </a:blip>
          <a:srcRect l="2204" t="5243" r="4104" b="11117"/>
          <a:stretch>
            <a:fillRect/>
          </a:stretch>
        </p:blipFill>
        <p:spPr>
          <a:xfrm>
            <a:off x="5299763" y="5079188"/>
            <a:ext cx="11616629" cy="4831737"/>
          </a:xfrm>
          <a:prstGeom prst="rect">
            <a:avLst/>
          </a:prstGeom>
          <a:ln w="25400">
            <a:solidFill>
              <a:srgbClr val="000000"/>
            </a:solidFill>
            <a:miter lim="400000"/>
          </a:ln>
          <a:effectLst>
            <a:outerShdw sx="100000" sy="100000" kx="0" ky="0" algn="b" rotWithShape="0" blurRad="266700" dist="0" dir="5400000">
              <a:srgbClr val="000000"/>
            </a:outerShdw>
          </a:effectLst>
        </p:spPr>
      </p:pic>
      <p:pic>
        <p:nvPicPr>
          <p:cNvPr id="162" name="Job-Poetical-Emphasis.gif" descr="Job-Poetical-Emphasis.gif"/>
          <p:cNvPicPr>
            <a:picLocks noChangeAspect="1"/>
          </p:cNvPicPr>
          <p:nvPr/>
        </p:nvPicPr>
        <p:blipFill>
          <a:blip r:embed="rId4">
            <a:extLst/>
          </a:blip>
          <a:srcRect l="0" t="0" r="0" b="0"/>
          <a:stretch>
            <a:fillRect/>
          </a:stretch>
        </p:blipFill>
        <p:spPr>
          <a:xfrm>
            <a:off x="18460037" y="955209"/>
            <a:ext cx="4757042" cy="4623667"/>
          </a:xfrm>
          <a:prstGeom prst="rect">
            <a:avLst/>
          </a:prstGeom>
          <a:ln w="25400">
            <a:solidFill>
              <a:srgbClr val="000000"/>
            </a:solidFill>
            <a:miter lim="400000"/>
          </a:ln>
          <a:effectLst>
            <a:outerShdw sx="100000" sy="100000" kx="0" ky="0" algn="b" rotWithShape="0" blurRad="139700" dist="88900" dir="4411093">
              <a:srgbClr val="53585F">
                <a:alpha val="43261"/>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59"/>
                                        </p:tgtEl>
                                        <p:attrNameLst>
                                          <p:attrName>style.visibility</p:attrName>
                                        </p:attrNameLst>
                                      </p:cBhvr>
                                      <p:to>
                                        <p:strVal val="visible"/>
                                      </p:to>
                                    </p:set>
                                    <p:animEffect filter="wipe(up)" transition="in">
                                      <p:cBhvr>
                                        <p:cTn id="7" dur="1750"/>
                                        <p:tgtEl>
                                          <p:spTgt spid="159"/>
                                        </p:tgtEl>
                                      </p:cBhvr>
                                    </p:animEffect>
                                  </p:childTnLst>
                                </p:cTn>
                              </p:par>
                            </p:childTnLst>
                          </p:cTn>
                        </p:par>
                        <p:par>
                          <p:cTn id="8" fill="hold">
                            <p:stCondLst>
                              <p:cond delay="1750"/>
                            </p:stCondLst>
                            <p:childTnLst>
                              <p:par>
                                <p:cTn id="9" presetClass="entr" nodeType="afterEffect" presetSubtype="8" presetID="2" grpId="2" fill="hold">
                                  <p:stCondLst>
                                    <p:cond delay="0"/>
                                  </p:stCondLst>
                                  <p:iterate type="el" backwards="0">
                                    <p:tmAbs val="0"/>
                                  </p:iterate>
                                  <p:childTnLst>
                                    <p:set>
                                      <p:cBhvr>
                                        <p:cTn id="10" fill="hold"/>
                                        <p:tgtEl>
                                          <p:spTgt spid="161"/>
                                        </p:tgtEl>
                                        <p:attrNameLst>
                                          <p:attrName>style.visibility</p:attrName>
                                        </p:attrNameLst>
                                      </p:cBhvr>
                                      <p:to>
                                        <p:strVal val="visible"/>
                                      </p:to>
                                    </p:set>
                                    <p:anim calcmode="lin" valueType="num">
                                      <p:cBhvr>
                                        <p:cTn id="11" dur="1500" fill="hold"/>
                                        <p:tgtEl>
                                          <p:spTgt spid="161"/>
                                        </p:tgtEl>
                                        <p:attrNameLst>
                                          <p:attrName>ppt_x</p:attrName>
                                        </p:attrNameLst>
                                      </p:cBhvr>
                                      <p:tavLst>
                                        <p:tav tm="0">
                                          <p:val>
                                            <p:strVal val="0-#ppt_w/2"/>
                                          </p:val>
                                        </p:tav>
                                        <p:tav tm="100000">
                                          <p:val>
                                            <p:strVal val="#ppt_x"/>
                                          </p:val>
                                        </p:tav>
                                      </p:tavLst>
                                    </p:anim>
                                    <p:anim calcmode="lin" valueType="num">
                                      <p:cBhvr>
                                        <p:cTn id="12" dur="1500" fill="hold"/>
                                        <p:tgtEl>
                                          <p:spTgt spid="161"/>
                                        </p:tgtEl>
                                        <p:attrNameLst>
                                          <p:attrName>ppt_y</p:attrName>
                                        </p:attrNameLst>
                                      </p:cBhvr>
                                      <p:tavLst>
                                        <p:tav tm="0">
                                          <p:val>
                                            <p:strVal val="#ppt_y"/>
                                          </p:val>
                                        </p:tav>
                                        <p:tav tm="100000">
                                          <p:val>
                                            <p:strVal val="#ppt_y"/>
                                          </p:val>
                                        </p:tav>
                                      </p:tavLst>
                                    </p:anim>
                                  </p:childTnLst>
                                </p:cTn>
                              </p:par>
                            </p:childTnLst>
                          </p:cTn>
                        </p:par>
                        <p:par>
                          <p:cTn id="13" fill="hold">
                            <p:stCondLst>
                              <p:cond delay="3250"/>
                            </p:stCondLst>
                            <p:childTnLst>
                              <p:par>
                                <p:cTn id="14" presetClass="entr" nodeType="afterEffect" presetSubtype="0" presetID="1" grpId="3" fill="hold">
                                  <p:stCondLst>
                                    <p:cond delay="200"/>
                                  </p:stCondLst>
                                  <p:iterate type="el" backwards="0">
                                    <p:tmAbs val="0"/>
                                  </p:iterate>
                                  <p:childTnLst>
                                    <p:set>
                                      <p:cBhvr>
                                        <p:cTn id="15" fill="hold"/>
                                        <p:tgtEl>
                                          <p:spTgt spid="160"/>
                                        </p:tgtEl>
                                        <p:attrNameLst>
                                          <p:attrName>style.visibility</p:attrName>
                                        </p:attrNameLst>
                                      </p:cBhvr>
                                      <p:to>
                                        <p:strVal val="visible"/>
                                      </p:to>
                                    </p:set>
                                  </p:childTnLst>
                                </p:cTn>
                              </p:par>
                            </p:childTnLst>
                          </p:cTn>
                        </p:par>
                        <p:par>
                          <p:cTn id="16" fill="hold">
                            <p:stCondLst>
                              <p:cond delay="3450"/>
                            </p:stCondLst>
                            <p:childTnLst>
                              <p:par>
                                <p:cTn id="17" presetClass="entr" nodeType="afterEffect" presetSubtype="8" presetID="22" grpId="4" fill="hold">
                                  <p:stCondLst>
                                    <p:cond delay="200"/>
                                  </p:stCondLst>
                                  <p:iterate type="el" backwards="0">
                                    <p:tmAbs val="0"/>
                                  </p:iterate>
                                  <p:childTnLst>
                                    <p:set>
                                      <p:cBhvr>
                                        <p:cTn id="18" fill="hold"/>
                                        <p:tgtEl>
                                          <p:spTgt spid="158"/>
                                        </p:tgtEl>
                                        <p:attrNameLst>
                                          <p:attrName>style.visibility</p:attrName>
                                        </p:attrNameLst>
                                      </p:cBhvr>
                                      <p:to>
                                        <p:strVal val="visible"/>
                                      </p:to>
                                    </p:set>
                                    <p:animEffect filter="wipe(left)" transition="in">
                                      <p:cBhvr>
                                        <p:cTn id="19" dur="2000"/>
                                        <p:tgtEl>
                                          <p:spTgt spid="158"/>
                                        </p:tgtEl>
                                      </p:cBhvr>
                                    </p:animEffect>
                                  </p:childTnLst>
                                </p:cTn>
                              </p:par>
                            </p:childTnLst>
                          </p:cTn>
                        </p:par>
                        <p:par>
                          <p:cTn id="20" fill="hold">
                            <p:stCondLst>
                              <p:cond delay="5650"/>
                            </p:stCondLst>
                            <p:childTnLst>
                              <p:par>
                                <p:cTn id="21" presetClass="entr" nodeType="afterEffect" presetSubtype="8" presetID="2" grpId="5" fill="hold">
                                  <p:stCondLst>
                                    <p:cond delay="0"/>
                                  </p:stCondLst>
                                  <p:iterate type="el" backwards="0">
                                    <p:tmAbs val="0"/>
                                  </p:iterate>
                                  <p:childTnLst>
                                    <p:set>
                                      <p:cBhvr>
                                        <p:cTn id="22" fill="hold"/>
                                        <p:tgtEl>
                                          <p:spTgt spid="162"/>
                                        </p:tgtEl>
                                        <p:attrNameLst>
                                          <p:attrName>style.visibility</p:attrName>
                                        </p:attrNameLst>
                                      </p:cBhvr>
                                      <p:to>
                                        <p:strVal val="visible"/>
                                      </p:to>
                                    </p:set>
                                    <p:anim calcmode="lin" valueType="num">
                                      <p:cBhvr>
                                        <p:cTn id="23" dur="1000" fill="hold"/>
                                        <p:tgtEl>
                                          <p:spTgt spid="162"/>
                                        </p:tgtEl>
                                        <p:attrNameLst>
                                          <p:attrName>ppt_x</p:attrName>
                                        </p:attrNameLst>
                                      </p:cBhvr>
                                      <p:tavLst>
                                        <p:tav tm="0">
                                          <p:val>
                                            <p:strVal val="0-#ppt_w/2"/>
                                          </p:val>
                                        </p:tav>
                                        <p:tav tm="100000">
                                          <p:val>
                                            <p:strVal val="#ppt_x"/>
                                          </p:val>
                                        </p:tav>
                                      </p:tavLst>
                                    </p:anim>
                                    <p:anim calcmode="lin" valueType="num">
                                      <p:cBhvr>
                                        <p:cTn id="24" dur="1000" fill="hold"/>
                                        <p:tgtEl>
                                          <p:spTgt spid="1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4"/>
      <p:bldP build="whole" bldLvl="1" animBg="1" rev="0" advAuto="0" spid="160" grpId="3"/>
      <p:bldP build="whole" bldLvl="1" animBg="1" rev="0" advAuto="0" spid="162" grpId="5"/>
      <p:bldP build="whole" bldLvl="1" animBg="1" rev="0" advAuto="0" spid="161" grpId="2"/>
      <p:bldP build="whole" bldLvl="1" animBg="1" rev="0" advAuto="0" spid="15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Overcoming Anxiety"/>
          <p:cNvSpPr txBox="1"/>
          <p:nvPr/>
        </p:nvSpPr>
        <p:spPr>
          <a:xfrm>
            <a:off x="3254352" y="0"/>
            <a:ext cx="14380783" cy="2526823"/>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97" sz="99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Overcoming Anxiety</a:t>
            </a:r>
          </a:p>
        </p:txBody>
      </p:sp>
      <p:sp>
        <p:nvSpPr>
          <p:cNvPr id="167" name="People worry because they were never designed to handle the stresses of life on their own. God your Creator wants to help you by designing a way to experience His inner peace while walking through the stresses of life. The bridge illustrates the pathway across the difficulties of life into His peace."/>
          <p:cNvSpPr txBox="1"/>
          <p:nvPr/>
        </p:nvSpPr>
        <p:spPr>
          <a:xfrm>
            <a:off x="3645420" y="9923444"/>
            <a:ext cx="19626134" cy="306197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30000"/>
              </a:lnSpc>
              <a:spcBef>
                <a:spcPts val="1600"/>
              </a:spcBef>
              <a:defRPr b="1" sz="4100">
                <a:solidFill>
                  <a:srgbClr val="53585F"/>
                </a:solidFill>
                <a:latin typeface="Trebuchet MS"/>
                <a:ea typeface="Trebuchet MS"/>
                <a:cs typeface="Trebuchet MS"/>
                <a:sym typeface="Trebuchet MS"/>
              </a:defRPr>
            </a:lvl1pPr>
          </a:lstStyle>
          <a:p>
            <a:pPr/>
            <a:r>
              <a:t>People worry because they were never designed to handle the stresses of life on their own. God your Creator wants to help you by designing a way to experience His inner peace while walking through the stresses of life. The bridge illustrates the pathway across the difficulties of life into His peace.</a:t>
            </a:r>
          </a:p>
        </p:txBody>
      </p:sp>
      <p:pic>
        <p:nvPicPr>
          <p:cNvPr id="168" name="OA_Cover-med.jpg" descr="OA_Cover-med.jpg"/>
          <p:cNvPicPr>
            <a:picLocks noChangeAspect="1"/>
          </p:cNvPicPr>
          <p:nvPr/>
        </p:nvPicPr>
        <p:blipFill>
          <a:blip r:embed="rId3">
            <a:extLst/>
          </a:blip>
          <a:srcRect l="0" t="444" r="0" b="444"/>
          <a:stretch>
            <a:fillRect/>
          </a:stretch>
        </p:blipFill>
        <p:spPr>
          <a:xfrm>
            <a:off x="17635134" y="985290"/>
            <a:ext cx="5636459" cy="8379535"/>
          </a:xfrm>
          <a:prstGeom prst="rect">
            <a:avLst/>
          </a:prstGeom>
          <a:ln w="12700">
            <a:miter lim="400000"/>
          </a:ln>
          <a:effectLst>
            <a:outerShdw sx="100000" sy="100000" kx="0" ky="0" algn="b" rotWithShape="0" blurRad="266700" dist="0" dir="5400000">
              <a:srgbClr val="000000"/>
            </a:outerShdw>
          </a:effectLst>
        </p:spPr>
      </p:pic>
      <p:sp>
        <p:nvSpPr>
          <p:cNvPr id="169" name="Finding Peace, Discovering God"/>
          <p:cNvSpPr txBox="1"/>
          <p:nvPr/>
        </p:nvSpPr>
        <p:spPr>
          <a:xfrm>
            <a:off x="5436663" y="1990097"/>
            <a:ext cx="9571126" cy="203766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6600">
                <a:latin typeface="Times New Roman"/>
                <a:ea typeface="Times New Roman"/>
                <a:cs typeface="Times New Roman"/>
                <a:sym typeface="Times New Roman"/>
              </a:defRPr>
            </a:lvl1pPr>
          </a:lstStyle>
          <a:p>
            <a:pPr/>
            <a:r>
              <a:t>Finding Peace, Discovering God</a:t>
            </a:r>
          </a:p>
        </p:txBody>
      </p:sp>
      <p:sp>
        <p:nvSpPr>
          <p:cNvPr id="170" name="10 sessions"/>
          <p:cNvSpPr txBox="1"/>
          <p:nvPr/>
        </p:nvSpPr>
        <p:spPr>
          <a:xfrm>
            <a:off x="8022297" y="4265702"/>
            <a:ext cx="4385116" cy="7340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100">
                <a:solidFill>
                  <a:srgbClr val="A6AAA9"/>
                </a:solidFill>
                <a:latin typeface="Trebuchet MS"/>
                <a:ea typeface="Trebuchet MS"/>
                <a:cs typeface="Trebuchet MS"/>
                <a:sym typeface="Trebuchet MS"/>
              </a:defRPr>
            </a:lvl1pPr>
          </a:lstStyle>
          <a:p>
            <a:pPr/>
            <a:r>
              <a:t>10 sessions</a:t>
            </a:r>
          </a:p>
        </p:txBody>
      </p:sp>
      <p:pic>
        <p:nvPicPr>
          <p:cNvPr id="171" name="BridgeofHope2.png" descr="BridgeofHope2.png"/>
          <p:cNvPicPr>
            <a:picLocks noChangeAspect="1"/>
          </p:cNvPicPr>
          <p:nvPr/>
        </p:nvPicPr>
        <p:blipFill>
          <a:blip r:embed="rId4">
            <a:extLst/>
          </a:blip>
          <a:stretch>
            <a:fillRect/>
          </a:stretch>
        </p:blipFill>
        <p:spPr>
          <a:xfrm>
            <a:off x="5429292" y="5289479"/>
            <a:ext cx="9571126" cy="4139420"/>
          </a:xfrm>
          <a:prstGeom prst="rect">
            <a:avLst/>
          </a:prstGeom>
          <a:ln w="38100">
            <a:solidFill>
              <a:srgbClr val="000000"/>
            </a:solidFill>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69"/>
                                        </p:tgtEl>
                                        <p:attrNameLst>
                                          <p:attrName>style.visibility</p:attrName>
                                        </p:attrNameLst>
                                      </p:cBhvr>
                                      <p:to>
                                        <p:strVal val="visible"/>
                                      </p:to>
                                    </p:set>
                                    <p:animEffect filter="wipe(up)" transition="in">
                                      <p:cBhvr>
                                        <p:cTn id="7" dur="2000"/>
                                        <p:tgtEl>
                                          <p:spTgt spid="169"/>
                                        </p:tgtEl>
                                      </p:cBhvr>
                                    </p:animEffect>
                                  </p:childTnLst>
                                </p:cTn>
                              </p:par>
                            </p:childTnLst>
                          </p:cTn>
                        </p:par>
                        <p:par>
                          <p:cTn id="8" fill="hold">
                            <p:stCondLst>
                              <p:cond delay="2000"/>
                            </p:stCondLst>
                            <p:childTnLst>
                              <p:par>
                                <p:cTn id="9" presetClass="entr" nodeType="afterEffect" presetSubtype="8" presetID="2" grpId="2" fill="hold">
                                  <p:stCondLst>
                                    <p:cond delay="0"/>
                                  </p:stCondLst>
                                  <p:iterate type="el" backwards="0">
                                    <p:tmAbs val="0"/>
                                  </p:iterate>
                                  <p:childTnLst>
                                    <p:set>
                                      <p:cBhvr>
                                        <p:cTn id="10" fill="hold"/>
                                        <p:tgtEl>
                                          <p:spTgt spid="168"/>
                                        </p:tgtEl>
                                        <p:attrNameLst>
                                          <p:attrName>style.visibility</p:attrName>
                                        </p:attrNameLst>
                                      </p:cBhvr>
                                      <p:to>
                                        <p:strVal val="visible"/>
                                      </p:to>
                                    </p:set>
                                    <p:anim calcmode="lin" valueType="num">
                                      <p:cBhvr>
                                        <p:cTn id="11" dur="1000" fill="hold"/>
                                        <p:tgtEl>
                                          <p:spTgt spid="168"/>
                                        </p:tgtEl>
                                        <p:attrNameLst>
                                          <p:attrName>ppt_x</p:attrName>
                                        </p:attrNameLst>
                                      </p:cBhvr>
                                      <p:tavLst>
                                        <p:tav tm="0">
                                          <p:val>
                                            <p:strVal val="0-#ppt_w/2"/>
                                          </p:val>
                                        </p:tav>
                                        <p:tav tm="100000">
                                          <p:val>
                                            <p:strVal val="#ppt_x"/>
                                          </p:val>
                                        </p:tav>
                                      </p:tavLst>
                                    </p:anim>
                                    <p:anim calcmode="lin" valueType="num">
                                      <p:cBhvr>
                                        <p:cTn id="12" dur="1000" fill="hold"/>
                                        <p:tgtEl>
                                          <p:spTgt spid="16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Class="entr" nodeType="afterEffect" presetSubtype="8" presetID="22" grpId="3" fill="hold">
                                  <p:stCondLst>
                                    <p:cond delay="200"/>
                                  </p:stCondLst>
                                  <p:iterate type="el" backwards="0">
                                    <p:tmAbs val="0"/>
                                  </p:iterate>
                                  <p:childTnLst>
                                    <p:set>
                                      <p:cBhvr>
                                        <p:cTn id="15" fill="hold"/>
                                        <p:tgtEl>
                                          <p:spTgt spid="170"/>
                                        </p:tgtEl>
                                        <p:attrNameLst>
                                          <p:attrName>style.visibility</p:attrName>
                                        </p:attrNameLst>
                                      </p:cBhvr>
                                      <p:to>
                                        <p:strVal val="visible"/>
                                      </p:to>
                                    </p:set>
                                    <p:animEffect filter="wipe(left)" transition="in">
                                      <p:cBhvr>
                                        <p:cTn id="16" dur="1000"/>
                                        <p:tgtEl>
                                          <p:spTgt spid="170"/>
                                        </p:tgtEl>
                                      </p:cBhvr>
                                    </p:animEffect>
                                  </p:childTnLst>
                                </p:cTn>
                              </p:par>
                            </p:childTnLst>
                          </p:cTn>
                        </p:par>
                        <p:par>
                          <p:cTn id="17" fill="hold">
                            <p:stCondLst>
                              <p:cond delay="4200"/>
                            </p:stCondLst>
                            <p:childTnLst>
                              <p:par>
                                <p:cTn id="18" presetClass="entr" nodeType="afterEffect" presetID="9" grpId="4" fill="hold">
                                  <p:stCondLst>
                                    <p:cond delay="0"/>
                                  </p:stCondLst>
                                  <p:iterate type="el" backwards="0">
                                    <p:tmAbs val="0"/>
                                  </p:iterate>
                                  <p:childTnLst>
                                    <p:set>
                                      <p:cBhvr>
                                        <p:cTn id="19" fill="hold"/>
                                        <p:tgtEl>
                                          <p:spTgt spid="171"/>
                                        </p:tgtEl>
                                        <p:attrNameLst>
                                          <p:attrName>style.visibility</p:attrName>
                                        </p:attrNameLst>
                                      </p:cBhvr>
                                      <p:to>
                                        <p:strVal val="visible"/>
                                      </p:to>
                                    </p:set>
                                    <p:animEffect filter="dissolve" transition="in">
                                      <p:cBhvr>
                                        <p:cTn id="20" dur="1000"/>
                                        <p:tgtEl>
                                          <p:spTgt spid="171"/>
                                        </p:tgtEl>
                                      </p:cBhvr>
                                    </p:animEffect>
                                  </p:childTnLst>
                                </p:cTn>
                              </p:par>
                            </p:childTnLst>
                          </p:cTn>
                        </p:par>
                        <p:par>
                          <p:cTn id="21" fill="hold">
                            <p:stCondLst>
                              <p:cond delay="5200"/>
                            </p:stCondLst>
                            <p:childTnLst>
                              <p:par>
                                <p:cTn id="22" presetClass="entr" nodeType="afterEffect" presetSubtype="8" presetID="22" grpId="5" fill="hold">
                                  <p:stCondLst>
                                    <p:cond delay="200"/>
                                  </p:stCondLst>
                                  <p:iterate type="el" backwards="0">
                                    <p:tmAbs val="0"/>
                                  </p:iterate>
                                  <p:childTnLst>
                                    <p:set>
                                      <p:cBhvr>
                                        <p:cTn id="23" fill="hold"/>
                                        <p:tgtEl>
                                          <p:spTgt spid="167"/>
                                        </p:tgtEl>
                                        <p:attrNameLst>
                                          <p:attrName>style.visibility</p:attrName>
                                        </p:attrNameLst>
                                      </p:cBhvr>
                                      <p:to>
                                        <p:strVal val="visible"/>
                                      </p:to>
                                    </p:set>
                                    <p:animEffect filter="wipe(left)" transition="in">
                                      <p:cBhvr>
                                        <p:cTn id="24"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 grpId="3"/>
      <p:bldP build="whole" bldLvl="1" animBg="1" rev="0" advAuto="0" spid="168" grpId="2"/>
      <p:bldP build="whole" bldLvl="1" animBg="1" rev="0" advAuto="0" spid="167" grpId="5"/>
      <p:bldP build="whole" bldLvl="1" animBg="1" rev="0" advAuto="0" spid="171" grpId="4"/>
      <p:bldP build="whole" bldLvl="1" animBg="1" rev="0" advAuto="0" spid="16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Abiding in Christ"/>
          <p:cNvSpPr txBox="1"/>
          <p:nvPr/>
        </p:nvSpPr>
        <p:spPr>
          <a:xfrm>
            <a:off x="2961737" y="-54126"/>
            <a:ext cx="13407783" cy="2526824"/>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330" sz="110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Abiding in Christ</a:t>
            </a:r>
          </a:p>
        </p:txBody>
      </p:sp>
      <p:sp>
        <p:nvSpPr>
          <p:cNvPr id="176" name="This was not a planned series! The Lord caught me off guard and broke into my routine life drawing me closer to Himself and preparing me for greater ministry. The way He did this totally shook my life, and though, often bringing remorse to my soul, He also strengthened and fortified my faith in Him, His Word, and His purposes."/>
          <p:cNvSpPr txBox="1"/>
          <p:nvPr/>
        </p:nvSpPr>
        <p:spPr>
          <a:xfrm>
            <a:off x="3554138" y="5095865"/>
            <a:ext cx="12055817" cy="680720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30000"/>
              </a:lnSpc>
              <a:spcBef>
                <a:spcPts val="1600"/>
              </a:spcBef>
              <a:defRPr b="1" sz="4500">
                <a:solidFill>
                  <a:srgbClr val="53585F"/>
                </a:solidFill>
                <a:latin typeface="Trebuchet MS"/>
                <a:ea typeface="Trebuchet MS"/>
                <a:cs typeface="Trebuchet MS"/>
                <a:sym typeface="Trebuchet MS"/>
              </a:defRPr>
            </a:lvl1pPr>
          </a:lstStyle>
          <a:p>
            <a:pPr/>
            <a:r>
              <a:t>This was not a planned series! The Lord caught me off guard and broke into my routine life drawing me closer to Himself and preparing me for greater ministry. The way He did this totally shook my life, and though, often bringing remorse to my soul, He also strengthened and fortified my faith in Him, His Word, and His purposes.</a:t>
            </a:r>
          </a:p>
        </p:txBody>
      </p:sp>
      <p:sp>
        <p:nvSpPr>
          <p:cNvPr id="177" name="Walking with Jesus"/>
          <p:cNvSpPr txBox="1"/>
          <p:nvPr/>
        </p:nvSpPr>
        <p:spPr>
          <a:xfrm>
            <a:off x="5436663" y="2472697"/>
            <a:ext cx="9571126" cy="107246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6600">
                <a:latin typeface="Times New Roman"/>
                <a:ea typeface="Times New Roman"/>
                <a:cs typeface="Times New Roman"/>
                <a:sym typeface="Times New Roman"/>
              </a:defRPr>
            </a:lvl1pPr>
          </a:lstStyle>
          <a:p>
            <a:pPr/>
            <a:r>
              <a:t>Walking with Jesus </a:t>
            </a:r>
          </a:p>
        </p:txBody>
      </p:sp>
      <p:sp>
        <p:nvSpPr>
          <p:cNvPr id="178" name="7-12 sessions"/>
          <p:cNvSpPr txBox="1"/>
          <p:nvPr/>
        </p:nvSpPr>
        <p:spPr>
          <a:xfrm>
            <a:off x="8029668" y="3832676"/>
            <a:ext cx="4385115" cy="7340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100">
                <a:solidFill>
                  <a:srgbClr val="A6AAA9"/>
                </a:solidFill>
                <a:latin typeface="Trebuchet MS"/>
                <a:ea typeface="Trebuchet MS"/>
                <a:cs typeface="Trebuchet MS"/>
                <a:sym typeface="Trebuchet MS"/>
              </a:defRPr>
            </a:lvl1pPr>
          </a:lstStyle>
          <a:p>
            <a:pPr/>
            <a:r>
              <a:t>7-12 sessions</a:t>
            </a:r>
          </a:p>
        </p:txBody>
      </p:sp>
      <p:pic>
        <p:nvPicPr>
          <p:cNvPr id="179" name="AIC_Front300.jpg" descr="AIC_Front300.jpg"/>
          <p:cNvPicPr>
            <a:picLocks noChangeAspect="1"/>
          </p:cNvPicPr>
          <p:nvPr/>
        </p:nvPicPr>
        <p:blipFill>
          <a:blip r:embed="rId3">
            <a:extLst/>
          </a:blip>
          <a:stretch>
            <a:fillRect/>
          </a:stretch>
        </p:blipFill>
        <p:spPr>
          <a:xfrm>
            <a:off x="16336937" y="864115"/>
            <a:ext cx="7415663" cy="11123495"/>
          </a:xfrm>
          <a:prstGeom prst="rect">
            <a:avLst/>
          </a:prstGeom>
          <a:ln w="12700">
            <a:miter lim="400000"/>
          </a:ln>
          <a:effectLst>
            <a:outerShdw sx="100000" sy="100000" kx="0" ky="0" algn="b" rotWithShape="0" blurRad="355600" dist="0" dir="0">
              <a:srgbClr val="000000">
                <a:alpha val="75000"/>
              </a:srgbClr>
            </a:outerShdw>
          </a:effectLst>
        </p:spPr>
      </p:pic>
      <p:sp>
        <p:nvSpPr>
          <p:cNvPr id="180" name="Join me in walking with the disciples!"/>
          <p:cNvSpPr txBox="1"/>
          <p:nvPr/>
        </p:nvSpPr>
        <p:spPr>
          <a:xfrm>
            <a:off x="3637719" y="12432194"/>
            <a:ext cx="19643259" cy="116096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sz="6300">
                <a:solidFill>
                  <a:srgbClr val="6D9928"/>
                </a:solidFill>
                <a:effectLst>
                  <a:outerShdw sx="100000" sy="100000" kx="0" ky="0" algn="b" rotWithShape="0" blurRad="12700" dist="12700" dir="18900000">
                    <a:srgbClr val="000000"/>
                  </a:outerShdw>
                </a:effectLst>
                <a:latin typeface="Chalkduster"/>
                <a:ea typeface="Chalkduster"/>
                <a:cs typeface="Chalkduster"/>
                <a:sym typeface="Chalkduster"/>
              </a:defRPr>
            </a:lvl1pPr>
          </a:lstStyle>
          <a:p>
            <a:pPr/>
            <a:r>
              <a:t>Join me in walking with the disciples!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77"/>
                                        </p:tgtEl>
                                        <p:attrNameLst>
                                          <p:attrName>style.visibility</p:attrName>
                                        </p:attrNameLst>
                                      </p:cBhvr>
                                      <p:to>
                                        <p:strVal val="visible"/>
                                      </p:to>
                                    </p:set>
                                    <p:animEffect filter="wipe(up)" transition="in">
                                      <p:cBhvr>
                                        <p:cTn id="7" dur="2000"/>
                                        <p:tgtEl>
                                          <p:spTgt spid="177"/>
                                        </p:tgtEl>
                                      </p:cBhvr>
                                    </p:animEffect>
                                  </p:childTnLst>
                                </p:cTn>
                              </p:par>
                            </p:childTnLst>
                          </p:cTn>
                        </p:par>
                        <p:par>
                          <p:cTn id="8" fill="hold">
                            <p:stCondLst>
                              <p:cond delay="2000"/>
                            </p:stCondLst>
                            <p:childTnLst>
                              <p:par>
                                <p:cTn id="9" presetClass="entr" nodeType="afterEffect" presetSubtype="8" presetID="22" grpId="2" fill="hold">
                                  <p:stCondLst>
                                    <p:cond delay="200"/>
                                  </p:stCondLst>
                                  <p:iterate type="el" backwards="0">
                                    <p:tmAbs val="0"/>
                                  </p:iterate>
                                  <p:childTnLst>
                                    <p:set>
                                      <p:cBhvr>
                                        <p:cTn id="10" fill="hold"/>
                                        <p:tgtEl>
                                          <p:spTgt spid="178"/>
                                        </p:tgtEl>
                                        <p:attrNameLst>
                                          <p:attrName>style.visibility</p:attrName>
                                        </p:attrNameLst>
                                      </p:cBhvr>
                                      <p:to>
                                        <p:strVal val="visible"/>
                                      </p:to>
                                    </p:set>
                                    <p:animEffect filter="wipe(left)" transition="in">
                                      <p:cBhvr>
                                        <p:cTn id="11" dur="1000"/>
                                        <p:tgtEl>
                                          <p:spTgt spid="178"/>
                                        </p:tgtEl>
                                      </p:cBhvr>
                                    </p:animEffect>
                                  </p:childTnLst>
                                </p:cTn>
                              </p:par>
                            </p:childTnLst>
                          </p:cTn>
                        </p:par>
                        <p:par>
                          <p:cTn id="12" fill="hold">
                            <p:stCondLst>
                              <p:cond delay="3200"/>
                            </p:stCondLst>
                            <p:childTnLst>
                              <p:par>
                                <p:cTn id="13" presetClass="entr" nodeType="afterEffect" presetSubtype="8" presetID="22" grpId="3" fill="hold">
                                  <p:stCondLst>
                                    <p:cond delay="200"/>
                                  </p:stCondLst>
                                  <p:iterate type="el" backwards="0">
                                    <p:tmAbs val="0"/>
                                  </p:iterate>
                                  <p:childTnLst>
                                    <p:set>
                                      <p:cBhvr>
                                        <p:cTn id="14" fill="hold"/>
                                        <p:tgtEl>
                                          <p:spTgt spid="176"/>
                                        </p:tgtEl>
                                        <p:attrNameLst>
                                          <p:attrName>style.visibility</p:attrName>
                                        </p:attrNameLst>
                                      </p:cBhvr>
                                      <p:to>
                                        <p:strVal val="visible"/>
                                      </p:to>
                                    </p:set>
                                    <p:animEffect filter="wipe(left)" transition="in">
                                      <p:cBhvr>
                                        <p:cTn id="15" dur="1000"/>
                                        <p:tgtEl>
                                          <p:spTgt spid="176"/>
                                        </p:tgtEl>
                                      </p:cBhvr>
                                    </p:animEffect>
                                  </p:childTnLst>
                                </p:cTn>
                              </p:par>
                            </p:childTnLst>
                          </p:cTn>
                        </p:par>
                        <p:par>
                          <p:cTn id="16" fill="hold">
                            <p:stCondLst>
                              <p:cond delay="4400"/>
                            </p:stCondLst>
                            <p:childTnLst>
                              <p:par>
                                <p:cTn id="17" presetClass="entr" nodeType="afterEffect" presetSubtype="1" presetID="22" grpId="4" fill="hold">
                                  <p:stCondLst>
                                    <p:cond delay="0"/>
                                  </p:stCondLst>
                                  <p:iterate type="el" backwards="0">
                                    <p:tmAbs val="0"/>
                                  </p:iterate>
                                  <p:childTnLst>
                                    <p:set>
                                      <p:cBhvr>
                                        <p:cTn id="18" fill="hold"/>
                                        <p:tgtEl>
                                          <p:spTgt spid="180"/>
                                        </p:tgtEl>
                                        <p:attrNameLst>
                                          <p:attrName>style.visibility</p:attrName>
                                        </p:attrNameLst>
                                      </p:cBhvr>
                                      <p:to>
                                        <p:strVal val="visible"/>
                                      </p:to>
                                    </p:set>
                                    <p:animEffect filter="wipe(up)" transition="in">
                                      <p:cBhvr>
                                        <p:cTn id="19" dur="2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2"/>
      <p:bldP build="whole" bldLvl="1" animBg="1" rev="0" advAuto="0" spid="177" grpId="1"/>
      <p:bldP build="whole" bldLvl="1" animBg="1" rev="0" advAuto="0" spid="176" grpId="3"/>
      <p:bldP build="whole" bldLvl="1" animBg="1" rev="0" advAuto="0" spid="180" grpId="4"/>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Rectangle"/>
          <p:cNvSpPr txBox="1"/>
          <p:nvPr/>
        </p:nvSpPr>
        <p:spPr>
          <a:xfrm>
            <a:off x="-1838863" y="3266977"/>
            <a:ext cx="21422264" cy="1723953"/>
          </a:xfrm>
          <a:prstGeom prst="rect">
            <a:avLst/>
          </a:prstGeom>
          <a:ln w="12700">
            <a:miter lim="400000"/>
          </a:ln>
          <a:effectLst>
            <a:outerShdw sx="100000" sy="100000" kx="0" ky="0" algn="b" rotWithShape="0" blurRad="25400" dist="12700" dir="5400000">
              <a:srgbClr val="FFFFFF"/>
            </a:outerShdw>
          </a:effectLst>
        </p:spPr>
        <p:txBody>
          <a:bodyPr tIns="91439" bIns="91439" anchor="ctr"/>
          <a:lstStyle/>
          <a:p>
            <a:pPr defTabSz="642937">
              <a:spcBef>
                <a:spcPts val="2200"/>
              </a:spcBef>
              <a:defRPr cap="all" spc="273" sz="91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pPr>
          </a:p>
        </p:txBody>
      </p:sp>
      <p:sp>
        <p:nvSpPr>
          <p:cNvPr id="185" name="Follow the path of biblical learning and learn how the Holy Spirit enables you to live rich Christian lives so that you can serve God and others filled with His Spirit! Four special foci enable us to resolve lingering questions and better pursue God’s purpose for our lives."/>
          <p:cNvSpPr txBox="1"/>
          <p:nvPr/>
        </p:nvSpPr>
        <p:spPr>
          <a:xfrm>
            <a:off x="3956962" y="5860197"/>
            <a:ext cx="9099518" cy="7137402"/>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20000"/>
              </a:lnSpc>
              <a:spcBef>
                <a:spcPts val="1600"/>
              </a:spcBef>
              <a:defRPr b="1" sz="4500">
                <a:solidFill>
                  <a:srgbClr val="53585F"/>
                </a:solidFill>
                <a:latin typeface="Trebuchet MS"/>
                <a:ea typeface="Trebuchet MS"/>
                <a:cs typeface="Trebuchet MS"/>
                <a:sym typeface="Trebuchet MS"/>
              </a:defRPr>
            </a:lvl1pPr>
          </a:lstStyle>
          <a:p>
            <a:pPr/>
            <a:r>
              <a:t>Follow the path of biblical learning and learn how the Holy Spirit enables you to live rich Christian lives so that you can serve God and others filled with His Spirit! Four special foci enable us to resolve lingering questions and better pursue God’s purpose for our lives.</a:t>
            </a:r>
          </a:p>
        </p:txBody>
      </p:sp>
      <p:sp>
        <p:nvSpPr>
          <p:cNvPr id="186" name="10-18 sessions"/>
          <p:cNvSpPr txBox="1"/>
          <p:nvPr/>
        </p:nvSpPr>
        <p:spPr>
          <a:xfrm>
            <a:off x="11283793" y="4623899"/>
            <a:ext cx="4385115" cy="7340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100">
                <a:solidFill>
                  <a:srgbClr val="A6AAA9"/>
                </a:solidFill>
                <a:latin typeface="Trebuchet MS"/>
                <a:ea typeface="Trebuchet MS"/>
                <a:cs typeface="Trebuchet MS"/>
                <a:sym typeface="Trebuchet MS"/>
              </a:defRPr>
            </a:lvl1pPr>
          </a:lstStyle>
          <a:p>
            <a:pPr/>
            <a:r>
              <a:t>10-18 sessions</a:t>
            </a:r>
          </a:p>
        </p:txBody>
      </p:sp>
      <p:pic>
        <p:nvPicPr>
          <p:cNvPr id="187" name="Life-Spriit_Banner_Printed.jpg" descr="Life-Spriit_Banner_Printed.jpg"/>
          <p:cNvPicPr>
            <a:picLocks noChangeAspect="0"/>
          </p:cNvPicPr>
          <p:nvPr/>
        </p:nvPicPr>
        <p:blipFill>
          <a:blip r:embed="rId3">
            <a:extLst/>
          </a:blip>
          <a:srcRect l="11506" t="0" r="0" b="0"/>
          <a:stretch>
            <a:fillRect/>
          </a:stretch>
        </p:blipFill>
        <p:spPr>
          <a:xfrm>
            <a:off x="2947262" y="0"/>
            <a:ext cx="21782673" cy="4529453"/>
          </a:xfrm>
          <a:prstGeom prst="rect">
            <a:avLst/>
          </a:prstGeom>
          <a:ln w="12700">
            <a:miter lim="400000"/>
          </a:ln>
        </p:spPr>
      </p:pic>
      <p:pic>
        <p:nvPicPr>
          <p:cNvPr id="188" name="Map4-fullweb450.jpg" descr="Map4-fullweb450.jpg"/>
          <p:cNvPicPr>
            <a:picLocks noChangeAspect="1"/>
          </p:cNvPicPr>
          <p:nvPr/>
        </p:nvPicPr>
        <p:blipFill>
          <a:blip r:embed="rId4">
            <a:extLst/>
          </a:blip>
          <a:srcRect l="858" t="1454" r="1104" b="1104"/>
          <a:stretch>
            <a:fillRect/>
          </a:stretch>
        </p:blipFill>
        <p:spPr>
          <a:xfrm>
            <a:off x="14802880" y="6087625"/>
            <a:ext cx="8951279" cy="6682546"/>
          </a:xfrm>
          <a:custGeom>
            <a:avLst/>
            <a:gdLst/>
            <a:ahLst/>
            <a:cxnLst>
              <a:cxn ang="0">
                <a:pos x="wd2" y="hd2"/>
              </a:cxn>
              <a:cxn ang="5400000">
                <a:pos x="wd2" y="hd2"/>
              </a:cxn>
              <a:cxn ang="10800000">
                <a:pos x="wd2" y="hd2"/>
              </a:cxn>
              <a:cxn ang="16200000">
                <a:pos x="wd2" y="hd2"/>
              </a:cxn>
            </a:cxnLst>
            <a:rect l="0" t="0" r="r" b="b"/>
            <a:pathLst>
              <a:path w="21573" h="21558" fill="norm" stroke="1" extrusionOk="0">
                <a:moveTo>
                  <a:pt x="10537" y="0"/>
                </a:moveTo>
                <a:cubicBezTo>
                  <a:pt x="10338" y="0"/>
                  <a:pt x="10115" y="39"/>
                  <a:pt x="9943" y="117"/>
                </a:cubicBezTo>
                <a:cubicBezTo>
                  <a:pt x="9757" y="202"/>
                  <a:pt x="9638" y="219"/>
                  <a:pt x="9565" y="167"/>
                </a:cubicBezTo>
                <a:cubicBezTo>
                  <a:pt x="9501" y="123"/>
                  <a:pt x="9318" y="118"/>
                  <a:pt x="9119" y="155"/>
                </a:cubicBezTo>
                <a:cubicBezTo>
                  <a:pt x="8933" y="189"/>
                  <a:pt x="8727" y="198"/>
                  <a:pt x="8662" y="175"/>
                </a:cubicBezTo>
                <a:cubicBezTo>
                  <a:pt x="8571" y="143"/>
                  <a:pt x="8543" y="171"/>
                  <a:pt x="8543" y="294"/>
                </a:cubicBezTo>
                <a:cubicBezTo>
                  <a:pt x="8543" y="539"/>
                  <a:pt x="8262" y="942"/>
                  <a:pt x="8091" y="942"/>
                </a:cubicBezTo>
                <a:cubicBezTo>
                  <a:pt x="8011" y="942"/>
                  <a:pt x="7890" y="981"/>
                  <a:pt x="7823" y="1029"/>
                </a:cubicBezTo>
                <a:cubicBezTo>
                  <a:pt x="7756" y="1077"/>
                  <a:pt x="7540" y="1113"/>
                  <a:pt x="7342" y="1110"/>
                </a:cubicBezTo>
                <a:cubicBezTo>
                  <a:pt x="7144" y="1106"/>
                  <a:pt x="6895" y="1144"/>
                  <a:pt x="6790" y="1195"/>
                </a:cubicBezTo>
                <a:cubicBezTo>
                  <a:pt x="6631" y="1272"/>
                  <a:pt x="6563" y="1266"/>
                  <a:pt x="6390" y="1156"/>
                </a:cubicBezTo>
                <a:cubicBezTo>
                  <a:pt x="6275" y="1082"/>
                  <a:pt x="6149" y="925"/>
                  <a:pt x="6110" y="805"/>
                </a:cubicBezTo>
                <a:cubicBezTo>
                  <a:pt x="6012" y="508"/>
                  <a:pt x="5958" y="471"/>
                  <a:pt x="5756" y="565"/>
                </a:cubicBezTo>
                <a:cubicBezTo>
                  <a:pt x="5633" y="623"/>
                  <a:pt x="5515" y="620"/>
                  <a:pt x="5358" y="557"/>
                </a:cubicBezTo>
                <a:cubicBezTo>
                  <a:pt x="5160" y="477"/>
                  <a:pt x="5098" y="490"/>
                  <a:pt x="4818" y="664"/>
                </a:cubicBezTo>
                <a:cubicBezTo>
                  <a:pt x="4453" y="892"/>
                  <a:pt x="4381" y="902"/>
                  <a:pt x="4170" y="754"/>
                </a:cubicBezTo>
                <a:cubicBezTo>
                  <a:pt x="4085" y="694"/>
                  <a:pt x="3819" y="624"/>
                  <a:pt x="3581" y="598"/>
                </a:cubicBezTo>
                <a:cubicBezTo>
                  <a:pt x="3278" y="564"/>
                  <a:pt x="3097" y="500"/>
                  <a:pt x="2983" y="388"/>
                </a:cubicBezTo>
                <a:cubicBezTo>
                  <a:pt x="2850" y="256"/>
                  <a:pt x="2796" y="243"/>
                  <a:pt x="2696" y="315"/>
                </a:cubicBezTo>
                <a:cubicBezTo>
                  <a:pt x="2579" y="398"/>
                  <a:pt x="2371" y="387"/>
                  <a:pt x="1779" y="266"/>
                </a:cubicBezTo>
                <a:cubicBezTo>
                  <a:pt x="1601" y="229"/>
                  <a:pt x="1494" y="252"/>
                  <a:pt x="1384" y="349"/>
                </a:cubicBezTo>
                <a:cubicBezTo>
                  <a:pt x="1291" y="430"/>
                  <a:pt x="1144" y="473"/>
                  <a:pt x="1009" y="459"/>
                </a:cubicBezTo>
                <a:cubicBezTo>
                  <a:pt x="878" y="446"/>
                  <a:pt x="696" y="497"/>
                  <a:pt x="571" y="581"/>
                </a:cubicBezTo>
                <a:cubicBezTo>
                  <a:pt x="362" y="722"/>
                  <a:pt x="357" y="736"/>
                  <a:pt x="318" y="1309"/>
                </a:cubicBezTo>
                <a:cubicBezTo>
                  <a:pt x="296" y="1631"/>
                  <a:pt x="294" y="1929"/>
                  <a:pt x="314" y="1973"/>
                </a:cubicBezTo>
                <a:cubicBezTo>
                  <a:pt x="334" y="2016"/>
                  <a:pt x="321" y="2174"/>
                  <a:pt x="284" y="2325"/>
                </a:cubicBezTo>
                <a:cubicBezTo>
                  <a:pt x="232" y="2532"/>
                  <a:pt x="233" y="2661"/>
                  <a:pt x="286" y="2860"/>
                </a:cubicBezTo>
                <a:cubicBezTo>
                  <a:pt x="348" y="3087"/>
                  <a:pt x="341" y="3165"/>
                  <a:pt x="232" y="3451"/>
                </a:cubicBezTo>
                <a:cubicBezTo>
                  <a:pt x="112" y="3766"/>
                  <a:pt x="111" y="3797"/>
                  <a:pt x="201" y="4100"/>
                </a:cubicBezTo>
                <a:cubicBezTo>
                  <a:pt x="263" y="4307"/>
                  <a:pt x="281" y="4495"/>
                  <a:pt x="252" y="4636"/>
                </a:cubicBezTo>
                <a:cubicBezTo>
                  <a:pt x="177" y="5006"/>
                  <a:pt x="183" y="7357"/>
                  <a:pt x="260" y="7619"/>
                </a:cubicBezTo>
                <a:cubicBezTo>
                  <a:pt x="363" y="7973"/>
                  <a:pt x="466" y="8609"/>
                  <a:pt x="432" y="8683"/>
                </a:cubicBezTo>
                <a:cubicBezTo>
                  <a:pt x="415" y="8719"/>
                  <a:pt x="440" y="8871"/>
                  <a:pt x="487" y="9021"/>
                </a:cubicBezTo>
                <a:cubicBezTo>
                  <a:pt x="534" y="9171"/>
                  <a:pt x="557" y="9371"/>
                  <a:pt x="538" y="9468"/>
                </a:cubicBezTo>
                <a:cubicBezTo>
                  <a:pt x="514" y="9592"/>
                  <a:pt x="551" y="9708"/>
                  <a:pt x="666" y="9870"/>
                </a:cubicBezTo>
                <a:cubicBezTo>
                  <a:pt x="768" y="10012"/>
                  <a:pt x="828" y="10181"/>
                  <a:pt x="826" y="10320"/>
                </a:cubicBezTo>
                <a:cubicBezTo>
                  <a:pt x="824" y="10443"/>
                  <a:pt x="848" y="10651"/>
                  <a:pt x="878" y="10784"/>
                </a:cubicBezTo>
                <a:cubicBezTo>
                  <a:pt x="920" y="10966"/>
                  <a:pt x="905" y="11140"/>
                  <a:pt x="819" y="11494"/>
                </a:cubicBezTo>
                <a:cubicBezTo>
                  <a:pt x="750" y="11781"/>
                  <a:pt x="713" y="12118"/>
                  <a:pt x="724" y="12355"/>
                </a:cubicBezTo>
                <a:cubicBezTo>
                  <a:pt x="748" y="12827"/>
                  <a:pt x="690" y="13052"/>
                  <a:pt x="467" y="13351"/>
                </a:cubicBezTo>
                <a:cubicBezTo>
                  <a:pt x="374" y="13476"/>
                  <a:pt x="279" y="13678"/>
                  <a:pt x="257" y="13799"/>
                </a:cubicBezTo>
                <a:cubicBezTo>
                  <a:pt x="234" y="13920"/>
                  <a:pt x="160" y="14172"/>
                  <a:pt x="90" y="14360"/>
                </a:cubicBezTo>
                <a:cubicBezTo>
                  <a:pt x="-10" y="14629"/>
                  <a:pt x="-22" y="14728"/>
                  <a:pt x="32" y="14834"/>
                </a:cubicBezTo>
                <a:cubicBezTo>
                  <a:pt x="327" y="15412"/>
                  <a:pt x="356" y="15569"/>
                  <a:pt x="308" y="16348"/>
                </a:cubicBezTo>
                <a:cubicBezTo>
                  <a:pt x="283" y="16762"/>
                  <a:pt x="272" y="17136"/>
                  <a:pt x="283" y="17179"/>
                </a:cubicBezTo>
                <a:cubicBezTo>
                  <a:pt x="354" y="17464"/>
                  <a:pt x="345" y="17795"/>
                  <a:pt x="260" y="17969"/>
                </a:cubicBezTo>
                <a:cubicBezTo>
                  <a:pt x="173" y="18147"/>
                  <a:pt x="172" y="18193"/>
                  <a:pt x="253" y="18453"/>
                </a:cubicBezTo>
                <a:cubicBezTo>
                  <a:pt x="302" y="18611"/>
                  <a:pt x="344" y="18851"/>
                  <a:pt x="345" y="18987"/>
                </a:cubicBezTo>
                <a:cubicBezTo>
                  <a:pt x="346" y="19123"/>
                  <a:pt x="398" y="19429"/>
                  <a:pt x="460" y="19668"/>
                </a:cubicBezTo>
                <a:cubicBezTo>
                  <a:pt x="613" y="20249"/>
                  <a:pt x="607" y="20480"/>
                  <a:pt x="431" y="20760"/>
                </a:cubicBezTo>
                <a:cubicBezTo>
                  <a:pt x="249" y="21049"/>
                  <a:pt x="249" y="21094"/>
                  <a:pt x="435" y="21275"/>
                </a:cubicBezTo>
                <a:cubicBezTo>
                  <a:pt x="599" y="21435"/>
                  <a:pt x="887" y="21398"/>
                  <a:pt x="1057" y="21197"/>
                </a:cubicBezTo>
                <a:cubicBezTo>
                  <a:pt x="1110" y="21135"/>
                  <a:pt x="1251" y="21063"/>
                  <a:pt x="1371" y="21037"/>
                </a:cubicBezTo>
                <a:cubicBezTo>
                  <a:pt x="1544" y="20999"/>
                  <a:pt x="1627" y="21029"/>
                  <a:pt x="1777" y="21179"/>
                </a:cubicBezTo>
                <a:cubicBezTo>
                  <a:pt x="1937" y="21340"/>
                  <a:pt x="2035" y="21368"/>
                  <a:pt x="2438" y="21372"/>
                </a:cubicBezTo>
                <a:cubicBezTo>
                  <a:pt x="2697" y="21375"/>
                  <a:pt x="2963" y="21419"/>
                  <a:pt x="3028" y="21469"/>
                </a:cubicBezTo>
                <a:cubicBezTo>
                  <a:pt x="3195" y="21599"/>
                  <a:pt x="3354" y="21585"/>
                  <a:pt x="3480" y="21432"/>
                </a:cubicBezTo>
                <a:cubicBezTo>
                  <a:pt x="3558" y="21338"/>
                  <a:pt x="3710" y="21297"/>
                  <a:pt x="4016" y="21288"/>
                </a:cubicBezTo>
                <a:cubicBezTo>
                  <a:pt x="4250" y="21281"/>
                  <a:pt x="4625" y="21230"/>
                  <a:pt x="4848" y="21175"/>
                </a:cubicBezTo>
                <a:cubicBezTo>
                  <a:pt x="5224" y="21082"/>
                  <a:pt x="5265" y="21086"/>
                  <a:pt x="5408" y="21229"/>
                </a:cubicBezTo>
                <a:cubicBezTo>
                  <a:pt x="5591" y="21409"/>
                  <a:pt x="6142" y="21501"/>
                  <a:pt x="6358" y="21388"/>
                </a:cubicBezTo>
                <a:cubicBezTo>
                  <a:pt x="6440" y="21345"/>
                  <a:pt x="6621" y="21240"/>
                  <a:pt x="6759" y="21154"/>
                </a:cubicBezTo>
                <a:cubicBezTo>
                  <a:pt x="6973" y="21023"/>
                  <a:pt x="7041" y="21014"/>
                  <a:pt x="7217" y="21092"/>
                </a:cubicBezTo>
                <a:cubicBezTo>
                  <a:pt x="7378" y="21163"/>
                  <a:pt x="7491" y="21161"/>
                  <a:pt x="7716" y="21084"/>
                </a:cubicBezTo>
                <a:cubicBezTo>
                  <a:pt x="7941" y="21007"/>
                  <a:pt x="8041" y="21004"/>
                  <a:pt x="8159" y="21076"/>
                </a:cubicBezTo>
                <a:cubicBezTo>
                  <a:pt x="8243" y="21128"/>
                  <a:pt x="8371" y="21170"/>
                  <a:pt x="8443" y="21170"/>
                </a:cubicBezTo>
                <a:cubicBezTo>
                  <a:pt x="8514" y="21170"/>
                  <a:pt x="8660" y="21242"/>
                  <a:pt x="8766" y="21329"/>
                </a:cubicBezTo>
                <a:cubicBezTo>
                  <a:pt x="8955" y="21483"/>
                  <a:pt x="9366" y="21543"/>
                  <a:pt x="9452" y="21428"/>
                </a:cubicBezTo>
                <a:cubicBezTo>
                  <a:pt x="9545" y="21303"/>
                  <a:pt x="9972" y="21187"/>
                  <a:pt x="10125" y="21245"/>
                </a:cubicBezTo>
                <a:cubicBezTo>
                  <a:pt x="10213" y="21279"/>
                  <a:pt x="10339" y="21278"/>
                  <a:pt x="10405" y="21245"/>
                </a:cubicBezTo>
                <a:cubicBezTo>
                  <a:pt x="10472" y="21212"/>
                  <a:pt x="10801" y="21198"/>
                  <a:pt x="11137" y="21212"/>
                </a:cubicBezTo>
                <a:cubicBezTo>
                  <a:pt x="11717" y="21236"/>
                  <a:pt x="11763" y="21226"/>
                  <a:pt x="12071" y="21006"/>
                </a:cubicBezTo>
                <a:cubicBezTo>
                  <a:pt x="12441" y="20741"/>
                  <a:pt x="12497" y="20732"/>
                  <a:pt x="12729" y="20892"/>
                </a:cubicBezTo>
                <a:cubicBezTo>
                  <a:pt x="12909" y="21017"/>
                  <a:pt x="14334" y="21087"/>
                  <a:pt x="14620" y="20985"/>
                </a:cubicBezTo>
                <a:cubicBezTo>
                  <a:pt x="14701" y="20956"/>
                  <a:pt x="15218" y="20923"/>
                  <a:pt x="15769" y="20910"/>
                </a:cubicBezTo>
                <a:cubicBezTo>
                  <a:pt x="16409" y="20895"/>
                  <a:pt x="16820" y="20852"/>
                  <a:pt x="16902" y="20791"/>
                </a:cubicBezTo>
                <a:cubicBezTo>
                  <a:pt x="17071" y="20666"/>
                  <a:pt x="17659" y="20671"/>
                  <a:pt x="17935" y="20800"/>
                </a:cubicBezTo>
                <a:cubicBezTo>
                  <a:pt x="18187" y="20917"/>
                  <a:pt x="18395" y="21145"/>
                  <a:pt x="18395" y="21303"/>
                </a:cubicBezTo>
                <a:cubicBezTo>
                  <a:pt x="18395" y="21376"/>
                  <a:pt x="18459" y="21407"/>
                  <a:pt x="18587" y="21398"/>
                </a:cubicBezTo>
                <a:cubicBezTo>
                  <a:pt x="18693" y="21390"/>
                  <a:pt x="18887" y="21425"/>
                  <a:pt x="19021" y="21475"/>
                </a:cubicBezTo>
                <a:cubicBezTo>
                  <a:pt x="19200" y="21542"/>
                  <a:pt x="19311" y="21542"/>
                  <a:pt x="19452" y="21476"/>
                </a:cubicBezTo>
                <a:cubicBezTo>
                  <a:pt x="19567" y="21422"/>
                  <a:pt x="19762" y="21410"/>
                  <a:pt x="19947" y="21444"/>
                </a:cubicBezTo>
                <a:cubicBezTo>
                  <a:pt x="20415" y="21529"/>
                  <a:pt x="20613" y="21510"/>
                  <a:pt x="20780" y="21364"/>
                </a:cubicBezTo>
                <a:cubicBezTo>
                  <a:pt x="20888" y="21270"/>
                  <a:pt x="20991" y="21246"/>
                  <a:pt x="21138" y="21283"/>
                </a:cubicBezTo>
                <a:cubicBezTo>
                  <a:pt x="21342" y="21334"/>
                  <a:pt x="21345" y="21331"/>
                  <a:pt x="21345" y="21067"/>
                </a:cubicBezTo>
                <a:cubicBezTo>
                  <a:pt x="21345" y="20900"/>
                  <a:pt x="21389" y="20746"/>
                  <a:pt x="21463" y="20656"/>
                </a:cubicBezTo>
                <a:cubicBezTo>
                  <a:pt x="21540" y="20562"/>
                  <a:pt x="21578" y="20482"/>
                  <a:pt x="21573" y="20389"/>
                </a:cubicBezTo>
                <a:cubicBezTo>
                  <a:pt x="21569" y="20296"/>
                  <a:pt x="21522" y="20191"/>
                  <a:pt x="21433" y="20050"/>
                </a:cubicBezTo>
                <a:cubicBezTo>
                  <a:pt x="21286" y="19816"/>
                  <a:pt x="21229" y="19330"/>
                  <a:pt x="21337" y="19240"/>
                </a:cubicBezTo>
                <a:cubicBezTo>
                  <a:pt x="21408" y="19182"/>
                  <a:pt x="21366" y="17102"/>
                  <a:pt x="21289" y="16911"/>
                </a:cubicBezTo>
                <a:cubicBezTo>
                  <a:pt x="21255" y="16826"/>
                  <a:pt x="21227" y="16661"/>
                  <a:pt x="21227" y="16545"/>
                </a:cubicBezTo>
                <a:cubicBezTo>
                  <a:pt x="21227" y="16430"/>
                  <a:pt x="21174" y="16245"/>
                  <a:pt x="21109" y="16134"/>
                </a:cubicBezTo>
                <a:cubicBezTo>
                  <a:pt x="20925" y="15821"/>
                  <a:pt x="20957" y="15511"/>
                  <a:pt x="21206" y="15177"/>
                </a:cubicBezTo>
                <a:cubicBezTo>
                  <a:pt x="21357" y="14975"/>
                  <a:pt x="21426" y="14806"/>
                  <a:pt x="21439" y="14612"/>
                </a:cubicBezTo>
                <a:cubicBezTo>
                  <a:pt x="21448" y="14460"/>
                  <a:pt x="21474" y="14187"/>
                  <a:pt x="21495" y="14006"/>
                </a:cubicBezTo>
                <a:cubicBezTo>
                  <a:pt x="21526" y="13739"/>
                  <a:pt x="21509" y="13633"/>
                  <a:pt x="21402" y="13439"/>
                </a:cubicBezTo>
                <a:cubicBezTo>
                  <a:pt x="21303" y="13259"/>
                  <a:pt x="21281" y="13147"/>
                  <a:pt x="21313" y="12978"/>
                </a:cubicBezTo>
                <a:cubicBezTo>
                  <a:pt x="21365" y="12711"/>
                  <a:pt x="21364" y="12460"/>
                  <a:pt x="21312" y="12071"/>
                </a:cubicBezTo>
                <a:cubicBezTo>
                  <a:pt x="21291" y="11911"/>
                  <a:pt x="21301" y="11718"/>
                  <a:pt x="21333" y="11640"/>
                </a:cubicBezTo>
                <a:cubicBezTo>
                  <a:pt x="21376" y="11540"/>
                  <a:pt x="21367" y="11449"/>
                  <a:pt x="21304" y="11320"/>
                </a:cubicBezTo>
                <a:cubicBezTo>
                  <a:pt x="21242" y="11193"/>
                  <a:pt x="21227" y="11046"/>
                  <a:pt x="21256" y="10820"/>
                </a:cubicBezTo>
                <a:cubicBezTo>
                  <a:pt x="21289" y="10554"/>
                  <a:pt x="21276" y="10478"/>
                  <a:pt x="21176" y="10364"/>
                </a:cubicBezTo>
                <a:cubicBezTo>
                  <a:pt x="20977" y="10139"/>
                  <a:pt x="20961" y="9851"/>
                  <a:pt x="21131" y="9582"/>
                </a:cubicBezTo>
                <a:cubicBezTo>
                  <a:pt x="21250" y="9391"/>
                  <a:pt x="21272" y="9289"/>
                  <a:pt x="21247" y="9036"/>
                </a:cubicBezTo>
                <a:cubicBezTo>
                  <a:pt x="21231" y="8865"/>
                  <a:pt x="21244" y="8565"/>
                  <a:pt x="21278" y="8369"/>
                </a:cubicBezTo>
                <a:cubicBezTo>
                  <a:pt x="21332" y="8053"/>
                  <a:pt x="21322" y="7968"/>
                  <a:pt x="21188" y="7601"/>
                </a:cubicBezTo>
                <a:cubicBezTo>
                  <a:pt x="21058" y="7245"/>
                  <a:pt x="21047" y="7153"/>
                  <a:pt x="21103" y="6938"/>
                </a:cubicBezTo>
                <a:cubicBezTo>
                  <a:pt x="21190" y="6603"/>
                  <a:pt x="21189" y="6598"/>
                  <a:pt x="21024" y="6336"/>
                </a:cubicBezTo>
                <a:cubicBezTo>
                  <a:pt x="20900" y="6139"/>
                  <a:pt x="20878" y="6009"/>
                  <a:pt x="20856" y="5363"/>
                </a:cubicBezTo>
                <a:cubicBezTo>
                  <a:pt x="20842" y="4953"/>
                  <a:pt x="20799" y="4438"/>
                  <a:pt x="20761" y="4221"/>
                </a:cubicBezTo>
                <a:cubicBezTo>
                  <a:pt x="20705" y="3899"/>
                  <a:pt x="20708" y="3767"/>
                  <a:pt x="20778" y="3510"/>
                </a:cubicBezTo>
                <a:cubicBezTo>
                  <a:pt x="20825" y="3336"/>
                  <a:pt x="20874" y="2981"/>
                  <a:pt x="20887" y="2720"/>
                </a:cubicBezTo>
                <a:cubicBezTo>
                  <a:pt x="20910" y="2253"/>
                  <a:pt x="21044" y="1747"/>
                  <a:pt x="21218" y="1473"/>
                </a:cubicBezTo>
                <a:cubicBezTo>
                  <a:pt x="21286" y="1366"/>
                  <a:pt x="21290" y="1311"/>
                  <a:pt x="21237" y="1240"/>
                </a:cubicBezTo>
                <a:cubicBezTo>
                  <a:pt x="21199" y="1189"/>
                  <a:pt x="21168" y="1089"/>
                  <a:pt x="21168" y="1017"/>
                </a:cubicBezTo>
                <a:cubicBezTo>
                  <a:pt x="21168" y="839"/>
                  <a:pt x="20920" y="704"/>
                  <a:pt x="20685" y="755"/>
                </a:cubicBezTo>
                <a:cubicBezTo>
                  <a:pt x="20535" y="787"/>
                  <a:pt x="20435" y="747"/>
                  <a:pt x="20254" y="581"/>
                </a:cubicBezTo>
                <a:cubicBezTo>
                  <a:pt x="20027" y="372"/>
                  <a:pt x="19986" y="363"/>
                  <a:pt x="19192" y="347"/>
                </a:cubicBezTo>
                <a:cubicBezTo>
                  <a:pt x="18182" y="325"/>
                  <a:pt x="18152" y="322"/>
                  <a:pt x="18065" y="225"/>
                </a:cubicBezTo>
                <a:cubicBezTo>
                  <a:pt x="18027" y="182"/>
                  <a:pt x="17919" y="150"/>
                  <a:pt x="17826" y="153"/>
                </a:cubicBezTo>
                <a:cubicBezTo>
                  <a:pt x="17733" y="156"/>
                  <a:pt x="17392" y="167"/>
                  <a:pt x="17067" y="176"/>
                </a:cubicBezTo>
                <a:cubicBezTo>
                  <a:pt x="16743" y="186"/>
                  <a:pt x="16422" y="236"/>
                  <a:pt x="16354" y="288"/>
                </a:cubicBezTo>
                <a:cubicBezTo>
                  <a:pt x="16201" y="404"/>
                  <a:pt x="15891" y="433"/>
                  <a:pt x="15637" y="356"/>
                </a:cubicBezTo>
                <a:cubicBezTo>
                  <a:pt x="15491" y="311"/>
                  <a:pt x="15407" y="335"/>
                  <a:pt x="15276" y="461"/>
                </a:cubicBezTo>
                <a:cubicBezTo>
                  <a:pt x="15160" y="571"/>
                  <a:pt x="14967" y="640"/>
                  <a:pt x="14670" y="676"/>
                </a:cubicBezTo>
                <a:cubicBezTo>
                  <a:pt x="14431" y="704"/>
                  <a:pt x="14170" y="771"/>
                  <a:pt x="14089" y="825"/>
                </a:cubicBezTo>
                <a:cubicBezTo>
                  <a:pt x="13895" y="954"/>
                  <a:pt x="13279" y="956"/>
                  <a:pt x="13088" y="829"/>
                </a:cubicBezTo>
                <a:cubicBezTo>
                  <a:pt x="13006" y="774"/>
                  <a:pt x="12831" y="745"/>
                  <a:pt x="12701" y="764"/>
                </a:cubicBezTo>
                <a:cubicBezTo>
                  <a:pt x="12508" y="791"/>
                  <a:pt x="12434" y="759"/>
                  <a:pt x="12300" y="592"/>
                </a:cubicBezTo>
                <a:cubicBezTo>
                  <a:pt x="12210" y="480"/>
                  <a:pt x="12087" y="389"/>
                  <a:pt x="12028" y="389"/>
                </a:cubicBezTo>
                <a:cubicBezTo>
                  <a:pt x="11970" y="389"/>
                  <a:pt x="11856" y="320"/>
                  <a:pt x="11777" y="236"/>
                </a:cubicBezTo>
                <a:cubicBezTo>
                  <a:pt x="11679" y="133"/>
                  <a:pt x="11606" y="108"/>
                  <a:pt x="11548" y="157"/>
                </a:cubicBezTo>
                <a:cubicBezTo>
                  <a:pt x="11418" y="267"/>
                  <a:pt x="11116" y="244"/>
                  <a:pt x="10988" y="115"/>
                </a:cubicBezTo>
                <a:cubicBezTo>
                  <a:pt x="10911" y="37"/>
                  <a:pt x="10736" y="-1"/>
                  <a:pt x="10537" y="0"/>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87"/>
                                        </p:tgtEl>
                                        <p:attrNameLst>
                                          <p:attrName>style.visibility</p:attrName>
                                        </p:attrNameLst>
                                      </p:cBhvr>
                                      <p:to>
                                        <p:strVal val="visible"/>
                                      </p:to>
                                    </p:set>
                                    <p:animEffect filter="fade" transition="in">
                                      <p:cBhvr>
                                        <p:cTn id="7" dur="1500"/>
                                        <p:tgtEl>
                                          <p:spTgt spid="187"/>
                                        </p:tgtEl>
                                      </p:cBhvr>
                                    </p:animEffect>
                                  </p:childTnLst>
                                </p:cTn>
                              </p:par>
                            </p:childTnLst>
                          </p:cTn>
                        </p:par>
                        <p:par>
                          <p:cTn id="8" fill="hold">
                            <p:stCondLst>
                              <p:cond delay="1500"/>
                            </p:stCondLst>
                            <p:childTnLst>
                              <p:par>
                                <p:cTn id="9" presetClass="entr" nodeType="afterEffect" presetSubtype="0" presetID="1" grpId="2" fill="hold">
                                  <p:stCondLst>
                                    <p:cond delay="200"/>
                                  </p:stCondLst>
                                  <p:iterate type="el" backwards="0">
                                    <p:tmAbs val="0"/>
                                  </p:iterate>
                                  <p:childTnLst>
                                    <p:set>
                                      <p:cBhvr>
                                        <p:cTn id="10" fill="hold"/>
                                        <p:tgtEl>
                                          <p:spTgt spid="186"/>
                                        </p:tgtEl>
                                        <p:attrNameLst>
                                          <p:attrName>style.visibility</p:attrName>
                                        </p:attrNameLst>
                                      </p:cBhvr>
                                      <p:to>
                                        <p:strVal val="visible"/>
                                      </p:to>
                                    </p:set>
                                  </p:childTnLst>
                                </p:cTn>
                              </p:par>
                            </p:childTnLst>
                          </p:cTn>
                        </p:par>
                        <p:par>
                          <p:cTn id="11" fill="hold">
                            <p:stCondLst>
                              <p:cond delay="1700"/>
                            </p:stCondLst>
                            <p:childTnLst>
                              <p:par>
                                <p:cTn id="12" presetClass="entr" nodeType="afterEffect" presetSubtype="8" presetID="22" grpId="3" fill="hold">
                                  <p:stCondLst>
                                    <p:cond delay="200"/>
                                  </p:stCondLst>
                                  <p:iterate type="el" backwards="0">
                                    <p:tmAbs val="0"/>
                                  </p:iterate>
                                  <p:childTnLst>
                                    <p:set>
                                      <p:cBhvr>
                                        <p:cTn id="13" fill="hold"/>
                                        <p:tgtEl>
                                          <p:spTgt spid="185"/>
                                        </p:tgtEl>
                                        <p:attrNameLst>
                                          <p:attrName>style.visibility</p:attrName>
                                        </p:attrNameLst>
                                      </p:cBhvr>
                                      <p:to>
                                        <p:strVal val="visible"/>
                                      </p:to>
                                    </p:set>
                                    <p:animEffect filter="wipe(left)" transition="in">
                                      <p:cBhvr>
                                        <p:cTn id="14" dur="2250"/>
                                        <p:tgtEl>
                                          <p:spTgt spid="185"/>
                                        </p:tgtEl>
                                      </p:cBhvr>
                                    </p:animEffect>
                                  </p:childTnLst>
                                </p:cTn>
                              </p:par>
                            </p:childTnLst>
                          </p:cTn>
                        </p:par>
                        <p:par>
                          <p:cTn id="15" fill="hold">
                            <p:stCondLst>
                              <p:cond delay="4150"/>
                            </p:stCondLst>
                            <p:childTnLst>
                              <p:par>
                                <p:cTn id="16" presetClass="entr" nodeType="afterEffect" presetID="9" grpId="4" fill="hold">
                                  <p:stCondLst>
                                    <p:cond delay="0"/>
                                  </p:stCondLst>
                                  <p:iterate type="el" backwards="0">
                                    <p:tmAbs val="0"/>
                                  </p:iterate>
                                  <p:childTnLst>
                                    <p:set>
                                      <p:cBhvr>
                                        <p:cTn id="17" fill="hold"/>
                                        <p:tgtEl>
                                          <p:spTgt spid="188"/>
                                        </p:tgtEl>
                                        <p:attrNameLst>
                                          <p:attrName>style.visibility</p:attrName>
                                        </p:attrNameLst>
                                      </p:cBhvr>
                                      <p:to>
                                        <p:strVal val="visible"/>
                                      </p:to>
                                    </p:set>
                                    <p:animEffect filter="dissolve" transition="in">
                                      <p:cBhvr>
                                        <p:cTn id="18"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1"/>
      <p:bldP build="whole" bldLvl="1" animBg="1" rev="0" advAuto="0" spid="188" grpId="4"/>
      <p:bldP build="whole" bldLvl="1" animBg="1" rev="0" advAuto="0" spid="185" grpId="3"/>
      <p:bldP build="whole" bldLvl="1" animBg="1" rev="0" advAuto="0" spid="186"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Building a Great Marriage"/>
          <p:cNvSpPr txBox="1"/>
          <p:nvPr/>
        </p:nvSpPr>
        <p:spPr>
          <a:xfrm>
            <a:off x="3133642" y="-174246"/>
            <a:ext cx="14446828" cy="2526824"/>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31" sz="77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Building a Great Marriage</a:t>
            </a:r>
          </a:p>
        </p:txBody>
      </p:sp>
      <p:sp>
        <p:nvSpPr>
          <p:cNvPr id="193" name="If our marriages are carefully built according to the design of our Maker, then these strong foundations will enable us to build elegant and glorious unions. Building a Great Marriage focuses around three important building blocks for a great marriage: faith, forgiveness and friendship."/>
          <p:cNvSpPr txBox="1"/>
          <p:nvPr/>
        </p:nvSpPr>
        <p:spPr>
          <a:xfrm>
            <a:off x="3764893" y="10443209"/>
            <a:ext cx="19772729" cy="294132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p>
            <a:pPr algn="just" defTabSz="642937">
              <a:lnSpc>
                <a:spcPct val="120000"/>
              </a:lnSpc>
              <a:spcBef>
                <a:spcPts val="1600"/>
              </a:spcBef>
              <a:defRPr b="1" sz="4200">
                <a:solidFill>
                  <a:srgbClr val="53585F"/>
                </a:solidFill>
                <a:latin typeface="Trebuchet MS"/>
                <a:ea typeface="Trebuchet MS"/>
                <a:cs typeface="Trebuchet MS"/>
                <a:sym typeface="Trebuchet MS"/>
              </a:defRPr>
            </a:pPr>
            <a:r>
              <a:t>If our marriages are carefully built according to the design of our Maker, then these strong foundations will enable us to build elegant and glorious unions. </a:t>
            </a:r>
            <a:r>
              <a:rPr i="1"/>
              <a:t>Building a Great Marriage </a:t>
            </a:r>
            <a:r>
              <a:t>focuses around three important building blocks for a great marriage: faith, forgiveness and friendship.</a:t>
            </a:r>
          </a:p>
        </p:txBody>
      </p:sp>
      <p:pic>
        <p:nvPicPr>
          <p:cNvPr id="194" name="BGM-300.jpg" descr="BGM-300.jpg"/>
          <p:cNvPicPr>
            <a:picLocks noChangeAspect="1"/>
          </p:cNvPicPr>
          <p:nvPr/>
        </p:nvPicPr>
        <p:blipFill>
          <a:blip r:embed="rId3">
            <a:extLst/>
          </a:blip>
          <a:stretch>
            <a:fillRect/>
          </a:stretch>
        </p:blipFill>
        <p:spPr>
          <a:xfrm>
            <a:off x="17580469" y="677447"/>
            <a:ext cx="6219175" cy="9245840"/>
          </a:xfrm>
          <a:prstGeom prst="rect">
            <a:avLst/>
          </a:prstGeom>
          <a:ln w="12700">
            <a:miter lim="400000"/>
          </a:ln>
          <a:effectLst>
            <a:outerShdw sx="100000" sy="100000" kx="0" ky="0" algn="b" rotWithShape="0" blurRad="266700" dist="0" dir="5400000">
              <a:srgbClr val="000000"/>
            </a:outerShdw>
          </a:effectLst>
        </p:spPr>
      </p:pic>
      <p:sp>
        <p:nvSpPr>
          <p:cNvPr id="195" name="Finding Faith, Forgiveness and Friendship"/>
          <p:cNvSpPr txBox="1"/>
          <p:nvPr/>
        </p:nvSpPr>
        <p:spPr>
          <a:xfrm>
            <a:off x="5152613" y="2235713"/>
            <a:ext cx="10408887" cy="206252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6700">
                <a:latin typeface="Times New Roman"/>
                <a:ea typeface="Times New Roman"/>
                <a:cs typeface="Times New Roman"/>
                <a:sym typeface="Times New Roman"/>
              </a:defRPr>
            </a:lvl1pPr>
          </a:lstStyle>
          <a:p>
            <a:pPr/>
            <a:r>
              <a:t>Finding Faith, Forgiveness and Friendship</a:t>
            </a:r>
          </a:p>
        </p:txBody>
      </p:sp>
      <p:sp>
        <p:nvSpPr>
          <p:cNvPr id="196" name="10 sessions"/>
          <p:cNvSpPr txBox="1"/>
          <p:nvPr/>
        </p:nvSpPr>
        <p:spPr>
          <a:xfrm>
            <a:off x="8164499" y="4493177"/>
            <a:ext cx="4385115" cy="7340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100">
                <a:solidFill>
                  <a:srgbClr val="A6AAA9"/>
                </a:solidFill>
                <a:latin typeface="Trebuchet MS"/>
                <a:ea typeface="Trebuchet MS"/>
                <a:cs typeface="Trebuchet MS"/>
                <a:sym typeface="Trebuchet MS"/>
              </a:defRPr>
            </a:lvl1pPr>
          </a:lstStyle>
          <a:p>
            <a:pPr/>
            <a:r>
              <a:t>10 sessions</a:t>
            </a:r>
          </a:p>
        </p:txBody>
      </p:sp>
      <p:grpSp>
        <p:nvGrpSpPr>
          <p:cNvPr id="202" name="Group"/>
          <p:cNvGrpSpPr/>
          <p:nvPr/>
        </p:nvGrpSpPr>
        <p:grpSpPr>
          <a:xfrm>
            <a:off x="5898113" y="5451056"/>
            <a:ext cx="8246960" cy="5021364"/>
            <a:chOff x="0" y="442053"/>
            <a:chExt cx="8246958" cy="5021362"/>
          </a:xfrm>
        </p:grpSpPr>
        <p:pic>
          <p:nvPicPr>
            <p:cNvPr id="197" name="bloom_blossoming_596570.png" descr="bloom_blossoming_596570.png"/>
            <p:cNvPicPr>
              <a:picLocks noChangeAspect="1"/>
            </p:cNvPicPr>
            <p:nvPr/>
          </p:nvPicPr>
          <p:blipFill>
            <a:blip r:embed="rId4">
              <a:extLst/>
            </a:blip>
            <a:stretch>
              <a:fillRect/>
            </a:stretch>
          </p:blipFill>
          <p:spPr>
            <a:xfrm>
              <a:off x="2478190" y="442053"/>
              <a:ext cx="5768769" cy="3845847"/>
            </a:xfrm>
            <a:prstGeom prst="rect">
              <a:avLst/>
            </a:prstGeom>
            <a:ln w="12700" cap="flat">
              <a:noFill/>
              <a:miter lim="400000"/>
            </a:ln>
            <a:effectLst/>
          </p:spPr>
        </p:pic>
        <p:sp>
          <p:nvSpPr>
            <p:cNvPr id="198" name="Building"/>
            <p:cNvSpPr txBox="1"/>
            <p:nvPr/>
          </p:nvSpPr>
          <p:spPr>
            <a:xfrm>
              <a:off x="-1" y="1265716"/>
              <a:ext cx="3247431" cy="1395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nSpc>
                  <a:spcPct val="95000"/>
                </a:lnSpc>
                <a:tabLst>
                  <a:tab pos="635000" algn="l"/>
                  <a:tab pos="1282700" algn="l"/>
                  <a:tab pos="1917700" algn="l"/>
                  <a:tab pos="2552700" algn="l"/>
                  <a:tab pos="3187700" algn="l"/>
                  <a:tab pos="3835400" algn="l"/>
                  <a:tab pos="4470400" algn="l"/>
                  <a:tab pos="5118100" algn="l"/>
                  <a:tab pos="5765800" algn="l"/>
                  <a:tab pos="6388100" algn="l"/>
                  <a:tab pos="7035800" algn="l"/>
                  <a:tab pos="7670800" algn="l"/>
                </a:tabLst>
                <a:defRPr spc="209" sz="7000">
                  <a:latin typeface="Brush Script MT"/>
                  <a:ea typeface="Brush Script MT"/>
                  <a:cs typeface="Brush Script MT"/>
                  <a:sym typeface="Brush Script MT"/>
                </a:defRPr>
              </a:lvl1pPr>
            </a:lstStyle>
            <a:p>
              <a:pPr/>
              <a:r>
                <a:t>Building</a:t>
              </a:r>
            </a:p>
          </p:txBody>
        </p:sp>
        <p:sp>
          <p:nvSpPr>
            <p:cNvPr id="199" name="Marriage"/>
            <p:cNvSpPr txBox="1"/>
            <p:nvPr/>
          </p:nvSpPr>
          <p:spPr>
            <a:xfrm>
              <a:off x="4150958" y="4067554"/>
              <a:ext cx="3595132" cy="1395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nSpc>
                  <a:spcPct val="95000"/>
                </a:lnSpc>
                <a:tabLst>
                  <a:tab pos="635000" algn="l"/>
                  <a:tab pos="1282700" algn="l"/>
                  <a:tab pos="1917700" algn="l"/>
                  <a:tab pos="2552700" algn="l"/>
                  <a:tab pos="3187700" algn="l"/>
                  <a:tab pos="3835400" algn="l"/>
                  <a:tab pos="4470400" algn="l"/>
                  <a:tab pos="5118100" algn="l"/>
                  <a:tab pos="5765800" algn="l"/>
                  <a:tab pos="6388100" algn="l"/>
                  <a:tab pos="7035800" algn="l"/>
                  <a:tab pos="7670800" algn="l"/>
                </a:tabLst>
                <a:defRPr spc="209" sz="7000">
                  <a:latin typeface="Brush Script MT"/>
                  <a:ea typeface="Brush Script MT"/>
                  <a:cs typeface="Brush Script MT"/>
                  <a:sym typeface="Brush Script MT"/>
                </a:defRPr>
              </a:lvl1pPr>
            </a:lstStyle>
            <a:p>
              <a:pPr/>
              <a:r>
                <a:t>Marriage</a:t>
              </a:r>
            </a:p>
          </p:txBody>
        </p:sp>
        <p:sp>
          <p:nvSpPr>
            <p:cNvPr id="200" name="A"/>
            <p:cNvSpPr txBox="1"/>
            <p:nvPr/>
          </p:nvSpPr>
          <p:spPr>
            <a:xfrm>
              <a:off x="1623714" y="2364976"/>
              <a:ext cx="854477" cy="1395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nSpc>
                  <a:spcPct val="95000"/>
                </a:lnSpc>
                <a:tabLst>
                  <a:tab pos="635000" algn="l"/>
                  <a:tab pos="1282700" algn="l"/>
                  <a:tab pos="1917700" algn="l"/>
                  <a:tab pos="2552700" algn="l"/>
                  <a:tab pos="3187700" algn="l"/>
                  <a:tab pos="3835400" algn="l"/>
                  <a:tab pos="4470400" algn="l"/>
                  <a:tab pos="5118100" algn="l"/>
                  <a:tab pos="5765800" algn="l"/>
                  <a:tab pos="6388100" algn="l"/>
                  <a:tab pos="7035800" algn="l"/>
                  <a:tab pos="7670800" algn="l"/>
                </a:tabLst>
                <a:defRPr spc="209" sz="7000">
                  <a:latin typeface="Brush Script MT"/>
                  <a:ea typeface="Brush Script MT"/>
                  <a:cs typeface="Brush Script MT"/>
                  <a:sym typeface="Brush Script MT"/>
                </a:defRPr>
              </a:lvl1pPr>
            </a:lstStyle>
            <a:p>
              <a:pPr/>
              <a:r>
                <a:t>A</a:t>
              </a:r>
            </a:p>
          </p:txBody>
        </p:sp>
        <p:sp>
          <p:nvSpPr>
            <p:cNvPr id="201" name="Great"/>
            <p:cNvSpPr txBox="1"/>
            <p:nvPr/>
          </p:nvSpPr>
          <p:spPr>
            <a:xfrm>
              <a:off x="1890973" y="3369624"/>
              <a:ext cx="2157250" cy="1395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nSpc>
                  <a:spcPct val="95000"/>
                </a:lnSpc>
                <a:tabLst>
                  <a:tab pos="635000" algn="l"/>
                  <a:tab pos="1282700" algn="l"/>
                  <a:tab pos="1917700" algn="l"/>
                  <a:tab pos="2552700" algn="l"/>
                  <a:tab pos="3187700" algn="l"/>
                  <a:tab pos="3835400" algn="l"/>
                  <a:tab pos="4470400" algn="l"/>
                  <a:tab pos="5118100" algn="l"/>
                  <a:tab pos="5765800" algn="l"/>
                  <a:tab pos="6388100" algn="l"/>
                  <a:tab pos="7035800" algn="l"/>
                  <a:tab pos="7670800" algn="l"/>
                </a:tabLst>
                <a:defRPr spc="209" sz="7000">
                  <a:latin typeface="Brush Script MT"/>
                  <a:ea typeface="Brush Script MT"/>
                  <a:cs typeface="Brush Script MT"/>
                  <a:sym typeface="Brush Script MT"/>
                </a:defRPr>
              </a:lvl1pPr>
            </a:lstStyle>
            <a:p>
              <a:pPr/>
              <a:r>
                <a:t>Great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95"/>
                                        </p:tgtEl>
                                        <p:attrNameLst>
                                          <p:attrName>style.visibility</p:attrName>
                                        </p:attrNameLst>
                                      </p:cBhvr>
                                      <p:to>
                                        <p:strVal val="visible"/>
                                      </p:to>
                                    </p:set>
                                    <p:animEffect filter="wipe(up)" transition="in">
                                      <p:cBhvr>
                                        <p:cTn id="7" dur="2000"/>
                                        <p:tgtEl>
                                          <p:spTgt spid="195"/>
                                        </p:tgtEl>
                                      </p:cBhvr>
                                    </p:animEffect>
                                  </p:childTnLst>
                                </p:cTn>
                              </p:par>
                            </p:childTnLst>
                          </p:cTn>
                        </p:par>
                        <p:par>
                          <p:cTn id="8" fill="hold">
                            <p:stCondLst>
                              <p:cond delay="2000"/>
                            </p:stCondLst>
                            <p:childTnLst>
                              <p:par>
                                <p:cTn id="9" presetClass="entr" nodeType="afterEffect" presetSubtype="0" presetID="1" grpId="2" fill="hold">
                                  <p:stCondLst>
                                    <p:cond delay="200"/>
                                  </p:stCondLst>
                                  <p:iterate type="el" backwards="0">
                                    <p:tmAbs val="0"/>
                                  </p:iterate>
                                  <p:childTnLst>
                                    <p:set>
                                      <p:cBhvr>
                                        <p:cTn id="10" fill="hold"/>
                                        <p:tgtEl>
                                          <p:spTgt spid="196"/>
                                        </p:tgtEl>
                                        <p:attrNameLst>
                                          <p:attrName>style.visibility</p:attrName>
                                        </p:attrNameLst>
                                      </p:cBhvr>
                                      <p:to>
                                        <p:strVal val="visible"/>
                                      </p:to>
                                    </p:set>
                                  </p:childTnLst>
                                </p:cTn>
                              </p:par>
                            </p:childTnLst>
                          </p:cTn>
                        </p:par>
                        <p:par>
                          <p:cTn id="11" fill="hold">
                            <p:stCondLst>
                              <p:cond delay="2200"/>
                            </p:stCondLst>
                            <p:childTnLst>
                              <p:par>
                                <p:cTn id="12" presetClass="entr" nodeType="afterEffect" presetSubtype="8" presetID="2" grpId="3" fill="hold">
                                  <p:stCondLst>
                                    <p:cond delay="0"/>
                                  </p:stCondLst>
                                  <p:iterate type="el" backwards="0">
                                    <p:tmAbs val="0"/>
                                  </p:iterate>
                                  <p:childTnLst>
                                    <p:set>
                                      <p:cBhvr>
                                        <p:cTn id="13" fill="hold"/>
                                        <p:tgtEl>
                                          <p:spTgt spid="194"/>
                                        </p:tgtEl>
                                        <p:attrNameLst>
                                          <p:attrName>style.visibility</p:attrName>
                                        </p:attrNameLst>
                                      </p:cBhvr>
                                      <p:to>
                                        <p:strVal val="visible"/>
                                      </p:to>
                                    </p:set>
                                    <p:anim calcmode="lin" valueType="num">
                                      <p:cBhvr>
                                        <p:cTn id="14" dur="1750" fill="hold"/>
                                        <p:tgtEl>
                                          <p:spTgt spid="194"/>
                                        </p:tgtEl>
                                        <p:attrNameLst>
                                          <p:attrName>ppt_x</p:attrName>
                                        </p:attrNameLst>
                                      </p:cBhvr>
                                      <p:tavLst>
                                        <p:tav tm="0">
                                          <p:val>
                                            <p:strVal val="0-#ppt_w/2"/>
                                          </p:val>
                                        </p:tav>
                                        <p:tav tm="100000">
                                          <p:val>
                                            <p:strVal val="#ppt_x"/>
                                          </p:val>
                                        </p:tav>
                                      </p:tavLst>
                                    </p:anim>
                                    <p:anim calcmode="lin" valueType="num">
                                      <p:cBhvr>
                                        <p:cTn id="15" dur="1750" fill="hold"/>
                                        <p:tgtEl>
                                          <p:spTgt spid="194"/>
                                        </p:tgtEl>
                                        <p:attrNameLst>
                                          <p:attrName>ppt_y</p:attrName>
                                        </p:attrNameLst>
                                      </p:cBhvr>
                                      <p:tavLst>
                                        <p:tav tm="0">
                                          <p:val>
                                            <p:strVal val="#ppt_y"/>
                                          </p:val>
                                        </p:tav>
                                        <p:tav tm="100000">
                                          <p:val>
                                            <p:strVal val="#ppt_y"/>
                                          </p:val>
                                        </p:tav>
                                      </p:tavLst>
                                    </p:anim>
                                  </p:childTnLst>
                                </p:cTn>
                              </p:par>
                            </p:childTnLst>
                          </p:cTn>
                        </p:par>
                        <p:par>
                          <p:cTn id="16" fill="hold">
                            <p:stCondLst>
                              <p:cond delay="3950"/>
                            </p:stCondLst>
                            <p:childTnLst>
                              <p:par>
                                <p:cTn id="17" presetClass="entr" nodeType="afterEffect" presetSubtype="8" presetID="22" grpId="4" fill="hold">
                                  <p:stCondLst>
                                    <p:cond delay="200"/>
                                  </p:stCondLst>
                                  <p:iterate type="el" backwards="0">
                                    <p:tmAbs val="0"/>
                                  </p:iterate>
                                  <p:childTnLst>
                                    <p:set>
                                      <p:cBhvr>
                                        <p:cTn id="18" fill="hold"/>
                                        <p:tgtEl>
                                          <p:spTgt spid="193"/>
                                        </p:tgtEl>
                                        <p:attrNameLst>
                                          <p:attrName>style.visibility</p:attrName>
                                        </p:attrNameLst>
                                      </p:cBhvr>
                                      <p:to>
                                        <p:strVal val="visible"/>
                                      </p:to>
                                    </p:set>
                                    <p:animEffect filter="wipe(left)" transition="in">
                                      <p:cBhvr>
                                        <p:cTn id="19" dur="1000"/>
                                        <p:tgtEl>
                                          <p:spTgt spid="193"/>
                                        </p:tgtEl>
                                      </p:cBhvr>
                                    </p:animEffect>
                                  </p:childTnLst>
                                </p:cTn>
                              </p:par>
                            </p:childTnLst>
                          </p:cTn>
                        </p:par>
                        <p:par>
                          <p:cTn id="20" fill="hold">
                            <p:stCondLst>
                              <p:cond delay="5150"/>
                            </p:stCondLst>
                            <p:childTnLst>
                              <p:par>
                                <p:cTn id="21" presetClass="entr" nodeType="afterEffect" presetSubtype="32" presetID="4" grpId="5" fill="hold">
                                  <p:stCondLst>
                                    <p:cond delay="0"/>
                                  </p:stCondLst>
                                  <p:iterate type="el" backwards="0">
                                    <p:tmAbs val="0"/>
                                  </p:iterate>
                                  <p:childTnLst>
                                    <p:set>
                                      <p:cBhvr>
                                        <p:cTn id="22" fill="hold"/>
                                        <p:tgtEl>
                                          <p:spTgt spid="202"/>
                                        </p:tgtEl>
                                        <p:attrNameLst>
                                          <p:attrName>style.visibility</p:attrName>
                                        </p:attrNameLst>
                                      </p:cBhvr>
                                      <p:to>
                                        <p:strVal val="visible"/>
                                      </p:to>
                                    </p:set>
                                    <p:animEffect filter="box(out)" transition="in">
                                      <p:cBhvr>
                                        <p:cTn id="23"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4"/>
      <p:bldP build="whole" bldLvl="1" animBg="1" rev="0" advAuto="0" spid="202" grpId="5"/>
      <p:bldP build="whole" bldLvl="1" animBg="1" rev="0" advAuto="0" spid="194" grpId="3"/>
      <p:bldP build="whole" bldLvl="1" animBg="1" rev="0" advAuto="0" spid="196" grpId="2"/>
      <p:bldP build="whole" bldLvl="1" animBg="1" rev="0" advAuto="0" spid="19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6" name="Group"/>
          <p:cNvGrpSpPr/>
          <p:nvPr/>
        </p:nvGrpSpPr>
        <p:grpSpPr>
          <a:xfrm>
            <a:off x="5336260" y="9222499"/>
            <a:ext cx="16035631" cy="4345079"/>
            <a:chOff x="0" y="0"/>
            <a:chExt cx="16035630" cy="4345077"/>
          </a:xfrm>
        </p:grpSpPr>
        <p:sp>
          <p:nvSpPr>
            <p:cNvPr id="206" name="#2 Our Clean-up"/>
            <p:cNvSpPr txBox="1"/>
            <p:nvPr/>
          </p:nvSpPr>
          <p:spPr>
            <a:xfrm>
              <a:off x="0" y="899015"/>
              <a:ext cx="3138171" cy="5249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3500">
                  <a:latin typeface="Abbey Road NF"/>
                  <a:ea typeface="Abbey Road NF"/>
                  <a:cs typeface="Abbey Road NF"/>
                  <a:sym typeface="Abbey Road NF"/>
                </a:defRPr>
              </a:lvl1pPr>
            </a:lstStyle>
            <a:p>
              <a:pPr/>
              <a:r>
                <a:t>#2 Our Clean-up</a:t>
              </a:r>
            </a:p>
          </p:txBody>
        </p:sp>
        <p:sp>
          <p:nvSpPr>
            <p:cNvPr id="207" name="#3 Our Foundation"/>
            <p:cNvSpPr txBox="1"/>
            <p:nvPr/>
          </p:nvSpPr>
          <p:spPr>
            <a:xfrm>
              <a:off x="0" y="1792284"/>
              <a:ext cx="3626232" cy="5249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3500">
                  <a:latin typeface="Abbey Road NF"/>
                  <a:ea typeface="Abbey Road NF"/>
                  <a:cs typeface="Abbey Road NF"/>
                  <a:sym typeface="Abbey Road NF"/>
                </a:defRPr>
              </a:lvl1pPr>
            </a:lstStyle>
            <a:p>
              <a:pPr/>
              <a:r>
                <a:t>#3 Our Foundation</a:t>
              </a:r>
            </a:p>
          </p:txBody>
        </p:sp>
        <p:sp>
          <p:nvSpPr>
            <p:cNvPr id="208" name="#4 Our Training"/>
            <p:cNvSpPr txBox="1"/>
            <p:nvPr/>
          </p:nvSpPr>
          <p:spPr>
            <a:xfrm>
              <a:off x="0" y="2685553"/>
              <a:ext cx="2991041" cy="5249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3500">
                  <a:latin typeface="Abbey Road NF"/>
                  <a:ea typeface="Abbey Road NF"/>
                  <a:cs typeface="Abbey Road NF"/>
                  <a:sym typeface="Abbey Road NF"/>
                </a:defRPr>
              </a:lvl1pPr>
            </a:lstStyle>
            <a:p>
              <a:pPr/>
              <a:r>
                <a:t>#4 Our Training</a:t>
              </a:r>
            </a:p>
          </p:txBody>
        </p:sp>
        <p:sp>
          <p:nvSpPr>
            <p:cNvPr id="209" name="#5 Our Questions"/>
            <p:cNvSpPr txBox="1"/>
            <p:nvPr/>
          </p:nvSpPr>
          <p:spPr>
            <a:xfrm>
              <a:off x="0" y="3578822"/>
              <a:ext cx="3394202" cy="5249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3500">
                  <a:latin typeface="Abbey Road NF"/>
                  <a:ea typeface="Abbey Road NF"/>
                  <a:cs typeface="Abbey Road NF"/>
                  <a:sym typeface="Abbey Road NF"/>
                </a:defRPr>
              </a:lvl1pPr>
            </a:lstStyle>
            <a:p>
              <a:pPr/>
              <a:r>
                <a:t>#5 Our Questions</a:t>
              </a:r>
            </a:p>
          </p:txBody>
        </p:sp>
        <p:sp>
          <p:nvSpPr>
            <p:cNvPr id="210" name="How does God want to use me?"/>
            <p:cNvSpPr txBox="1"/>
            <p:nvPr/>
          </p:nvSpPr>
          <p:spPr>
            <a:xfrm>
              <a:off x="7202447" y="3538641"/>
              <a:ext cx="4903687" cy="450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How does God want to use me?</a:t>
              </a:r>
            </a:p>
          </p:txBody>
        </p:sp>
        <p:sp>
          <p:nvSpPr>
            <p:cNvPr id="211" name="Brings boldness"/>
            <p:cNvSpPr txBox="1"/>
            <p:nvPr/>
          </p:nvSpPr>
          <p:spPr>
            <a:xfrm>
              <a:off x="3866872" y="3538641"/>
              <a:ext cx="2621700" cy="450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Brings boldness</a:t>
              </a:r>
            </a:p>
          </p:txBody>
        </p:sp>
        <p:sp>
          <p:nvSpPr>
            <p:cNvPr id="212" name="Properly discerning and responding to attacks on our godly pursuits."/>
            <p:cNvSpPr txBox="1"/>
            <p:nvPr/>
          </p:nvSpPr>
          <p:spPr>
            <a:xfrm>
              <a:off x="3846186" y="3862477"/>
              <a:ext cx="10882214"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1" sz="2700">
                  <a:solidFill>
                    <a:srgbClr val="53585F"/>
                  </a:solidFill>
                  <a:effectLst>
                    <a:outerShdw sx="100000" sy="100000" kx="0" ky="0" algn="b" rotWithShape="0" blurRad="12700" dist="12700" dir="2940000">
                      <a:srgbClr val="DCDEE0">
                        <a:alpha val="70000"/>
                      </a:srgbClr>
                    </a:outerShdw>
                  </a:effectLst>
                  <a:latin typeface="Cambria"/>
                  <a:ea typeface="Cambria"/>
                  <a:cs typeface="Cambria"/>
                  <a:sym typeface="Cambria"/>
                </a:defRPr>
              </a:lvl1pPr>
            </a:lstStyle>
            <a:p>
              <a:pPr/>
              <a:r>
                <a:t>Properly discerning and responding to attacks on our godly pursuits.</a:t>
              </a:r>
            </a:p>
          </p:txBody>
        </p:sp>
        <p:sp>
          <p:nvSpPr>
            <p:cNvPr id="213" name="What do I need to do to overcome?"/>
            <p:cNvSpPr txBox="1"/>
            <p:nvPr/>
          </p:nvSpPr>
          <p:spPr>
            <a:xfrm>
              <a:off x="7156262" y="2664579"/>
              <a:ext cx="5357064" cy="450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What do I need to do to overcome?</a:t>
              </a:r>
            </a:p>
          </p:txBody>
        </p:sp>
        <p:sp>
          <p:nvSpPr>
            <p:cNvPr id="214" name="Brings wisdom"/>
            <p:cNvSpPr txBox="1"/>
            <p:nvPr/>
          </p:nvSpPr>
          <p:spPr>
            <a:xfrm>
              <a:off x="3846186" y="2664579"/>
              <a:ext cx="2467751" cy="450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Brings wisdom</a:t>
              </a:r>
            </a:p>
          </p:txBody>
        </p:sp>
        <p:sp>
          <p:nvSpPr>
            <p:cNvPr id="215" name="By getting around Satan’s temptations our faith becomes strong."/>
            <p:cNvSpPr txBox="1"/>
            <p:nvPr/>
          </p:nvSpPr>
          <p:spPr>
            <a:xfrm>
              <a:off x="3874802" y="2987534"/>
              <a:ext cx="101436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1" sz="2700">
                  <a:solidFill>
                    <a:srgbClr val="53585F"/>
                  </a:solidFill>
                  <a:effectLst>
                    <a:outerShdw sx="100000" sy="100000" kx="0" ky="0" algn="b" rotWithShape="0" blurRad="12700" dist="12700" dir="2940000">
                      <a:srgbClr val="DCDEE0">
                        <a:alpha val="70000"/>
                      </a:srgbClr>
                    </a:outerShdw>
                  </a:effectLst>
                  <a:latin typeface="Cambria"/>
                  <a:ea typeface="Cambria"/>
                  <a:cs typeface="Cambria"/>
                  <a:sym typeface="Cambria"/>
                </a:defRPr>
              </a:lvl1pPr>
            </a:lstStyle>
            <a:p>
              <a:pPr/>
              <a:r>
                <a:t>By getting around Satan’s temptations our faith becomes strong.</a:t>
              </a:r>
            </a:p>
          </p:txBody>
        </p:sp>
        <p:sp>
          <p:nvSpPr>
            <p:cNvPr id="216" name="Brings confidence"/>
            <p:cNvSpPr txBox="1"/>
            <p:nvPr/>
          </p:nvSpPr>
          <p:spPr>
            <a:xfrm>
              <a:off x="3846186" y="1803906"/>
              <a:ext cx="2904186" cy="450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Brings confidence</a:t>
              </a:r>
            </a:p>
          </p:txBody>
        </p:sp>
        <p:sp>
          <p:nvSpPr>
            <p:cNvPr id="217" name="How does theology help me?"/>
            <p:cNvSpPr txBox="1"/>
            <p:nvPr/>
          </p:nvSpPr>
          <p:spPr>
            <a:xfrm>
              <a:off x="7202447" y="1803906"/>
              <a:ext cx="4504449" cy="450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How does theology help me?</a:t>
              </a:r>
            </a:p>
          </p:txBody>
        </p:sp>
        <p:sp>
          <p:nvSpPr>
            <p:cNvPr id="218" name="Stepping out of failure enables us to conquer the enemy of defeat."/>
            <p:cNvSpPr txBox="1"/>
            <p:nvPr/>
          </p:nvSpPr>
          <p:spPr>
            <a:xfrm>
              <a:off x="3846186" y="2121999"/>
              <a:ext cx="1032851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1" sz="2700">
                  <a:solidFill>
                    <a:srgbClr val="53585F"/>
                  </a:solidFill>
                  <a:effectLst>
                    <a:outerShdw sx="100000" sy="100000" kx="0" ky="0" algn="b" rotWithShape="0" blurRad="12700" dist="12700" dir="2940000">
                      <a:srgbClr val="DCDEE0">
                        <a:alpha val="70000"/>
                      </a:srgbClr>
                    </a:outerShdw>
                  </a:effectLst>
                  <a:latin typeface="Cambria"/>
                  <a:ea typeface="Cambria"/>
                  <a:cs typeface="Cambria"/>
                  <a:sym typeface="Cambria"/>
                </a:defRPr>
              </a:lvl1pPr>
            </a:lstStyle>
            <a:p>
              <a:pPr/>
              <a:r>
                <a:t>Stepping out of failure enables us to conquer the enemy of defeat.</a:t>
              </a:r>
            </a:p>
          </p:txBody>
        </p:sp>
        <p:sp>
          <p:nvSpPr>
            <p:cNvPr id="219" name="Brings light"/>
            <p:cNvSpPr txBox="1"/>
            <p:nvPr/>
          </p:nvSpPr>
          <p:spPr>
            <a:xfrm>
              <a:off x="3846186" y="907689"/>
              <a:ext cx="1845324" cy="450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Brings light</a:t>
              </a:r>
            </a:p>
          </p:txBody>
        </p:sp>
        <p:sp>
          <p:nvSpPr>
            <p:cNvPr id="220" name="Why do I regularly fall?"/>
            <p:cNvSpPr txBox="1"/>
            <p:nvPr/>
          </p:nvSpPr>
          <p:spPr>
            <a:xfrm>
              <a:off x="7156262" y="922964"/>
              <a:ext cx="3580753" cy="450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Why do I regularly fall?</a:t>
              </a:r>
            </a:p>
          </p:txBody>
        </p:sp>
        <p:sp>
          <p:nvSpPr>
            <p:cNvPr id="221" name="Exposing our impure roots shows us how serious we need to fight."/>
            <p:cNvSpPr txBox="1"/>
            <p:nvPr/>
          </p:nvSpPr>
          <p:spPr>
            <a:xfrm>
              <a:off x="3846186" y="1238481"/>
              <a:ext cx="1040737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1" sz="2700">
                  <a:solidFill>
                    <a:srgbClr val="53585F"/>
                  </a:solidFill>
                  <a:effectLst>
                    <a:outerShdw sx="100000" sy="100000" kx="0" ky="0" algn="b" rotWithShape="0" blurRad="12700" dist="12700" dir="2940000">
                      <a:srgbClr val="DCDEE0">
                        <a:alpha val="70000"/>
                      </a:srgbClr>
                    </a:outerShdw>
                  </a:effectLst>
                  <a:latin typeface="Cambria"/>
                  <a:ea typeface="Cambria"/>
                  <a:cs typeface="Cambria"/>
                  <a:sym typeface="Cambria"/>
                </a:defRPr>
              </a:lvl1pPr>
            </a:lstStyle>
            <a:p>
              <a:pPr/>
              <a:r>
                <a:t>Exposing our impure roots shows us how serious we need to fight.</a:t>
              </a:r>
            </a:p>
          </p:txBody>
        </p:sp>
        <p:sp>
          <p:nvSpPr>
            <p:cNvPr id="222" name="Brings truth"/>
            <p:cNvSpPr txBox="1"/>
            <p:nvPr/>
          </p:nvSpPr>
          <p:spPr>
            <a:xfrm>
              <a:off x="3846186" y="-1"/>
              <a:ext cx="1951762" cy="450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Brings truth</a:t>
              </a:r>
            </a:p>
          </p:txBody>
        </p:sp>
        <p:sp>
          <p:nvSpPr>
            <p:cNvPr id="223" name="What does God say anyway?"/>
            <p:cNvSpPr txBox="1"/>
            <p:nvPr/>
          </p:nvSpPr>
          <p:spPr>
            <a:xfrm>
              <a:off x="7156262" y="5746"/>
              <a:ext cx="4544594" cy="450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2900">
                  <a:solidFill>
                    <a:schemeClr val="accent3">
                      <a:hueOff val="-546624"/>
                      <a:satOff val="7767"/>
                      <a:lumOff val="-14512"/>
                    </a:schemeClr>
                  </a:solidFill>
                  <a:effectLst>
                    <a:outerShdw sx="100000" sy="100000" kx="0" ky="0" algn="b" rotWithShape="0" blurRad="12700" dist="12700" dir="2940000">
                      <a:srgbClr val="DCDEE0">
                        <a:alpha val="70000"/>
                      </a:srgbClr>
                    </a:outerShdw>
                  </a:effectLst>
                  <a:latin typeface="Abbey Road NF"/>
                  <a:ea typeface="Abbey Road NF"/>
                  <a:cs typeface="Abbey Road NF"/>
                  <a:sym typeface="Abbey Road NF"/>
                </a:defRPr>
              </a:lvl1pPr>
            </a:lstStyle>
            <a:p>
              <a:pPr/>
              <a:r>
                <a:t>What does God say anyway?</a:t>
              </a:r>
            </a:p>
          </p:txBody>
        </p:sp>
        <p:sp>
          <p:nvSpPr>
            <p:cNvPr id="224" name="Understanding how God’s commands helps us grasp His special design for us."/>
            <p:cNvSpPr txBox="1"/>
            <p:nvPr/>
          </p:nvSpPr>
          <p:spPr>
            <a:xfrm>
              <a:off x="3866872" y="310312"/>
              <a:ext cx="12168759"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1" sz="2700">
                  <a:solidFill>
                    <a:srgbClr val="53585F"/>
                  </a:solidFill>
                  <a:effectLst>
                    <a:outerShdw sx="100000" sy="100000" kx="0" ky="0" algn="b" rotWithShape="0" blurRad="12700" dist="12700" dir="2940000">
                      <a:srgbClr val="DCDEE0">
                        <a:alpha val="70000"/>
                      </a:srgbClr>
                    </a:outerShdw>
                  </a:effectLst>
                  <a:latin typeface="Cambria"/>
                  <a:ea typeface="Cambria"/>
                  <a:cs typeface="Cambria"/>
                  <a:sym typeface="Cambria"/>
                </a:defRPr>
              </a:lvl1pPr>
            </a:lstStyle>
            <a:p>
              <a:pPr/>
              <a:r>
                <a:t>Understanding how God’s commands helps us grasp His special design for us.</a:t>
              </a:r>
            </a:p>
          </p:txBody>
        </p:sp>
        <p:sp>
          <p:nvSpPr>
            <p:cNvPr id="225" name="#1 Our Approach"/>
            <p:cNvSpPr txBox="1"/>
            <p:nvPr/>
          </p:nvSpPr>
          <p:spPr>
            <a:xfrm>
              <a:off x="0" y="5746"/>
              <a:ext cx="3161285" cy="5249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sz="3500">
                  <a:latin typeface="Abbey Road NF"/>
                  <a:ea typeface="Abbey Road NF"/>
                  <a:cs typeface="Abbey Road NF"/>
                  <a:sym typeface="Abbey Road NF"/>
                </a:defRPr>
              </a:lvl1pPr>
            </a:lstStyle>
            <a:p>
              <a:pPr/>
              <a:r>
                <a:t>#1 Our Approach</a:t>
              </a:r>
            </a:p>
          </p:txBody>
        </p:sp>
      </p:grpSp>
      <p:sp>
        <p:nvSpPr>
          <p:cNvPr id="227" name="At this critical point of moral decay believers need a solid foundation not only to withstand temptation but more importantly to develop a vision and confidence for a sexually pure life in and out of marriage."/>
          <p:cNvSpPr txBox="1"/>
          <p:nvPr/>
        </p:nvSpPr>
        <p:spPr>
          <a:xfrm>
            <a:off x="3446855" y="1159195"/>
            <a:ext cx="7216949" cy="658368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40000"/>
              </a:lnSpc>
              <a:spcBef>
                <a:spcPts val="1600"/>
              </a:spcBef>
              <a:defRPr b="1" sz="4100">
                <a:solidFill>
                  <a:srgbClr val="53585F"/>
                </a:solidFill>
                <a:latin typeface="Trebuchet MS"/>
                <a:ea typeface="Trebuchet MS"/>
                <a:cs typeface="Trebuchet MS"/>
                <a:sym typeface="Trebuchet MS"/>
              </a:defRPr>
            </a:lvl1pPr>
          </a:lstStyle>
          <a:p>
            <a:pPr/>
            <a:r>
              <a:t>At this critical point of moral decay believers need a solid foundation not only to withstand temptation but more importantly to develop a vision and confidence for a sexually pure life in and out of marriage.</a:t>
            </a:r>
          </a:p>
        </p:txBody>
      </p:sp>
      <p:pic>
        <p:nvPicPr>
          <p:cNvPr id="228" name="g04_anglefish_jumpingXlg11-300.jpg" descr="g04_anglefish_jumpingXlg11-300.jpg"/>
          <p:cNvPicPr>
            <a:picLocks noChangeAspect="1"/>
          </p:cNvPicPr>
          <p:nvPr/>
        </p:nvPicPr>
        <p:blipFill>
          <a:blip r:embed="rId3">
            <a:extLst/>
          </a:blip>
          <a:srcRect l="0" t="0" r="0" b="0"/>
          <a:stretch>
            <a:fillRect/>
          </a:stretch>
        </p:blipFill>
        <p:spPr>
          <a:xfrm flipH="1">
            <a:off x="11148845" y="-171349"/>
            <a:ext cx="13413675" cy="8942452"/>
          </a:xfrm>
          <a:prstGeom prst="rect">
            <a:avLst/>
          </a:prstGeom>
          <a:ln w="12700">
            <a:miter lim="400000"/>
          </a:ln>
        </p:spPr>
      </p:pic>
      <p:sp>
        <p:nvSpPr>
          <p:cNvPr id="229" name="Striving for Moral Purity"/>
          <p:cNvSpPr txBox="1"/>
          <p:nvPr/>
        </p:nvSpPr>
        <p:spPr>
          <a:xfrm>
            <a:off x="10970418" y="1428851"/>
            <a:ext cx="8293935" cy="453759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584200">
              <a:lnSpc>
                <a:spcPct val="120000"/>
              </a:lnSpc>
              <a:defRPr sz="14400">
                <a:effectLst>
                  <a:outerShdw sx="100000" sy="100000" kx="0" ky="0" algn="b" rotWithShape="0" blurRad="12700" dist="25400" dir="6720000">
                    <a:srgbClr val="000000"/>
                  </a:outerShdw>
                </a:effectLst>
                <a:latin typeface="DIN Condensed"/>
                <a:ea typeface="DIN Condensed"/>
                <a:cs typeface="DIN Condensed"/>
                <a:sym typeface="DIN Condensed"/>
              </a:defRPr>
            </a:lvl1pPr>
          </a:lstStyle>
          <a:p>
            <a:pPr/>
            <a:r>
              <a:t>Striving for Moral Purity</a:t>
            </a:r>
          </a:p>
        </p:txBody>
      </p:sp>
      <p:sp>
        <p:nvSpPr>
          <p:cNvPr id="230" name="5-10 sessions"/>
          <p:cNvSpPr txBox="1"/>
          <p:nvPr/>
        </p:nvSpPr>
        <p:spPr>
          <a:xfrm>
            <a:off x="12924828" y="7337745"/>
            <a:ext cx="4385116" cy="8102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600">
                <a:solidFill>
                  <a:srgbClr val="DCDEE0"/>
                </a:solidFill>
                <a:latin typeface="Trebuchet MS"/>
                <a:ea typeface="Trebuchet MS"/>
                <a:cs typeface="Trebuchet MS"/>
                <a:sym typeface="Trebuchet MS"/>
              </a:defRPr>
            </a:lvl1pPr>
          </a:lstStyle>
          <a:p>
            <a:pPr/>
            <a:r>
              <a:t>5-10 sessions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28"/>
                                        </p:tgtEl>
                                        <p:attrNameLst>
                                          <p:attrName>style.visibility</p:attrName>
                                        </p:attrNameLst>
                                      </p:cBhvr>
                                      <p:to>
                                        <p:strVal val="visible"/>
                                      </p:to>
                                    </p:set>
                                    <p:animEffect filter="dissolve" transition="in">
                                      <p:cBhvr>
                                        <p:cTn id="7" dur="1000"/>
                                        <p:tgtEl>
                                          <p:spTgt spid="228"/>
                                        </p:tgtEl>
                                      </p:cBhvr>
                                    </p:animEffect>
                                  </p:childTnLst>
                                </p:cTn>
                              </p:par>
                            </p:childTnLst>
                          </p:cTn>
                        </p:par>
                        <p:par>
                          <p:cTn id="8" fill="hold">
                            <p:stCondLst>
                              <p:cond delay="1000"/>
                            </p:stCondLst>
                            <p:childTnLst>
                              <p:par>
                                <p:cTn id="9" presetClass="entr" nodeType="afterEffect" presetSubtype="8" presetID="22" grpId="2" fill="hold">
                                  <p:stCondLst>
                                    <p:cond delay="200"/>
                                  </p:stCondLst>
                                  <p:iterate type="el" backwards="0">
                                    <p:tmAbs val="0"/>
                                  </p:iterate>
                                  <p:childTnLst>
                                    <p:set>
                                      <p:cBhvr>
                                        <p:cTn id="10" fill="hold"/>
                                        <p:tgtEl>
                                          <p:spTgt spid="230"/>
                                        </p:tgtEl>
                                        <p:attrNameLst>
                                          <p:attrName>style.visibility</p:attrName>
                                        </p:attrNameLst>
                                      </p:cBhvr>
                                      <p:to>
                                        <p:strVal val="visible"/>
                                      </p:to>
                                    </p:set>
                                    <p:animEffect filter="wipe(left)" transition="in">
                                      <p:cBhvr>
                                        <p:cTn id="11" dur="1000"/>
                                        <p:tgtEl>
                                          <p:spTgt spid="230"/>
                                        </p:tgtEl>
                                      </p:cBhvr>
                                    </p:animEffect>
                                  </p:childTnLst>
                                </p:cTn>
                              </p:par>
                            </p:childTnLst>
                          </p:cTn>
                        </p:par>
                        <p:par>
                          <p:cTn id="12" fill="hold">
                            <p:stCondLst>
                              <p:cond delay="2200"/>
                            </p:stCondLst>
                            <p:childTnLst>
                              <p:par>
                                <p:cTn id="13" presetClass="entr" nodeType="afterEffect" presetSubtype="8" presetID="22" grpId="3" fill="hold">
                                  <p:stCondLst>
                                    <p:cond delay="200"/>
                                  </p:stCondLst>
                                  <p:iterate type="el" backwards="0">
                                    <p:tmAbs val="0"/>
                                  </p:iterate>
                                  <p:childTnLst>
                                    <p:set>
                                      <p:cBhvr>
                                        <p:cTn id="14" fill="hold"/>
                                        <p:tgtEl>
                                          <p:spTgt spid="227"/>
                                        </p:tgtEl>
                                        <p:attrNameLst>
                                          <p:attrName>style.visibility</p:attrName>
                                        </p:attrNameLst>
                                      </p:cBhvr>
                                      <p:to>
                                        <p:strVal val="visible"/>
                                      </p:to>
                                    </p:set>
                                    <p:animEffect filter="wipe(left)" transition="in">
                                      <p:cBhvr>
                                        <p:cTn id="15" dur="1000"/>
                                        <p:tgtEl>
                                          <p:spTgt spid="227"/>
                                        </p:tgtEl>
                                      </p:cBhvr>
                                    </p:animEffect>
                                  </p:childTnLst>
                                </p:cTn>
                              </p:par>
                            </p:childTnLst>
                          </p:cTn>
                        </p:par>
                        <p:par>
                          <p:cTn id="16" fill="hold">
                            <p:stCondLst>
                              <p:cond delay="3400"/>
                            </p:stCondLst>
                            <p:childTnLst>
                              <p:par>
                                <p:cTn id="17" presetClass="entr" nodeType="afterEffect" presetSubtype="4" presetID="2" grpId="4" fill="hold">
                                  <p:stCondLst>
                                    <p:cond delay="0"/>
                                  </p:stCondLst>
                                  <p:iterate type="el" backwards="0">
                                    <p:tmAbs val="0"/>
                                  </p:iterate>
                                  <p:childTnLst>
                                    <p:set>
                                      <p:cBhvr>
                                        <p:cTn id="18" fill="hold"/>
                                        <p:tgtEl>
                                          <p:spTgt spid="226"/>
                                        </p:tgtEl>
                                        <p:attrNameLst>
                                          <p:attrName>style.visibility</p:attrName>
                                        </p:attrNameLst>
                                      </p:cBhvr>
                                      <p:to>
                                        <p:strVal val="visible"/>
                                      </p:to>
                                    </p:set>
                                    <p:anim calcmode="lin" valueType="num">
                                      <p:cBhvr>
                                        <p:cTn id="19" dur="2000" fill="hold"/>
                                        <p:tgtEl>
                                          <p:spTgt spid="226"/>
                                        </p:tgtEl>
                                        <p:attrNameLst>
                                          <p:attrName>ppt_x</p:attrName>
                                        </p:attrNameLst>
                                      </p:cBhvr>
                                      <p:tavLst>
                                        <p:tav tm="0">
                                          <p:val>
                                            <p:strVal val="#ppt_x"/>
                                          </p:val>
                                        </p:tav>
                                        <p:tav tm="100000">
                                          <p:val>
                                            <p:strVal val="#ppt_x"/>
                                          </p:val>
                                        </p:tav>
                                      </p:tavLst>
                                    </p:anim>
                                    <p:anim calcmode="lin" valueType="num">
                                      <p:cBhvr>
                                        <p:cTn id="20" dur="2000" fill="hold"/>
                                        <p:tgtEl>
                                          <p:spTgt spid="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3"/>
      <p:bldP build="whole" bldLvl="1" animBg="1" rev="0" advAuto="0" spid="228" grpId="1"/>
      <p:bldP build="whole" bldLvl="1" animBg="1" rev="0" advAuto="0" spid="230" grpId="2"/>
      <p:bldP build="whole" bldLvl="1" animBg="1" rev="0" advAuto="0" spid="226" grpId="4"/>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Every Christian is embarked on a spiritual journey of developing a relationship with God his/her Creator. This series carefully studies the scriptures to find out who God the Father is and how this shapes His purposes and involvement in our lives. &quot;So let us know, let us press on to know the LORD” (Hosea 6:3)."/>
          <p:cNvSpPr txBox="1"/>
          <p:nvPr/>
        </p:nvSpPr>
        <p:spPr>
          <a:xfrm>
            <a:off x="3987437" y="4950363"/>
            <a:ext cx="11385698" cy="758571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50000"/>
              </a:lnSpc>
              <a:spcBef>
                <a:spcPts val="1600"/>
              </a:spcBef>
              <a:defRPr b="1" sz="4400">
                <a:solidFill>
                  <a:srgbClr val="53585F"/>
                </a:solidFill>
                <a:latin typeface="Trebuchet MS"/>
                <a:ea typeface="Trebuchet MS"/>
                <a:cs typeface="Trebuchet MS"/>
                <a:sym typeface="Trebuchet MS"/>
              </a:defRPr>
            </a:lvl1pPr>
          </a:lstStyle>
          <a:p>
            <a:pPr/>
            <a:r>
              <a:t>Every Christian is embarked on a spiritual journey of developing a relationship with God his/her Creator. This series carefully studies the scriptures to find out who God the Father is and how this shapes His purposes and involvement in our lives. "So let us know, let us press on to know the LORD” (Hosea 6:3).</a:t>
            </a:r>
          </a:p>
        </p:txBody>
      </p:sp>
      <p:sp>
        <p:nvSpPr>
          <p:cNvPr id="235" name="Knowing God"/>
          <p:cNvSpPr txBox="1"/>
          <p:nvPr/>
        </p:nvSpPr>
        <p:spPr>
          <a:xfrm>
            <a:off x="2961737" y="-8395"/>
            <a:ext cx="13437098" cy="2360973"/>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1240" sz="124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Knowing God</a:t>
            </a:r>
          </a:p>
        </p:txBody>
      </p:sp>
      <p:sp>
        <p:nvSpPr>
          <p:cNvPr id="236" name="Experience and Love Him!"/>
          <p:cNvSpPr txBox="1"/>
          <p:nvPr/>
        </p:nvSpPr>
        <p:spPr>
          <a:xfrm>
            <a:off x="1685983" y="2352577"/>
            <a:ext cx="15988606" cy="120820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642937">
              <a:spcBef>
                <a:spcPts val="1600"/>
              </a:spcBef>
              <a:defRPr b="1" sz="6100">
                <a:latin typeface="Times New Roman"/>
                <a:ea typeface="Times New Roman"/>
                <a:cs typeface="Times New Roman"/>
                <a:sym typeface="Times New Roman"/>
              </a:defRPr>
            </a:lvl1pPr>
          </a:lstStyle>
          <a:p>
            <a:pPr/>
            <a:r>
              <a:t>Experience and Love Him!</a:t>
            </a:r>
          </a:p>
        </p:txBody>
      </p:sp>
      <p:sp>
        <p:nvSpPr>
          <p:cNvPr id="237" name="7-16 sessions"/>
          <p:cNvSpPr txBox="1"/>
          <p:nvPr/>
        </p:nvSpPr>
        <p:spPr>
          <a:xfrm>
            <a:off x="7487729" y="3882194"/>
            <a:ext cx="4385115" cy="7467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lstStyle>
            <a:lvl1pPr defTabSz="642937">
              <a:spcBef>
                <a:spcPts val="1600"/>
              </a:spcBef>
              <a:defRPr b="1" sz="4200">
                <a:solidFill>
                  <a:srgbClr val="A6AAA9"/>
                </a:solidFill>
                <a:latin typeface="Trebuchet MS"/>
                <a:ea typeface="Trebuchet MS"/>
                <a:cs typeface="Trebuchet MS"/>
                <a:sym typeface="Trebuchet MS"/>
              </a:defRPr>
            </a:lvl1pPr>
          </a:lstStyle>
          <a:p>
            <a:pPr/>
            <a:r>
              <a:t>7-16 sessions</a:t>
            </a:r>
          </a:p>
        </p:txBody>
      </p:sp>
      <p:pic>
        <p:nvPicPr>
          <p:cNvPr id="238" name="Know-God-front.png" descr="Know-God-front.png"/>
          <p:cNvPicPr>
            <a:picLocks noChangeAspect="1"/>
          </p:cNvPicPr>
          <p:nvPr/>
        </p:nvPicPr>
        <p:blipFill>
          <a:blip r:embed="rId3">
            <a:extLst/>
          </a:blip>
          <a:stretch>
            <a:fillRect/>
          </a:stretch>
        </p:blipFill>
        <p:spPr>
          <a:xfrm>
            <a:off x="16398834" y="1987393"/>
            <a:ext cx="7432757" cy="10513220"/>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36"/>
                                        </p:tgtEl>
                                        <p:attrNameLst>
                                          <p:attrName>style.visibility</p:attrName>
                                        </p:attrNameLst>
                                      </p:cBhvr>
                                      <p:to>
                                        <p:strVal val="visible"/>
                                      </p:to>
                                    </p:set>
                                    <p:animEffect filter="wipe(left)" transition="in">
                                      <p:cBhvr>
                                        <p:cTn id="7" dur="1750"/>
                                        <p:tgtEl>
                                          <p:spTgt spid="236"/>
                                        </p:tgtEl>
                                      </p:cBhvr>
                                    </p:animEffect>
                                  </p:childTnLst>
                                </p:cTn>
                              </p:par>
                            </p:childTnLst>
                          </p:cTn>
                        </p:par>
                        <p:par>
                          <p:cTn id="8" fill="hold">
                            <p:stCondLst>
                              <p:cond delay="1750"/>
                            </p:stCondLst>
                            <p:childTnLst>
                              <p:par>
                                <p:cTn id="9" presetClass="entr" nodeType="afterEffect" presetSubtype="16" presetID="23" grpId="2" fill="hold">
                                  <p:stCondLst>
                                    <p:cond delay="0"/>
                                  </p:stCondLst>
                                  <p:iterate type="el" backwards="0">
                                    <p:tmAbs val="0"/>
                                  </p:iterate>
                                  <p:childTnLst>
                                    <p:set>
                                      <p:cBhvr>
                                        <p:cTn id="10" fill="hold"/>
                                        <p:tgtEl>
                                          <p:spTgt spid="238"/>
                                        </p:tgtEl>
                                        <p:attrNameLst>
                                          <p:attrName>style.visibility</p:attrName>
                                        </p:attrNameLst>
                                      </p:cBhvr>
                                      <p:to>
                                        <p:strVal val="visible"/>
                                      </p:to>
                                    </p:set>
                                    <p:anim calcmode="lin" valueType="num">
                                      <p:cBhvr>
                                        <p:cTn id="11" dur="2500" fill="hold"/>
                                        <p:tgtEl>
                                          <p:spTgt spid="238"/>
                                        </p:tgtEl>
                                        <p:attrNameLst>
                                          <p:attrName>ppt_w</p:attrName>
                                        </p:attrNameLst>
                                      </p:cBhvr>
                                      <p:tavLst>
                                        <p:tav tm="0">
                                          <p:val>
                                            <p:fltVal val="0"/>
                                          </p:val>
                                        </p:tav>
                                        <p:tav tm="100000">
                                          <p:val>
                                            <p:strVal val="#ppt_w"/>
                                          </p:val>
                                        </p:tav>
                                      </p:tavLst>
                                    </p:anim>
                                    <p:anim calcmode="lin" valueType="num">
                                      <p:cBhvr>
                                        <p:cTn id="12" dur="2500" fill="hold"/>
                                        <p:tgtEl>
                                          <p:spTgt spid="238"/>
                                        </p:tgtEl>
                                        <p:attrNameLst>
                                          <p:attrName>ppt_h</p:attrName>
                                        </p:attrNameLst>
                                      </p:cBhvr>
                                      <p:tavLst>
                                        <p:tav tm="0">
                                          <p:val>
                                            <p:fltVal val="0"/>
                                          </p:val>
                                        </p:tav>
                                        <p:tav tm="100000">
                                          <p:val>
                                            <p:strVal val="#ppt_h"/>
                                          </p:val>
                                        </p:tav>
                                      </p:tavLst>
                                    </p:anim>
                                  </p:childTnLst>
                                </p:cTn>
                              </p:par>
                            </p:childTnLst>
                          </p:cTn>
                        </p:par>
                        <p:par>
                          <p:cTn id="13" fill="hold">
                            <p:stCondLst>
                              <p:cond delay="4250"/>
                            </p:stCondLst>
                            <p:childTnLst>
                              <p:par>
                                <p:cTn id="14" presetClass="entr" nodeType="afterEffect" presetSubtype="0" presetID="1" grpId="3" fill="hold">
                                  <p:stCondLst>
                                    <p:cond delay="0"/>
                                  </p:stCondLst>
                                  <p:iterate type="el" backwards="0">
                                    <p:tmAbs val="0"/>
                                  </p:iterate>
                                  <p:childTnLst>
                                    <p:set>
                                      <p:cBhvr>
                                        <p:cTn id="15" fill="hold"/>
                                        <p:tgtEl>
                                          <p:spTgt spid="237"/>
                                        </p:tgtEl>
                                        <p:attrNameLst>
                                          <p:attrName>style.visibility</p:attrName>
                                        </p:attrNameLst>
                                      </p:cBhvr>
                                      <p:to>
                                        <p:strVal val="visible"/>
                                      </p:to>
                                    </p:set>
                                  </p:childTnLst>
                                </p:cTn>
                              </p:par>
                            </p:childTnLst>
                          </p:cTn>
                        </p:par>
                        <p:par>
                          <p:cTn id="16" fill="hold">
                            <p:stCondLst>
                              <p:cond delay="4250"/>
                            </p:stCondLst>
                            <p:childTnLst>
                              <p:par>
                                <p:cTn id="17" presetClass="entr" nodeType="afterEffect" presetSubtype="8" presetID="22" grpId="4" fill="hold">
                                  <p:stCondLst>
                                    <p:cond delay="200"/>
                                  </p:stCondLst>
                                  <p:iterate type="el" backwards="0">
                                    <p:tmAbs val="0"/>
                                  </p:iterate>
                                  <p:childTnLst>
                                    <p:set>
                                      <p:cBhvr>
                                        <p:cTn id="18" fill="hold"/>
                                        <p:tgtEl>
                                          <p:spTgt spid="234"/>
                                        </p:tgtEl>
                                        <p:attrNameLst>
                                          <p:attrName>style.visibility</p:attrName>
                                        </p:attrNameLst>
                                      </p:cBhvr>
                                      <p:to>
                                        <p:strVal val="visible"/>
                                      </p:to>
                                    </p:set>
                                    <p:animEffect filter="wipe(left)" transition="in">
                                      <p:cBhvr>
                                        <p:cTn id="19"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1"/>
      <p:bldP build="whole" bldLvl="1" animBg="1" rev="0" advAuto="0" spid="238" grpId="2"/>
      <p:bldP build="whole" bldLvl="1" animBg="1" rev="0" advAuto="0" spid="234" grpId="4"/>
      <p:bldP build="whole" bldLvl="1" animBg="1" rev="0" advAuto="0" spid="237" grpId="3"/>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Principles &amp; Practices of Biblical Parenting"/>
          <p:cNvSpPr txBox="1"/>
          <p:nvPr/>
        </p:nvSpPr>
        <p:spPr>
          <a:xfrm>
            <a:off x="3034652" y="165439"/>
            <a:ext cx="13993220" cy="2526824"/>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37" sz="79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Principles &amp; Practices of Biblical Parenting</a:t>
            </a:r>
          </a:p>
        </p:txBody>
      </p:sp>
      <p:sp>
        <p:nvSpPr>
          <p:cNvPr id="243" name="You can develop a beautiful godly family! Learn how God designed parenting to work – from toddler to teen years. This book uses God’s Word to map out the way to obtain a godly family and the means to enjoy the fruits from rich relationships and closeness with God."/>
          <p:cNvSpPr txBox="1"/>
          <p:nvPr/>
        </p:nvSpPr>
        <p:spPr>
          <a:xfrm>
            <a:off x="3893352" y="10538309"/>
            <a:ext cx="19068011" cy="30581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20000"/>
              </a:lnSpc>
              <a:spcBef>
                <a:spcPts val="1600"/>
              </a:spcBef>
              <a:defRPr b="1" sz="4300">
                <a:solidFill>
                  <a:srgbClr val="53585F"/>
                </a:solidFill>
                <a:latin typeface="Trebuchet MS"/>
                <a:ea typeface="Trebuchet MS"/>
                <a:cs typeface="Trebuchet MS"/>
                <a:sym typeface="Trebuchet MS"/>
              </a:defRPr>
            </a:lvl1pPr>
          </a:lstStyle>
          <a:p>
            <a:pPr/>
            <a:r>
              <a:t>You can develop a beautiful godly family! Learn how God designed parenting to work – from toddler to teen years. This book uses God’s Word to map out the way to obtain a godly family and the means to enjoy the fruits from rich relationships and closeness with God.</a:t>
            </a:r>
          </a:p>
        </p:txBody>
      </p:sp>
      <p:pic>
        <p:nvPicPr>
          <p:cNvPr id="244" name="PPBP260_Ncover.jpg" descr="PPBP260_Ncover.jpg"/>
          <p:cNvPicPr>
            <a:picLocks noChangeAspect="1"/>
          </p:cNvPicPr>
          <p:nvPr/>
        </p:nvPicPr>
        <p:blipFill>
          <a:blip r:embed="rId3">
            <a:extLst/>
          </a:blip>
          <a:srcRect l="0" t="444" r="0" b="444"/>
          <a:stretch>
            <a:fillRect/>
          </a:stretch>
        </p:blipFill>
        <p:spPr>
          <a:xfrm>
            <a:off x="17100787" y="943750"/>
            <a:ext cx="6040035" cy="8979520"/>
          </a:xfrm>
          <a:prstGeom prst="rect">
            <a:avLst/>
          </a:prstGeom>
          <a:ln w="12700">
            <a:miter lim="400000"/>
          </a:ln>
          <a:effectLst>
            <a:outerShdw sx="100000" sy="100000" kx="0" ky="0" algn="b" rotWithShape="0" blurRad="266700" dist="0" dir="5400000">
              <a:srgbClr val="000000"/>
            </a:outerShdw>
          </a:effectLst>
        </p:spPr>
      </p:pic>
      <p:sp>
        <p:nvSpPr>
          <p:cNvPr id="245" name="Raising Godly Children"/>
          <p:cNvSpPr txBox="1"/>
          <p:nvPr/>
        </p:nvSpPr>
        <p:spPr>
          <a:xfrm>
            <a:off x="5514008" y="1678414"/>
            <a:ext cx="9034508" cy="202769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spcBef>
                <a:spcPts val="1600"/>
              </a:spcBef>
              <a:defRPr b="1" sz="5800">
                <a:latin typeface="Times New Roman"/>
                <a:ea typeface="Times New Roman"/>
                <a:cs typeface="Times New Roman"/>
                <a:sym typeface="Times New Roman"/>
              </a:defRPr>
            </a:pPr>
          </a:p>
          <a:p>
            <a:pPr defTabSz="642937">
              <a:spcBef>
                <a:spcPts val="1600"/>
              </a:spcBef>
              <a:defRPr b="1" sz="5800">
                <a:latin typeface="Times New Roman"/>
                <a:ea typeface="Times New Roman"/>
                <a:cs typeface="Times New Roman"/>
                <a:sym typeface="Times New Roman"/>
              </a:defRPr>
            </a:pPr>
            <a:r>
              <a:t>Raising Godly Children</a:t>
            </a:r>
          </a:p>
        </p:txBody>
      </p:sp>
      <p:sp>
        <p:nvSpPr>
          <p:cNvPr id="246" name="8-12 sessions"/>
          <p:cNvSpPr txBox="1"/>
          <p:nvPr/>
        </p:nvSpPr>
        <p:spPr>
          <a:xfrm>
            <a:off x="7838705" y="3783148"/>
            <a:ext cx="4385115" cy="7721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300">
                <a:solidFill>
                  <a:srgbClr val="A6AAA9"/>
                </a:solidFill>
                <a:latin typeface="Trebuchet MS"/>
                <a:ea typeface="Trebuchet MS"/>
                <a:cs typeface="Trebuchet MS"/>
                <a:sym typeface="Trebuchet MS"/>
              </a:defRPr>
            </a:lvl1pPr>
          </a:lstStyle>
          <a:p>
            <a:pPr/>
            <a:r>
              <a:t>8-12 sessions</a:t>
            </a:r>
          </a:p>
        </p:txBody>
      </p:sp>
      <p:pic>
        <p:nvPicPr>
          <p:cNvPr id="247" name="Joshua_Books250.jpg" descr="Joshua_Books250.jpg"/>
          <p:cNvPicPr>
            <a:picLocks noChangeAspect="1"/>
          </p:cNvPicPr>
          <p:nvPr/>
        </p:nvPicPr>
        <p:blipFill>
          <a:blip r:embed="rId4">
            <a:extLst/>
          </a:blip>
          <a:stretch>
            <a:fillRect/>
          </a:stretch>
        </p:blipFill>
        <p:spPr>
          <a:xfrm>
            <a:off x="7069978" y="4719897"/>
            <a:ext cx="5922569" cy="5519834"/>
          </a:xfrm>
          <a:prstGeom prst="rect">
            <a:avLst/>
          </a:prstGeom>
          <a:ln w="12700">
            <a:miter lim="400000"/>
          </a:ln>
          <a:effectLst>
            <a:outerShdw sx="100000" sy="100000" kx="0" ky="0" algn="b" rotWithShape="0" blurRad="25400" dist="50800"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45"/>
                                        </p:tgtEl>
                                        <p:attrNameLst>
                                          <p:attrName>style.visibility</p:attrName>
                                        </p:attrNameLst>
                                      </p:cBhvr>
                                      <p:to>
                                        <p:strVal val="visible"/>
                                      </p:to>
                                    </p:set>
                                    <p:animEffect filter="wipe(up)" transition="in">
                                      <p:cBhvr>
                                        <p:cTn id="7" dur="1750"/>
                                        <p:tgtEl>
                                          <p:spTgt spid="245"/>
                                        </p:tgtEl>
                                      </p:cBhvr>
                                    </p:animEffect>
                                  </p:childTnLst>
                                </p:cTn>
                              </p:par>
                            </p:childTnLst>
                          </p:cTn>
                        </p:par>
                        <p:par>
                          <p:cTn id="8" fill="hold">
                            <p:stCondLst>
                              <p:cond delay="1750"/>
                            </p:stCondLst>
                            <p:childTnLst>
                              <p:par>
                                <p:cTn id="9" presetClass="entr" nodeType="afterEffect" presetSubtype="2" presetID="2" grpId="2" fill="hold">
                                  <p:stCondLst>
                                    <p:cond delay="0"/>
                                  </p:stCondLst>
                                  <p:iterate type="el" backwards="0">
                                    <p:tmAbs val="0"/>
                                  </p:iterate>
                                  <p:childTnLst>
                                    <p:set>
                                      <p:cBhvr>
                                        <p:cTn id="10" fill="hold"/>
                                        <p:tgtEl>
                                          <p:spTgt spid="244"/>
                                        </p:tgtEl>
                                        <p:attrNameLst>
                                          <p:attrName>style.visibility</p:attrName>
                                        </p:attrNameLst>
                                      </p:cBhvr>
                                      <p:to>
                                        <p:strVal val="visible"/>
                                      </p:to>
                                    </p:set>
                                    <p:anim calcmode="lin" valueType="num">
                                      <p:cBhvr>
                                        <p:cTn id="11" dur="2250" fill="hold"/>
                                        <p:tgtEl>
                                          <p:spTgt spid="244"/>
                                        </p:tgtEl>
                                        <p:attrNameLst>
                                          <p:attrName>ppt_x</p:attrName>
                                        </p:attrNameLst>
                                      </p:cBhvr>
                                      <p:tavLst>
                                        <p:tav tm="0">
                                          <p:val>
                                            <p:strVal val="1+#ppt_w/2"/>
                                          </p:val>
                                        </p:tav>
                                        <p:tav tm="100000">
                                          <p:val>
                                            <p:strVal val="#ppt_x"/>
                                          </p:val>
                                        </p:tav>
                                      </p:tavLst>
                                    </p:anim>
                                    <p:anim calcmode="lin" valueType="num">
                                      <p:cBhvr>
                                        <p:cTn id="12" dur="2250" fill="hold"/>
                                        <p:tgtEl>
                                          <p:spTgt spid="244"/>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Class="entr" nodeType="afterEffect" presetSubtype="0" presetID="1" grpId="3" fill="hold">
                                  <p:stCondLst>
                                    <p:cond delay="200"/>
                                  </p:stCondLst>
                                  <p:iterate type="el" backwards="0">
                                    <p:tmAbs val="0"/>
                                  </p:iterate>
                                  <p:childTnLst>
                                    <p:set>
                                      <p:cBhvr>
                                        <p:cTn id="15" fill="hold"/>
                                        <p:tgtEl>
                                          <p:spTgt spid="246"/>
                                        </p:tgtEl>
                                        <p:attrNameLst>
                                          <p:attrName>style.visibility</p:attrName>
                                        </p:attrNameLst>
                                      </p:cBhvr>
                                      <p:to>
                                        <p:strVal val="visible"/>
                                      </p:to>
                                    </p:set>
                                  </p:childTnLst>
                                </p:cTn>
                              </p:par>
                            </p:childTnLst>
                          </p:cTn>
                        </p:par>
                        <p:par>
                          <p:cTn id="16" fill="hold">
                            <p:stCondLst>
                              <p:cond delay="4200"/>
                            </p:stCondLst>
                            <p:childTnLst>
                              <p:par>
                                <p:cTn id="17" presetClass="entr" nodeType="afterEffect" presetSubtype="8" presetID="2" grpId="4" fill="hold">
                                  <p:stCondLst>
                                    <p:cond delay="0"/>
                                  </p:stCondLst>
                                  <p:iterate type="el" backwards="0">
                                    <p:tmAbs val="0"/>
                                  </p:iterate>
                                  <p:childTnLst>
                                    <p:set>
                                      <p:cBhvr>
                                        <p:cTn id="18" fill="hold"/>
                                        <p:tgtEl>
                                          <p:spTgt spid="247"/>
                                        </p:tgtEl>
                                        <p:attrNameLst>
                                          <p:attrName>style.visibility</p:attrName>
                                        </p:attrNameLst>
                                      </p:cBhvr>
                                      <p:to>
                                        <p:strVal val="visible"/>
                                      </p:to>
                                    </p:set>
                                    <p:anim calcmode="lin" valueType="num">
                                      <p:cBhvr>
                                        <p:cTn id="19" dur="2000" fill="hold"/>
                                        <p:tgtEl>
                                          <p:spTgt spid="247"/>
                                        </p:tgtEl>
                                        <p:attrNameLst>
                                          <p:attrName>ppt_x</p:attrName>
                                        </p:attrNameLst>
                                      </p:cBhvr>
                                      <p:tavLst>
                                        <p:tav tm="0">
                                          <p:val>
                                            <p:strVal val="0-#ppt_w/2"/>
                                          </p:val>
                                        </p:tav>
                                        <p:tav tm="100000">
                                          <p:val>
                                            <p:strVal val="#ppt_x"/>
                                          </p:val>
                                        </p:tav>
                                      </p:tavLst>
                                    </p:anim>
                                    <p:anim calcmode="lin" valueType="num">
                                      <p:cBhvr>
                                        <p:cTn id="20" dur="2000" fill="hold"/>
                                        <p:tgtEl>
                                          <p:spTgt spid="247"/>
                                        </p:tgtEl>
                                        <p:attrNameLst>
                                          <p:attrName>ppt_y</p:attrName>
                                        </p:attrNameLst>
                                      </p:cBhvr>
                                      <p:tavLst>
                                        <p:tav tm="0">
                                          <p:val>
                                            <p:strVal val="#ppt_y"/>
                                          </p:val>
                                        </p:tav>
                                        <p:tav tm="100000">
                                          <p:val>
                                            <p:strVal val="#ppt_y"/>
                                          </p:val>
                                        </p:tav>
                                      </p:tavLst>
                                    </p:anim>
                                  </p:childTnLst>
                                </p:cTn>
                              </p:par>
                            </p:childTnLst>
                          </p:cTn>
                        </p:par>
                        <p:par>
                          <p:cTn id="21" fill="hold">
                            <p:stCondLst>
                              <p:cond delay="6200"/>
                            </p:stCondLst>
                            <p:childTnLst>
                              <p:par>
                                <p:cTn id="22" presetClass="entr" nodeType="afterEffect" presetSubtype="8" presetID="22" grpId="5" fill="hold">
                                  <p:stCondLst>
                                    <p:cond delay="200"/>
                                  </p:stCondLst>
                                  <p:iterate type="el" backwards="0">
                                    <p:tmAbs val="0"/>
                                  </p:iterate>
                                  <p:childTnLst>
                                    <p:set>
                                      <p:cBhvr>
                                        <p:cTn id="23" fill="hold"/>
                                        <p:tgtEl>
                                          <p:spTgt spid="243"/>
                                        </p:tgtEl>
                                        <p:attrNameLst>
                                          <p:attrName>style.visibility</p:attrName>
                                        </p:attrNameLst>
                                      </p:cBhvr>
                                      <p:to>
                                        <p:strVal val="visible"/>
                                      </p:to>
                                    </p:set>
                                    <p:animEffect filter="wipe(left)" transition="in">
                                      <p:cBhvr>
                                        <p:cTn id="24"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4" grpId="2"/>
      <p:bldP build="whole" bldLvl="1" animBg="1" rev="0" advAuto="0" spid="247" grpId="4"/>
      <p:bldP build="whole" bldLvl="1" animBg="1" rev="0" advAuto="0" spid="246" grpId="3"/>
      <p:bldP build="whole" bldLvl="1" animBg="1" rev="0" advAuto="0" spid="243" grpId="5"/>
      <p:bldP build="whole" bldLvl="1" animBg="1" rev="0" advAuto="0" spid="24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2" name="Group"/>
          <p:cNvGrpSpPr/>
          <p:nvPr/>
        </p:nvGrpSpPr>
        <p:grpSpPr>
          <a:xfrm>
            <a:off x="-237154" y="-1"/>
            <a:ext cx="24621155" cy="13716001"/>
            <a:chOff x="0" y="0"/>
            <a:chExt cx="24621153" cy="13716000"/>
          </a:xfrm>
        </p:grpSpPr>
        <p:pic>
          <p:nvPicPr>
            <p:cNvPr id="59" name="Lifebg.png" descr="Lifebg.png"/>
            <p:cNvPicPr>
              <a:picLocks noChangeAspect="0"/>
            </p:cNvPicPr>
            <p:nvPr/>
          </p:nvPicPr>
          <p:blipFill>
            <a:blip r:embed="rId3">
              <a:extLst/>
            </a:blip>
            <a:srcRect l="266" t="6592" r="8293" b="2251"/>
            <a:stretch>
              <a:fillRect/>
            </a:stretch>
          </p:blipFill>
          <p:spPr>
            <a:xfrm>
              <a:off x="3198890" y="0"/>
              <a:ext cx="21422264" cy="13716000"/>
            </a:xfrm>
            <a:prstGeom prst="rect">
              <a:avLst/>
            </a:prstGeom>
            <a:ln w="12700" cap="flat">
              <a:noFill/>
              <a:miter lim="400000"/>
            </a:ln>
            <a:effectLst/>
          </p:spPr>
        </p:pic>
        <p:sp>
          <p:nvSpPr>
            <p:cNvPr id="60" name="THE LIFE CORE"/>
            <p:cNvSpPr txBox="1"/>
            <p:nvPr/>
          </p:nvSpPr>
          <p:spPr>
            <a:xfrm>
              <a:off x="0" y="478102"/>
              <a:ext cx="21438841" cy="2526823"/>
            </a:xfrm>
            <a:prstGeom prst="rect">
              <a:avLst/>
            </a:prstGeom>
            <a:noFill/>
            <a:ln w="12700" cap="flat">
              <a:noFill/>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defTabSz="642937">
                <a:spcBef>
                  <a:spcPts val="2200"/>
                </a:spcBef>
                <a:defRPr cap="all" spc="459" sz="15300">
                  <a:solidFill>
                    <a:srgbClr val="D1CDB4">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THE LIFE CORE</a:t>
              </a:r>
            </a:p>
          </p:txBody>
        </p:sp>
        <p:pic>
          <p:nvPicPr>
            <p:cNvPr id="61" name="TLC_Web300.jpg" descr="TLC_Web300.jpg"/>
            <p:cNvPicPr>
              <a:picLocks noChangeAspect="1"/>
            </p:cNvPicPr>
            <p:nvPr/>
          </p:nvPicPr>
          <p:blipFill>
            <a:blip r:embed="rId4">
              <a:extLst/>
            </a:blip>
            <a:stretch>
              <a:fillRect/>
            </a:stretch>
          </p:blipFill>
          <p:spPr>
            <a:xfrm>
              <a:off x="18079620" y="1978884"/>
              <a:ext cx="6023145" cy="8819601"/>
            </a:xfrm>
            <a:prstGeom prst="rect">
              <a:avLst/>
            </a:prstGeom>
            <a:ln w="63500" cap="flat">
              <a:solidFill>
                <a:srgbClr val="FEF6DE"/>
              </a:solidFill>
              <a:prstDash val="solid"/>
              <a:miter lim="400000"/>
            </a:ln>
            <a:effectLst>
              <a:outerShdw sx="100000" sy="100000" kx="0" ky="0" algn="b" rotWithShape="0" blurRad="266700" dist="0" dir="5400000">
                <a:srgbClr val="000000"/>
              </a:outerShdw>
            </a:effectLst>
          </p:spPr>
        </p:pic>
      </p:grpSp>
      <p:sp>
        <p:nvSpPr>
          <p:cNvPr id="63" name="This powerful discipleship training seminar arises from combining two Biblical life analogies showing not only the principles of Christian life but the overall thrust of life itself, enabling church leaders to understand and practically further the growth of the church no matter what the difficulty."/>
          <p:cNvSpPr txBox="1"/>
          <p:nvPr/>
        </p:nvSpPr>
        <p:spPr>
          <a:xfrm>
            <a:off x="3811957" y="7664741"/>
            <a:ext cx="13604357" cy="499491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30000"/>
              </a:lnSpc>
              <a:spcBef>
                <a:spcPts val="1600"/>
              </a:spcBef>
              <a:defRPr b="1" sz="4400">
                <a:solidFill>
                  <a:srgbClr val="FFFFFF"/>
                </a:solidFill>
                <a:latin typeface="Trebuchet MS"/>
                <a:ea typeface="Trebuchet MS"/>
                <a:cs typeface="Trebuchet MS"/>
                <a:sym typeface="Trebuchet MS"/>
              </a:defRPr>
            </a:lvl1pPr>
          </a:lstStyle>
          <a:p>
            <a:pPr/>
            <a:r>
              <a:t>This powerful discipleship training seminar arises from combining two Biblical life analogies showing not only the principles of Christian life but the overall thrust of life itself, enabling church leaders to understand and practically further the growth of the church no matter what the difficulty. </a:t>
            </a:r>
          </a:p>
        </p:txBody>
      </p:sp>
      <p:sp>
        <p:nvSpPr>
          <p:cNvPr id="64" name="Discovering the Heart of Great Training"/>
          <p:cNvSpPr txBox="1"/>
          <p:nvPr/>
        </p:nvSpPr>
        <p:spPr>
          <a:xfrm>
            <a:off x="5356857" y="3266977"/>
            <a:ext cx="10514557" cy="2112250"/>
          </a:xfrm>
          <a:prstGeom prst="rect">
            <a:avLst/>
          </a:prstGeom>
          <a:ln w="12700">
            <a:miter lim="400000"/>
          </a:ln>
          <a:effectLst>
            <a:outerShdw sx="100000" sy="100000" kx="0" ky="0" algn="b" rotWithShape="0" blurRad="25400" dist="12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6900">
                <a:solidFill>
                  <a:srgbClr val="FFFFFF"/>
                </a:solidFill>
                <a:latin typeface="Times New Roman"/>
                <a:ea typeface="Times New Roman"/>
                <a:cs typeface="Times New Roman"/>
                <a:sym typeface="Times New Roman"/>
              </a:defRPr>
            </a:lvl1pPr>
          </a:lstStyle>
          <a:p>
            <a:pPr/>
            <a:r>
              <a:t>Discovering the Heart of Great Training</a:t>
            </a:r>
          </a:p>
        </p:txBody>
      </p:sp>
      <p:sp>
        <p:nvSpPr>
          <p:cNvPr id="65" name="7-15 sessions"/>
          <p:cNvSpPr txBox="1"/>
          <p:nvPr/>
        </p:nvSpPr>
        <p:spPr>
          <a:xfrm>
            <a:off x="18901627" y="11471707"/>
            <a:ext cx="4385115" cy="6705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3600">
                <a:solidFill>
                  <a:srgbClr val="A6AAA9"/>
                </a:solidFill>
                <a:latin typeface="Trebuchet MS"/>
                <a:ea typeface="Trebuchet MS"/>
                <a:cs typeface="Trebuchet MS"/>
                <a:sym typeface="Trebuchet MS"/>
              </a:defRPr>
            </a:lvl1pPr>
          </a:lstStyle>
          <a:p>
            <a:pPr/>
            <a:r>
              <a:t>7-15 sessions</a:t>
            </a:r>
          </a:p>
        </p:txBody>
      </p:sp>
    </p:spTree>
  </p:cSld>
  <p:clrMapOvr>
    <a:masterClrMapping/>
  </p:clrMapOvr>
  <mc:AlternateContent xmlns:mc="http://schemas.openxmlformats.org/markup-compatibility/2006">
    <mc:Choice xmlns:p14="http://schemas.microsoft.com/office/powerpoint/2010/main" Requires="p14">
      <p:transition spd="med" advClick="1" p14:dur="1000">
        <p14:warp dir="in"/>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62"/>
                                        </p:tgtEl>
                                        <p:attrNameLst>
                                          <p:attrName>style.visibility</p:attrName>
                                        </p:attrNameLst>
                                      </p:cBhvr>
                                      <p:to>
                                        <p:strVal val="visible"/>
                                      </p:to>
                                    </p:set>
                                    <p:animEffect filter="dissolve" transition="in">
                                      <p:cBhvr>
                                        <p:cTn id="7" dur="1500"/>
                                        <p:tgtEl>
                                          <p:spTgt spid="62"/>
                                        </p:tgtEl>
                                      </p:cBhvr>
                                    </p:animEffect>
                                  </p:childTnLst>
                                </p:cTn>
                              </p:par>
                            </p:childTnLst>
                          </p:cTn>
                        </p:par>
                        <p:par>
                          <p:cTn id="8" fill="hold">
                            <p:stCondLst>
                              <p:cond delay="1500"/>
                            </p:stCondLst>
                            <p:childTnLst>
                              <p:par>
                                <p:cTn id="9" presetClass="entr" nodeType="afterEffect" presetSubtype="8" presetID="22" grpId="2" fill="hold">
                                  <p:stCondLst>
                                    <p:cond delay="200"/>
                                  </p:stCondLst>
                                  <p:iterate type="el" backwards="0">
                                    <p:tmAbs val="0"/>
                                  </p:iterate>
                                  <p:childTnLst>
                                    <p:set>
                                      <p:cBhvr>
                                        <p:cTn id="10" fill="hold"/>
                                        <p:tgtEl>
                                          <p:spTgt spid="65"/>
                                        </p:tgtEl>
                                        <p:attrNameLst>
                                          <p:attrName>style.visibility</p:attrName>
                                        </p:attrNameLst>
                                      </p:cBhvr>
                                      <p:to>
                                        <p:strVal val="visible"/>
                                      </p:to>
                                    </p:set>
                                    <p:animEffect filter="wipe(left)" transition="in">
                                      <p:cBhvr>
                                        <p:cTn id="11" dur="1000"/>
                                        <p:tgtEl>
                                          <p:spTgt spid="65"/>
                                        </p:tgtEl>
                                      </p:cBhvr>
                                    </p:animEffect>
                                  </p:childTnLst>
                                </p:cTn>
                              </p:par>
                            </p:childTnLst>
                          </p:cTn>
                        </p:par>
                        <p:par>
                          <p:cTn id="12" fill="hold">
                            <p:stCondLst>
                              <p:cond delay="2700"/>
                            </p:stCondLst>
                            <p:childTnLst>
                              <p:par>
                                <p:cTn id="13" presetClass="entr" nodeType="afterEffect" presetSubtype="32" presetID="23" grpId="3" fill="hold">
                                  <p:stCondLst>
                                    <p:cond delay="0"/>
                                  </p:stCondLst>
                                  <p:iterate type="el" backwards="0">
                                    <p:tmAbs val="0"/>
                                  </p:iterate>
                                  <p:childTnLst>
                                    <p:set>
                                      <p:cBhvr>
                                        <p:cTn id="14" fill="hold"/>
                                        <p:tgtEl>
                                          <p:spTgt spid="64"/>
                                        </p:tgtEl>
                                        <p:attrNameLst>
                                          <p:attrName>style.visibility</p:attrName>
                                        </p:attrNameLst>
                                      </p:cBhvr>
                                      <p:to>
                                        <p:strVal val="visible"/>
                                      </p:to>
                                    </p:set>
                                    <p:anim calcmode="lin" valueType="num">
                                      <p:cBhvr>
                                        <p:cTn id="15" dur="1750" fill="hold"/>
                                        <p:tgtEl>
                                          <p:spTgt spid="64"/>
                                        </p:tgtEl>
                                        <p:attrNameLst>
                                          <p:attrName>ppt_w</p:attrName>
                                        </p:attrNameLst>
                                      </p:cBhvr>
                                      <p:tavLst>
                                        <p:tav tm="0">
                                          <p:val>
                                            <p:strVal val="4*#ppt_w"/>
                                          </p:val>
                                        </p:tav>
                                        <p:tav tm="100000">
                                          <p:val>
                                            <p:strVal val="#ppt_w"/>
                                          </p:val>
                                        </p:tav>
                                      </p:tavLst>
                                    </p:anim>
                                    <p:anim calcmode="lin" valueType="num">
                                      <p:cBhvr>
                                        <p:cTn id="16" dur="1750" fill="hold"/>
                                        <p:tgtEl>
                                          <p:spTgt spid="64"/>
                                        </p:tgtEl>
                                        <p:attrNameLst>
                                          <p:attrName>ppt_h</p:attrName>
                                        </p:attrNameLst>
                                      </p:cBhvr>
                                      <p:tavLst>
                                        <p:tav tm="0">
                                          <p:val>
                                            <p:strVal val="4*#ppt_h"/>
                                          </p:val>
                                        </p:tav>
                                        <p:tav tm="100000">
                                          <p:val>
                                            <p:strVal val="#ppt_h"/>
                                          </p:val>
                                        </p:tav>
                                      </p:tavLst>
                                    </p:anim>
                                  </p:childTnLst>
                                </p:cTn>
                              </p:par>
                            </p:childTnLst>
                          </p:cTn>
                        </p:par>
                        <p:par>
                          <p:cTn id="17" fill="hold">
                            <p:stCondLst>
                              <p:cond delay="4450"/>
                            </p:stCondLst>
                            <p:childTnLst>
                              <p:par>
                                <p:cTn id="18" presetClass="entr" nodeType="afterEffect" presetSubtype="8" presetID="22" grpId="4" fill="hold">
                                  <p:stCondLst>
                                    <p:cond delay="200"/>
                                  </p:stCondLst>
                                  <p:iterate type="el" backwards="0">
                                    <p:tmAbs val="0"/>
                                  </p:iterate>
                                  <p:childTnLst>
                                    <p:set>
                                      <p:cBhvr>
                                        <p:cTn id="19" fill="hold"/>
                                        <p:tgtEl>
                                          <p:spTgt spid="63"/>
                                        </p:tgtEl>
                                        <p:attrNameLst>
                                          <p:attrName>style.visibility</p:attrName>
                                        </p:attrNameLst>
                                      </p:cBhvr>
                                      <p:to>
                                        <p:strVal val="visible"/>
                                      </p:to>
                                    </p:set>
                                    <p:animEffect filter="wipe(left)" transition="in">
                                      <p:cBhvr>
                                        <p:cTn id="20" dur="10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 grpId="2"/>
      <p:bldP build="whole" bldLvl="1" animBg="1" rev="0" advAuto="0" spid="63" grpId="4"/>
      <p:bldP build="whole" bldLvl="1" animBg="1" rev="0" advAuto="0" spid="62" grpId="1"/>
      <p:bldP build="whole" bldLvl="1" animBg="1" rev="0" advAuto="0" spid="64" grpId="3"/>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RELATIONAL DISCIPLESHIP"/>
          <p:cNvSpPr txBox="1"/>
          <p:nvPr/>
        </p:nvSpPr>
        <p:spPr>
          <a:xfrm>
            <a:off x="2961737" y="0"/>
            <a:ext cx="14556100" cy="2526823"/>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55" sz="85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RELATIONAL DISCIPLESHIP</a:t>
            </a:r>
          </a:p>
        </p:txBody>
      </p:sp>
      <p:sp>
        <p:nvSpPr>
          <p:cNvPr id="252" name="Each biblical analogy unlocks the healing process found in one key relationship. These twelve discipleship studies are founded upon Jesus’ summary of all the commandments: ‘to love God’ and ‘to love others’ thus forming Cross Training, horizontal and vertical relational development."/>
          <p:cNvSpPr txBox="1"/>
          <p:nvPr/>
        </p:nvSpPr>
        <p:spPr>
          <a:xfrm>
            <a:off x="3724478" y="10096889"/>
            <a:ext cx="19815071" cy="331089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30000"/>
              </a:lnSpc>
              <a:spcBef>
                <a:spcPts val="1600"/>
              </a:spcBef>
              <a:defRPr b="1" sz="4400">
                <a:solidFill>
                  <a:srgbClr val="53585F"/>
                </a:solidFill>
                <a:latin typeface="Trebuchet MS"/>
                <a:ea typeface="Trebuchet MS"/>
                <a:cs typeface="Trebuchet MS"/>
                <a:sym typeface="Trebuchet MS"/>
              </a:defRPr>
            </a:lvl1pPr>
          </a:lstStyle>
          <a:p>
            <a:pPr/>
            <a:r>
              <a:t>Each biblical analogy unlocks the healing process found in one key relationship. These twelve discipleship studies are founded upon Jesus’ summary of all the commandments: ‘to love God’ and ‘to love others’ thus forming Cross Training, horizontal and vertical relational development.</a:t>
            </a:r>
          </a:p>
        </p:txBody>
      </p:sp>
      <p:pic>
        <p:nvPicPr>
          <p:cNvPr id="253" name="RD_Front300web.jpg" descr="RD_Front300web.jpg"/>
          <p:cNvPicPr>
            <a:picLocks noChangeAspect="1"/>
          </p:cNvPicPr>
          <p:nvPr/>
        </p:nvPicPr>
        <p:blipFill>
          <a:blip r:embed="rId3">
            <a:extLst/>
          </a:blip>
          <a:srcRect l="1681" t="0" r="1681" b="0"/>
          <a:stretch>
            <a:fillRect/>
          </a:stretch>
        </p:blipFill>
        <p:spPr>
          <a:xfrm>
            <a:off x="17517837" y="1263411"/>
            <a:ext cx="5570858" cy="8282008"/>
          </a:xfrm>
          <a:prstGeom prst="rect">
            <a:avLst/>
          </a:prstGeom>
          <a:ln w="12700">
            <a:miter lim="400000"/>
          </a:ln>
          <a:effectLst>
            <a:outerShdw sx="100000" sy="100000" kx="0" ky="0" algn="b" rotWithShape="0" blurRad="266700" dist="0" dir="5400000">
              <a:srgbClr val="000000"/>
            </a:outerShdw>
          </a:effectLst>
        </p:spPr>
      </p:pic>
      <p:sp>
        <p:nvSpPr>
          <p:cNvPr id="254" name="Learning to grow in relationship with God and people!"/>
          <p:cNvSpPr txBox="1"/>
          <p:nvPr/>
        </p:nvSpPr>
        <p:spPr>
          <a:xfrm>
            <a:off x="5122644" y="2127789"/>
            <a:ext cx="10099704" cy="16134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5200">
                <a:latin typeface="Times New Roman"/>
                <a:ea typeface="Times New Roman"/>
                <a:cs typeface="Times New Roman"/>
                <a:sym typeface="Times New Roman"/>
              </a:defRPr>
            </a:lvl1pPr>
          </a:lstStyle>
          <a:p>
            <a:pPr/>
            <a:r>
              <a:t>Learning to grow in relationship with God and people!</a:t>
            </a:r>
          </a:p>
        </p:txBody>
      </p:sp>
      <p:sp>
        <p:nvSpPr>
          <p:cNvPr id="255" name="10-12 sessions"/>
          <p:cNvSpPr txBox="1"/>
          <p:nvPr/>
        </p:nvSpPr>
        <p:spPr>
          <a:xfrm>
            <a:off x="7979939" y="4127409"/>
            <a:ext cx="4385115" cy="7467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200">
                <a:solidFill>
                  <a:srgbClr val="A6AAA9"/>
                </a:solidFill>
                <a:latin typeface="Trebuchet MS"/>
                <a:ea typeface="Trebuchet MS"/>
                <a:cs typeface="Trebuchet MS"/>
                <a:sym typeface="Trebuchet MS"/>
              </a:defRPr>
            </a:lvl1pPr>
          </a:lstStyle>
          <a:p>
            <a:pPr/>
            <a:r>
              <a:t>10-12 sessions</a:t>
            </a:r>
          </a:p>
        </p:txBody>
      </p:sp>
      <p:pic>
        <p:nvPicPr>
          <p:cNvPr id="256" name="CT_HeadingGrow.gif" descr="CT_HeadingGrow.gif"/>
          <p:cNvPicPr>
            <a:picLocks noChangeAspect="0"/>
          </p:cNvPicPr>
          <p:nvPr/>
        </p:nvPicPr>
        <p:blipFill>
          <a:blip r:embed="rId4">
            <a:extLst/>
          </a:blip>
          <a:stretch>
            <a:fillRect/>
          </a:stretch>
        </p:blipFill>
        <p:spPr>
          <a:xfrm>
            <a:off x="6050258" y="5485800"/>
            <a:ext cx="8780686" cy="3998712"/>
          </a:xfrm>
          <a:prstGeom prst="rect">
            <a:avLst/>
          </a:prstGeom>
          <a:effectLst>
            <a:outerShdw sx="100000" sy="100000" kx="0" ky="0" algn="b" rotWithShape="0" blurRad="25400" dist="114300" dir="5400000">
              <a:srgbClr val="81A4F7">
                <a:alpha val="5257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54"/>
                                        </p:tgtEl>
                                        <p:attrNameLst>
                                          <p:attrName>style.visibility</p:attrName>
                                        </p:attrNameLst>
                                      </p:cBhvr>
                                      <p:to>
                                        <p:strVal val="visible"/>
                                      </p:to>
                                    </p:set>
                                    <p:animEffect filter="wipe(up)" transition="in">
                                      <p:cBhvr>
                                        <p:cTn id="7" dur="2500"/>
                                        <p:tgtEl>
                                          <p:spTgt spid="254"/>
                                        </p:tgtEl>
                                      </p:cBhvr>
                                    </p:animEffect>
                                  </p:childTnLst>
                                </p:cTn>
                              </p:par>
                            </p:childTnLst>
                          </p:cTn>
                        </p:par>
                        <p:par>
                          <p:cTn id="8" fill="hold">
                            <p:stCondLst>
                              <p:cond delay="2500"/>
                            </p:stCondLst>
                            <p:childTnLst>
                              <p:par>
                                <p:cTn id="9" presetClass="entr" nodeType="afterEffect" presetSubtype="16" presetID="23" grpId="2" fill="hold">
                                  <p:stCondLst>
                                    <p:cond delay="0"/>
                                  </p:stCondLst>
                                  <p:iterate type="el" backwards="0">
                                    <p:tmAbs val="0"/>
                                  </p:iterate>
                                  <p:childTnLst>
                                    <p:set>
                                      <p:cBhvr>
                                        <p:cTn id="10" fill="hold"/>
                                        <p:tgtEl>
                                          <p:spTgt spid="253"/>
                                        </p:tgtEl>
                                        <p:attrNameLst>
                                          <p:attrName>style.visibility</p:attrName>
                                        </p:attrNameLst>
                                      </p:cBhvr>
                                      <p:to>
                                        <p:strVal val="visible"/>
                                      </p:to>
                                    </p:set>
                                    <p:anim calcmode="lin" valueType="num">
                                      <p:cBhvr>
                                        <p:cTn id="11" dur="2500" fill="hold"/>
                                        <p:tgtEl>
                                          <p:spTgt spid="253"/>
                                        </p:tgtEl>
                                        <p:attrNameLst>
                                          <p:attrName>ppt_w</p:attrName>
                                        </p:attrNameLst>
                                      </p:cBhvr>
                                      <p:tavLst>
                                        <p:tav tm="0">
                                          <p:val>
                                            <p:fltVal val="0"/>
                                          </p:val>
                                        </p:tav>
                                        <p:tav tm="100000">
                                          <p:val>
                                            <p:strVal val="#ppt_w"/>
                                          </p:val>
                                        </p:tav>
                                      </p:tavLst>
                                    </p:anim>
                                    <p:anim calcmode="lin" valueType="num">
                                      <p:cBhvr>
                                        <p:cTn id="12" dur="2500" fill="hold"/>
                                        <p:tgtEl>
                                          <p:spTgt spid="253"/>
                                        </p:tgtEl>
                                        <p:attrNameLst>
                                          <p:attrName>ppt_h</p:attrName>
                                        </p:attrNameLst>
                                      </p:cBhvr>
                                      <p:tavLst>
                                        <p:tav tm="0">
                                          <p:val>
                                            <p:fltVal val="0"/>
                                          </p:val>
                                        </p:tav>
                                        <p:tav tm="100000">
                                          <p:val>
                                            <p:strVal val="#ppt_h"/>
                                          </p:val>
                                        </p:tav>
                                      </p:tavLst>
                                    </p:anim>
                                  </p:childTnLst>
                                </p:cTn>
                              </p:par>
                            </p:childTnLst>
                          </p:cTn>
                        </p:par>
                        <p:par>
                          <p:cTn id="13" fill="hold">
                            <p:stCondLst>
                              <p:cond delay="5000"/>
                            </p:stCondLst>
                            <p:childTnLst>
                              <p:par>
                                <p:cTn id="14" presetClass="entr" nodeType="afterEffect" presetSubtype="0" presetID="1" grpId="3" fill="hold">
                                  <p:stCondLst>
                                    <p:cond delay="200"/>
                                  </p:stCondLst>
                                  <p:iterate type="el" backwards="0">
                                    <p:tmAbs val="0"/>
                                  </p:iterate>
                                  <p:childTnLst>
                                    <p:set>
                                      <p:cBhvr>
                                        <p:cTn id="15" fill="hold"/>
                                        <p:tgtEl>
                                          <p:spTgt spid="255"/>
                                        </p:tgtEl>
                                        <p:attrNameLst>
                                          <p:attrName>style.visibility</p:attrName>
                                        </p:attrNameLst>
                                      </p:cBhvr>
                                      <p:to>
                                        <p:strVal val="visible"/>
                                      </p:to>
                                    </p:set>
                                  </p:childTnLst>
                                </p:cTn>
                              </p:par>
                            </p:childTnLst>
                          </p:cTn>
                        </p:par>
                        <p:par>
                          <p:cTn id="16" fill="hold">
                            <p:stCondLst>
                              <p:cond delay="5200"/>
                            </p:stCondLst>
                            <p:childTnLst>
                              <p:par>
                                <p:cTn id="17" presetClass="entr" nodeType="afterEffect" presetSubtype="5" presetID="3" grpId="4" fill="hold">
                                  <p:stCondLst>
                                    <p:cond delay="0"/>
                                  </p:stCondLst>
                                  <p:iterate type="el" backwards="0">
                                    <p:tmAbs val="0"/>
                                  </p:iterate>
                                  <p:childTnLst>
                                    <p:set>
                                      <p:cBhvr>
                                        <p:cTn id="18" fill="hold"/>
                                        <p:tgtEl>
                                          <p:spTgt spid="256"/>
                                        </p:tgtEl>
                                        <p:attrNameLst>
                                          <p:attrName>style.visibility</p:attrName>
                                        </p:attrNameLst>
                                      </p:cBhvr>
                                      <p:to>
                                        <p:strVal val="visible"/>
                                      </p:to>
                                    </p:set>
                                    <p:animEffect filter="blinds(vertical)" transition="in">
                                      <p:cBhvr>
                                        <p:cTn id="19" dur="2000"/>
                                        <p:tgtEl>
                                          <p:spTgt spid="256"/>
                                        </p:tgtEl>
                                      </p:cBhvr>
                                    </p:animEffect>
                                  </p:childTnLst>
                                </p:cTn>
                              </p:par>
                            </p:childTnLst>
                          </p:cTn>
                        </p:par>
                        <p:par>
                          <p:cTn id="20" fill="hold">
                            <p:stCondLst>
                              <p:cond delay="7200"/>
                            </p:stCondLst>
                            <p:childTnLst>
                              <p:par>
                                <p:cTn id="21" presetClass="entr" nodeType="afterEffect" presetSubtype="8" presetID="22" grpId="5" fill="hold">
                                  <p:stCondLst>
                                    <p:cond delay="200"/>
                                  </p:stCondLst>
                                  <p:iterate type="el" backwards="0">
                                    <p:tmAbs val="0"/>
                                  </p:iterate>
                                  <p:childTnLst>
                                    <p:set>
                                      <p:cBhvr>
                                        <p:cTn id="22" fill="hold"/>
                                        <p:tgtEl>
                                          <p:spTgt spid="252"/>
                                        </p:tgtEl>
                                        <p:attrNameLst>
                                          <p:attrName>style.visibility</p:attrName>
                                        </p:attrNameLst>
                                      </p:cBhvr>
                                      <p:to>
                                        <p:strVal val="visible"/>
                                      </p:to>
                                    </p:set>
                                    <p:animEffect filter="wipe(left)" transition="in">
                                      <p:cBhvr>
                                        <p:cTn id="23"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1"/>
      <p:bldP build="whole" bldLvl="1" animBg="1" rev="0" advAuto="0" spid="256" grpId="4"/>
      <p:bldP build="whole" bldLvl="1" animBg="1" rev="0" advAuto="0" spid="253" grpId="2"/>
      <p:bldP build="whole" bldLvl="1" animBg="1" rev="0" advAuto="0" spid="252" grpId="5"/>
      <p:bldP build="whole" bldLvl="1" animBg="1" rev="0" advAuto="0" spid="255"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eepen Your Roots"/>
          <p:cNvSpPr txBox="1"/>
          <p:nvPr/>
        </p:nvSpPr>
        <p:spPr>
          <a:xfrm>
            <a:off x="3185761" y="4508977"/>
            <a:ext cx="21589426" cy="2526823"/>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55" sz="85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Deepen Your Roots</a:t>
            </a:r>
          </a:p>
        </p:txBody>
      </p:sp>
      <p:sp>
        <p:nvSpPr>
          <p:cNvPr id="261" name="Biblical meditation excites me not only because of what the Bible teaches about its importance in a believer’s personal growth but also by observing the ways the Lord used such times meditating in His Word to direct and empower my life. The fact is, God is seeking to get further involved in the lives of all those that seek after Him and to have His Word powerfully awaken and guide their lives. — Exercises included"/>
          <p:cNvSpPr txBox="1"/>
          <p:nvPr/>
        </p:nvSpPr>
        <p:spPr>
          <a:xfrm>
            <a:off x="3724478" y="8167336"/>
            <a:ext cx="19815071" cy="499491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30000"/>
              </a:lnSpc>
              <a:spcBef>
                <a:spcPts val="1600"/>
              </a:spcBef>
              <a:defRPr b="1" sz="4400">
                <a:solidFill>
                  <a:srgbClr val="53585F"/>
                </a:solidFill>
                <a:latin typeface="Trebuchet MS"/>
                <a:ea typeface="Trebuchet MS"/>
                <a:cs typeface="Trebuchet MS"/>
                <a:sym typeface="Trebuchet MS"/>
              </a:defRPr>
            </a:lvl1pPr>
          </a:lstStyle>
          <a:p>
            <a:pPr/>
            <a:r>
              <a:t>Biblical meditation excites me not only because of what the Bible teaches about its importance in a believer’s personal growth but also by observing the ways the Lord used such times meditating in His Word to direct and empower my life. The fact is, God is seeking to get further involved in the lives of all those that seek after Him and to have His Word powerfully awaken and guide their lives. — Exercises included</a:t>
            </a:r>
          </a:p>
        </p:txBody>
      </p:sp>
      <p:sp>
        <p:nvSpPr>
          <p:cNvPr id="262" name="A Study on Biblical Meditation"/>
          <p:cNvSpPr txBox="1"/>
          <p:nvPr/>
        </p:nvSpPr>
        <p:spPr>
          <a:xfrm>
            <a:off x="8582162" y="6425939"/>
            <a:ext cx="10099704" cy="8641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5200">
                <a:latin typeface="Times New Roman"/>
                <a:ea typeface="Times New Roman"/>
                <a:cs typeface="Times New Roman"/>
                <a:sym typeface="Times New Roman"/>
              </a:defRPr>
            </a:lvl1pPr>
          </a:lstStyle>
          <a:p>
            <a:pPr/>
            <a:r>
              <a:t>A Study on Biblical Meditation</a:t>
            </a:r>
          </a:p>
        </p:txBody>
      </p:sp>
      <p:sp>
        <p:nvSpPr>
          <p:cNvPr id="263" name="5-7 sessions"/>
          <p:cNvSpPr txBox="1"/>
          <p:nvPr/>
        </p:nvSpPr>
        <p:spPr>
          <a:xfrm>
            <a:off x="11439456" y="7420576"/>
            <a:ext cx="4385115" cy="7467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200">
                <a:solidFill>
                  <a:srgbClr val="A6AAA9"/>
                </a:solidFill>
                <a:latin typeface="Trebuchet MS"/>
                <a:ea typeface="Trebuchet MS"/>
                <a:cs typeface="Trebuchet MS"/>
                <a:sym typeface="Trebuchet MS"/>
              </a:defRPr>
            </a:lvl1pPr>
          </a:lstStyle>
          <a:p>
            <a:pPr/>
            <a:r>
              <a:t>5-7 sessions</a:t>
            </a:r>
          </a:p>
        </p:txBody>
      </p:sp>
      <p:pic>
        <p:nvPicPr>
          <p:cNvPr id="264" name="Tree_Deepen.jpeg" descr="Tree_Deepen.jpeg"/>
          <p:cNvPicPr>
            <a:picLocks noChangeAspect="1"/>
          </p:cNvPicPr>
          <p:nvPr/>
        </p:nvPicPr>
        <p:blipFill>
          <a:blip r:embed="rId2">
            <a:extLst/>
          </a:blip>
          <a:srcRect l="17142" t="76755" r="6794" b="2228"/>
          <a:stretch>
            <a:fillRect/>
          </a:stretch>
        </p:blipFill>
        <p:spPr>
          <a:xfrm>
            <a:off x="4650136" y="0"/>
            <a:ext cx="17963582" cy="4954749"/>
          </a:xfrm>
          <a:prstGeom prst="rect">
            <a:avLst/>
          </a:prstGeom>
          <a:ln w="25400">
            <a:miter lim="400000"/>
          </a:ln>
          <a:effectLst>
            <a:outerShdw sx="100000" sy="100000" kx="0" ky="0" algn="b" rotWithShape="0" blurRad="190500" dist="12700" dir="5400000">
              <a:srgbClr val="000000">
                <a:alpha val="75000"/>
              </a:srgbClr>
            </a:outerShdw>
          </a:effectLst>
        </p:spPr>
      </p:pic>
      <p:sp>
        <p:nvSpPr>
          <p:cNvPr id="265" name="A Study on Biblical Meditation"/>
          <p:cNvSpPr/>
          <p:nvPr/>
        </p:nvSpPr>
        <p:spPr>
          <a:xfrm>
            <a:off x="15257798" y="3125787"/>
            <a:ext cx="7356093" cy="1828801"/>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lnSpc>
                <a:spcPct val="90000"/>
              </a:lnSpc>
              <a:defRPr b="1" sz="5700">
                <a:solidFill>
                  <a:srgbClr val="FBC057"/>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A Study on Biblical Meditation</a:t>
            </a:r>
          </a:p>
        </p:txBody>
      </p:sp>
      <p:pic>
        <p:nvPicPr>
          <p:cNvPr id="266" name="DYR-Words.png" descr="DYR-Words.png"/>
          <p:cNvPicPr>
            <a:picLocks noChangeAspect="1"/>
          </p:cNvPicPr>
          <p:nvPr/>
        </p:nvPicPr>
        <p:blipFill>
          <a:blip r:embed="rId4">
            <a:extLst/>
          </a:blip>
          <a:srcRect l="4455" t="2227" r="0" b="2227"/>
          <a:stretch>
            <a:fillRect/>
          </a:stretch>
        </p:blipFill>
        <p:spPr>
          <a:xfrm>
            <a:off x="7400280" y="969693"/>
            <a:ext cx="5638813" cy="3148081"/>
          </a:xfrm>
          <a:prstGeom prst="rect">
            <a:avLst/>
          </a:prstGeom>
          <a:ln w="12700">
            <a:miter lim="400000"/>
          </a:ln>
          <a:effectLst>
            <a:outerShdw sx="100000" sy="100000" kx="0" ky="0" algn="b" rotWithShape="0" blurRad="38100" dist="25400" dir="15751229">
              <a:srgbClr val="000000">
                <a:alpha val="5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62"/>
                                        </p:tgtEl>
                                        <p:attrNameLst>
                                          <p:attrName>style.visibility</p:attrName>
                                        </p:attrNameLst>
                                      </p:cBhvr>
                                      <p:to>
                                        <p:strVal val="visible"/>
                                      </p:to>
                                    </p:set>
                                    <p:animEffect filter="wipe(up)" transition="in">
                                      <p:cBhvr>
                                        <p:cTn id="7" dur="2500"/>
                                        <p:tgtEl>
                                          <p:spTgt spid="262"/>
                                        </p:tgtEl>
                                      </p:cBhvr>
                                    </p:animEffect>
                                  </p:childTnLst>
                                </p:cTn>
                              </p:par>
                            </p:childTnLst>
                          </p:cTn>
                        </p:par>
                        <p:par>
                          <p:cTn id="8" fill="hold">
                            <p:stCondLst>
                              <p:cond delay="2500"/>
                            </p:stCondLst>
                            <p:childTnLst>
                              <p:par>
                                <p:cTn id="9" presetClass="entr" nodeType="afterEffect" presetSubtype="0" presetID="1" grpId="2" fill="hold">
                                  <p:stCondLst>
                                    <p:cond delay="200"/>
                                  </p:stCondLst>
                                  <p:iterate type="el" backwards="0">
                                    <p:tmAbs val="0"/>
                                  </p:iterate>
                                  <p:childTnLst>
                                    <p:set>
                                      <p:cBhvr>
                                        <p:cTn id="10" fill="hold"/>
                                        <p:tgtEl>
                                          <p:spTgt spid="263"/>
                                        </p:tgtEl>
                                        <p:attrNameLst>
                                          <p:attrName>style.visibility</p:attrName>
                                        </p:attrNameLst>
                                      </p:cBhvr>
                                      <p:to>
                                        <p:strVal val="visible"/>
                                      </p:to>
                                    </p:set>
                                  </p:childTnLst>
                                </p:cTn>
                              </p:par>
                            </p:childTnLst>
                          </p:cTn>
                        </p:par>
                        <p:par>
                          <p:cTn id="11" fill="hold">
                            <p:stCondLst>
                              <p:cond delay="2700"/>
                            </p:stCondLst>
                            <p:childTnLst>
                              <p:par>
                                <p:cTn id="12" presetClass="entr" nodeType="afterEffect" presetSubtype="8" presetID="22" grpId="3" fill="hold">
                                  <p:stCondLst>
                                    <p:cond delay="200"/>
                                  </p:stCondLst>
                                  <p:iterate type="el" backwards="0">
                                    <p:tmAbs val="0"/>
                                  </p:iterate>
                                  <p:childTnLst>
                                    <p:set>
                                      <p:cBhvr>
                                        <p:cTn id="13" fill="hold"/>
                                        <p:tgtEl>
                                          <p:spTgt spid="261"/>
                                        </p:tgtEl>
                                        <p:attrNameLst>
                                          <p:attrName>style.visibility</p:attrName>
                                        </p:attrNameLst>
                                      </p:cBhvr>
                                      <p:to>
                                        <p:strVal val="visible"/>
                                      </p:to>
                                    </p:set>
                                    <p:animEffect filter="wipe(left)" transition="in">
                                      <p:cBhvr>
                                        <p:cTn id="14" dur="1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2" grpId="1"/>
      <p:bldP build="whole" bldLvl="1" animBg="1" rev="0" advAuto="0" spid="261" grpId="3"/>
      <p:bldP build="whole" bldLvl="1" animBg="1" rev="0" advAuto="0" spid="263"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Godly Beginnings for the Family"/>
          <p:cNvSpPr txBox="1"/>
          <p:nvPr/>
        </p:nvSpPr>
        <p:spPr>
          <a:xfrm>
            <a:off x="3183696" y="164714"/>
            <a:ext cx="13115334" cy="2526824"/>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31" sz="77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Godly Beginnings for the Family</a:t>
            </a:r>
          </a:p>
        </p:txBody>
      </p:sp>
      <p:sp>
        <p:nvSpPr>
          <p:cNvPr id="269" name="Family: Expecting: Arrival: Routines"/>
          <p:cNvSpPr txBox="1"/>
          <p:nvPr/>
        </p:nvSpPr>
        <p:spPr>
          <a:xfrm>
            <a:off x="3506846" y="2874297"/>
            <a:ext cx="12666353" cy="98680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6000">
                <a:latin typeface="Times New Roman"/>
                <a:ea typeface="Times New Roman"/>
                <a:cs typeface="Times New Roman"/>
                <a:sym typeface="Times New Roman"/>
              </a:defRPr>
            </a:lvl1pPr>
          </a:lstStyle>
          <a:p>
            <a:pPr/>
            <a:r>
              <a:t>Family: Expecting: Arrival: Routines</a:t>
            </a:r>
          </a:p>
        </p:txBody>
      </p:sp>
      <p:sp>
        <p:nvSpPr>
          <p:cNvPr id="270" name="6-8 sessions"/>
          <p:cNvSpPr txBox="1"/>
          <p:nvPr/>
        </p:nvSpPr>
        <p:spPr>
          <a:xfrm>
            <a:off x="7548805" y="4043862"/>
            <a:ext cx="4385116" cy="7467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200">
                <a:solidFill>
                  <a:srgbClr val="A6AAA9"/>
                </a:solidFill>
                <a:latin typeface="Trebuchet MS"/>
                <a:ea typeface="Trebuchet MS"/>
                <a:cs typeface="Trebuchet MS"/>
                <a:sym typeface="Trebuchet MS"/>
              </a:defRPr>
            </a:lvl1pPr>
          </a:lstStyle>
          <a:p>
            <a:pPr/>
            <a:r>
              <a:t>6-8 sessions</a:t>
            </a:r>
          </a:p>
        </p:txBody>
      </p:sp>
      <p:pic>
        <p:nvPicPr>
          <p:cNvPr id="271" name="GBF_CoverWeb300.jpg" descr="GBF_CoverWeb300.jpg"/>
          <p:cNvPicPr>
            <a:picLocks noChangeAspect="1"/>
          </p:cNvPicPr>
          <p:nvPr/>
        </p:nvPicPr>
        <p:blipFill>
          <a:blip r:embed="rId3">
            <a:extLst/>
          </a:blip>
          <a:stretch>
            <a:fillRect/>
          </a:stretch>
        </p:blipFill>
        <p:spPr>
          <a:xfrm>
            <a:off x="16655570" y="1428851"/>
            <a:ext cx="7318459" cy="10977686"/>
          </a:xfrm>
          <a:prstGeom prst="rect">
            <a:avLst/>
          </a:prstGeom>
          <a:ln w="12700">
            <a:miter lim="400000"/>
          </a:ln>
          <a:effectLst>
            <a:outerShdw sx="100000" sy="100000" kx="0" ky="0" algn="b" rotWithShape="0" blurRad="190500" dist="8455" dir="5400000">
              <a:srgbClr val="000000"/>
            </a:outerShdw>
          </a:effectLst>
        </p:spPr>
      </p:pic>
      <p:sp>
        <p:nvSpPr>
          <p:cNvPr id="272" name="Many new or expecting Christian parents have no idea what to think about the birth process or early baby care. Even worse, they do not know how God’s Word can aid them in this early stage of training.…"/>
          <p:cNvSpPr txBox="1"/>
          <p:nvPr/>
        </p:nvSpPr>
        <p:spPr>
          <a:xfrm>
            <a:off x="3744528" y="5294296"/>
            <a:ext cx="12358151" cy="7351714"/>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p>
            <a:pPr algn="just" defTabSz="642937">
              <a:lnSpc>
                <a:spcPct val="120000"/>
              </a:lnSpc>
              <a:spcBef>
                <a:spcPts val="1600"/>
              </a:spcBef>
              <a:defRPr b="1" sz="4500">
                <a:solidFill>
                  <a:srgbClr val="53585F"/>
                </a:solidFill>
                <a:latin typeface="Trebuchet MS"/>
                <a:ea typeface="Trebuchet MS"/>
                <a:cs typeface="Trebuchet MS"/>
                <a:sym typeface="Trebuchet MS"/>
              </a:defRPr>
            </a:pPr>
            <a:r>
              <a:t>Many new or expecting Christian parents have no idea what to think about the birth process or early baby care. Even worse, they do not know how God’s Word can aid them in this early stage of training.</a:t>
            </a:r>
          </a:p>
          <a:p>
            <a:pPr algn="just" defTabSz="642937">
              <a:lnSpc>
                <a:spcPct val="120000"/>
              </a:lnSpc>
              <a:spcBef>
                <a:spcPts val="1600"/>
              </a:spcBef>
              <a:defRPr b="1" sz="4500">
                <a:solidFill>
                  <a:srgbClr val="53585F"/>
                </a:solidFill>
                <a:latin typeface="Trebuchet MS"/>
                <a:ea typeface="Trebuchet MS"/>
                <a:cs typeface="Trebuchet MS"/>
                <a:sym typeface="Trebuchet MS"/>
              </a:defRPr>
            </a:pPr>
            <a:r>
              <a:t>Biblical principles are integrated with practical advice specifically geared toward expecting parents or those engaged in baby care.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69"/>
                                        </p:tgtEl>
                                        <p:attrNameLst>
                                          <p:attrName>style.visibility</p:attrName>
                                        </p:attrNameLst>
                                      </p:cBhvr>
                                      <p:to>
                                        <p:strVal val="visible"/>
                                      </p:to>
                                    </p:set>
                                    <p:animEffect filter="wipe(up)" transition="in">
                                      <p:cBhvr>
                                        <p:cTn id="7" dur="2000"/>
                                        <p:tgtEl>
                                          <p:spTgt spid="269"/>
                                        </p:tgtEl>
                                      </p:cBhvr>
                                    </p:animEffect>
                                  </p:childTnLst>
                                </p:cTn>
                              </p:par>
                            </p:childTnLst>
                          </p:cTn>
                        </p:par>
                        <p:par>
                          <p:cTn id="8" fill="hold">
                            <p:stCondLst>
                              <p:cond delay="2000"/>
                            </p:stCondLst>
                            <p:childTnLst>
                              <p:par>
                                <p:cTn id="9" presetClass="entr" nodeType="afterEffect" presetSubtype="16" presetID="23" grpId="2" fill="hold">
                                  <p:stCondLst>
                                    <p:cond delay="0"/>
                                  </p:stCondLst>
                                  <p:iterate type="el" backwards="0">
                                    <p:tmAbs val="0"/>
                                  </p:iterate>
                                  <p:childTnLst>
                                    <p:set>
                                      <p:cBhvr>
                                        <p:cTn id="10" fill="hold"/>
                                        <p:tgtEl>
                                          <p:spTgt spid="271"/>
                                        </p:tgtEl>
                                        <p:attrNameLst>
                                          <p:attrName>style.visibility</p:attrName>
                                        </p:attrNameLst>
                                      </p:cBhvr>
                                      <p:to>
                                        <p:strVal val="visible"/>
                                      </p:to>
                                    </p:set>
                                    <p:anim calcmode="lin" valueType="num">
                                      <p:cBhvr>
                                        <p:cTn id="11" dur="2500" fill="hold"/>
                                        <p:tgtEl>
                                          <p:spTgt spid="271"/>
                                        </p:tgtEl>
                                        <p:attrNameLst>
                                          <p:attrName>ppt_w</p:attrName>
                                        </p:attrNameLst>
                                      </p:cBhvr>
                                      <p:tavLst>
                                        <p:tav tm="0">
                                          <p:val>
                                            <p:fltVal val="0"/>
                                          </p:val>
                                        </p:tav>
                                        <p:tav tm="100000">
                                          <p:val>
                                            <p:strVal val="#ppt_w"/>
                                          </p:val>
                                        </p:tav>
                                      </p:tavLst>
                                    </p:anim>
                                    <p:anim calcmode="lin" valueType="num">
                                      <p:cBhvr>
                                        <p:cTn id="12" dur="2500" fill="hold"/>
                                        <p:tgtEl>
                                          <p:spTgt spid="271"/>
                                        </p:tgtEl>
                                        <p:attrNameLst>
                                          <p:attrName>ppt_h</p:attrName>
                                        </p:attrNameLst>
                                      </p:cBhvr>
                                      <p:tavLst>
                                        <p:tav tm="0">
                                          <p:val>
                                            <p:fltVal val="0"/>
                                          </p:val>
                                        </p:tav>
                                        <p:tav tm="100000">
                                          <p:val>
                                            <p:strVal val="#ppt_h"/>
                                          </p:val>
                                        </p:tav>
                                      </p:tavLst>
                                    </p:anim>
                                  </p:childTnLst>
                                </p:cTn>
                              </p:par>
                            </p:childTnLst>
                          </p:cTn>
                        </p:par>
                        <p:par>
                          <p:cTn id="13" fill="hold">
                            <p:stCondLst>
                              <p:cond delay="4500"/>
                            </p:stCondLst>
                            <p:childTnLst>
                              <p:par>
                                <p:cTn id="14" presetClass="entr" nodeType="afterEffect" presetSubtype="0" presetID="1" grpId="3" fill="hold">
                                  <p:stCondLst>
                                    <p:cond delay="200"/>
                                  </p:stCondLst>
                                  <p:iterate type="el" backwards="0">
                                    <p:tmAbs val="0"/>
                                  </p:iterate>
                                  <p:childTnLst>
                                    <p:set>
                                      <p:cBhvr>
                                        <p:cTn id="15" fill="hold"/>
                                        <p:tgtEl>
                                          <p:spTgt spid="270"/>
                                        </p:tgtEl>
                                        <p:attrNameLst>
                                          <p:attrName>style.visibility</p:attrName>
                                        </p:attrNameLst>
                                      </p:cBhvr>
                                      <p:to>
                                        <p:strVal val="visible"/>
                                      </p:to>
                                    </p:set>
                                  </p:childTnLst>
                                </p:cTn>
                              </p:par>
                            </p:childTnLst>
                          </p:cTn>
                        </p:par>
                        <p:par>
                          <p:cTn id="16" fill="hold">
                            <p:stCondLst>
                              <p:cond delay="4700"/>
                            </p:stCondLst>
                            <p:childTnLst>
                              <p:par>
                                <p:cTn id="17" presetClass="entr" nodeType="afterEffect" presetSubtype="8" presetID="22" grpId="4" fill="hold">
                                  <p:stCondLst>
                                    <p:cond delay="200"/>
                                  </p:stCondLst>
                                  <p:iterate type="el" backwards="0">
                                    <p:tmAbs val="0"/>
                                  </p:iterate>
                                  <p:childTnLst>
                                    <p:set>
                                      <p:cBhvr>
                                        <p:cTn id="18" fill="hold"/>
                                        <p:tgtEl>
                                          <p:spTgt spid="272"/>
                                        </p:tgtEl>
                                        <p:attrNameLst>
                                          <p:attrName>style.visibility</p:attrName>
                                        </p:attrNameLst>
                                      </p:cBhvr>
                                      <p:to>
                                        <p:strVal val="visible"/>
                                      </p:to>
                                    </p:set>
                                    <p:animEffect filter="wipe(left)" transition="in">
                                      <p:cBhvr>
                                        <p:cTn id="19" dur="1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2"/>
      <p:bldP build="whole" bldLvl="1" animBg="1" rev="0" advAuto="0" spid="272" grpId="4"/>
      <p:bldP build="whole" bldLvl="1" animBg="1" rev="0" advAuto="0" spid="269" grpId="1"/>
      <p:bldP build="whole" bldLvl="1" animBg="1" rev="0" advAuto="0" spid="270" grpId="3"/>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Initiating Spiritual Growth  in the Church"/>
          <p:cNvSpPr txBox="1"/>
          <p:nvPr/>
        </p:nvSpPr>
        <p:spPr>
          <a:xfrm>
            <a:off x="5282141" y="-1"/>
            <a:ext cx="16053859" cy="2526824"/>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p>
            <a:pPr defTabSz="642937">
              <a:spcBef>
                <a:spcPts val="2200"/>
              </a:spcBef>
              <a:defRPr cap="all" spc="258" sz="86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pPr>
            <a:r>
              <a:t>Initiating Spiritual Growth </a:t>
            </a:r>
            <a:br/>
            <a:r>
              <a:t>in the Church</a:t>
            </a:r>
          </a:p>
        </p:txBody>
      </p:sp>
      <p:sp>
        <p:nvSpPr>
          <p:cNvPr id="277" name="The seminar highlights the three stages of Christian development taught in 1 John 2:12-14 and demonstrates how the predominant spiritual operations at those stages apply to personal discipleship."/>
          <p:cNvSpPr txBox="1"/>
          <p:nvPr/>
        </p:nvSpPr>
        <p:spPr>
          <a:xfrm>
            <a:off x="10270413" y="10538308"/>
            <a:ext cx="13576048" cy="287528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30000"/>
              </a:lnSpc>
              <a:spcBef>
                <a:spcPts val="1600"/>
              </a:spcBef>
              <a:defRPr b="1" sz="3800">
                <a:solidFill>
                  <a:srgbClr val="A6AAA9"/>
                </a:solidFill>
                <a:latin typeface="Trebuchet MS"/>
                <a:ea typeface="Trebuchet MS"/>
                <a:cs typeface="Trebuchet MS"/>
                <a:sym typeface="Trebuchet MS"/>
              </a:defRPr>
            </a:lvl1pPr>
          </a:lstStyle>
          <a:p>
            <a:pPr/>
            <a:r>
              <a:t>The seminar highlights the three stages of Christian development taught in 1 John 2:12-14 and demonstrates how the predominant spiritual operations at those stages apply to personal discipleship.</a:t>
            </a:r>
          </a:p>
        </p:txBody>
      </p:sp>
      <p:sp>
        <p:nvSpPr>
          <p:cNvPr id="278" name="The Flow"/>
          <p:cNvSpPr txBox="1"/>
          <p:nvPr/>
        </p:nvSpPr>
        <p:spPr>
          <a:xfrm>
            <a:off x="2961737" y="2275928"/>
            <a:ext cx="7440280" cy="11946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7500">
                <a:latin typeface="Times New Roman"/>
                <a:ea typeface="Times New Roman"/>
                <a:cs typeface="Times New Roman"/>
                <a:sym typeface="Times New Roman"/>
              </a:defRPr>
            </a:lvl1pPr>
          </a:lstStyle>
          <a:p>
            <a:pPr/>
            <a:r>
              <a:t>The Flow</a:t>
            </a:r>
          </a:p>
        </p:txBody>
      </p:sp>
      <p:sp>
        <p:nvSpPr>
          <p:cNvPr id="279" name="8-10 sessions"/>
          <p:cNvSpPr txBox="1"/>
          <p:nvPr/>
        </p:nvSpPr>
        <p:spPr>
          <a:xfrm>
            <a:off x="4683945" y="3470540"/>
            <a:ext cx="4385116" cy="6705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3600">
                <a:solidFill>
                  <a:srgbClr val="A6AAA9"/>
                </a:solidFill>
                <a:latin typeface="Trebuchet MS"/>
                <a:ea typeface="Trebuchet MS"/>
                <a:cs typeface="Trebuchet MS"/>
                <a:sym typeface="Trebuchet MS"/>
              </a:defRPr>
            </a:lvl1pPr>
          </a:lstStyle>
          <a:p>
            <a:pPr/>
            <a:r>
              <a:t>8-10 sessions</a:t>
            </a:r>
          </a:p>
        </p:txBody>
      </p:sp>
      <p:pic>
        <p:nvPicPr>
          <p:cNvPr id="280" name="Flow.png" descr="Flow.png"/>
          <p:cNvPicPr>
            <a:picLocks noChangeAspect="1"/>
          </p:cNvPicPr>
          <p:nvPr/>
        </p:nvPicPr>
        <p:blipFill>
          <a:blip r:embed="rId3">
            <a:extLst/>
          </a:blip>
          <a:stretch>
            <a:fillRect/>
          </a:stretch>
        </p:blipFill>
        <p:spPr>
          <a:xfrm>
            <a:off x="10270413" y="3091626"/>
            <a:ext cx="13460465" cy="7048197"/>
          </a:xfrm>
          <a:prstGeom prst="rect">
            <a:avLst/>
          </a:prstGeom>
          <a:ln w="12700">
            <a:miter lim="400000"/>
          </a:ln>
          <a:effectLst>
            <a:outerShdw sx="100000" sy="100000" kx="0" ky="0" algn="b" rotWithShape="0" blurRad="266700" dist="0" dir="5400000">
              <a:srgbClr val="000000"/>
            </a:outerShdw>
          </a:effectLst>
        </p:spPr>
      </p:pic>
      <p:sp>
        <p:nvSpPr>
          <p:cNvPr id="281" name="This first discipleship training seminar (D1) provides a much-needed   comprehensive view of the Christian life enabling believers to initiate renewal by humbly evaluating a person’s spiritual growth and knowing how to foster further growth in oneself and others."/>
          <p:cNvSpPr txBox="1"/>
          <p:nvPr/>
        </p:nvSpPr>
        <p:spPr>
          <a:xfrm>
            <a:off x="3457480" y="4184432"/>
            <a:ext cx="6448795" cy="92754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just" defTabSz="642937">
              <a:lnSpc>
                <a:spcPct val="130000"/>
              </a:lnSpc>
              <a:spcBef>
                <a:spcPts val="1600"/>
              </a:spcBef>
              <a:defRPr b="1" sz="4100">
                <a:solidFill>
                  <a:srgbClr val="53585F"/>
                </a:solidFill>
                <a:latin typeface="Trebuchet MS"/>
                <a:ea typeface="Trebuchet MS"/>
                <a:cs typeface="Trebuchet MS"/>
                <a:sym typeface="Trebuchet MS"/>
              </a:defRPr>
            </a:lvl1pPr>
          </a:lstStyle>
          <a:p>
            <a:pPr/>
            <a:r>
              <a:t>This first discipleship training seminar (D1) provides a much-needed   comprehensive view of the Christian life enabling believers to initiate renewal by humbly evaluating a person’s spiritual growth and knowing how to foster further growth in oneself and others.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78"/>
                                        </p:tgtEl>
                                        <p:attrNameLst>
                                          <p:attrName>style.visibility</p:attrName>
                                        </p:attrNameLst>
                                      </p:cBhvr>
                                      <p:to>
                                        <p:strVal val="visible"/>
                                      </p:to>
                                    </p:set>
                                    <p:animEffect filter="wipe(up)" transition="in">
                                      <p:cBhvr>
                                        <p:cTn id="7" dur="2000"/>
                                        <p:tgtEl>
                                          <p:spTgt spid="278"/>
                                        </p:tgtEl>
                                      </p:cBhvr>
                                    </p:animEffect>
                                  </p:childTnLst>
                                </p:cTn>
                              </p:par>
                            </p:childTnLst>
                          </p:cTn>
                        </p:par>
                        <p:par>
                          <p:cTn id="8" fill="hold">
                            <p:stCondLst>
                              <p:cond delay="2000"/>
                            </p:stCondLst>
                            <p:childTnLst>
                              <p:par>
                                <p:cTn id="9" presetClass="entr" nodeType="afterEffect" presetID="9" grpId="2" fill="hold">
                                  <p:stCondLst>
                                    <p:cond delay="0"/>
                                  </p:stCondLst>
                                  <p:iterate type="el" backwards="0">
                                    <p:tmAbs val="0"/>
                                  </p:iterate>
                                  <p:childTnLst>
                                    <p:set>
                                      <p:cBhvr>
                                        <p:cTn id="10" fill="hold"/>
                                        <p:tgtEl>
                                          <p:spTgt spid="280"/>
                                        </p:tgtEl>
                                        <p:attrNameLst>
                                          <p:attrName>style.visibility</p:attrName>
                                        </p:attrNameLst>
                                      </p:cBhvr>
                                      <p:to>
                                        <p:strVal val="visible"/>
                                      </p:to>
                                    </p:set>
                                    <p:animEffect filter="dissolve" transition="in">
                                      <p:cBhvr>
                                        <p:cTn id="11" dur="1000"/>
                                        <p:tgtEl>
                                          <p:spTgt spid="280"/>
                                        </p:tgtEl>
                                      </p:cBhvr>
                                    </p:animEffect>
                                  </p:childTnLst>
                                </p:cTn>
                              </p:par>
                            </p:childTnLst>
                          </p:cTn>
                        </p:par>
                        <p:par>
                          <p:cTn id="12" fill="hold">
                            <p:stCondLst>
                              <p:cond delay="3000"/>
                            </p:stCondLst>
                            <p:childTnLst>
                              <p:par>
                                <p:cTn id="13" presetClass="entr" nodeType="afterEffect" presetSubtype="8" presetID="2" grpId="3" fill="hold">
                                  <p:stCondLst>
                                    <p:cond delay="0"/>
                                  </p:stCondLst>
                                  <p:iterate type="el" backwards="0">
                                    <p:tmAbs val="0"/>
                                  </p:iterate>
                                  <p:childTnLst>
                                    <p:set>
                                      <p:cBhvr>
                                        <p:cTn id="14" fill="hold"/>
                                        <p:tgtEl>
                                          <p:spTgt spid="281"/>
                                        </p:tgtEl>
                                        <p:attrNameLst>
                                          <p:attrName>style.visibility</p:attrName>
                                        </p:attrNameLst>
                                      </p:cBhvr>
                                      <p:to>
                                        <p:strVal val="visible"/>
                                      </p:to>
                                    </p:set>
                                    <p:anim calcmode="lin" valueType="num">
                                      <p:cBhvr>
                                        <p:cTn id="15" dur="2750" fill="hold"/>
                                        <p:tgtEl>
                                          <p:spTgt spid="281"/>
                                        </p:tgtEl>
                                        <p:attrNameLst>
                                          <p:attrName>ppt_x</p:attrName>
                                        </p:attrNameLst>
                                      </p:cBhvr>
                                      <p:tavLst>
                                        <p:tav tm="0">
                                          <p:val>
                                            <p:strVal val="0-#ppt_w/2"/>
                                          </p:val>
                                        </p:tav>
                                        <p:tav tm="100000">
                                          <p:val>
                                            <p:strVal val="#ppt_x"/>
                                          </p:val>
                                        </p:tav>
                                      </p:tavLst>
                                    </p:anim>
                                    <p:anim calcmode="lin" valueType="num">
                                      <p:cBhvr>
                                        <p:cTn id="16" dur="2750" fill="hold"/>
                                        <p:tgtEl>
                                          <p:spTgt spid="281"/>
                                        </p:tgtEl>
                                        <p:attrNameLst>
                                          <p:attrName>ppt_y</p:attrName>
                                        </p:attrNameLst>
                                      </p:cBhvr>
                                      <p:tavLst>
                                        <p:tav tm="0">
                                          <p:val>
                                            <p:strVal val="#ppt_y"/>
                                          </p:val>
                                        </p:tav>
                                        <p:tav tm="100000">
                                          <p:val>
                                            <p:strVal val="#ppt_y"/>
                                          </p:val>
                                        </p:tav>
                                      </p:tavLst>
                                    </p:anim>
                                  </p:childTnLst>
                                </p:cTn>
                              </p:par>
                            </p:childTnLst>
                          </p:cTn>
                        </p:par>
                        <p:par>
                          <p:cTn id="17" fill="hold">
                            <p:stCondLst>
                              <p:cond delay="5750"/>
                            </p:stCondLst>
                            <p:childTnLst>
                              <p:par>
                                <p:cTn id="18" presetClass="entr" nodeType="afterEffect" presetSubtype="8" presetID="22" grpId="4" fill="hold">
                                  <p:stCondLst>
                                    <p:cond delay="300"/>
                                  </p:stCondLst>
                                  <p:iterate type="el" backwards="0">
                                    <p:tmAbs val="0"/>
                                  </p:iterate>
                                  <p:childTnLst>
                                    <p:set>
                                      <p:cBhvr>
                                        <p:cTn id="19" fill="hold"/>
                                        <p:tgtEl>
                                          <p:spTgt spid="279"/>
                                        </p:tgtEl>
                                        <p:attrNameLst>
                                          <p:attrName>style.visibility</p:attrName>
                                        </p:attrNameLst>
                                      </p:cBhvr>
                                      <p:to>
                                        <p:strVal val="visible"/>
                                      </p:to>
                                    </p:set>
                                    <p:animEffect filter="wipe(left)" transition="in">
                                      <p:cBhvr>
                                        <p:cTn id="20" dur="1000"/>
                                        <p:tgtEl>
                                          <p:spTgt spid="279"/>
                                        </p:tgtEl>
                                      </p:cBhvr>
                                    </p:animEffect>
                                  </p:childTnLst>
                                </p:cTn>
                              </p:par>
                            </p:childTnLst>
                          </p:cTn>
                        </p:par>
                        <p:par>
                          <p:cTn id="21" fill="hold">
                            <p:stCondLst>
                              <p:cond delay="7050"/>
                            </p:stCondLst>
                            <p:childTnLst>
                              <p:par>
                                <p:cTn id="22" presetClass="entr" nodeType="afterEffect" presetSubtype="8" presetID="22" grpId="5" fill="hold">
                                  <p:stCondLst>
                                    <p:cond delay="200"/>
                                  </p:stCondLst>
                                  <p:iterate type="el" backwards="0">
                                    <p:tmAbs val="0"/>
                                  </p:iterate>
                                  <p:childTnLst>
                                    <p:set>
                                      <p:cBhvr>
                                        <p:cTn id="23" fill="hold"/>
                                        <p:tgtEl>
                                          <p:spTgt spid="277"/>
                                        </p:tgtEl>
                                        <p:attrNameLst>
                                          <p:attrName>style.visibility</p:attrName>
                                        </p:attrNameLst>
                                      </p:cBhvr>
                                      <p:to>
                                        <p:strVal val="visible"/>
                                      </p:to>
                                    </p:set>
                                    <p:animEffect filter="wipe(left)" transition="in">
                                      <p:cBhvr>
                                        <p:cTn id="24"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4"/>
      <p:bldP build="whole" bldLvl="1" animBg="1" rev="0" advAuto="0" spid="278" grpId="1"/>
      <p:bldP build="whole" bldLvl="1" animBg="1" rev="0" advAuto="0" spid="281" grpId="3"/>
      <p:bldP build="whole" bldLvl="1" animBg="1" rev="0" advAuto="0" spid="280" grpId="2"/>
      <p:bldP build="whole" bldLvl="1" animBg="1" rev="0" advAuto="0" spid="277" grpId="5"/>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The Origins of the Bible"/>
          <p:cNvSpPr txBox="1"/>
          <p:nvPr/>
        </p:nvSpPr>
        <p:spPr>
          <a:xfrm>
            <a:off x="2961737" y="344130"/>
            <a:ext cx="12364640" cy="2526823"/>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64" sz="88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The Origins of the Bible</a:t>
            </a:r>
          </a:p>
        </p:txBody>
      </p:sp>
      <p:sp>
        <p:nvSpPr>
          <p:cNvPr id="286" name="Why is it so important that we know the Bible is reliable? The strength of our faith in God and Jesus stems from our confidence in the teaching of His Word.…"/>
          <p:cNvSpPr txBox="1"/>
          <p:nvPr/>
        </p:nvSpPr>
        <p:spPr>
          <a:xfrm>
            <a:off x="3331364" y="5793231"/>
            <a:ext cx="10995720" cy="7082474"/>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p>
            <a:pPr algn="just" defTabSz="642937">
              <a:lnSpc>
                <a:spcPct val="120000"/>
              </a:lnSpc>
              <a:spcBef>
                <a:spcPts val="1600"/>
              </a:spcBef>
              <a:defRPr b="1" sz="4300">
                <a:solidFill>
                  <a:srgbClr val="53585F"/>
                </a:solidFill>
                <a:latin typeface="Trebuchet MS"/>
                <a:ea typeface="Trebuchet MS"/>
                <a:cs typeface="Trebuchet MS"/>
                <a:sym typeface="Trebuchet MS"/>
              </a:defRPr>
            </a:pPr>
            <a:r>
              <a:t>Why is it so important that we know the Bible is reliable? The strength of our faith in God and Jesus stems from our confidence in the teaching of His Word.</a:t>
            </a:r>
          </a:p>
          <a:p>
            <a:pPr algn="just" defTabSz="642937">
              <a:lnSpc>
                <a:spcPct val="120000"/>
              </a:lnSpc>
              <a:spcBef>
                <a:spcPts val="1600"/>
              </a:spcBef>
              <a:defRPr b="1" sz="4300">
                <a:solidFill>
                  <a:srgbClr val="53585F"/>
                </a:solidFill>
                <a:latin typeface="Trebuchet MS"/>
                <a:ea typeface="Trebuchet MS"/>
                <a:cs typeface="Trebuchet MS"/>
                <a:sym typeface="Trebuchet MS"/>
              </a:defRPr>
            </a:pPr>
            <a:r>
              <a:t>The world attempts to chip away at the faith God’s people have in the Bible, but we can counter this trend by building up our confidence in God’s Word by closely looking at its amazing origins. </a:t>
            </a:r>
          </a:p>
        </p:txBody>
      </p:sp>
      <p:sp>
        <p:nvSpPr>
          <p:cNvPr id="287" name="Build up Your Confidence in God’s Word"/>
          <p:cNvSpPr txBox="1"/>
          <p:nvPr/>
        </p:nvSpPr>
        <p:spPr>
          <a:xfrm>
            <a:off x="4626803" y="2995879"/>
            <a:ext cx="9034508" cy="173826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5600">
                <a:latin typeface="Times New Roman"/>
                <a:ea typeface="Times New Roman"/>
                <a:cs typeface="Times New Roman"/>
                <a:sym typeface="Times New Roman"/>
              </a:defRPr>
            </a:lvl1pPr>
          </a:lstStyle>
          <a:p>
            <a:pPr/>
            <a:r>
              <a:t>Build up Your Confidence in God’s Word</a:t>
            </a:r>
          </a:p>
        </p:txBody>
      </p:sp>
      <p:sp>
        <p:nvSpPr>
          <p:cNvPr id="288" name="4-6 sessions"/>
          <p:cNvSpPr txBox="1"/>
          <p:nvPr/>
        </p:nvSpPr>
        <p:spPr>
          <a:xfrm>
            <a:off x="6951499" y="4859069"/>
            <a:ext cx="4385115" cy="7340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100">
                <a:solidFill>
                  <a:srgbClr val="A6AAA9"/>
                </a:solidFill>
                <a:latin typeface="Trebuchet MS"/>
                <a:ea typeface="Trebuchet MS"/>
                <a:cs typeface="Trebuchet MS"/>
                <a:sym typeface="Trebuchet MS"/>
              </a:defRPr>
            </a:lvl1pPr>
          </a:lstStyle>
          <a:p>
            <a:pPr/>
            <a:r>
              <a:t>4-6 sessions</a:t>
            </a:r>
          </a:p>
        </p:txBody>
      </p:sp>
      <p:pic>
        <p:nvPicPr>
          <p:cNvPr id="289" name="Biblebk.png" descr="Biblebk.png"/>
          <p:cNvPicPr>
            <a:picLocks noChangeAspect="1"/>
          </p:cNvPicPr>
          <p:nvPr/>
        </p:nvPicPr>
        <p:blipFill>
          <a:blip r:embed="rId3">
            <a:extLst/>
          </a:blip>
          <a:stretch>
            <a:fillRect/>
          </a:stretch>
        </p:blipFill>
        <p:spPr>
          <a:xfrm>
            <a:off x="15703353" y="628751"/>
            <a:ext cx="7819057" cy="10514362"/>
          </a:xfrm>
          <a:prstGeom prst="rect">
            <a:avLst/>
          </a:prstGeom>
          <a:ln w="12700">
            <a:miter lim="400000"/>
          </a:ln>
          <a:effectLst>
            <a:outerShdw sx="100000" sy="100000" kx="0" ky="0" algn="b" rotWithShape="0" blurRad="266700" dist="25400" dir="5400000">
              <a:srgbClr val="000000"/>
            </a:outerShdw>
          </a:effectLst>
        </p:spPr>
      </p:pic>
      <p:sp>
        <p:nvSpPr>
          <p:cNvPr id="290" name="Studies include a look at canonization, original texts, and attacks on the scriptures."/>
          <p:cNvSpPr txBox="1"/>
          <p:nvPr/>
        </p:nvSpPr>
        <p:spPr>
          <a:xfrm>
            <a:off x="15574395" y="11290849"/>
            <a:ext cx="8262777" cy="230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just" defTabSz="642937">
              <a:lnSpc>
                <a:spcPct val="120000"/>
              </a:lnSpc>
              <a:spcBef>
                <a:spcPts val="1600"/>
              </a:spcBef>
              <a:defRPr b="1" sz="4300">
                <a:solidFill>
                  <a:srgbClr val="A6AAA9"/>
                </a:solidFill>
                <a:latin typeface="Trebuchet MS"/>
                <a:ea typeface="Trebuchet MS"/>
                <a:cs typeface="Trebuchet MS"/>
                <a:sym typeface="Trebuchet MS"/>
              </a:defRPr>
            </a:lvl1pPr>
          </a:lstStyle>
          <a:p>
            <a:pPr/>
            <a:r>
              <a:t>Studies include a look at canonization, original texts, and attacks on the scriptures.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87"/>
                                        </p:tgtEl>
                                        <p:attrNameLst>
                                          <p:attrName>style.visibility</p:attrName>
                                        </p:attrNameLst>
                                      </p:cBhvr>
                                      <p:to>
                                        <p:strVal val="visible"/>
                                      </p:to>
                                    </p:set>
                                    <p:animEffect filter="wipe(up)" transition="in">
                                      <p:cBhvr>
                                        <p:cTn id="7" dur="1750"/>
                                        <p:tgtEl>
                                          <p:spTgt spid="287"/>
                                        </p:tgtEl>
                                      </p:cBhvr>
                                    </p:animEffect>
                                  </p:childTnLst>
                                </p:cTn>
                              </p:par>
                            </p:childTnLst>
                          </p:cTn>
                        </p:par>
                        <p:par>
                          <p:cTn id="8" fill="hold">
                            <p:stCondLst>
                              <p:cond delay="1750"/>
                            </p:stCondLst>
                            <p:childTnLst>
                              <p:par>
                                <p:cTn id="9" presetClass="entr" nodeType="afterEffect" presetSubtype="10" presetID="19" grpId="2" fill="hold">
                                  <p:stCondLst>
                                    <p:cond delay="0"/>
                                  </p:stCondLst>
                                  <p:iterate type="el" backwards="0">
                                    <p:tmAbs val="0"/>
                                  </p:iterate>
                                  <p:childTnLst>
                                    <p:set>
                                      <p:cBhvr>
                                        <p:cTn id="10" fill="hold"/>
                                        <p:tgtEl>
                                          <p:spTgt spid="289"/>
                                        </p:tgtEl>
                                        <p:attrNameLst>
                                          <p:attrName>style.visibility</p:attrName>
                                        </p:attrNameLst>
                                      </p:cBhvr>
                                      <p:to>
                                        <p:strVal val="visible"/>
                                      </p:to>
                                    </p:set>
                                    <p:anim calcmode="lin" valueType="num">
                                      <p:cBhvr>
                                        <p:cTn id="11" dur="2000" fill="hold"/>
                                        <p:tgtEl>
                                          <p:spTgt spid="289"/>
                                        </p:tgtEl>
                                        <p:attrNameLst>
                                          <p:attrName>ppt_w</p:attrName>
                                        </p:attrNameLst>
                                      </p:cBhvr>
                                      <p:tavLst>
                                        <p:tav tm="0" fmla="#ppt_w*sin(2.5*pi*$)">
                                          <p:val>
                                            <p:fltVal val="0"/>
                                          </p:val>
                                        </p:tav>
                                        <p:tav tm="100000">
                                          <p:val>
                                            <p:fltVal val="1"/>
                                          </p:val>
                                        </p:tav>
                                      </p:tavLst>
                                    </p:anim>
                                    <p:anim calcmode="lin" valueType="num">
                                      <p:cBhvr>
                                        <p:cTn id="12" dur="2000" fill="hold"/>
                                        <p:tgtEl>
                                          <p:spTgt spid="289"/>
                                        </p:tgtEl>
                                        <p:attrNameLst>
                                          <p:attrName>ppt_h</p:attrName>
                                        </p:attrNameLst>
                                      </p:cBhvr>
                                      <p:tavLst>
                                        <p:tav tm="0">
                                          <p:val>
                                            <p:strVal val="#ppt_h"/>
                                          </p:val>
                                        </p:tav>
                                        <p:tav tm="100000">
                                          <p:val>
                                            <p:strVal val="#ppt_h"/>
                                          </p:val>
                                        </p:tav>
                                      </p:tavLst>
                                    </p:anim>
                                  </p:childTnLst>
                                </p:cTn>
                              </p:par>
                            </p:childTnLst>
                          </p:cTn>
                        </p:par>
                        <p:par>
                          <p:cTn id="13" fill="hold">
                            <p:stCondLst>
                              <p:cond delay="3750"/>
                            </p:stCondLst>
                            <p:childTnLst>
                              <p:par>
                                <p:cTn id="14" presetClass="entr" nodeType="afterEffect" presetSubtype="0" presetID="1" grpId="3" fill="hold">
                                  <p:stCondLst>
                                    <p:cond delay="200"/>
                                  </p:stCondLst>
                                  <p:iterate type="el" backwards="0">
                                    <p:tmAbs val="0"/>
                                  </p:iterate>
                                  <p:childTnLst>
                                    <p:set>
                                      <p:cBhvr>
                                        <p:cTn id="15" fill="hold"/>
                                        <p:tgtEl>
                                          <p:spTgt spid="288"/>
                                        </p:tgtEl>
                                        <p:attrNameLst>
                                          <p:attrName>style.visibility</p:attrName>
                                        </p:attrNameLst>
                                      </p:cBhvr>
                                      <p:to>
                                        <p:strVal val="visible"/>
                                      </p:to>
                                    </p:set>
                                  </p:childTnLst>
                                </p:cTn>
                              </p:par>
                            </p:childTnLst>
                          </p:cTn>
                        </p:par>
                        <p:par>
                          <p:cTn id="16" fill="hold">
                            <p:stCondLst>
                              <p:cond delay="3950"/>
                            </p:stCondLst>
                            <p:childTnLst>
                              <p:par>
                                <p:cTn id="17" presetClass="entr" nodeType="afterEffect" presetSubtype="8" presetID="22" grpId="4" fill="hold">
                                  <p:stCondLst>
                                    <p:cond delay="200"/>
                                  </p:stCondLst>
                                  <p:iterate type="el" backwards="0">
                                    <p:tmAbs val="0"/>
                                  </p:iterate>
                                  <p:childTnLst>
                                    <p:set>
                                      <p:cBhvr>
                                        <p:cTn id="18" fill="hold"/>
                                        <p:tgtEl>
                                          <p:spTgt spid="286"/>
                                        </p:tgtEl>
                                        <p:attrNameLst>
                                          <p:attrName>style.visibility</p:attrName>
                                        </p:attrNameLst>
                                      </p:cBhvr>
                                      <p:to>
                                        <p:strVal val="visible"/>
                                      </p:to>
                                    </p:set>
                                    <p:animEffect filter="wipe(left)" transition="in">
                                      <p:cBhvr>
                                        <p:cTn id="19" dur="1000"/>
                                        <p:tgtEl>
                                          <p:spTgt spid="286"/>
                                        </p:tgtEl>
                                      </p:cBhvr>
                                    </p:animEffect>
                                  </p:childTnLst>
                                </p:cTn>
                              </p:par>
                            </p:childTnLst>
                          </p:cTn>
                        </p:par>
                        <p:par>
                          <p:cTn id="20" fill="hold">
                            <p:stCondLst>
                              <p:cond delay="5150"/>
                            </p:stCondLst>
                            <p:childTnLst>
                              <p:par>
                                <p:cTn id="21" presetClass="entr" nodeType="afterEffect" presetSubtype="32" presetID="23" grpId="5" fill="hold">
                                  <p:stCondLst>
                                    <p:cond delay="400"/>
                                  </p:stCondLst>
                                  <p:iterate type="el" backwards="0">
                                    <p:tmAbs val="0"/>
                                  </p:iterate>
                                  <p:childTnLst>
                                    <p:set>
                                      <p:cBhvr>
                                        <p:cTn id="22" fill="hold"/>
                                        <p:tgtEl>
                                          <p:spTgt spid="290"/>
                                        </p:tgtEl>
                                        <p:attrNameLst>
                                          <p:attrName>style.visibility</p:attrName>
                                        </p:attrNameLst>
                                      </p:cBhvr>
                                      <p:to>
                                        <p:strVal val="visible"/>
                                      </p:to>
                                    </p:set>
                                    <p:anim calcmode="lin" valueType="num">
                                      <p:cBhvr>
                                        <p:cTn id="23" dur="1000" fill="hold"/>
                                        <p:tgtEl>
                                          <p:spTgt spid="290"/>
                                        </p:tgtEl>
                                        <p:attrNameLst>
                                          <p:attrName>ppt_w</p:attrName>
                                        </p:attrNameLst>
                                      </p:cBhvr>
                                      <p:tavLst>
                                        <p:tav tm="0">
                                          <p:val>
                                            <p:strVal val="4*#ppt_w"/>
                                          </p:val>
                                        </p:tav>
                                        <p:tav tm="100000">
                                          <p:val>
                                            <p:strVal val="#ppt_w"/>
                                          </p:val>
                                        </p:tav>
                                      </p:tavLst>
                                    </p:anim>
                                    <p:anim calcmode="lin" valueType="num">
                                      <p:cBhvr>
                                        <p:cTn id="24" dur="1000" fill="hold"/>
                                        <p:tgtEl>
                                          <p:spTgt spid="29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8" grpId="3"/>
      <p:bldP build="whole" bldLvl="1" animBg="1" rev="0" advAuto="0" spid="290" grpId="5"/>
      <p:bldP build="whole" bldLvl="1" animBg="1" rev="0" advAuto="0" spid="286" grpId="4"/>
      <p:bldP build="whole" bldLvl="1" animBg="1" rev="0" advAuto="0" spid="289" grpId="2"/>
      <p:bldP build="whole" bldLvl="1" animBg="1" rev="0" advAuto="0" spid="28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Reviving Our Lives and Ministries Through God’s Word"/>
          <p:cNvSpPr txBox="1"/>
          <p:nvPr/>
        </p:nvSpPr>
        <p:spPr>
          <a:xfrm>
            <a:off x="5663044" y="3746461"/>
            <a:ext cx="16019650" cy="4155096"/>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16" sz="72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Reviving Our Lives and Ministries Through God’s Word</a:t>
            </a:r>
          </a:p>
        </p:txBody>
      </p:sp>
      <p:sp>
        <p:nvSpPr>
          <p:cNvPr id="295" name="Renewal of our spirits through God’s Word is one of the chief and clear ways to better equip us for life’s decisions and ministry. Key insights lead to vibrant ongoing growth!"/>
          <p:cNvSpPr txBox="1"/>
          <p:nvPr/>
        </p:nvSpPr>
        <p:spPr>
          <a:xfrm>
            <a:off x="3280912" y="8202779"/>
            <a:ext cx="8099633" cy="46710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20000"/>
              </a:lnSpc>
              <a:spcBef>
                <a:spcPts val="1600"/>
              </a:spcBef>
              <a:defRPr b="1" sz="4400">
                <a:solidFill>
                  <a:srgbClr val="53585F"/>
                </a:solidFill>
                <a:latin typeface="Trebuchet MS"/>
                <a:ea typeface="Trebuchet MS"/>
                <a:cs typeface="Trebuchet MS"/>
                <a:sym typeface="Trebuchet MS"/>
              </a:defRPr>
            </a:lvl1pPr>
          </a:lstStyle>
          <a:p>
            <a:pPr/>
            <a:r>
              <a:t>Renewal of our spirits through God’s Word is one of the chief and clear ways to better equip us for life’s decisions and ministry. Key insights lead to vibrant ongoing growth!</a:t>
            </a:r>
          </a:p>
        </p:txBody>
      </p:sp>
      <p:sp>
        <p:nvSpPr>
          <p:cNvPr id="296" name="4 longer sessions"/>
          <p:cNvSpPr txBox="1"/>
          <p:nvPr/>
        </p:nvSpPr>
        <p:spPr>
          <a:xfrm>
            <a:off x="10747037" y="7035800"/>
            <a:ext cx="5851665" cy="7848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400">
                <a:solidFill>
                  <a:srgbClr val="A6AAA9"/>
                </a:solidFill>
                <a:latin typeface="Trebuchet MS"/>
                <a:ea typeface="Trebuchet MS"/>
                <a:cs typeface="Trebuchet MS"/>
                <a:sym typeface="Trebuchet MS"/>
              </a:defRPr>
            </a:lvl1pPr>
          </a:lstStyle>
          <a:p>
            <a:pPr/>
            <a:r>
              <a:t>4 longer sessions</a:t>
            </a:r>
          </a:p>
        </p:txBody>
      </p:sp>
      <p:pic>
        <p:nvPicPr>
          <p:cNvPr id="297" name="Reviving-Word.png" descr="Reviving-Word.png"/>
          <p:cNvPicPr>
            <a:picLocks noChangeAspect="1"/>
          </p:cNvPicPr>
          <p:nvPr/>
        </p:nvPicPr>
        <p:blipFill>
          <a:blip r:embed="rId3">
            <a:extLst/>
          </a:blip>
          <a:srcRect l="0" t="0" r="0" b="25521"/>
          <a:stretch>
            <a:fillRect/>
          </a:stretch>
        </p:blipFill>
        <p:spPr>
          <a:xfrm>
            <a:off x="12037919" y="8332186"/>
            <a:ext cx="11125241" cy="4809259"/>
          </a:xfrm>
          <a:prstGeom prst="rect">
            <a:avLst/>
          </a:prstGeom>
          <a:ln w="25400">
            <a:solidFill>
              <a:srgbClr val="000000"/>
            </a:solidFill>
            <a:miter lim="400000"/>
          </a:ln>
          <a:effectLst>
            <a:outerShdw sx="100000" sy="100000" kx="0" ky="0" algn="b" rotWithShape="0" blurRad="266700" dist="0" dir="5400000">
              <a:srgbClr val="000000"/>
            </a:outerShdw>
          </a:effectLst>
        </p:spPr>
      </p:pic>
      <p:pic>
        <p:nvPicPr>
          <p:cNvPr id="298" name="Revive_Banner.jpg" descr="Revive_Banner.jpg"/>
          <p:cNvPicPr>
            <a:picLocks noChangeAspect="1"/>
          </p:cNvPicPr>
          <p:nvPr/>
        </p:nvPicPr>
        <p:blipFill>
          <a:blip r:embed="rId4">
            <a:extLst/>
          </a:blip>
          <a:stretch>
            <a:fillRect/>
          </a:stretch>
        </p:blipFill>
        <p:spPr>
          <a:xfrm>
            <a:off x="2961737" y="-103425"/>
            <a:ext cx="21422264" cy="447981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19" grpId="1" fill="hold">
                                  <p:stCondLst>
                                    <p:cond delay="0"/>
                                  </p:stCondLst>
                                  <p:iterate type="el" backwards="0">
                                    <p:tmAbs val="0"/>
                                  </p:iterate>
                                  <p:childTnLst>
                                    <p:set>
                                      <p:cBhvr>
                                        <p:cTn id="6" fill="hold"/>
                                        <p:tgtEl>
                                          <p:spTgt spid="298"/>
                                        </p:tgtEl>
                                        <p:attrNameLst>
                                          <p:attrName>style.visibility</p:attrName>
                                        </p:attrNameLst>
                                      </p:cBhvr>
                                      <p:to>
                                        <p:strVal val="visible"/>
                                      </p:to>
                                    </p:set>
                                    <p:anim calcmode="lin" valueType="num">
                                      <p:cBhvr>
                                        <p:cTn id="7" dur="1750" fill="hold"/>
                                        <p:tgtEl>
                                          <p:spTgt spid="298"/>
                                        </p:tgtEl>
                                        <p:attrNameLst>
                                          <p:attrName>ppt_w</p:attrName>
                                        </p:attrNameLst>
                                      </p:cBhvr>
                                      <p:tavLst>
                                        <p:tav tm="0">
                                          <p:val>
                                            <p:strVal val="#ppt_w"/>
                                          </p:val>
                                        </p:tav>
                                        <p:tav tm="100000">
                                          <p:val>
                                            <p:strVal val="#ppt_w"/>
                                          </p:val>
                                        </p:tav>
                                      </p:tavLst>
                                    </p:anim>
                                    <p:anim calcmode="lin" valueType="num">
                                      <p:cBhvr>
                                        <p:cTn id="8" dur="1750" fill="hold"/>
                                        <p:tgtEl>
                                          <p:spTgt spid="298"/>
                                        </p:tgtEl>
                                        <p:attrNameLst>
                                          <p:attrName>ppt_h</p:attrName>
                                        </p:attrNameLst>
                                      </p:cBhvr>
                                      <p:tavLst>
                                        <p:tav tm="0" fmla="#ppt_h*sin(2.5*pi*$)">
                                          <p:val>
                                            <p:fltVal val="0"/>
                                          </p:val>
                                        </p:tav>
                                        <p:tav tm="100000">
                                          <p:val>
                                            <p:fltVal val="1"/>
                                          </p:val>
                                        </p:tav>
                                      </p:tavLst>
                                    </p:anim>
                                  </p:childTnLst>
                                </p:cTn>
                              </p:par>
                            </p:childTnLst>
                          </p:cTn>
                        </p:par>
                        <p:par>
                          <p:cTn id="9" fill="hold">
                            <p:stCondLst>
                              <p:cond delay="1750"/>
                            </p:stCondLst>
                            <p:childTnLst>
                              <p:par>
                                <p:cTn id="10" presetClass="entr" nodeType="afterEffect" presetSubtype="1" presetID="22" grpId="2" fill="hold">
                                  <p:stCondLst>
                                    <p:cond delay="0"/>
                                  </p:stCondLst>
                                  <p:iterate type="el" backwards="0">
                                    <p:tmAbs val="0"/>
                                  </p:iterate>
                                  <p:childTnLst>
                                    <p:set>
                                      <p:cBhvr>
                                        <p:cTn id="11" fill="hold"/>
                                        <p:tgtEl>
                                          <p:spTgt spid="294"/>
                                        </p:tgtEl>
                                        <p:attrNameLst>
                                          <p:attrName>style.visibility</p:attrName>
                                        </p:attrNameLst>
                                      </p:cBhvr>
                                      <p:to>
                                        <p:strVal val="visible"/>
                                      </p:to>
                                    </p:set>
                                    <p:animEffect filter="wipe(up)" transition="in">
                                      <p:cBhvr>
                                        <p:cTn id="12" dur="1750"/>
                                        <p:tgtEl>
                                          <p:spTgt spid="294"/>
                                        </p:tgtEl>
                                      </p:cBhvr>
                                    </p:animEffect>
                                  </p:childTnLst>
                                </p:cTn>
                              </p:par>
                            </p:childTnLst>
                          </p:cTn>
                        </p:par>
                        <p:par>
                          <p:cTn id="13" fill="hold">
                            <p:stCondLst>
                              <p:cond delay="3500"/>
                            </p:stCondLst>
                            <p:childTnLst>
                              <p:par>
                                <p:cTn id="14" presetClass="entr" nodeType="afterEffect" presetSubtype="0" presetID="1" grpId="3" fill="hold">
                                  <p:stCondLst>
                                    <p:cond delay="200"/>
                                  </p:stCondLst>
                                  <p:iterate type="el" backwards="0">
                                    <p:tmAbs val="0"/>
                                  </p:iterate>
                                  <p:childTnLst>
                                    <p:set>
                                      <p:cBhvr>
                                        <p:cTn id="15" fill="hold"/>
                                        <p:tgtEl>
                                          <p:spTgt spid="296"/>
                                        </p:tgtEl>
                                        <p:attrNameLst>
                                          <p:attrName>style.visibility</p:attrName>
                                        </p:attrNameLst>
                                      </p:cBhvr>
                                      <p:to>
                                        <p:strVal val="visible"/>
                                      </p:to>
                                    </p:set>
                                  </p:childTnLst>
                                </p:cTn>
                              </p:par>
                            </p:childTnLst>
                          </p:cTn>
                        </p:par>
                        <p:par>
                          <p:cTn id="16" fill="hold">
                            <p:stCondLst>
                              <p:cond delay="3700"/>
                            </p:stCondLst>
                            <p:childTnLst>
                              <p:par>
                                <p:cTn id="17" presetClass="entr" nodeType="afterEffect" presetSubtype="8" presetID="22" grpId="4" fill="hold">
                                  <p:stCondLst>
                                    <p:cond delay="200"/>
                                  </p:stCondLst>
                                  <p:iterate type="el" backwards="0">
                                    <p:tmAbs val="0"/>
                                  </p:iterate>
                                  <p:childTnLst>
                                    <p:set>
                                      <p:cBhvr>
                                        <p:cTn id="18" fill="hold"/>
                                        <p:tgtEl>
                                          <p:spTgt spid="295"/>
                                        </p:tgtEl>
                                        <p:attrNameLst>
                                          <p:attrName>style.visibility</p:attrName>
                                        </p:attrNameLst>
                                      </p:cBhvr>
                                      <p:to>
                                        <p:strVal val="visible"/>
                                      </p:to>
                                    </p:set>
                                    <p:animEffect filter="wipe(left)" transition="in">
                                      <p:cBhvr>
                                        <p:cTn id="19" dur="1000"/>
                                        <p:tgtEl>
                                          <p:spTgt spid="295"/>
                                        </p:tgtEl>
                                      </p:cBhvr>
                                    </p:animEffect>
                                  </p:childTnLst>
                                </p:cTn>
                              </p:par>
                            </p:childTnLst>
                          </p:cTn>
                        </p:par>
                        <p:par>
                          <p:cTn id="20" fill="hold">
                            <p:stCondLst>
                              <p:cond delay="4900"/>
                            </p:stCondLst>
                            <p:childTnLst>
                              <p:par>
                                <p:cTn id="21" presetClass="entr" nodeType="afterEffect" presetSubtype="8" presetID="2" grpId="5" fill="hold">
                                  <p:stCondLst>
                                    <p:cond delay="0"/>
                                  </p:stCondLst>
                                  <p:iterate type="el" backwards="0">
                                    <p:tmAbs val="0"/>
                                  </p:iterate>
                                  <p:childTnLst>
                                    <p:set>
                                      <p:cBhvr>
                                        <p:cTn id="22" fill="hold"/>
                                        <p:tgtEl>
                                          <p:spTgt spid="297"/>
                                        </p:tgtEl>
                                        <p:attrNameLst>
                                          <p:attrName>style.visibility</p:attrName>
                                        </p:attrNameLst>
                                      </p:cBhvr>
                                      <p:to>
                                        <p:strVal val="visible"/>
                                      </p:to>
                                    </p:set>
                                    <p:anim calcmode="lin" valueType="num">
                                      <p:cBhvr>
                                        <p:cTn id="23" dur="1750" fill="hold"/>
                                        <p:tgtEl>
                                          <p:spTgt spid="297"/>
                                        </p:tgtEl>
                                        <p:attrNameLst>
                                          <p:attrName>ppt_x</p:attrName>
                                        </p:attrNameLst>
                                      </p:cBhvr>
                                      <p:tavLst>
                                        <p:tav tm="0">
                                          <p:val>
                                            <p:strVal val="0-#ppt_w/2"/>
                                          </p:val>
                                        </p:tav>
                                        <p:tav tm="100000">
                                          <p:val>
                                            <p:strVal val="#ppt_x"/>
                                          </p:val>
                                        </p:tav>
                                      </p:tavLst>
                                    </p:anim>
                                    <p:anim calcmode="lin" valueType="num">
                                      <p:cBhvr>
                                        <p:cTn id="24" dur="1750" fill="hold"/>
                                        <p:tgtEl>
                                          <p:spTgt spid="2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5" grpId="4"/>
      <p:bldP build="whole" bldLvl="1" animBg="1" rev="0" advAuto="0" spid="294" grpId="2"/>
      <p:bldP build="whole" bldLvl="1" animBg="1" rev="0" advAuto="0" spid="296" grpId="3"/>
      <p:bldP build="whole" bldLvl="1" animBg="1" rev="0" advAuto="0" spid="298" grpId="1"/>
      <p:bldP build="whole" bldLvl="1" animBg="1" rev="0" advAuto="0" spid="297" grpId="5"/>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200314_background_1718.jpg" descr="200314_background_1718.jpg"/>
          <p:cNvPicPr>
            <a:picLocks noChangeAspect="0"/>
          </p:cNvPicPr>
          <p:nvPr/>
        </p:nvPicPr>
        <p:blipFill>
          <a:blip r:embed="rId3">
            <a:extLst/>
          </a:blip>
          <a:srcRect l="14827" t="23264" r="14827" b="24714"/>
          <a:stretch>
            <a:fillRect/>
          </a:stretch>
        </p:blipFill>
        <p:spPr>
          <a:xfrm>
            <a:off x="56" y="0"/>
            <a:ext cx="24383774" cy="13715895"/>
          </a:xfrm>
          <a:prstGeom prst="rect">
            <a:avLst/>
          </a:prstGeom>
          <a:ln w="12700">
            <a:miter lim="400000"/>
          </a:ln>
        </p:spPr>
      </p:pic>
      <p:grpSp>
        <p:nvGrpSpPr>
          <p:cNvPr id="305" name="Group"/>
          <p:cNvGrpSpPr/>
          <p:nvPr/>
        </p:nvGrpSpPr>
        <p:grpSpPr>
          <a:xfrm>
            <a:off x="889748" y="8148671"/>
            <a:ext cx="3095705" cy="3072668"/>
            <a:chOff x="1984" y="90427"/>
            <a:chExt cx="3095704" cy="3072666"/>
          </a:xfrm>
        </p:grpSpPr>
        <p:pic>
          <p:nvPicPr>
            <p:cNvPr id="303" name="BFF-logo3.png" descr="BFF-logo3.png"/>
            <p:cNvPicPr>
              <a:picLocks noChangeAspect="1"/>
            </p:cNvPicPr>
            <p:nvPr/>
          </p:nvPicPr>
          <p:blipFill>
            <a:blip r:embed="rId4">
              <a:extLst/>
            </a:blip>
            <a:srcRect l="64" t="2856" r="91" b="75"/>
            <a:stretch>
              <a:fillRect/>
            </a:stretch>
          </p:blipFill>
          <p:spPr>
            <a:xfrm>
              <a:off x="1984" y="90427"/>
              <a:ext cx="3094078" cy="3072667"/>
            </a:xfrm>
            <a:custGeom>
              <a:avLst/>
              <a:gdLst/>
              <a:ahLst/>
              <a:cxnLst>
                <a:cxn ang="0">
                  <a:pos x="wd2" y="hd2"/>
                </a:cxn>
                <a:cxn ang="5400000">
                  <a:pos x="wd2" y="hd2"/>
                </a:cxn>
                <a:cxn ang="10800000">
                  <a:pos x="wd2" y="hd2"/>
                </a:cxn>
                <a:cxn ang="16200000">
                  <a:pos x="wd2" y="hd2"/>
                </a:cxn>
              </a:cxnLst>
              <a:rect l="0" t="0" r="r" b="b"/>
              <a:pathLst>
                <a:path w="21599" h="21598" fill="norm" stroke="1" extrusionOk="0">
                  <a:moveTo>
                    <a:pt x="10694" y="0"/>
                  </a:moveTo>
                  <a:cubicBezTo>
                    <a:pt x="10371" y="2"/>
                    <a:pt x="10091" y="10"/>
                    <a:pt x="9999" y="22"/>
                  </a:cubicBezTo>
                  <a:cubicBezTo>
                    <a:pt x="9912" y="35"/>
                    <a:pt x="9694" y="64"/>
                    <a:pt x="9514" y="87"/>
                  </a:cubicBezTo>
                  <a:cubicBezTo>
                    <a:pt x="8274" y="244"/>
                    <a:pt x="7189" y="549"/>
                    <a:pt x="6084" y="1052"/>
                  </a:cubicBezTo>
                  <a:cubicBezTo>
                    <a:pt x="5366" y="1378"/>
                    <a:pt x="4540" y="1894"/>
                    <a:pt x="4062" y="2315"/>
                  </a:cubicBezTo>
                  <a:cubicBezTo>
                    <a:pt x="3460" y="2846"/>
                    <a:pt x="2619" y="3735"/>
                    <a:pt x="2191" y="4293"/>
                  </a:cubicBezTo>
                  <a:cubicBezTo>
                    <a:pt x="1902" y="4671"/>
                    <a:pt x="1458" y="5362"/>
                    <a:pt x="1274" y="5719"/>
                  </a:cubicBezTo>
                  <a:cubicBezTo>
                    <a:pt x="1138" y="5984"/>
                    <a:pt x="881" y="6574"/>
                    <a:pt x="715" y="7011"/>
                  </a:cubicBezTo>
                  <a:cubicBezTo>
                    <a:pt x="445" y="7717"/>
                    <a:pt x="415" y="7818"/>
                    <a:pt x="296" y="8341"/>
                  </a:cubicBezTo>
                  <a:cubicBezTo>
                    <a:pt x="168" y="8906"/>
                    <a:pt x="75" y="9540"/>
                    <a:pt x="36" y="10143"/>
                  </a:cubicBezTo>
                  <a:cubicBezTo>
                    <a:pt x="28" y="10264"/>
                    <a:pt x="13" y="10369"/>
                    <a:pt x="3" y="10375"/>
                  </a:cubicBezTo>
                  <a:cubicBezTo>
                    <a:pt x="1" y="10376"/>
                    <a:pt x="2" y="10804"/>
                    <a:pt x="0" y="10944"/>
                  </a:cubicBezTo>
                  <a:cubicBezTo>
                    <a:pt x="3" y="11184"/>
                    <a:pt x="5" y="11690"/>
                    <a:pt x="8" y="11692"/>
                  </a:cubicBezTo>
                  <a:cubicBezTo>
                    <a:pt x="20" y="11699"/>
                    <a:pt x="28" y="11741"/>
                    <a:pt x="28" y="11784"/>
                  </a:cubicBezTo>
                  <a:cubicBezTo>
                    <a:pt x="28" y="12005"/>
                    <a:pt x="178" y="12873"/>
                    <a:pt x="296" y="13352"/>
                  </a:cubicBezTo>
                  <a:cubicBezTo>
                    <a:pt x="744" y="15152"/>
                    <a:pt x="1575" y="16732"/>
                    <a:pt x="2818" y="18136"/>
                  </a:cubicBezTo>
                  <a:cubicBezTo>
                    <a:pt x="3781" y="19224"/>
                    <a:pt x="5182" y="20217"/>
                    <a:pt x="6594" y="20814"/>
                  </a:cubicBezTo>
                  <a:cubicBezTo>
                    <a:pt x="6921" y="20952"/>
                    <a:pt x="7629" y="21190"/>
                    <a:pt x="7888" y="21249"/>
                  </a:cubicBezTo>
                  <a:cubicBezTo>
                    <a:pt x="8483" y="21385"/>
                    <a:pt x="9930" y="21573"/>
                    <a:pt x="10395" y="21573"/>
                  </a:cubicBezTo>
                  <a:cubicBezTo>
                    <a:pt x="10479" y="21573"/>
                    <a:pt x="10551" y="21581"/>
                    <a:pt x="10558" y="21592"/>
                  </a:cubicBezTo>
                  <a:cubicBezTo>
                    <a:pt x="10560" y="21594"/>
                    <a:pt x="10860" y="21596"/>
                    <a:pt x="10924" y="21598"/>
                  </a:cubicBezTo>
                  <a:cubicBezTo>
                    <a:pt x="10990" y="21596"/>
                    <a:pt x="11297" y="21594"/>
                    <a:pt x="11298" y="21592"/>
                  </a:cubicBezTo>
                  <a:cubicBezTo>
                    <a:pt x="11305" y="21581"/>
                    <a:pt x="11354" y="21573"/>
                    <a:pt x="11406" y="21573"/>
                  </a:cubicBezTo>
                  <a:cubicBezTo>
                    <a:pt x="11584" y="21573"/>
                    <a:pt x="12269" y="21507"/>
                    <a:pt x="12545" y="21464"/>
                  </a:cubicBezTo>
                  <a:cubicBezTo>
                    <a:pt x="13218" y="21359"/>
                    <a:pt x="13688" y="21231"/>
                    <a:pt x="14573" y="20912"/>
                  </a:cubicBezTo>
                  <a:cubicBezTo>
                    <a:pt x="14771" y="20841"/>
                    <a:pt x="14991" y="20768"/>
                    <a:pt x="15061" y="20750"/>
                  </a:cubicBezTo>
                  <a:cubicBezTo>
                    <a:pt x="15130" y="20732"/>
                    <a:pt x="15206" y="20701"/>
                    <a:pt x="15230" y="20680"/>
                  </a:cubicBezTo>
                  <a:cubicBezTo>
                    <a:pt x="15253" y="20659"/>
                    <a:pt x="15403" y="20576"/>
                    <a:pt x="15565" y="20499"/>
                  </a:cubicBezTo>
                  <a:cubicBezTo>
                    <a:pt x="16142" y="20223"/>
                    <a:pt x="16655" y="19911"/>
                    <a:pt x="17172" y="19520"/>
                  </a:cubicBezTo>
                  <a:cubicBezTo>
                    <a:pt x="18323" y="18649"/>
                    <a:pt x="19279" y="17570"/>
                    <a:pt x="20067" y="16245"/>
                  </a:cubicBezTo>
                  <a:cubicBezTo>
                    <a:pt x="20735" y="15121"/>
                    <a:pt x="21241" y="13628"/>
                    <a:pt x="21449" y="12174"/>
                  </a:cubicBezTo>
                  <a:cubicBezTo>
                    <a:pt x="21507" y="11770"/>
                    <a:pt x="21576" y="11018"/>
                    <a:pt x="21577" y="10774"/>
                  </a:cubicBezTo>
                  <a:cubicBezTo>
                    <a:pt x="21577" y="10666"/>
                    <a:pt x="21587" y="10572"/>
                    <a:pt x="21599" y="10565"/>
                  </a:cubicBezTo>
                  <a:cubicBezTo>
                    <a:pt x="21600" y="10564"/>
                    <a:pt x="21598" y="10390"/>
                    <a:pt x="21599" y="10372"/>
                  </a:cubicBezTo>
                  <a:cubicBezTo>
                    <a:pt x="21578" y="10357"/>
                    <a:pt x="21565" y="10204"/>
                    <a:pt x="21535" y="9728"/>
                  </a:cubicBezTo>
                  <a:cubicBezTo>
                    <a:pt x="21434" y="8081"/>
                    <a:pt x="20708" y="6135"/>
                    <a:pt x="19615" y="4578"/>
                  </a:cubicBezTo>
                  <a:cubicBezTo>
                    <a:pt x="18844" y="3479"/>
                    <a:pt x="17802" y="2456"/>
                    <a:pt x="16751" y="1766"/>
                  </a:cubicBezTo>
                  <a:cubicBezTo>
                    <a:pt x="16318" y="1482"/>
                    <a:pt x="15630" y="1101"/>
                    <a:pt x="15271" y="949"/>
                  </a:cubicBezTo>
                  <a:cubicBezTo>
                    <a:pt x="14714" y="711"/>
                    <a:pt x="14168" y="513"/>
                    <a:pt x="13686" y="374"/>
                  </a:cubicBezTo>
                  <a:cubicBezTo>
                    <a:pt x="13174" y="226"/>
                    <a:pt x="12705" y="109"/>
                    <a:pt x="12620" y="109"/>
                  </a:cubicBezTo>
                  <a:cubicBezTo>
                    <a:pt x="12567" y="109"/>
                    <a:pt x="12410" y="89"/>
                    <a:pt x="12271" y="67"/>
                  </a:cubicBezTo>
                  <a:cubicBezTo>
                    <a:pt x="12131" y="45"/>
                    <a:pt x="11852" y="22"/>
                    <a:pt x="11650" y="14"/>
                  </a:cubicBezTo>
                  <a:cubicBezTo>
                    <a:pt x="11383" y="3"/>
                    <a:pt x="11017" y="-2"/>
                    <a:pt x="10694" y="0"/>
                  </a:cubicBezTo>
                  <a:close/>
                </a:path>
              </a:pathLst>
            </a:custGeom>
            <a:ln w="12700" cap="flat">
              <a:noFill/>
              <a:miter lim="400000"/>
            </a:ln>
            <a:effectLst>
              <a:outerShdw sx="100000" sy="100000" kx="0" ky="0" algn="b" rotWithShape="0" blurRad="457200" dist="114300" dir="2700000">
                <a:srgbClr val="030303">
                  <a:alpha val="85000"/>
                </a:srgbClr>
              </a:outerShdw>
            </a:effectLst>
          </p:spPr>
        </p:pic>
        <p:sp>
          <p:nvSpPr>
            <p:cNvPr id="304" name="Oval"/>
            <p:cNvSpPr/>
            <p:nvPr/>
          </p:nvSpPr>
          <p:spPr>
            <a:xfrm>
              <a:off x="3430" y="92930"/>
              <a:ext cx="3094260" cy="3066379"/>
            </a:xfrm>
            <a:prstGeom prst="ellipse">
              <a:avLst/>
            </a:prstGeom>
            <a:noFill/>
            <a:ln w="12700" cap="flat">
              <a:solidFill>
                <a:srgbClr val="3E5AA2"/>
              </a:solidFill>
              <a:prstDash val="solid"/>
              <a:miter lim="400000"/>
            </a:ln>
            <a:effectLst/>
          </p:spPr>
          <p:txBody>
            <a:bodyPr wrap="square" lIns="320040" tIns="320040" rIns="320040" bIns="320040" numCol="1" anchor="t">
              <a:noAutofit/>
            </a:bodyPr>
            <a:lstStyle/>
            <a:p>
              <a:pPr algn="l" defTabSz="642937">
                <a:spcBef>
                  <a:spcPts val="900"/>
                </a:spcBef>
                <a:defRPr b="1" cap="small" sz="1800">
                  <a:solidFill>
                    <a:srgbClr val="5F5F5F"/>
                  </a:solidFill>
                  <a:latin typeface="Copperplate"/>
                  <a:ea typeface="Copperplate"/>
                  <a:cs typeface="Copperplate"/>
                  <a:sym typeface="Copperplate"/>
                </a:defRPr>
              </a:pPr>
            </a:p>
          </p:txBody>
        </p:sp>
      </p:grpSp>
      <p:sp>
        <p:nvSpPr>
          <p:cNvPr id="306" name="Biblical Foundations for Freedom (BFF)"/>
          <p:cNvSpPr txBox="1"/>
          <p:nvPr/>
        </p:nvSpPr>
        <p:spPr>
          <a:xfrm>
            <a:off x="425167" y="321445"/>
            <a:ext cx="23533667" cy="1211581"/>
          </a:xfrm>
          <a:prstGeom prst="rect">
            <a:avLst/>
          </a:prstGeom>
          <a:ln w="12700">
            <a:miter lim="400000"/>
          </a:ln>
          <a:effectLst>
            <a:outerShdw sx="100000" sy="100000" kx="0" ky="0" algn="b" rotWithShape="0" blurRad="266700" dist="0" dir="5400000">
              <a:srgbClr val="000000"/>
            </a:outerShdw>
          </a:effectLst>
          <a:extLst>
            <a:ext uri="{C572A759-6A51-4108-AA02-DFA0A04FC94B}">
              <ma14:wrappingTextBoxFlag xmlns:ma14="http://schemas.microsoft.com/office/mac/drawingml/2011/main" val="1"/>
            </a:ext>
          </a:extLst>
        </p:spPr>
        <p:txBody>
          <a:bodyPr tIns="91439" bIns="91439" anchor="ctr">
            <a:spAutoFit/>
          </a:bodyPr>
          <a:lstStyle>
            <a:lvl1pPr defTabSz="642937">
              <a:lnSpc>
                <a:spcPct val="90000"/>
              </a:lnSpc>
              <a:defRPr b="1" cap="small" spc="980" sz="7000">
                <a:solidFill>
                  <a:srgbClr val="F6F0E3"/>
                </a:solidFill>
                <a:latin typeface="Baskerville"/>
                <a:ea typeface="Baskerville"/>
                <a:cs typeface="Baskerville"/>
                <a:sym typeface="Baskerville"/>
              </a:defRPr>
            </a:lvl1pPr>
          </a:lstStyle>
          <a:p>
            <a:pPr/>
            <a:r>
              <a:t>Biblical Foundations for Freedom (BFF)</a:t>
            </a:r>
          </a:p>
        </p:txBody>
      </p:sp>
      <p:sp>
        <p:nvSpPr>
          <p:cNvPr id="307" name="Training for the World"/>
          <p:cNvSpPr txBox="1"/>
          <p:nvPr/>
        </p:nvSpPr>
        <p:spPr>
          <a:xfrm>
            <a:off x="5319792" y="2138547"/>
            <a:ext cx="13744415" cy="932181"/>
          </a:xfrm>
          <a:prstGeom prst="rect">
            <a:avLst/>
          </a:prstGeom>
          <a:ln w="12700">
            <a:miter lim="400000"/>
          </a:ln>
          <a:effectLst>
            <a:outerShdw sx="100000" sy="100000" kx="0" ky="0" algn="b" rotWithShape="0" blurRad="63500" dist="38100" dir="5400000">
              <a:srgbClr val="000000">
                <a:alpha val="50000"/>
              </a:srgbClr>
            </a:outerShdw>
          </a:effectLst>
          <a:extLst>
            <a:ext uri="{C572A759-6A51-4108-AA02-DFA0A04FC94B}">
              <ma14:wrappingTextBoxFlag xmlns:ma14="http://schemas.microsoft.com/office/mac/drawingml/2011/main" val="1"/>
            </a:ext>
          </a:extLst>
        </p:spPr>
        <p:txBody>
          <a:bodyPr tIns="91439" bIns="91439" anchor="ctr">
            <a:spAutoFit/>
          </a:bodyPr>
          <a:lstStyle>
            <a:lvl1pPr defTabSz="642937">
              <a:defRPr b="1" cap="small" spc="676" sz="5200">
                <a:solidFill>
                  <a:srgbClr val="DCDEE0"/>
                </a:solidFill>
                <a:latin typeface="FIRSTHOME"/>
                <a:ea typeface="FIRSTHOME"/>
                <a:cs typeface="FIRSTHOME"/>
                <a:sym typeface="FIRSTHOME"/>
              </a:defRPr>
            </a:lvl1pPr>
          </a:lstStyle>
          <a:p>
            <a:pPr/>
            <a:r>
              <a:t>Training for the World</a:t>
            </a:r>
          </a:p>
        </p:txBody>
      </p:sp>
      <p:grpSp>
        <p:nvGrpSpPr>
          <p:cNvPr id="311" name="Group"/>
          <p:cNvGrpSpPr/>
          <p:nvPr/>
        </p:nvGrpSpPr>
        <p:grpSpPr>
          <a:xfrm>
            <a:off x="5733637" y="10106382"/>
            <a:ext cx="12750039" cy="3193948"/>
            <a:chOff x="2143597" y="22859"/>
            <a:chExt cx="12750038" cy="3193947"/>
          </a:xfrm>
        </p:grpSpPr>
        <p:sp>
          <p:nvSpPr>
            <p:cNvPr id="308" name="WWW.FOUNDATIONSFORFREEDOM.NET"/>
            <p:cNvSpPr txBox="1"/>
            <p:nvPr/>
          </p:nvSpPr>
          <p:spPr>
            <a:xfrm>
              <a:off x="2143597" y="2386227"/>
              <a:ext cx="12750039" cy="8305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defTabSz="642937">
                <a:lnSpc>
                  <a:spcPct val="90000"/>
                </a:lnSpc>
                <a:spcBef>
                  <a:spcPts val="2200"/>
                </a:spcBef>
                <a:defRPr cap="all" spc="690" sz="4600">
                  <a:solidFill>
                    <a:srgbClr val="B19A71"/>
                  </a:solidFill>
                  <a:effectLst>
                    <a:outerShdw sx="100000" sy="100000" kx="0" ky="0" algn="b" rotWithShape="0" blurRad="25400" dist="12700" dir="16200000">
                      <a:srgbClr val="3A3A3A">
                        <a:alpha val="35000"/>
                      </a:srgbClr>
                    </a:outerShdw>
                  </a:effectLst>
                  <a:latin typeface="FIRSTHOME"/>
                  <a:ea typeface="FIRSTHOME"/>
                  <a:cs typeface="FIRSTHOME"/>
                  <a:sym typeface="FIRSTHOME"/>
                  <a:hlinkClick r:id="rId5" invalidUrl="" action="" tgtFrame="" tooltip="" history="1" highlightClick="0" endSnd="0"/>
                </a:defRPr>
              </a:lvl1pPr>
            </a:lstStyle>
            <a:p>
              <a:pPr/>
              <a:r>
                <a:rPr>
                  <a:hlinkClick r:id="rId5" invalidUrl="" action="" tgtFrame="" tooltip="" history="1" highlightClick="0" endSnd="0"/>
                </a:rPr>
                <a:t>WWW.FOUNDATIONSFORFREEDOM.NET</a:t>
              </a:r>
            </a:p>
          </p:txBody>
        </p:sp>
        <p:sp>
          <p:nvSpPr>
            <p:cNvPr id="309" name="Rev. Paul J. Bucknell"/>
            <p:cNvSpPr txBox="1"/>
            <p:nvPr/>
          </p:nvSpPr>
          <p:spPr>
            <a:xfrm>
              <a:off x="5380277" y="22860"/>
              <a:ext cx="6276679" cy="919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defTabSz="642937">
                <a:spcBef>
                  <a:spcPts val="3900"/>
                </a:spcBef>
                <a:defRPr spc="260" sz="5200">
                  <a:solidFill>
                    <a:srgbClr val="DCDEE0"/>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Rev. Paul J. Bucknell</a:t>
              </a:r>
            </a:p>
          </p:txBody>
        </p:sp>
        <p:sp>
          <p:nvSpPr>
            <p:cNvPr id="310" name="pb@foundationsforfreedom.net"/>
            <p:cNvSpPr txBox="1"/>
            <p:nvPr/>
          </p:nvSpPr>
          <p:spPr>
            <a:xfrm>
              <a:off x="3585215" y="1277437"/>
              <a:ext cx="10200178" cy="817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defTabSz="642937">
                <a:lnSpc>
                  <a:spcPct val="90000"/>
                </a:lnSpc>
                <a:spcBef>
                  <a:spcPts val="2200"/>
                </a:spcBef>
                <a:defRPr spc="690" sz="4600" u="sng">
                  <a:solidFill>
                    <a:srgbClr val="B19A71"/>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hlinkClick r:id="rId6" invalidUrl="" action="" tgtFrame="" tooltip="" history="1" highlightClick="0" endSnd="0"/>
                </a:defRPr>
              </a:lvl1pPr>
            </a:lstStyle>
            <a:p>
              <a:pPr>
                <a:defRPr u="none"/>
              </a:pPr>
              <a:r>
                <a:rPr u="sng">
                  <a:hlinkClick r:id="rId6" invalidUrl="" action="" tgtFrame="" tooltip="" history="1" highlightClick="0" endSnd="0"/>
                </a:rPr>
                <a:t>pb@foundationsforfreedom.net</a:t>
              </a:r>
            </a:p>
          </p:txBody>
        </p:sp>
      </p:grpSp>
      <p:grpSp>
        <p:nvGrpSpPr>
          <p:cNvPr id="316" name="Group"/>
          <p:cNvGrpSpPr/>
          <p:nvPr/>
        </p:nvGrpSpPr>
        <p:grpSpPr>
          <a:xfrm>
            <a:off x="4778461" y="3676249"/>
            <a:ext cx="14660392" cy="4765358"/>
            <a:chOff x="0" y="0"/>
            <a:chExt cx="14660390" cy="4765357"/>
          </a:xfrm>
        </p:grpSpPr>
        <p:sp>
          <p:nvSpPr>
            <p:cNvPr id="312" name="Text"/>
            <p:cNvSpPr txBox="1"/>
            <p:nvPr/>
          </p:nvSpPr>
          <p:spPr>
            <a:xfrm>
              <a:off x="236752" y="-1"/>
              <a:ext cx="14423640" cy="3688081"/>
            </a:xfrm>
            <a:prstGeom prst="rect">
              <a:avLst/>
            </a:prstGeom>
            <a:solidFill>
              <a:schemeClr val="accent1">
                <a:hueOff val="47394"/>
                <a:satOff val="-25753"/>
                <a:lumOff val="-7544"/>
                <a:alpha val="13442"/>
              </a:schemeClr>
            </a:solidFill>
            <a:ln w="12700" cap="flat">
              <a:noFill/>
              <a:miter lim="400000"/>
            </a:ln>
            <a:effectLst>
              <a:outerShdw sx="100000" sy="100000" kx="0" ky="0" algn="b" rotWithShape="0" blurRad="457200" dist="177800" dir="5400000">
                <a:srgbClr val="4190F3">
                  <a:alpha val="82000"/>
                </a:srgbClr>
              </a:outerShdw>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defTabSz="642937">
                <a:defRPr b="1" sz="10400">
                  <a:solidFill>
                    <a:srgbClr val="B19971"/>
                  </a:solidFill>
                  <a:latin typeface="Palatino"/>
                  <a:ea typeface="Palatino"/>
                  <a:cs typeface="Palatino"/>
                  <a:sym typeface="Palatino"/>
                </a:defRPr>
              </a:pPr>
            </a:p>
          </p:txBody>
        </p:sp>
        <p:grpSp>
          <p:nvGrpSpPr>
            <p:cNvPr id="315" name="Group"/>
            <p:cNvGrpSpPr/>
            <p:nvPr/>
          </p:nvGrpSpPr>
          <p:grpSpPr>
            <a:xfrm>
              <a:off x="0" y="3668077"/>
              <a:ext cx="14660392" cy="1097281"/>
              <a:chOff x="1608352" y="0"/>
              <a:chExt cx="14660391" cy="1097280"/>
            </a:xfrm>
          </p:grpSpPr>
          <p:sp>
            <p:nvSpPr>
              <p:cNvPr id="313" name="Rectangle"/>
              <p:cNvSpPr/>
              <p:nvPr/>
            </p:nvSpPr>
            <p:spPr>
              <a:xfrm>
                <a:off x="1811802" y="0"/>
                <a:ext cx="14456942" cy="1097281"/>
              </a:xfrm>
              <a:prstGeom prst="rect">
                <a:avLst/>
              </a:prstGeom>
              <a:solidFill>
                <a:srgbClr val="000000">
                  <a:alpha val="42602"/>
                </a:srgbClr>
              </a:solid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defRPr sz="3200">
                    <a:solidFill>
                      <a:srgbClr val="FFFFFF"/>
                    </a:solidFill>
                  </a:defRPr>
                </a:pPr>
              </a:p>
            </p:txBody>
          </p:sp>
          <p:sp>
            <p:nvSpPr>
              <p:cNvPr id="314" name="Releasing God’s Truth to  a New Generation!"/>
              <p:cNvSpPr txBox="1"/>
              <p:nvPr/>
            </p:nvSpPr>
            <p:spPr>
              <a:xfrm>
                <a:off x="1608352" y="88899"/>
                <a:ext cx="14372189" cy="919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defTabSz="642937">
                  <a:spcBef>
                    <a:spcPts val="3900"/>
                  </a:spcBef>
                  <a:defRPr spc="260" sz="5200">
                    <a:solidFill>
                      <a:srgbClr val="DCDEE0"/>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   Releasing God’s Truth to  a New Generation! </a:t>
                </a:r>
              </a:p>
            </p:txBody>
          </p:sp>
        </p:grpSp>
      </p:grpSp>
      <p:sp>
        <p:nvSpPr>
          <p:cNvPr id="317" name="BFF Training Courses/Seminars"/>
          <p:cNvSpPr txBox="1"/>
          <p:nvPr/>
        </p:nvSpPr>
        <p:spPr>
          <a:xfrm>
            <a:off x="1975804" y="4708525"/>
            <a:ext cx="19184641" cy="1895476"/>
          </a:xfrm>
          <a:prstGeom prst="rect">
            <a:avLst/>
          </a:prstGeom>
          <a:ln w="12700">
            <a:miter lim="400000"/>
          </a:ln>
          <a:effectLst>
            <a:outerShdw sx="100000" sy="100000" kx="0" ky="0" algn="b" rotWithShape="0" blurRad="457200" dist="177800" dir="5400000">
              <a:srgbClr val="000000">
                <a:alpha val="82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defTabSz="642937">
              <a:defRPr b="1" sz="10400">
                <a:solidFill>
                  <a:srgbClr val="B19971"/>
                </a:solidFill>
                <a:effectLst>
                  <a:outerShdw sx="100000" sy="100000" kx="0" ky="0" algn="b" rotWithShape="0" blurRad="12700" dist="25400" dir="2880000">
                    <a:srgbClr val="000000"/>
                  </a:outerShdw>
                </a:effectLst>
                <a:latin typeface="Palatino"/>
                <a:ea typeface="Palatino"/>
                <a:cs typeface="Palatino"/>
                <a:sym typeface="Palatino"/>
              </a:defRPr>
            </a:lvl1pPr>
          </a:lstStyle>
          <a:p>
            <a:pPr/>
            <a:r>
              <a:t>BFF Training Courses/Seminars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06"/>
                                        </p:tgtEl>
                                        <p:attrNameLst>
                                          <p:attrName>style.visibility</p:attrName>
                                        </p:attrNameLst>
                                      </p:cBhvr>
                                      <p:to>
                                        <p:strVal val="visible"/>
                                      </p:to>
                                    </p:set>
                                    <p:animEffect filter="fade" transition="in">
                                      <p:cBhvr>
                                        <p:cTn id="7" dur="1500"/>
                                        <p:tgtEl>
                                          <p:spTgt spid="306"/>
                                        </p:tgtEl>
                                      </p:cBhvr>
                                    </p:animEffect>
                                  </p:childTnLst>
                                </p:cTn>
                              </p:par>
                            </p:childTnLst>
                          </p:cTn>
                        </p:par>
                        <p:par>
                          <p:cTn id="8" fill="hold">
                            <p:stCondLst>
                              <p:cond delay="1500"/>
                            </p:stCondLst>
                            <p:childTnLst>
                              <p:par>
                                <p:cTn id="9" presetClass="entr" nodeType="afterEffect" presetID="9" grpId="2" fill="hold">
                                  <p:stCondLst>
                                    <p:cond delay="200"/>
                                  </p:stCondLst>
                                  <p:iterate type="el" backwards="0">
                                    <p:tmAbs val="0"/>
                                  </p:iterate>
                                  <p:childTnLst>
                                    <p:set>
                                      <p:cBhvr>
                                        <p:cTn id="10" fill="hold"/>
                                        <p:tgtEl>
                                          <p:spTgt spid="316"/>
                                        </p:tgtEl>
                                        <p:attrNameLst>
                                          <p:attrName>style.visibility</p:attrName>
                                        </p:attrNameLst>
                                      </p:cBhvr>
                                      <p:to>
                                        <p:strVal val="visible"/>
                                      </p:to>
                                    </p:set>
                                    <p:animEffect filter="dissolve" transition="in">
                                      <p:cBhvr>
                                        <p:cTn id="11" dur="1000"/>
                                        <p:tgtEl>
                                          <p:spTgt spid="316"/>
                                        </p:tgtEl>
                                      </p:cBhvr>
                                    </p:animEffect>
                                  </p:childTnLst>
                                </p:cTn>
                              </p:par>
                            </p:childTnLst>
                          </p:cTn>
                        </p:par>
                        <p:par>
                          <p:cTn id="12" fill="hold">
                            <p:stCondLst>
                              <p:cond delay="2700"/>
                            </p:stCondLst>
                            <p:childTnLst>
                              <p:par>
                                <p:cTn id="13" presetClass="entr" nodeType="afterEffect" presetSubtype="10" presetID="19" grpId="3" fill="hold">
                                  <p:stCondLst>
                                    <p:cond delay="400"/>
                                  </p:stCondLst>
                                  <p:iterate type="el" backwards="0">
                                    <p:tmAbs val="0"/>
                                  </p:iterate>
                                  <p:childTnLst>
                                    <p:set>
                                      <p:cBhvr>
                                        <p:cTn id="14" fill="hold"/>
                                        <p:tgtEl>
                                          <p:spTgt spid="305"/>
                                        </p:tgtEl>
                                        <p:attrNameLst>
                                          <p:attrName>style.visibility</p:attrName>
                                        </p:attrNameLst>
                                      </p:cBhvr>
                                      <p:to>
                                        <p:strVal val="visible"/>
                                      </p:to>
                                    </p:set>
                                    <p:anim calcmode="lin" valueType="num">
                                      <p:cBhvr>
                                        <p:cTn id="15" dur="4500" fill="hold"/>
                                        <p:tgtEl>
                                          <p:spTgt spid="305"/>
                                        </p:tgtEl>
                                        <p:attrNameLst>
                                          <p:attrName>ppt_w</p:attrName>
                                        </p:attrNameLst>
                                      </p:cBhvr>
                                      <p:tavLst>
                                        <p:tav tm="0" fmla="#ppt_w*sin(2.5*pi*$)">
                                          <p:val>
                                            <p:fltVal val="0"/>
                                          </p:val>
                                        </p:tav>
                                        <p:tav tm="100000">
                                          <p:val>
                                            <p:fltVal val="1"/>
                                          </p:val>
                                        </p:tav>
                                      </p:tavLst>
                                    </p:anim>
                                    <p:anim calcmode="lin" valueType="num">
                                      <p:cBhvr>
                                        <p:cTn id="16" dur="4500" fill="hold"/>
                                        <p:tgtEl>
                                          <p:spTgt spid="305"/>
                                        </p:tgtEl>
                                        <p:attrNameLst>
                                          <p:attrName>ppt_h</p:attrName>
                                        </p:attrNameLst>
                                      </p:cBhvr>
                                      <p:tavLst>
                                        <p:tav tm="0">
                                          <p:val>
                                            <p:strVal val="#ppt_h"/>
                                          </p:val>
                                        </p:tav>
                                        <p:tav tm="100000">
                                          <p:val>
                                            <p:strVal val="#ppt_h"/>
                                          </p:val>
                                        </p:tav>
                                      </p:tavLst>
                                    </p:anim>
                                  </p:childTnLst>
                                </p:cTn>
                              </p:par>
                            </p:childTnLst>
                          </p:cTn>
                        </p:par>
                        <p:par>
                          <p:cTn id="17" fill="hold">
                            <p:stCondLst>
                              <p:cond delay="7600"/>
                            </p:stCondLst>
                            <p:childTnLst>
                              <p:par>
                                <p:cTn id="18" presetClass="entr" nodeType="afterEffect" presetID="9" grpId="4" fill="hold">
                                  <p:stCondLst>
                                    <p:cond delay="0"/>
                                  </p:stCondLst>
                                  <p:iterate type="el" backwards="0">
                                    <p:tmAbs val="0"/>
                                  </p:iterate>
                                  <p:childTnLst>
                                    <p:set>
                                      <p:cBhvr>
                                        <p:cTn id="19" fill="hold"/>
                                        <p:tgtEl>
                                          <p:spTgt spid="311"/>
                                        </p:tgtEl>
                                        <p:attrNameLst>
                                          <p:attrName>style.visibility</p:attrName>
                                        </p:attrNameLst>
                                      </p:cBhvr>
                                      <p:to>
                                        <p:strVal val="visible"/>
                                      </p:to>
                                    </p:set>
                                    <p:animEffect filter="dissolve" transition="in">
                                      <p:cBhvr>
                                        <p:cTn id="20" dur="5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 grpId="3"/>
      <p:bldP build="whole" bldLvl="1" animBg="1" rev="0" advAuto="0" spid="306" grpId="1"/>
      <p:bldP build="whole" bldLvl="1" animBg="1" rev="0" advAuto="0" spid="311" grpId="4"/>
      <p:bldP build="whole" bldLvl="1" animBg="1" rev="0" advAuto="0" spid="316"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1" name="Group"/>
          <p:cNvGrpSpPr/>
          <p:nvPr/>
        </p:nvGrpSpPr>
        <p:grpSpPr>
          <a:xfrm>
            <a:off x="4923709" y="3114660"/>
            <a:ext cx="8503107" cy="8147080"/>
            <a:chOff x="0" y="0"/>
            <a:chExt cx="8503106" cy="8147078"/>
          </a:xfrm>
        </p:grpSpPr>
        <p:pic>
          <p:nvPicPr>
            <p:cNvPr id="69" name="V4.png" descr="V4.png"/>
            <p:cNvPicPr>
              <a:picLocks noChangeAspect="0"/>
            </p:cNvPicPr>
            <p:nvPr/>
          </p:nvPicPr>
          <p:blipFill>
            <a:blip r:embed="rId3">
              <a:extLst/>
            </a:blip>
            <a:stretch>
              <a:fillRect/>
            </a:stretch>
          </p:blipFill>
          <p:spPr>
            <a:xfrm>
              <a:off x="0" y="0"/>
              <a:ext cx="8503107" cy="8147079"/>
            </a:xfrm>
            <a:prstGeom prst="rect">
              <a:avLst/>
            </a:prstGeom>
            <a:ln w="12700" cap="flat">
              <a:noFill/>
              <a:miter lim="400000"/>
            </a:ln>
            <a:effectLst/>
          </p:spPr>
        </p:pic>
        <p:sp>
          <p:nvSpPr>
            <p:cNvPr id="70" name="V for Victory in Christ!"/>
            <p:cNvSpPr txBox="1"/>
            <p:nvPr/>
          </p:nvSpPr>
          <p:spPr>
            <a:xfrm>
              <a:off x="109626" y="6083081"/>
              <a:ext cx="8283855" cy="9376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642937">
                <a:spcBef>
                  <a:spcPts val="1600"/>
                </a:spcBef>
                <a:defRPr b="1" sz="5700">
                  <a:latin typeface="Times New Roman"/>
                  <a:ea typeface="Times New Roman"/>
                  <a:cs typeface="Times New Roman"/>
                  <a:sym typeface="Times New Roman"/>
                </a:defRPr>
              </a:lvl1pPr>
            </a:lstStyle>
            <a:p>
              <a:pPr/>
              <a:r>
                <a:t>V for Victory in Christ!</a:t>
              </a:r>
            </a:p>
          </p:txBody>
        </p:sp>
      </p:grpSp>
      <p:sp>
        <p:nvSpPr>
          <p:cNvPr id="72" name="Reaching Beyond Mediocrity"/>
          <p:cNvSpPr txBox="1"/>
          <p:nvPr/>
        </p:nvSpPr>
        <p:spPr>
          <a:xfrm>
            <a:off x="3762859" y="-542736"/>
            <a:ext cx="11373504" cy="4009777"/>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84" sz="84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Reaching Beyond Mediocrity</a:t>
            </a:r>
          </a:p>
        </p:txBody>
      </p:sp>
      <p:sp>
        <p:nvSpPr>
          <p:cNvPr id="73" name="The first four sessions identify the spiritual principles from God's Word foundational to overcome all sorts of temptations while the following ones demonstrate how to use these truths to overcome the most challenging spiritual issues troubling Christians."/>
          <p:cNvSpPr txBox="1"/>
          <p:nvPr/>
        </p:nvSpPr>
        <p:spPr>
          <a:xfrm>
            <a:off x="3567265" y="10657839"/>
            <a:ext cx="20097009" cy="30581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20000"/>
              </a:lnSpc>
              <a:spcBef>
                <a:spcPts val="1600"/>
              </a:spcBef>
              <a:defRPr b="1" sz="4300">
                <a:solidFill>
                  <a:srgbClr val="53585F"/>
                </a:solidFill>
                <a:latin typeface="Trebuchet MS"/>
                <a:ea typeface="Trebuchet MS"/>
                <a:cs typeface="Trebuchet MS"/>
                <a:sym typeface="Trebuchet MS"/>
              </a:defRPr>
            </a:lvl1pPr>
          </a:lstStyle>
          <a:p>
            <a:pPr/>
            <a:r>
              <a:t>The first four sessions identify the spiritual principles from God's Word foundational to overcome all sorts of temptations while the following ones demonstrate how to use these truths to overcome the most challenging spiritual issues troubling Christians.</a:t>
            </a:r>
          </a:p>
        </p:txBody>
      </p:sp>
      <p:sp>
        <p:nvSpPr>
          <p:cNvPr id="74" name="Faith’s Triumph Over Temptation"/>
          <p:cNvSpPr txBox="1"/>
          <p:nvPr/>
        </p:nvSpPr>
        <p:spPr>
          <a:xfrm>
            <a:off x="4295923" y="2623236"/>
            <a:ext cx="10287760" cy="182773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5200">
                <a:latin typeface="Times New Roman"/>
                <a:ea typeface="Times New Roman"/>
                <a:cs typeface="Times New Roman"/>
                <a:sym typeface="Times New Roman"/>
              </a:defRPr>
            </a:lvl1pPr>
          </a:lstStyle>
          <a:p>
            <a:pPr/>
            <a:r>
              <a:t>Faith’s Triumph Over Temptation</a:t>
            </a:r>
          </a:p>
        </p:txBody>
      </p:sp>
      <p:sp>
        <p:nvSpPr>
          <p:cNvPr id="75" name="8-10 sessions"/>
          <p:cNvSpPr txBox="1"/>
          <p:nvPr/>
        </p:nvSpPr>
        <p:spPr>
          <a:xfrm>
            <a:off x="7257053" y="4041108"/>
            <a:ext cx="4385116" cy="6705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3600">
                <a:solidFill>
                  <a:srgbClr val="A6AAA9"/>
                </a:solidFill>
                <a:latin typeface="Trebuchet MS"/>
                <a:ea typeface="Trebuchet MS"/>
                <a:cs typeface="Trebuchet MS"/>
                <a:sym typeface="Trebuchet MS"/>
              </a:defRPr>
            </a:lvl1pPr>
          </a:lstStyle>
          <a:p>
            <a:pPr/>
            <a:r>
              <a:t>8-10 sessions</a:t>
            </a:r>
          </a:p>
        </p:txBody>
      </p:sp>
      <p:pic>
        <p:nvPicPr>
          <p:cNvPr id="76" name="V-victory.png" descr="V-victory.png"/>
          <p:cNvPicPr>
            <a:picLocks noChangeAspect="1"/>
          </p:cNvPicPr>
          <p:nvPr/>
        </p:nvPicPr>
        <p:blipFill>
          <a:blip r:embed="rId4">
            <a:extLst/>
          </a:blip>
          <a:srcRect l="3368" t="8963" r="4041" b="4531"/>
          <a:stretch>
            <a:fillRect/>
          </a:stretch>
        </p:blipFill>
        <p:spPr>
          <a:xfrm>
            <a:off x="5951860" y="5529938"/>
            <a:ext cx="6975887" cy="3031702"/>
          </a:xfrm>
          <a:custGeom>
            <a:avLst/>
            <a:gdLst/>
            <a:ahLst/>
            <a:cxnLst>
              <a:cxn ang="0">
                <a:pos x="wd2" y="hd2"/>
              </a:cxn>
              <a:cxn ang="5400000">
                <a:pos x="wd2" y="hd2"/>
              </a:cxn>
              <a:cxn ang="10800000">
                <a:pos x="wd2" y="hd2"/>
              </a:cxn>
              <a:cxn ang="16200000">
                <a:pos x="wd2" y="hd2"/>
              </a:cxn>
            </a:cxnLst>
            <a:rect l="0" t="0" r="r" b="b"/>
            <a:pathLst>
              <a:path w="21574" h="21554" fill="norm" stroke="1" extrusionOk="0">
                <a:moveTo>
                  <a:pt x="120" y="0"/>
                </a:moveTo>
                <a:lnTo>
                  <a:pt x="0" y="451"/>
                </a:lnTo>
                <a:lnTo>
                  <a:pt x="0" y="7627"/>
                </a:lnTo>
                <a:cubicBezTo>
                  <a:pt x="4" y="7636"/>
                  <a:pt x="6" y="7645"/>
                  <a:pt x="11" y="7655"/>
                </a:cubicBezTo>
                <a:cubicBezTo>
                  <a:pt x="162" y="7981"/>
                  <a:pt x="250" y="8017"/>
                  <a:pt x="901" y="8025"/>
                </a:cubicBezTo>
                <a:cubicBezTo>
                  <a:pt x="1298" y="8029"/>
                  <a:pt x="1677" y="8098"/>
                  <a:pt x="1744" y="8177"/>
                </a:cubicBezTo>
                <a:cubicBezTo>
                  <a:pt x="1853" y="8304"/>
                  <a:pt x="1866" y="8604"/>
                  <a:pt x="1866" y="10925"/>
                </a:cubicBezTo>
                <a:cubicBezTo>
                  <a:pt x="1866" y="12359"/>
                  <a:pt x="1900" y="13752"/>
                  <a:pt x="1940" y="14021"/>
                </a:cubicBezTo>
                <a:cubicBezTo>
                  <a:pt x="2036" y="14651"/>
                  <a:pt x="2315" y="14918"/>
                  <a:pt x="2752" y="14797"/>
                </a:cubicBezTo>
                <a:cubicBezTo>
                  <a:pt x="3455" y="14601"/>
                  <a:pt x="4659" y="14458"/>
                  <a:pt x="5598" y="14458"/>
                </a:cubicBezTo>
                <a:lnTo>
                  <a:pt x="6575" y="14458"/>
                </a:lnTo>
                <a:lnTo>
                  <a:pt x="6584" y="17172"/>
                </a:lnTo>
                <a:cubicBezTo>
                  <a:pt x="6596" y="20878"/>
                  <a:pt x="6588" y="20730"/>
                  <a:pt x="6789" y="21190"/>
                </a:cubicBezTo>
                <a:cubicBezTo>
                  <a:pt x="6967" y="21598"/>
                  <a:pt x="6974" y="21600"/>
                  <a:pt x="7783" y="21498"/>
                </a:cubicBezTo>
                <a:cubicBezTo>
                  <a:pt x="8231" y="21441"/>
                  <a:pt x="8935" y="21318"/>
                  <a:pt x="9346" y="21221"/>
                </a:cubicBezTo>
                <a:cubicBezTo>
                  <a:pt x="10164" y="21030"/>
                  <a:pt x="11920" y="21107"/>
                  <a:pt x="13510" y="21405"/>
                </a:cubicBezTo>
                <a:cubicBezTo>
                  <a:pt x="14062" y="21508"/>
                  <a:pt x="14619" y="21548"/>
                  <a:pt x="14748" y="21492"/>
                </a:cubicBezTo>
                <a:cubicBezTo>
                  <a:pt x="15123" y="21331"/>
                  <a:pt x="15174" y="20850"/>
                  <a:pt x="15175" y="17412"/>
                </a:cubicBezTo>
                <a:lnTo>
                  <a:pt x="15177" y="14458"/>
                </a:lnTo>
                <a:lnTo>
                  <a:pt x="15654" y="14404"/>
                </a:lnTo>
                <a:cubicBezTo>
                  <a:pt x="16077" y="14357"/>
                  <a:pt x="16501" y="14414"/>
                  <a:pt x="18586" y="14799"/>
                </a:cubicBezTo>
                <a:cubicBezTo>
                  <a:pt x="19058" y="14886"/>
                  <a:pt x="19099" y="14869"/>
                  <a:pt x="19267" y="14483"/>
                </a:cubicBezTo>
                <a:cubicBezTo>
                  <a:pt x="19446" y="14075"/>
                  <a:pt x="19445" y="14064"/>
                  <a:pt x="19445" y="11289"/>
                </a:cubicBezTo>
                <a:cubicBezTo>
                  <a:pt x="19445" y="9209"/>
                  <a:pt x="19469" y="8463"/>
                  <a:pt x="19536" y="8335"/>
                </a:cubicBezTo>
                <a:cubicBezTo>
                  <a:pt x="19598" y="8218"/>
                  <a:pt x="19859" y="8206"/>
                  <a:pt x="20356" y="8296"/>
                </a:cubicBezTo>
                <a:cubicBezTo>
                  <a:pt x="21600" y="8519"/>
                  <a:pt x="21574" y="8607"/>
                  <a:pt x="21574" y="4148"/>
                </a:cubicBezTo>
                <a:cubicBezTo>
                  <a:pt x="21574" y="957"/>
                  <a:pt x="21563" y="648"/>
                  <a:pt x="21441" y="339"/>
                </a:cubicBezTo>
                <a:cubicBezTo>
                  <a:pt x="21309" y="4"/>
                  <a:pt x="21285" y="3"/>
                  <a:pt x="17353" y="3"/>
                </a:cubicBezTo>
                <a:cubicBezTo>
                  <a:pt x="13674" y="3"/>
                  <a:pt x="13391" y="22"/>
                  <a:pt x="13291" y="282"/>
                </a:cubicBezTo>
                <a:cubicBezTo>
                  <a:pt x="13120" y="730"/>
                  <a:pt x="13095" y="1095"/>
                  <a:pt x="13064" y="3775"/>
                </a:cubicBezTo>
                <a:lnTo>
                  <a:pt x="13035" y="6312"/>
                </a:lnTo>
                <a:lnTo>
                  <a:pt x="12127" y="6391"/>
                </a:lnTo>
                <a:cubicBezTo>
                  <a:pt x="11400" y="6455"/>
                  <a:pt x="11195" y="6526"/>
                  <a:pt x="11102" y="6741"/>
                </a:cubicBezTo>
                <a:cubicBezTo>
                  <a:pt x="10937" y="7118"/>
                  <a:pt x="10874" y="8201"/>
                  <a:pt x="10870" y="10750"/>
                </a:cubicBezTo>
                <a:cubicBezTo>
                  <a:pt x="10866" y="12596"/>
                  <a:pt x="10847" y="12967"/>
                  <a:pt x="10756" y="13047"/>
                </a:cubicBezTo>
                <a:cubicBezTo>
                  <a:pt x="10695" y="13100"/>
                  <a:pt x="10620" y="13080"/>
                  <a:pt x="10587" y="13002"/>
                </a:cubicBezTo>
                <a:cubicBezTo>
                  <a:pt x="10555" y="12924"/>
                  <a:pt x="10516" y="11675"/>
                  <a:pt x="10500" y="10226"/>
                </a:cubicBezTo>
                <a:cubicBezTo>
                  <a:pt x="10472" y="7542"/>
                  <a:pt x="10412" y="6863"/>
                  <a:pt x="10176" y="6605"/>
                </a:cubicBezTo>
                <a:cubicBezTo>
                  <a:pt x="10114" y="6538"/>
                  <a:pt x="9702" y="6444"/>
                  <a:pt x="9261" y="6397"/>
                </a:cubicBezTo>
                <a:lnTo>
                  <a:pt x="8458" y="6312"/>
                </a:lnTo>
                <a:lnTo>
                  <a:pt x="8424" y="3648"/>
                </a:lnTo>
                <a:cubicBezTo>
                  <a:pt x="8392" y="1259"/>
                  <a:pt x="8374" y="937"/>
                  <a:pt x="8242" y="533"/>
                </a:cubicBezTo>
                <a:lnTo>
                  <a:pt x="8095" y="82"/>
                </a:lnTo>
                <a:lnTo>
                  <a:pt x="4108" y="42"/>
                </a:lnTo>
                <a:lnTo>
                  <a:pt x="120" y="0"/>
                </a:lnTo>
                <a:close/>
              </a:path>
            </a:pathLst>
          </a:custGeom>
          <a:ln w="12700">
            <a:miter lim="400000"/>
          </a:ln>
        </p:spPr>
      </p:pic>
      <p:pic>
        <p:nvPicPr>
          <p:cNvPr id="77" name="RBM_Front300.jpg" descr="RBM_Front300.jpg"/>
          <p:cNvPicPr>
            <a:picLocks noChangeAspect="1"/>
          </p:cNvPicPr>
          <p:nvPr/>
        </p:nvPicPr>
        <p:blipFill>
          <a:blip r:embed="rId5">
            <a:extLst/>
          </a:blip>
          <a:stretch>
            <a:fillRect/>
          </a:stretch>
        </p:blipFill>
        <p:spPr>
          <a:xfrm>
            <a:off x="17326548" y="416859"/>
            <a:ext cx="6337726" cy="9506586"/>
          </a:xfrm>
          <a:prstGeom prst="rect">
            <a:avLst/>
          </a:prstGeom>
          <a:ln w="12700">
            <a:miter lim="400000"/>
          </a:ln>
          <a:effectLst>
            <a:outerShdw sx="100000" sy="100000" kx="0" ky="0" algn="b" rotWithShape="0" blurRad="266700" dist="0"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74"/>
                                        </p:tgtEl>
                                        <p:attrNameLst>
                                          <p:attrName>style.visibility</p:attrName>
                                        </p:attrNameLst>
                                      </p:cBhvr>
                                      <p:to>
                                        <p:strVal val="visible"/>
                                      </p:to>
                                    </p:set>
                                    <p:animEffect filter="wipe(up)" transition="in">
                                      <p:cBhvr>
                                        <p:cTn id="7" dur="1500"/>
                                        <p:tgtEl>
                                          <p:spTgt spid="74"/>
                                        </p:tgtEl>
                                      </p:cBhvr>
                                    </p:animEffect>
                                  </p:childTnLst>
                                </p:cTn>
                              </p:par>
                            </p:childTnLst>
                          </p:cTn>
                        </p:par>
                        <p:par>
                          <p:cTn id="8" fill="hold">
                            <p:stCondLst>
                              <p:cond delay="1500"/>
                            </p:stCondLst>
                            <p:childTnLst>
                              <p:par>
                                <p:cTn id="9" presetClass="entr" nodeType="afterEffect" presetSubtype="0" presetID="1" grpId="2" fill="hold">
                                  <p:stCondLst>
                                    <p:cond delay="0"/>
                                  </p:stCondLst>
                                  <p:iterate type="el" backwards="0">
                                    <p:tmAbs val="0"/>
                                  </p:iterate>
                                  <p:childTnLst>
                                    <p:set>
                                      <p:cBhvr>
                                        <p:cTn id="10" fill="hold"/>
                                        <p:tgtEl>
                                          <p:spTgt spid="75"/>
                                        </p:tgtEl>
                                        <p:attrNameLst>
                                          <p:attrName>style.visibility</p:attrName>
                                        </p:attrNameLst>
                                      </p:cBhvr>
                                      <p:to>
                                        <p:strVal val="visible"/>
                                      </p:to>
                                    </p:set>
                                  </p:childTnLst>
                                </p:cTn>
                              </p:par>
                            </p:childTnLst>
                          </p:cTn>
                        </p:par>
                        <p:par>
                          <p:cTn id="11" fill="hold">
                            <p:stCondLst>
                              <p:cond delay="1500"/>
                            </p:stCondLst>
                            <p:childTnLst>
                              <p:par>
                                <p:cTn id="12" presetClass="entr" nodeType="afterEffect" presetSubtype="1" presetID="22" grpId="3" fill="hold">
                                  <p:stCondLst>
                                    <p:cond delay="0"/>
                                  </p:stCondLst>
                                  <p:iterate type="el" backwards="0">
                                    <p:tmAbs val="0"/>
                                  </p:iterate>
                                  <p:childTnLst>
                                    <p:set>
                                      <p:cBhvr>
                                        <p:cTn id="13" fill="hold"/>
                                        <p:tgtEl>
                                          <p:spTgt spid="71"/>
                                        </p:tgtEl>
                                        <p:attrNameLst>
                                          <p:attrName>style.visibility</p:attrName>
                                        </p:attrNameLst>
                                      </p:cBhvr>
                                      <p:to>
                                        <p:strVal val="visible"/>
                                      </p:to>
                                    </p:set>
                                    <p:animEffect filter="wipe(up)" transition="in">
                                      <p:cBhvr>
                                        <p:cTn id="14" dur="2000"/>
                                        <p:tgtEl>
                                          <p:spTgt spid="71"/>
                                        </p:tgtEl>
                                      </p:cBhvr>
                                    </p:animEffect>
                                  </p:childTnLst>
                                </p:cTn>
                              </p:par>
                            </p:childTnLst>
                          </p:cTn>
                        </p:par>
                        <p:par>
                          <p:cTn id="15" fill="hold">
                            <p:stCondLst>
                              <p:cond delay="3500"/>
                            </p:stCondLst>
                            <p:childTnLst>
                              <p:par>
                                <p:cTn id="16" presetClass="entr" nodeType="afterEffect" presetSubtype="4" presetID="2" grpId="4" fill="hold">
                                  <p:stCondLst>
                                    <p:cond delay="0"/>
                                  </p:stCondLst>
                                  <p:iterate type="el" backwards="0">
                                    <p:tmAbs val="0"/>
                                  </p:iterate>
                                  <p:childTnLst>
                                    <p:set>
                                      <p:cBhvr>
                                        <p:cTn id="17" fill="hold"/>
                                        <p:tgtEl>
                                          <p:spTgt spid="76"/>
                                        </p:tgtEl>
                                        <p:attrNameLst>
                                          <p:attrName>style.visibility</p:attrName>
                                        </p:attrNameLst>
                                      </p:cBhvr>
                                      <p:to>
                                        <p:strVal val="visible"/>
                                      </p:to>
                                    </p:set>
                                    <p:anim calcmode="lin" valueType="num">
                                      <p:cBhvr>
                                        <p:cTn id="18" dur="2250" fill="hold"/>
                                        <p:tgtEl>
                                          <p:spTgt spid="76"/>
                                        </p:tgtEl>
                                        <p:attrNameLst>
                                          <p:attrName>ppt_x</p:attrName>
                                        </p:attrNameLst>
                                      </p:cBhvr>
                                      <p:tavLst>
                                        <p:tav tm="0">
                                          <p:val>
                                            <p:strVal val="#ppt_x"/>
                                          </p:val>
                                        </p:tav>
                                        <p:tav tm="100000">
                                          <p:val>
                                            <p:strVal val="#ppt_x"/>
                                          </p:val>
                                        </p:tav>
                                      </p:tavLst>
                                    </p:anim>
                                    <p:anim calcmode="lin" valueType="num">
                                      <p:cBhvr>
                                        <p:cTn id="19" dur="2250" fill="hold"/>
                                        <p:tgtEl>
                                          <p:spTgt spid="76"/>
                                        </p:tgtEl>
                                        <p:attrNameLst>
                                          <p:attrName>ppt_y</p:attrName>
                                        </p:attrNameLst>
                                      </p:cBhvr>
                                      <p:tavLst>
                                        <p:tav tm="0">
                                          <p:val>
                                            <p:strVal val="1+#ppt_h/2"/>
                                          </p:val>
                                        </p:tav>
                                        <p:tav tm="100000">
                                          <p:val>
                                            <p:strVal val="#ppt_y"/>
                                          </p:val>
                                        </p:tav>
                                      </p:tavLst>
                                    </p:anim>
                                  </p:childTnLst>
                                </p:cTn>
                              </p:par>
                            </p:childTnLst>
                          </p:cTn>
                        </p:par>
                        <p:par>
                          <p:cTn id="20" fill="hold">
                            <p:stCondLst>
                              <p:cond delay="5750"/>
                            </p:stCondLst>
                            <p:childTnLst>
                              <p:par>
                                <p:cTn id="21" presetClass="entr" nodeType="afterEffect" presetSubtype="8" presetID="22" grpId="5" fill="hold">
                                  <p:stCondLst>
                                    <p:cond delay="0"/>
                                  </p:stCondLst>
                                  <p:iterate type="el" backwards="0">
                                    <p:tmAbs val="0"/>
                                  </p:iterate>
                                  <p:childTnLst>
                                    <p:set>
                                      <p:cBhvr>
                                        <p:cTn id="22" fill="hold"/>
                                        <p:tgtEl>
                                          <p:spTgt spid="73"/>
                                        </p:tgtEl>
                                        <p:attrNameLst>
                                          <p:attrName>style.visibility</p:attrName>
                                        </p:attrNameLst>
                                      </p:cBhvr>
                                      <p:to>
                                        <p:strVal val="visible"/>
                                      </p:to>
                                    </p:set>
                                    <p:animEffect filter="wipe(left)" transition="in">
                                      <p:cBhvr>
                                        <p:cTn id="23"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 grpId="1"/>
      <p:bldP build="whole" bldLvl="1" animBg="1" rev="0" advAuto="0" spid="76" grpId="4"/>
      <p:bldP build="whole" bldLvl="1" animBg="1" rev="0" advAuto="0" spid="75" grpId="2"/>
      <p:bldP build="whole" bldLvl="1" animBg="1" rev="0" advAuto="0" spid="71" grpId="3"/>
      <p:bldP build="whole" bldLvl="1" animBg="1" rev="0" advAuto="0" spid="73" grpId="5"/>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 name="The Godly MaN"/>
          <p:cNvSpPr txBox="1"/>
          <p:nvPr/>
        </p:nvSpPr>
        <p:spPr>
          <a:xfrm>
            <a:off x="4494978" y="42238"/>
            <a:ext cx="10389423" cy="2526824"/>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82" sz="94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The Godly MaN</a:t>
            </a:r>
          </a:p>
        </p:txBody>
      </p:sp>
      <p:sp>
        <p:nvSpPr>
          <p:cNvPr id="82" name="The only path to holiness is to know God more! &quot;Till I die I will not put away my integrity from me&quot; (Job 27:5).…"/>
          <p:cNvSpPr txBox="1"/>
          <p:nvPr/>
        </p:nvSpPr>
        <p:spPr>
          <a:xfrm>
            <a:off x="4566201" y="4237537"/>
            <a:ext cx="10874745" cy="4828223"/>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p>
            <a:pPr algn="just" defTabSz="642937">
              <a:lnSpc>
                <a:spcPct val="130000"/>
              </a:lnSpc>
              <a:spcBef>
                <a:spcPts val="1600"/>
              </a:spcBef>
              <a:defRPr b="1" sz="4000">
                <a:solidFill>
                  <a:srgbClr val="53585F"/>
                </a:solidFill>
                <a:latin typeface="Trebuchet MS"/>
                <a:ea typeface="Trebuchet MS"/>
                <a:cs typeface="Trebuchet MS"/>
                <a:sym typeface="Trebuchet MS"/>
              </a:defRPr>
            </a:pPr>
            <a:r>
              <a:t>The only path to holiness is to know God more! "Till I die I will not put away my integrity from me" (Job 27:5).</a:t>
            </a:r>
          </a:p>
          <a:p>
            <a:pPr algn="just" defTabSz="642937">
              <a:lnSpc>
                <a:spcPct val="130000"/>
              </a:lnSpc>
              <a:spcBef>
                <a:spcPts val="1600"/>
              </a:spcBef>
              <a:defRPr b="1" sz="4000">
                <a:solidFill>
                  <a:srgbClr val="53585F"/>
                </a:solidFill>
                <a:latin typeface="Trebuchet MS"/>
                <a:ea typeface="Trebuchet MS"/>
                <a:cs typeface="Trebuchet MS"/>
                <a:sym typeface="Trebuchet MS"/>
              </a:defRPr>
            </a:pPr>
            <a:r>
              <a:t>God's attributes are not only to observe from far off but to dynamically change our lives by producing godly lives.</a:t>
            </a:r>
          </a:p>
        </p:txBody>
      </p:sp>
      <p:pic>
        <p:nvPicPr>
          <p:cNvPr id="83" name="GM_Cover_500.jpg" descr="GM_Cover_500.jpg"/>
          <p:cNvPicPr>
            <a:picLocks noChangeAspect="1"/>
          </p:cNvPicPr>
          <p:nvPr/>
        </p:nvPicPr>
        <p:blipFill>
          <a:blip r:embed="rId3">
            <a:extLst/>
          </a:blip>
          <a:srcRect l="6479" t="0" r="6479" b="0"/>
          <a:stretch>
            <a:fillRect/>
          </a:stretch>
        </p:blipFill>
        <p:spPr>
          <a:xfrm>
            <a:off x="16709179" y="481801"/>
            <a:ext cx="6731760" cy="10007881"/>
          </a:xfrm>
          <a:prstGeom prst="rect">
            <a:avLst/>
          </a:prstGeom>
          <a:ln w="12700">
            <a:miter lim="400000"/>
          </a:ln>
          <a:effectLst>
            <a:outerShdw sx="100000" sy="100000" kx="0" ky="0" algn="b" rotWithShape="0" blurRad="266700" dist="0" dir="5400000">
              <a:srgbClr val="000000"/>
            </a:outerShdw>
          </a:effectLst>
        </p:spPr>
      </p:pic>
      <p:sp>
        <p:nvSpPr>
          <p:cNvPr id="84" name="When God Touches a Man’s Life"/>
          <p:cNvSpPr txBox="1"/>
          <p:nvPr/>
        </p:nvSpPr>
        <p:spPr>
          <a:xfrm>
            <a:off x="4560231" y="2407924"/>
            <a:ext cx="10287760" cy="852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a:latin typeface="Times New Roman"/>
                <a:ea typeface="Times New Roman"/>
                <a:cs typeface="Times New Roman"/>
                <a:sym typeface="Times New Roman"/>
              </a:defRPr>
            </a:lvl1pPr>
          </a:lstStyle>
          <a:p>
            <a:pPr/>
            <a:r>
              <a:t>When God Touches a Man’s Life</a:t>
            </a:r>
          </a:p>
        </p:txBody>
      </p:sp>
      <p:sp>
        <p:nvSpPr>
          <p:cNvPr id="85" name="10 sessions"/>
          <p:cNvSpPr txBox="1"/>
          <p:nvPr/>
        </p:nvSpPr>
        <p:spPr>
          <a:xfrm>
            <a:off x="7697228" y="3503476"/>
            <a:ext cx="4385115" cy="7340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000">
                <a:solidFill>
                  <a:srgbClr val="A6AAA9"/>
                </a:solidFill>
                <a:latin typeface="Trebuchet MS"/>
                <a:ea typeface="Trebuchet MS"/>
                <a:cs typeface="Trebuchet MS"/>
                <a:sym typeface="Trebuchet MS"/>
              </a:defRPr>
            </a:lvl1pPr>
          </a:lstStyle>
          <a:p>
            <a:pPr/>
            <a:r>
              <a:t>10 sessions</a:t>
            </a:r>
          </a:p>
        </p:txBody>
      </p:sp>
      <p:pic>
        <p:nvPicPr>
          <p:cNvPr id="86" name="Blessed.png" descr="Blessed.png"/>
          <p:cNvPicPr>
            <a:picLocks noChangeAspect="1"/>
          </p:cNvPicPr>
          <p:nvPr/>
        </p:nvPicPr>
        <p:blipFill>
          <a:blip r:embed="rId4">
            <a:extLst/>
          </a:blip>
          <a:stretch>
            <a:fillRect/>
          </a:stretch>
        </p:blipFill>
        <p:spPr>
          <a:xfrm>
            <a:off x="5095278" y="9428898"/>
            <a:ext cx="9589015" cy="4009777"/>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84"/>
                                        </p:tgtEl>
                                        <p:attrNameLst>
                                          <p:attrName>style.visibility</p:attrName>
                                        </p:attrNameLst>
                                      </p:cBhvr>
                                      <p:to>
                                        <p:strVal val="visible"/>
                                      </p:to>
                                    </p:set>
                                    <p:animEffect filter="wipe(up)" transition="in">
                                      <p:cBhvr>
                                        <p:cTn id="7" dur="1750"/>
                                        <p:tgtEl>
                                          <p:spTgt spid="84"/>
                                        </p:tgtEl>
                                      </p:cBhvr>
                                    </p:animEffect>
                                  </p:childTnLst>
                                </p:cTn>
                              </p:par>
                            </p:childTnLst>
                          </p:cTn>
                        </p:par>
                        <p:par>
                          <p:cTn id="8" fill="hold">
                            <p:stCondLst>
                              <p:cond delay="1750"/>
                            </p:stCondLst>
                            <p:childTnLst>
                              <p:par>
                                <p:cTn id="9" presetClass="entr" nodeType="afterEffect" presetSubtype="5" presetID="3" grpId="2" fill="hold">
                                  <p:stCondLst>
                                    <p:cond delay="0"/>
                                  </p:stCondLst>
                                  <p:iterate type="el" backwards="0">
                                    <p:tmAbs val="0"/>
                                  </p:iterate>
                                  <p:childTnLst>
                                    <p:set>
                                      <p:cBhvr>
                                        <p:cTn id="10" fill="hold"/>
                                        <p:tgtEl>
                                          <p:spTgt spid="83"/>
                                        </p:tgtEl>
                                        <p:attrNameLst>
                                          <p:attrName>style.visibility</p:attrName>
                                        </p:attrNameLst>
                                      </p:cBhvr>
                                      <p:to>
                                        <p:strVal val="visible"/>
                                      </p:to>
                                    </p:set>
                                    <p:animEffect filter="blinds(vertical)" transition="in">
                                      <p:cBhvr>
                                        <p:cTn id="11" dur="2250"/>
                                        <p:tgtEl>
                                          <p:spTgt spid="83"/>
                                        </p:tgtEl>
                                      </p:cBhvr>
                                    </p:animEffect>
                                  </p:childTnLst>
                                </p:cTn>
                              </p:par>
                            </p:childTnLst>
                          </p:cTn>
                        </p:par>
                        <p:par>
                          <p:cTn id="12" fill="hold">
                            <p:stCondLst>
                              <p:cond delay="4000"/>
                            </p:stCondLst>
                            <p:childTnLst>
                              <p:par>
                                <p:cTn id="13" presetClass="entr" nodeType="afterEffect" presetSubtype="0" presetID="1" grpId="3" fill="hold">
                                  <p:stCondLst>
                                    <p:cond delay="200"/>
                                  </p:stCondLst>
                                  <p:iterate type="el" backwards="0">
                                    <p:tmAbs val="0"/>
                                  </p:iterate>
                                  <p:childTnLst>
                                    <p:set>
                                      <p:cBhvr>
                                        <p:cTn id="14" fill="hold"/>
                                        <p:tgtEl>
                                          <p:spTgt spid="85"/>
                                        </p:tgtEl>
                                        <p:attrNameLst>
                                          <p:attrName>style.visibility</p:attrName>
                                        </p:attrNameLst>
                                      </p:cBhvr>
                                      <p:to>
                                        <p:strVal val="visible"/>
                                      </p:to>
                                    </p:set>
                                  </p:childTnLst>
                                </p:cTn>
                              </p:par>
                            </p:childTnLst>
                          </p:cTn>
                        </p:par>
                        <p:par>
                          <p:cTn id="15" fill="hold">
                            <p:stCondLst>
                              <p:cond delay="4200"/>
                            </p:stCondLst>
                            <p:childTnLst>
                              <p:par>
                                <p:cTn id="16" presetClass="entr" nodeType="afterEffect" presetSubtype="8" presetID="22" grpId="4" fill="hold">
                                  <p:stCondLst>
                                    <p:cond delay="200"/>
                                  </p:stCondLst>
                                  <p:iterate type="el" backwards="0">
                                    <p:tmAbs val="0"/>
                                  </p:iterate>
                                  <p:childTnLst>
                                    <p:set>
                                      <p:cBhvr>
                                        <p:cTn id="17" fill="hold"/>
                                        <p:tgtEl>
                                          <p:spTgt spid="82"/>
                                        </p:tgtEl>
                                        <p:attrNameLst>
                                          <p:attrName>style.visibility</p:attrName>
                                        </p:attrNameLst>
                                      </p:cBhvr>
                                      <p:to>
                                        <p:strVal val="visible"/>
                                      </p:to>
                                    </p:set>
                                    <p:animEffect filter="wipe(left)" transition="in">
                                      <p:cBhvr>
                                        <p:cTn id="18" dur="1000"/>
                                        <p:tgtEl>
                                          <p:spTgt spid="82"/>
                                        </p:tgtEl>
                                      </p:cBhvr>
                                    </p:animEffect>
                                  </p:childTnLst>
                                </p:cTn>
                              </p:par>
                            </p:childTnLst>
                          </p:cTn>
                        </p:par>
                        <p:par>
                          <p:cTn id="19" fill="hold">
                            <p:stCondLst>
                              <p:cond delay="5400"/>
                            </p:stCondLst>
                            <p:childTnLst>
                              <p:par>
                                <p:cTn id="20" presetClass="entr" nodeType="afterEffect" presetSubtype="16" presetID="23" grpId="5" fill="hold">
                                  <p:stCondLst>
                                    <p:cond delay="0"/>
                                  </p:stCondLst>
                                  <p:iterate type="el" backwards="0">
                                    <p:tmAbs val="0"/>
                                  </p:iterate>
                                  <p:childTnLst>
                                    <p:set>
                                      <p:cBhvr>
                                        <p:cTn id="21" fill="hold"/>
                                        <p:tgtEl>
                                          <p:spTgt spid="86"/>
                                        </p:tgtEl>
                                        <p:attrNameLst>
                                          <p:attrName>style.visibility</p:attrName>
                                        </p:attrNameLst>
                                      </p:cBhvr>
                                      <p:to>
                                        <p:strVal val="visible"/>
                                      </p:to>
                                    </p:set>
                                    <p:anim calcmode="lin" valueType="num">
                                      <p:cBhvr>
                                        <p:cTn id="22" dur="2500" fill="hold"/>
                                        <p:tgtEl>
                                          <p:spTgt spid="86"/>
                                        </p:tgtEl>
                                        <p:attrNameLst>
                                          <p:attrName>ppt_w</p:attrName>
                                        </p:attrNameLst>
                                      </p:cBhvr>
                                      <p:tavLst>
                                        <p:tav tm="0">
                                          <p:val>
                                            <p:fltVal val="0"/>
                                          </p:val>
                                        </p:tav>
                                        <p:tav tm="100000">
                                          <p:val>
                                            <p:strVal val="#ppt_w"/>
                                          </p:val>
                                        </p:tav>
                                      </p:tavLst>
                                    </p:anim>
                                    <p:anim calcmode="lin" valueType="num">
                                      <p:cBhvr>
                                        <p:cTn id="23" dur="2500" fill="hold"/>
                                        <p:tgtEl>
                                          <p:spTgt spid="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 grpId="2"/>
      <p:bldP build="whole" bldLvl="1" animBg="1" rev="0" advAuto="0" spid="84" grpId="1"/>
      <p:bldP build="whole" bldLvl="1" animBg="1" rev="0" advAuto="0" spid="85" grpId="3"/>
      <p:bldP build="whole" bldLvl="1" animBg="1" rev="0" advAuto="0" spid="82" grpId="4"/>
      <p:bldP build="whole" bldLvl="1" animBg="1" rev="0" advAuto="0" spid="86" grpId="5"/>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Redemption Through the Scriptures"/>
          <p:cNvSpPr txBox="1"/>
          <p:nvPr/>
        </p:nvSpPr>
        <p:spPr>
          <a:xfrm>
            <a:off x="3459955" y="303231"/>
            <a:ext cx="10789615" cy="2526824"/>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216" sz="72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Redemption Through the Scriptures</a:t>
            </a:r>
          </a:p>
        </p:txBody>
      </p:sp>
      <p:sp>
        <p:nvSpPr>
          <p:cNvPr id="91" name="The theme of salvation is woven throughout the Bible, revealing God’s plan for a deeper and more intimate walk with His people."/>
          <p:cNvSpPr txBox="1"/>
          <p:nvPr/>
        </p:nvSpPr>
        <p:spPr>
          <a:xfrm>
            <a:off x="15736461" y="7509928"/>
            <a:ext cx="7617707" cy="383794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lnSpc>
                <a:spcPct val="130000"/>
              </a:lnSpc>
              <a:spcBef>
                <a:spcPts val="1600"/>
              </a:spcBef>
              <a:defRPr b="1" sz="4000">
                <a:solidFill>
                  <a:srgbClr val="53585F"/>
                </a:solidFill>
                <a:latin typeface="Trebuchet MS"/>
                <a:ea typeface="Trebuchet MS"/>
                <a:cs typeface="Trebuchet MS"/>
                <a:sym typeface="Trebuchet MS"/>
              </a:defRPr>
            </a:lvl1pPr>
          </a:lstStyle>
          <a:p>
            <a:pPr/>
            <a:r>
              <a:t>The theme of salvation is woven throughout the Bible, revealing God’s plan for a deeper and more intimate walk with His people.</a:t>
            </a:r>
          </a:p>
        </p:txBody>
      </p:sp>
      <p:pic>
        <p:nvPicPr>
          <p:cNvPr id="92" name="RTS_300web.jpg" descr="RTS_300web.jpg"/>
          <p:cNvPicPr>
            <a:picLocks noChangeAspect="1"/>
          </p:cNvPicPr>
          <p:nvPr/>
        </p:nvPicPr>
        <p:blipFill>
          <a:blip r:embed="rId3">
            <a:extLst/>
          </a:blip>
          <a:stretch>
            <a:fillRect/>
          </a:stretch>
        </p:blipFill>
        <p:spPr>
          <a:xfrm>
            <a:off x="17232552" y="303231"/>
            <a:ext cx="4625526" cy="6876614"/>
          </a:xfrm>
          <a:prstGeom prst="rect">
            <a:avLst/>
          </a:prstGeom>
          <a:ln w="12700">
            <a:miter lim="400000"/>
          </a:ln>
          <a:effectLst>
            <a:outerShdw sx="100000" sy="100000" kx="0" ky="0" algn="b" rotWithShape="0" blurRad="266700" dist="0" dir="5400000">
              <a:srgbClr val="000000"/>
            </a:outerShdw>
          </a:effectLst>
        </p:spPr>
      </p:pic>
      <p:pic>
        <p:nvPicPr>
          <p:cNvPr id="93" name="RTS00_Overviewlg.jpg" descr="RTS00_Overviewlg.jpg"/>
          <p:cNvPicPr>
            <a:picLocks noChangeAspect="1"/>
          </p:cNvPicPr>
          <p:nvPr/>
        </p:nvPicPr>
        <p:blipFill>
          <a:blip r:embed="rId4">
            <a:extLst/>
          </a:blip>
          <a:stretch>
            <a:fillRect/>
          </a:stretch>
        </p:blipFill>
        <p:spPr>
          <a:xfrm>
            <a:off x="3590516" y="5658730"/>
            <a:ext cx="10528492" cy="7599791"/>
          </a:xfrm>
          <a:prstGeom prst="rect">
            <a:avLst/>
          </a:prstGeom>
          <a:ln w="12700">
            <a:miter lim="400000"/>
          </a:ln>
        </p:spPr>
      </p:pic>
      <p:sp>
        <p:nvSpPr>
          <p:cNvPr id="94" name="Gaining a Clearer Picture of Christ and His Work"/>
          <p:cNvSpPr txBox="1"/>
          <p:nvPr/>
        </p:nvSpPr>
        <p:spPr>
          <a:xfrm>
            <a:off x="4337508" y="3061340"/>
            <a:ext cx="9034508" cy="146425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4600">
                <a:latin typeface="Times New Roman"/>
                <a:ea typeface="Times New Roman"/>
                <a:cs typeface="Times New Roman"/>
                <a:sym typeface="Times New Roman"/>
              </a:defRPr>
            </a:lvl1pPr>
          </a:lstStyle>
          <a:p>
            <a:pPr/>
            <a:r>
              <a:t>Gaining a Clearer Picture of Christ and His Work</a:t>
            </a:r>
          </a:p>
        </p:txBody>
      </p:sp>
      <p:sp>
        <p:nvSpPr>
          <p:cNvPr id="95" name="10-16 sessions"/>
          <p:cNvSpPr txBox="1"/>
          <p:nvPr/>
        </p:nvSpPr>
        <p:spPr>
          <a:xfrm>
            <a:off x="6662204" y="4756884"/>
            <a:ext cx="4385116" cy="6705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3600">
                <a:solidFill>
                  <a:srgbClr val="A6AAA9"/>
                </a:solidFill>
                <a:latin typeface="Trebuchet MS"/>
                <a:ea typeface="Trebuchet MS"/>
                <a:cs typeface="Trebuchet MS"/>
                <a:sym typeface="Trebuchet MS"/>
              </a:defRPr>
            </a:lvl1pPr>
          </a:lstStyle>
          <a:p>
            <a:pPr/>
            <a:r>
              <a:t>10-16 sessions</a:t>
            </a:r>
          </a:p>
        </p:txBody>
      </p:sp>
      <p:sp>
        <p:nvSpPr>
          <p:cNvPr id="96" name="A biblical and chronological theological study on redemption with many charts!"/>
          <p:cNvSpPr txBox="1"/>
          <p:nvPr/>
        </p:nvSpPr>
        <p:spPr>
          <a:xfrm>
            <a:off x="15426954" y="11677951"/>
            <a:ext cx="8236722" cy="19659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200">
                <a:solidFill>
                  <a:srgbClr val="A6AAA9"/>
                </a:solidFill>
                <a:latin typeface="Trebuchet MS"/>
                <a:ea typeface="Trebuchet MS"/>
                <a:cs typeface="Trebuchet MS"/>
                <a:sym typeface="Trebuchet MS"/>
              </a:defRPr>
            </a:lvl1pPr>
          </a:lstStyle>
          <a:p>
            <a:pPr/>
            <a:r>
              <a:t>A biblical and chronological theological study on redemption with many charts!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94"/>
                                        </p:tgtEl>
                                        <p:attrNameLst>
                                          <p:attrName>style.visibility</p:attrName>
                                        </p:attrNameLst>
                                      </p:cBhvr>
                                      <p:to>
                                        <p:strVal val="visible"/>
                                      </p:to>
                                    </p:set>
                                    <p:animEffect filter="wipe(up)" transition="in">
                                      <p:cBhvr>
                                        <p:cTn id="7" dur="2250"/>
                                        <p:tgtEl>
                                          <p:spTgt spid="94"/>
                                        </p:tgtEl>
                                      </p:cBhvr>
                                    </p:animEffect>
                                  </p:childTnLst>
                                </p:cTn>
                              </p:par>
                            </p:childTnLst>
                          </p:cTn>
                        </p:par>
                        <p:par>
                          <p:cTn id="8" fill="hold">
                            <p:stCondLst>
                              <p:cond delay="2250"/>
                            </p:stCondLst>
                            <p:childTnLst>
                              <p:par>
                                <p:cTn id="9" presetClass="entr" nodeType="afterEffect" presetSubtype="16" presetID="23" grpId="2" fill="hold">
                                  <p:stCondLst>
                                    <p:cond delay="0"/>
                                  </p:stCondLst>
                                  <p:iterate type="el" backwards="0">
                                    <p:tmAbs val="0"/>
                                  </p:iterate>
                                  <p:childTnLst>
                                    <p:set>
                                      <p:cBhvr>
                                        <p:cTn id="10" fill="hold"/>
                                        <p:tgtEl>
                                          <p:spTgt spid="92"/>
                                        </p:tgtEl>
                                        <p:attrNameLst>
                                          <p:attrName>style.visibility</p:attrName>
                                        </p:attrNameLst>
                                      </p:cBhvr>
                                      <p:to>
                                        <p:strVal val="visible"/>
                                      </p:to>
                                    </p:set>
                                    <p:anim calcmode="lin" valueType="num">
                                      <p:cBhvr>
                                        <p:cTn id="11" dur="2500" fill="hold"/>
                                        <p:tgtEl>
                                          <p:spTgt spid="92"/>
                                        </p:tgtEl>
                                        <p:attrNameLst>
                                          <p:attrName>ppt_w</p:attrName>
                                        </p:attrNameLst>
                                      </p:cBhvr>
                                      <p:tavLst>
                                        <p:tav tm="0">
                                          <p:val>
                                            <p:fltVal val="0"/>
                                          </p:val>
                                        </p:tav>
                                        <p:tav tm="100000">
                                          <p:val>
                                            <p:strVal val="#ppt_w"/>
                                          </p:val>
                                        </p:tav>
                                      </p:tavLst>
                                    </p:anim>
                                    <p:anim calcmode="lin" valueType="num">
                                      <p:cBhvr>
                                        <p:cTn id="12" dur="2500" fill="hold"/>
                                        <p:tgtEl>
                                          <p:spTgt spid="92"/>
                                        </p:tgtEl>
                                        <p:attrNameLst>
                                          <p:attrName>ppt_h</p:attrName>
                                        </p:attrNameLst>
                                      </p:cBhvr>
                                      <p:tavLst>
                                        <p:tav tm="0">
                                          <p:val>
                                            <p:fltVal val="0"/>
                                          </p:val>
                                        </p:tav>
                                        <p:tav tm="100000">
                                          <p:val>
                                            <p:strVal val="#ppt_h"/>
                                          </p:val>
                                        </p:tav>
                                      </p:tavLst>
                                    </p:anim>
                                  </p:childTnLst>
                                </p:cTn>
                              </p:par>
                            </p:childTnLst>
                          </p:cTn>
                        </p:par>
                        <p:par>
                          <p:cTn id="13" fill="hold">
                            <p:stCondLst>
                              <p:cond delay="4750"/>
                            </p:stCondLst>
                            <p:childTnLst>
                              <p:par>
                                <p:cTn id="14" presetClass="entr" nodeType="afterEffect" presetSubtype="0" presetID="1" grpId="3" fill="hold">
                                  <p:stCondLst>
                                    <p:cond delay="0"/>
                                  </p:stCondLst>
                                  <p:iterate type="el" backwards="0">
                                    <p:tmAbs val="0"/>
                                  </p:iterate>
                                  <p:childTnLst>
                                    <p:set>
                                      <p:cBhvr>
                                        <p:cTn id="15" fill="hold"/>
                                        <p:tgtEl>
                                          <p:spTgt spid="95"/>
                                        </p:tgtEl>
                                        <p:attrNameLst>
                                          <p:attrName>style.visibility</p:attrName>
                                        </p:attrNameLst>
                                      </p:cBhvr>
                                      <p:to>
                                        <p:strVal val="visible"/>
                                      </p:to>
                                    </p:set>
                                  </p:childTnLst>
                                </p:cTn>
                              </p:par>
                            </p:childTnLst>
                          </p:cTn>
                        </p:par>
                        <p:par>
                          <p:cTn id="16" fill="hold">
                            <p:stCondLst>
                              <p:cond delay="4750"/>
                            </p:stCondLst>
                            <p:childTnLst>
                              <p:par>
                                <p:cTn id="17" presetClass="entr" nodeType="afterEffect" presetSubtype="8" presetID="22" grpId="4" fill="hold">
                                  <p:stCondLst>
                                    <p:cond delay="0"/>
                                  </p:stCondLst>
                                  <p:iterate type="el" backwards="0">
                                    <p:tmAbs val="0"/>
                                  </p:iterate>
                                  <p:childTnLst>
                                    <p:set>
                                      <p:cBhvr>
                                        <p:cTn id="18" fill="hold"/>
                                        <p:tgtEl>
                                          <p:spTgt spid="91"/>
                                        </p:tgtEl>
                                        <p:attrNameLst>
                                          <p:attrName>style.visibility</p:attrName>
                                        </p:attrNameLst>
                                      </p:cBhvr>
                                      <p:to>
                                        <p:strVal val="visible"/>
                                      </p:to>
                                    </p:set>
                                    <p:animEffect filter="wipe(left)" transition="in">
                                      <p:cBhvr>
                                        <p:cTn id="19" dur="1000"/>
                                        <p:tgtEl>
                                          <p:spTgt spid="91"/>
                                        </p:tgtEl>
                                      </p:cBhvr>
                                    </p:animEffect>
                                  </p:childTnLst>
                                </p:cTn>
                              </p:par>
                            </p:childTnLst>
                          </p:cTn>
                        </p:par>
                        <p:par>
                          <p:cTn id="20" fill="hold">
                            <p:stCondLst>
                              <p:cond delay="5750"/>
                            </p:stCondLst>
                            <p:childTnLst>
                              <p:par>
                                <p:cTn id="21" presetClass="entr" nodeType="afterEffect" presetSubtype="32" presetID="4" grpId="5" fill="hold">
                                  <p:stCondLst>
                                    <p:cond delay="0"/>
                                  </p:stCondLst>
                                  <p:iterate type="el" backwards="0">
                                    <p:tmAbs val="0"/>
                                  </p:iterate>
                                  <p:childTnLst>
                                    <p:set>
                                      <p:cBhvr>
                                        <p:cTn id="22" fill="hold"/>
                                        <p:tgtEl>
                                          <p:spTgt spid="93"/>
                                        </p:tgtEl>
                                        <p:attrNameLst>
                                          <p:attrName>style.visibility</p:attrName>
                                        </p:attrNameLst>
                                      </p:cBhvr>
                                      <p:to>
                                        <p:strVal val="visible"/>
                                      </p:to>
                                    </p:set>
                                    <p:animEffect filter="box(out)" transition="in">
                                      <p:cBhvr>
                                        <p:cTn id="23" dur="2000"/>
                                        <p:tgtEl>
                                          <p:spTgt spid="93"/>
                                        </p:tgtEl>
                                      </p:cBhvr>
                                    </p:animEffect>
                                  </p:childTnLst>
                                </p:cTn>
                              </p:par>
                            </p:childTnLst>
                          </p:cTn>
                        </p:par>
                        <p:par>
                          <p:cTn id="24" fill="hold">
                            <p:stCondLst>
                              <p:cond delay="7750"/>
                            </p:stCondLst>
                            <p:childTnLst>
                              <p:par>
                                <p:cTn id="25" presetClass="entr" nodeType="afterEffect" presetSubtype="8" presetID="22" grpId="6" fill="hold">
                                  <p:stCondLst>
                                    <p:cond delay="200"/>
                                  </p:stCondLst>
                                  <p:iterate type="el" backwards="0">
                                    <p:tmAbs val="0"/>
                                  </p:iterate>
                                  <p:childTnLst>
                                    <p:set>
                                      <p:cBhvr>
                                        <p:cTn id="26" fill="hold"/>
                                        <p:tgtEl>
                                          <p:spTgt spid="96"/>
                                        </p:tgtEl>
                                        <p:attrNameLst>
                                          <p:attrName>style.visibility</p:attrName>
                                        </p:attrNameLst>
                                      </p:cBhvr>
                                      <p:to>
                                        <p:strVal val="visible"/>
                                      </p:to>
                                    </p:set>
                                    <p:animEffect filter="wipe(left)" transition="in">
                                      <p:cBhvr>
                                        <p:cTn id="27" dur="1000"/>
                                        <p:tgtEl>
                                          <p:spTgt spid="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 grpId="3"/>
      <p:bldP build="whole" bldLvl="1" animBg="1" rev="0" advAuto="0" spid="94" grpId="1"/>
      <p:bldP build="whole" bldLvl="1" animBg="1" rev="0" advAuto="0" spid="92" grpId="2"/>
      <p:bldP build="whole" bldLvl="1" animBg="1" rev="0" advAuto="0" spid="93" grpId="5"/>
      <p:bldP build="whole" bldLvl="1" animBg="1" rev="0" advAuto="0" spid="91" grpId="4"/>
      <p:bldP build="whole" bldLvl="1" animBg="1" rev="0" advAuto="0" spid="96" grpId="6"/>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The Bible Teaching Commentary on"/>
          <p:cNvSpPr txBox="1"/>
          <p:nvPr/>
        </p:nvSpPr>
        <p:spPr>
          <a:xfrm>
            <a:off x="3942393" y="317309"/>
            <a:ext cx="12557866" cy="1360820"/>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159" sz="53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The Bible Teaching Commentary on</a:t>
            </a:r>
          </a:p>
        </p:txBody>
      </p:sp>
      <p:sp>
        <p:nvSpPr>
          <p:cNvPr id="101" name="A practical expository series on the Book of Romans that helps the teacher, preacher, and student to be able to understand, explain, and teach the relevance of Romans to those living in today's world."/>
          <p:cNvSpPr txBox="1"/>
          <p:nvPr/>
        </p:nvSpPr>
        <p:spPr>
          <a:xfrm>
            <a:off x="3942393" y="10884967"/>
            <a:ext cx="19112120" cy="251460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30000"/>
              </a:lnSpc>
              <a:spcBef>
                <a:spcPts val="1600"/>
              </a:spcBef>
              <a:defRPr b="1" sz="4500">
                <a:solidFill>
                  <a:srgbClr val="53585F"/>
                </a:solidFill>
                <a:latin typeface="Trebuchet MS"/>
                <a:ea typeface="Trebuchet MS"/>
                <a:cs typeface="Trebuchet MS"/>
                <a:sym typeface="Trebuchet MS"/>
              </a:defRPr>
            </a:lvl1pPr>
          </a:lstStyle>
          <a:p>
            <a:pPr/>
            <a:r>
              <a:t>A practical expository series on the Book of Romans that helps the teacher, preacher, and student to be able to understand, explain, and teach the relevance of Romans to those living in today's world.</a:t>
            </a:r>
          </a:p>
        </p:txBody>
      </p:sp>
      <p:sp>
        <p:nvSpPr>
          <p:cNvPr id="102" name="Laying a Solid Foundation"/>
          <p:cNvSpPr txBox="1"/>
          <p:nvPr/>
        </p:nvSpPr>
        <p:spPr>
          <a:xfrm>
            <a:off x="5704072" y="2968156"/>
            <a:ext cx="9034508" cy="9133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5500">
                <a:latin typeface="Times New Roman"/>
                <a:ea typeface="Times New Roman"/>
                <a:cs typeface="Times New Roman"/>
                <a:sym typeface="Times New Roman"/>
              </a:defRPr>
            </a:lvl1pPr>
          </a:lstStyle>
          <a:p>
            <a:pPr/>
            <a:r>
              <a:t>Laying a Solid Foundation</a:t>
            </a:r>
          </a:p>
        </p:txBody>
      </p:sp>
      <p:sp>
        <p:nvSpPr>
          <p:cNvPr id="103" name="6-12 sessions"/>
          <p:cNvSpPr txBox="1"/>
          <p:nvPr/>
        </p:nvSpPr>
        <p:spPr>
          <a:xfrm>
            <a:off x="8028768" y="3977608"/>
            <a:ext cx="4385115" cy="7975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500">
                <a:solidFill>
                  <a:srgbClr val="A6AAA9"/>
                </a:solidFill>
                <a:latin typeface="Trebuchet MS"/>
                <a:ea typeface="Trebuchet MS"/>
                <a:cs typeface="Trebuchet MS"/>
                <a:sym typeface="Trebuchet MS"/>
              </a:defRPr>
            </a:lvl1pPr>
          </a:lstStyle>
          <a:p>
            <a:pPr/>
            <a:r>
              <a:t>6-12 sessions</a:t>
            </a:r>
          </a:p>
        </p:txBody>
      </p:sp>
      <p:pic>
        <p:nvPicPr>
          <p:cNvPr id="104" name="Rom_Cover1.3inch.jpg" descr="Rom_Cover1.3inch.jpg"/>
          <p:cNvPicPr>
            <a:picLocks noChangeAspect="0"/>
          </p:cNvPicPr>
          <p:nvPr/>
        </p:nvPicPr>
        <p:blipFill>
          <a:blip r:embed="rId3">
            <a:extLst/>
          </a:blip>
          <a:stretch>
            <a:fillRect/>
          </a:stretch>
        </p:blipFill>
        <p:spPr>
          <a:xfrm>
            <a:off x="17304915" y="809840"/>
            <a:ext cx="6202641" cy="8396874"/>
          </a:xfrm>
          <a:prstGeom prst="rect">
            <a:avLst/>
          </a:prstGeom>
          <a:ln w="12700">
            <a:miter lim="400000"/>
          </a:ln>
          <a:effectLst>
            <a:outerShdw sx="100000" sy="100000" kx="0" ky="0" algn="b" rotWithShape="0" blurRad="266700" dist="0" dir="5400000">
              <a:srgbClr val="000000"/>
            </a:outerShdw>
          </a:effectLst>
        </p:spPr>
      </p:pic>
      <p:sp>
        <p:nvSpPr>
          <p:cNvPr id="105" name="Romans"/>
          <p:cNvSpPr txBox="1"/>
          <p:nvPr/>
        </p:nvSpPr>
        <p:spPr>
          <a:xfrm>
            <a:off x="4826518" y="1428851"/>
            <a:ext cx="10917782" cy="1846718"/>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342" sz="114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Romans</a:t>
            </a:r>
          </a:p>
        </p:txBody>
      </p:sp>
      <p:pic>
        <p:nvPicPr>
          <p:cNvPr id="106" name="Romans_Chart300.png" descr="Romans_Chart300.png"/>
          <p:cNvPicPr>
            <a:picLocks noChangeAspect="1"/>
          </p:cNvPicPr>
          <p:nvPr/>
        </p:nvPicPr>
        <p:blipFill>
          <a:blip r:embed="rId4">
            <a:extLst/>
          </a:blip>
          <a:stretch>
            <a:fillRect/>
          </a:stretch>
        </p:blipFill>
        <p:spPr>
          <a:xfrm>
            <a:off x="4826518" y="4874169"/>
            <a:ext cx="11450580" cy="5696635"/>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104"/>
                                        </p:tgtEl>
                                        <p:attrNameLst>
                                          <p:attrName>style.visibility</p:attrName>
                                        </p:attrNameLst>
                                      </p:cBhvr>
                                      <p:to>
                                        <p:strVal val="visible"/>
                                      </p:to>
                                    </p:set>
                                    <p:anim calcmode="lin" valueType="num">
                                      <p:cBhvr>
                                        <p:cTn id="7" dur="2250" fill="hold"/>
                                        <p:tgtEl>
                                          <p:spTgt spid="104"/>
                                        </p:tgtEl>
                                        <p:attrNameLst>
                                          <p:attrName>ppt_w</p:attrName>
                                        </p:attrNameLst>
                                      </p:cBhvr>
                                      <p:tavLst>
                                        <p:tav tm="0">
                                          <p:val>
                                            <p:strVal val="4*#ppt_w"/>
                                          </p:val>
                                        </p:tav>
                                        <p:tav tm="100000">
                                          <p:val>
                                            <p:strVal val="#ppt_w"/>
                                          </p:val>
                                        </p:tav>
                                      </p:tavLst>
                                    </p:anim>
                                    <p:anim calcmode="lin" valueType="num">
                                      <p:cBhvr>
                                        <p:cTn id="8" dur="2250" fill="hold"/>
                                        <p:tgtEl>
                                          <p:spTgt spid="104"/>
                                        </p:tgtEl>
                                        <p:attrNameLst>
                                          <p:attrName>ppt_h</p:attrName>
                                        </p:attrNameLst>
                                      </p:cBhvr>
                                      <p:tavLst>
                                        <p:tav tm="0">
                                          <p:val>
                                            <p:strVal val="4*#ppt_h"/>
                                          </p:val>
                                        </p:tav>
                                        <p:tav tm="100000">
                                          <p:val>
                                            <p:strVal val="#ppt_h"/>
                                          </p:val>
                                        </p:tav>
                                      </p:tavLst>
                                    </p:anim>
                                  </p:childTnLst>
                                </p:cTn>
                              </p:par>
                            </p:childTnLst>
                          </p:cTn>
                        </p:par>
                        <p:par>
                          <p:cTn id="9" fill="hold">
                            <p:stCondLst>
                              <p:cond delay="2250"/>
                            </p:stCondLst>
                            <p:childTnLst>
                              <p:par>
                                <p:cTn id="10" presetClass="entr" nodeType="afterEffect" presetSubtype="0" presetID="1" grpId="2" fill="hold">
                                  <p:stCondLst>
                                    <p:cond delay="200"/>
                                  </p:stCondLst>
                                  <p:iterate type="el" backwards="0">
                                    <p:tmAbs val="0"/>
                                  </p:iterate>
                                  <p:childTnLst>
                                    <p:set>
                                      <p:cBhvr>
                                        <p:cTn id="11" fill="hold"/>
                                        <p:tgtEl>
                                          <p:spTgt spid="103"/>
                                        </p:tgtEl>
                                        <p:attrNameLst>
                                          <p:attrName>style.visibility</p:attrName>
                                        </p:attrNameLst>
                                      </p:cBhvr>
                                      <p:to>
                                        <p:strVal val="visible"/>
                                      </p:to>
                                    </p:set>
                                  </p:childTnLst>
                                </p:cTn>
                              </p:par>
                            </p:childTnLst>
                          </p:cTn>
                        </p:par>
                        <p:par>
                          <p:cTn id="12" fill="hold">
                            <p:stCondLst>
                              <p:cond delay="2450"/>
                            </p:stCondLst>
                            <p:childTnLst>
                              <p:par>
                                <p:cTn id="13" presetClass="entr" nodeType="afterEffect" presetSubtype="8" presetID="15" grpId="3" fill="hold">
                                  <p:stCondLst>
                                    <p:cond delay="300"/>
                                  </p:stCondLst>
                                  <p:iterate type="el" backwards="0">
                                    <p:tmAbs val="0"/>
                                  </p:iterate>
                                  <p:childTnLst>
                                    <p:set>
                                      <p:cBhvr>
                                        <p:cTn id="14" fill="hold"/>
                                        <p:tgtEl>
                                          <p:spTgt spid="106"/>
                                        </p:tgtEl>
                                        <p:attrNameLst>
                                          <p:attrName>style.visibility</p:attrName>
                                        </p:attrNameLst>
                                      </p:cBhvr>
                                      <p:to>
                                        <p:strVal val="visible"/>
                                      </p:to>
                                    </p:set>
                                    <p:anim calcmode="lin" valueType="num">
                                      <p:cBhvr>
                                        <p:cTn id="15" dur="1000" fill="hold"/>
                                        <p:tgtEl>
                                          <p:spTgt spid="106"/>
                                        </p:tgtEl>
                                        <p:attrNameLst>
                                          <p:attrName>ppt_w</p:attrName>
                                        </p:attrNameLst>
                                      </p:cBhvr>
                                      <p:tavLst>
                                        <p:tav tm="0">
                                          <p:val>
                                            <p:fltVal val="0"/>
                                          </p:val>
                                        </p:tav>
                                        <p:tav tm="100000">
                                          <p:val>
                                            <p:strVal val="#ppt_w"/>
                                          </p:val>
                                        </p:tav>
                                      </p:tavLst>
                                    </p:anim>
                                    <p:anim calcmode="lin" valueType="num">
                                      <p:cBhvr>
                                        <p:cTn id="16" dur="1000" fill="hold"/>
                                        <p:tgtEl>
                                          <p:spTgt spid="106"/>
                                        </p:tgtEl>
                                        <p:attrNameLst>
                                          <p:attrName>ppt_h</p:attrName>
                                        </p:attrNameLst>
                                      </p:cBhvr>
                                      <p:tavLst>
                                        <p:tav tm="0">
                                          <p:val>
                                            <p:fltVal val="0"/>
                                          </p:val>
                                        </p:tav>
                                        <p:tav tm="100000">
                                          <p:val>
                                            <p:strVal val="#ppt_h"/>
                                          </p:val>
                                        </p:tav>
                                      </p:tavLst>
                                    </p:anim>
                                    <p:anim calcmode="lin" valueType="num">
                                      <p:cBhvr>
                                        <p:cTn id="17" dur="1000" fill="hold"/>
                                        <p:tgtEl>
                                          <p:spTgt spid="10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6"/>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3750"/>
                            </p:stCondLst>
                            <p:childTnLst>
                              <p:par>
                                <p:cTn id="20" presetClass="entr" nodeType="afterEffect" presetSubtype="8" presetID="22" grpId="4" fill="hold">
                                  <p:stCondLst>
                                    <p:cond delay="300"/>
                                  </p:stCondLst>
                                  <p:iterate type="el" backwards="0">
                                    <p:tmAbs val="0"/>
                                  </p:iterate>
                                  <p:childTnLst>
                                    <p:set>
                                      <p:cBhvr>
                                        <p:cTn id="21" fill="hold"/>
                                        <p:tgtEl>
                                          <p:spTgt spid="101"/>
                                        </p:tgtEl>
                                        <p:attrNameLst>
                                          <p:attrName>style.visibility</p:attrName>
                                        </p:attrNameLst>
                                      </p:cBhvr>
                                      <p:to>
                                        <p:strVal val="visible"/>
                                      </p:to>
                                    </p:set>
                                    <p:animEffect filter="wipe(left)" transition="in">
                                      <p:cBhvr>
                                        <p:cTn id="22"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 grpId="1"/>
      <p:bldP build="whole" bldLvl="1" animBg="1" rev="0" advAuto="0" spid="106" grpId="3"/>
      <p:bldP build="whole" bldLvl="1" animBg="1" rev="0" advAuto="0" spid="101" grpId="4"/>
      <p:bldP build="whole" bldLvl="1" animBg="1" rev="0" advAuto="0" spid="103"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Our commitment, mission, and growth as God’s people depend on our faith in our Lord’s ability and purpose to work in and through the church."/>
          <p:cNvSpPr txBox="1"/>
          <p:nvPr/>
        </p:nvSpPr>
        <p:spPr>
          <a:xfrm>
            <a:off x="5182145" y="10722777"/>
            <a:ext cx="16234858" cy="274320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lnSpc>
                <a:spcPct val="130000"/>
              </a:lnSpc>
              <a:spcBef>
                <a:spcPts val="1600"/>
              </a:spcBef>
              <a:defRPr b="1" sz="4900">
                <a:solidFill>
                  <a:srgbClr val="53585F"/>
                </a:solidFill>
                <a:latin typeface="Trebuchet MS"/>
                <a:ea typeface="Trebuchet MS"/>
                <a:cs typeface="Trebuchet MS"/>
                <a:sym typeface="Trebuchet MS"/>
              </a:defRPr>
            </a:lvl1pPr>
          </a:lstStyle>
          <a:p>
            <a:pPr/>
            <a:r>
              <a:t>Our commitment, mission, and growth as God’s people depend on our faith in our Lord’s ability and purpose to work in and through the church.</a:t>
            </a:r>
          </a:p>
        </p:txBody>
      </p:sp>
      <p:sp>
        <p:nvSpPr>
          <p:cNvPr id="111" name="A Biblical Theology of the Church"/>
          <p:cNvSpPr txBox="1"/>
          <p:nvPr/>
        </p:nvSpPr>
        <p:spPr>
          <a:xfrm>
            <a:off x="3542359" y="3216986"/>
            <a:ext cx="6479377" cy="18133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5800">
                <a:latin typeface="Times New Roman"/>
                <a:ea typeface="Times New Roman"/>
                <a:cs typeface="Times New Roman"/>
                <a:sym typeface="Times New Roman"/>
              </a:defRPr>
            </a:lvl1pPr>
          </a:lstStyle>
          <a:p>
            <a:pPr/>
            <a:r>
              <a:t>A Biblical Theology of the Church</a:t>
            </a:r>
          </a:p>
        </p:txBody>
      </p:sp>
      <p:sp>
        <p:nvSpPr>
          <p:cNvPr id="112" name="10-16 sessions"/>
          <p:cNvSpPr txBox="1"/>
          <p:nvPr/>
        </p:nvSpPr>
        <p:spPr>
          <a:xfrm>
            <a:off x="4247377" y="5618603"/>
            <a:ext cx="5558351" cy="8737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a:solidFill>
                  <a:srgbClr val="A6AAA9"/>
                </a:solidFill>
                <a:latin typeface="Trebuchet MS"/>
                <a:ea typeface="Trebuchet MS"/>
                <a:cs typeface="Trebuchet MS"/>
                <a:sym typeface="Trebuchet MS"/>
              </a:defRPr>
            </a:lvl1pPr>
          </a:lstStyle>
          <a:p>
            <a:pPr/>
            <a:r>
              <a:t>10-16 sessions</a:t>
            </a:r>
          </a:p>
        </p:txBody>
      </p:sp>
      <p:sp>
        <p:nvSpPr>
          <p:cNvPr id="113" name="the Church in All Her Glory"/>
          <p:cNvSpPr txBox="1"/>
          <p:nvPr/>
        </p:nvSpPr>
        <p:spPr>
          <a:xfrm>
            <a:off x="3429384" y="117317"/>
            <a:ext cx="20215722" cy="1847454"/>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321" sz="107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the Church in All Her Glory</a:t>
            </a:r>
          </a:p>
        </p:txBody>
      </p:sp>
      <p:pic>
        <p:nvPicPr>
          <p:cNvPr id="114" name="CAHG-front.png" descr="CAHG-front.png"/>
          <p:cNvPicPr>
            <a:picLocks noChangeAspect="1"/>
          </p:cNvPicPr>
          <p:nvPr/>
        </p:nvPicPr>
        <p:blipFill>
          <a:blip r:embed="rId3">
            <a:extLst/>
          </a:blip>
          <a:stretch>
            <a:fillRect/>
          </a:stretch>
        </p:blipFill>
        <p:spPr>
          <a:xfrm>
            <a:off x="10834726" y="2613137"/>
            <a:ext cx="12801601" cy="7745754"/>
          </a:xfrm>
          <a:prstGeom prst="rect">
            <a:avLst/>
          </a:prstGeom>
          <a:ln w="12700">
            <a:miter lim="400000"/>
          </a:ln>
        </p:spPr>
      </p:pic>
      <p:sp>
        <p:nvSpPr>
          <p:cNvPr id="115" name="The Church’s Nature…"/>
          <p:cNvSpPr txBox="1"/>
          <p:nvPr/>
        </p:nvSpPr>
        <p:spPr>
          <a:xfrm>
            <a:off x="3256478" y="7080596"/>
            <a:ext cx="7540148" cy="29489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lnSpc>
                <a:spcPct val="130000"/>
              </a:lnSpc>
              <a:spcBef>
                <a:spcPts val="1600"/>
              </a:spcBef>
              <a:defRPr b="1" sz="4500">
                <a:solidFill>
                  <a:srgbClr val="53585F"/>
                </a:solidFill>
                <a:latin typeface="Trebuchet MS"/>
                <a:ea typeface="Trebuchet MS"/>
                <a:cs typeface="Trebuchet MS"/>
                <a:sym typeface="Trebuchet MS"/>
              </a:defRPr>
            </a:pPr>
            <a:r>
              <a:t>The Church’s Nature</a:t>
            </a:r>
          </a:p>
          <a:p>
            <a:pPr algn="l" defTabSz="642937">
              <a:lnSpc>
                <a:spcPct val="130000"/>
              </a:lnSpc>
              <a:spcBef>
                <a:spcPts val="1600"/>
              </a:spcBef>
              <a:defRPr b="1" sz="4500">
                <a:solidFill>
                  <a:srgbClr val="53585F"/>
                </a:solidFill>
                <a:latin typeface="Trebuchet MS"/>
                <a:ea typeface="Trebuchet MS"/>
                <a:cs typeface="Trebuchet MS"/>
                <a:sym typeface="Trebuchet MS"/>
              </a:defRPr>
            </a:pPr>
            <a:r>
              <a:t>The Church’s Development</a:t>
            </a:r>
          </a:p>
          <a:p>
            <a:pPr algn="l" defTabSz="642937">
              <a:lnSpc>
                <a:spcPct val="130000"/>
              </a:lnSpc>
              <a:spcBef>
                <a:spcPts val="1600"/>
              </a:spcBef>
              <a:defRPr b="1" sz="4500">
                <a:solidFill>
                  <a:srgbClr val="53585F"/>
                </a:solidFill>
                <a:latin typeface="Trebuchet MS"/>
                <a:ea typeface="Trebuchet MS"/>
                <a:cs typeface="Trebuchet MS"/>
                <a:sym typeface="Trebuchet MS"/>
              </a:defRPr>
            </a:pPr>
            <a:r>
              <a:t>The Church’s Purpose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200"/>
                                  </p:stCondLst>
                                  <p:iterate type="el" backwards="0">
                                    <p:tmAbs val="0"/>
                                  </p:iterate>
                                  <p:childTnLst>
                                    <p:set>
                                      <p:cBhvr>
                                        <p:cTn id="6" fill="hold"/>
                                        <p:tgtEl>
                                          <p:spTgt spid="112"/>
                                        </p:tgtEl>
                                        <p:attrNameLst>
                                          <p:attrName>style.visibility</p:attrName>
                                        </p:attrNameLst>
                                      </p:cBhvr>
                                      <p:to>
                                        <p:strVal val="visible"/>
                                      </p:to>
                                    </p:set>
                                  </p:childTnLst>
                                </p:cTn>
                              </p:par>
                            </p:childTnLst>
                          </p:cTn>
                        </p:par>
                        <p:par>
                          <p:cTn id="7" fill="hold">
                            <p:stCondLst>
                              <p:cond delay="200"/>
                            </p:stCondLst>
                            <p:childTnLst>
                              <p:par>
                                <p:cTn id="8" presetClass="entr" nodeType="afterEffect" presetSubtype="8" presetID="22" grpId="2" fill="hold">
                                  <p:stCondLst>
                                    <p:cond delay="300"/>
                                  </p:stCondLst>
                                  <p:iterate type="el" backwards="0">
                                    <p:tmAbs val="0"/>
                                  </p:iterate>
                                  <p:childTnLst>
                                    <p:set>
                                      <p:cBhvr>
                                        <p:cTn id="9" fill="hold"/>
                                        <p:tgtEl>
                                          <p:spTgt spid="110"/>
                                        </p:tgtEl>
                                        <p:attrNameLst>
                                          <p:attrName>style.visibility</p:attrName>
                                        </p:attrNameLst>
                                      </p:cBhvr>
                                      <p:to>
                                        <p:strVal val="visible"/>
                                      </p:to>
                                    </p:set>
                                    <p:animEffect filter="wipe(left)" transition="in">
                                      <p:cBhvr>
                                        <p:cTn id="10"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 grpId="1"/>
      <p:bldP build="whole" bldLvl="1" animBg="1" rev="0" advAuto="0" spid="110"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Polygon"/>
          <p:cNvSpPr/>
          <p:nvPr/>
        </p:nvSpPr>
        <p:spPr>
          <a:xfrm>
            <a:off x="3856455" y="8483888"/>
            <a:ext cx="5004612" cy="4417968"/>
          </a:xfrm>
          <a:prstGeom prst="pentagon">
            <a:avLst/>
          </a:prstGeom>
          <a:solidFill>
            <a:srgbClr val="DCDEE0"/>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120" name="there is great ignorance—obvious by the divisions in the church—on how to preserve or reach that God-promised blessed unity."/>
          <p:cNvSpPr txBox="1"/>
          <p:nvPr/>
        </p:nvSpPr>
        <p:spPr>
          <a:xfrm>
            <a:off x="3856455" y="11765447"/>
            <a:ext cx="18924525" cy="180213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just" defTabSz="642937">
              <a:lnSpc>
                <a:spcPct val="130000"/>
              </a:lnSpc>
              <a:spcBef>
                <a:spcPts val="1600"/>
              </a:spcBef>
              <a:defRPr b="1" sz="4900">
                <a:solidFill>
                  <a:srgbClr val="53585F"/>
                </a:solidFill>
                <a:latin typeface="Trebuchet MS"/>
                <a:ea typeface="Trebuchet MS"/>
                <a:cs typeface="Trebuchet MS"/>
                <a:sym typeface="Trebuchet MS"/>
              </a:defRPr>
            </a:lvl1pPr>
          </a:lstStyle>
          <a:p>
            <a:pPr/>
            <a:r>
              <a:t>there is great ignorance—obvious by the divisions in the church—on how to preserve or reach that God-promised blessed unity.</a:t>
            </a:r>
          </a:p>
        </p:txBody>
      </p:sp>
      <p:sp>
        <p:nvSpPr>
          <p:cNvPr id="121" name="Breakthrough Impasses in the Church"/>
          <p:cNvSpPr txBox="1"/>
          <p:nvPr/>
        </p:nvSpPr>
        <p:spPr>
          <a:xfrm>
            <a:off x="3429384" y="2295623"/>
            <a:ext cx="6817336" cy="299212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lnSpc>
                <a:spcPct val="120000"/>
              </a:lnSpc>
              <a:spcBef>
                <a:spcPts val="1600"/>
              </a:spcBef>
              <a:defRPr b="1" sz="5800">
                <a:latin typeface="Times New Roman"/>
                <a:ea typeface="Times New Roman"/>
                <a:cs typeface="Times New Roman"/>
                <a:sym typeface="Times New Roman"/>
              </a:defRPr>
            </a:lvl1pPr>
          </a:lstStyle>
          <a:p>
            <a:pPr/>
            <a:r>
              <a:t>Breakthrough Impasses in the Church</a:t>
            </a:r>
          </a:p>
        </p:txBody>
      </p:sp>
      <p:sp>
        <p:nvSpPr>
          <p:cNvPr id="122" name="1-3 sessions"/>
          <p:cNvSpPr txBox="1"/>
          <p:nvPr/>
        </p:nvSpPr>
        <p:spPr>
          <a:xfrm>
            <a:off x="4247377" y="5618603"/>
            <a:ext cx="5558351" cy="8737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a:solidFill>
                  <a:srgbClr val="A6AAA9"/>
                </a:solidFill>
                <a:latin typeface="Trebuchet MS"/>
                <a:ea typeface="Trebuchet MS"/>
                <a:cs typeface="Trebuchet MS"/>
                <a:sym typeface="Trebuchet MS"/>
              </a:defRPr>
            </a:lvl1pPr>
          </a:lstStyle>
          <a:p>
            <a:pPr/>
            <a:r>
              <a:t>1-3 sessions</a:t>
            </a:r>
          </a:p>
        </p:txBody>
      </p:sp>
      <p:sp>
        <p:nvSpPr>
          <p:cNvPr id="123" name="a spiritual map for unity"/>
          <p:cNvSpPr txBox="1"/>
          <p:nvPr/>
        </p:nvSpPr>
        <p:spPr>
          <a:xfrm>
            <a:off x="3429384" y="117317"/>
            <a:ext cx="20215722" cy="1847454"/>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321" sz="107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a spiritual map for unity</a:t>
            </a:r>
          </a:p>
        </p:txBody>
      </p:sp>
      <p:pic>
        <p:nvPicPr>
          <p:cNvPr id="124" name="Unity-Map.jpg" descr="Unity-Map.jpg"/>
          <p:cNvPicPr>
            <a:picLocks noChangeAspect="1"/>
          </p:cNvPicPr>
          <p:nvPr/>
        </p:nvPicPr>
        <p:blipFill>
          <a:blip r:embed="rId2">
            <a:extLst/>
          </a:blip>
          <a:stretch>
            <a:fillRect/>
          </a:stretch>
        </p:blipFill>
        <p:spPr>
          <a:xfrm>
            <a:off x="11119501" y="1989437"/>
            <a:ext cx="12916777" cy="9409873"/>
          </a:xfrm>
          <a:prstGeom prst="rect">
            <a:avLst/>
          </a:prstGeom>
          <a:ln w="12700">
            <a:miter lim="400000"/>
          </a:ln>
        </p:spPr>
      </p:pic>
      <p:sp>
        <p:nvSpPr>
          <p:cNvPr id="125" name="We all know that the church is one body,"/>
          <p:cNvSpPr txBox="1"/>
          <p:nvPr/>
        </p:nvSpPr>
        <p:spPr>
          <a:xfrm>
            <a:off x="3682594" y="7924205"/>
            <a:ext cx="7113891" cy="18078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642937">
              <a:lnSpc>
                <a:spcPct val="130000"/>
              </a:lnSpc>
              <a:spcBef>
                <a:spcPts val="1600"/>
              </a:spcBef>
              <a:defRPr b="1" sz="4900">
                <a:solidFill>
                  <a:srgbClr val="53585F"/>
                </a:solidFill>
                <a:latin typeface="Trebuchet MS"/>
                <a:ea typeface="Trebuchet MS"/>
                <a:cs typeface="Trebuchet MS"/>
                <a:sym typeface="Trebuchet MS"/>
              </a:defRPr>
            </a:lvl1pPr>
          </a:lstStyle>
          <a:p>
            <a:pPr/>
            <a:r>
              <a:t>We all know that the church is one body,</a:t>
            </a:r>
          </a:p>
        </p:txBody>
      </p:sp>
      <p:sp>
        <p:nvSpPr>
          <p:cNvPr id="126" name="BUT"/>
          <p:cNvSpPr txBox="1"/>
          <p:nvPr/>
        </p:nvSpPr>
        <p:spPr>
          <a:xfrm>
            <a:off x="5183209" y="9986435"/>
            <a:ext cx="2911476" cy="141287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just" defTabSz="642937">
              <a:lnSpc>
                <a:spcPct val="130000"/>
              </a:lnSpc>
              <a:spcBef>
                <a:spcPts val="1600"/>
              </a:spcBef>
              <a:defRPr sz="10000">
                <a:latin typeface="Tsukushi B Round Gothic Bold"/>
                <a:ea typeface="Tsukushi B Round Gothic Bold"/>
                <a:cs typeface="Tsukushi B Round Gothic Bold"/>
                <a:sym typeface="Tsukushi B Round Gothic Bold"/>
              </a:defRPr>
            </a:lvl1pPr>
          </a:lstStyle>
          <a:p>
            <a:pPr/>
            <a:r>
              <a:t>BUT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200"/>
                                  </p:stCondLst>
                                  <p:iterate type="el" backwards="0">
                                    <p:tmAbs val="0"/>
                                  </p:iterate>
                                  <p:childTnLst>
                                    <p:set>
                                      <p:cBhvr>
                                        <p:cTn id="6" fill="hold"/>
                                        <p:tgtEl>
                                          <p:spTgt spid="122"/>
                                        </p:tgtEl>
                                        <p:attrNameLst>
                                          <p:attrName>style.visibility</p:attrName>
                                        </p:attrNameLst>
                                      </p:cBhvr>
                                      <p:to>
                                        <p:strVal val="visible"/>
                                      </p:to>
                                    </p:set>
                                  </p:childTnLst>
                                </p:cTn>
                              </p:par>
                            </p:childTnLst>
                          </p:cTn>
                        </p:par>
                        <p:par>
                          <p:cTn id="7" fill="hold">
                            <p:stCondLst>
                              <p:cond delay="200"/>
                            </p:stCondLst>
                            <p:childTnLst>
                              <p:par>
                                <p:cTn id="8" presetClass="entr" nodeType="afterEffect" presetSubtype="8" presetID="22" grpId="2" fill="hold">
                                  <p:stCondLst>
                                    <p:cond delay="300"/>
                                  </p:stCondLst>
                                  <p:iterate type="el" backwards="0">
                                    <p:tmAbs val="0"/>
                                  </p:iterate>
                                  <p:childTnLst>
                                    <p:set>
                                      <p:cBhvr>
                                        <p:cTn id="9" fill="hold"/>
                                        <p:tgtEl>
                                          <p:spTgt spid="120"/>
                                        </p:tgtEl>
                                        <p:attrNameLst>
                                          <p:attrName>style.visibility</p:attrName>
                                        </p:attrNameLst>
                                      </p:cBhvr>
                                      <p:to>
                                        <p:strVal val="visible"/>
                                      </p:to>
                                    </p:set>
                                    <p:animEffect filter="wipe(left)" transition="in">
                                      <p:cBhvr>
                                        <p:cTn id="10"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1"/>
      <p:bldP build="whole" bldLvl="1" animBg="1" rev="0" advAuto="0" spid="120"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This expository series on Genesis builds a strong foundation for Christian lives. Gain great insight into God's design, what is wrong, and how to restore things the way the Lord desires. A very Biblical and practical study for our lives!"/>
          <p:cNvSpPr txBox="1"/>
          <p:nvPr/>
        </p:nvSpPr>
        <p:spPr>
          <a:xfrm>
            <a:off x="3809426" y="10741321"/>
            <a:ext cx="19644982" cy="228600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p>
            <a:pPr lvl="1" algn="just" defTabSz="642937">
              <a:lnSpc>
                <a:spcPct val="130000"/>
              </a:lnSpc>
              <a:spcBef>
                <a:spcPts val="1600"/>
              </a:spcBef>
              <a:defRPr b="1" sz="4100">
                <a:solidFill>
                  <a:srgbClr val="53585F"/>
                </a:solidFill>
                <a:latin typeface="Trebuchet MS"/>
                <a:ea typeface="Trebuchet MS"/>
                <a:cs typeface="Trebuchet MS"/>
                <a:sym typeface="Trebuchet MS"/>
              </a:defRPr>
            </a:pPr>
            <a:r>
              <a:t>This expository series on Genesis builds a strong foundation for Christian lives. Gain great insight into God's design, what is wrong, and how to restore things the way the Lord desires. A very Biblical and practical study for our lives!</a:t>
            </a:r>
          </a:p>
        </p:txBody>
      </p:sp>
      <p:sp>
        <p:nvSpPr>
          <p:cNvPr id="129" name="The Book of Foundations"/>
          <p:cNvSpPr txBox="1"/>
          <p:nvPr/>
        </p:nvSpPr>
        <p:spPr>
          <a:xfrm>
            <a:off x="5785791" y="2804861"/>
            <a:ext cx="9034508" cy="962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1600"/>
              </a:spcBef>
              <a:defRPr b="1" sz="5800">
                <a:latin typeface="Times New Roman"/>
                <a:ea typeface="Times New Roman"/>
                <a:cs typeface="Times New Roman"/>
                <a:sym typeface="Times New Roman"/>
              </a:defRPr>
            </a:lvl1pPr>
          </a:lstStyle>
          <a:p>
            <a:pPr/>
            <a:r>
              <a:t>The Book of Foundations</a:t>
            </a:r>
          </a:p>
        </p:txBody>
      </p:sp>
      <p:sp>
        <p:nvSpPr>
          <p:cNvPr id="130" name="6-12 sessions"/>
          <p:cNvSpPr txBox="1"/>
          <p:nvPr/>
        </p:nvSpPr>
        <p:spPr>
          <a:xfrm>
            <a:off x="8238945" y="3772695"/>
            <a:ext cx="4385116" cy="734062"/>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defTabSz="642937">
              <a:spcBef>
                <a:spcPts val="1600"/>
              </a:spcBef>
              <a:defRPr b="1" sz="4100">
                <a:solidFill>
                  <a:srgbClr val="A6AAA9"/>
                </a:solidFill>
                <a:latin typeface="Trebuchet MS"/>
                <a:ea typeface="Trebuchet MS"/>
                <a:cs typeface="Trebuchet MS"/>
                <a:sym typeface="Trebuchet MS"/>
              </a:defRPr>
            </a:lvl1pPr>
          </a:lstStyle>
          <a:p>
            <a:pPr/>
            <a:r>
              <a:t>6-12 sessions</a:t>
            </a:r>
          </a:p>
        </p:txBody>
      </p:sp>
      <p:pic>
        <p:nvPicPr>
          <p:cNvPr id="131" name="Ggeopgrical.png" descr="Ggeopgrical.png"/>
          <p:cNvPicPr>
            <a:picLocks noChangeAspect="1"/>
          </p:cNvPicPr>
          <p:nvPr/>
        </p:nvPicPr>
        <p:blipFill>
          <a:blip r:embed="rId3">
            <a:extLst/>
          </a:blip>
          <a:stretch>
            <a:fillRect/>
          </a:stretch>
        </p:blipFill>
        <p:spPr>
          <a:xfrm>
            <a:off x="5229709" y="5037878"/>
            <a:ext cx="9577890" cy="5172322"/>
          </a:xfrm>
          <a:prstGeom prst="rect">
            <a:avLst/>
          </a:prstGeom>
          <a:ln w="25400">
            <a:solidFill>
              <a:srgbClr val="000000"/>
            </a:solidFill>
            <a:miter lim="400000"/>
          </a:ln>
          <a:effectLst>
            <a:outerShdw sx="100000" sy="100000" kx="0" ky="0" algn="b" rotWithShape="0" blurRad="266700" dist="0" dir="5400000">
              <a:srgbClr val="000000"/>
            </a:outerShdw>
          </a:effectLst>
        </p:spPr>
      </p:pic>
      <p:pic>
        <p:nvPicPr>
          <p:cNvPr id="132" name="Genesis-300.jpg" descr="Genesis-300.jpg"/>
          <p:cNvPicPr>
            <a:picLocks noChangeAspect="1"/>
          </p:cNvPicPr>
          <p:nvPr/>
        </p:nvPicPr>
        <p:blipFill>
          <a:blip r:embed="rId4">
            <a:extLst/>
          </a:blip>
          <a:stretch>
            <a:fillRect/>
          </a:stretch>
        </p:blipFill>
        <p:spPr>
          <a:xfrm>
            <a:off x="17075570" y="628751"/>
            <a:ext cx="6378837" cy="9568255"/>
          </a:xfrm>
          <a:prstGeom prst="rect">
            <a:avLst/>
          </a:prstGeom>
          <a:ln w="12700">
            <a:miter lim="400000"/>
          </a:ln>
          <a:effectLst>
            <a:outerShdw sx="100000" sy="100000" kx="0" ky="0" algn="b" rotWithShape="0" blurRad="266700" dist="0" dir="5400000">
              <a:srgbClr val="000000"/>
            </a:outerShdw>
          </a:effectLst>
        </p:spPr>
      </p:pic>
      <p:sp>
        <p:nvSpPr>
          <p:cNvPr id="133" name="The Bible Teaching Commentary on"/>
          <p:cNvSpPr txBox="1"/>
          <p:nvPr/>
        </p:nvSpPr>
        <p:spPr>
          <a:xfrm>
            <a:off x="4185394" y="198398"/>
            <a:ext cx="12373268" cy="1360821"/>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147" sz="49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The Bible Teaching Commentary on</a:t>
            </a:r>
          </a:p>
        </p:txBody>
      </p:sp>
      <p:sp>
        <p:nvSpPr>
          <p:cNvPr id="134" name="GENESIS"/>
          <p:cNvSpPr txBox="1"/>
          <p:nvPr/>
        </p:nvSpPr>
        <p:spPr>
          <a:xfrm>
            <a:off x="4977221" y="1279255"/>
            <a:ext cx="10789615" cy="1360820"/>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tIns="91439" bIns="91439" anchor="ctr"/>
          <a:lstStyle>
            <a:lvl1pPr defTabSz="642937">
              <a:spcBef>
                <a:spcPts val="2200"/>
              </a:spcBef>
              <a:defRPr cap="all" spc="309" sz="10300">
                <a:solidFill>
                  <a:srgbClr val="4F5C3F">
                    <a:alpha val="72000"/>
                  </a:srgbClr>
                </a:solidFill>
                <a:effectLst>
                  <a:outerShdw sx="100000" sy="100000" kx="0" ky="0" algn="b" rotWithShape="0" blurRad="25400" dist="12700" dir="16200000">
                    <a:srgbClr val="3A3A3A">
                      <a:alpha val="35000"/>
                    </a:srgbClr>
                  </a:outerShdw>
                </a:effectLst>
                <a:latin typeface="Footlight MT Light"/>
                <a:ea typeface="Footlight MT Light"/>
                <a:cs typeface="Footlight MT Light"/>
                <a:sym typeface="Footlight MT Light"/>
              </a:defRPr>
            </a:lvl1pPr>
          </a:lstStyle>
          <a:p>
            <a:pPr/>
            <a:r>
              <a:t>GENESIS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132"/>
                                        </p:tgtEl>
                                        <p:attrNameLst>
                                          <p:attrName>style.visibility</p:attrName>
                                        </p:attrNameLst>
                                      </p:cBhvr>
                                      <p:to>
                                        <p:strVal val="visible"/>
                                      </p:to>
                                    </p:set>
                                    <p:anim calcmode="lin" valueType="num">
                                      <p:cBhvr>
                                        <p:cTn id="7" dur="1000" fill="hold"/>
                                        <p:tgtEl>
                                          <p:spTgt spid="132"/>
                                        </p:tgtEl>
                                        <p:attrNameLst>
                                          <p:attrName>ppt_w</p:attrName>
                                        </p:attrNameLst>
                                      </p:cBhvr>
                                      <p:tavLst>
                                        <p:tav tm="0">
                                          <p:val>
                                            <p:fltVal val="0"/>
                                          </p:val>
                                        </p:tav>
                                        <p:tav tm="100000">
                                          <p:val>
                                            <p:strVal val="#ppt_w"/>
                                          </p:val>
                                        </p:tav>
                                      </p:tavLst>
                                    </p:anim>
                                    <p:anim calcmode="lin" valueType="num">
                                      <p:cBhvr>
                                        <p:cTn id="8" dur="1000" fill="hold"/>
                                        <p:tgtEl>
                                          <p:spTgt spid="132"/>
                                        </p:tgtEl>
                                        <p:attrNameLst>
                                          <p:attrName>ppt_h</p:attrName>
                                        </p:attrNameLst>
                                      </p:cBhvr>
                                      <p:tavLst>
                                        <p:tav tm="0">
                                          <p:val>
                                            <p:fltVal val="0"/>
                                          </p:val>
                                        </p:tav>
                                        <p:tav tm="100000">
                                          <p:val>
                                            <p:strVal val="#ppt_h"/>
                                          </p:val>
                                        </p:tav>
                                      </p:tavLst>
                                    </p:anim>
                                    <p:anim calcmode="lin" valueType="num">
                                      <p:cBhvr>
                                        <p:cTn id="9" dur="1000" fill="hold"/>
                                        <p:tgtEl>
                                          <p:spTgt spid="1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8" presetID="22" grpId="2" fill="hold">
                                  <p:stCondLst>
                                    <p:cond delay="200"/>
                                  </p:stCondLst>
                                  <p:iterate type="el" backwards="0">
                                    <p:tmAbs val="0"/>
                                  </p:iterate>
                                  <p:childTnLst>
                                    <p:set>
                                      <p:cBhvr>
                                        <p:cTn id="13" fill="hold"/>
                                        <p:tgtEl>
                                          <p:spTgt spid="130"/>
                                        </p:tgtEl>
                                        <p:attrNameLst>
                                          <p:attrName>style.visibility</p:attrName>
                                        </p:attrNameLst>
                                      </p:cBhvr>
                                      <p:to>
                                        <p:strVal val="visible"/>
                                      </p:to>
                                    </p:set>
                                    <p:animEffect filter="wipe(left)" transition="in">
                                      <p:cBhvr>
                                        <p:cTn id="14" dur="1000"/>
                                        <p:tgtEl>
                                          <p:spTgt spid="130"/>
                                        </p:tgtEl>
                                      </p:cBhvr>
                                    </p:animEffect>
                                  </p:childTnLst>
                                </p:cTn>
                              </p:par>
                            </p:childTnLst>
                          </p:cTn>
                        </p:par>
                        <p:par>
                          <p:cTn id="15" fill="hold">
                            <p:stCondLst>
                              <p:cond delay="2200"/>
                            </p:stCondLst>
                            <p:childTnLst>
                              <p:par>
                                <p:cTn id="16" presetClass="entr" nodeType="afterEffect" presetSubtype="32" presetID="4" grpId="3" fill="hold">
                                  <p:stCondLst>
                                    <p:cond delay="0"/>
                                  </p:stCondLst>
                                  <p:iterate type="el" backwards="0">
                                    <p:tmAbs val="0"/>
                                  </p:iterate>
                                  <p:childTnLst>
                                    <p:set>
                                      <p:cBhvr>
                                        <p:cTn id="17" fill="hold"/>
                                        <p:tgtEl>
                                          <p:spTgt spid="131"/>
                                        </p:tgtEl>
                                        <p:attrNameLst>
                                          <p:attrName>style.visibility</p:attrName>
                                        </p:attrNameLst>
                                      </p:cBhvr>
                                      <p:to>
                                        <p:strVal val="visible"/>
                                      </p:to>
                                    </p:set>
                                    <p:animEffect filter="box(out)" transition="in">
                                      <p:cBhvr>
                                        <p:cTn id="18" dur="1500"/>
                                        <p:tgtEl>
                                          <p:spTgt spid="131"/>
                                        </p:tgtEl>
                                      </p:cBhvr>
                                    </p:animEffect>
                                  </p:childTnLst>
                                </p:cTn>
                              </p:par>
                            </p:childTnLst>
                          </p:cTn>
                        </p:par>
                        <p:par>
                          <p:cTn id="19" fill="hold">
                            <p:stCondLst>
                              <p:cond delay="3700"/>
                            </p:stCondLst>
                            <p:childTnLst>
                              <p:par>
                                <p:cTn id="20" presetClass="entr" nodeType="afterEffect" presetSubtype="8" presetID="22" grpId="4" fill="hold">
                                  <p:stCondLst>
                                    <p:cond delay="200"/>
                                  </p:stCondLst>
                                  <p:iterate type="el" backwards="0">
                                    <p:tmAbs val="0"/>
                                  </p:iterate>
                                  <p:childTnLst>
                                    <p:set>
                                      <p:cBhvr>
                                        <p:cTn id="21" fill="hold"/>
                                        <p:tgtEl>
                                          <p:spTgt spid="128"/>
                                        </p:tgtEl>
                                        <p:attrNameLst>
                                          <p:attrName>style.visibility</p:attrName>
                                        </p:attrNameLst>
                                      </p:cBhvr>
                                      <p:to>
                                        <p:strVal val="visible"/>
                                      </p:to>
                                    </p:set>
                                    <p:animEffect filter="wipe(left)" transition="in">
                                      <p:cBhvr>
                                        <p:cTn id="22"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 grpId="3"/>
      <p:bldP build="whole" bldLvl="1" animBg="1" rev="0" advAuto="0" spid="128" grpId="4"/>
      <p:bldP build="whole" bldLvl="1" animBg="1" rev="0" advAuto="0" spid="132" grpId="1"/>
      <p:bldP build="whole" bldLvl="1" animBg="1" rev="0" advAuto="0" spid="130" grpId="2"/>
    </p:bldLst>
  </p:timing>
</p:sld>
</file>

<file path=ppt/theme/_rels/theme1.xml.rels><?xml version="1.0" encoding="UTF-8"?>
<Relationships xmlns="http://schemas.openxmlformats.org/package/2006/relationships"><Relationship Id="rId1" Type="http://schemas.openxmlformats.org/officeDocument/2006/relationships/image" Target="../media/image4.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