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6" r:id="rId7"/>
    <p:sldId id="264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</p:sldIdLst>
  <p:sldSz cx="13004800" cy="9753600"/>
  <p:notesSz cx="6858000" cy="9144000"/>
  <p:defaultTextStyle>
    <a:lvl1pPr algn="ctr" defTabSz="584110">
      <a:defRPr sz="3600">
        <a:latin typeface="+mn-lt"/>
        <a:ea typeface="+mn-ea"/>
        <a:cs typeface="+mn-cs"/>
        <a:sym typeface="Helvetica Light"/>
      </a:defRPr>
    </a:lvl1pPr>
    <a:lvl2pPr indent="228565" algn="ctr" defTabSz="584110">
      <a:defRPr sz="3600">
        <a:latin typeface="+mn-lt"/>
        <a:ea typeface="+mn-ea"/>
        <a:cs typeface="+mn-cs"/>
        <a:sym typeface="Helvetica Light"/>
      </a:defRPr>
    </a:lvl2pPr>
    <a:lvl3pPr indent="457129" algn="ctr" defTabSz="584110">
      <a:defRPr sz="3600">
        <a:latin typeface="+mn-lt"/>
        <a:ea typeface="+mn-ea"/>
        <a:cs typeface="+mn-cs"/>
        <a:sym typeface="Helvetica Light"/>
      </a:defRPr>
    </a:lvl3pPr>
    <a:lvl4pPr indent="685694" algn="ctr" defTabSz="584110">
      <a:defRPr sz="3600">
        <a:latin typeface="+mn-lt"/>
        <a:ea typeface="+mn-ea"/>
        <a:cs typeface="+mn-cs"/>
        <a:sym typeface="Helvetica Light"/>
      </a:defRPr>
    </a:lvl4pPr>
    <a:lvl5pPr indent="914260" algn="ctr" defTabSz="584110">
      <a:defRPr sz="3600">
        <a:latin typeface="+mn-lt"/>
        <a:ea typeface="+mn-ea"/>
        <a:cs typeface="+mn-cs"/>
        <a:sym typeface="Helvetica Light"/>
      </a:defRPr>
    </a:lvl5pPr>
    <a:lvl6pPr indent="1142824" algn="ctr" defTabSz="584110">
      <a:defRPr sz="3600">
        <a:latin typeface="+mn-lt"/>
        <a:ea typeface="+mn-ea"/>
        <a:cs typeface="+mn-cs"/>
        <a:sym typeface="Helvetica Light"/>
      </a:defRPr>
    </a:lvl6pPr>
    <a:lvl7pPr indent="1371390" algn="ctr" defTabSz="584110">
      <a:defRPr sz="3600">
        <a:latin typeface="+mn-lt"/>
        <a:ea typeface="+mn-ea"/>
        <a:cs typeface="+mn-cs"/>
        <a:sym typeface="Helvetica Light"/>
      </a:defRPr>
    </a:lvl7pPr>
    <a:lvl8pPr indent="1599957" algn="ctr" defTabSz="584110">
      <a:defRPr sz="3600">
        <a:latin typeface="+mn-lt"/>
        <a:ea typeface="+mn-ea"/>
        <a:cs typeface="+mn-cs"/>
        <a:sym typeface="Helvetica Light"/>
      </a:defRPr>
    </a:lvl8pPr>
    <a:lvl9pPr indent="1828518" algn="ctr" defTabSz="58411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5" autoAdjust="0"/>
    <p:restoredTop sz="94660"/>
  </p:normalViewPr>
  <p:slideViewPr>
    <p:cSldViewPr>
      <p:cViewPr varScale="1">
        <p:scale>
          <a:sx n="43" d="100"/>
          <a:sy n="43" d="100"/>
        </p:scale>
        <p:origin x="-1410" y="-12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62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37852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1pPr>
    <a:lvl2pPr indent="228565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2pPr>
    <a:lvl3pPr indent="457129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3pPr>
    <a:lvl4pPr indent="685694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4pPr>
    <a:lvl5pPr indent="914260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5pPr>
    <a:lvl6pPr indent="1142824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6pPr>
    <a:lvl7pPr indent="1371390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7pPr>
    <a:lvl8pPr indent="1599957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8pPr>
    <a:lvl9pPr indent="1828518" defTabSz="457129">
      <a:lnSpc>
        <a:spcPct val="117999"/>
      </a:lnSpc>
      <a:defRPr sz="2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6633454"/>
            <a:ext cx="1301488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75360" y="2492589"/>
            <a:ext cx="11054080" cy="260232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75360" y="5136508"/>
            <a:ext cx="11054080" cy="1706246"/>
          </a:xfrm>
        </p:spPr>
        <p:txBody>
          <a:bodyPr lIns="65023" rIns="65023"/>
          <a:lstStyle>
            <a:lvl1pPr marL="0" marR="91032" indent="0" algn="r">
              <a:buNone/>
              <a:defRPr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354" y="7044267"/>
            <a:ext cx="13010155" cy="2719414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0065BE-0657-4A47-90AD-C21C55E16B19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106780"/>
            <a:ext cx="11704320" cy="623796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6C3AA4-67BE-44F7-809A-3582401494AF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3708" y="390600"/>
            <a:ext cx="2527957" cy="79541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994987" cy="795414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72EEB-1769-4776-AD69-E7C1260563EB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7BB8AF-C16A-4836-A92D-61834B5F0BA5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379" y="1507146"/>
            <a:ext cx="11054080" cy="26009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8970" y="4169546"/>
            <a:ext cx="6502400" cy="2069174"/>
          </a:xfrm>
        </p:spPr>
        <p:txBody>
          <a:bodyPr lIns="130046" rIns="130046" anchor="t"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7D2193-4505-4A75-99BB-880C6989A757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5172167" y="4274449"/>
            <a:ext cx="260096" cy="3251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907042" y="4274449"/>
            <a:ext cx="260096" cy="3251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10677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106778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18F4-33C3-445B-924C-31108C51719C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88338"/>
            <a:ext cx="11704320" cy="1625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7694507"/>
            <a:ext cx="5746045" cy="10837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009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6260" y="7694507"/>
            <a:ext cx="5748302" cy="1083733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009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2054108"/>
            <a:ext cx="5746045" cy="56060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2054108"/>
            <a:ext cx="5748302" cy="56060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F7543A-E259-478F-9E0D-57BA40E442B7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B012D-77A1-44B0-BB26-329BA1EE55C9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7499E-3031-413E-B01E-B94970708CAA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480" y="6935893"/>
            <a:ext cx="10640748" cy="6502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85653" y="7616145"/>
            <a:ext cx="5652753" cy="130048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00480" y="390144"/>
            <a:ext cx="10637926" cy="6502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67334" y="9113520"/>
            <a:ext cx="2731008" cy="520192"/>
          </a:xfrm>
        </p:spPr>
        <p:txBody>
          <a:bodyPr/>
          <a:lstStyle>
            <a:extLst/>
          </a:lstStyle>
          <a:p>
            <a:fld id="{DC7EAB0C-2220-4D0E-A0DD-DB7FA0F742F4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3086" y="7741727"/>
            <a:ext cx="10187093" cy="921930"/>
          </a:xfrm>
          <a:noFill/>
        </p:spPr>
        <p:txBody>
          <a:bodyPr lIns="130046" tIns="0" rIns="130046" anchor="t"/>
          <a:lstStyle>
            <a:lvl1pPr marL="0" marR="26009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5120" y="270177"/>
            <a:ext cx="12354560" cy="62423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416D63-31BF-4B94-B6C5-E20B2C63F515}" type="datetime4">
              <a:rPr lang="en-US" smtClean="0"/>
              <a:pPr/>
              <a:t>September 21,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29436" y="9113521"/>
            <a:ext cx="3343191" cy="5192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6919284"/>
            <a:ext cx="11485059" cy="800245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0077" y="8455020"/>
            <a:ext cx="7026665" cy="13099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90798" y="8446594"/>
            <a:ext cx="5248641" cy="13275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593" y="8236449"/>
            <a:ext cx="4838847" cy="1537234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046" tIns="65023" rIns="130046" bIns="65023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3137" y="8231450"/>
            <a:ext cx="4843391" cy="15422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2322293" y="7094670"/>
            <a:ext cx="260096" cy="3251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2057168" y="7094670"/>
            <a:ext cx="260096" cy="3251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0077" y="8455020"/>
            <a:ext cx="7026665" cy="13099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90798" y="8446594"/>
            <a:ext cx="5248641" cy="132757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593" y="8236449"/>
            <a:ext cx="4838847" cy="1537234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046" tIns="65023" rIns="130046" bIns="65023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3137" y="8231450"/>
            <a:ext cx="4843391" cy="154223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50240" y="2106778"/>
            <a:ext cx="11704320" cy="6436925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9567334" y="9113520"/>
            <a:ext cx="2731008" cy="520192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62B1B13E-D5AF-485E-81A1-82A140076526}" type="datetime4">
              <a:rPr lang="en-US" smtClean="0"/>
              <a:pPr/>
              <a:t>September 21, 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229436" y="9113521"/>
            <a:ext cx="3343191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2298342" y="9113521"/>
            <a:ext cx="520192" cy="519289"/>
          </a:xfrm>
          <a:prstGeom prst="rect">
            <a:avLst/>
          </a:prstGeom>
        </p:spPr>
        <p:txBody>
          <a:bodyPr vert="horz" lIns="130046" tIns="65023" rIns="130046" bIns="65023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1" latinLnBrk="0" hangingPunct="1">
        <a:spcBef>
          <a:spcPct val="0"/>
        </a:spcBef>
        <a:buNone/>
        <a:defRPr kumimoji="0" sz="58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0184" indent="-364129" algn="l" rtl="0" eaLnBrk="1" latinLnBrk="0" hangingPunct="1">
        <a:spcBef>
          <a:spcPts val="569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13" indent="-325115" algn="l" rtl="0" eaLnBrk="1" latinLnBrk="0" hangingPunct="1">
        <a:spcBef>
          <a:spcPts val="461"/>
        </a:spcBef>
        <a:buClr>
          <a:schemeClr val="accent1"/>
        </a:buClr>
        <a:buFont typeface="Verdana"/>
        <a:buChar char="◦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432" indent="-325115" algn="l" rtl="0" eaLnBrk="1" latinLnBrk="0" hangingPunct="1">
        <a:spcBef>
          <a:spcPts val="498"/>
        </a:spcBef>
        <a:buClr>
          <a:schemeClr val="accent2"/>
        </a:buClr>
        <a:buSzPct val="100000"/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5575" indent="-325115" algn="l" rtl="0" eaLnBrk="1" latinLnBrk="0" hangingPunct="1">
        <a:spcBef>
          <a:spcPts val="498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indent="-325115" algn="l" rtl="0" eaLnBrk="1" latinLnBrk="0" hangingPunct="1">
        <a:spcBef>
          <a:spcPts val="498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804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19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26034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149" indent="-325115" algn="l" rtl="0" eaLnBrk="1" latinLnBrk="0" hangingPunct="1">
        <a:spcBef>
          <a:spcPts val="498"/>
        </a:spcBef>
        <a:buClr>
          <a:schemeClr val="accent3"/>
        </a:buClr>
        <a:buFont typeface="Wingdings 2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andlestick_glow55.jpg"/>
          <p:cNvPicPr/>
          <p:nvPr/>
        </p:nvPicPr>
        <p:blipFill>
          <a:blip r:embed="rId2">
            <a:extLst/>
          </a:blip>
          <a:srcRect l="8045" t="6021" r="4807"/>
          <a:stretch>
            <a:fillRect/>
          </a:stretch>
        </p:blipFill>
        <p:spPr>
          <a:xfrm>
            <a:off x="102" y="-1"/>
            <a:ext cx="13004698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title" idx="4294967295"/>
          </p:nvPr>
        </p:nvSpPr>
        <p:spPr>
          <a:xfrm>
            <a:off x="102" y="6485394"/>
            <a:ext cx="13004698" cy="1874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0000"/>
          </a:bodyPr>
          <a:lstStyle>
            <a:lvl1pPr>
              <a:defRPr sz="11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6600" dirty="0">
                <a:solidFill>
                  <a:schemeClr val="bg1"/>
                </a:solidFill>
                <a:effectLst/>
              </a:rPr>
              <a:t>Book of Revelation</a:t>
            </a:r>
            <a:r>
              <a:rPr lang="en-US" sz="6600" dirty="0">
                <a:solidFill>
                  <a:schemeClr val="bg1"/>
                </a:solidFill>
              </a:rPr>
              <a:t/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  </a:t>
            </a:r>
            <a:r>
              <a:rPr lang="en-US" sz="6700" dirty="0" smtClean="0">
                <a:solidFill>
                  <a:srgbClr val="FF0000"/>
                </a:solidFill>
                <a:effectLst/>
              </a:rPr>
              <a:t>Different   Methods  of  Interpretation</a:t>
            </a:r>
            <a:endParaRPr sz="67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Shape 8"/>
          <p:cNvSpPr/>
          <p:nvPr/>
        </p:nvSpPr>
        <p:spPr>
          <a:xfrm>
            <a:off x="1270054" y="8610600"/>
            <a:ext cx="10464801" cy="901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lnSpcReduction="10000"/>
          </a:bodyPr>
          <a:lstStyle>
            <a:lvl1pPr>
              <a:defRPr sz="4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00"/>
                </a:solidFill>
              </a:rPr>
              <a:t>Vision to Strengthen the </a:t>
            </a:r>
            <a:r>
              <a:rPr sz="3600" dirty="0" smtClean="0">
                <a:solidFill>
                  <a:srgbClr val="FFFF00"/>
                </a:solidFill>
              </a:rPr>
              <a:t>Saints</a:t>
            </a:r>
            <a:endParaRPr lang="en-US" sz="3600" dirty="0" smtClean="0">
              <a:solidFill>
                <a:srgbClr val="FFFF0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2600" dirty="0" smtClean="0">
                <a:solidFill>
                  <a:srgbClr val="FFFF00"/>
                </a:solidFill>
              </a:rPr>
              <a:t>Raymond Breckenridge Orr</a:t>
            </a:r>
            <a:endParaRPr sz="2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8900160" cy="98100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Different Interpretations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52" y="845457"/>
            <a:ext cx="12995348" cy="8875486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b="1" dirty="0"/>
              <a:t> </a:t>
            </a:r>
            <a:r>
              <a:rPr lang="en-US" b="1" dirty="0" smtClean="0"/>
              <a:t> 			   Futurists: </a:t>
            </a:r>
            <a:r>
              <a:rPr lang="en-US" dirty="0" smtClean="0"/>
              <a:t>A </a:t>
            </a:r>
            <a:r>
              <a:rPr lang="en-US" dirty="0"/>
              <a:t>slight </a:t>
            </a:r>
            <a:r>
              <a:rPr lang="en-US" u="sng" dirty="0"/>
              <a:t>variation of this</a:t>
            </a:r>
            <a:r>
              <a:rPr lang="en-US" dirty="0"/>
              <a:t> views </a:t>
            </a:r>
            <a:r>
              <a:rPr lang="en-US" dirty="0" smtClean="0"/>
              <a:t> 			  </a:t>
            </a:r>
            <a:r>
              <a:rPr lang="en-US" dirty="0"/>
              <a:t> </a:t>
            </a:r>
            <a:r>
              <a:rPr lang="en-US" u="sng" dirty="0" smtClean="0"/>
              <a:t>chapters </a:t>
            </a:r>
            <a:r>
              <a:rPr lang="en-US" u="sng" dirty="0"/>
              <a:t>1-</a:t>
            </a:r>
            <a:r>
              <a:rPr lang="en-US" b="1" u="sng" dirty="0">
                <a:solidFill>
                  <a:srgbClr val="FF0000"/>
                </a:solidFill>
              </a:rPr>
              <a:t>6</a:t>
            </a:r>
            <a:r>
              <a:rPr lang="en-US" dirty="0"/>
              <a:t> as having historic application, 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and </a:t>
            </a:r>
            <a:r>
              <a:rPr lang="en-US" u="sng" dirty="0"/>
              <a:t>chapters 7-22</a:t>
            </a:r>
            <a:r>
              <a:rPr lang="en-US" dirty="0"/>
              <a:t> as representing the </a:t>
            </a:r>
            <a:r>
              <a:rPr lang="en-US" dirty="0" smtClean="0"/>
              <a:t>future </a:t>
            </a:r>
            <a:r>
              <a:rPr lang="en-US" dirty="0"/>
              <a:t>close of human history.  In this, the 7 churches represent the whole Christian community and </a:t>
            </a:r>
            <a:r>
              <a:rPr lang="en-US" b="1" dirty="0">
                <a:solidFill>
                  <a:srgbClr val="FF0000"/>
                </a:solidFill>
              </a:rPr>
              <a:t>the 7 seals </a:t>
            </a:r>
            <a:r>
              <a:rPr lang="en-US" dirty="0"/>
              <a:t>refer to various historic forces that impact humanity preceding the end times and final </a:t>
            </a:r>
            <a:r>
              <a:rPr lang="en-US" dirty="0" smtClean="0"/>
              <a:t>judgment</a:t>
            </a:r>
            <a:r>
              <a:rPr lang="en-US" dirty="0"/>
              <a:t>. </a:t>
            </a:r>
          </a:p>
          <a:p>
            <a:pPr>
              <a:spcBef>
                <a:spcPts val="1200"/>
              </a:spcBef>
            </a:pPr>
            <a:r>
              <a:rPr lang="en-US" b="1" dirty="0">
                <a:solidFill>
                  <a:srgbClr val="FF0000"/>
                </a:solidFill>
              </a:rPr>
              <a:t>***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futurist view still continues to be problematic in that it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leaves the </a:t>
            </a:r>
            <a:r>
              <a:rPr lang="en-US" b="1" u="sng" dirty="0">
                <a:solidFill>
                  <a:schemeClr val="accent3">
                    <a:lumMod val="75000"/>
                  </a:schemeClr>
                </a:solidFill>
              </a:rPr>
              <a:t>first century church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with application from only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chapters 1-3</a:t>
            </a:r>
            <a:r>
              <a:rPr lang="en-US" dirty="0"/>
              <a:t>, </a:t>
            </a:r>
            <a:r>
              <a:rPr lang="en-US" b="1" dirty="0">
                <a:solidFill>
                  <a:srgbClr val="1A8E2D"/>
                </a:solidFill>
              </a:rPr>
              <a:t>but </a:t>
            </a:r>
            <a:r>
              <a:rPr lang="en-US" b="1" dirty="0" smtClean="0">
                <a:solidFill>
                  <a:srgbClr val="1A8E2D"/>
                </a:solidFill>
              </a:rPr>
              <a:t>little understanding </a:t>
            </a:r>
            <a:r>
              <a:rPr lang="en-US" b="1" dirty="0">
                <a:solidFill>
                  <a:srgbClr val="1A8E2D"/>
                </a:solidFill>
              </a:rPr>
              <a:t>of chapters 4-22</a:t>
            </a:r>
            <a:r>
              <a:rPr lang="en-US" dirty="0"/>
              <a:t>.  The weakness comes from the futurist’s insistence that the </a:t>
            </a:r>
            <a:r>
              <a:rPr lang="en-US" u="sng" dirty="0"/>
              <a:t>prophetic focus is upon Christ’s return</a:t>
            </a:r>
            <a:r>
              <a:rPr lang="en-US" dirty="0"/>
              <a:t>.  If the church down through the ages has had to wait for this event to see </a:t>
            </a:r>
            <a:r>
              <a:rPr lang="en-US" dirty="0" smtClean="0"/>
              <a:t>these </a:t>
            </a:r>
            <a:r>
              <a:rPr lang="en-US" dirty="0"/>
              <a:t>prophecies fulfilled, </a:t>
            </a:r>
            <a:r>
              <a:rPr lang="en-US" dirty="0" smtClean="0"/>
              <a:t>then			 </a:t>
            </a:r>
            <a:r>
              <a:rPr lang="en-US" dirty="0"/>
              <a:t>there will </a:t>
            </a:r>
            <a:r>
              <a:rPr lang="en-US" b="1" dirty="0">
                <a:solidFill>
                  <a:srgbClr val="0070C0"/>
                </a:solidFill>
              </a:rPr>
              <a:t>not have </a:t>
            </a:r>
            <a:r>
              <a:rPr lang="en-US" b="1" dirty="0" smtClean="0">
                <a:solidFill>
                  <a:srgbClr val="0070C0"/>
                </a:solidFill>
              </a:rPr>
              <a:t>been much </a:t>
            </a:r>
            <a:r>
              <a:rPr lang="en-US" b="1" dirty="0">
                <a:solidFill>
                  <a:srgbClr val="0070C0"/>
                </a:solidFill>
              </a:rPr>
              <a:t>application for </a:t>
            </a:r>
            <a:r>
              <a:rPr lang="en-US" b="1" dirty="0" smtClean="0">
                <a:solidFill>
                  <a:srgbClr val="0070C0"/>
                </a:solidFill>
              </a:rPr>
              <a:t>						the </a:t>
            </a:r>
            <a:r>
              <a:rPr lang="en-US" b="1" dirty="0">
                <a:solidFill>
                  <a:srgbClr val="0070C0"/>
                </a:solidFill>
              </a:rPr>
              <a:t>church down through tim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266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0600" y="120035"/>
            <a:ext cx="7772400" cy="11753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400" dirty="0"/>
              <a:t># 4 Idealists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52" y="1295400"/>
            <a:ext cx="12995348" cy="8763000"/>
          </a:xfrm>
        </p:spPr>
        <p:txBody>
          <a:bodyPr>
            <a:normAutofit/>
          </a:bodyPr>
          <a:lstStyle/>
          <a:p>
            <a:r>
              <a:rPr lang="en-US" b="1" dirty="0" smtClean="0"/>
              <a:t> 			    Idealists  </a:t>
            </a:r>
            <a:r>
              <a:rPr lang="en-US" dirty="0"/>
              <a:t>are very reticent to connect 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 Revelation’s </a:t>
            </a:r>
            <a:r>
              <a:rPr lang="en-US" dirty="0"/>
              <a:t>symbolism with </a:t>
            </a:r>
            <a:r>
              <a:rPr lang="en-US" dirty="0" smtClean="0"/>
              <a:t>historical events.  Ideas </a:t>
            </a:r>
            <a:r>
              <a:rPr lang="en-US" dirty="0"/>
              <a:t>of time and place are meant to be flexible and </a:t>
            </a:r>
            <a:r>
              <a:rPr lang="en-US" b="1" dirty="0">
                <a:solidFill>
                  <a:srgbClr val="0070C0"/>
                </a:solidFill>
              </a:rPr>
              <a:t>not bound to specific </a:t>
            </a:r>
            <a:r>
              <a:rPr lang="en-US" b="1" dirty="0" smtClean="0">
                <a:solidFill>
                  <a:srgbClr val="0070C0"/>
                </a:solidFill>
              </a:rPr>
              <a:t>historic events</a:t>
            </a:r>
            <a:r>
              <a:rPr lang="en-US" dirty="0"/>
              <a:t>.  They </a:t>
            </a:r>
            <a:r>
              <a:rPr lang="en-US" b="1" dirty="0">
                <a:solidFill>
                  <a:srgbClr val="7030A0"/>
                </a:solidFill>
              </a:rPr>
              <a:t>focus instead on the church </a:t>
            </a:r>
            <a:r>
              <a:rPr lang="en-US" dirty="0"/>
              <a:t>as it faces the struggle between good and </a:t>
            </a:r>
            <a:r>
              <a:rPr lang="en-US" dirty="0" smtClean="0"/>
              <a:t>evil, </a:t>
            </a:r>
            <a:r>
              <a:rPr lang="en-US" b="1" dirty="0" smtClean="0">
                <a:solidFill>
                  <a:srgbClr val="7030A0"/>
                </a:solidFill>
              </a:rPr>
              <a:t>providing </a:t>
            </a:r>
            <a:r>
              <a:rPr lang="en-US" b="1" dirty="0">
                <a:solidFill>
                  <a:srgbClr val="7030A0"/>
                </a:solidFill>
              </a:rPr>
              <a:t>spiritual principles that demonstrate how Christ and those faithful to him overcome and defeat evil</a:t>
            </a:r>
            <a:r>
              <a:rPr lang="en-US" dirty="0"/>
              <a:t>.  </a:t>
            </a:r>
          </a:p>
          <a:p>
            <a:r>
              <a:rPr lang="en-US" dirty="0"/>
              <a:t>Revelation’s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universal message uses signs, symbols, names and numbers of religious and cultural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settings to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convey eternal truth </a:t>
            </a:r>
            <a:r>
              <a:rPr lang="en-US" dirty="0"/>
              <a:t>to those who believe.  </a:t>
            </a:r>
            <a:r>
              <a:rPr lang="en-US" b="1" dirty="0" smtClean="0">
                <a:solidFill>
                  <a:srgbClr val="1A8E2D"/>
                </a:solidFill>
              </a:rPr>
              <a:t>Prophecy</a:t>
            </a:r>
            <a:r>
              <a:rPr lang="en-US" dirty="0" smtClean="0"/>
              <a:t> fulfilled </a:t>
            </a:r>
            <a:r>
              <a:rPr lang="en-US" dirty="0"/>
              <a:t>in the process of 	</a:t>
            </a:r>
            <a:r>
              <a:rPr lang="en-US" dirty="0" smtClean="0"/>
              <a:t>	 time may </a:t>
            </a:r>
            <a:r>
              <a:rPr lang="en-US" dirty="0"/>
              <a:t>be </a:t>
            </a:r>
            <a:r>
              <a:rPr lang="en-US" b="1" dirty="0">
                <a:solidFill>
                  <a:srgbClr val="1A8E2D"/>
                </a:solidFill>
              </a:rPr>
              <a:t>applied to any period of history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43861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73914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/>
              <a:t># 4 Idealists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9029" y="1371600"/>
            <a:ext cx="12995348" cy="86199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			   The </a:t>
            </a:r>
            <a:r>
              <a:rPr lang="en-US" dirty="0"/>
              <a:t>biblical principles in revelation provide </a:t>
            </a:r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believers </a:t>
            </a:r>
            <a:r>
              <a:rPr lang="en-US" dirty="0"/>
              <a:t>from each generation with </a:t>
            </a:r>
            <a:r>
              <a:rPr lang="en-US" dirty="0" smtClean="0"/>
              <a:t>comfort </a:t>
            </a:r>
            <a:r>
              <a:rPr lang="en-US" dirty="0"/>
              <a:t>and assurance of </a:t>
            </a:r>
            <a:r>
              <a:rPr lang="en-US" dirty="0" smtClean="0"/>
              <a:t>God’s intimate involvement </a:t>
            </a:r>
            <a:r>
              <a:rPr lang="en-US" dirty="0"/>
              <a:t>a</a:t>
            </a:r>
            <a:r>
              <a:rPr lang="en-US" dirty="0" smtClean="0"/>
              <a:t>nd ever-present control of </a:t>
            </a:r>
            <a:r>
              <a:rPr lang="en-US" dirty="0"/>
              <a:t>the historic process. </a:t>
            </a: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	***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This position has been </a:t>
            </a:r>
            <a:r>
              <a:rPr lang="en-US" b="1" dirty="0">
                <a:solidFill>
                  <a:srgbClr val="7030A0"/>
                </a:solidFill>
              </a:rPr>
              <a:t>used to undermine a high view of Scripture when principles translate into mere ethical behavior </a:t>
            </a:r>
            <a:r>
              <a:rPr lang="en-US" dirty="0"/>
              <a:t>applied to the issues of economics, race or gender. </a:t>
            </a:r>
            <a:r>
              <a:rPr lang="en-US" dirty="0" smtClean="0"/>
              <a:t>The </a:t>
            </a:r>
            <a:r>
              <a:rPr lang="en-US" b="1" dirty="0">
                <a:solidFill>
                  <a:srgbClr val="1A8E2D"/>
                </a:solidFill>
              </a:rPr>
              <a:t>symbolic and figurative language can be used </a:t>
            </a:r>
            <a:r>
              <a:rPr lang="en-US" dirty="0"/>
              <a:t>to buttress any kind of theological persuasion that one might hold; for it lends itself to </a:t>
            </a:r>
            <a:r>
              <a:rPr lang="en-US" b="1" dirty="0">
                <a:solidFill>
                  <a:srgbClr val="1A8E2D"/>
                </a:solidFill>
              </a:rPr>
              <a:t>many kinds of </a:t>
            </a:r>
            <a:r>
              <a:rPr lang="en-US" b="1" dirty="0" smtClean="0">
                <a:solidFill>
                  <a:srgbClr val="1A8E2D"/>
                </a:solidFill>
              </a:rPr>
              <a:t>interpretation </a:t>
            </a:r>
            <a:r>
              <a:rPr lang="en-US" dirty="0" smtClean="0"/>
              <a:t>(e.g. Christian cults).  </a:t>
            </a:r>
            <a:endParaRPr lang="en-US" dirty="0"/>
          </a:p>
          <a:p>
            <a:r>
              <a:rPr lang="en-US" b="1" dirty="0" smtClean="0"/>
              <a:t> 	</a:t>
            </a:r>
            <a:r>
              <a:rPr lang="en-US" b="1" dirty="0" smtClean="0">
                <a:solidFill>
                  <a:srgbClr val="FF0000"/>
                </a:solidFill>
              </a:rPr>
              <a:t>*** </a:t>
            </a:r>
            <a:r>
              <a:rPr lang="en-US" dirty="0"/>
              <a:t>The consistent idealist, in an attempt to unfetter any and all symbols in the message from historic events, may end up </a:t>
            </a:r>
            <a:r>
              <a:rPr lang="en-US" b="1" dirty="0">
                <a:solidFill>
                  <a:srgbClr val="0070C0"/>
                </a:solidFill>
              </a:rPr>
              <a:t>unable to concretely affirm the </a:t>
            </a:r>
            <a:r>
              <a:rPr lang="en-US" b="1" dirty="0" smtClean="0">
                <a:solidFill>
                  <a:srgbClr val="0070C0"/>
                </a:solidFill>
              </a:rPr>
              <a:t>final		 </a:t>
            </a:r>
            <a:r>
              <a:rPr lang="en-US" b="1" dirty="0">
                <a:solidFill>
                  <a:srgbClr val="0070C0"/>
                </a:solidFill>
              </a:rPr>
              <a:t>consummation of human history or a decisive </a:t>
            </a:r>
            <a:r>
              <a:rPr lang="en-US" b="1" dirty="0" smtClean="0">
                <a:solidFill>
                  <a:srgbClr val="0070C0"/>
                </a:solidFill>
              </a:rPr>
              <a:t>				defeat of manifest </a:t>
            </a:r>
            <a:r>
              <a:rPr lang="en-US" b="1" dirty="0">
                <a:solidFill>
                  <a:srgbClr val="0070C0"/>
                </a:solidFill>
              </a:rPr>
              <a:t>evil in final judgment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0" y="457200"/>
            <a:ext cx="7772400" cy="17526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400" dirty="0" smtClean="0"/>
              <a:t># </a:t>
            </a:r>
            <a:r>
              <a:rPr lang="en-US" sz="4400" dirty="0"/>
              <a:t>5 Eclecticism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4092" y="2371995"/>
            <a:ext cx="10368508" cy="738160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Eclecticism  </a:t>
            </a:r>
            <a:r>
              <a:rPr lang="en-US" dirty="0" smtClean="0"/>
              <a:t>- A </a:t>
            </a:r>
            <a:r>
              <a:rPr lang="en-US" dirty="0"/>
              <a:t>redemptive </a:t>
            </a:r>
            <a:r>
              <a:rPr lang="en-US" dirty="0" smtClean="0"/>
              <a:t>historical					type </a:t>
            </a:r>
            <a:r>
              <a:rPr lang="en-US" dirty="0"/>
              <a:t>of modified </a:t>
            </a:r>
            <a:r>
              <a:rPr lang="en-US" dirty="0" smtClean="0"/>
              <a:t>idealism </a:t>
            </a:r>
          </a:p>
          <a:p>
            <a:pPr>
              <a:spcBef>
                <a:spcPts val="1200"/>
              </a:spcBef>
            </a:pPr>
            <a:r>
              <a:rPr lang="en-US" b="1" dirty="0"/>
              <a:t>Eclecticism </a:t>
            </a:r>
            <a:r>
              <a:rPr lang="en-US" dirty="0" smtClean="0"/>
              <a:t>seeks </a:t>
            </a:r>
            <a:r>
              <a:rPr lang="en-US" b="1" dirty="0">
                <a:solidFill>
                  <a:srgbClr val="0070C0"/>
                </a:solidFill>
              </a:rPr>
              <a:t>to blend </a:t>
            </a:r>
            <a:r>
              <a:rPr lang="en-US" dirty="0"/>
              <a:t>these various methods of interpretation into a comprehensive package.  There are various combinations possible using this approach, too many to be identified here, but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the method of interpretation people use highly influences the way they apply revelation’s content to life</a:t>
            </a:r>
            <a:r>
              <a:rPr lang="en-US" dirty="0"/>
              <a:t>. </a:t>
            </a:r>
          </a:p>
          <a:p>
            <a:pPr marL="15605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9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8900160" cy="98100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Different Interpretations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0200" y="914400"/>
            <a:ext cx="12674600" cy="883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			 The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accent3">
                    <a:lumMod val="75000"/>
                  </a:schemeClr>
                </a:solidFill>
              </a:rPr>
              <a:t>preterist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method appropriately </a:t>
            </a:r>
            <a:r>
              <a:rPr lang="en-US" dirty="0" smtClean="0"/>
              <a:t>					 confirms </a:t>
            </a:r>
            <a:r>
              <a:rPr lang="en-US" dirty="0"/>
              <a:t>that 1</a:t>
            </a:r>
            <a:r>
              <a:rPr lang="en-US" baseline="30000" dirty="0"/>
              <a:t>st</a:t>
            </a:r>
            <a:r>
              <a:rPr lang="en-US" dirty="0"/>
              <a:t> century Christians were </a:t>
            </a:r>
            <a:r>
              <a:rPr lang="en-US" dirty="0" smtClean="0"/>
              <a:t>				 able </a:t>
            </a:r>
            <a:r>
              <a:rPr lang="en-US" dirty="0"/>
              <a:t>to understand and apply the whole book of revelation to their life situation.  The </a:t>
            </a:r>
            <a:r>
              <a:rPr lang="en-US" b="1" u="sng" dirty="0">
                <a:solidFill>
                  <a:srgbClr val="1A8E2D"/>
                </a:solidFill>
              </a:rPr>
              <a:t>historicist</a:t>
            </a:r>
            <a:r>
              <a:rPr lang="en-US" dirty="0"/>
              <a:t> method accurately realizes that each epoch of history has the possibility of a fresh application of this prophesy to its current historic circumstance.  The </a:t>
            </a:r>
            <a:r>
              <a:rPr lang="en-US" b="1" u="sng" dirty="0">
                <a:solidFill>
                  <a:srgbClr val="7030A0"/>
                </a:solidFill>
              </a:rPr>
              <a:t>futurist</a:t>
            </a:r>
            <a:r>
              <a:rPr lang="en-US" dirty="0"/>
              <a:t> method properly puts forth the purpose of this book as eschatological in nature, with an end to history and a final victory over evil clearly anticipated within its teaching.  The</a:t>
            </a:r>
            <a:r>
              <a:rPr lang="en-US" b="1" dirty="0"/>
              <a:t> </a:t>
            </a:r>
            <a:r>
              <a:rPr lang="en-US" b="1" u="sng" dirty="0">
                <a:solidFill>
                  <a:srgbClr val="0070C0"/>
                </a:solidFill>
              </a:rPr>
              <a:t>idealist</a:t>
            </a:r>
            <a:r>
              <a:rPr lang="en-US" dirty="0"/>
              <a:t> correctly understands that spiritual principles flow out of the figurative and symbolic use of language, and that these provide guidance and encouragement to those who seek to </a:t>
            </a:r>
            <a:r>
              <a:rPr lang="en-US" dirty="0" smtClean="0"/>
              <a:t>be			 </a:t>
            </a:r>
            <a:r>
              <a:rPr lang="en-US" dirty="0"/>
              <a:t>obedient to Christ in every aspect of life, </a:t>
            </a:r>
            <a:r>
              <a:rPr lang="en-US" dirty="0" smtClean="0"/>
              <a:t>							for </a:t>
            </a:r>
            <a:r>
              <a:rPr lang="en-US" dirty="0"/>
              <a:t>every generation.     </a:t>
            </a:r>
          </a:p>
        </p:txBody>
      </p:sp>
    </p:spTree>
    <p:extLst>
      <p:ext uri="{BB962C8B-B14F-4D97-AF65-F5344CB8AC3E}">
        <p14:creationId xmlns:p14="http://schemas.microsoft.com/office/powerpoint/2010/main" val="40610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7696200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/>
              <a:t># 5 Eclecticism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524000"/>
            <a:ext cx="13004800" cy="830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			  If </a:t>
            </a:r>
            <a:r>
              <a:rPr lang="en-US" dirty="0"/>
              <a:t>John was writing for both his </a:t>
            </a:r>
            <a:r>
              <a:rPr lang="en-US" dirty="0" smtClean="0"/>
              <a:t>					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u="sng" dirty="0" smtClean="0"/>
              <a:t>contemporaries </a:t>
            </a:r>
            <a:r>
              <a:rPr lang="en-US" u="sng" dirty="0"/>
              <a:t>and the church in successive ages</a:t>
            </a:r>
            <a:r>
              <a:rPr lang="en-US" dirty="0"/>
              <a:t>, so that they would have comfort from these visions, the content of this prophetic, apocalyptic message must have </a:t>
            </a:r>
            <a:r>
              <a:rPr lang="en-US" b="1" u="sng" dirty="0"/>
              <a:t>application to the entire church from every age</a:t>
            </a:r>
            <a:r>
              <a:rPr lang="en-US" dirty="0"/>
              <a:t>.  </a:t>
            </a:r>
          </a:p>
          <a:p>
            <a:r>
              <a:rPr lang="en-US" dirty="0"/>
              <a:t>One of the basic issues that must be settled is whether the message of revelation should be interpreted as a </a:t>
            </a:r>
            <a:r>
              <a:rPr lang="en-US" b="1" u="sng" dirty="0">
                <a:solidFill>
                  <a:srgbClr val="7030A0"/>
                </a:solidFill>
              </a:rPr>
              <a:t>linear historic sequence </a:t>
            </a:r>
            <a:r>
              <a:rPr lang="en-US" dirty="0"/>
              <a:t>(a continuum perspective), </a:t>
            </a:r>
            <a:r>
              <a:rPr lang="en-US" dirty="0">
                <a:solidFill>
                  <a:srgbClr val="FF0000"/>
                </a:solidFill>
              </a:rPr>
              <a:t>or</a:t>
            </a:r>
            <a:r>
              <a:rPr lang="en-US" dirty="0"/>
              <a:t> as a </a:t>
            </a:r>
            <a:r>
              <a:rPr lang="en-US" b="1" u="sng" dirty="0">
                <a:solidFill>
                  <a:srgbClr val="00B050"/>
                </a:solidFill>
              </a:rPr>
              <a:t>series of parallel, recurrent messages that overlap in content and </a:t>
            </a:r>
            <a:r>
              <a:rPr lang="en-US" b="1" u="sng" dirty="0" smtClean="0">
                <a:solidFill>
                  <a:srgbClr val="00B050"/>
                </a:solidFill>
              </a:rPr>
              <a:t>application</a:t>
            </a:r>
            <a:r>
              <a:rPr lang="en-US" dirty="0" smtClean="0"/>
              <a:t>.  The </a:t>
            </a:r>
            <a:r>
              <a:rPr lang="en-US" dirty="0"/>
              <a:t>latter </a:t>
            </a:r>
            <a:r>
              <a:rPr lang="en-US" dirty="0" smtClean="0"/>
              <a:t>sets </a:t>
            </a:r>
            <a:r>
              <a:rPr lang="en-US" dirty="0"/>
              <a:t>forth a recapitulation of human history that encompasses with </a:t>
            </a:r>
            <a:r>
              <a:rPr lang="en-US" dirty="0" smtClean="0"/>
              <a:t>increasing		 </a:t>
            </a:r>
            <a:r>
              <a:rPr lang="en-US" dirty="0"/>
              <a:t>intensity the salvation and judgment of God </a:t>
            </a:r>
            <a:r>
              <a:rPr lang="en-US" dirty="0" smtClean="0"/>
              <a:t>					as </a:t>
            </a:r>
            <a:r>
              <a:rPr lang="en-US" dirty="0"/>
              <a:t>He establishes His Kingdom.</a:t>
            </a:r>
          </a:p>
        </p:txBody>
      </p:sp>
    </p:spTree>
    <p:extLst>
      <p:ext uri="{BB962C8B-B14F-4D97-AF65-F5344CB8AC3E}">
        <p14:creationId xmlns:p14="http://schemas.microsoft.com/office/powerpoint/2010/main" val="30426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8733" y="-21265"/>
            <a:ext cx="7538467" cy="116317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7 Perspective Points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514" y="914400"/>
            <a:ext cx="13075920" cy="88392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dirty="0" smtClean="0"/>
              <a:t>			  </a:t>
            </a:r>
            <a:r>
              <a:rPr lang="en-US" b="1" dirty="0" smtClean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Revelation is the only NT book whose </a:t>
            </a:r>
            <a:r>
              <a:rPr lang="en-US" dirty="0" smtClean="0"/>
              <a:t>					   </a:t>
            </a:r>
            <a:r>
              <a:rPr lang="en-US" dirty="0" smtClean="0"/>
              <a:t> main </a:t>
            </a:r>
            <a:r>
              <a:rPr lang="en-US" dirty="0"/>
              <a:t>focus is the consummation of history. </a:t>
            </a:r>
          </a:p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                 2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Revelation reveals what remained hidden </a:t>
            </a:r>
            <a:r>
              <a:rPr lang="en-US" dirty="0" smtClean="0"/>
              <a:t>				    in </a:t>
            </a:r>
            <a:r>
              <a:rPr lang="en-US" dirty="0"/>
              <a:t>Daniel’s </a:t>
            </a:r>
            <a:r>
              <a:rPr lang="en-US" dirty="0" smtClean="0"/>
              <a:t>day </a:t>
            </a:r>
            <a:r>
              <a:rPr lang="en-US" dirty="0"/>
              <a:t>(Dan.12:1-4,9 ; Rev 22:10</a:t>
            </a:r>
            <a:r>
              <a:rPr lang="en-US" dirty="0" smtClean="0"/>
              <a:t>).</a:t>
            </a:r>
          </a:p>
          <a:p>
            <a:pPr marL="156055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3</a:t>
            </a:r>
            <a:r>
              <a:rPr lang="en-US" b="1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Revelation intensely describes the glorious and </a:t>
            </a:r>
            <a:r>
              <a:rPr lang="en-US" dirty="0" smtClean="0"/>
              <a:t> 	 	 	 eternal </a:t>
            </a:r>
            <a:r>
              <a:rPr lang="en-US" dirty="0"/>
              <a:t>nature of the kingdom of </a:t>
            </a:r>
            <a:r>
              <a:rPr lang="en-US" dirty="0" smtClean="0"/>
              <a:t>God over </a:t>
            </a:r>
            <a:r>
              <a:rPr lang="en-US" dirty="0"/>
              <a:t>against the </a:t>
            </a:r>
            <a:r>
              <a:rPr lang="en-US" dirty="0" smtClean="0"/>
              <a:t>	 more </a:t>
            </a:r>
            <a:r>
              <a:rPr lang="en-US" dirty="0"/>
              <a:t>subtle </a:t>
            </a:r>
            <a:r>
              <a:rPr lang="en-US" dirty="0" smtClean="0"/>
              <a:t>introduction in Old &amp; New Testaments</a:t>
            </a:r>
            <a:r>
              <a:rPr lang="en-US" dirty="0"/>
              <a:t>.</a:t>
            </a:r>
          </a:p>
          <a:p>
            <a:pPr marL="156055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4)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Revelation shows the final judgment and lasting </a:t>
            </a:r>
            <a:r>
              <a:rPr lang="en-US" dirty="0" smtClean="0"/>
              <a:t>	 	 	   glorious </a:t>
            </a:r>
            <a:r>
              <a:rPr lang="en-US" dirty="0"/>
              <a:t>victory of good over evil.</a:t>
            </a:r>
          </a:p>
          <a:p>
            <a:pPr marL="156055" indent="0">
              <a:spcBef>
                <a:spcPts val="0"/>
              </a:spcBef>
              <a:buNone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5)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Revelation clearly proclaims that Jesus Christ is divine </a:t>
            </a:r>
            <a:r>
              <a:rPr lang="en-US" dirty="0" smtClean="0"/>
              <a:t>	   </a:t>
            </a:r>
            <a:r>
              <a:rPr lang="en-US" dirty="0" smtClean="0"/>
              <a:t>	as </a:t>
            </a:r>
            <a:r>
              <a:rPr lang="en-US" dirty="0"/>
              <a:t>the notions of God and </a:t>
            </a: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Lamb are </a:t>
            </a:r>
            <a:r>
              <a:rPr lang="en-US" dirty="0"/>
              <a:t>gradually </a:t>
            </a:r>
            <a:r>
              <a:rPr lang="en-US" dirty="0" smtClean="0"/>
              <a:t>	  	   </a:t>
            </a:r>
            <a:r>
              <a:rPr lang="en-US" dirty="0" smtClean="0"/>
              <a:t>	interwoven </a:t>
            </a:r>
            <a:r>
              <a:rPr lang="en-US" dirty="0"/>
              <a:t>throughout the fabric of its text</a:t>
            </a:r>
            <a:r>
              <a:rPr lang="en-US" dirty="0" smtClean="0"/>
              <a:t>.</a:t>
            </a:r>
          </a:p>
          <a:p>
            <a:pPr marL="156055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6) </a:t>
            </a:r>
            <a:r>
              <a:rPr lang="en-US" dirty="0"/>
              <a:t>Revelation reveals how God’s purifies and matures </a:t>
            </a:r>
            <a:r>
              <a:rPr lang="en-US" dirty="0" smtClean="0"/>
              <a:t>		   	the </a:t>
            </a:r>
            <a:r>
              <a:rPr lang="en-US" dirty="0"/>
              <a:t>church through persecution and </a:t>
            </a:r>
            <a:r>
              <a:rPr lang="en-US" dirty="0" smtClean="0"/>
              <a:t>suffering.</a:t>
            </a:r>
            <a:endParaRPr lang="en-US" dirty="0" smtClean="0"/>
          </a:p>
          <a:p>
            <a:pPr marL="156055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</a:rPr>
              <a:t>7)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/>
              <a:t>Revelation concludes and completes what was </a:t>
            </a:r>
            <a:r>
              <a:rPr lang="en-US" dirty="0" smtClean="0"/>
              <a:t>			    </a:t>
            </a:r>
            <a:r>
              <a:rPr lang="en-US" dirty="0" smtClean="0"/>
              <a:t>	consecrated </a:t>
            </a:r>
            <a:r>
              <a:rPr lang="en-US" dirty="0"/>
              <a:t>in Genesis (the </a:t>
            </a:r>
            <a:r>
              <a:rPr lang="en-US" dirty="0" smtClean="0"/>
              <a:t>beginning) and thus it 			</a:t>
            </a:r>
            <a:r>
              <a:rPr lang="en-US" dirty="0" smtClean="0"/>
              <a:t>	provides </a:t>
            </a:r>
            <a:r>
              <a:rPr lang="en-US" dirty="0"/>
              <a:t>a powerful synthesis of biblical truth</a:t>
            </a:r>
            <a:r>
              <a:rPr lang="en-US" dirty="0"/>
              <a:t>. 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b="1" dirty="0" smtClean="0"/>
              <a:t> 			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194360"/>
            <a:ext cx="7620000" cy="14820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400" u="sng" dirty="0"/>
              <a:t>Discussion Questions</a:t>
            </a:r>
            <a:r>
              <a:rPr lang="en-US" sz="4400" dirty="0" smtClean="0"/>
              <a:t>: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200" y="1371600"/>
            <a:ext cx="11963400" cy="8578235"/>
          </a:xfrm>
        </p:spPr>
        <p:txBody>
          <a:bodyPr>
            <a:normAutofit/>
          </a:bodyPr>
          <a:lstStyle/>
          <a:p>
            <a:endParaRPr lang="en-US" dirty="0"/>
          </a:p>
          <a:p>
            <a:pPr lvl="0"/>
            <a:r>
              <a:rPr lang="en-US" dirty="0" smtClean="0"/>
              <a:t> 		    </a:t>
            </a:r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dirty="0" smtClean="0"/>
              <a:t>In </a:t>
            </a:r>
            <a:r>
              <a:rPr lang="en-US" dirty="0"/>
              <a:t>the 5 major views of interpreting the book of Revelation, with which one are you most familiar or which one are you inclined to support?</a:t>
            </a:r>
          </a:p>
          <a:p>
            <a:endParaRPr lang="en-US" dirty="0"/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2. </a:t>
            </a:r>
            <a:r>
              <a:rPr lang="en-US" dirty="0" smtClean="0"/>
              <a:t>In </a:t>
            </a:r>
            <a:r>
              <a:rPr lang="en-US" dirty="0"/>
              <a:t>considering the </a:t>
            </a:r>
            <a:r>
              <a:rPr lang="en-US" dirty="0" smtClean="0"/>
              <a:t>7 </a:t>
            </a:r>
            <a:r>
              <a:rPr lang="en-US" dirty="0"/>
              <a:t>perspective points of Revelation, what do you think is the most vital idea of </a:t>
            </a:r>
            <a:r>
              <a:rPr lang="en-US"/>
              <a:t>the </a:t>
            </a:r>
            <a:r>
              <a:rPr lang="en-US" smtClean="0"/>
              <a:t>seven, </a:t>
            </a:r>
            <a:r>
              <a:rPr lang="en-US" dirty="0"/>
              <a:t>and why?</a:t>
            </a:r>
          </a:p>
          <a:p>
            <a:endParaRPr lang="en-US" dirty="0"/>
          </a:p>
          <a:p>
            <a:pPr lvl="0"/>
            <a:r>
              <a:rPr lang="en-US" b="1" dirty="0" smtClean="0">
                <a:solidFill>
                  <a:srgbClr val="0070C0"/>
                </a:solidFill>
              </a:rPr>
              <a:t>3. </a:t>
            </a:r>
            <a:r>
              <a:rPr lang="en-US" dirty="0" smtClean="0"/>
              <a:t>How </a:t>
            </a:r>
            <a:r>
              <a:rPr lang="en-US" dirty="0"/>
              <a:t>do you respond to people who mention that we are close to the big tribulation?</a:t>
            </a:r>
          </a:p>
        </p:txBody>
      </p:sp>
    </p:spTree>
    <p:extLst>
      <p:ext uri="{BB962C8B-B14F-4D97-AF65-F5344CB8AC3E}">
        <p14:creationId xmlns:p14="http://schemas.microsoft.com/office/powerpoint/2010/main" val="41431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02000" y="619395"/>
            <a:ext cx="83820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Different </a:t>
            </a:r>
            <a:r>
              <a:rPr lang="en-US" sz="5400" dirty="0" smtClean="0">
                <a:solidFill>
                  <a:srgbClr val="FF0000"/>
                </a:solidFill>
              </a:rPr>
              <a:t>Interpretations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dirty="0">
                <a:effectLst/>
              </a:rPr>
              <a:t># 1 </a:t>
            </a:r>
            <a:r>
              <a:rPr lang="en-US" dirty="0" err="1">
                <a:effectLst/>
              </a:rPr>
              <a:t>Preterists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16000" y="2590800"/>
            <a:ext cx="11704320" cy="6436925"/>
          </a:xfrm>
        </p:spPr>
        <p:txBody>
          <a:bodyPr/>
          <a:lstStyle/>
          <a:p>
            <a:r>
              <a:rPr lang="en-US" b="1" dirty="0" err="1" smtClean="0"/>
              <a:t>Preterists</a:t>
            </a:r>
            <a:r>
              <a:rPr lang="en-US" b="1" dirty="0" smtClean="0"/>
              <a:t> - ‘</a:t>
            </a:r>
            <a:r>
              <a:rPr lang="en-US" b="1" dirty="0"/>
              <a:t>to be gone, past</a:t>
            </a:r>
            <a:r>
              <a:rPr lang="en-US" dirty="0"/>
              <a:t>’ </a:t>
            </a:r>
            <a:r>
              <a:rPr lang="en-US" dirty="0" smtClean="0"/>
              <a:t>–</a:t>
            </a:r>
          </a:p>
          <a:p>
            <a:pPr marL="156055" indent="0">
              <a:buNone/>
            </a:pPr>
            <a:endParaRPr lang="en-US" sz="2000" b="1" dirty="0" smtClean="0"/>
          </a:p>
          <a:p>
            <a:r>
              <a:rPr lang="en-US" dirty="0" err="1" smtClean="0"/>
              <a:t>Preterists</a:t>
            </a:r>
            <a:r>
              <a:rPr lang="en-US" dirty="0" smtClean="0"/>
              <a:t> find </a:t>
            </a:r>
            <a:r>
              <a:rPr lang="en-US" dirty="0"/>
              <a:t>that</a:t>
            </a:r>
            <a:r>
              <a:rPr lang="en-US" b="1" dirty="0"/>
              <a:t> </a:t>
            </a:r>
            <a:r>
              <a:rPr lang="en-US" dirty="0"/>
              <a:t>most of the book of revelation’s teaching</a:t>
            </a:r>
            <a:r>
              <a:rPr lang="en-US" b="1" dirty="0"/>
              <a:t> </a:t>
            </a:r>
            <a:r>
              <a:rPr lang="en-US" dirty="0"/>
              <a:t>has </a:t>
            </a:r>
            <a:r>
              <a:rPr lang="en-US" u="sng" dirty="0"/>
              <a:t>already</a:t>
            </a:r>
            <a:r>
              <a:rPr lang="en-US" b="1" u="sng" dirty="0"/>
              <a:t> </a:t>
            </a:r>
            <a:r>
              <a:rPr lang="en-US" u="sng" dirty="0"/>
              <a:t>been fulfilled in</a:t>
            </a:r>
            <a:r>
              <a:rPr lang="en-US" b="1" u="sng" dirty="0"/>
              <a:t> </a:t>
            </a:r>
            <a:r>
              <a:rPr lang="en-US" u="sng" dirty="0"/>
              <a:t>the 1</a:t>
            </a:r>
            <a:r>
              <a:rPr lang="en-US" u="sng" baseline="30000" dirty="0"/>
              <a:t>st</a:t>
            </a:r>
            <a:r>
              <a:rPr lang="en-US" u="sng" dirty="0"/>
              <a:t>  century</a:t>
            </a:r>
            <a:r>
              <a:rPr lang="en-US" dirty="0"/>
              <a:t>, or </a:t>
            </a:r>
            <a:r>
              <a:rPr lang="en-US" u="sng" dirty="0"/>
              <a:t>first few centuries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of Christianity;</a:t>
            </a:r>
            <a:r>
              <a:rPr lang="en-US" b="1" dirty="0"/>
              <a:t> </a:t>
            </a:r>
            <a:r>
              <a:rPr lang="en-US" dirty="0"/>
              <a:t>most pointedly in the</a:t>
            </a:r>
            <a:r>
              <a:rPr lang="en-US" b="1" dirty="0"/>
              <a:t> </a:t>
            </a:r>
            <a:r>
              <a:rPr lang="en-US" dirty="0"/>
              <a:t>destruction of</a:t>
            </a:r>
            <a:r>
              <a:rPr lang="en-US" b="1" dirty="0"/>
              <a:t> </a:t>
            </a:r>
            <a:r>
              <a:rPr lang="en-US" dirty="0"/>
              <a:t>Jerusalem (A.D.</a:t>
            </a:r>
            <a:r>
              <a:rPr lang="en-US" b="1" dirty="0"/>
              <a:t> </a:t>
            </a:r>
            <a:r>
              <a:rPr lang="en-US" dirty="0"/>
              <a:t>70) or in the downfall of Rome</a:t>
            </a:r>
            <a:r>
              <a:rPr lang="en-US" b="1" dirty="0"/>
              <a:t> </a:t>
            </a:r>
            <a:r>
              <a:rPr lang="en-US" dirty="0"/>
              <a:t>(5th century). </a:t>
            </a:r>
            <a:r>
              <a:rPr lang="en-US" b="1" dirty="0"/>
              <a:t> </a:t>
            </a:r>
          </a:p>
          <a:p>
            <a:endParaRPr lang="en-US" sz="2000" dirty="0"/>
          </a:p>
          <a:p>
            <a:r>
              <a:rPr lang="en-US" b="1" dirty="0" smtClean="0"/>
              <a:t>*</a:t>
            </a:r>
            <a:r>
              <a:rPr lang="en-US" dirty="0" smtClean="0"/>
              <a:t> Contemporary Historical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5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30600" y="10886"/>
            <a:ext cx="7620000" cy="1175365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Different Interpretations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914401"/>
            <a:ext cx="12827000" cy="883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            </a:t>
            </a:r>
            <a:r>
              <a:rPr lang="en-US" dirty="0" smtClean="0"/>
              <a:t>    </a:t>
            </a:r>
            <a:r>
              <a:rPr lang="en-US" b="1" u="sng" dirty="0" err="1" smtClean="0"/>
              <a:t>Preterist</a:t>
            </a:r>
            <a:r>
              <a:rPr lang="en-US" b="1" u="sng" dirty="0" smtClean="0"/>
              <a:t> </a:t>
            </a:r>
            <a:r>
              <a:rPr lang="en-US" b="1" u="sng" dirty="0"/>
              <a:t>Type </a:t>
            </a:r>
            <a:r>
              <a:rPr lang="en-US" b="1" u="sng" dirty="0" smtClean="0"/>
              <a:t>A</a:t>
            </a:r>
            <a:r>
              <a:rPr lang="en-US" b="1" dirty="0"/>
              <a:t>:</a:t>
            </a:r>
            <a:r>
              <a:rPr lang="en-US" dirty="0"/>
              <a:t> The prophecy’s message </a:t>
            </a:r>
            <a:r>
              <a:rPr lang="en-US" dirty="0" smtClean="0"/>
              <a:t>			 concerning </a:t>
            </a:r>
            <a:r>
              <a:rPr lang="en-US" dirty="0"/>
              <a:t>salvation and judgment has </a:t>
            </a:r>
            <a:r>
              <a:rPr lang="en-US" dirty="0" smtClean="0"/>
              <a:t>				 already </a:t>
            </a:r>
            <a:r>
              <a:rPr lang="en-US" dirty="0"/>
              <a:t>been </a:t>
            </a:r>
            <a:r>
              <a:rPr lang="en-US" u="sng" dirty="0"/>
              <a:t>fulfilled by 70 A.D</a:t>
            </a:r>
            <a:r>
              <a:rPr lang="en-US" dirty="0"/>
              <a:t>. </a:t>
            </a:r>
            <a:r>
              <a:rPr lang="en-US" dirty="0" smtClean="0"/>
              <a:t>Thus </a:t>
            </a:r>
            <a:r>
              <a:rPr lang="en-US" dirty="0"/>
              <a:t>the message of the Revelation of John (</a:t>
            </a:r>
            <a:r>
              <a:rPr lang="en-US" dirty="0">
                <a:solidFill>
                  <a:srgbClr val="0070C0"/>
                </a:solidFill>
              </a:rPr>
              <a:t>the Apocalypse of John</a:t>
            </a:r>
            <a:r>
              <a:rPr lang="en-US" dirty="0"/>
              <a:t>) was intended for the first century church, and the </a:t>
            </a:r>
            <a:r>
              <a:rPr lang="en-US" u="sng" dirty="0"/>
              <a:t>judgment prophesies are mainly concerned with Israel</a:t>
            </a:r>
            <a:r>
              <a:rPr lang="en-US" dirty="0"/>
              <a:t>.  </a:t>
            </a:r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***</a:t>
            </a:r>
            <a:r>
              <a:rPr lang="en-US" dirty="0"/>
              <a:t> One major difficulty with this view is that persecuted Christians during Nero’s reign would receive comfort from these writings, but </a:t>
            </a:r>
            <a:r>
              <a:rPr lang="en-US" b="1" dirty="0">
                <a:solidFill>
                  <a:srgbClr val="1A8E2D"/>
                </a:solidFill>
              </a:rPr>
              <a:t>to later </a:t>
            </a:r>
            <a:r>
              <a:rPr lang="en-US" b="1" dirty="0" smtClean="0">
                <a:solidFill>
                  <a:srgbClr val="1A8E2D"/>
                </a:solidFill>
              </a:rPr>
              <a:t>generations the </a:t>
            </a:r>
            <a:r>
              <a:rPr lang="en-US" b="1" dirty="0">
                <a:solidFill>
                  <a:srgbClr val="1A8E2D"/>
                </a:solidFill>
              </a:rPr>
              <a:t>teaching would be of relatively little importance</a:t>
            </a:r>
            <a:r>
              <a:rPr lang="en-US" dirty="0">
                <a:solidFill>
                  <a:srgbClr val="1A8E2D"/>
                </a:solidFill>
              </a:rPr>
              <a:t>. </a:t>
            </a:r>
            <a:r>
              <a:rPr lang="en-US" dirty="0"/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***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other problem is </a:t>
            </a:r>
            <a:r>
              <a:rPr lang="en-US" b="1" dirty="0">
                <a:solidFill>
                  <a:srgbClr val="7030A0"/>
                </a:solidFill>
              </a:rPr>
              <a:t>what to do with the prophecies of final judgment</a:t>
            </a:r>
            <a:r>
              <a:rPr lang="en-US" dirty="0"/>
              <a:t>.  If they hold that the prophecies are mainly concerned with Israel, then how do they interpret those which allude to </a:t>
            </a:r>
            <a:r>
              <a:rPr lang="en-US" u="sng" dirty="0"/>
              <a:t>Daniel 2</a:t>
            </a:r>
            <a:r>
              <a:rPr lang="en-US" dirty="0"/>
              <a:t> and </a:t>
            </a:r>
            <a:r>
              <a:rPr lang="en-US" dirty="0" smtClean="0"/>
              <a:t>		</a:t>
            </a:r>
            <a:r>
              <a:rPr lang="en-US" u="sng" dirty="0" smtClean="0"/>
              <a:t>Daniel </a:t>
            </a:r>
            <a:r>
              <a:rPr lang="en-US" u="sng" dirty="0"/>
              <a:t>7</a:t>
            </a:r>
            <a:r>
              <a:rPr lang="en-US" dirty="0"/>
              <a:t>, clearly concerned with the </a:t>
            </a:r>
            <a:r>
              <a:rPr lang="en-US" u="sng" dirty="0"/>
              <a:t>universal</a:t>
            </a:r>
            <a:r>
              <a:rPr lang="en-US" dirty="0"/>
              <a:t> </a:t>
            </a:r>
            <a:r>
              <a:rPr lang="en-US" dirty="0" smtClean="0"/>
              <a:t>						</a:t>
            </a:r>
            <a:r>
              <a:rPr lang="en-US" u="sng" dirty="0" smtClean="0"/>
              <a:t>judgment </a:t>
            </a:r>
            <a:r>
              <a:rPr lang="en-US" u="sng" dirty="0"/>
              <a:t>of the nations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227018"/>
            <a:ext cx="8900160" cy="98100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Different Interpretations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371600"/>
            <a:ext cx="12598400" cy="838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 			</a:t>
            </a:r>
            <a:r>
              <a:rPr lang="en-US" b="1" u="sng" dirty="0" err="1" smtClean="0"/>
              <a:t>Preterist</a:t>
            </a:r>
            <a:r>
              <a:rPr lang="en-US" b="1" u="sng" dirty="0" smtClean="0"/>
              <a:t> </a:t>
            </a:r>
            <a:r>
              <a:rPr lang="en-US" b="1" u="sng" dirty="0"/>
              <a:t>Type B</a:t>
            </a:r>
            <a:r>
              <a:rPr lang="en-US" b="1" dirty="0"/>
              <a:t>:</a:t>
            </a:r>
            <a:r>
              <a:rPr lang="en-US" dirty="0"/>
              <a:t>  This group sees </a:t>
            </a:r>
            <a:r>
              <a:rPr lang="en-US" dirty="0" smtClean="0"/>
              <a:t>					fulfillment </a:t>
            </a:r>
            <a:r>
              <a:rPr lang="en-US" dirty="0"/>
              <a:t>in the fall of the Roman Empire, “</a:t>
            </a:r>
            <a:r>
              <a:rPr lang="en-US" b="1" dirty="0">
                <a:solidFill>
                  <a:srgbClr val="7030A0"/>
                </a:solidFill>
              </a:rPr>
              <a:t>Babylon the Great</a:t>
            </a:r>
            <a:r>
              <a:rPr lang="en-US" dirty="0"/>
              <a:t>”, in the 5</a:t>
            </a:r>
            <a:r>
              <a:rPr lang="en-US" baseline="30000" dirty="0"/>
              <a:t>th</a:t>
            </a:r>
            <a:r>
              <a:rPr lang="en-US" dirty="0"/>
              <a:t> century. 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***</a:t>
            </a:r>
            <a:r>
              <a:rPr lang="en-US" dirty="0" smtClean="0"/>
              <a:t>This </a:t>
            </a:r>
            <a:r>
              <a:rPr lang="en-US" dirty="0"/>
              <a:t>is a bit less problematic but still has the same difficulty in dealing with passages of final judgment.  Many are forced to conclude that </a:t>
            </a:r>
            <a:r>
              <a:rPr lang="en-US" dirty="0" smtClean="0"/>
              <a:t>      </a:t>
            </a:r>
            <a:r>
              <a:rPr lang="en-US" b="1" dirty="0" smtClean="0">
                <a:solidFill>
                  <a:srgbClr val="1A8E2D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1A8E2D"/>
                </a:solidFill>
              </a:rPr>
              <a:t>part John’s teaching never happened</a:t>
            </a:r>
            <a:r>
              <a:rPr lang="en-US" dirty="0"/>
              <a:t>, and therefore his revelation was </a:t>
            </a:r>
            <a:r>
              <a:rPr lang="en-US" b="1" dirty="0">
                <a:solidFill>
                  <a:srgbClr val="1A8E2D"/>
                </a:solidFill>
              </a:rPr>
              <a:t>mistaken in part</a:t>
            </a:r>
            <a:r>
              <a:rPr lang="en-US" dirty="0"/>
              <a:t>.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***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To claim that the visions of Revelation</a:t>
            </a:r>
            <a:r>
              <a:rPr lang="en-US" b="1" dirty="0"/>
              <a:t> </a:t>
            </a:r>
            <a:r>
              <a:rPr lang="en-US" dirty="0"/>
              <a:t>have already</a:t>
            </a:r>
            <a:r>
              <a:rPr lang="en-US" b="1" dirty="0"/>
              <a:t> </a:t>
            </a:r>
            <a:r>
              <a:rPr lang="en-US" dirty="0"/>
              <a:t>been fulfilled in</a:t>
            </a:r>
            <a:r>
              <a:rPr lang="en-US" b="1" dirty="0"/>
              <a:t> </a:t>
            </a:r>
            <a:r>
              <a:rPr lang="en-US" dirty="0"/>
              <a:t>the first century (or centuries), this school of thought basically must </a:t>
            </a:r>
            <a:r>
              <a:rPr lang="en-US" b="1" dirty="0">
                <a:solidFill>
                  <a:srgbClr val="0070C0"/>
                </a:solidFill>
              </a:rPr>
              <a:t>neglect or dismiss any of the </a:t>
            </a:r>
            <a:r>
              <a:rPr lang="en-US" b="1" dirty="0" smtClean="0">
                <a:solidFill>
                  <a:srgbClr val="0070C0"/>
                </a:solidFill>
              </a:rPr>
              <a:t>unfulfilled predictive		      elements</a:t>
            </a:r>
            <a:r>
              <a:rPr lang="en-US" dirty="0" smtClean="0"/>
              <a:t> that </a:t>
            </a:r>
            <a:r>
              <a:rPr lang="en-US" dirty="0"/>
              <a:t>are found in </a:t>
            </a:r>
            <a:r>
              <a:rPr lang="en-US" dirty="0" smtClean="0"/>
              <a:t>the book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1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93247" y="457200"/>
            <a:ext cx="8590753" cy="9810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Different </a:t>
            </a:r>
            <a:r>
              <a:rPr lang="en-US" sz="5400" dirty="0" smtClean="0">
                <a:solidFill>
                  <a:srgbClr val="FF0000"/>
                </a:solidFill>
              </a:rPr>
              <a:t>Interpretations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800" y="1752600"/>
            <a:ext cx="12649200" cy="8001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 			 Historicists </a:t>
            </a:r>
            <a:r>
              <a:rPr lang="en-US" dirty="0"/>
              <a:t>see the events of Revelation as unfolding in the course of history.  Most who hold this view conceive a </a:t>
            </a:r>
            <a:r>
              <a:rPr lang="en-US" b="1" dirty="0">
                <a:solidFill>
                  <a:srgbClr val="7030A0"/>
                </a:solidFill>
              </a:rPr>
              <a:t>chronological order </a:t>
            </a:r>
            <a:r>
              <a:rPr lang="en-US" dirty="0"/>
              <a:t>in the course of history in the seals, the trumpets and the bowls.  They understand the book to be a </a:t>
            </a:r>
            <a:r>
              <a:rPr lang="en-US" b="1" dirty="0">
                <a:solidFill>
                  <a:srgbClr val="0070C0"/>
                </a:solidFill>
              </a:rPr>
              <a:t>detailed account of events covering the whole period from the first coming of Christ to the second</a:t>
            </a:r>
            <a:r>
              <a:rPr lang="en-US" dirty="0"/>
              <a:t>.  Those holding this conviction view revelation to be almost entirely a prediction of </a:t>
            </a:r>
            <a:r>
              <a:rPr lang="en-US" b="1" dirty="0">
                <a:solidFill>
                  <a:srgbClr val="1A8E2D"/>
                </a:solidFill>
              </a:rPr>
              <a:t>specific historic events</a:t>
            </a:r>
            <a:r>
              <a:rPr lang="en-US" dirty="0"/>
              <a:t>.  A solid example of this was found during the reformation where the pope and papal power were interpreted to be the two </a:t>
            </a:r>
            <a:r>
              <a:rPr lang="en-US" u="sng" dirty="0"/>
              <a:t>beasts of Rev.13</a:t>
            </a:r>
            <a:r>
              <a:rPr lang="en-US" dirty="0"/>
              <a:t> or as the </a:t>
            </a:r>
            <a:r>
              <a:rPr lang="en-US" u="sng" dirty="0"/>
              <a:t>scarlet beast and </a:t>
            </a:r>
            <a:r>
              <a:rPr lang="en-US" u="sng" dirty="0" smtClean="0"/>
              <a:t>the</a:t>
            </a:r>
            <a:r>
              <a:rPr lang="en-US" dirty="0" smtClean="0"/>
              <a:t>				 </a:t>
            </a:r>
            <a:r>
              <a:rPr lang="en-US" u="sng" dirty="0"/>
              <a:t>woman who rides her in Rev.17</a:t>
            </a:r>
            <a:r>
              <a:rPr lang="en-US" dirty="0"/>
              <a:t>.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8229600" cy="16764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 2 Historicists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0240" y="1752600"/>
            <a:ext cx="11704320" cy="777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			</a:t>
            </a:r>
            <a:r>
              <a:rPr lang="en-US" b="1" dirty="0" smtClean="0">
                <a:solidFill>
                  <a:srgbClr val="FF0000"/>
                </a:solidFill>
              </a:rPr>
              <a:t>***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Ironically, the propensity to </a:t>
            </a:r>
            <a:r>
              <a:rPr lang="en-US" b="1" dirty="0">
                <a:solidFill>
                  <a:srgbClr val="1A8E2D"/>
                </a:solidFill>
              </a:rPr>
              <a:t>limit symbols to specific historic occasions </a:t>
            </a:r>
            <a:r>
              <a:rPr lang="en-US" dirty="0"/>
              <a:t>makes it difficult for those who hold this view to agree as to </a:t>
            </a:r>
            <a:r>
              <a:rPr lang="en-US" b="1" dirty="0">
                <a:solidFill>
                  <a:srgbClr val="1A8E2D"/>
                </a:solidFill>
              </a:rPr>
              <a:t>which actual historic events </a:t>
            </a:r>
            <a:r>
              <a:rPr lang="en-US" dirty="0"/>
              <a:t>these symbols designate and when they might have been fulfilled in the course of history. </a:t>
            </a:r>
          </a:p>
          <a:p>
            <a:r>
              <a:rPr lang="en-US" sz="1200" dirty="0"/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***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greatest critique of this is that the </a:t>
            </a:r>
            <a:r>
              <a:rPr lang="en-US" b="1" dirty="0">
                <a:solidFill>
                  <a:srgbClr val="7030A0"/>
                </a:solidFill>
              </a:rPr>
              <a:t>first century Christians, and even successive generations, would have little understanding of the book </a:t>
            </a:r>
            <a:r>
              <a:rPr lang="en-US" dirty="0"/>
              <a:t>if it concerned so many events much later on in the historic process.  Thus the bulk of the book would have little or </a:t>
            </a:r>
            <a:r>
              <a:rPr lang="en-US" dirty="0" smtClean="0"/>
              <a:t>no			 </a:t>
            </a:r>
            <a:r>
              <a:rPr lang="en-US" dirty="0"/>
              <a:t>significance to their day and age.   </a:t>
            </a:r>
          </a:p>
        </p:txBody>
      </p:sp>
    </p:spTree>
    <p:extLst>
      <p:ext uri="{BB962C8B-B14F-4D97-AF65-F5344CB8AC3E}">
        <p14:creationId xmlns:p14="http://schemas.microsoft.com/office/powerpoint/2010/main" val="6736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6800" y="375265"/>
            <a:ext cx="7772400" cy="16002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/>
              <a:t># 3 Futurists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600" y="1981200"/>
            <a:ext cx="12039600" cy="7772400"/>
          </a:xfrm>
        </p:spPr>
        <p:txBody>
          <a:bodyPr>
            <a:normAutofit/>
          </a:bodyPr>
          <a:lstStyle/>
          <a:p>
            <a:pPr marL="457200">
              <a:spcBef>
                <a:spcPts val="1200"/>
              </a:spcBef>
            </a:pPr>
            <a:r>
              <a:rPr lang="en-US" b="1" dirty="0" smtClean="0"/>
              <a:t> 	 		C</a:t>
            </a:r>
            <a:r>
              <a:rPr lang="en-US" dirty="0" smtClean="0"/>
              <a:t>ommon </a:t>
            </a:r>
            <a:r>
              <a:rPr lang="en-US" dirty="0"/>
              <a:t>to </a:t>
            </a:r>
            <a:r>
              <a:rPr lang="en-US" dirty="0" smtClean="0"/>
              <a:t>Dispensational Approach.</a:t>
            </a:r>
          </a:p>
          <a:p>
            <a:pPr marL="457200">
              <a:spcBef>
                <a:spcPts val="1200"/>
              </a:spcBef>
            </a:pPr>
            <a:r>
              <a:rPr lang="en-US" b="1" dirty="0" smtClean="0"/>
              <a:t> </a:t>
            </a:r>
            <a:r>
              <a:rPr lang="en-US" b="1" dirty="0"/>
              <a:t>Futurists </a:t>
            </a:r>
            <a:r>
              <a:rPr lang="en-US" dirty="0" smtClean="0"/>
              <a:t>also </a:t>
            </a:r>
            <a:r>
              <a:rPr lang="en-US" dirty="0"/>
              <a:t>believe the book to be mostly predictive, but because they </a:t>
            </a:r>
            <a:r>
              <a:rPr lang="en-US" b="1" dirty="0">
                <a:solidFill>
                  <a:srgbClr val="7030A0"/>
                </a:solidFill>
              </a:rPr>
              <a:t>expect a more literal fulfillment to its prophecies</a:t>
            </a:r>
            <a:r>
              <a:rPr lang="en-US" dirty="0"/>
              <a:t>, they hold that even today the greater part of it, chapters </a:t>
            </a:r>
            <a:r>
              <a:rPr lang="en-US" b="1" dirty="0">
                <a:solidFill>
                  <a:srgbClr val="0070C0"/>
                </a:solidFill>
              </a:rPr>
              <a:t>4-22:5 has not yet come true </a:t>
            </a:r>
            <a:r>
              <a:rPr lang="en-US" dirty="0"/>
              <a:t>and immediately precede the end of human history. There are 3 main divisions all represented in </a:t>
            </a:r>
            <a:r>
              <a:rPr lang="en-US" b="1" dirty="0">
                <a:solidFill>
                  <a:srgbClr val="FF0000"/>
                </a:solidFill>
              </a:rPr>
              <a:t>1:19</a:t>
            </a:r>
            <a:r>
              <a:rPr lang="en-US" dirty="0"/>
              <a:t>: the </a:t>
            </a:r>
            <a:r>
              <a:rPr lang="en-US" dirty="0">
                <a:solidFill>
                  <a:srgbClr val="C00000"/>
                </a:solidFill>
              </a:rPr>
              <a:t>past</a:t>
            </a:r>
            <a:r>
              <a:rPr lang="en-US" dirty="0"/>
              <a:t> “</a:t>
            </a:r>
            <a:r>
              <a:rPr lang="en-US" u="sng" dirty="0"/>
              <a:t>what you have seen</a:t>
            </a:r>
            <a:r>
              <a:rPr lang="en-US" dirty="0"/>
              <a:t>” (1:9-18), the </a:t>
            </a:r>
            <a:r>
              <a:rPr lang="en-US" dirty="0">
                <a:solidFill>
                  <a:srgbClr val="C00000"/>
                </a:solidFill>
              </a:rPr>
              <a:t>present</a:t>
            </a:r>
            <a:r>
              <a:rPr lang="en-US" dirty="0"/>
              <a:t> “</a:t>
            </a:r>
            <a:r>
              <a:rPr lang="en-US" u="sng" dirty="0"/>
              <a:t>what is</a:t>
            </a:r>
            <a:r>
              <a:rPr lang="en-US" dirty="0"/>
              <a:t>” (2:1-3:22) and the </a:t>
            </a:r>
            <a:r>
              <a:rPr lang="en-US" dirty="0">
                <a:solidFill>
                  <a:srgbClr val="C00000"/>
                </a:solidFill>
              </a:rPr>
              <a:t>future</a:t>
            </a:r>
            <a:r>
              <a:rPr lang="en-US" dirty="0"/>
              <a:t> “</a:t>
            </a:r>
            <a:r>
              <a:rPr lang="en-US" u="sng" dirty="0"/>
              <a:t>what must </a:t>
            </a:r>
            <a:r>
              <a:rPr lang="en-US" dirty="0" smtClean="0"/>
              <a:t>		</a:t>
            </a:r>
            <a:r>
              <a:rPr lang="en-US" u="sng" dirty="0" smtClean="0"/>
              <a:t>happen </a:t>
            </a:r>
            <a:r>
              <a:rPr lang="en-US" u="sng" dirty="0"/>
              <a:t>after these things</a:t>
            </a:r>
            <a:r>
              <a:rPr lang="en-US" dirty="0"/>
              <a:t>”  (4:1-22:5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8900160" cy="98100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Different Interpretations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4000" y="914401"/>
            <a:ext cx="12750800" cy="8839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 			 </a:t>
            </a:r>
            <a:r>
              <a:rPr lang="en-US" b="1" u="sng" dirty="0" smtClean="0"/>
              <a:t>Futurist </a:t>
            </a:r>
            <a:r>
              <a:rPr lang="en-US" b="1" u="sng" dirty="0"/>
              <a:t>Type A</a:t>
            </a:r>
            <a:r>
              <a:rPr lang="en-US" b="1" dirty="0"/>
              <a:t>:</a:t>
            </a:r>
            <a:r>
              <a:rPr lang="en-US" dirty="0"/>
              <a:t> Futurists speak largely of </a:t>
            </a:r>
            <a:r>
              <a:rPr lang="en-US" dirty="0" smtClean="0"/>
              <a:t>			 Revelation </a:t>
            </a:r>
            <a:r>
              <a:rPr lang="en-US" dirty="0"/>
              <a:t>as a </a:t>
            </a:r>
            <a:r>
              <a:rPr lang="en-US" b="1" dirty="0">
                <a:solidFill>
                  <a:srgbClr val="7030A0"/>
                </a:solidFill>
              </a:rPr>
              <a:t>prophecy of events still yet </a:t>
            </a:r>
            <a:r>
              <a:rPr lang="en-US" b="1" dirty="0" smtClean="0">
                <a:solidFill>
                  <a:srgbClr val="7030A0"/>
                </a:solidFill>
              </a:rPr>
              <a:t>			 to </a:t>
            </a:r>
            <a:r>
              <a:rPr lang="en-US" b="1" dirty="0">
                <a:solidFill>
                  <a:srgbClr val="7030A0"/>
                </a:solidFill>
              </a:rPr>
              <a:t>come</a:t>
            </a:r>
            <a:r>
              <a:rPr lang="en-US" dirty="0"/>
              <a:t>.  In this popular view, the visions in the book represent an order of future events. 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For </a:t>
            </a:r>
            <a:r>
              <a:rPr lang="en-US" b="1" dirty="0">
                <a:solidFill>
                  <a:srgbClr val="0070C0"/>
                </a:solidFill>
              </a:rPr>
              <a:t>example the content of the message forms into a sequence</a:t>
            </a:r>
            <a:r>
              <a:rPr lang="en-US" b="1" dirty="0"/>
              <a:t>: </a:t>
            </a:r>
          </a:p>
          <a:p>
            <a:r>
              <a:rPr lang="en-US" b="1" dirty="0">
                <a:solidFill>
                  <a:srgbClr val="FF0000"/>
                </a:solidFill>
              </a:rPr>
              <a:t>(a) </a:t>
            </a:r>
            <a:r>
              <a:rPr lang="en-US" dirty="0"/>
              <a:t>ethnic Israel is restored to its land,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b) </a:t>
            </a:r>
            <a:r>
              <a:rPr lang="en-US" dirty="0"/>
              <a:t>there is a heavenly rapture of the church, then </a:t>
            </a:r>
            <a:r>
              <a:rPr lang="en-US" b="1" dirty="0">
                <a:solidFill>
                  <a:srgbClr val="FF0000"/>
                </a:solidFill>
              </a:rPr>
              <a:t>(c) </a:t>
            </a:r>
            <a:r>
              <a:rPr lang="en-US" dirty="0"/>
              <a:t>a 7 year tribulation, next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d) </a:t>
            </a:r>
            <a:r>
              <a:rPr lang="en-US" dirty="0"/>
              <a:t>the rule of the Antichrist, followed by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e) </a:t>
            </a:r>
            <a:r>
              <a:rPr lang="en-US" dirty="0"/>
              <a:t>evil nations embroiled in a battle over Jerusalem, </a:t>
            </a:r>
            <a:r>
              <a:rPr lang="en-US" dirty="0" smtClean="0"/>
              <a:t>then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(f) </a:t>
            </a:r>
            <a:r>
              <a:rPr lang="en-US" dirty="0"/>
              <a:t>Christ’s second coming to destroy these evil nations, </a:t>
            </a:r>
            <a:r>
              <a:rPr lang="en-US" dirty="0" smtClean="0"/>
              <a:t>and </a:t>
            </a:r>
            <a:r>
              <a:rPr lang="en-US" b="1" dirty="0">
                <a:solidFill>
                  <a:srgbClr val="FF0000"/>
                </a:solidFill>
              </a:rPr>
              <a:t>(g) </a:t>
            </a:r>
            <a:r>
              <a:rPr lang="en-US" dirty="0"/>
              <a:t>there is a 1000 year reign, </a:t>
            </a:r>
            <a:r>
              <a:rPr lang="en-US" dirty="0" smtClean="0"/>
              <a:t>then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(h) </a:t>
            </a:r>
            <a:r>
              <a:rPr lang="en-US" dirty="0"/>
              <a:t>the final rebellion of Satan and those unbelievers who follow him embattled against Christ and his followers, and finally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dirty="0"/>
              <a:t>a new heaven and </a:t>
            </a:r>
            <a:r>
              <a:rPr lang="en-US" dirty="0" smtClean="0"/>
              <a:t>new </a:t>
            </a:r>
            <a:r>
              <a:rPr lang="en-US" dirty="0"/>
              <a:t>earth </a:t>
            </a:r>
            <a:r>
              <a:rPr lang="en-US" dirty="0" smtClean="0"/>
              <a:t>						established </a:t>
            </a:r>
            <a:r>
              <a:rPr lang="en-US" dirty="0"/>
              <a:t>where Christ reigns </a:t>
            </a:r>
            <a:r>
              <a:rPr lang="en-US" dirty="0" smtClean="0"/>
              <a:t>with</a:t>
            </a:r>
            <a:r>
              <a:rPr lang="en-US" dirty="0"/>
              <a:t> </a:t>
            </a:r>
            <a:r>
              <a:rPr lang="en-US" dirty="0" smtClean="0"/>
              <a:t>the 						church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118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v00_Ful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52" y="-21264"/>
            <a:ext cx="3069281" cy="2393259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8200" y="0"/>
            <a:ext cx="8001000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Different </a:t>
            </a:r>
            <a:r>
              <a:rPr lang="en-US" sz="4800" dirty="0" smtClean="0">
                <a:solidFill>
                  <a:srgbClr val="FF0000"/>
                </a:solidFill>
              </a:rPr>
              <a:t>Interpretations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/>
              <a:t># 3 Futurists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6400" y="1828800"/>
            <a:ext cx="12268200" cy="8153401"/>
          </a:xfrm>
        </p:spPr>
        <p:txBody>
          <a:bodyPr>
            <a:normAutofit/>
          </a:bodyPr>
          <a:lstStyle/>
          <a:p>
            <a:pPr marL="156055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  </a:t>
            </a:r>
            <a:r>
              <a:rPr lang="en-US" b="1" u="sng" dirty="0" smtClean="0"/>
              <a:t>Futurist </a:t>
            </a:r>
            <a:r>
              <a:rPr lang="en-US" b="1" u="sng" dirty="0"/>
              <a:t>Type B</a:t>
            </a:r>
            <a:r>
              <a:rPr lang="en-US" b="1" dirty="0"/>
              <a:t>:</a:t>
            </a:r>
            <a:r>
              <a:rPr lang="en-US" dirty="0"/>
              <a:t>  A modified form of the futurist understanding uses a </a:t>
            </a:r>
            <a:r>
              <a:rPr lang="en-US" b="1" dirty="0">
                <a:solidFill>
                  <a:srgbClr val="7030A0"/>
                </a:solidFill>
              </a:rPr>
              <a:t>less literal </a:t>
            </a:r>
            <a:r>
              <a:rPr lang="en-US" dirty="0"/>
              <a:t>approach to the book, and</a:t>
            </a:r>
            <a:r>
              <a:rPr lang="en-US" b="1" dirty="0">
                <a:solidFill>
                  <a:srgbClr val="1A8E2D"/>
                </a:solidFill>
              </a:rPr>
              <a:t> does not insist on following a tight chronological order or even a pre-tribulation rapture</a:t>
            </a:r>
            <a:r>
              <a:rPr lang="en-US" dirty="0"/>
              <a:t>.  Christians too will pass through the final trials and tribulation; thus </a:t>
            </a:r>
            <a:r>
              <a:rPr lang="en-US" u="sng" dirty="0"/>
              <a:t>4:1-8:1 covers</a:t>
            </a:r>
            <a:r>
              <a:rPr lang="en-US" dirty="0"/>
              <a:t> from Christ’s resurrection to the end of human history, while </a:t>
            </a:r>
            <a:r>
              <a:rPr lang="en-US" u="sng" dirty="0"/>
              <a:t>8:2-22:5 concerns</a:t>
            </a:r>
            <a:r>
              <a:rPr lang="en-US" dirty="0"/>
              <a:t> the period of final tribulation as well as subsequent events.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Some versions of this posit 7 successive extended time periods </a:t>
            </a:r>
            <a:r>
              <a:rPr lang="en-US" dirty="0"/>
              <a:t>followed by the </a:t>
            </a:r>
            <a:r>
              <a:rPr lang="en-US" dirty="0" smtClean="0"/>
              <a:t>church					 </a:t>
            </a:r>
            <a:r>
              <a:rPr lang="en-US" dirty="0"/>
              <a:t>being ultimately raptured.  </a:t>
            </a:r>
          </a:p>
        </p:txBody>
      </p:sp>
    </p:spTree>
    <p:extLst>
      <p:ext uri="{BB962C8B-B14F-4D97-AF65-F5344CB8AC3E}">
        <p14:creationId xmlns:p14="http://schemas.microsoft.com/office/powerpoint/2010/main" val="167615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2808</TotalTime>
  <Words>131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Book of Revelation 5  Different   Methods  of  Interpretation</vt:lpstr>
      <vt:lpstr>Different Interpretations # 1 Preterists </vt:lpstr>
      <vt:lpstr>Different Interpretations</vt:lpstr>
      <vt:lpstr>Different Interpretations</vt:lpstr>
      <vt:lpstr>Different Interpretations # 2 Historicists</vt:lpstr>
      <vt:lpstr>Different Interpretations # 2 Historicists</vt:lpstr>
      <vt:lpstr>Different Interpretations # 3 Futurists</vt:lpstr>
      <vt:lpstr>Different Interpretations</vt:lpstr>
      <vt:lpstr>Different Interpretations # 3 Futurists</vt:lpstr>
      <vt:lpstr>Different Interpretations</vt:lpstr>
      <vt:lpstr>Different Interpretations # 4 Idealists</vt:lpstr>
      <vt:lpstr>Different Interpretations # 4 Idealists</vt:lpstr>
      <vt:lpstr>Different Interpretations # 5 Eclecticism</vt:lpstr>
      <vt:lpstr>Different Interpretations</vt:lpstr>
      <vt:lpstr>Different Interpretations # 5 Eclecticism</vt:lpstr>
      <vt:lpstr>7 Perspective Points</vt:lpstr>
      <vt:lpstr>Different Interpretations Discussion Questions: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Revelation Different Interpretations</dc:title>
  <cp:lastModifiedBy>Ridge Orr</cp:lastModifiedBy>
  <cp:revision>36</cp:revision>
  <dcterms:modified xsi:type="dcterms:W3CDTF">2015-09-21T16:01:52Z</dcterms:modified>
</cp:coreProperties>
</file>