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4" r:id="rId3"/>
    <p:sldId id="263" r:id="rId4"/>
    <p:sldId id="265" r:id="rId5"/>
    <p:sldId id="272" r:id="rId6"/>
    <p:sldId id="270" r:id="rId7"/>
    <p:sldId id="271" r:id="rId8"/>
    <p:sldId id="273" r:id="rId9"/>
    <p:sldId id="266" r:id="rId10"/>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521415D9-36F7-43E2-AB2F-B90AF26B5E84}">
      <p14:sectionLst xmlns:p14="http://schemas.microsoft.com/office/powerpoint/2010/main">
        <p14:section name="Default Section" id="{C69731A9-E213-1247-8E3D-73974560178B}">
          <p14:sldIdLst>
            <p14:sldId id="256"/>
            <p14:sldId id="264"/>
            <p14:sldId id="263"/>
            <p14:sldId id="265"/>
            <p14:sldId id="272"/>
            <p14:sldId id="270"/>
            <p14:sldId id="271"/>
            <p14:sldId id="273"/>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06" autoAdjust="0"/>
  </p:normalViewPr>
  <p:slideViewPr>
    <p:cSldViewPr snapToGrid="0" snapToObjects="1">
      <p:cViewPr>
        <p:scale>
          <a:sx n="75" d="100"/>
          <a:sy n="75" d="100"/>
        </p:scale>
        <p:origin x="-1296" y="-136"/>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Shape 3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7" name="Shape 3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65532222"/>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class the definition of each of the views.  </a:t>
            </a:r>
            <a:endParaRPr lang="en-US" dirty="0"/>
          </a:p>
        </p:txBody>
      </p:sp>
    </p:spTree>
    <p:extLst>
      <p:ext uri="{BB962C8B-B14F-4D97-AF65-F5344CB8AC3E}">
        <p14:creationId xmlns:p14="http://schemas.microsoft.com/office/powerpoint/2010/main" val="77725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5" name="Candlestick_glow55.jpg"/>
          <p:cNvPicPr/>
          <p:nvPr/>
        </p:nvPicPr>
        <p:blipFill>
          <a:blip r:embed="rId2">
            <a:extLst/>
          </a:blip>
          <a:srcRect l="8045" t="6021" r="4807"/>
          <a:stretch>
            <a:fillRect/>
          </a:stretch>
        </p:blipFill>
        <p:spPr>
          <a:xfrm>
            <a:off x="0" y="431800"/>
            <a:ext cx="13004697" cy="9753600"/>
          </a:xfrm>
          <a:prstGeom prst="rect">
            <a:avLst/>
          </a:prstGeom>
          <a:ln w="12700">
            <a:miter lim="400000"/>
          </a:ln>
        </p:spPr>
      </p:pic>
      <p:grpSp>
        <p:nvGrpSpPr>
          <p:cNvPr id="9" name="Group 9"/>
          <p:cNvGrpSpPr/>
          <p:nvPr/>
        </p:nvGrpSpPr>
        <p:grpSpPr>
          <a:xfrm>
            <a:off x="-3" y="-203200"/>
            <a:ext cx="13004803" cy="939800"/>
            <a:chOff x="0" y="0"/>
            <a:chExt cx="13004801" cy="939799"/>
          </a:xfrm>
        </p:grpSpPr>
        <p:sp>
          <p:nvSpPr>
            <p:cNvPr id="6" name="Shape 6"/>
            <p:cNvSpPr/>
            <p:nvPr/>
          </p:nvSpPr>
          <p:spPr>
            <a:xfrm>
              <a:off x="0" y="114300"/>
              <a:ext cx="13004802" cy="711201"/>
            </a:xfrm>
            <a:prstGeom prst="rect">
              <a:avLst/>
            </a:prstGeom>
            <a:solidFill>
              <a:srgbClr val="020202"/>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7" name="Shape 7"/>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a:bodyPr>
            <a:lstStyle>
              <a:lvl1pPr>
                <a:defRPr sz="29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2900">
                  <a:solidFill>
                    <a:srgbClr val="A6AAA9"/>
                  </a:solidFill>
                </a:rPr>
                <a:t>Vision to Strengthen the Saints</a:t>
              </a:r>
            </a:p>
          </p:txBody>
        </p:sp>
        <p:sp>
          <p:nvSpPr>
            <p:cNvPr id="8" name="Shape 8"/>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a:bodyPr>
            <a:lstStyle>
              <a:lvl1pPr>
                <a:defRPr sz="37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700">
                  <a:solidFill>
                    <a:srgbClr val="A6AAA9"/>
                  </a:solidFill>
                </a:rPr>
                <a:t>Book of Revelation: </a:t>
              </a:r>
            </a:p>
          </p:txBody>
        </p:sp>
      </p:gr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bot">
    <p:spTree>
      <p:nvGrpSpPr>
        <p:cNvPr id="1" name=""/>
        <p:cNvGrpSpPr/>
        <p:nvPr/>
      </p:nvGrpSpPr>
      <p:grpSpPr>
        <a:xfrm>
          <a:off x="0" y="0"/>
          <a:ext cx="0" cy="0"/>
          <a:chOff x="0" y="0"/>
          <a:chExt cx="0" cy="0"/>
        </a:xfrm>
      </p:grpSpPr>
      <p:pic>
        <p:nvPicPr>
          <p:cNvPr id="11" name="Candlestick_glow55.jpg"/>
          <p:cNvPicPr/>
          <p:nvPr/>
        </p:nvPicPr>
        <p:blipFill>
          <a:blip r:embed="rId2">
            <a:extLst/>
          </a:blip>
          <a:srcRect l="8045" t="6021" r="4807"/>
          <a:stretch>
            <a:fillRect/>
          </a:stretch>
        </p:blipFill>
        <p:spPr>
          <a:xfrm>
            <a:off x="0" y="0"/>
            <a:ext cx="13004697" cy="9753600"/>
          </a:xfrm>
          <a:prstGeom prst="rect">
            <a:avLst/>
          </a:prstGeom>
          <a:ln w="12700">
            <a:miter lim="400000"/>
          </a:ln>
        </p:spPr>
      </p:pic>
      <p:grpSp>
        <p:nvGrpSpPr>
          <p:cNvPr id="15" name="Group 15"/>
          <p:cNvGrpSpPr/>
          <p:nvPr/>
        </p:nvGrpSpPr>
        <p:grpSpPr>
          <a:xfrm>
            <a:off x="0" y="9017000"/>
            <a:ext cx="13004802" cy="939800"/>
            <a:chOff x="0" y="0"/>
            <a:chExt cx="13004801" cy="939799"/>
          </a:xfrm>
        </p:grpSpPr>
        <p:sp>
          <p:nvSpPr>
            <p:cNvPr id="12" name="Shape 12"/>
            <p:cNvSpPr/>
            <p:nvPr/>
          </p:nvSpPr>
          <p:spPr>
            <a:xfrm>
              <a:off x="0" y="114300"/>
              <a:ext cx="13004802" cy="711201"/>
            </a:xfrm>
            <a:prstGeom prst="rect">
              <a:avLst/>
            </a:prstGeom>
            <a:solidFill>
              <a:srgbClr val="020202"/>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13" name="Shape 13"/>
            <p:cNvSpPr/>
            <p:nvPr/>
          </p:nvSpPr>
          <p:spPr>
            <a:xfrm>
              <a:off x="5730594" y="114300"/>
              <a:ext cx="7274207" cy="7112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a:bodyPr>
            <a:lstStyle>
              <a:lvl1pPr>
                <a:defRPr sz="29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2900">
                  <a:solidFill>
                    <a:srgbClr val="A6AAA9"/>
                  </a:solidFill>
                </a:rPr>
                <a:t>Vision to Strengthen the Saints</a:t>
              </a:r>
            </a:p>
          </p:txBody>
        </p:sp>
        <p:sp>
          <p:nvSpPr>
            <p:cNvPr id="14" name="Shape 14"/>
            <p:cNvSpPr/>
            <p:nvPr/>
          </p:nvSpPr>
          <p:spPr>
            <a:xfrm>
              <a:off x="0" y="0"/>
              <a:ext cx="5897679" cy="939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rmAutofit/>
            </a:bodyPr>
            <a:lstStyle>
              <a:lvl1pPr>
                <a:defRPr sz="3700">
                  <a:solidFill>
                    <a:srgbClr val="A6AAA9"/>
                  </a:solidFill>
                  <a:latin typeface="Copperplate Gothic Bold"/>
                  <a:ea typeface="Copperplate Gothic Bold"/>
                  <a:cs typeface="Copperplate Gothic Bold"/>
                  <a:sym typeface="Copperplate Gothic Bold"/>
                </a:defRPr>
              </a:lvl1pPr>
            </a:lstStyle>
            <a:p>
              <a:pPr lvl="0">
                <a:defRPr sz="1800">
                  <a:solidFill>
                    <a:srgbClr val="000000"/>
                  </a:solidFill>
                </a:defRPr>
              </a:pPr>
              <a:r>
                <a:rPr sz="3700">
                  <a:solidFill>
                    <a:srgbClr val="A6AAA9"/>
                  </a:solidFill>
                </a:rPr>
                <a:t>Book of Revelation: </a:t>
              </a:r>
            </a:p>
          </p:txBody>
        </p:sp>
      </p:gr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pPr>
            <a:r>
              <a:rPr sz="5700"/>
              <a:t>Title Text</a:t>
            </a:r>
          </a:p>
        </p:txBody>
      </p:sp>
      <p:sp>
        <p:nvSpPr>
          <p:cNvPr id="18" name="Shape 18"/>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0" name="Shape 20"/>
          <p:cNvSpPr/>
          <p:nvPr/>
        </p:nvSpPr>
        <p:spPr>
          <a:xfrm>
            <a:off x="-1" y="0"/>
            <a:ext cx="1420616" cy="9753600"/>
          </a:xfrm>
          <a:prstGeom prst="rect">
            <a:avLst/>
          </a:prstGeom>
          <a:gradFill>
            <a:gsLst>
              <a:gs pos="0">
                <a:srgbClr val="0F6CBE"/>
              </a:gs>
              <a:gs pos="100000">
                <a:srgbClr val="012248"/>
              </a:gs>
            </a:gsLst>
            <a:lin ang="5400000"/>
          </a:gra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pic>
        <p:nvPicPr>
          <p:cNvPr id="21" name="Candlestick_glowSmall.png"/>
          <p:cNvPicPr/>
          <p:nvPr/>
        </p:nvPicPr>
        <p:blipFill>
          <a:blip r:embed="rId2">
            <a:extLst/>
          </a:blip>
          <a:srcRect l="8450" t="5688" r="2514" b="5688"/>
          <a:stretch>
            <a:fillRect/>
          </a:stretch>
        </p:blipFill>
        <p:spPr>
          <a:xfrm>
            <a:off x="0" y="-149"/>
            <a:ext cx="1420433" cy="982623"/>
          </a:xfrm>
          <a:prstGeom prst="rect">
            <a:avLst/>
          </a:prstGeom>
          <a:ln w="12700">
            <a:miter lim="400000"/>
          </a:ln>
        </p:spPr>
      </p:pic>
      <p:sp>
        <p:nvSpPr>
          <p:cNvPr id="22" name="Shape 22"/>
          <p:cNvSpPr/>
          <p:nvPr/>
        </p:nvSpPr>
        <p:spPr>
          <a:xfrm>
            <a:off x="0" y="1149151"/>
            <a:ext cx="1420614" cy="72150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92500"/>
          </a:bodyPr>
          <a:lstStyle>
            <a:lvl1pPr>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a:solidFill>
                  <a:srgbClr val="FFFFFF"/>
                </a:solidFill>
              </a:rPr>
              <a:t>Book of Revelation</a:t>
            </a:r>
          </a:p>
        </p:txBody>
      </p:sp>
      <p:sp>
        <p:nvSpPr>
          <p:cNvPr id="23" name="Shape 23"/>
          <p:cNvSpPr/>
          <p:nvPr/>
        </p:nvSpPr>
        <p:spPr>
          <a:xfrm>
            <a:off x="-1" y="8629451"/>
            <a:ext cx="1420615" cy="8908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28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800" dirty="0">
                <a:solidFill>
                  <a:srgbClr val="FFFFFF"/>
                </a:solidFill>
              </a:rPr>
              <a:t>Scene </a:t>
            </a:r>
            <a:r>
              <a:rPr lang="en-US" sz="2800" dirty="0" smtClean="0">
                <a:solidFill>
                  <a:srgbClr val="FFFFFF"/>
                </a:solidFill>
              </a:rPr>
              <a:t>1</a:t>
            </a:r>
            <a:endParaRPr sz="2800" dirty="0">
              <a:solidFill>
                <a:srgbClr val="FFFFFF"/>
              </a:solidFill>
            </a:endParaRPr>
          </a:p>
        </p:txBody>
      </p:sp>
      <p:sp>
        <p:nvSpPr>
          <p:cNvPr id="24" name="Shape 24"/>
          <p:cNvSpPr/>
          <p:nvPr/>
        </p:nvSpPr>
        <p:spPr>
          <a:xfrm>
            <a:off x="0" y="1834091"/>
            <a:ext cx="1420614" cy="72150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22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lang="en-US" sz="2200" dirty="0" smtClean="0">
                <a:solidFill>
                  <a:srgbClr val="FFFFFF"/>
                </a:solidFill>
              </a:rPr>
              <a:t>1</a:t>
            </a:r>
            <a:r>
              <a:rPr sz="2200" dirty="0" smtClean="0">
                <a:solidFill>
                  <a:srgbClr val="FFFFFF"/>
                </a:solidFill>
              </a:rPr>
              <a:t>:</a:t>
            </a:r>
            <a:r>
              <a:rPr lang="en-US" sz="2200" dirty="0" smtClean="0">
                <a:solidFill>
                  <a:srgbClr val="FFFFFF"/>
                </a:solidFill>
              </a:rPr>
              <a:t>9</a:t>
            </a:r>
            <a:r>
              <a:rPr sz="2200" dirty="0" smtClean="0">
                <a:solidFill>
                  <a:srgbClr val="FFFFFF"/>
                </a:solidFill>
              </a:rPr>
              <a:t>-</a:t>
            </a:r>
            <a:r>
              <a:rPr lang="en-US" sz="2200" dirty="0" smtClean="0">
                <a:solidFill>
                  <a:srgbClr val="FFFFFF"/>
                </a:solidFill>
              </a:rPr>
              <a:t>3</a:t>
            </a:r>
            <a:r>
              <a:rPr sz="2200" dirty="0" smtClean="0">
                <a:solidFill>
                  <a:srgbClr val="FFFFFF"/>
                </a:solidFill>
              </a:rPr>
              <a:t>:</a:t>
            </a:r>
            <a:r>
              <a:rPr lang="en-US" sz="2200" dirty="0" smtClean="0">
                <a:solidFill>
                  <a:srgbClr val="FFFFFF"/>
                </a:solidFill>
              </a:rPr>
              <a:t>22</a:t>
            </a:r>
            <a:endParaRPr sz="2200" dirty="0">
              <a:solidFill>
                <a:srgbClr val="FFFFFF"/>
              </a:solidFill>
            </a:endParaRPr>
          </a:p>
        </p:txBody>
      </p:sp>
      <p:sp>
        <p:nvSpPr>
          <p:cNvPr id="25" name="Shape 25"/>
          <p:cNvSpPr/>
          <p:nvPr/>
        </p:nvSpPr>
        <p:spPr>
          <a:xfrm>
            <a:off x="0" y="2914945"/>
            <a:ext cx="1420615" cy="141987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2400">
                <a:solidFill>
                  <a:srgbClr val="FFFFFF"/>
                </a:solidFill>
                <a:latin typeface="Helvetica Condensed Medium"/>
                <a:ea typeface="Helvetica Condensed Medium"/>
                <a:cs typeface="Helvetica Condensed Medium"/>
                <a:sym typeface="Helvetica Condensed Medium"/>
              </a:defRPr>
            </a:lvl1pPr>
          </a:lstStyle>
          <a:p>
            <a:pPr lvl="0">
              <a:defRPr sz="1800">
                <a:solidFill>
                  <a:srgbClr val="000000"/>
                </a:solidFill>
              </a:defRPr>
            </a:pPr>
            <a:r>
              <a:rPr sz="2400" dirty="0">
                <a:solidFill>
                  <a:srgbClr val="FFFFFF"/>
                </a:solidFill>
              </a:rPr>
              <a:t>The </a:t>
            </a:r>
            <a:r>
              <a:rPr lang="en-US" sz="2400" dirty="0" smtClean="0">
                <a:solidFill>
                  <a:srgbClr val="FFFFFF"/>
                </a:solidFill>
              </a:rPr>
              <a:t>Church in the World</a:t>
            </a:r>
            <a:endParaRPr sz="2400" dirty="0">
              <a:solidFill>
                <a:srgbClr val="FFFFFF"/>
              </a:solidFill>
            </a:endParaRPr>
          </a:p>
        </p:txBody>
      </p:sp>
      <p:sp>
        <p:nvSpPr>
          <p:cNvPr id="26" name="Shape 26"/>
          <p:cNvSpPr>
            <a:spLocks noGrp="1"/>
          </p:cNvSpPr>
          <p:nvPr>
            <p:ph type="body" idx="1"/>
          </p:nvPr>
        </p:nvSpPr>
        <p:spPr>
          <a:xfrm>
            <a:off x="2540000" y="2194842"/>
            <a:ext cx="10464801" cy="1130301"/>
          </a:xfrm>
          <a:prstGeom prst="rect">
            <a:avLst/>
          </a:prstGeom>
        </p:spPr>
        <p:txBody>
          <a:bodyPr anchor="t"/>
          <a:lstStyle>
            <a:lvl1pPr marL="0" indent="0">
              <a:spcBef>
                <a:spcPts val="0"/>
              </a:spcBef>
              <a:buSzTx/>
              <a:buNone/>
              <a:defRPr>
                <a:latin typeface="Gill Sans"/>
                <a:ea typeface="Gill Sans"/>
                <a:cs typeface="Gill Sans"/>
                <a:sym typeface="Gill Sans"/>
              </a:defRPr>
            </a:lvl1pPr>
            <a:lvl2pPr marL="0" indent="228600">
              <a:spcBef>
                <a:spcPts val="0"/>
              </a:spcBef>
              <a:buSzTx/>
              <a:buNone/>
              <a:defRPr>
                <a:latin typeface="Gill Sans"/>
                <a:ea typeface="Gill Sans"/>
                <a:cs typeface="Gill Sans"/>
                <a:sym typeface="Gill Sans"/>
              </a:defRPr>
            </a:lvl2pPr>
            <a:lvl3pPr marL="0" indent="457200">
              <a:spcBef>
                <a:spcPts val="0"/>
              </a:spcBef>
              <a:buSzTx/>
              <a:buNone/>
              <a:defRPr>
                <a:latin typeface="Gill Sans"/>
                <a:ea typeface="Gill Sans"/>
                <a:cs typeface="Gill Sans"/>
                <a:sym typeface="Gill Sans"/>
              </a:defRPr>
            </a:lvl3pPr>
            <a:lvl4pPr marL="0" indent="685800">
              <a:spcBef>
                <a:spcPts val="0"/>
              </a:spcBef>
              <a:buSzTx/>
              <a:buNone/>
              <a:defRPr>
                <a:latin typeface="Gill Sans"/>
                <a:ea typeface="Gill Sans"/>
                <a:cs typeface="Gill Sans"/>
                <a:sym typeface="Gill Sans"/>
              </a:defRPr>
            </a:lvl4pPr>
            <a:lvl5pPr marL="0" indent="914400">
              <a:spcBef>
                <a:spcPts val="0"/>
              </a:spcBef>
              <a:buSzTx/>
              <a:buNone/>
              <a:defRPr>
                <a:latin typeface="Gill Sans"/>
                <a:ea typeface="Gill Sans"/>
                <a:cs typeface="Gill Sans"/>
                <a:sym typeface="Gill Sans"/>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27" name="Shape 27"/>
          <p:cNvSpPr/>
          <p:nvPr/>
        </p:nvSpPr>
        <p:spPr>
          <a:xfrm>
            <a:off x="1691469" y="110645"/>
            <a:ext cx="10426701" cy="871869"/>
          </a:xfrm>
          <a:prstGeom prst="rect">
            <a:avLst/>
          </a:prstGeom>
          <a:ln w="12700">
            <a:miter lim="400000"/>
          </a:ln>
        </p:spPr>
        <p:txBody>
          <a:bodyPr lIns="0" tIns="0" rIns="0" bIns="0" anchor="ctr">
            <a:normAutofit/>
          </a:bodyPr>
          <a:lstStyle/>
          <a:p>
            <a:pPr lvl="0" defTabSz="373887">
              <a:defRPr sz="5119"/>
            </a:pPr>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10899112" y="8980568"/>
            <a:ext cx="1842347" cy="377015"/>
          </a:xfrm>
          <a:prstGeom prst="rect">
            <a:avLst/>
          </a:prstGeom>
        </p:spPr>
        <p:txBody>
          <a:bodyPr/>
          <a:lstStyle/>
          <a:p>
            <a:fld id="{B1F8454F-B715-174D-A44D-7B805C5D6A2E}" type="datetimeFigureOut">
              <a:rPr lang="en-US" smtClean="0"/>
              <a:t>9/19/15</a:t>
            </a:fld>
            <a:endParaRPr lang="en-US"/>
          </a:p>
        </p:txBody>
      </p:sp>
      <p:sp>
        <p:nvSpPr>
          <p:cNvPr id="4" name="Footer Placeholder 3"/>
          <p:cNvSpPr>
            <a:spLocks noGrp="1"/>
          </p:cNvSpPr>
          <p:nvPr>
            <p:ph type="ftr" sz="quarter" idx="11"/>
          </p:nvPr>
        </p:nvSpPr>
        <p:spPr>
          <a:xfrm>
            <a:off x="5607264" y="8968245"/>
            <a:ext cx="5287775" cy="368751"/>
          </a:xfrm>
          <a:prstGeom prst="rect">
            <a:avLst/>
          </a:prstGeom>
        </p:spPr>
        <p:txBody>
          <a:bodyPr/>
          <a:lstStyle/>
          <a:p>
            <a:endParaRPr lang="en-US"/>
          </a:p>
        </p:txBody>
      </p:sp>
      <p:sp>
        <p:nvSpPr>
          <p:cNvPr id="5" name="Slide Number Placeholder 4"/>
          <p:cNvSpPr>
            <a:spLocks noGrp="1"/>
          </p:cNvSpPr>
          <p:nvPr>
            <p:ph type="sldNum" sz="quarter" idx="12"/>
          </p:nvPr>
        </p:nvSpPr>
        <p:spPr>
          <a:xfrm>
            <a:off x="10697085" y="7788227"/>
            <a:ext cx="2109235" cy="1211517"/>
          </a:xfrm>
          <a:prstGeom prst="rect">
            <a:avLst/>
          </a:prstGeom>
        </p:spPr>
        <p:txBody>
          <a:bodyPr/>
          <a:lstStyle/>
          <a:p>
            <a:fld id="{7E4F5F4C-4706-924F-838E-CC2311270C9D}" type="slidenum">
              <a:rPr lang="en-US" smtClean="0"/>
              <a:t>‹#›</a:t>
            </a:fld>
            <a:endParaRPr lang="en-US"/>
          </a:p>
        </p:txBody>
      </p:sp>
    </p:spTree>
    <p:extLst>
      <p:ext uri="{BB962C8B-B14F-4D97-AF65-F5344CB8AC3E}">
        <p14:creationId xmlns:p14="http://schemas.microsoft.com/office/powerpoint/2010/main" val="5806598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40621" y="147781"/>
            <a:ext cx="11426281" cy="88815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5700"/>
              <a:t>Title Text</a:t>
            </a:r>
          </a:p>
        </p:txBody>
      </p:sp>
      <p:sp>
        <p:nvSpPr>
          <p:cNvPr id="3" name="Shape 3"/>
          <p:cNvSpPr>
            <a:spLocks noGrp="1"/>
          </p:cNvSpPr>
          <p:nvPr>
            <p:ph type="body" idx="1"/>
          </p:nvPr>
        </p:nvSpPr>
        <p:spPr>
          <a:xfrm>
            <a:off x="1737590" y="2726188"/>
            <a:ext cx="11099801" cy="6286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iming>
    <p:tnLst>
      <p:par>
        <p:cTn xmlns:p14="http://schemas.microsoft.com/office/powerpoint/2010/main" id="1" dur="indefinite" restart="never" nodeType="tmRoot"/>
      </p:par>
    </p:tnLst>
  </p:timing>
  <p:txStyles>
    <p:titleStyle>
      <a:lvl1pPr defTabSz="584200">
        <a:defRPr sz="5700">
          <a:latin typeface="Gill Sans"/>
          <a:ea typeface="Gill Sans"/>
          <a:cs typeface="Gill Sans"/>
          <a:sym typeface="Gill Sans"/>
        </a:defRPr>
      </a:lvl1pPr>
      <a:lvl2pPr indent="228600" defTabSz="584200">
        <a:defRPr sz="5700">
          <a:latin typeface="Gill Sans"/>
          <a:ea typeface="Gill Sans"/>
          <a:cs typeface="Gill Sans"/>
          <a:sym typeface="Gill Sans"/>
        </a:defRPr>
      </a:lvl2pPr>
      <a:lvl3pPr indent="457200" defTabSz="584200">
        <a:defRPr sz="5700">
          <a:latin typeface="Gill Sans"/>
          <a:ea typeface="Gill Sans"/>
          <a:cs typeface="Gill Sans"/>
          <a:sym typeface="Gill Sans"/>
        </a:defRPr>
      </a:lvl3pPr>
      <a:lvl4pPr indent="685800" defTabSz="584200">
        <a:defRPr sz="5700">
          <a:latin typeface="Gill Sans"/>
          <a:ea typeface="Gill Sans"/>
          <a:cs typeface="Gill Sans"/>
          <a:sym typeface="Gill Sans"/>
        </a:defRPr>
      </a:lvl4pPr>
      <a:lvl5pPr indent="914400" defTabSz="584200">
        <a:defRPr sz="5700">
          <a:latin typeface="Gill Sans"/>
          <a:ea typeface="Gill Sans"/>
          <a:cs typeface="Gill Sans"/>
          <a:sym typeface="Gill Sans"/>
        </a:defRPr>
      </a:lvl5pPr>
      <a:lvl6pPr indent="1143000" defTabSz="584200">
        <a:defRPr sz="5700">
          <a:latin typeface="Gill Sans"/>
          <a:ea typeface="Gill Sans"/>
          <a:cs typeface="Gill Sans"/>
          <a:sym typeface="Gill Sans"/>
        </a:defRPr>
      </a:lvl6pPr>
      <a:lvl7pPr indent="1371600" defTabSz="584200">
        <a:defRPr sz="5700">
          <a:latin typeface="Gill Sans"/>
          <a:ea typeface="Gill Sans"/>
          <a:cs typeface="Gill Sans"/>
          <a:sym typeface="Gill Sans"/>
        </a:defRPr>
      </a:lvl7pPr>
      <a:lvl8pPr indent="1600200" defTabSz="584200">
        <a:defRPr sz="5700">
          <a:latin typeface="Gill Sans"/>
          <a:ea typeface="Gill Sans"/>
          <a:cs typeface="Gill Sans"/>
          <a:sym typeface="Gill Sans"/>
        </a:defRPr>
      </a:lvl8pPr>
      <a:lvl9pPr indent="1828800" defTabSz="584200">
        <a:defRPr sz="5700">
          <a:latin typeface="Gill Sans"/>
          <a:ea typeface="Gill Sans"/>
          <a:cs typeface="Gill Sans"/>
          <a:sym typeface="Gill Sans"/>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p:nvPr/>
        </p:nvSpPr>
        <p:spPr>
          <a:xfrm>
            <a:off x="8346417" y="9024282"/>
            <a:ext cx="4430548" cy="5950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z="3200">
                <a:solidFill>
                  <a:srgbClr val="DCDEE0"/>
                </a:solidFill>
              </a:defRPr>
            </a:lvl1pPr>
          </a:lstStyle>
          <a:p>
            <a:pPr lvl="0">
              <a:defRPr sz="1800">
                <a:solidFill>
                  <a:srgbClr val="000000"/>
                </a:solidFill>
              </a:defRPr>
            </a:pPr>
            <a:r>
              <a:rPr lang="en-US" sz="3200" dirty="0" smtClean="0">
                <a:solidFill>
                  <a:srgbClr val="DCDEE0"/>
                </a:solidFill>
              </a:rPr>
              <a:t>Calvin Chiang</a:t>
            </a:r>
            <a:endParaRPr sz="3200" dirty="0">
              <a:solidFill>
                <a:srgbClr val="DCDEE0"/>
              </a:solidFill>
            </a:endParaRPr>
          </a:p>
        </p:txBody>
      </p:sp>
      <p:sp>
        <p:nvSpPr>
          <p:cNvPr id="40" name="Shape 40"/>
          <p:cNvSpPr/>
          <p:nvPr/>
        </p:nvSpPr>
        <p:spPr>
          <a:xfrm>
            <a:off x="177799" y="9029699"/>
            <a:ext cx="769418" cy="58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defRPr sz="3200">
                <a:solidFill>
                  <a:srgbClr val="DCDEE0"/>
                </a:solidFill>
              </a:defRPr>
            </a:lvl1pPr>
          </a:lstStyle>
          <a:p>
            <a:pPr lvl="0">
              <a:defRPr sz="1800">
                <a:solidFill>
                  <a:srgbClr val="000000"/>
                </a:solidFill>
              </a:defRPr>
            </a:pPr>
            <a:r>
              <a:rPr sz="3200">
                <a:solidFill>
                  <a:srgbClr val="DCDEE0"/>
                </a:solidFill>
              </a:rPr>
              <a:t>OIF</a:t>
            </a:r>
          </a:p>
        </p:txBody>
      </p:sp>
      <p:sp>
        <p:nvSpPr>
          <p:cNvPr id="41" name="Shape 41"/>
          <p:cNvSpPr/>
          <p:nvPr/>
        </p:nvSpPr>
        <p:spPr>
          <a:xfrm>
            <a:off x="-1" y="7939616"/>
            <a:ext cx="13004801" cy="1130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4700" b="1">
                <a:solidFill>
                  <a:srgbClr val="FFFFFF"/>
                </a:solidFill>
                <a:latin typeface="Helvetica"/>
                <a:ea typeface="Helvetica"/>
                <a:cs typeface="Helvetica"/>
                <a:sym typeface="Helvetica"/>
              </a:defRPr>
            </a:lvl1pPr>
          </a:lstStyle>
          <a:p>
            <a:pPr lvl="0">
              <a:defRPr sz="1800" b="0">
                <a:solidFill>
                  <a:srgbClr val="000000"/>
                </a:solidFill>
              </a:defRPr>
            </a:pPr>
            <a:r>
              <a:rPr sz="4700" b="1" dirty="0">
                <a:solidFill>
                  <a:srgbClr val="FFFFFF"/>
                </a:solidFill>
              </a:rPr>
              <a:t>Scene </a:t>
            </a:r>
            <a:r>
              <a:rPr lang="en-US" sz="4700" b="1" dirty="0" smtClean="0">
                <a:solidFill>
                  <a:srgbClr val="FFFFFF"/>
                </a:solidFill>
              </a:rPr>
              <a:t>1</a:t>
            </a:r>
            <a:r>
              <a:rPr sz="4700" b="1" dirty="0" smtClean="0">
                <a:solidFill>
                  <a:srgbClr val="FFFFFF"/>
                </a:solidFill>
              </a:rPr>
              <a:t>: </a:t>
            </a:r>
            <a:r>
              <a:rPr sz="4700" b="1" dirty="0">
                <a:solidFill>
                  <a:srgbClr val="FFFFFF"/>
                </a:solidFill>
              </a:rPr>
              <a:t>The </a:t>
            </a:r>
            <a:r>
              <a:rPr lang="en-US" sz="4700" b="1" dirty="0" smtClean="0">
                <a:solidFill>
                  <a:srgbClr val="FFFFFF"/>
                </a:solidFill>
              </a:rPr>
              <a:t>Church in the World</a:t>
            </a:r>
            <a:endParaRPr sz="4700" b="1" dirty="0">
              <a:solidFill>
                <a:srgbClr val="FFFFFF"/>
              </a:solidFill>
            </a:endParaRPr>
          </a:p>
        </p:txBody>
      </p:sp>
      <p:sp>
        <p:nvSpPr>
          <p:cNvPr id="42" name="Shape 42"/>
          <p:cNvSpPr/>
          <p:nvPr/>
        </p:nvSpPr>
        <p:spPr>
          <a:xfrm>
            <a:off x="-3" y="6629994"/>
            <a:ext cx="13004803" cy="187477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lvl1pPr>
              <a:defRPr sz="8500">
                <a:solidFill>
                  <a:srgbClr val="FFFFFF"/>
                </a:solidFill>
                <a:latin typeface="Impact"/>
                <a:ea typeface="Impact"/>
                <a:cs typeface="Impact"/>
                <a:sym typeface="Impact"/>
              </a:defRPr>
            </a:lvl1pPr>
          </a:lstStyle>
          <a:p>
            <a:pPr lvl="0">
              <a:defRPr sz="1800">
                <a:solidFill>
                  <a:srgbClr val="000000"/>
                </a:solidFill>
              </a:defRPr>
            </a:pPr>
            <a:r>
              <a:rPr sz="8500" dirty="0">
                <a:solidFill>
                  <a:srgbClr val="FFFFFF"/>
                </a:solidFill>
              </a:rPr>
              <a:t>Revelation </a:t>
            </a:r>
            <a:r>
              <a:rPr lang="en-US" sz="8500" dirty="0" smtClean="0">
                <a:solidFill>
                  <a:srgbClr val="FFFFFF"/>
                </a:solidFill>
              </a:rPr>
              <a:t>1</a:t>
            </a:r>
            <a:r>
              <a:rPr sz="8500" dirty="0" smtClean="0">
                <a:solidFill>
                  <a:srgbClr val="FFFFFF"/>
                </a:solidFill>
              </a:rPr>
              <a:t>:</a:t>
            </a:r>
            <a:r>
              <a:rPr lang="en-US" sz="8500" dirty="0" smtClean="0">
                <a:solidFill>
                  <a:srgbClr val="FFFFFF"/>
                </a:solidFill>
              </a:rPr>
              <a:t>9</a:t>
            </a:r>
            <a:r>
              <a:rPr sz="8500" dirty="0" smtClean="0">
                <a:solidFill>
                  <a:srgbClr val="FFFFFF"/>
                </a:solidFill>
              </a:rPr>
              <a:t>-</a:t>
            </a:r>
            <a:r>
              <a:rPr lang="en-US" sz="8500" dirty="0" smtClean="0">
                <a:solidFill>
                  <a:srgbClr val="FFFFFF"/>
                </a:solidFill>
              </a:rPr>
              <a:t>3:22</a:t>
            </a:r>
            <a:endParaRPr sz="8500" dirty="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68570" y="802849"/>
            <a:ext cx="6248400" cy="4307559"/>
          </a:xfrm>
        </p:spPr>
        <p:style>
          <a:lnRef idx="1">
            <a:schemeClr val="accent1"/>
          </a:lnRef>
          <a:fillRef idx="2">
            <a:schemeClr val="accent1"/>
          </a:fillRef>
          <a:effectRef idx="1">
            <a:schemeClr val="accent1"/>
          </a:effectRef>
          <a:fontRef idx="minor">
            <a:schemeClr val="dk1"/>
          </a:fontRef>
        </p:style>
        <p:txBody>
          <a:bodyPr/>
          <a:lstStyle/>
          <a:p>
            <a:r>
              <a:rPr lang="en-US" dirty="0" smtClean="0"/>
              <a:t>Review of Last Week’s Lesson:</a:t>
            </a:r>
          </a:p>
          <a:p>
            <a:endParaRPr lang="en-US" dirty="0"/>
          </a:p>
          <a:p>
            <a:pPr marL="742950" indent="-742950">
              <a:buAutoNum type="arabicPeriod"/>
            </a:pPr>
            <a:r>
              <a:rPr lang="en-US" dirty="0" err="1" smtClean="0"/>
              <a:t>Preterists</a:t>
            </a:r>
            <a:endParaRPr lang="en-US" dirty="0" smtClean="0"/>
          </a:p>
          <a:p>
            <a:pPr marL="742950" indent="-742950">
              <a:buAutoNum type="arabicPeriod"/>
            </a:pPr>
            <a:r>
              <a:rPr lang="en-US" dirty="0" smtClean="0"/>
              <a:t>Historicists</a:t>
            </a:r>
          </a:p>
          <a:p>
            <a:pPr marL="742950" indent="-742950">
              <a:buAutoNum type="arabicPeriod"/>
            </a:pPr>
            <a:r>
              <a:rPr lang="en-US" dirty="0" smtClean="0"/>
              <a:t>Futurists</a:t>
            </a:r>
          </a:p>
          <a:p>
            <a:pPr marL="742950" indent="-742950">
              <a:buAutoNum type="arabicPeriod"/>
            </a:pPr>
            <a:r>
              <a:rPr lang="en-US" dirty="0" smtClean="0"/>
              <a:t>Idealists</a:t>
            </a:r>
          </a:p>
          <a:p>
            <a:pPr marL="742950" indent="-742950">
              <a:buAutoNum type="arabicPeriod"/>
            </a:pPr>
            <a:r>
              <a:rPr lang="en-US" dirty="0" smtClean="0">
                <a:solidFill>
                  <a:srgbClr val="800000"/>
                </a:solidFill>
              </a:rPr>
              <a:t>Eclecticism</a:t>
            </a:r>
          </a:p>
        </p:txBody>
      </p:sp>
      <p:pic>
        <p:nvPicPr>
          <p:cNvPr id="3" name="Picture 2"/>
          <p:cNvPicPr>
            <a:picLocks noChangeAspect="1"/>
          </p:cNvPicPr>
          <p:nvPr/>
        </p:nvPicPr>
        <p:blipFill>
          <a:blip r:embed="rId3"/>
          <a:stretch>
            <a:fillRect/>
          </a:stretch>
        </p:blipFill>
        <p:spPr>
          <a:xfrm rot="20835867">
            <a:off x="2976031" y="5123884"/>
            <a:ext cx="5957743" cy="3305459"/>
          </a:xfrm>
          <a:prstGeom prst="rect">
            <a:avLst/>
          </a:prstGeom>
        </p:spPr>
      </p:pic>
      <p:pic>
        <p:nvPicPr>
          <p:cNvPr id="4" name="Picture 3"/>
          <p:cNvPicPr>
            <a:picLocks noChangeAspect="1"/>
          </p:cNvPicPr>
          <p:nvPr/>
        </p:nvPicPr>
        <p:blipFill>
          <a:blip r:embed="rId4"/>
          <a:stretch>
            <a:fillRect/>
          </a:stretch>
        </p:blipFill>
        <p:spPr>
          <a:xfrm>
            <a:off x="9381066" y="802849"/>
            <a:ext cx="2970680" cy="4464136"/>
          </a:xfrm>
          <a:prstGeom prst="rect">
            <a:avLst/>
          </a:prstGeom>
        </p:spPr>
      </p:pic>
    </p:spTree>
    <p:extLst>
      <p:ext uri="{BB962C8B-B14F-4D97-AF65-F5344CB8AC3E}">
        <p14:creationId xmlns:p14="http://schemas.microsoft.com/office/powerpoint/2010/main" val="12905447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30400" y="1542908"/>
            <a:ext cx="10807700" cy="7372492"/>
          </a:xfrm>
        </p:spPr>
        <p:style>
          <a:lnRef idx="1">
            <a:schemeClr val="accent1"/>
          </a:lnRef>
          <a:fillRef idx="2">
            <a:schemeClr val="accent1"/>
          </a:fillRef>
          <a:effectRef idx="1">
            <a:schemeClr val="accent1"/>
          </a:effectRef>
          <a:fontRef idx="minor">
            <a:schemeClr val="dk1"/>
          </a:fontRef>
        </p:style>
        <p:txBody>
          <a:bodyPr>
            <a:noAutofit/>
          </a:bodyPr>
          <a:lstStyle/>
          <a:p>
            <a:r>
              <a:rPr lang="en-US" sz="2400" b="1" dirty="0">
                <a:solidFill>
                  <a:srgbClr val="FF0000"/>
                </a:solidFill>
              </a:rPr>
              <a:t>9 </a:t>
            </a:r>
            <a:r>
              <a:rPr lang="en-US" sz="2400" dirty="0">
                <a:solidFill>
                  <a:srgbClr val="FF0000"/>
                </a:solidFill>
              </a:rPr>
              <a:t>I, John, your brother and partner in the tribulation and the kingdom and the patient endurance that are in Jesus, was on the island called Patmos on account of the word of God and the testimony of Jesus. </a:t>
            </a:r>
            <a:r>
              <a:rPr lang="en-US" sz="2400" b="1" dirty="0">
                <a:solidFill>
                  <a:srgbClr val="FF0000"/>
                </a:solidFill>
              </a:rPr>
              <a:t>10 </a:t>
            </a:r>
            <a:r>
              <a:rPr lang="en-US" sz="2400" dirty="0">
                <a:solidFill>
                  <a:srgbClr val="FF0000"/>
                </a:solidFill>
              </a:rPr>
              <a:t>I was in the Spirit on the Lord's day, and I heard behind me a loud voice like a trumpet </a:t>
            </a:r>
            <a:r>
              <a:rPr lang="en-US" sz="2400" b="1" dirty="0">
                <a:solidFill>
                  <a:srgbClr val="FF0000"/>
                </a:solidFill>
              </a:rPr>
              <a:t>11 </a:t>
            </a:r>
            <a:r>
              <a:rPr lang="en-US" sz="2400" dirty="0">
                <a:solidFill>
                  <a:srgbClr val="FF0000"/>
                </a:solidFill>
              </a:rPr>
              <a:t>saying, “Write what you see in a book and send it to the seven churches, to Ephesus and to Smyrna and to Pergamum and to Thyatira and to Sardis and to Philadelphia and to Laodicea.”</a:t>
            </a:r>
            <a:r>
              <a:rPr lang="en-US" sz="2400" b="1" dirty="0"/>
              <a:t>12 </a:t>
            </a:r>
            <a:r>
              <a:rPr lang="en-US" sz="2400" dirty="0"/>
              <a:t>Then I turned to see the voice that was speaking to me, and on turning I saw seven golden lampstands, </a:t>
            </a:r>
            <a:r>
              <a:rPr lang="en-US" sz="2400" b="1" dirty="0"/>
              <a:t>13 </a:t>
            </a:r>
            <a:r>
              <a:rPr lang="en-US" sz="2400" dirty="0"/>
              <a:t>and in the midst of the lampstands one like a son of man, clothed with a long robe and with a golden sash around his chest. </a:t>
            </a:r>
            <a:r>
              <a:rPr lang="en-US" sz="2400" b="1" dirty="0"/>
              <a:t>14 </a:t>
            </a:r>
            <a:r>
              <a:rPr lang="en-US" sz="2400" dirty="0"/>
              <a:t>The hairs of his head were white, like white wool, like snow. His eyes were like a flame of fire, </a:t>
            </a:r>
            <a:r>
              <a:rPr lang="en-US" sz="2400" b="1" dirty="0"/>
              <a:t>15 </a:t>
            </a:r>
            <a:r>
              <a:rPr lang="en-US" sz="2400" dirty="0"/>
              <a:t>his feet were like burnished bronze, refined in a furnace, and his voice was like the roar of many waters. </a:t>
            </a:r>
            <a:r>
              <a:rPr lang="en-US" sz="2400" b="1" dirty="0"/>
              <a:t>16 </a:t>
            </a:r>
            <a:r>
              <a:rPr lang="en-US" sz="2400" dirty="0"/>
              <a:t>In his right hand he held seven stars, from his mouth came a sharp two-edged sword, and his face was like the sun shining in full strength.</a:t>
            </a:r>
            <a:r>
              <a:rPr lang="en-US" sz="2400" b="1" dirty="0"/>
              <a:t>17 </a:t>
            </a:r>
            <a:r>
              <a:rPr lang="en-US" sz="2400" dirty="0"/>
              <a:t>When I saw him, I fell at his feet as though dead. But he laid his right hand on me, saying, “Fear not, I am the first and the last, </a:t>
            </a:r>
            <a:r>
              <a:rPr lang="en-US" sz="2400" b="1" dirty="0"/>
              <a:t>18 </a:t>
            </a:r>
            <a:r>
              <a:rPr lang="en-US" sz="2400" dirty="0"/>
              <a:t>and the living one. I died, and behold I am alive forevermore, and I have the keys of Death and Hades. </a:t>
            </a:r>
            <a:r>
              <a:rPr lang="en-US" sz="2400" b="1" dirty="0"/>
              <a:t>19 </a:t>
            </a:r>
            <a:r>
              <a:rPr lang="en-US" sz="2400" dirty="0"/>
              <a:t>Write therefore the things that you have seen, those that are and those that are to take place after this. </a:t>
            </a:r>
            <a:r>
              <a:rPr lang="en-US" sz="2400" b="1" dirty="0"/>
              <a:t>20 </a:t>
            </a:r>
            <a:r>
              <a:rPr lang="en-US" sz="2400" dirty="0"/>
              <a:t>As for the mystery of the seven stars that you saw in my right hand, and the seven golden lampstands, the seven stars are the angels of the seven churches, and the seven lampstands are the seven churches.</a:t>
            </a:r>
          </a:p>
          <a:p>
            <a:endParaRPr lang="en-US" sz="2400" dirty="0"/>
          </a:p>
        </p:txBody>
      </p:sp>
      <p:sp>
        <p:nvSpPr>
          <p:cNvPr id="3" name="TextBox 2"/>
          <p:cNvSpPr txBox="1"/>
          <p:nvPr/>
        </p:nvSpPr>
        <p:spPr>
          <a:xfrm>
            <a:off x="2149146" y="469518"/>
            <a:ext cx="10165621" cy="779701"/>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1" u="none" strike="noStrike" cap="none" spc="0" normalizeH="0" baseline="0" dirty="0" smtClean="0">
                <a:ln>
                  <a:noFill/>
                </a:ln>
                <a:solidFill>
                  <a:srgbClr val="000000"/>
                </a:solidFill>
                <a:effectLst/>
                <a:uFillTx/>
                <a:latin typeface="Gill Sans"/>
                <a:cs typeface="Gill Sans"/>
                <a:sym typeface="Helvetica Light"/>
              </a:rPr>
              <a:t>Reve</a:t>
            </a:r>
            <a:r>
              <a:rPr lang="en-US" sz="4400" b="1" dirty="0" smtClean="0">
                <a:solidFill>
                  <a:srgbClr val="000000"/>
                </a:solidFill>
                <a:latin typeface="Gill Sans"/>
                <a:cs typeface="Gill Sans"/>
              </a:rPr>
              <a:t>lation 1:9-20</a:t>
            </a:r>
            <a:endParaRPr kumimoji="0" lang="en-US" sz="4400" b="1" u="none" strike="noStrike" cap="none" spc="0" normalizeH="0" baseline="0" dirty="0">
              <a:ln>
                <a:noFill/>
              </a:ln>
              <a:solidFill>
                <a:srgbClr val="000000"/>
              </a:solidFill>
              <a:effectLst/>
              <a:uFillTx/>
              <a:latin typeface="Gill Sans"/>
              <a:cs typeface="Gill Sans"/>
              <a:sym typeface="Helvetica Light"/>
            </a:endParaRPr>
          </a:p>
        </p:txBody>
      </p:sp>
    </p:spTree>
    <p:extLst>
      <p:ext uri="{BB962C8B-B14F-4D97-AF65-F5344CB8AC3E}">
        <p14:creationId xmlns:p14="http://schemas.microsoft.com/office/powerpoint/2010/main" val="61167198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1"/>
            <a:ext cx="13004800" cy="9753600"/>
          </a:xfrm>
          <a:prstGeom prst="rect">
            <a:avLst/>
          </a:prstGeom>
        </p:spPr>
      </p:pic>
    </p:spTree>
    <p:extLst>
      <p:ext uri="{BB962C8B-B14F-4D97-AF65-F5344CB8AC3E}">
        <p14:creationId xmlns:p14="http://schemas.microsoft.com/office/powerpoint/2010/main" val="23623396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24144" y="1270012"/>
            <a:ext cx="10852164" cy="8081897"/>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571500" lvl="0" indent="-571500">
              <a:buFont typeface="Arial"/>
              <a:buChar char="•"/>
            </a:pPr>
            <a:r>
              <a:rPr lang="en-US" dirty="0" smtClean="0"/>
              <a:t>The </a:t>
            </a:r>
            <a:r>
              <a:rPr lang="en-US" dirty="0"/>
              <a:t>letters to the seven churches is Jesus’ instruction on what the overcoming church looks like.  In Revelation 1-3, we see truths that Jesus wants emphasized to prepare His Church to be used in the greatest revival in history—the end-time revival. He gives us a picture of what He wants in the Church and defines the quality of love and spiritual maturity that the Church will need to overcome in the face of great temptation and persecution.</a:t>
            </a:r>
          </a:p>
          <a:p>
            <a:pPr lvl="0"/>
            <a:endParaRPr lang="en-US" dirty="0" smtClean="0"/>
          </a:p>
          <a:p>
            <a:pPr marL="571500" lvl="0" indent="-571500">
              <a:buFont typeface="Arial"/>
              <a:buChar char="•"/>
            </a:pPr>
            <a:r>
              <a:rPr lang="en-US" dirty="0" smtClean="0"/>
              <a:t>Each </a:t>
            </a:r>
            <a:r>
              <a:rPr lang="en-US" dirty="0"/>
              <a:t>letter to the seven churches is introduced by God with the phrase, “I know…”  God is aware of the distresses and persecutions the church members are facing.  He also knows what they have achieved and where they have fallen short.  </a:t>
            </a:r>
            <a:endParaRPr lang="en-US" dirty="0" smtClean="0"/>
          </a:p>
          <a:p>
            <a:pPr lvl="0"/>
            <a:endParaRPr lang="en-US" dirty="0" smtClean="0"/>
          </a:p>
          <a:p>
            <a:pPr marL="571500" lvl="0" indent="-571500">
              <a:buFont typeface="Arial"/>
              <a:buChar char="•"/>
            </a:pPr>
            <a:r>
              <a:rPr lang="en-US" dirty="0" smtClean="0"/>
              <a:t>Letter </a:t>
            </a:r>
            <a:r>
              <a:rPr lang="en-US" dirty="0"/>
              <a:t>written to the 7 churches in Asia.  Follows the similar format of the Lord’s (1) self-designation, (2) encouragement, (3) problems/change (warnings), (4) and promise.  </a:t>
            </a:r>
          </a:p>
          <a:p>
            <a:endParaRPr lang="en-US" dirty="0"/>
          </a:p>
        </p:txBody>
      </p:sp>
      <p:sp>
        <p:nvSpPr>
          <p:cNvPr id="3" name="TextBox 2"/>
          <p:cNvSpPr txBox="1"/>
          <p:nvPr/>
        </p:nvSpPr>
        <p:spPr>
          <a:xfrm>
            <a:off x="3424974" y="302463"/>
            <a:ext cx="7100087" cy="65659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b="1" dirty="0" smtClean="0">
                <a:solidFill>
                  <a:srgbClr val="000000"/>
                </a:solidFill>
                <a:latin typeface="Gill Sans"/>
                <a:cs typeface="Gill Sans"/>
              </a:rPr>
              <a:t>General Observations:</a:t>
            </a:r>
            <a:endParaRPr kumimoji="0" lang="en-US" sz="3600" b="1" u="none" strike="noStrike" cap="none" spc="0" normalizeH="0" baseline="0" dirty="0">
              <a:ln>
                <a:noFill/>
              </a:ln>
              <a:solidFill>
                <a:srgbClr val="000000"/>
              </a:solidFill>
              <a:effectLst/>
              <a:uFillTx/>
              <a:latin typeface="Gill Sans"/>
              <a:cs typeface="Gill Sans"/>
              <a:sym typeface="Helvetica Light"/>
            </a:endParaRPr>
          </a:p>
        </p:txBody>
      </p:sp>
    </p:spTree>
    <p:extLst>
      <p:ext uri="{BB962C8B-B14F-4D97-AF65-F5344CB8AC3E}">
        <p14:creationId xmlns:p14="http://schemas.microsoft.com/office/powerpoint/2010/main" val="39129478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1337913686"/>
              </p:ext>
            </p:extLst>
          </p:nvPr>
        </p:nvGraphicFramePr>
        <p:xfrm>
          <a:off x="0" y="0"/>
          <a:ext cx="13004800" cy="9977096"/>
        </p:xfrm>
        <a:graphic>
          <a:graphicData uri="http://schemas.openxmlformats.org/presentationml/2006/ole">
            <mc:AlternateContent xmlns:mc="http://schemas.openxmlformats.org/markup-compatibility/2006">
              <mc:Choice xmlns:v="urn:schemas-microsoft-com:vml" Requires="v">
                <p:oleObj spid="_x0000_s1027" name="Document" r:id="rId3" imgW="9029700" imgH="7454900" progId="Word.Document.12">
                  <p:embed/>
                </p:oleObj>
              </mc:Choice>
              <mc:Fallback>
                <p:oleObj name="Document" r:id="rId3" imgW="9029700" imgH="7454900" progId="Word.Document.12">
                  <p:embed/>
                  <p:pic>
                    <p:nvPicPr>
                      <p:cNvPr id="0" name=""/>
                      <p:cNvPicPr/>
                      <p:nvPr/>
                    </p:nvPicPr>
                    <p:blipFill>
                      <a:blip r:embed="rId4"/>
                      <a:stretch>
                        <a:fillRect/>
                      </a:stretch>
                    </p:blipFill>
                    <p:spPr>
                      <a:xfrm>
                        <a:off x="0" y="0"/>
                        <a:ext cx="13004800" cy="9977096"/>
                      </a:xfrm>
                      <a:prstGeom prst="rect">
                        <a:avLst/>
                      </a:prstGeom>
                    </p:spPr>
                  </p:pic>
                </p:oleObj>
              </mc:Fallback>
            </mc:AlternateContent>
          </a:graphicData>
        </a:graphic>
      </p:graphicFrame>
    </p:spTree>
    <p:extLst>
      <p:ext uri="{BB962C8B-B14F-4D97-AF65-F5344CB8AC3E}">
        <p14:creationId xmlns:p14="http://schemas.microsoft.com/office/powerpoint/2010/main" val="74587914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16698262"/>
              </p:ext>
            </p:extLst>
          </p:nvPr>
        </p:nvGraphicFramePr>
        <p:xfrm>
          <a:off x="1" y="-43297"/>
          <a:ext cx="13123332" cy="9929189"/>
        </p:xfrm>
        <a:graphic>
          <a:graphicData uri="http://schemas.openxmlformats.org/presentationml/2006/ole">
            <mc:AlternateContent xmlns:mc="http://schemas.openxmlformats.org/markup-compatibility/2006">
              <mc:Choice xmlns:v="urn:schemas-microsoft-com:vml" Requires="v">
                <p:oleObj spid="_x0000_s2051" name="Document" r:id="rId3" imgW="9029700" imgH="7454900" progId="Word.Document.12">
                  <p:embed/>
                </p:oleObj>
              </mc:Choice>
              <mc:Fallback>
                <p:oleObj name="Document" r:id="rId3" imgW="9029700" imgH="7454900" progId="Word.Document.12">
                  <p:embed/>
                  <p:pic>
                    <p:nvPicPr>
                      <p:cNvPr id="0" name=""/>
                      <p:cNvPicPr/>
                      <p:nvPr/>
                    </p:nvPicPr>
                    <p:blipFill>
                      <a:blip r:embed="rId4"/>
                      <a:stretch>
                        <a:fillRect/>
                      </a:stretch>
                    </p:blipFill>
                    <p:spPr>
                      <a:xfrm>
                        <a:off x="1" y="-43297"/>
                        <a:ext cx="13123332" cy="9929189"/>
                      </a:xfrm>
                      <a:prstGeom prst="rect">
                        <a:avLst/>
                      </a:prstGeom>
                    </p:spPr>
                  </p:pic>
                </p:oleObj>
              </mc:Fallback>
            </mc:AlternateContent>
          </a:graphicData>
        </a:graphic>
      </p:graphicFrame>
    </p:spTree>
    <p:extLst>
      <p:ext uri="{BB962C8B-B14F-4D97-AF65-F5344CB8AC3E}">
        <p14:creationId xmlns:p14="http://schemas.microsoft.com/office/powerpoint/2010/main" val="105174149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78338" y="463007"/>
            <a:ext cx="10464801" cy="1130301"/>
          </a:xfrm>
        </p:spPr>
        <p:style>
          <a:lnRef idx="2">
            <a:schemeClr val="accent4"/>
          </a:lnRef>
          <a:fillRef idx="1">
            <a:schemeClr val="lt1"/>
          </a:fillRef>
          <a:effectRef idx="0">
            <a:schemeClr val="accent4"/>
          </a:effectRef>
          <a:fontRef idx="minor">
            <a:schemeClr val="dk1"/>
          </a:fontRef>
        </p:style>
        <p:txBody>
          <a:bodyPr>
            <a:normAutofit fontScale="92500"/>
          </a:bodyPr>
          <a:lstStyle/>
          <a:p>
            <a:pPr algn="ctr"/>
            <a:r>
              <a:rPr lang="en-US" sz="5400" b="1" dirty="0" smtClean="0"/>
              <a:t>2</a:t>
            </a:r>
            <a:r>
              <a:rPr lang="en-US" sz="4000" b="1" dirty="0" smtClean="0"/>
              <a:t>  Important Intents of the Seven Letters:</a:t>
            </a:r>
            <a:endParaRPr lang="en-US" sz="4000" b="1" dirty="0"/>
          </a:p>
        </p:txBody>
      </p:sp>
      <p:sp>
        <p:nvSpPr>
          <p:cNvPr id="4" name="Rectangle 3"/>
          <p:cNvSpPr/>
          <p:nvPr/>
        </p:nvSpPr>
        <p:spPr>
          <a:xfrm>
            <a:off x="1981999" y="1593308"/>
            <a:ext cx="10120991"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l"/>
            <a:r>
              <a:rPr lang="en-US" sz="2800" dirty="0">
                <a:latin typeface="Gill Sans"/>
                <a:cs typeface="Gill Sans"/>
              </a:rPr>
              <a:t>1.  Reassure all those who have picked up their crosses and followed Him that their </a:t>
            </a:r>
            <a:r>
              <a:rPr lang="en-US" sz="2800" dirty="0">
                <a:solidFill>
                  <a:srgbClr val="FF0000"/>
                </a:solidFill>
                <a:latin typeface="Gill Sans"/>
                <a:cs typeface="Gill Sans"/>
              </a:rPr>
              <a:t>faithfulness will be recognized and rewarded at the end time. </a:t>
            </a:r>
            <a:r>
              <a:rPr lang="en-US" sz="2800" dirty="0">
                <a:latin typeface="Gill Sans"/>
                <a:cs typeface="Gill Sans"/>
              </a:rPr>
              <a:t> This was important to the early churches because they were under constant and severe persecutions by the Jewish and Gentile authorities.  </a:t>
            </a:r>
          </a:p>
        </p:txBody>
      </p:sp>
      <p:sp>
        <p:nvSpPr>
          <p:cNvPr id="7" name="Rectangle 6"/>
          <p:cNvSpPr/>
          <p:nvPr/>
        </p:nvSpPr>
        <p:spPr>
          <a:xfrm>
            <a:off x="1981999" y="4186878"/>
            <a:ext cx="10313273" cy="483209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l"/>
            <a:r>
              <a:rPr lang="en-US" sz="2800" dirty="0">
                <a:latin typeface="Gill Sans"/>
                <a:cs typeface="Gill Sans"/>
              </a:rPr>
              <a:t>2.  Out of the 7 churches, 5 of them were rebuked and all of them were asked to repent.  Each church's message, though specific to its situation, also offers applications for our lives today. Ephesus was commanded to return to its first love (2:4). Smyrna was told it would endure persecution (2:10). Pergamum was called to repentance (2:16). Thyatira was commanded to remove its false prophetess (2:20). Sardis needed to wake from its sleep (3:2). Philadelphia was to continue its patient endurance (3:10). Laodicea was to end its lukewarm faith (3:16)</a:t>
            </a:r>
            <a:r>
              <a:rPr lang="en-US" sz="2800" dirty="0">
                <a:solidFill>
                  <a:srgbClr val="FF0000"/>
                </a:solidFill>
                <a:latin typeface="Gill Sans"/>
                <a:cs typeface="Gill Sans"/>
              </a:rPr>
              <a:t>.  The second intent of the Seven Letters was to warn those who have gone astray and have abandoned the Lord and His teachings.</a:t>
            </a:r>
          </a:p>
        </p:txBody>
      </p:sp>
    </p:spTree>
    <p:extLst>
      <p:ext uri="{BB962C8B-B14F-4D97-AF65-F5344CB8AC3E}">
        <p14:creationId xmlns:p14="http://schemas.microsoft.com/office/powerpoint/2010/main" val="17121779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ssolv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5"/>
          <p:cNvGraphicFramePr/>
          <p:nvPr>
            <p:extLst>
              <p:ext uri="{D42A27DB-BD31-4B8C-83A1-F6EECF244321}">
                <p14:modId xmlns:p14="http://schemas.microsoft.com/office/powerpoint/2010/main" val="2260614430"/>
              </p:ext>
            </p:extLst>
          </p:nvPr>
        </p:nvGraphicFramePr>
        <p:xfrm>
          <a:off x="347673" y="631647"/>
          <a:ext cx="11966840" cy="9090440"/>
        </p:xfrm>
        <a:graphic>
          <a:graphicData uri="http://schemas.openxmlformats.org/drawingml/2006/table">
            <a:tbl>
              <a:tblPr firstRow="1" bandRow="1">
                <a:tableStyleId>{4C3C2611-4C71-4FC5-86AE-919BDF0F9419}</a:tableStyleId>
              </a:tblPr>
              <a:tblGrid>
                <a:gridCol w="542276"/>
                <a:gridCol w="1517423"/>
                <a:gridCol w="1820745"/>
                <a:gridCol w="2021599"/>
                <a:gridCol w="2021599"/>
                <a:gridCol w="2021599"/>
                <a:gridCol w="2021599"/>
              </a:tblGrid>
              <a:tr h="784534">
                <a:tc>
                  <a:txBody>
                    <a:bodyPr/>
                    <a:lstStyle/>
                    <a:p>
                      <a:pPr lvl="0" defTabSz="914400">
                        <a:defRPr b="0">
                          <a:solidFill>
                            <a:srgbClr val="000000"/>
                          </a:solidFill>
                        </a:defRPr>
                      </a:pPr>
                      <a:r>
                        <a:rPr sz="2300" b="1">
                          <a:solidFill>
                            <a:srgbClr val="FFFFFF"/>
                          </a:solidFill>
                          <a:sym typeface="Helvetica"/>
                        </a:rPr>
                        <a:t>#</a:t>
                      </a: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Scenes</a:t>
                      </a: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7 Settings</a:t>
                      </a: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Opening scene</a:t>
                      </a: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Summary</a:t>
                      </a: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Special focus</a:t>
                      </a: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Key thought</a:t>
                      </a:r>
                    </a:p>
                  </a:txBody>
                  <a:tcPr marL="50800" marR="50800" marT="50800" marB="50800" anchor="ctr" horzOverflow="overflow"/>
                </a:tc>
              </a:tr>
              <a:tr h="1365487">
                <a:tc>
                  <a:txBody>
                    <a:bodyPr/>
                    <a:lstStyle/>
                    <a:p>
                      <a:pPr lvl="0" defTabSz="914400"/>
                      <a:r>
                        <a:rPr sz="2800" b="1">
                          <a:solidFill>
                            <a:srgbClr val="FFFFFF"/>
                          </a:solidFill>
                          <a:latin typeface="Helvetica"/>
                          <a:ea typeface="Helvetica"/>
                          <a:cs typeface="Helvetica"/>
                          <a:sym typeface="Helvetica"/>
                        </a:rPr>
                        <a:t>1</a:t>
                      </a:r>
                    </a:p>
                  </a:txBody>
                  <a:tcPr marL="50800" marR="50800" marT="50800" marB="50800" anchor="ctr" horzOverflow="overflow">
                    <a:solidFill>
                      <a:srgbClr val="398CCE"/>
                    </a:solidFill>
                  </a:tcPr>
                </a:tc>
                <a:tc>
                  <a:txBody>
                    <a:bodyPr/>
                    <a:lstStyle/>
                    <a:p>
                      <a:pPr lvl="0" defTabSz="914400"/>
                      <a:r>
                        <a:rPr b="1">
                          <a:latin typeface="Copperplate"/>
                          <a:ea typeface="Copperplate"/>
                          <a:cs typeface="Copperplate"/>
                          <a:sym typeface="Copperplate"/>
                        </a:rPr>
                        <a:t>1:19-3:22</a:t>
                      </a:r>
                    </a:p>
                    <a:p>
                      <a:pPr lvl="0" defTabSz="914400"/>
                      <a:r>
                        <a:rPr b="1">
                          <a:solidFill>
                            <a:srgbClr val="53585F"/>
                          </a:solidFill>
                          <a:latin typeface="Copperplate"/>
                          <a:ea typeface="Copperplate"/>
                          <a:cs typeface="Copperplate"/>
                          <a:sym typeface="Copperplate"/>
                        </a:rPr>
                        <a:t>Church in the World</a:t>
                      </a:r>
                    </a:p>
                  </a:txBody>
                  <a:tcPr marL="50800" marR="50800" marT="50800" marB="50800" anchor="ctr" horzOverflow="overflow">
                    <a:lnB w="12700">
                      <a:solidFill>
                        <a:srgbClr val="3797C6"/>
                      </a:solidFill>
                      <a:miter lim="400000"/>
                    </a:lnB>
                    <a:solidFill>
                      <a:srgbClr val="C6E8F9"/>
                    </a:solidFill>
                  </a:tcPr>
                </a:tc>
                <a:tc>
                  <a:txBody>
                    <a:bodyPr/>
                    <a:lstStyle/>
                    <a:p>
                      <a:pPr lvl="0" defTabSz="914400"/>
                      <a:r>
                        <a:rPr sz="2000" dirty="0"/>
                        <a:t>Seven letters dictated</a:t>
                      </a:r>
                    </a:p>
                  </a:txBody>
                  <a:tcPr marL="50800" marR="50800" marT="50800" marB="50800" anchor="ctr" horzOverflow="overflow"/>
                </a:tc>
                <a:tc>
                  <a:txBody>
                    <a:bodyPr/>
                    <a:lstStyle/>
                    <a:p>
                      <a:pPr lvl="0" defTabSz="914400"/>
                      <a:r>
                        <a:rPr sz="2000"/>
                        <a:t>John turns to see who is speaking</a:t>
                      </a:r>
                    </a:p>
                  </a:txBody>
                  <a:tcPr marL="50800" marR="50800" marT="50800" marB="50800" anchor="ctr" horzOverflow="overflow"/>
                </a:tc>
                <a:tc>
                  <a:txBody>
                    <a:bodyPr/>
                    <a:lstStyle/>
                    <a:p>
                      <a:pPr lvl="0" defTabSz="914400"/>
                      <a:r>
                        <a:rPr sz="2000"/>
                        <a:t>Christ speaks to the 7 churches</a:t>
                      </a:r>
                    </a:p>
                  </a:txBody>
                  <a:tcPr marL="50800" marR="50800" marT="50800" marB="50800" anchor="ctr" horzOverflow="overflow"/>
                </a:tc>
                <a:tc>
                  <a:txBody>
                    <a:bodyPr/>
                    <a:lstStyle/>
                    <a:p>
                      <a:pPr lvl="0" defTabSz="914400"/>
                      <a:r>
                        <a:rPr sz="1700">
                          <a:solidFill>
                            <a:srgbClr val="53585F"/>
                          </a:solidFill>
                          <a:latin typeface="Helvetica Condensed Medium"/>
                          <a:ea typeface="Helvetica Condensed Medium"/>
                          <a:cs typeface="Helvetica Condensed Medium"/>
                          <a:sym typeface="Helvetica Condensed Medium"/>
                        </a:rPr>
                        <a:t>7 commonalities with pointed differences.</a:t>
                      </a:r>
                    </a:p>
                  </a:txBody>
                  <a:tcPr marL="50800" marR="50800" marT="50800" marB="50800" anchor="ctr" horzOverflow="overflow"/>
                </a:tc>
                <a:tc>
                  <a:txBody>
                    <a:bodyPr/>
                    <a:lstStyle/>
                    <a:p>
                      <a:pPr lvl="0" defTabSz="914400"/>
                      <a:r>
                        <a:rPr lang="en-US" sz="1700" dirty="0" smtClean="0">
                          <a:solidFill>
                            <a:srgbClr val="53585F"/>
                          </a:solidFill>
                          <a:latin typeface="Helvetica Condensed Medium"/>
                          <a:ea typeface="Helvetica Condensed Medium"/>
                          <a:cs typeface="Helvetica Condensed Medium"/>
                          <a:sym typeface="Helvetica Condensed Medium"/>
                        </a:rPr>
                        <a:t>Churches called to overcome</a:t>
                      </a:r>
                      <a:r>
                        <a:rPr lang="en-US" sz="1700" baseline="0" dirty="0" smtClean="0">
                          <a:solidFill>
                            <a:srgbClr val="53585F"/>
                          </a:solidFill>
                          <a:latin typeface="Helvetica Condensed Medium"/>
                          <a:ea typeface="Helvetica Condensed Medium"/>
                          <a:cs typeface="Helvetica Condensed Medium"/>
                          <a:sym typeface="Helvetica Condensed Medium"/>
                        </a:rPr>
                        <a:t> by returning to the teachings of Christ</a:t>
                      </a:r>
                      <a:endParaRPr sz="1700" dirty="0">
                        <a:solidFill>
                          <a:srgbClr val="53585F"/>
                        </a:solidFill>
                        <a:latin typeface="Helvetica Condensed Medium"/>
                        <a:ea typeface="Helvetica Condensed Medium"/>
                        <a:cs typeface="Helvetica Condensed Medium"/>
                        <a:sym typeface="Helvetica Condensed Medium"/>
                      </a:endParaRPr>
                    </a:p>
                  </a:txBody>
                  <a:tcPr marL="50800" marR="50800" marT="50800" marB="50800" anchor="ctr" horzOverflow="overflow"/>
                </a:tc>
              </a:tr>
              <a:tr h="1100634">
                <a:tc>
                  <a:txBody>
                    <a:bodyPr/>
                    <a:lstStyle/>
                    <a:p>
                      <a:pPr lvl="0" defTabSz="914400"/>
                      <a:r>
                        <a:rPr sz="2800" b="1">
                          <a:solidFill>
                            <a:srgbClr val="FFFFFF"/>
                          </a:solidFill>
                          <a:latin typeface="Helvetica"/>
                          <a:ea typeface="Helvetica"/>
                          <a:cs typeface="Helvetica"/>
                          <a:sym typeface="Helvetica"/>
                        </a:rPr>
                        <a:t>2</a:t>
                      </a:r>
                    </a:p>
                  </a:txBody>
                  <a:tcPr marL="50800" marR="50800" marT="50800" marB="50800" anchor="ctr" horzOverflow="overflow">
                    <a:solidFill>
                      <a:srgbClr val="398CCE"/>
                    </a:solidFill>
                  </a:tcPr>
                </a:tc>
                <a:tc>
                  <a:txBody>
                    <a:bodyPr/>
                    <a:lstStyle/>
                    <a:p>
                      <a:pPr lvl="0" defTabSz="914400"/>
                      <a:r>
                        <a:rPr b="1">
                          <a:latin typeface="Copperplate"/>
                          <a:ea typeface="Copperplate"/>
                          <a:cs typeface="Copperplate"/>
                          <a:sym typeface="Copperplate"/>
                        </a:rPr>
                        <a:t>4:1-8:1</a:t>
                      </a:r>
                    </a:p>
                    <a:p>
                      <a:pPr lvl="0" defTabSz="914400"/>
                      <a:r>
                        <a:rPr b="1">
                          <a:solidFill>
                            <a:srgbClr val="53585F"/>
                          </a:solidFill>
                          <a:latin typeface="Copperplate"/>
                          <a:ea typeface="Copperplate"/>
                          <a:cs typeface="Copperplate"/>
                          <a:sym typeface="Copperplate"/>
                        </a:rPr>
                        <a:t>Suffering for Church</a:t>
                      </a:r>
                    </a:p>
                  </a:txBody>
                  <a:tcPr marL="50800" marR="50800" marT="50800" marB="50800" anchor="ctr"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r>
              <a:tr h="905066">
                <a:tc>
                  <a:txBody>
                    <a:bodyPr/>
                    <a:lstStyle/>
                    <a:p>
                      <a:pPr lvl="0" defTabSz="914400"/>
                      <a:r>
                        <a:rPr sz="2800" b="1">
                          <a:solidFill>
                            <a:srgbClr val="FFFFFF"/>
                          </a:solidFill>
                          <a:latin typeface="Helvetica"/>
                          <a:ea typeface="Helvetica"/>
                          <a:cs typeface="Helvetica"/>
                          <a:sym typeface="Helvetica"/>
                        </a:rPr>
                        <a:t>3</a:t>
                      </a:r>
                    </a:p>
                  </a:txBody>
                  <a:tcPr marL="50800" marR="50800" marT="50800" marB="50800" anchor="ctr" horzOverflow="overflow">
                    <a:solidFill>
                      <a:srgbClr val="398CCE"/>
                    </a:solidFill>
                  </a:tcPr>
                </a:tc>
                <a:tc>
                  <a:txBody>
                    <a:bodyPr/>
                    <a:lstStyle/>
                    <a:p>
                      <a:pPr lvl="0" defTabSz="914400"/>
                      <a:r>
                        <a:rPr b="1">
                          <a:latin typeface="Copperplate"/>
                          <a:ea typeface="Copperplate"/>
                          <a:cs typeface="Copperplate"/>
                          <a:sym typeface="Copperplate"/>
                        </a:rPr>
                        <a:t>8:2-11:18</a:t>
                      </a:r>
                    </a:p>
                    <a:p>
                      <a:pPr lvl="0" defTabSz="914400"/>
                      <a:r>
                        <a:rPr b="1">
                          <a:solidFill>
                            <a:srgbClr val="53585F"/>
                          </a:solidFill>
                          <a:latin typeface="Copperplate"/>
                          <a:ea typeface="Copperplate"/>
                          <a:cs typeface="Copperplate"/>
                          <a:sym typeface="Copperplate"/>
                        </a:rPr>
                        <a:t>Warnings for World</a:t>
                      </a:r>
                    </a:p>
                  </a:txBody>
                  <a:tcPr marL="50800" marR="50800" marT="50800" marB="50800" anchor="ctr"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r>
              <a:tr h="905066">
                <a:tc>
                  <a:txBody>
                    <a:bodyPr/>
                    <a:lstStyle/>
                    <a:p>
                      <a:pPr lvl="0" defTabSz="914400"/>
                      <a:r>
                        <a:rPr sz="2800" b="1">
                          <a:solidFill>
                            <a:srgbClr val="FFFFFF"/>
                          </a:solidFill>
                          <a:latin typeface="Helvetica"/>
                          <a:ea typeface="Helvetica"/>
                          <a:cs typeface="Helvetica"/>
                          <a:sym typeface="Helvetica"/>
                        </a:rPr>
                        <a:t>4</a:t>
                      </a:r>
                    </a:p>
                  </a:txBody>
                  <a:tcPr marL="50800" marR="50800" marT="50800" marB="50800" anchor="ctr" horzOverflow="overflow">
                    <a:solidFill>
                      <a:srgbClr val="398CCE"/>
                    </a:solidFill>
                  </a:tcPr>
                </a:tc>
                <a:tc>
                  <a:txBody>
                    <a:bodyPr/>
                    <a:lstStyle/>
                    <a:p>
                      <a:pPr lvl="0" defTabSz="914400"/>
                      <a:r>
                        <a:rPr b="1">
                          <a:latin typeface="Copperplate"/>
                          <a:ea typeface="Copperplate"/>
                          <a:cs typeface="Copperplate"/>
                          <a:sym typeface="Copperplate"/>
                        </a:rPr>
                        <a:t>11:19-15:4</a:t>
                      </a:r>
                    </a:p>
                    <a:p>
                      <a:pPr lvl="0" defTabSz="914400"/>
                      <a:r>
                        <a:rPr b="1">
                          <a:solidFill>
                            <a:srgbClr val="53585F"/>
                          </a:solidFill>
                          <a:latin typeface="Copperplate"/>
                          <a:ea typeface="Copperplate"/>
                          <a:cs typeface="Copperplate"/>
                          <a:sym typeface="Copperplate"/>
                        </a:rPr>
                        <a:t>Drama of History</a:t>
                      </a:r>
                    </a:p>
                  </a:txBody>
                  <a:tcPr marL="50800" marR="50800" marT="50800" marB="50800" anchor="ctr" horzOverflow="overflow">
                    <a:lnT w="12700">
                      <a:solidFill>
                        <a:srgbClr val="3797C6"/>
                      </a:solidFill>
                      <a:miter lim="400000"/>
                    </a:lnT>
                    <a:lnB w="12700">
                      <a:solidFill>
                        <a:srgbClr val="3797C6"/>
                      </a:solidFill>
                      <a:miter lim="400000"/>
                    </a:lnB>
                    <a:solidFill>
                      <a:srgbClr val="C6E8F9"/>
                    </a:solidFill>
                  </a:tcPr>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r>
              <a:tr h="905066">
                <a:tc>
                  <a:txBody>
                    <a:bodyPr/>
                    <a:lstStyle/>
                    <a:p>
                      <a:pPr lvl="0" defTabSz="914400"/>
                      <a:r>
                        <a:rPr sz="2800" b="1">
                          <a:solidFill>
                            <a:srgbClr val="FFFFFF"/>
                          </a:solidFill>
                          <a:latin typeface="Helvetica"/>
                          <a:ea typeface="Helvetica"/>
                          <a:cs typeface="Helvetica"/>
                          <a:sym typeface="Helvetica"/>
                        </a:rPr>
                        <a:t>5</a:t>
                      </a:r>
                    </a:p>
                  </a:txBody>
                  <a:tcPr marL="50800" marR="50800" marT="50800" marB="50800" anchor="ctr" horzOverflow="overflow">
                    <a:solidFill>
                      <a:srgbClr val="398CCE"/>
                    </a:solidFill>
                  </a:tcPr>
                </a:tc>
                <a:tc>
                  <a:txBody>
                    <a:bodyPr/>
                    <a:lstStyle/>
                    <a:p>
                      <a:pPr lvl="0" defTabSz="914400"/>
                      <a:r>
                        <a:rPr b="1">
                          <a:latin typeface="Copperplate"/>
                          <a:ea typeface="Copperplate"/>
                          <a:cs typeface="Copperplate"/>
                          <a:sym typeface="Copperplate"/>
                        </a:rPr>
                        <a:t>15:5-16:21</a:t>
                      </a:r>
                    </a:p>
                    <a:p>
                      <a:pPr lvl="0" defTabSz="914400"/>
                      <a:r>
                        <a:rPr b="1" spc="-90">
                          <a:solidFill>
                            <a:srgbClr val="53585F"/>
                          </a:solidFill>
                          <a:latin typeface="Copperplate"/>
                          <a:ea typeface="Copperplate"/>
                          <a:cs typeface="Copperplate"/>
                          <a:sym typeface="Copperplate"/>
                        </a:rPr>
                        <a:t>Punishment</a:t>
                      </a:r>
                      <a:r>
                        <a:rPr b="1">
                          <a:solidFill>
                            <a:srgbClr val="53585F"/>
                          </a:solidFill>
                          <a:latin typeface="Copperplate"/>
                          <a:ea typeface="Copperplate"/>
                          <a:cs typeface="Copperplate"/>
                          <a:sym typeface="Copperplate"/>
                        </a:rPr>
                        <a:t> for World</a:t>
                      </a:r>
                    </a:p>
                  </a:txBody>
                  <a:tcPr marL="50800" marR="50800" marT="50800" marB="50800" anchor="ctr" horzOverflow="overflow">
                    <a:lnT w="12700">
                      <a:solidFill>
                        <a:srgbClr val="3797C6"/>
                      </a:solidFill>
                      <a:miter lim="400000"/>
                    </a:lnT>
                    <a:lnB w="6350">
                      <a:solidFill>
                        <a:srgbClr val="53585F"/>
                      </a:solidFill>
                      <a:miter lim="400000"/>
                    </a:lnB>
                    <a:solidFill>
                      <a:srgbClr val="C6E8F9"/>
                    </a:solidFill>
                  </a:tcPr>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r>
              <a:tr h="905066">
                <a:tc>
                  <a:txBody>
                    <a:bodyPr/>
                    <a:lstStyle/>
                    <a:p>
                      <a:pPr lvl="0" defTabSz="914400"/>
                      <a:r>
                        <a:rPr sz="2800" b="1">
                          <a:solidFill>
                            <a:srgbClr val="FFFFFF"/>
                          </a:solidFill>
                          <a:latin typeface="Helvetica"/>
                          <a:ea typeface="Helvetica"/>
                          <a:cs typeface="Helvetica"/>
                          <a:sym typeface="Helvetica"/>
                        </a:rPr>
                        <a:t>6</a:t>
                      </a:r>
                    </a:p>
                  </a:txBody>
                  <a:tcPr marL="50800" marR="50800" marT="50800" marB="50800" anchor="ctr" horzOverflow="overflow">
                    <a:lnR w="6350">
                      <a:solidFill>
                        <a:srgbClr val="53585F"/>
                      </a:solidFill>
                      <a:miter lim="400000"/>
                    </a:lnR>
                    <a:solidFill>
                      <a:srgbClr val="398CCE"/>
                    </a:solidFill>
                  </a:tcPr>
                </a:tc>
                <a:tc>
                  <a:txBody>
                    <a:bodyPr/>
                    <a:lstStyle/>
                    <a:p>
                      <a:pPr lvl="0" defTabSz="914400"/>
                      <a:r>
                        <a:rPr b="1">
                          <a:latin typeface="Copperplate"/>
                          <a:ea typeface="Copperplate"/>
                          <a:cs typeface="Copperplate"/>
                          <a:sym typeface="Copperplate"/>
                        </a:rPr>
                        <a:t>17:1-19:10</a:t>
                      </a:r>
                    </a:p>
                    <a:p>
                      <a:pPr lvl="0" defTabSz="914400"/>
                      <a:r>
                        <a:rPr b="1">
                          <a:solidFill>
                            <a:srgbClr val="53585F"/>
                          </a:solidFill>
                          <a:latin typeface="Copperplate"/>
                          <a:ea typeface="Copperplate"/>
                          <a:cs typeface="Copperplate"/>
                          <a:sym typeface="Copperplate"/>
                        </a:rPr>
                        <a:t>Babylon the Whore</a:t>
                      </a:r>
                    </a:p>
                  </a:txBody>
                  <a:tcPr marL="50800" marR="50800" marT="50800" marB="50800" anchor="ctr" horzOverflow="overflow">
                    <a:lnL w="6350">
                      <a:solidFill>
                        <a:srgbClr val="53585F"/>
                      </a:solidFill>
                      <a:miter lim="400000"/>
                    </a:lnL>
                    <a:lnR w="6350">
                      <a:solidFill>
                        <a:srgbClr val="53585F"/>
                      </a:solidFill>
                      <a:miter lim="400000"/>
                    </a:lnR>
                    <a:lnT w="6350">
                      <a:solidFill>
                        <a:srgbClr val="53585F"/>
                      </a:solidFill>
                      <a:miter lim="400000"/>
                    </a:lnT>
                    <a:lnB w="6350">
                      <a:solidFill>
                        <a:srgbClr val="53585F"/>
                      </a:solidFill>
                      <a:miter lim="400000"/>
                    </a:lnB>
                    <a:solidFill>
                      <a:srgbClr val="C6E8F9"/>
                    </a:solidFill>
                  </a:tcPr>
                </a:tc>
                <a:tc>
                  <a:txBody>
                    <a:bodyPr/>
                    <a:lstStyle/>
                    <a:p>
                      <a:pPr lvl="0" defTabSz="914400">
                        <a:defRPr sz="2000"/>
                      </a:pPr>
                      <a:endParaRPr/>
                    </a:p>
                  </a:txBody>
                  <a:tcPr marL="50800" marR="50800" marT="50800" marB="50800" anchor="ctr" horzOverflow="overflow">
                    <a:lnL w="6350">
                      <a:solidFill>
                        <a:srgbClr val="53585F"/>
                      </a:solidFill>
                      <a:miter lim="400000"/>
                    </a:lnL>
                  </a:tcPr>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dirty="0"/>
                    </a:p>
                  </a:txBody>
                  <a:tcPr marL="50800" marR="50800" marT="50800" marB="50800" anchor="ctr" horzOverflow="overflow"/>
                </a:tc>
              </a:tr>
              <a:tr h="1171836">
                <a:tc>
                  <a:txBody>
                    <a:bodyPr/>
                    <a:lstStyle/>
                    <a:p>
                      <a:pPr lvl="0" defTabSz="914400"/>
                      <a:r>
                        <a:rPr sz="2800" b="1">
                          <a:solidFill>
                            <a:srgbClr val="FFFFFF"/>
                          </a:solidFill>
                          <a:latin typeface="Helvetica"/>
                          <a:ea typeface="Helvetica"/>
                          <a:cs typeface="Helvetica"/>
                          <a:sym typeface="Helvetica"/>
                        </a:rPr>
                        <a:t>7</a:t>
                      </a:r>
                    </a:p>
                  </a:txBody>
                  <a:tcPr marL="50800" marR="50800" marT="50800" marB="50800" anchor="ctr" horzOverflow="overflow">
                    <a:solidFill>
                      <a:srgbClr val="398CCE"/>
                    </a:solidFill>
                  </a:tcPr>
                </a:tc>
                <a:tc>
                  <a:txBody>
                    <a:bodyPr/>
                    <a:lstStyle/>
                    <a:p>
                      <a:pPr lvl="0" defTabSz="914400"/>
                      <a:r>
                        <a:rPr b="1">
                          <a:latin typeface="Copperplate"/>
                          <a:ea typeface="Copperplate"/>
                          <a:cs typeface="Copperplate"/>
                          <a:sym typeface="Copperplate"/>
                        </a:rPr>
                        <a:t>19:11-21:8</a:t>
                      </a:r>
                    </a:p>
                    <a:p>
                      <a:pPr lvl="0" defTabSz="914400"/>
                      <a:r>
                        <a:rPr b="1">
                          <a:solidFill>
                            <a:srgbClr val="53585F"/>
                          </a:solidFill>
                          <a:latin typeface="Copperplate"/>
                          <a:ea typeface="Copperplate"/>
                          <a:cs typeface="Copperplate"/>
                          <a:sym typeface="Copperplate"/>
                        </a:rPr>
                        <a:t>Drama Behind History</a:t>
                      </a:r>
                    </a:p>
                  </a:txBody>
                  <a:tcPr marL="50800" marR="50800" marT="50800" marB="50800" anchor="ctr" horzOverflow="overflow">
                    <a:lnT w="6350">
                      <a:solidFill>
                        <a:srgbClr val="53585F"/>
                      </a:solidFill>
                      <a:miter lim="400000"/>
                    </a:lnT>
                    <a:lnB w="12700">
                      <a:solidFill>
                        <a:srgbClr val="3797C6"/>
                      </a:solidFill>
                      <a:miter lim="400000"/>
                    </a:lnB>
                    <a:solidFill>
                      <a:srgbClr val="C6E8F9"/>
                    </a:solidFill>
                  </a:tcPr>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r>
              <a:tr h="905066">
                <a:tc>
                  <a:txBody>
                    <a:bodyPr/>
                    <a:lstStyle/>
                    <a:p>
                      <a:pPr lvl="0" defTabSz="914400"/>
                      <a:r>
                        <a:rPr sz="2800" b="1">
                          <a:solidFill>
                            <a:srgbClr val="FFFFFF"/>
                          </a:solidFill>
                          <a:latin typeface="Helvetica"/>
                          <a:ea typeface="Helvetica"/>
                          <a:cs typeface="Helvetica"/>
                          <a:sym typeface="Helvetica"/>
                        </a:rPr>
                        <a:t>8</a:t>
                      </a:r>
                    </a:p>
                  </a:txBody>
                  <a:tcPr marL="50800" marR="50800" marT="50800" marB="50800" anchor="ctr" horzOverflow="overflow">
                    <a:solidFill>
                      <a:srgbClr val="398CCE"/>
                    </a:solidFill>
                  </a:tcPr>
                </a:tc>
                <a:tc>
                  <a:txBody>
                    <a:bodyPr/>
                    <a:lstStyle/>
                    <a:p>
                      <a:pPr lvl="0" defTabSz="914400"/>
                      <a:r>
                        <a:rPr b="1">
                          <a:latin typeface="Copperplate"/>
                          <a:ea typeface="Copperplate"/>
                          <a:cs typeface="Copperplate"/>
                          <a:sym typeface="Copperplate"/>
                        </a:rPr>
                        <a:t>21:9-22:19</a:t>
                      </a:r>
                    </a:p>
                    <a:p>
                      <a:pPr lvl="0" defTabSz="914400"/>
                      <a:r>
                        <a:rPr b="1">
                          <a:solidFill>
                            <a:srgbClr val="53585F"/>
                          </a:solidFill>
                          <a:latin typeface="Copperplate"/>
                          <a:ea typeface="Copperplate"/>
                          <a:cs typeface="Copperplate"/>
                          <a:sym typeface="Copperplate"/>
                        </a:rPr>
                        <a:t>Jerusalem the Bride</a:t>
                      </a:r>
                    </a:p>
                  </a:txBody>
                  <a:tcPr marL="50800" marR="50800" marT="50800" marB="50800" anchor="ctr" horzOverflow="overflow">
                    <a:lnT w="12700">
                      <a:solidFill>
                        <a:srgbClr val="3797C6"/>
                      </a:solidFill>
                      <a:miter lim="400000"/>
                    </a:lnT>
                    <a:solidFill>
                      <a:srgbClr val="C6E8F9"/>
                    </a:solidFill>
                  </a:tcPr>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2000"/>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a:p>
                  </a:txBody>
                  <a:tcPr marL="50800" marR="50800" marT="50800" marB="50800" anchor="ctr" horzOverflow="overflow"/>
                </a:tc>
                <a:tc>
                  <a:txBody>
                    <a:bodyPr/>
                    <a:lstStyle/>
                    <a:p>
                      <a:pPr lvl="0" defTabSz="914400">
                        <a:defRPr sz="1700">
                          <a:solidFill>
                            <a:srgbClr val="53585F"/>
                          </a:solidFill>
                          <a:latin typeface="Helvetica Condensed Medium"/>
                          <a:ea typeface="Helvetica Condensed Medium"/>
                          <a:cs typeface="Helvetica Condensed Medium"/>
                          <a:sym typeface="Helvetica Condensed Medium"/>
                        </a:defRPr>
                      </a:pPr>
                      <a:endParaRPr dirty="0"/>
                    </a:p>
                  </a:txBody>
                  <a:tcPr marL="50800" marR="50800" marT="50800" marB="50800" anchor="ctr" horzOverflow="overflow"/>
                </a:tc>
              </a:tr>
            </a:tbl>
          </a:graphicData>
        </a:graphic>
      </p:graphicFrame>
      <p:sp>
        <p:nvSpPr>
          <p:cNvPr id="36" name="Shape 36"/>
          <p:cNvSpPr/>
          <p:nvPr/>
        </p:nvSpPr>
        <p:spPr>
          <a:xfrm>
            <a:off x="4020308" y="96453"/>
            <a:ext cx="4443252" cy="4928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70000"/>
              </a:lnSpc>
              <a:spcBef>
                <a:spcPts val="400"/>
              </a:spcBef>
              <a:defRPr sz="2800" b="1">
                <a:solidFill>
                  <a:srgbClr val="1D1C1F"/>
                </a:solidFill>
                <a:uFill>
                  <a:solidFill>
                    <a:srgbClr val="1D1C1F"/>
                  </a:solidFill>
                </a:uFill>
                <a:latin typeface="Times New Roman"/>
                <a:ea typeface="Times New Roman"/>
                <a:cs typeface="Times New Roman"/>
                <a:sym typeface="Times New Roman"/>
              </a:defRPr>
            </a:lvl1pPr>
          </a:lstStyle>
          <a:p>
            <a:pPr lvl="0" defTabSz="914400">
              <a:defRPr sz="1800" b="0">
                <a:solidFill>
                  <a:srgbClr val="000000"/>
                </a:solidFill>
                <a:uFillTx/>
              </a:defRPr>
            </a:pPr>
            <a:r>
              <a:rPr sz="2800" b="1">
                <a:solidFill>
                  <a:srgbClr val="1D1C1F"/>
                </a:solidFill>
                <a:uFill>
                  <a:solidFill>
                    <a:srgbClr val="1D1C1F"/>
                  </a:solidFill>
                </a:uFill>
              </a:rPr>
              <a:t>The 8 Scenes of Revelation</a:t>
            </a:r>
          </a:p>
        </p:txBody>
      </p:sp>
    </p:spTree>
    <p:extLst>
      <p:ext uri="{BB962C8B-B14F-4D97-AF65-F5344CB8AC3E}">
        <p14:creationId xmlns:p14="http://schemas.microsoft.com/office/powerpoint/2010/main" val="23530877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iterate>
                                    <p:tmAbs val="0"/>
                                  </p:iterate>
                                  <p:childTnLst>
                                    <p:set>
                                      <p:cBhvr>
                                        <p:cTn id="6" fill="hold"/>
                                        <p:tgtEl>
                                          <p:spTgt spid="35"/>
                                        </p:tgtEl>
                                        <p:attrNameLst>
                                          <p:attrName>style.visibility</p:attrName>
                                        </p:attrNameLst>
                                      </p:cBhvr>
                                      <p:to>
                                        <p:strVal val="visible"/>
                                      </p:to>
                                    </p:set>
                                    <p:anim calcmode="lin" valueType="num">
                                      <p:cBhvr>
                                        <p:cTn id="7" dur="1750" fill="hold"/>
                                        <p:tgtEl>
                                          <p:spTgt spid="35"/>
                                        </p:tgtEl>
                                        <p:attrNameLst>
                                          <p:attrName>ppt_x</p:attrName>
                                        </p:attrNameLst>
                                      </p:cBhvr>
                                      <p:tavLst>
                                        <p:tav tm="0">
                                          <p:val>
                                            <p:strVal val="#ppt_x"/>
                                          </p:val>
                                        </p:tav>
                                        <p:tav tm="100000">
                                          <p:val>
                                            <p:strVal val="#ppt_x"/>
                                          </p:val>
                                        </p:tav>
                                      </p:tavLst>
                                    </p:anim>
                                    <p:anim calcmode="lin" valueType="num">
                                      <p:cBhvr>
                                        <p:cTn id="8" dur="175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65</TotalTime>
  <Words>581</Words>
  <Application>Microsoft Macintosh PowerPoint</Application>
  <PresentationFormat>Custom</PresentationFormat>
  <Paragraphs>60</Paragraphs>
  <Slides>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White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8</cp:revision>
  <dcterms:modified xsi:type="dcterms:W3CDTF">2015-09-20T03:47:15Z</dcterms:modified>
</cp:coreProperties>
</file>