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lvl="0"/>
          </a:p>
        </p:txBody>
      </p:sp>
      <p:sp>
        <p:nvSpPr>
          <p:cNvPr id="25" name="Shape 2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lvl="0"/>
          </a:p>
        </p:txBody>
      </p:sp>
      <p:sp>
        <p:nvSpPr>
          <p:cNvPr id="120" name="Shape 120"/>
          <p:cNvSpPr/>
          <p:nvPr>
            <p:ph type="body" sz="quarter" idx="1"/>
          </p:nvPr>
        </p:nvSpPr>
        <p:spPr>
          <a:prstGeom prst="rect">
            <a:avLst/>
          </a:prstGeom>
        </p:spPr>
        <p:txBody>
          <a:bodyPr/>
          <a:lstStyle/>
          <a:p>
            <a:pPr lvl="0">
              <a:defRPr sz="1800"/>
            </a:pPr>
            <a:r>
              <a:rPr sz="2200"/>
              <a:t>8 Then the voice that I had heard from heaven spoke to me again, saying, “Go, take the scroll that is open in the hand of the angel who is standing on the sea and on the land.” 9 So I went to the angel and told him to give me the little scroll. And he said to me, “Take and eat it; it will make your stomach bitter, but in your mouth it will be sweet as honey.” 10 And I took the little scroll from the hand of the angel and ate it. It was sweet as honey in my mouth, but when I had eaten it my stomach was made bitter. 11 And I was told, “You must again prophesy about many peoples and nations and languages and kings.”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lvl="0"/>
          </a:p>
        </p:txBody>
      </p:sp>
      <p:sp>
        <p:nvSpPr>
          <p:cNvPr id="138" name="Shape 138"/>
          <p:cNvSpPr/>
          <p:nvPr>
            <p:ph type="body" sz="quarter" idx="1"/>
          </p:nvPr>
        </p:nvSpPr>
        <p:spPr>
          <a:prstGeom prst="rect">
            <a:avLst/>
          </a:prstGeom>
        </p:spPr>
        <p:txBody>
          <a:bodyPr/>
          <a:lstStyle/>
          <a:p>
            <a:pPr lvl="0">
              <a:defRPr sz="1800"/>
            </a:pPr>
            <a:endParaRPr sz="2200"/>
          </a:p>
          <a:p>
            <a:pPr lvl="0">
              <a:defRPr sz="1800"/>
            </a:pP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lvl="0"/>
          </a:p>
        </p:txBody>
      </p:sp>
      <p:sp>
        <p:nvSpPr>
          <p:cNvPr id="150" name="Shape 150"/>
          <p:cNvSpPr/>
          <p:nvPr>
            <p:ph type="body" sz="quarter" idx="1"/>
          </p:nvPr>
        </p:nvSpPr>
        <p:spPr>
          <a:prstGeom prst="rect">
            <a:avLst/>
          </a:prstGeom>
        </p:spPr>
        <p:txBody>
          <a:bodyPr/>
          <a:lstStyle/>
          <a:p>
            <a:pPr lvl="0">
              <a:defRPr sz="1800"/>
            </a:pPr>
            <a:endParaRPr sz="2200"/>
          </a:p>
          <a:p>
            <a:pPr lvl="0">
              <a:defRPr sz="1800"/>
            </a:pPr>
            <a:endParaRPr sz="2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lvl="0"/>
          </a:p>
        </p:txBody>
      </p:sp>
      <p:sp>
        <p:nvSpPr>
          <p:cNvPr id="157" name="Shape 157"/>
          <p:cNvSpPr/>
          <p:nvPr>
            <p:ph type="body" sz="quarter" idx="1"/>
          </p:nvPr>
        </p:nvSpPr>
        <p:spPr>
          <a:prstGeom prst="rect">
            <a:avLst/>
          </a:prstGeom>
        </p:spPr>
        <p:txBody>
          <a:bodyPr/>
          <a:lstStyle/>
          <a:p>
            <a:pPr lvl="0">
              <a:defRPr sz="1800"/>
            </a:pPr>
            <a:endParaRPr sz="2200"/>
          </a:p>
          <a:p>
            <a:pPr lvl="0">
              <a:defRPr sz="1800"/>
            </a:pP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lvl="0"/>
          </a:p>
        </p:txBody>
      </p:sp>
      <p:sp>
        <p:nvSpPr>
          <p:cNvPr id="164" name="Shape 164"/>
          <p:cNvSpPr/>
          <p:nvPr>
            <p:ph type="body" sz="quarter" idx="1"/>
          </p:nvPr>
        </p:nvSpPr>
        <p:spPr>
          <a:prstGeom prst="rect">
            <a:avLst/>
          </a:prstGeom>
        </p:spPr>
        <p:txBody>
          <a:bodyPr/>
          <a:lstStyle/>
          <a:p>
            <a:pPr lvl="0">
              <a:defRPr sz="1800"/>
            </a:pPr>
            <a:r>
              <a:rPr sz="2200"/>
              <a:t>8 Then the voice that I had heard from heaven spoke to me again, saying, “Go, take the scroll that is open in the hand of the angel who is standing on the sea and on the land.” 9 So I went to the angel and told him to give me the little scroll. And he said to me, “Take and eat it; it will make your stomach bitter, but in your mouth it will be sweet as honey.” 10 And I took the little scroll from the hand of the angel and ate it. It was sweet as honey in my mouth, but when I had eaten it my stomach was made bitter. 11 And I was told, “You must again prophesy about many peoples and nations and languages and kings.”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0" name="Candlestick_glow55.jpg"/>
          <p:cNvPicPr/>
          <p:nvPr/>
        </p:nvPicPr>
        <p:blipFill>
          <a:blip r:embed="rId2">
            <a:extLst/>
          </a:blip>
          <a:srcRect l="8045" t="6021" r="4807" b="0"/>
          <a:stretch>
            <a:fillRect/>
          </a:stretch>
        </p:blipFill>
        <p:spPr>
          <a:xfrm>
            <a:off x="0" y="431800"/>
            <a:ext cx="13004697" cy="9753600"/>
          </a:xfrm>
          <a:prstGeom prst="rect">
            <a:avLst/>
          </a:prstGeom>
          <a:ln w="12700">
            <a:miter lim="400000"/>
          </a:ln>
        </p:spPr>
      </p:pic>
      <p:grpSp>
        <p:nvGrpSpPr>
          <p:cNvPr id="14" name="Group 14"/>
          <p:cNvGrpSpPr/>
          <p:nvPr/>
        </p:nvGrpSpPr>
        <p:grpSpPr>
          <a:xfrm>
            <a:off x="-3" y="-203200"/>
            <a:ext cx="13004803" cy="939800"/>
            <a:chOff x="0" y="0"/>
            <a:chExt cx="13004801" cy="939799"/>
          </a:xfrm>
        </p:grpSpPr>
        <p:sp>
          <p:nvSpPr>
            <p:cNvPr id="11" name="Shape 11"/>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2" name="Shape 12"/>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13" name="Shape 13"/>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Blank bot">
    <p:spTree>
      <p:nvGrpSpPr>
        <p:cNvPr id="1" name=""/>
        <p:cNvGrpSpPr/>
        <p:nvPr/>
      </p:nvGrpSpPr>
      <p:grpSpPr>
        <a:xfrm>
          <a:off x="0" y="0"/>
          <a:ext cx="0" cy="0"/>
          <a:chOff x="0" y="0"/>
          <a:chExt cx="0" cy="0"/>
        </a:xfrm>
      </p:grpSpPr>
      <p:pic>
        <p:nvPicPr>
          <p:cNvPr id="16" name="Candlestick_glow55.jpg"/>
          <p:cNvPicPr/>
          <p:nvPr/>
        </p:nvPicPr>
        <p:blipFill>
          <a:blip r:embed="rId2">
            <a:extLst/>
          </a:blip>
          <a:srcRect l="8045" t="6021" r="4807" b="0"/>
          <a:stretch>
            <a:fillRect/>
          </a:stretch>
        </p:blipFill>
        <p:spPr>
          <a:xfrm>
            <a:off x="0" y="0"/>
            <a:ext cx="13004697" cy="9753600"/>
          </a:xfrm>
          <a:prstGeom prst="rect">
            <a:avLst/>
          </a:prstGeom>
          <a:ln w="12700">
            <a:miter lim="400000"/>
          </a:ln>
        </p:spPr>
      </p:pic>
      <p:grpSp>
        <p:nvGrpSpPr>
          <p:cNvPr id="20" name="Group 20"/>
          <p:cNvGrpSpPr/>
          <p:nvPr/>
        </p:nvGrpSpPr>
        <p:grpSpPr>
          <a:xfrm>
            <a:off x="0" y="9017000"/>
            <a:ext cx="13004802" cy="939800"/>
            <a:chOff x="0" y="0"/>
            <a:chExt cx="13004801" cy="939799"/>
          </a:xfrm>
        </p:grpSpPr>
        <p:sp>
          <p:nvSpPr>
            <p:cNvPr id="17" name="Shape 17"/>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8" name="Shape 18"/>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19" name="Shape 19"/>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lank copy">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pPr>
            <a:r>
              <a:rPr sz="56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3" name="Candlestick_glowSmall.png"/>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4" name="Shape 4"/>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5" name="Shape 5"/>
          <p:cNvSpPr/>
          <p:nvPr/>
        </p:nvSpPr>
        <p:spPr>
          <a:xfrm>
            <a:off x="-1" y="8629451"/>
            <a:ext cx="1420615"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800">
                <a:solidFill>
                  <a:srgbClr val="FFFFFF"/>
                </a:solidFill>
              </a:rPr>
              <a:t>Scene 3</a:t>
            </a:r>
          </a:p>
        </p:txBody>
      </p:sp>
      <p:sp>
        <p:nvSpPr>
          <p:cNvPr id="6" name="Shape 6"/>
          <p:cNvSpPr/>
          <p:nvPr/>
        </p:nvSpPr>
        <p:spPr>
          <a:xfrm>
            <a:off x="0" y="1834091"/>
            <a:ext cx="1420614" cy="721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2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200">
                <a:solidFill>
                  <a:srgbClr val="FFFFFF"/>
                </a:solidFill>
              </a:rPr>
              <a:t>8:2-11:18</a:t>
            </a:r>
          </a:p>
        </p:txBody>
      </p:sp>
      <p:sp>
        <p:nvSpPr>
          <p:cNvPr id="7" name="Shape 7"/>
          <p:cNvSpPr/>
          <p:nvPr/>
        </p:nvSpPr>
        <p:spPr>
          <a:xfrm>
            <a:off x="0" y="2864071"/>
            <a:ext cx="1420615" cy="1521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Trumpet Warnings for the World</a:t>
            </a:r>
          </a:p>
        </p:txBody>
      </p:sp>
      <p:sp>
        <p:nvSpPr>
          <p:cNvPr id="8" name="Shape 8"/>
          <p:cNvSpPr/>
          <p:nvPr>
            <p:ph type="title"/>
          </p:nvPr>
        </p:nvSpPr>
        <p:spPr>
          <a:xfrm>
            <a:off x="1420613" y="127000"/>
            <a:ext cx="11584187" cy="8908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600"/>
              <a:t>Title Text</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spd="med" advClick="1"/>
  <p:txStyles>
    <p:titleStyle>
      <a:lvl1pPr algn="ctr" defTabSz="584200">
        <a:defRPr sz="5600">
          <a:latin typeface="Helvetica Condensed Medium"/>
          <a:ea typeface="Helvetica Condensed Medium"/>
          <a:cs typeface="Helvetica Condensed Medium"/>
          <a:sym typeface="Helvetica Condensed Medium"/>
        </a:defRPr>
      </a:lvl1pPr>
      <a:lvl2pPr indent="228600" algn="ctr" defTabSz="584200">
        <a:defRPr sz="5600">
          <a:latin typeface="Helvetica Condensed Medium"/>
          <a:ea typeface="Helvetica Condensed Medium"/>
          <a:cs typeface="Helvetica Condensed Medium"/>
          <a:sym typeface="Helvetica Condensed Medium"/>
        </a:defRPr>
      </a:lvl2pPr>
      <a:lvl3pPr indent="457200" algn="ctr" defTabSz="584200">
        <a:defRPr sz="5600">
          <a:latin typeface="Helvetica Condensed Medium"/>
          <a:ea typeface="Helvetica Condensed Medium"/>
          <a:cs typeface="Helvetica Condensed Medium"/>
          <a:sym typeface="Helvetica Condensed Medium"/>
        </a:defRPr>
      </a:lvl3pPr>
      <a:lvl4pPr indent="685800" algn="ctr" defTabSz="584200">
        <a:defRPr sz="5600">
          <a:latin typeface="Helvetica Condensed Medium"/>
          <a:ea typeface="Helvetica Condensed Medium"/>
          <a:cs typeface="Helvetica Condensed Medium"/>
          <a:sym typeface="Helvetica Condensed Medium"/>
        </a:defRPr>
      </a:lvl4pPr>
      <a:lvl5pPr indent="914400" algn="ctr" defTabSz="584200">
        <a:defRPr sz="5600">
          <a:latin typeface="Helvetica Condensed Medium"/>
          <a:ea typeface="Helvetica Condensed Medium"/>
          <a:cs typeface="Helvetica Condensed Medium"/>
          <a:sym typeface="Helvetica Condensed Medium"/>
        </a:defRPr>
      </a:lvl5pPr>
      <a:lvl6pPr indent="1143000" algn="ctr" defTabSz="584200">
        <a:defRPr sz="5600">
          <a:latin typeface="Helvetica Condensed Medium"/>
          <a:ea typeface="Helvetica Condensed Medium"/>
          <a:cs typeface="Helvetica Condensed Medium"/>
          <a:sym typeface="Helvetica Condensed Medium"/>
        </a:defRPr>
      </a:lvl6pPr>
      <a:lvl7pPr indent="1371600" algn="ctr" defTabSz="584200">
        <a:defRPr sz="5600">
          <a:latin typeface="Helvetica Condensed Medium"/>
          <a:ea typeface="Helvetica Condensed Medium"/>
          <a:cs typeface="Helvetica Condensed Medium"/>
          <a:sym typeface="Helvetica Condensed Medium"/>
        </a:defRPr>
      </a:lvl7pPr>
      <a:lvl8pPr indent="1600200" algn="ctr" defTabSz="584200">
        <a:defRPr sz="5600">
          <a:latin typeface="Helvetica Condensed Medium"/>
          <a:ea typeface="Helvetica Condensed Medium"/>
          <a:cs typeface="Helvetica Condensed Medium"/>
          <a:sym typeface="Helvetica Condensed Medium"/>
        </a:defRPr>
      </a:lvl8pPr>
      <a:lvl9pPr indent="1828800" algn="ctr" defTabSz="584200">
        <a:defRPr sz="5600">
          <a:latin typeface="Helvetica Condensed Medium"/>
          <a:ea typeface="Helvetica Condensed Medium"/>
          <a:cs typeface="Helvetica Condensed Medium"/>
          <a:sym typeface="Helvetica Condensed Medium"/>
        </a:defRPr>
      </a:lvl9pPr>
    </p:titleStyle>
    <p:bodyStyle>
      <a:lvl1pPr defTabSz="584200">
        <a:defRPr sz="4200">
          <a:latin typeface="+mn-lt"/>
          <a:ea typeface="+mn-ea"/>
          <a:cs typeface="+mn-cs"/>
          <a:sym typeface="Helvetica Light"/>
        </a:defRPr>
      </a:lvl1pPr>
      <a:lvl2pPr indent="228600" defTabSz="584200">
        <a:defRPr sz="4200">
          <a:latin typeface="+mn-lt"/>
          <a:ea typeface="+mn-ea"/>
          <a:cs typeface="+mn-cs"/>
          <a:sym typeface="Helvetica Light"/>
        </a:defRPr>
      </a:lvl2pPr>
      <a:lvl3pPr indent="457200" defTabSz="584200">
        <a:defRPr sz="4200">
          <a:latin typeface="+mn-lt"/>
          <a:ea typeface="+mn-ea"/>
          <a:cs typeface="+mn-cs"/>
          <a:sym typeface="Helvetica Light"/>
        </a:defRPr>
      </a:lvl3pPr>
      <a:lvl4pPr indent="685800" defTabSz="584200">
        <a:defRPr sz="4200">
          <a:latin typeface="+mn-lt"/>
          <a:ea typeface="+mn-ea"/>
          <a:cs typeface="+mn-cs"/>
          <a:sym typeface="Helvetica Light"/>
        </a:defRPr>
      </a:lvl4pPr>
      <a:lvl5pPr indent="914400" defTabSz="584200">
        <a:defRPr sz="4200">
          <a:latin typeface="+mn-lt"/>
          <a:ea typeface="+mn-ea"/>
          <a:cs typeface="+mn-cs"/>
          <a:sym typeface="Helvetica Light"/>
        </a:defRPr>
      </a:lvl5pPr>
      <a:lvl6pPr indent="1143000" defTabSz="584200">
        <a:defRPr sz="4200">
          <a:latin typeface="+mn-lt"/>
          <a:ea typeface="+mn-ea"/>
          <a:cs typeface="+mn-cs"/>
          <a:sym typeface="Helvetica Light"/>
        </a:defRPr>
      </a:lvl6pPr>
      <a:lvl7pPr indent="1371600" defTabSz="584200">
        <a:defRPr sz="4200">
          <a:latin typeface="+mn-lt"/>
          <a:ea typeface="+mn-ea"/>
          <a:cs typeface="+mn-cs"/>
          <a:sym typeface="Helvetica Light"/>
        </a:defRPr>
      </a:lvl7pPr>
      <a:lvl8pPr indent="1600200" defTabSz="584200">
        <a:defRPr sz="4200">
          <a:latin typeface="+mn-lt"/>
          <a:ea typeface="+mn-ea"/>
          <a:cs typeface="+mn-cs"/>
          <a:sym typeface="Helvetica Light"/>
        </a:defRPr>
      </a:lvl8pPr>
      <a:lvl9pPr indent="1828800" defTabSz="584200">
        <a:defRPr sz="4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hyperlink" Target="http://fishhouseministries.com"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Paul J. Bucknell</a:t>
            </a:r>
          </a:p>
        </p:txBody>
      </p:sp>
      <p:sp>
        <p:nvSpPr>
          <p:cNvPr id="28" name="Shape 28"/>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OIF</a:t>
            </a:r>
          </a:p>
        </p:txBody>
      </p:sp>
      <p:sp>
        <p:nvSpPr>
          <p:cNvPr id="29" name="Shape 29"/>
          <p:cNvSpPr/>
          <p:nvPr/>
        </p:nvSpPr>
        <p:spPr>
          <a:xfrm>
            <a:off x="-1" y="7939616"/>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700">
                <a:solidFill>
                  <a:srgbClr val="FFFFFF"/>
                </a:solidFill>
                <a:latin typeface="Helvetica"/>
                <a:ea typeface="Helvetica"/>
                <a:cs typeface="Helvetica"/>
                <a:sym typeface="Helvetica"/>
              </a:defRPr>
            </a:lvl1pPr>
          </a:lstStyle>
          <a:p>
            <a:pPr lvl="0">
              <a:defRPr b="0" sz="1800">
                <a:solidFill>
                  <a:srgbClr val="000000"/>
                </a:solidFill>
              </a:defRPr>
            </a:pPr>
            <a:r>
              <a:rPr b="1" sz="4700">
                <a:solidFill>
                  <a:srgbClr val="FFFFFF"/>
                </a:solidFill>
              </a:rPr>
              <a:t>Scene 3: Trumpet Warnings for the World</a:t>
            </a:r>
          </a:p>
        </p:txBody>
      </p:sp>
      <p:sp>
        <p:nvSpPr>
          <p:cNvPr id="30" name="Shape 30"/>
          <p:cNvSpPr/>
          <p:nvPr/>
        </p:nvSpPr>
        <p:spPr>
          <a:xfrm>
            <a:off x="-3" y="6629994"/>
            <a:ext cx="13004803" cy="187477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8500">
                <a:solidFill>
                  <a:srgbClr val="FFFFFF"/>
                </a:solidFill>
                <a:latin typeface="Impact"/>
                <a:ea typeface="Impact"/>
                <a:cs typeface="Impact"/>
                <a:sym typeface="Impact"/>
              </a:defRPr>
            </a:lvl1pPr>
          </a:lstStyle>
          <a:p>
            <a:pPr lvl="0">
              <a:defRPr sz="1800">
                <a:solidFill>
                  <a:srgbClr val="000000"/>
                </a:solidFill>
              </a:defRPr>
            </a:pPr>
            <a:r>
              <a:rPr sz="8500">
                <a:solidFill>
                  <a:srgbClr val="FFFFFF"/>
                </a:solidFill>
              </a:rPr>
              <a:t>Revelation 8:2-11:18</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prstGeom prst="rect">
            <a:avLst/>
          </a:prstGeom>
        </p:spPr>
        <p:txBody>
          <a:bodyPr/>
          <a:lstStyle/>
          <a:p>
            <a:pPr lvl="0">
              <a:defRPr sz="1800"/>
            </a:pPr>
            <a:r>
              <a:rPr sz="5600"/>
              <a:t>Revelation 10 (Angel and Scroll)</a:t>
            </a:r>
          </a:p>
        </p:txBody>
      </p:sp>
      <p:sp>
        <p:nvSpPr>
          <p:cNvPr id="117" name="Shape 117"/>
          <p:cNvSpPr/>
          <p:nvPr>
            <p:ph type="body" idx="4294967295"/>
          </p:nvPr>
        </p:nvSpPr>
        <p:spPr>
          <a:xfrm>
            <a:off x="1850965" y="4876800"/>
            <a:ext cx="10256654" cy="5050284"/>
          </a:xfrm>
          <a:prstGeom prst="rect">
            <a:avLst/>
          </a:prstGeom>
          <a:solidFill>
            <a:srgbClr val="FFFFFF"/>
          </a:solid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p>
            <a:pPr lvl="0" marL="166254" indent="-166254" defTabSz="457200">
              <a:spcBef>
                <a:spcPts val="2000"/>
              </a:spcBef>
              <a:buSzPct val="100000"/>
              <a:buChar char="•"/>
              <a:defRPr sz="1800"/>
            </a:pPr>
            <a:r>
              <a:rPr sz="3200">
                <a:latin typeface="Gill Sans"/>
                <a:ea typeface="Gill Sans"/>
                <a:cs typeface="Gill Sans"/>
                <a:sym typeface="Gill Sans"/>
              </a:rPr>
              <a:t> The pause at the end of Trumpet sound #6 and before #7.</a:t>
            </a:r>
            <a:endParaRPr sz="3200">
              <a:latin typeface="Gill Sans"/>
              <a:ea typeface="Gill Sans"/>
              <a:cs typeface="Gill Sans"/>
              <a:sym typeface="Gill Sans"/>
            </a:endParaRPr>
          </a:p>
          <a:p>
            <a:pPr lvl="0" marL="166254" indent="-166254" defTabSz="457200">
              <a:spcBef>
                <a:spcPts val="2000"/>
              </a:spcBef>
              <a:buSzPct val="100000"/>
              <a:buChar char="•"/>
              <a:defRPr sz="1800"/>
            </a:pPr>
            <a:r>
              <a:rPr sz="3200">
                <a:latin typeface="Gill Sans"/>
                <a:ea typeface="Gill Sans"/>
                <a:cs typeface="Gill Sans"/>
                <a:sym typeface="Gill Sans"/>
              </a:rPr>
              <a:t> Very animate scenes, but it does pause from the intense focus on earthly judgment–refreshes one’s mind (cf. 4-5).</a:t>
            </a:r>
            <a:endParaRPr sz="3200">
              <a:latin typeface="Gill Sans"/>
              <a:ea typeface="Gill Sans"/>
              <a:cs typeface="Gill Sans"/>
              <a:sym typeface="Gill Sans"/>
            </a:endParaRPr>
          </a:p>
          <a:p>
            <a:pPr lvl="0" marL="166254" indent="-166254" defTabSz="457200">
              <a:spcBef>
                <a:spcPts val="2000"/>
              </a:spcBef>
              <a:buSzPct val="100000"/>
              <a:buChar char="•"/>
              <a:defRPr sz="1800"/>
            </a:pPr>
            <a:r>
              <a:rPr sz="3200">
                <a:latin typeface="Gill Sans"/>
                <a:ea typeface="Gill Sans"/>
                <a:cs typeface="Gill Sans"/>
                <a:sym typeface="Gill Sans"/>
              </a:rPr>
              <a:t>“Seal up what the seven thunders have said” (10:4) continues to refocus on God’s glory rather than judgment.</a:t>
            </a:r>
            <a:endParaRPr sz="3200">
              <a:latin typeface="Gill Sans"/>
              <a:ea typeface="Gill Sans"/>
              <a:cs typeface="Gill Sans"/>
              <a:sym typeface="Gill Sans"/>
            </a:endParaRPr>
          </a:p>
          <a:p>
            <a:pPr lvl="0" marL="166254" indent="-166254" defTabSz="457200">
              <a:spcBef>
                <a:spcPts val="2000"/>
              </a:spcBef>
              <a:buSzPct val="100000"/>
              <a:buChar char="•"/>
              <a:defRPr sz="1800"/>
            </a:pPr>
            <a:r>
              <a:rPr sz="3200">
                <a:latin typeface="Gill Sans"/>
                <a:ea typeface="Gill Sans"/>
                <a:cs typeface="Gill Sans"/>
                <a:sym typeface="Gill Sans"/>
              </a:rPr>
              <a:t>“Seven thunders” is a hidden set of plans He can at His discretion use.</a:t>
            </a:r>
          </a:p>
        </p:txBody>
      </p:sp>
      <p:sp>
        <p:nvSpPr>
          <p:cNvPr id="118" name="Shape 118"/>
          <p:cNvSpPr/>
          <p:nvPr/>
        </p:nvSpPr>
        <p:spPr>
          <a:xfrm>
            <a:off x="1850965" y="1017835"/>
            <a:ext cx="10714116" cy="3913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ct val="110000"/>
              </a:lnSpc>
              <a:defRPr sz="1800"/>
            </a:pPr>
            <a:r>
              <a:rPr sz="1900">
                <a:latin typeface="Helvetica Neue"/>
                <a:ea typeface="Helvetica Neue"/>
                <a:cs typeface="Helvetica Neue"/>
                <a:sym typeface="Helvetica Neue"/>
              </a:rPr>
              <a:t>Then I saw another mighty angel coming down from heaven, wrapped in a cloud, with a rainbow over his head, and his face was like the sun, and his legs like pillars of fire. </a:t>
            </a:r>
            <a:r>
              <a:rPr b="1" sz="1500">
                <a:latin typeface="Arial"/>
                <a:ea typeface="Arial"/>
                <a:cs typeface="Arial"/>
                <a:sym typeface="Arial"/>
              </a:rPr>
              <a:t>2 </a:t>
            </a:r>
            <a:r>
              <a:rPr sz="1900">
                <a:latin typeface="Helvetica Neue"/>
                <a:ea typeface="Helvetica Neue"/>
                <a:cs typeface="Helvetica Neue"/>
                <a:sym typeface="Helvetica Neue"/>
              </a:rPr>
              <a:t>He had a little scroll open in his hand. And he set his right foot on the sea, and his left foot on the land, </a:t>
            </a:r>
            <a:r>
              <a:rPr b="1" sz="1500">
                <a:latin typeface="Arial"/>
                <a:ea typeface="Arial"/>
                <a:cs typeface="Arial"/>
                <a:sym typeface="Arial"/>
              </a:rPr>
              <a:t>3 </a:t>
            </a:r>
            <a:r>
              <a:rPr sz="1900">
                <a:latin typeface="Helvetica Neue"/>
                <a:ea typeface="Helvetica Neue"/>
                <a:cs typeface="Helvetica Neue"/>
                <a:sym typeface="Helvetica Neue"/>
              </a:rPr>
              <a:t>and called out with a loud voice, like a lion roaring. When he called out, the seven thunders sounded. </a:t>
            </a:r>
            <a:r>
              <a:rPr b="1" sz="1500">
                <a:latin typeface="Arial"/>
                <a:ea typeface="Arial"/>
                <a:cs typeface="Arial"/>
                <a:sym typeface="Arial"/>
              </a:rPr>
              <a:t>4 </a:t>
            </a:r>
            <a:r>
              <a:rPr sz="1900">
                <a:latin typeface="Helvetica Neue"/>
                <a:ea typeface="Helvetica Neue"/>
                <a:cs typeface="Helvetica Neue"/>
                <a:sym typeface="Helvetica Neue"/>
              </a:rPr>
              <a:t>And when the seven thunders had sounded, I was about to write, but I heard a voice from heaven saying, “Seal up what the seven thunders have said, and do not write it down.” </a:t>
            </a:r>
            <a:r>
              <a:rPr b="1" sz="1500">
                <a:latin typeface="Arial"/>
                <a:ea typeface="Arial"/>
                <a:cs typeface="Arial"/>
                <a:sym typeface="Arial"/>
              </a:rPr>
              <a:t>5 </a:t>
            </a:r>
            <a:r>
              <a:rPr sz="1900">
                <a:latin typeface="Helvetica Neue"/>
                <a:ea typeface="Helvetica Neue"/>
                <a:cs typeface="Helvetica Neue"/>
                <a:sym typeface="Helvetica Neue"/>
              </a:rPr>
              <a:t>And the angel whom I saw standing on the sea and on the land raised his right hand to heaven </a:t>
            </a:r>
            <a:r>
              <a:rPr b="1" sz="1500">
                <a:latin typeface="Arial"/>
                <a:ea typeface="Arial"/>
                <a:cs typeface="Arial"/>
                <a:sym typeface="Arial"/>
              </a:rPr>
              <a:t>6 </a:t>
            </a:r>
            <a:r>
              <a:rPr sz="1900">
                <a:latin typeface="Helvetica Neue"/>
                <a:ea typeface="Helvetica Neue"/>
                <a:cs typeface="Helvetica Neue"/>
                <a:sym typeface="Helvetica Neue"/>
              </a:rPr>
              <a:t>and swore by him who lives forever and ever, who created heaven and what is in it, the earth and what is in it, and the sea and what is in it, that there would be no more delay, </a:t>
            </a:r>
            <a:r>
              <a:rPr b="1" sz="1500">
                <a:latin typeface="Arial"/>
                <a:ea typeface="Arial"/>
                <a:cs typeface="Arial"/>
                <a:sym typeface="Arial"/>
              </a:rPr>
              <a:t>7 </a:t>
            </a:r>
            <a:r>
              <a:rPr sz="1900">
                <a:latin typeface="Helvetica Neue"/>
                <a:ea typeface="Helvetica Neue"/>
                <a:cs typeface="Helvetica Neue"/>
                <a:sym typeface="Helvetica Neue"/>
              </a:rPr>
              <a:t>but that in the days of the trumpet call to be sounded by the seventh angel, the mystery of God would be fulfilled, just as he announced to his servants the prophets. (Rev 10:1-7)</a:t>
            </a:r>
            <a:endParaRPr sz="1900">
              <a:latin typeface="Helvetica Neue"/>
              <a:ea typeface="Helvetica Neue"/>
              <a:cs typeface="Helvetica Neue"/>
              <a:sym typeface="Helvetica Neue"/>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18"/>
                                        </p:tgtEl>
                                        <p:attrNameLst>
                                          <p:attrName>style.visibility</p:attrName>
                                        </p:attrNameLst>
                                      </p:cBhvr>
                                      <p:to>
                                        <p:strVal val="visible"/>
                                      </p:to>
                                    </p:set>
                                    <p:animEffect filter="wipe(left)" transition="in">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9" grpId="2" fill="hold">
                                  <p:stCondLst>
                                    <p:cond delay="0"/>
                                  </p:stCondLst>
                                  <p:iterate type="el" backwards="0">
                                    <p:tmAbs val="0"/>
                                  </p:iterate>
                                  <p:childTnLst>
                                    <p:set>
                                      <p:cBhvr>
                                        <p:cTn id="11" fill="hold"/>
                                        <p:tgtEl>
                                          <p:spTgt spid="117">
                                            <p:bg/>
                                          </p:spTgt>
                                        </p:tgtEl>
                                        <p:attrNameLst>
                                          <p:attrName>style.visibility</p:attrName>
                                        </p:attrNameLst>
                                      </p:cBhvr>
                                      <p:to>
                                        <p:strVal val="visible"/>
                                      </p:to>
                                    </p:set>
                                    <p:animEffect filter="dissolve(right)" transition="in">
                                      <p:cBhvr>
                                        <p:cTn id="12" dur="2500"/>
                                        <p:tgtEl>
                                          <p:spTgt spid="117">
                                            <p:bg/>
                                          </p:spTgt>
                                        </p:tgtEl>
                                      </p:cBhvr>
                                    </p:animEffect>
                                  </p:childTnLst>
                                </p:cTn>
                              </p:par>
                              <p:par>
                                <p:cTn id="13" presetClass="entr" presetSubtype="8" presetID="9" grpId="2" fill="hold">
                                  <p:stCondLst>
                                    <p:cond delay="0"/>
                                  </p:stCondLst>
                                  <p:iterate type="el" backwards="0">
                                    <p:tmAbs val="0"/>
                                  </p:iterate>
                                  <p:childTnLst>
                                    <p:set>
                                      <p:cBhvr>
                                        <p:cTn id="14" fill="hold"/>
                                        <p:tgtEl>
                                          <p:spTgt spid="117">
                                            <p:txEl>
                                              <p:pRg st="0" end="0"/>
                                            </p:txEl>
                                          </p:spTgt>
                                        </p:tgtEl>
                                        <p:attrNameLst>
                                          <p:attrName>style.visibility</p:attrName>
                                        </p:attrNameLst>
                                      </p:cBhvr>
                                      <p:to>
                                        <p:strVal val="visible"/>
                                      </p:to>
                                    </p:set>
                                    <p:animEffect filter="dissolve(right)" transition="in">
                                      <p:cBhvr>
                                        <p:cTn id="15" dur="2500"/>
                                        <p:tgtEl>
                                          <p:spTgt spid="117">
                                            <p:txEl>
                                              <p:pRg st="0" end="0"/>
                                            </p:txEl>
                                          </p:spTgt>
                                        </p:tgtEl>
                                      </p:cBhvr>
                                    </p:animEffect>
                                  </p:childTnLst>
                                </p:cTn>
                              </p:par>
                            </p:childTnLst>
                          </p:cTn>
                        </p:par>
                        <p:par>
                          <p:cTn id="16" fill="hold">
                            <p:stCondLst>
                              <p:cond delay="2500"/>
                            </p:stCondLst>
                            <p:childTnLst>
                              <p:par>
                                <p:cTn id="17" nodeType="afterEffect" presetClass="entr" presetSubtype="8" presetID="9" grpId="2" fill="hold">
                                  <p:stCondLst>
                                    <p:cond delay="0"/>
                                  </p:stCondLst>
                                  <p:iterate type="el" backwards="0">
                                    <p:tmAbs val="0"/>
                                  </p:iterate>
                                  <p:childTnLst>
                                    <p:set>
                                      <p:cBhvr>
                                        <p:cTn id="18" fill="hold"/>
                                        <p:tgtEl>
                                          <p:spTgt spid="117">
                                            <p:txEl>
                                              <p:pRg st="1" end="1"/>
                                            </p:txEl>
                                          </p:spTgt>
                                        </p:tgtEl>
                                        <p:attrNameLst>
                                          <p:attrName>style.visibility</p:attrName>
                                        </p:attrNameLst>
                                      </p:cBhvr>
                                      <p:to>
                                        <p:strVal val="visible"/>
                                      </p:to>
                                    </p:set>
                                    <p:animEffect filter="dissolve(right)" transition="in">
                                      <p:cBhvr>
                                        <p:cTn id="19" dur="2500"/>
                                        <p:tgtEl>
                                          <p:spTgt spid="1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9" grpId="2" fill="hold">
                                  <p:stCondLst>
                                    <p:cond delay="0"/>
                                  </p:stCondLst>
                                  <p:iterate type="el" backwards="0">
                                    <p:tmAbs val="0"/>
                                  </p:iterate>
                                  <p:childTnLst>
                                    <p:set>
                                      <p:cBhvr>
                                        <p:cTn id="23" fill="hold"/>
                                        <p:tgtEl>
                                          <p:spTgt spid="117">
                                            <p:txEl>
                                              <p:pRg st="2" end="2"/>
                                            </p:txEl>
                                          </p:spTgt>
                                        </p:tgtEl>
                                        <p:attrNameLst>
                                          <p:attrName>style.visibility</p:attrName>
                                        </p:attrNameLst>
                                      </p:cBhvr>
                                      <p:to>
                                        <p:strVal val="visible"/>
                                      </p:to>
                                    </p:set>
                                    <p:animEffect filter="dissolve(right)" transition="in">
                                      <p:cBhvr>
                                        <p:cTn id="24" dur="2500"/>
                                        <p:tgtEl>
                                          <p:spTgt spid="117">
                                            <p:txEl>
                                              <p:pRg st="2" end="2"/>
                                            </p:txEl>
                                          </p:spTgt>
                                        </p:tgtEl>
                                      </p:cBhvr>
                                    </p:animEffect>
                                  </p:childTnLst>
                                </p:cTn>
                              </p:par>
                            </p:childTnLst>
                          </p:cTn>
                        </p:par>
                        <p:par>
                          <p:cTn id="25" fill="hold">
                            <p:stCondLst>
                              <p:cond delay="2500"/>
                            </p:stCondLst>
                            <p:childTnLst>
                              <p:par>
                                <p:cTn id="26" nodeType="afterEffect" presetClass="entr" presetSubtype="8" presetID="9" grpId="2" fill="hold">
                                  <p:stCondLst>
                                    <p:cond delay="0"/>
                                  </p:stCondLst>
                                  <p:iterate type="el" backwards="0">
                                    <p:tmAbs val="0"/>
                                  </p:iterate>
                                  <p:childTnLst>
                                    <p:set>
                                      <p:cBhvr>
                                        <p:cTn id="27" fill="hold"/>
                                        <p:tgtEl>
                                          <p:spTgt spid="117">
                                            <p:txEl>
                                              <p:pRg st="3" end="3"/>
                                            </p:txEl>
                                          </p:spTgt>
                                        </p:tgtEl>
                                        <p:attrNameLst>
                                          <p:attrName>style.visibility</p:attrName>
                                        </p:attrNameLst>
                                      </p:cBhvr>
                                      <p:to>
                                        <p:strVal val="visible"/>
                                      </p:to>
                                    </p:set>
                                    <p:animEffect filter="dissolve(right)" transition="in">
                                      <p:cBhvr>
                                        <p:cTn id="28" dur="2500"/>
                                        <p:tgtEl>
                                          <p:spTgt spid="11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p" bldLvl="5" animBg="1" rev="0" advAuto="0" spid="117"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Clock-doom2.jpg"/>
          <p:cNvPicPr/>
          <p:nvPr/>
        </p:nvPicPr>
        <p:blipFill>
          <a:blip r:embed="rId2">
            <a:extLst/>
          </a:blip>
          <a:srcRect l="2429" t="0" r="0" b="0"/>
          <a:stretch>
            <a:fillRect/>
          </a:stretch>
        </p:blipFill>
        <p:spPr>
          <a:xfrm>
            <a:off x="1388508" y="-1"/>
            <a:ext cx="11616292" cy="9753601"/>
          </a:xfrm>
          <a:prstGeom prst="rect">
            <a:avLst/>
          </a:prstGeom>
          <a:ln w="12700">
            <a:miter lim="400000"/>
          </a:ln>
        </p:spPr>
      </p:pic>
      <p:sp>
        <p:nvSpPr>
          <p:cNvPr id="123" name="Shape 123"/>
          <p:cNvSpPr/>
          <p:nvPr>
            <p:ph type="title"/>
          </p:nvPr>
        </p:nvSpPr>
        <p:spPr>
          <a:prstGeom prst="rect">
            <a:avLst/>
          </a:prstGeom>
        </p:spPr>
        <p:txBody>
          <a:bodyPr/>
          <a:lstStyle>
            <a:lvl1pPr>
              <a:defRPr>
                <a:solidFill>
                  <a:srgbClr val="FFFFFF"/>
                </a:solidFill>
              </a:defRPr>
            </a:lvl1pPr>
          </a:lstStyle>
          <a:p>
            <a:pPr lvl="0">
              <a:defRPr sz="1800">
                <a:solidFill>
                  <a:srgbClr val="000000"/>
                </a:solidFill>
              </a:defRPr>
            </a:pPr>
            <a:r>
              <a:rPr sz="5600">
                <a:solidFill>
                  <a:srgbClr val="FFFFFF"/>
                </a:solidFill>
              </a:rPr>
              <a:t>42 Months &amp; 1,260 Days (11:1-3)</a:t>
            </a:r>
          </a:p>
        </p:txBody>
      </p:sp>
      <p:sp>
        <p:nvSpPr>
          <p:cNvPr id="124" name="Shape 124"/>
          <p:cNvSpPr/>
          <p:nvPr/>
        </p:nvSpPr>
        <p:spPr>
          <a:xfrm>
            <a:off x="1665661" y="993513"/>
            <a:ext cx="11061829" cy="21232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ct val="110000"/>
              </a:lnSpc>
              <a:defRPr sz="1800"/>
            </a:pPr>
            <a:r>
              <a:rPr b="1" sz="3100">
                <a:solidFill>
                  <a:srgbClr val="FFFFFF"/>
                </a:solidFill>
                <a:latin typeface="Arial"/>
                <a:ea typeface="Arial"/>
                <a:cs typeface="Arial"/>
                <a:sym typeface="Arial"/>
              </a:rPr>
              <a:t>11 </a:t>
            </a:r>
            <a:r>
              <a:rPr sz="2300">
                <a:solidFill>
                  <a:srgbClr val="FFFFFF"/>
                </a:solidFill>
                <a:latin typeface="Helvetica Neue"/>
                <a:ea typeface="Helvetica Neue"/>
                <a:cs typeface="Helvetica Neue"/>
                <a:sym typeface="Helvetica Neue"/>
              </a:rPr>
              <a:t>Then I was given a measuring rod like a staff, and I was told, “Rise and measure the temple of God and the altar and those who worship there, </a:t>
            </a:r>
            <a:r>
              <a:rPr b="1" sz="1900">
                <a:solidFill>
                  <a:srgbClr val="FFFFFF"/>
                </a:solidFill>
                <a:latin typeface="Arial"/>
                <a:ea typeface="Arial"/>
                <a:cs typeface="Arial"/>
                <a:sym typeface="Arial"/>
              </a:rPr>
              <a:t>2 </a:t>
            </a:r>
            <a:r>
              <a:rPr sz="2300">
                <a:solidFill>
                  <a:srgbClr val="FFFFFF"/>
                </a:solidFill>
                <a:latin typeface="Helvetica Neue"/>
                <a:ea typeface="Helvetica Neue"/>
                <a:cs typeface="Helvetica Neue"/>
                <a:sym typeface="Helvetica Neue"/>
              </a:rPr>
              <a:t>but do not measure the court outside the temple; leave that out, for it is given over to the nations, and they will</a:t>
            </a:r>
            <a:r>
              <a:rPr b="1" sz="2300">
                <a:solidFill>
                  <a:srgbClr val="FFFFFF"/>
                </a:solidFill>
                <a:latin typeface="Helvetica Neue"/>
                <a:ea typeface="Helvetica Neue"/>
                <a:cs typeface="Helvetica Neue"/>
                <a:sym typeface="Helvetica Neue"/>
              </a:rPr>
              <a:t> trample the holy city for forty-two months. </a:t>
            </a:r>
            <a:r>
              <a:rPr b="1" sz="1900">
                <a:solidFill>
                  <a:srgbClr val="FFFFFF"/>
                </a:solidFill>
                <a:latin typeface="Arial"/>
                <a:ea typeface="Arial"/>
                <a:cs typeface="Arial"/>
                <a:sym typeface="Arial"/>
              </a:rPr>
              <a:t>3 </a:t>
            </a:r>
            <a:r>
              <a:rPr sz="2300">
                <a:solidFill>
                  <a:srgbClr val="FFFFFF"/>
                </a:solidFill>
                <a:latin typeface="Helvetica Neue"/>
                <a:ea typeface="Helvetica Neue"/>
                <a:cs typeface="Helvetica Neue"/>
                <a:sym typeface="Helvetica Neue"/>
              </a:rPr>
              <a:t>And I will grant authority to my two witnesses, and they will prophesy for 1,260 days, clothed in sackcloth.”</a:t>
            </a:r>
          </a:p>
        </p:txBody>
      </p:sp>
      <p:sp>
        <p:nvSpPr>
          <p:cNvPr id="125" name="Shape 125"/>
          <p:cNvSpPr/>
          <p:nvPr/>
        </p:nvSpPr>
        <p:spPr>
          <a:xfrm>
            <a:off x="1665661" y="3440702"/>
            <a:ext cx="9367274" cy="2578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202622" indent="-202622" algn="l" defTabSz="457200">
              <a:spcBef>
                <a:spcPts val="2000"/>
              </a:spcBef>
              <a:buSzPct val="100000"/>
              <a:buChar char="•"/>
              <a:defRPr sz="1800"/>
            </a:pPr>
            <a:r>
              <a:rPr sz="2700">
                <a:solidFill>
                  <a:srgbClr val="FFFFFF"/>
                </a:solidFill>
                <a:latin typeface="Gill Sans"/>
                <a:ea typeface="Gill Sans"/>
                <a:cs typeface="Gill Sans"/>
                <a:sym typeface="Gill Sans"/>
              </a:rPr>
              <a:t>“Measure the temple of God”… (11:1)</a:t>
            </a:r>
            <a:br>
              <a:rPr sz="2700">
                <a:solidFill>
                  <a:srgbClr val="FFFFFF"/>
                </a:solidFill>
                <a:latin typeface="Gill Sans"/>
                <a:ea typeface="Gill Sans"/>
                <a:cs typeface="Gill Sans"/>
                <a:sym typeface="Gill Sans"/>
              </a:rPr>
            </a:br>
            <a:r>
              <a:rPr sz="2700">
                <a:solidFill>
                  <a:srgbClr val="FFFFFF"/>
                </a:solidFill>
                <a:latin typeface="Gill Sans"/>
                <a:ea typeface="Gill Sans"/>
                <a:cs typeface="Gill Sans"/>
                <a:sym typeface="Gill Sans"/>
              </a:rPr>
              <a:t>    God will carefully watch over His people (Jews and Christians)</a:t>
            </a:r>
            <a:br>
              <a:rPr sz="2700">
                <a:solidFill>
                  <a:srgbClr val="FFFFFF"/>
                </a:solidFill>
                <a:latin typeface="Gill Sans"/>
                <a:ea typeface="Gill Sans"/>
                <a:cs typeface="Gill Sans"/>
                <a:sym typeface="Gill Sans"/>
              </a:rPr>
            </a:br>
            <a:r>
              <a:rPr sz="2700">
                <a:solidFill>
                  <a:srgbClr val="FFFFFF"/>
                </a:solidFill>
                <a:latin typeface="Gill Sans"/>
                <a:ea typeface="Gill Sans"/>
                <a:cs typeface="Gill Sans"/>
                <a:sym typeface="Gill Sans"/>
              </a:rPr>
              <a:t>    Like counting 144,000 and sealing the saints.</a:t>
            </a:r>
            <a:endParaRPr sz="2700">
              <a:solidFill>
                <a:srgbClr val="FFFFFF"/>
              </a:solidFill>
              <a:latin typeface="Gill Sans"/>
              <a:ea typeface="Gill Sans"/>
              <a:cs typeface="Gill Sans"/>
              <a:sym typeface="Gill Sans"/>
            </a:endParaRPr>
          </a:p>
          <a:p>
            <a:pPr lvl="0" marL="202622" indent="-202622" algn="l" defTabSz="457200">
              <a:spcBef>
                <a:spcPts val="2000"/>
              </a:spcBef>
              <a:buSzPct val="100000"/>
              <a:buChar char="•"/>
              <a:defRPr sz="1800"/>
            </a:pPr>
            <a:r>
              <a:rPr sz="2700">
                <a:solidFill>
                  <a:srgbClr val="FFFFFF"/>
                </a:solidFill>
                <a:latin typeface="Gill Sans"/>
                <a:ea typeface="Gill Sans"/>
                <a:cs typeface="Gill Sans"/>
                <a:sym typeface="Gill Sans"/>
              </a:rPr>
              <a:t>The court outside the temple (Gentile court)</a:t>
            </a:r>
            <a:endParaRPr sz="2700">
              <a:solidFill>
                <a:srgbClr val="FFFFFF"/>
              </a:solidFill>
              <a:latin typeface="Gill Sans"/>
              <a:ea typeface="Gill Sans"/>
              <a:cs typeface="Gill Sans"/>
              <a:sym typeface="Gill Sans"/>
            </a:endParaRPr>
          </a:p>
          <a:p>
            <a:pPr lvl="0" marL="202622" indent="-202622" algn="l" defTabSz="457200">
              <a:spcBef>
                <a:spcPts val="2000"/>
              </a:spcBef>
              <a:buSzPct val="100000"/>
              <a:buChar char="•"/>
              <a:defRPr sz="1800"/>
            </a:pPr>
            <a:r>
              <a:rPr sz="2700">
                <a:solidFill>
                  <a:srgbClr val="FFFFFF"/>
                </a:solidFill>
                <a:latin typeface="Gill Sans"/>
                <a:ea typeface="Gill Sans"/>
                <a:cs typeface="Gill Sans"/>
                <a:sym typeface="Gill Sans"/>
              </a:rPr>
              <a:t>Trample the holy city (Jerusalem)</a:t>
            </a:r>
          </a:p>
        </p:txBody>
      </p:sp>
      <p:sp>
        <p:nvSpPr>
          <p:cNvPr id="126" name="Shape 126"/>
          <p:cNvSpPr/>
          <p:nvPr/>
        </p:nvSpPr>
        <p:spPr>
          <a:xfrm>
            <a:off x="2703736" y="7994451"/>
            <a:ext cx="9017941" cy="1270001"/>
          </a:xfrm>
          <a:prstGeom prst="rect">
            <a:avLst/>
          </a:prstGeom>
          <a:ln w="25400">
            <a:solidFill>
              <a:srgbClr val="FFFFFF"/>
            </a:solidFill>
            <a:miter lim="400000"/>
          </a:ln>
          <a:effectLst>
            <a:outerShdw sx="100000" sy="100000" kx="0" ky="0" algn="b" rotWithShape="0" blurRad="355600" dist="0" dir="0">
              <a:srgbClr val="000000">
                <a:alpha val="59522"/>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l" defTabSz="457200">
              <a:lnSpc>
                <a:spcPts val="4700"/>
              </a:lnSpc>
              <a:spcBef>
                <a:spcPts val="1200"/>
              </a:spcBef>
              <a:defRPr sz="2500">
                <a:solidFill>
                  <a:srgbClr val="FFFFFF"/>
                </a:solidFill>
                <a:latin typeface="Cambria"/>
                <a:ea typeface="Cambria"/>
                <a:cs typeface="Cambria"/>
                <a:sym typeface="Cambria"/>
              </a:defRPr>
            </a:lvl1pPr>
          </a:lstStyle>
          <a:p>
            <a:pPr lvl="0">
              <a:defRPr sz="1800">
                <a:solidFill>
                  <a:srgbClr val="000000"/>
                </a:solidFill>
              </a:defRPr>
            </a:pPr>
            <a:r>
              <a:rPr sz="2500">
                <a:solidFill>
                  <a:srgbClr val="FFFFFF"/>
                </a:solidFill>
              </a:rPr>
              <a:t>“They will fall by the edge of the sword, and will be led captive into all the nations; and Jerusalem will be trampled under foot by the Gentiles until the times of the Gentiles be fulfilled” (Lu 21:24).</a:t>
            </a:r>
          </a:p>
        </p:txBody>
      </p:sp>
      <p:sp>
        <p:nvSpPr>
          <p:cNvPr id="127" name="Shape 127"/>
          <p:cNvSpPr/>
          <p:nvPr/>
        </p:nvSpPr>
        <p:spPr>
          <a:xfrm>
            <a:off x="4537848" y="6342732"/>
            <a:ext cx="5349718" cy="1320801"/>
          </a:xfrm>
          <a:prstGeom prst="rect">
            <a:avLst/>
          </a:prstGeom>
          <a:blipFill>
            <a:blip r:embed="rId3"/>
          </a:blipFill>
          <a:ln w="12700">
            <a:miter lim="400000"/>
          </a:ln>
          <a:effectLst>
            <a:outerShdw sx="100000" sy="100000" kx="0" ky="0" algn="b" rotWithShape="0" blurRad="38100" dist="25400" dir="5400000">
              <a:srgbClr val="000000">
                <a:alpha val="50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FFFFFF"/>
                </a:solidFill>
              </a:defRPr>
            </a:lvl1pPr>
          </a:lstStyle>
          <a:p>
            <a:pPr lvl="0">
              <a:defRPr sz="1800">
                <a:solidFill>
                  <a:srgbClr val="000000"/>
                </a:solidFill>
              </a:defRPr>
            </a:pPr>
            <a:r>
              <a:rPr sz="4000">
                <a:solidFill>
                  <a:srgbClr val="FFFFFF"/>
                </a:solidFill>
              </a:rPr>
              <a:t>“Times of the Gentiles be fulfilled.”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124"/>
                                        </p:tgtEl>
                                        <p:attrNameLst>
                                          <p:attrName>style.visibility</p:attrName>
                                        </p:attrNameLst>
                                      </p:cBhvr>
                                      <p:to>
                                        <p:strVal val="visible"/>
                                      </p:to>
                                    </p:set>
                                    <p:anim calcmode="lin" valueType="num">
                                      <p:cBhvr>
                                        <p:cTn id="7" dur="2250" fill="hold"/>
                                        <p:tgtEl>
                                          <p:spTgt spid="124"/>
                                        </p:tgtEl>
                                        <p:attrNameLst>
                                          <p:attrName>ppt_x</p:attrName>
                                        </p:attrNameLst>
                                      </p:cBhvr>
                                      <p:tavLst>
                                        <p:tav tm="0">
                                          <p:val>
                                            <p:strVal val="#ppt_x"/>
                                          </p:val>
                                        </p:tav>
                                        <p:tav tm="100000">
                                          <p:val>
                                            <p:strVal val="#ppt_x"/>
                                          </p:val>
                                        </p:tav>
                                      </p:tavLst>
                                    </p:anim>
                                    <p:anim calcmode="lin" valueType="num">
                                      <p:cBhvr>
                                        <p:cTn id="8" dur="225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el" backwards="0">
                                    <p:tmAbs val="0"/>
                                  </p:iterate>
                                  <p:childTnLst>
                                    <p:set>
                                      <p:cBhvr>
                                        <p:cTn id="12" fill="hold"/>
                                        <p:tgtEl>
                                          <p:spTgt spid="125">
                                            <p:bg/>
                                          </p:spTgt>
                                        </p:tgtEl>
                                        <p:attrNameLst>
                                          <p:attrName>style.visibility</p:attrName>
                                        </p:attrNameLst>
                                      </p:cBhvr>
                                      <p:to>
                                        <p:strVal val="visible"/>
                                      </p:to>
                                    </p:set>
                                    <p:anim calcmode="lin" valueType="num">
                                      <p:cBhvr>
                                        <p:cTn id="13" dur="1000" fill="hold"/>
                                        <p:tgtEl>
                                          <p:spTgt spid="125">
                                            <p:bg/>
                                          </p:spTgt>
                                        </p:tgtEl>
                                        <p:attrNameLst>
                                          <p:attrName>ppt_x</p:attrName>
                                        </p:attrNameLst>
                                      </p:cBhvr>
                                      <p:tavLst>
                                        <p:tav tm="0">
                                          <p:val>
                                            <p:strVal val="0-#ppt_w/2"/>
                                          </p:val>
                                        </p:tav>
                                        <p:tav tm="100000">
                                          <p:val>
                                            <p:strVal val="#ppt_x"/>
                                          </p:val>
                                        </p:tav>
                                      </p:tavLst>
                                    </p:anim>
                                    <p:anim calcmode="lin" valueType="num">
                                      <p:cBhvr>
                                        <p:cTn id="14" dur="1000" fill="hold"/>
                                        <p:tgtEl>
                                          <p:spTgt spid="125">
                                            <p:bg/>
                                          </p:spTgt>
                                        </p:tgtEl>
                                        <p:attrNameLst>
                                          <p:attrName>ppt_y</p:attrName>
                                        </p:attrNameLst>
                                      </p:cBhvr>
                                      <p:tavLst>
                                        <p:tav tm="0">
                                          <p:val>
                                            <p:strVal val="#ppt_y"/>
                                          </p:val>
                                        </p:tav>
                                        <p:tav tm="100000">
                                          <p:val>
                                            <p:strVal val="#ppt_y"/>
                                          </p:val>
                                        </p:tav>
                                      </p:tavLst>
                                    </p:anim>
                                  </p:childTnLst>
                                </p:cTn>
                              </p:par>
                              <p:par>
                                <p:cTn id="15" presetClass="entr" presetSubtype="8" presetID="2" grpId="2" fill="hold">
                                  <p:stCondLst>
                                    <p:cond delay="0"/>
                                  </p:stCondLst>
                                  <p:iterate type="el" backwards="0">
                                    <p:tmAbs val="0"/>
                                  </p:iterate>
                                  <p:childTnLst>
                                    <p:set>
                                      <p:cBhvr>
                                        <p:cTn id="16" fill="hold"/>
                                        <p:tgtEl>
                                          <p:spTgt spid="125">
                                            <p:txEl>
                                              <p:pRg st="0" end="0"/>
                                            </p:txEl>
                                          </p:spTgt>
                                        </p:tgtEl>
                                        <p:attrNameLst>
                                          <p:attrName>style.visibility</p:attrName>
                                        </p:attrNameLst>
                                      </p:cBhvr>
                                      <p:to>
                                        <p:strVal val="visible"/>
                                      </p:to>
                                    </p:set>
                                    <p:anim calcmode="lin" valueType="num">
                                      <p:cBhvr>
                                        <p:cTn id="17" dur="10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2" fill="hold">
                                  <p:stCondLst>
                                    <p:cond delay="0"/>
                                  </p:stCondLst>
                                  <p:iterate type="el" backwards="0">
                                    <p:tmAbs val="0"/>
                                  </p:iterate>
                                  <p:childTnLst>
                                    <p:set>
                                      <p:cBhvr>
                                        <p:cTn id="22" fill="hold"/>
                                        <p:tgtEl>
                                          <p:spTgt spid="125">
                                            <p:txEl>
                                              <p:pRg st="1" end="1"/>
                                            </p:txEl>
                                          </p:spTgt>
                                        </p:tgtEl>
                                        <p:attrNameLst>
                                          <p:attrName>style.visibility</p:attrName>
                                        </p:attrNameLst>
                                      </p:cBhvr>
                                      <p:to>
                                        <p:strVal val="visible"/>
                                      </p:to>
                                    </p:set>
                                    <p:anim calcmode="lin" valueType="num">
                                      <p:cBhvr>
                                        <p:cTn id="23" dur="10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2" fill="hold">
                                  <p:stCondLst>
                                    <p:cond delay="0"/>
                                  </p:stCondLst>
                                  <p:iterate type="el" backwards="0">
                                    <p:tmAbs val="0"/>
                                  </p:iterate>
                                  <p:childTnLst>
                                    <p:set>
                                      <p:cBhvr>
                                        <p:cTn id="28" fill="hold"/>
                                        <p:tgtEl>
                                          <p:spTgt spid="125">
                                            <p:txEl>
                                              <p:pRg st="2" end="2"/>
                                            </p:txEl>
                                          </p:spTgt>
                                        </p:tgtEl>
                                        <p:attrNameLst>
                                          <p:attrName>style.visibility</p:attrName>
                                        </p:attrNameLst>
                                      </p:cBhvr>
                                      <p:to>
                                        <p:strVal val="visible"/>
                                      </p:to>
                                    </p:set>
                                    <p:anim calcmode="lin" valueType="num">
                                      <p:cBhvr>
                                        <p:cTn id="29" dur="10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 presetID="1" grpId="3" fill="hold">
                                  <p:stCondLst>
                                    <p:cond delay="0"/>
                                  </p:stCondLst>
                                  <p:iterate type="el" backwards="0">
                                    <p:tmAbs val="0"/>
                                  </p:iterate>
                                  <p:childTnLst>
                                    <p:set>
                                      <p:cBhvr>
                                        <p:cTn id="34" fill="hold"/>
                                        <p:tgtEl>
                                          <p:spTgt spid="127"/>
                                        </p:tgtEl>
                                        <p:attrNameLst>
                                          <p:attrName>style.visibility</p:attrName>
                                        </p:attrNameLst>
                                      </p:cBhvr>
                                      <p:to>
                                        <p:strVal val="visible"/>
                                      </p:to>
                                    </p:set>
                                    <p:animEffect filter="(null)(down)" transition="in">
                                      <p:cBhvr>
                                        <p:cTn id="35" dur="2250"/>
                                        <p:tgtEl>
                                          <p:spTgt spid="127"/>
                                        </p:tgtEl>
                                      </p:cBhvr>
                                    </p:animEffect>
                                  </p:childTnLst>
                                </p:cTn>
                              </p:par>
                            </p:childTnLst>
                          </p:cTn>
                        </p:par>
                        <p:par>
                          <p:cTn id="36" fill="hold">
                            <p:stCondLst>
                              <p:cond delay="2250"/>
                            </p:stCondLst>
                            <p:childTnLst>
                              <p:par>
                                <p:cTn id="37" nodeType="afterEffect" presetClass="entr" presetSubtype="4" presetID="2" grpId="4" fill="hold">
                                  <p:stCondLst>
                                    <p:cond delay="0"/>
                                  </p:stCondLst>
                                  <p:iterate type="el" backwards="0">
                                    <p:tmAbs val="0"/>
                                  </p:iterate>
                                  <p:childTnLst>
                                    <p:set>
                                      <p:cBhvr>
                                        <p:cTn id="38" fill="hold"/>
                                        <p:tgtEl>
                                          <p:spTgt spid="126"/>
                                        </p:tgtEl>
                                        <p:attrNameLst>
                                          <p:attrName>style.visibility</p:attrName>
                                        </p:attrNameLst>
                                      </p:cBhvr>
                                      <p:to>
                                        <p:strVal val="visible"/>
                                      </p:to>
                                    </p:set>
                                    <p:anim calcmode="lin" valueType="num">
                                      <p:cBhvr>
                                        <p:cTn id="39" dur="2750" fill="hold"/>
                                        <p:tgtEl>
                                          <p:spTgt spid="126"/>
                                        </p:tgtEl>
                                        <p:attrNameLst>
                                          <p:attrName>ppt_x</p:attrName>
                                        </p:attrNameLst>
                                      </p:cBhvr>
                                      <p:tavLst>
                                        <p:tav tm="0">
                                          <p:val>
                                            <p:strVal val="#ppt_x"/>
                                          </p:val>
                                        </p:tav>
                                        <p:tav tm="100000">
                                          <p:val>
                                            <p:strVal val="#ppt_x"/>
                                          </p:val>
                                        </p:tav>
                                      </p:tavLst>
                                    </p:anim>
                                    <p:anim calcmode="lin" valueType="num">
                                      <p:cBhvr>
                                        <p:cTn id="40" dur="275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4"/>
      <p:bldP build="whole" bldLvl="1" animBg="1" rev="0" advAuto="0" spid="124" grpId="1"/>
      <p:bldP build="p" bldLvl="1" animBg="1" rev="0" advAuto="0" spid="125" grpId="2"/>
      <p:bldP build="whole" bldLvl="1" animBg="1" rev="0" advAuto="0" spid="127"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lvl="0"/>
          </a:p>
        </p:txBody>
      </p:sp>
      <p:pic>
        <p:nvPicPr>
          <p:cNvPr id="130" name="Jerusalem-Dome-Rock.jpg"/>
          <p:cNvPicPr/>
          <p:nvPr/>
        </p:nvPicPr>
        <p:blipFill>
          <a:blip r:embed="rId3">
            <a:extLst/>
          </a:blip>
          <a:srcRect l="14683" t="3459" r="0" b="0"/>
          <a:stretch>
            <a:fillRect/>
          </a:stretch>
        </p:blipFill>
        <p:spPr>
          <a:xfrm>
            <a:off x="0" y="-282713"/>
            <a:ext cx="13567718" cy="10232518"/>
          </a:xfrm>
          <a:prstGeom prst="rect">
            <a:avLst/>
          </a:prstGeom>
          <a:ln w="12700">
            <a:miter lim="400000"/>
          </a:ln>
        </p:spPr>
      </p:pic>
      <p:sp>
        <p:nvSpPr>
          <p:cNvPr id="131" name="Shape 131"/>
          <p:cNvSpPr/>
          <p:nvPr/>
        </p:nvSpPr>
        <p:spPr>
          <a:xfrm>
            <a:off x="1364753" y="-1"/>
            <a:ext cx="10275294" cy="7112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000">
                <a:solidFill>
                  <a:srgbClr val="DCDEE0"/>
                </a:solidFill>
                <a:latin typeface="Helvetica"/>
                <a:ea typeface="Helvetica"/>
                <a:cs typeface="Helvetica"/>
                <a:sym typeface="Helvetica"/>
              </a:defRPr>
            </a:lvl1pPr>
          </a:lstStyle>
          <a:p>
            <a:pPr lvl="0">
              <a:defRPr b="0" sz="1800">
                <a:solidFill>
                  <a:srgbClr val="000000"/>
                </a:solidFill>
              </a:defRPr>
            </a:pPr>
            <a:r>
              <a:rPr b="1" sz="4000">
                <a:solidFill>
                  <a:srgbClr val="DCDEE0"/>
                </a:solidFill>
              </a:rPr>
              <a:t>Trample the holy city for forty-two months</a:t>
            </a:r>
          </a:p>
        </p:txBody>
      </p:sp>
      <p:sp>
        <p:nvSpPr>
          <p:cNvPr id="132" name="Shape 132"/>
          <p:cNvSpPr/>
          <p:nvPr/>
        </p:nvSpPr>
        <p:spPr>
          <a:xfrm>
            <a:off x="-1" y="2555594"/>
            <a:ext cx="6973216" cy="235708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60000"/>
              </a:lnSpc>
              <a:defRPr sz="1800"/>
            </a:pPr>
            <a:r>
              <a:rPr sz="2400"/>
              <a:t>42 months = 3 ½ years = 1260 days</a:t>
            </a:r>
            <a:br>
              <a:rPr sz="2400"/>
            </a:br>
            <a:r>
              <a:rPr sz="2400"/>
              <a:t>   • 3 ½ years = ½ of a supposed 7 year tribulation</a:t>
            </a:r>
            <a:br>
              <a:rPr sz="2400"/>
            </a:br>
            <a:r>
              <a:rPr sz="2400"/>
              <a:t>   • 1260 days </a:t>
            </a:r>
            <a:r>
              <a:rPr sz="3600"/>
              <a:t>≃</a:t>
            </a:r>
            <a:r>
              <a:rPr sz="2400"/>
              <a:t> 1260 years </a:t>
            </a:r>
            <a:br>
              <a:rPr sz="2400"/>
            </a:br>
            <a:r>
              <a:rPr sz="2400"/>
              <a:t>   • 1260 years = </a:t>
            </a:r>
            <a:r>
              <a:rPr b="1" sz="2400">
                <a:solidFill>
                  <a:srgbClr val="C82506"/>
                </a:solidFill>
                <a:latin typeface="Helvetica"/>
                <a:ea typeface="Helvetica"/>
                <a:cs typeface="Helvetica"/>
                <a:sym typeface="Helvetica"/>
              </a:rPr>
              <a:t>1278</a:t>
            </a:r>
            <a:r>
              <a:rPr sz="2400"/>
              <a:t> solar years (365.24 days)</a:t>
            </a:r>
          </a:p>
        </p:txBody>
      </p:sp>
      <p:sp>
        <p:nvSpPr>
          <p:cNvPr id="133" name="Shape 133"/>
          <p:cNvSpPr/>
          <p:nvPr/>
        </p:nvSpPr>
        <p:spPr>
          <a:xfrm>
            <a:off x="-89301" y="5346697"/>
            <a:ext cx="8803934" cy="508006"/>
          </a:xfrm>
          <a:prstGeom prst="rect">
            <a:avLst/>
          </a:prstGeom>
          <a:solidFill>
            <a:srgbClr val="FBEB83"/>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700"/>
              <a:t>1967 AD  – </a:t>
            </a:r>
            <a:r>
              <a:rPr b="1" sz="2700">
                <a:solidFill>
                  <a:srgbClr val="C82506"/>
                </a:solidFill>
                <a:latin typeface="Helvetica"/>
                <a:ea typeface="Helvetica"/>
                <a:cs typeface="Helvetica"/>
                <a:sym typeface="Helvetica"/>
              </a:rPr>
              <a:t>1278.5</a:t>
            </a:r>
            <a:r>
              <a:rPr sz="2700"/>
              <a:t> = 688.5 AD ... the Dome of the Rock! </a:t>
            </a:r>
          </a:p>
        </p:txBody>
      </p:sp>
      <p:sp>
        <p:nvSpPr>
          <p:cNvPr id="134" name="Shape 134"/>
          <p:cNvSpPr/>
          <p:nvPr/>
        </p:nvSpPr>
        <p:spPr>
          <a:xfrm>
            <a:off x="1682799" y="1834091"/>
            <a:ext cx="390079" cy="279401"/>
          </a:xfrm>
          <a:prstGeom prst="rect">
            <a:avLst/>
          </a:prstGeom>
          <a:ln w="12700">
            <a:miter lim="400000"/>
          </a:ln>
        </p:spPr>
        <p:txBody>
          <a:bodyPr wrap="none" lIns="50800" tIns="50800" rIns="50800" bIns="50800" anchor="ctr">
            <a:spAutoFit/>
          </a:bodyPr>
          <a:lstStyle/>
          <a:p>
            <a:pPr lvl="0" algn="l" defTabSz="457200">
              <a:lnSpc>
                <a:spcPts val="2800"/>
              </a:lnSpc>
              <a:spcBef>
                <a:spcPts val="1200"/>
              </a:spcBef>
              <a:defRPr sz="1200">
                <a:latin typeface="Cambria"/>
                <a:ea typeface="Cambria"/>
                <a:cs typeface="Cambria"/>
                <a:sym typeface="Cambria"/>
              </a:defRPr>
            </a:pPr>
          </a:p>
        </p:txBody>
      </p:sp>
      <p:sp>
        <p:nvSpPr>
          <p:cNvPr id="135" name="Shape 135"/>
          <p:cNvSpPr/>
          <p:nvPr/>
        </p:nvSpPr>
        <p:spPr>
          <a:xfrm>
            <a:off x="-1" y="7073895"/>
            <a:ext cx="6973215" cy="2679710"/>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t>“And from the time that the regular sacrifice is abolished, and the </a:t>
            </a:r>
            <a:r>
              <a:rPr b="1" sz="2400">
                <a:latin typeface="Helvetica"/>
                <a:ea typeface="Helvetica"/>
                <a:cs typeface="Helvetica"/>
                <a:sym typeface="Helvetica"/>
              </a:rPr>
              <a:t>abomination of desolation </a:t>
            </a:r>
            <a:r>
              <a:rPr sz="2400"/>
              <a:t>is set up, there will be 1290 days” (Dan 12:11). </a:t>
            </a:r>
            <a:br>
              <a:rPr sz="2400"/>
            </a:br>
            <a:r>
              <a:rPr sz="2400">
                <a:solidFill>
                  <a:srgbClr val="5F327C"/>
                </a:solidFill>
              </a:rPr>
              <a:t>“In the three and twentieth year of Nebuchadnez-zar, Nebuzaradan the captain of the guard carried away captive of the Jews seven hundred forty and five persons.”</a:t>
            </a:r>
            <a:r>
              <a:rPr sz="2400"/>
              <a:t> </a:t>
            </a:r>
            <a:r>
              <a:rPr b="1" sz="2400">
                <a:latin typeface="Helvetica"/>
                <a:ea typeface="Helvetica"/>
                <a:cs typeface="Helvetica"/>
                <a:sym typeface="Helvetica"/>
              </a:rPr>
              <a:t>(Jer 52:30) 606-23=</a:t>
            </a:r>
            <a:r>
              <a:rPr b="1" sz="2400">
                <a:solidFill>
                  <a:srgbClr val="BD5B0C"/>
                </a:solidFill>
                <a:latin typeface="Helvetica"/>
                <a:ea typeface="Helvetica"/>
                <a:cs typeface="Helvetica"/>
                <a:sym typeface="Helvetica"/>
              </a:rPr>
              <a:t>583</a:t>
            </a:r>
            <a:r>
              <a:rPr b="1" sz="2400">
                <a:latin typeface="Helvetica"/>
                <a:ea typeface="Helvetica"/>
                <a:cs typeface="Helvetica"/>
                <a:sym typeface="Helvetica"/>
              </a:rPr>
              <a:t> BC</a:t>
            </a:r>
          </a:p>
        </p:txBody>
      </p:sp>
      <p:sp>
        <p:nvSpPr>
          <p:cNvPr id="136" name="Shape 136"/>
          <p:cNvSpPr/>
          <p:nvPr/>
        </p:nvSpPr>
        <p:spPr>
          <a:xfrm>
            <a:off x="-48815" y="5854697"/>
            <a:ext cx="8763424" cy="508006"/>
          </a:xfrm>
          <a:prstGeom prst="rect">
            <a:avLst/>
          </a:prstGeom>
          <a:solidFill>
            <a:srgbClr val="FBEB83"/>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sz="2700">
                <a:solidFill>
                  <a:srgbClr val="BD5B0C"/>
                </a:solidFill>
                <a:latin typeface="Helvetica"/>
                <a:ea typeface="Helvetica"/>
                <a:cs typeface="Helvetica"/>
                <a:sym typeface="Helvetica"/>
              </a:rPr>
              <a:t>583</a:t>
            </a:r>
            <a:r>
              <a:rPr sz="2700"/>
              <a:t> BC +1271.34 = 688.66 AD... the Dome of the Rock!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null)(right)" transition="in">
                                      <p:cBhvr>
                                        <p:cTn id="7" dur="325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 grpId="2" fill="hold">
                                  <p:stCondLst>
                                    <p:cond delay="0"/>
                                  </p:stCondLst>
                                  <p:iterate type="el" backwards="0">
                                    <p:tmAbs val="0"/>
                                  </p:iterate>
                                  <p:childTnLst>
                                    <p:set>
                                      <p:cBhvr>
                                        <p:cTn id="11" fill="hold"/>
                                        <p:tgtEl>
                                          <p:spTgt spid="133"/>
                                        </p:tgtEl>
                                        <p:attrNameLst>
                                          <p:attrName>style.visibility</p:attrName>
                                        </p:attrNameLst>
                                      </p:cBhvr>
                                      <p:to>
                                        <p:strVal val="visible"/>
                                      </p:to>
                                    </p:set>
                                    <p:animEffect filter="(null)(right)" transition="in">
                                      <p:cBhvr>
                                        <p:cTn id="12" dur="325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1" grpId="3" fill="hold">
                                  <p:stCondLst>
                                    <p:cond delay="0"/>
                                  </p:stCondLst>
                                  <p:iterate type="el" backwards="0">
                                    <p:tmAbs val="0"/>
                                  </p:iterate>
                                  <p:childTnLst>
                                    <p:set>
                                      <p:cBhvr>
                                        <p:cTn id="16" fill="hold"/>
                                        <p:tgtEl>
                                          <p:spTgt spid="135">
                                            <p:bg/>
                                          </p:spTgt>
                                        </p:tgtEl>
                                        <p:attrNameLst>
                                          <p:attrName>style.visibility</p:attrName>
                                        </p:attrNameLst>
                                      </p:cBhvr>
                                      <p:to>
                                        <p:strVal val="visible"/>
                                      </p:to>
                                    </p:set>
                                    <p:animEffect filter="(null)(right)" transition="in">
                                      <p:cBhvr>
                                        <p:cTn id="17" dur="3250"/>
                                        <p:tgtEl>
                                          <p:spTgt spid="135">
                                            <p:bg/>
                                          </p:spTgt>
                                        </p:tgtEl>
                                      </p:cBhvr>
                                    </p:animEffect>
                                  </p:childTnLst>
                                </p:cTn>
                              </p:par>
                              <p:par>
                                <p:cTn id="18" presetClass="entr" presetSubtype="8" presetID="1" grpId="3" fill="hold">
                                  <p:stCondLst>
                                    <p:cond delay="0"/>
                                  </p:stCondLst>
                                  <p:iterate type="el" backwards="0">
                                    <p:tmAbs val="0"/>
                                  </p:iterate>
                                  <p:childTnLst>
                                    <p:set>
                                      <p:cBhvr>
                                        <p:cTn id="19" fill="hold"/>
                                        <p:tgtEl>
                                          <p:spTgt spid="135">
                                            <p:txEl>
                                              <p:pRg st="0" end="0"/>
                                            </p:txEl>
                                          </p:spTgt>
                                        </p:tgtEl>
                                        <p:attrNameLst>
                                          <p:attrName>style.visibility</p:attrName>
                                        </p:attrNameLst>
                                      </p:cBhvr>
                                      <p:to>
                                        <p:strVal val="visible"/>
                                      </p:to>
                                    </p:set>
                                    <p:animEffect filter="(null)(right)" transition="in">
                                      <p:cBhvr>
                                        <p:cTn id="20" dur="3250"/>
                                        <p:tgtEl>
                                          <p:spTgt spid="1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1" grpId="4" fill="hold">
                                  <p:stCondLst>
                                    <p:cond delay="0"/>
                                  </p:stCondLst>
                                  <p:iterate type="el" backwards="0">
                                    <p:tmAbs val="0"/>
                                  </p:iterate>
                                  <p:childTnLst>
                                    <p:set>
                                      <p:cBhvr>
                                        <p:cTn id="24" fill="hold"/>
                                        <p:tgtEl>
                                          <p:spTgt spid="136"/>
                                        </p:tgtEl>
                                        <p:attrNameLst>
                                          <p:attrName>style.visibility</p:attrName>
                                        </p:attrNameLst>
                                      </p:cBhvr>
                                      <p:to>
                                        <p:strVal val="visible"/>
                                      </p:to>
                                    </p:set>
                                    <p:animEffect filter="(null)(right)" transition="in">
                                      <p:cBhvr>
                                        <p:cTn id="25" dur="325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whole" bldLvl="1" animBg="1" rev="0" advAuto="0" spid="136" grpId="4"/>
      <p:bldP build="p" bldLvl="5" animBg="1" rev="0" advAuto="0" spid="135" grpId="3"/>
      <p:bldP build="whole" bldLvl="1" animBg="1" rev="0" advAuto="0" spid="133"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1402881" y="45764"/>
            <a:ext cx="11584187" cy="890837"/>
          </a:xfrm>
          <a:prstGeom prst="rect">
            <a:avLst/>
          </a:prstGeom>
        </p:spPr>
        <p:txBody>
          <a:bodyPr/>
          <a:lstStyle/>
          <a:p>
            <a:pPr lvl="0">
              <a:defRPr sz="1800"/>
            </a:pPr>
            <a:r>
              <a:rPr sz="5600"/>
              <a:t>A Little History of Jerusalem</a:t>
            </a:r>
          </a:p>
        </p:txBody>
      </p:sp>
      <p:grpSp>
        <p:nvGrpSpPr>
          <p:cNvPr id="144" name="Group 144"/>
          <p:cNvGrpSpPr/>
          <p:nvPr/>
        </p:nvGrpSpPr>
        <p:grpSpPr>
          <a:xfrm>
            <a:off x="2586798" y="1021940"/>
            <a:ext cx="8437462" cy="4480772"/>
            <a:chOff x="0" y="0"/>
            <a:chExt cx="8437461" cy="4480771"/>
          </a:xfrm>
        </p:grpSpPr>
        <p:pic>
          <p:nvPicPr>
            <p:cNvPr id="141" name="Jerusalem-Dome-Rock.jpg"/>
            <p:cNvPicPr/>
            <p:nvPr/>
          </p:nvPicPr>
          <p:blipFill>
            <a:blip r:embed="rId3">
              <a:extLst/>
            </a:blip>
            <a:srcRect l="55571" t="41958" r="0" b="0"/>
            <a:stretch>
              <a:fillRect/>
            </a:stretch>
          </p:blipFill>
          <p:spPr>
            <a:xfrm>
              <a:off x="2035235" y="0"/>
              <a:ext cx="5146022" cy="4480772"/>
            </a:xfrm>
            <a:prstGeom prst="rect">
              <a:avLst/>
            </a:prstGeom>
            <a:ln w="12700" cap="flat">
              <a:noFill/>
              <a:miter lim="400000"/>
            </a:ln>
            <a:effectLst/>
          </p:spPr>
        </p:pic>
        <p:sp>
          <p:nvSpPr>
            <p:cNvPr id="142" name="Shape 142"/>
            <p:cNvSpPr/>
            <p:nvPr/>
          </p:nvSpPr>
          <p:spPr>
            <a:xfrm>
              <a:off x="3473579" y="3905659"/>
              <a:ext cx="4963883" cy="546101"/>
            </a:xfrm>
            <a:prstGeom prst="rect">
              <a:avLst/>
            </a:prstGeom>
            <a:solidFill>
              <a:srgbClr val="FBEB83"/>
            </a:solid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900">
                  <a:latin typeface="Helvetica"/>
                  <a:ea typeface="Helvetica"/>
                  <a:cs typeface="Helvetica"/>
                  <a:sym typeface="Helvetica"/>
                </a:defRPr>
              </a:lvl1pPr>
            </a:lstStyle>
            <a:p>
              <a:pPr lvl="0">
                <a:defRPr b="0" sz="1800"/>
              </a:pPr>
              <a:r>
                <a:rPr b="1" sz="2900"/>
                <a:t>688.5 AD+ 1278.5 =1967 AD</a:t>
              </a:r>
            </a:p>
          </p:txBody>
        </p:sp>
        <p:sp>
          <p:nvSpPr>
            <p:cNvPr id="143" name="Shape 143"/>
            <p:cNvSpPr/>
            <p:nvPr/>
          </p:nvSpPr>
          <p:spPr>
            <a:xfrm>
              <a:off x="-1" y="3359559"/>
              <a:ext cx="5281112" cy="546101"/>
            </a:xfrm>
            <a:prstGeom prst="rect">
              <a:avLst/>
            </a:prstGeom>
            <a:solidFill>
              <a:srgbClr val="FBEB83"/>
            </a:solid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900">
                  <a:latin typeface="Helvetica"/>
                  <a:ea typeface="Helvetica"/>
                  <a:cs typeface="Helvetica"/>
                  <a:sym typeface="Helvetica"/>
                </a:defRPr>
              </a:lvl1pPr>
            </a:lstStyle>
            <a:p>
              <a:pPr lvl="0">
                <a:defRPr b="0" sz="1800"/>
              </a:pPr>
              <a:r>
                <a:rPr b="1" sz="2900"/>
                <a:t>583 BC +1271.34 = 688.66 AD </a:t>
              </a:r>
            </a:p>
          </p:txBody>
        </p:sp>
      </p:grpSp>
      <p:sp>
        <p:nvSpPr>
          <p:cNvPr id="145" name="Shape 145"/>
          <p:cNvSpPr/>
          <p:nvPr/>
        </p:nvSpPr>
        <p:spPr>
          <a:xfrm>
            <a:off x="4150968" y="5592523"/>
            <a:ext cx="6088014" cy="3860801"/>
          </a:xfrm>
          <a:prstGeom prst="rect">
            <a:avLst/>
          </a:prstGeom>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defTabSz="457200">
              <a:spcBef>
                <a:spcPts val="400"/>
              </a:spcBef>
              <a:defRPr sz="1800"/>
            </a:pPr>
            <a:r>
              <a:rPr sz="4000" u="sng">
                <a:solidFill>
                  <a:srgbClr val="85233E"/>
                </a:solidFill>
                <a:latin typeface="Gill Sans"/>
                <a:ea typeface="Gill Sans"/>
                <a:cs typeface="Gill Sans"/>
                <a:sym typeface="Gill Sans"/>
              </a:rPr>
              <a:t>Dome of  Rock</a:t>
            </a:r>
            <a:endParaRPr sz="4000" u="sng">
              <a:solidFill>
                <a:srgbClr val="85233E"/>
              </a:solidFill>
              <a:latin typeface="Gill Sans"/>
              <a:ea typeface="Gill Sans"/>
              <a:cs typeface="Gill Sans"/>
              <a:sym typeface="Gill Sans"/>
            </a:endParaRPr>
          </a:p>
          <a:p>
            <a:pPr lvl="0" defTabSz="457200">
              <a:spcBef>
                <a:spcPts val="400"/>
              </a:spcBef>
              <a:defRPr sz="1800"/>
            </a:pPr>
            <a:r>
              <a:rPr sz="4000">
                <a:solidFill>
                  <a:srgbClr val="85233E"/>
                </a:solidFill>
                <a:latin typeface="Gill Sans"/>
                <a:ea typeface="Gill Sans"/>
                <a:cs typeface="Gill Sans"/>
                <a:sym typeface="Gill Sans"/>
              </a:rPr>
              <a:t>Abomination of Desolation </a:t>
            </a:r>
            <a:endParaRPr sz="4000">
              <a:solidFill>
                <a:srgbClr val="85233E"/>
              </a:solidFill>
              <a:latin typeface="Gill Sans"/>
              <a:ea typeface="Gill Sans"/>
              <a:cs typeface="Gill Sans"/>
              <a:sym typeface="Gill Sans"/>
            </a:endParaRPr>
          </a:p>
          <a:p>
            <a:pPr lvl="0" defTabSz="457200">
              <a:spcBef>
                <a:spcPts val="400"/>
              </a:spcBef>
              <a:defRPr sz="1800"/>
            </a:pPr>
            <a:r>
              <a:rPr sz="4000">
                <a:solidFill>
                  <a:srgbClr val="85233E"/>
                </a:solidFill>
                <a:latin typeface="Gill Sans"/>
                <a:ea typeface="Gill Sans"/>
                <a:cs typeface="Gill Sans"/>
                <a:sym typeface="Gill Sans"/>
              </a:rPr>
              <a:t>Built over 3 years 688 A.D.</a:t>
            </a:r>
            <a:endParaRPr sz="4000">
              <a:solidFill>
                <a:srgbClr val="85233E"/>
              </a:solidFill>
              <a:latin typeface="Gill Sans"/>
              <a:ea typeface="Gill Sans"/>
              <a:cs typeface="Gill Sans"/>
              <a:sym typeface="Gill Sans"/>
            </a:endParaRPr>
          </a:p>
          <a:p>
            <a:pPr lvl="0" defTabSz="457200">
              <a:spcBef>
                <a:spcPts val="400"/>
              </a:spcBef>
              <a:defRPr sz="1800"/>
            </a:pPr>
            <a:r>
              <a:rPr sz="4000">
                <a:solidFill>
                  <a:srgbClr val="85233E"/>
                </a:solidFill>
                <a:latin typeface="Gill Sans"/>
                <a:ea typeface="Gill Sans"/>
                <a:cs typeface="Gill Sans"/>
                <a:sym typeface="Gill Sans"/>
              </a:rPr>
              <a:t>Over Solomon’s temple</a:t>
            </a:r>
            <a:endParaRPr sz="4000">
              <a:solidFill>
                <a:srgbClr val="85233E"/>
              </a:solidFill>
              <a:latin typeface="Gill Sans"/>
              <a:ea typeface="Gill Sans"/>
              <a:cs typeface="Gill Sans"/>
              <a:sym typeface="Gill Sans"/>
            </a:endParaRPr>
          </a:p>
          <a:p>
            <a:pPr lvl="0" defTabSz="457200">
              <a:spcBef>
                <a:spcPts val="400"/>
              </a:spcBef>
              <a:defRPr sz="1800"/>
            </a:pPr>
            <a:r>
              <a:rPr sz="4000">
                <a:solidFill>
                  <a:srgbClr val="85233E"/>
                </a:solidFill>
                <a:latin typeface="Gill Sans"/>
                <a:ea typeface="Gill Sans"/>
                <a:cs typeface="Gill Sans"/>
                <a:sym typeface="Gill Sans"/>
              </a:rPr>
              <a:t>But in the Court of Gentiles</a:t>
            </a:r>
            <a:endParaRPr sz="4000">
              <a:solidFill>
                <a:srgbClr val="85233E"/>
              </a:solidFill>
              <a:latin typeface="Gill Sans"/>
              <a:ea typeface="Gill Sans"/>
              <a:cs typeface="Gill Sans"/>
              <a:sym typeface="Gill Sans"/>
            </a:endParaRPr>
          </a:p>
          <a:p>
            <a:pPr lvl="0" defTabSz="457200">
              <a:spcBef>
                <a:spcPts val="400"/>
              </a:spcBef>
              <a:defRPr sz="1800"/>
            </a:pPr>
            <a:r>
              <a:rPr sz="4000">
                <a:solidFill>
                  <a:srgbClr val="85233E"/>
                </a:solidFill>
                <a:latin typeface="Gill Sans"/>
                <a:ea typeface="Gill Sans"/>
                <a:cs typeface="Gill Sans"/>
                <a:sym typeface="Gill Sans"/>
              </a:rPr>
              <a:t>1967 Israel regained control</a:t>
            </a:r>
          </a:p>
        </p:txBody>
      </p:sp>
      <p:grpSp>
        <p:nvGrpSpPr>
          <p:cNvPr id="148" name="Group 148"/>
          <p:cNvGrpSpPr/>
          <p:nvPr/>
        </p:nvGrpSpPr>
        <p:grpSpPr>
          <a:xfrm>
            <a:off x="12005076" y="4979801"/>
            <a:ext cx="851055" cy="4251707"/>
            <a:chOff x="0" y="0"/>
            <a:chExt cx="851054" cy="4251705"/>
          </a:xfrm>
        </p:grpSpPr>
        <p:sp>
          <p:nvSpPr>
            <p:cNvPr id="146" name="Shape 146"/>
            <p:cNvSpPr/>
            <p:nvPr/>
          </p:nvSpPr>
          <p:spPr>
            <a:xfrm rot="16200000">
              <a:off x="-1487563" y="1913089"/>
              <a:ext cx="4251707" cy="425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A6AAA9"/>
                  </a:solidFill>
                  <a:latin typeface="Copperplate"/>
                  <a:ea typeface="Copperplate"/>
                  <a:cs typeface="Copperplate"/>
                  <a:sym typeface="Copperplate"/>
                  <a:hlinkClick r:id="rId4" invalidUrl="" action="" tgtFrame="" tooltip="" history="1" highlightClick="0" endSnd="0"/>
                </a:defRPr>
              </a:lvl1pPr>
            </a:lstStyle>
            <a:p>
              <a:pPr lvl="0">
                <a:defRPr sz="1800">
                  <a:solidFill>
                    <a:srgbClr val="000000"/>
                  </a:solidFill>
                </a:defRPr>
              </a:pPr>
              <a:r>
                <a:rPr sz="2600">
                  <a:solidFill>
                    <a:srgbClr val="A6AAA9"/>
                  </a:solidFill>
                  <a:hlinkClick r:id="rId4" invalidUrl="" action="" tgtFrame="" tooltip="" history="1" highlightClick="0" endSnd="0"/>
                </a:rPr>
                <a:t>fishhouseministries.com</a:t>
              </a:r>
            </a:p>
          </p:txBody>
        </p:sp>
        <p:sp>
          <p:nvSpPr>
            <p:cNvPr id="147" name="Shape 147"/>
            <p:cNvSpPr/>
            <p:nvPr/>
          </p:nvSpPr>
          <p:spPr>
            <a:xfrm rot="16200000">
              <a:off x="-1161059" y="2063063"/>
              <a:ext cx="2747646" cy="425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A6AAA9"/>
                  </a:solidFill>
                  <a:latin typeface="Copperplate"/>
                  <a:ea typeface="Copperplate"/>
                  <a:cs typeface="Copperplate"/>
                  <a:sym typeface="Copperplate"/>
                </a:defRPr>
              </a:lvl1pPr>
            </a:lstStyle>
            <a:p>
              <a:pPr lvl="0">
                <a:defRPr sz="1800">
                  <a:solidFill>
                    <a:srgbClr val="000000"/>
                  </a:solidFill>
                </a:defRPr>
              </a:pPr>
              <a:r>
                <a:rPr sz="2600">
                  <a:solidFill>
                    <a:srgbClr val="A6AAA9"/>
                  </a:solidFill>
                </a:rPr>
                <a:t>Ellis Skolfield</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44"/>
                                        </p:tgtEl>
                                        <p:attrNameLst>
                                          <p:attrName>style.visibility</p:attrName>
                                        </p:attrNameLst>
                                      </p:cBhvr>
                                      <p:to>
                                        <p:strVal val="visible"/>
                                      </p:to>
                                    </p:set>
                                    <p:animEffect filter="dissolve" transition="in">
                                      <p:cBhvr>
                                        <p:cTn id="7" dur="3000"/>
                                        <p:tgtEl>
                                          <p:spTgt spid="144"/>
                                        </p:tgtEl>
                                      </p:cBhvr>
                                    </p:animEffect>
                                  </p:childTnLst>
                                </p:cTn>
                              </p:par>
                            </p:childTnLst>
                          </p:cTn>
                        </p:par>
                        <p:par>
                          <p:cTn id="8" fill="hold">
                            <p:stCondLst>
                              <p:cond delay="3000"/>
                            </p:stCondLst>
                            <p:childTnLst>
                              <p:par>
                                <p:cTn id="9" nodeType="afterEffect" presetClass="entr" presetSubtype="4" presetID="2" grpId="2" fill="hold">
                                  <p:stCondLst>
                                    <p:cond delay="0"/>
                                  </p:stCondLst>
                                  <p:iterate type="el" backwards="0">
                                    <p:tmAbs val="0"/>
                                  </p:iterate>
                                  <p:childTnLst>
                                    <p:set>
                                      <p:cBhvr>
                                        <p:cTn id="10" fill="hold"/>
                                        <p:tgtEl>
                                          <p:spTgt spid="145">
                                            <p:bg/>
                                          </p:spTgt>
                                        </p:tgtEl>
                                        <p:attrNameLst>
                                          <p:attrName>style.visibility</p:attrName>
                                        </p:attrNameLst>
                                      </p:cBhvr>
                                      <p:to>
                                        <p:strVal val="visible"/>
                                      </p:to>
                                    </p:set>
                                    <p:anim calcmode="lin" valueType="num">
                                      <p:cBhvr>
                                        <p:cTn id="11" dur="2000" fill="hold"/>
                                        <p:tgtEl>
                                          <p:spTgt spid="145">
                                            <p:bg/>
                                          </p:spTgt>
                                        </p:tgtEl>
                                        <p:attrNameLst>
                                          <p:attrName>ppt_x</p:attrName>
                                        </p:attrNameLst>
                                      </p:cBhvr>
                                      <p:tavLst>
                                        <p:tav tm="0">
                                          <p:val>
                                            <p:strVal val="#ppt_x"/>
                                          </p:val>
                                        </p:tav>
                                        <p:tav tm="100000">
                                          <p:val>
                                            <p:strVal val="#ppt_x"/>
                                          </p:val>
                                        </p:tav>
                                      </p:tavLst>
                                    </p:anim>
                                    <p:anim calcmode="lin" valueType="num">
                                      <p:cBhvr>
                                        <p:cTn id="12" dur="2000" fill="hold"/>
                                        <p:tgtEl>
                                          <p:spTgt spid="145">
                                            <p:bg/>
                                          </p:spTgt>
                                        </p:tgtEl>
                                        <p:attrNameLst>
                                          <p:attrName>ppt_y</p:attrName>
                                        </p:attrNameLst>
                                      </p:cBhvr>
                                      <p:tavLst>
                                        <p:tav tm="0">
                                          <p:val>
                                            <p:strVal val="1+#ppt_h/2"/>
                                          </p:val>
                                        </p:tav>
                                        <p:tav tm="100000">
                                          <p:val>
                                            <p:strVal val="#ppt_y"/>
                                          </p:val>
                                        </p:tav>
                                      </p:tavLst>
                                    </p:anim>
                                  </p:childTnLst>
                                </p:cTn>
                              </p:par>
                              <p:par>
                                <p:cTn id="13" presetClass="entr" presetSubtype="4" presetID="2" grpId="2" fill="hold">
                                  <p:stCondLst>
                                    <p:cond delay="0"/>
                                  </p:stCondLst>
                                  <p:iterate type="el" backwards="0">
                                    <p:tmAbs val="0"/>
                                  </p:iterate>
                                  <p:childTnLst>
                                    <p:set>
                                      <p:cBhvr>
                                        <p:cTn id="14" fill="hold"/>
                                        <p:tgtEl>
                                          <p:spTgt spid="145">
                                            <p:txEl>
                                              <p:pRg st="0" end="0"/>
                                            </p:txEl>
                                          </p:spTgt>
                                        </p:tgtEl>
                                        <p:attrNameLst>
                                          <p:attrName>style.visibility</p:attrName>
                                        </p:attrNameLst>
                                      </p:cBhvr>
                                      <p:to>
                                        <p:strVal val="visible"/>
                                      </p:to>
                                    </p:set>
                                    <p:anim calcmode="lin" valueType="num">
                                      <p:cBhvr>
                                        <p:cTn id="15" dur="20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nodeType="afterEffect" presetClass="entr" presetSubtype="4" presetID="2" grpId="2" fill="hold">
                                  <p:stCondLst>
                                    <p:cond delay="0"/>
                                  </p:stCondLst>
                                  <p:iterate type="el" backwards="0">
                                    <p:tmAbs val="0"/>
                                  </p:iterate>
                                  <p:childTnLst>
                                    <p:set>
                                      <p:cBhvr>
                                        <p:cTn id="19" fill="hold"/>
                                        <p:tgtEl>
                                          <p:spTgt spid="145">
                                            <p:txEl>
                                              <p:pRg st="1" end="1"/>
                                            </p:txEl>
                                          </p:spTgt>
                                        </p:tgtEl>
                                        <p:attrNameLst>
                                          <p:attrName>style.visibility</p:attrName>
                                        </p:attrNameLst>
                                      </p:cBhvr>
                                      <p:to>
                                        <p:strVal val="visible"/>
                                      </p:to>
                                    </p:set>
                                    <p:anim calcmode="lin" valueType="num">
                                      <p:cBhvr>
                                        <p:cTn id="20" dur="2000" fill="hold"/>
                                        <p:tgtEl>
                                          <p:spTgt spid="145">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14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7000"/>
                            </p:stCondLst>
                            <p:childTnLst>
                              <p:par>
                                <p:cTn id="23" nodeType="afterEffect" presetClass="entr" presetSubtype="4" presetID="2" grpId="2" fill="hold">
                                  <p:stCondLst>
                                    <p:cond delay="0"/>
                                  </p:stCondLst>
                                  <p:iterate type="el" backwards="0">
                                    <p:tmAbs val="0"/>
                                  </p:iterate>
                                  <p:childTnLst>
                                    <p:set>
                                      <p:cBhvr>
                                        <p:cTn id="24" fill="hold"/>
                                        <p:tgtEl>
                                          <p:spTgt spid="145">
                                            <p:txEl>
                                              <p:pRg st="2" end="2"/>
                                            </p:txEl>
                                          </p:spTgt>
                                        </p:tgtEl>
                                        <p:attrNameLst>
                                          <p:attrName>style.visibility</p:attrName>
                                        </p:attrNameLst>
                                      </p:cBhvr>
                                      <p:to>
                                        <p:strVal val="visible"/>
                                      </p:to>
                                    </p:set>
                                    <p:anim calcmode="lin" valueType="num">
                                      <p:cBhvr>
                                        <p:cTn id="25" dur="2000" fill="hold"/>
                                        <p:tgtEl>
                                          <p:spTgt spid="145">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145">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9000"/>
                            </p:stCondLst>
                            <p:childTnLst>
                              <p:par>
                                <p:cTn id="28" nodeType="afterEffect" presetClass="entr" presetSubtype="4" presetID="2" grpId="2" fill="hold">
                                  <p:stCondLst>
                                    <p:cond delay="0"/>
                                  </p:stCondLst>
                                  <p:iterate type="el" backwards="0">
                                    <p:tmAbs val="0"/>
                                  </p:iterate>
                                  <p:childTnLst>
                                    <p:set>
                                      <p:cBhvr>
                                        <p:cTn id="29" fill="hold"/>
                                        <p:tgtEl>
                                          <p:spTgt spid="145">
                                            <p:txEl>
                                              <p:pRg st="3" end="3"/>
                                            </p:txEl>
                                          </p:spTgt>
                                        </p:tgtEl>
                                        <p:attrNameLst>
                                          <p:attrName>style.visibility</p:attrName>
                                        </p:attrNameLst>
                                      </p:cBhvr>
                                      <p:to>
                                        <p:strVal val="visible"/>
                                      </p:to>
                                    </p:set>
                                    <p:anim calcmode="lin" valueType="num">
                                      <p:cBhvr>
                                        <p:cTn id="30" dur="2000" fill="hold"/>
                                        <p:tgtEl>
                                          <p:spTgt spid="145">
                                            <p:txEl>
                                              <p:pRg st="3" end="3"/>
                                            </p:txEl>
                                          </p:spTgt>
                                        </p:tgtEl>
                                        <p:attrNameLst>
                                          <p:attrName>ppt_x</p:attrName>
                                        </p:attrNameLst>
                                      </p:cBhvr>
                                      <p:tavLst>
                                        <p:tav tm="0">
                                          <p:val>
                                            <p:strVal val="#ppt_x"/>
                                          </p:val>
                                        </p:tav>
                                        <p:tav tm="100000">
                                          <p:val>
                                            <p:strVal val="#ppt_x"/>
                                          </p:val>
                                        </p:tav>
                                      </p:tavLst>
                                    </p:anim>
                                    <p:anim calcmode="lin" valueType="num">
                                      <p:cBhvr>
                                        <p:cTn id="31" dur="2000" fill="hold"/>
                                        <p:tgtEl>
                                          <p:spTgt spid="145">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1000"/>
                            </p:stCondLst>
                            <p:childTnLst>
                              <p:par>
                                <p:cTn id="33" nodeType="afterEffect" presetClass="entr" presetSubtype="4" presetID="2" grpId="2" fill="hold">
                                  <p:stCondLst>
                                    <p:cond delay="0"/>
                                  </p:stCondLst>
                                  <p:iterate type="el" backwards="0">
                                    <p:tmAbs val="0"/>
                                  </p:iterate>
                                  <p:childTnLst>
                                    <p:set>
                                      <p:cBhvr>
                                        <p:cTn id="34" fill="hold"/>
                                        <p:tgtEl>
                                          <p:spTgt spid="145">
                                            <p:txEl>
                                              <p:pRg st="4" end="4"/>
                                            </p:txEl>
                                          </p:spTgt>
                                        </p:tgtEl>
                                        <p:attrNameLst>
                                          <p:attrName>style.visibility</p:attrName>
                                        </p:attrNameLst>
                                      </p:cBhvr>
                                      <p:to>
                                        <p:strVal val="visible"/>
                                      </p:to>
                                    </p:set>
                                    <p:anim calcmode="lin" valueType="num">
                                      <p:cBhvr>
                                        <p:cTn id="35" dur="2000" fill="hold"/>
                                        <p:tgtEl>
                                          <p:spTgt spid="145">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145">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3000"/>
                            </p:stCondLst>
                            <p:childTnLst>
                              <p:par>
                                <p:cTn id="38" nodeType="afterEffect" presetClass="entr" presetSubtype="4" presetID="2" grpId="2" fill="hold">
                                  <p:stCondLst>
                                    <p:cond delay="0"/>
                                  </p:stCondLst>
                                  <p:iterate type="el" backwards="0">
                                    <p:tmAbs val="0"/>
                                  </p:iterate>
                                  <p:childTnLst>
                                    <p:set>
                                      <p:cBhvr>
                                        <p:cTn id="39" fill="hold"/>
                                        <p:tgtEl>
                                          <p:spTgt spid="145">
                                            <p:txEl>
                                              <p:pRg st="5" end="5"/>
                                            </p:txEl>
                                          </p:spTgt>
                                        </p:tgtEl>
                                        <p:attrNameLst>
                                          <p:attrName>style.visibility</p:attrName>
                                        </p:attrNameLst>
                                      </p:cBhvr>
                                      <p:to>
                                        <p:strVal val="visible"/>
                                      </p:to>
                                    </p:set>
                                    <p:anim calcmode="lin" valueType="num">
                                      <p:cBhvr>
                                        <p:cTn id="40" dur="2000" fill="hold"/>
                                        <p:tgtEl>
                                          <p:spTgt spid="145">
                                            <p:txEl>
                                              <p:pRg st="5" end="5"/>
                                            </p:txEl>
                                          </p:spTgt>
                                        </p:tgtEl>
                                        <p:attrNameLst>
                                          <p:attrName>ppt_x</p:attrName>
                                        </p:attrNameLst>
                                      </p:cBhvr>
                                      <p:tavLst>
                                        <p:tav tm="0">
                                          <p:val>
                                            <p:strVal val="#ppt_x"/>
                                          </p:val>
                                        </p:tav>
                                        <p:tav tm="100000">
                                          <p:val>
                                            <p:strVal val="#ppt_x"/>
                                          </p:val>
                                        </p:tav>
                                      </p:tavLst>
                                    </p:anim>
                                    <p:anim calcmode="lin" valueType="num">
                                      <p:cBhvr>
                                        <p:cTn id="41" dur="2000" fill="hold"/>
                                        <p:tgtEl>
                                          <p:spTgt spid="145">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5000"/>
                            </p:stCondLst>
                            <p:childTnLst>
                              <p:par>
                                <p:cTn id="43" nodeType="afterEffect" presetClass="entr" presetSubtype="0" presetID="1" grpId="3" fill="hold">
                                  <p:stCondLst>
                                    <p:cond delay="0"/>
                                  </p:stCondLst>
                                  <p:iterate type="el" backwards="0">
                                    <p:tmAbs val="0"/>
                                  </p:iterate>
                                  <p:childTnLst>
                                    <p:set>
                                      <p:cBhvr>
                                        <p:cTn id="44"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3"/>
      <p:bldP build="whole" bldLvl="1" animBg="1" rev="0" advAuto="0" spid="144" grpId="1"/>
      <p:bldP build="p" bldLvl="5" animBg="1" rev="0" advAuto="0" spid="145"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5612491" y="5521151"/>
            <a:ext cx="6140819" cy="311335"/>
          </a:xfrm>
          <a:prstGeom prst="rect">
            <a:avLst/>
          </a:prstGeom>
          <a:solidFill>
            <a:srgbClr val="F5D328"/>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53" name="Shape 153"/>
          <p:cNvSpPr/>
          <p:nvPr>
            <p:ph type="title"/>
          </p:nvPr>
        </p:nvSpPr>
        <p:spPr>
          <a:xfrm>
            <a:off x="1402881" y="45764"/>
            <a:ext cx="11584187" cy="890837"/>
          </a:xfrm>
          <a:prstGeom prst="rect">
            <a:avLst/>
          </a:prstGeom>
        </p:spPr>
        <p:txBody>
          <a:bodyPr/>
          <a:lstStyle/>
          <a:p>
            <a:pPr lvl="0">
              <a:defRPr sz="1800"/>
            </a:pPr>
            <a:r>
              <a:rPr sz="5600"/>
              <a:t>The Two Witnesses (Rev 11:1-14)</a:t>
            </a:r>
          </a:p>
        </p:txBody>
      </p:sp>
      <p:sp>
        <p:nvSpPr>
          <p:cNvPr id="154" name="Shape 154"/>
          <p:cNvSpPr/>
          <p:nvPr>
            <p:ph type="body" idx="4294967295"/>
          </p:nvPr>
        </p:nvSpPr>
        <p:spPr>
          <a:xfrm>
            <a:off x="1837916" y="7042905"/>
            <a:ext cx="10256654" cy="2477383"/>
          </a:xfrm>
          <a:prstGeom prst="rect">
            <a:avLst/>
          </a:prstGeom>
          <a:gradFill>
            <a:gsLst>
              <a:gs pos="0">
                <a:srgbClr val="FDAD70"/>
              </a:gs>
              <a:gs pos="100000">
                <a:srgbClr val="FBFBFB"/>
              </a:gs>
            </a:gsLst>
            <a:lin ang="5400000"/>
          </a:grad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p>
            <a:pPr lvl="0" marL="137991" indent="-137991" defTabSz="379475">
              <a:spcBef>
                <a:spcPts val="1600"/>
              </a:spcBef>
              <a:buSzPct val="100000"/>
              <a:buChar char="•"/>
              <a:defRPr sz="1800"/>
            </a:pPr>
            <a:r>
              <a:rPr sz="2656">
                <a:latin typeface="Gill Sans"/>
                <a:ea typeface="Gill Sans"/>
                <a:cs typeface="Gill Sans"/>
                <a:sym typeface="Gill Sans"/>
              </a:rPr>
              <a:t>“1260 days” is evidently same time Jerusalem is lost to the Gentiles (rather than literal 3.5 years during tribulation).</a:t>
            </a:r>
            <a:endParaRPr sz="2656">
              <a:latin typeface="Gill Sans"/>
              <a:ea typeface="Gill Sans"/>
              <a:cs typeface="Gill Sans"/>
              <a:sym typeface="Gill Sans"/>
            </a:endParaRPr>
          </a:p>
          <a:p>
            <a:pPr lvl="0" marL="137991" indent="-137991" defTabSz="379475">
              <a:spcBef>
                <a:spcPts val="1600"/>
              </a:spcBef>
              <a:buSzPct val="100000"/>
              <a:buChar char="•"/>
              <a:defRPr sz="1800"/>
            </a:pPr>
            <a:r>
              <a:rPr sz="2656">
                <a:latin typeface="Gill Sans"/>
                <a:ea typeface="Gill Sans"/>
                <a:cs typeface="Gill Sans"/>
                <a:sym typeface="Gill Sans"/>
              </a:rPr>
              <a:t> Two witnesses = “two olive trees and two lampstands” which represents God’s chosen people, whether Jew or Gentile.</a:t>
            </a:r>
            <a:endParaRPr sz="2656">
              <a:latin typeface="Gill Sans"/>
              <a:ea typeface="Gill Sans"/>
              <a:cs typeface="Gill Sans"/>
              <a:sym typeface="Gill Sans"/>
            </a:endParaRPr>
          </a:p>
          <a:p>
            <a:pPr lvl="0" marL="137991" indent="-137991" defTabSz="379475">
              <a:spcBef>
                <a:spcPts val="1600"/>
              </a:spcBef>
              <a:buSzPct val="100000"/>
              <a:buChar char="•"/>
              <a:defRPr sz="1800"/>
            </a:pPr>
            <a:r>
              <a:rPr sz="2656">
                <a:latin typeface="Gill Sans"/>
                <a:ea typeface="Gill Sans"/>
                <a:cs typeface="Gill Sans"/>
                <a:sym typeface="Gill Sans"/>
              </a:rPr>
              <a:t>Mid-tribulationists and pre-tribulationists (Rev 11:12).</a:t>
            </a:r>
          </a:p>
        </p:txBody>
      </p:sp>
      <p:sp>
        <p:nvSpPr>
          <p:cNvPr id="155" name="Shape 155"/>
          <p:cNvSpPr/>
          <p:nvPr/>
        </p:nvSpPr>
        <p:spPr>
          <a:xfrm>
            <a:off x="1837917" y="1004223"/>
            <a:ext cx="11063708" cy="58377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10000"/>
              </a:lnSpc>
              <a:defRPr sz="1900">
                <a:latin typeface="Helvetica Neue"/>
                <a:ea typeface="Helvetica Neue"/>
                <a:cs typeface="Helvetica Neue"/>
                <a:sym typeface="Helvetica Neue"/>
              </a:defRPr>
            </a:lvl1pPr>
          </a:lstStyle>
          <a:p>
            <a:pPr lvl="0">
              <a:defRPr sz="1800"/>
            </a:pPr>
            <a:r>
              <a:rPr sz="1900"/>
              <a:t>3 And I will grant authority to my two witnesses, and they will prophesy for 1,260 days, clothed in sackcloth.” 4 These are the two olive trees and the two lampstands that stand before the Lord of the earth. 5 And if anyone would harm them, fire pours from their mouth and consumes their foes. If anyone would harm them, this is how he is doomed to be killed. 6 They have the power to shut the sky, that no rain may fall during the days of their prophesying, and they have power over the waters to turn them into blood and to strike the earth with every kind of plague, as often as they desire. 7 And when they have finished their testimony, the beast that rises from the bottomless pit will make war on them and conquer them and kill them, 8 and their dead bodies will lie in the street of the great city that symbolically is called Sodom and Egypt, where their Lord was crucified. 9 For three and a half days some from the peoples and tribes and languages and nations will gaze at their dead bodies and refuse to let them be placed in a tomb, 10 and those who dwell on the earth will rejoice over them and make merry and exchange presents, because these two prophets had been a torment to those who dwell on the earth. 11 But after the three and a half days a breath of life from God entered them, and they stood up on their feet, and great fear fell on those who saw them. 12 Then they heard a loud voice from heaven saying to them, “Come up here!” And they went up to heaven in a cloud, and their enemies watched them. 13 And at that hour there was a great earthquake, and a tenth of the city fell. Seven thousand people were killed in the earthquake, and the rest were terrified and gave glory to the God of heaven. 14 The second woe has passed; behold, the third woe is soon to come.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wipe(left)" transition="in">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9" grpId="2" fill="hold">
                                  <p:stCondLst>
                                    <p:cond delay="0"/>
                                  </p:stCondLst>
                                  <p:iterate type="el" backwards="0">
                                    <p:tmAbs val="0"/>
                                  </p:iterate>
                                  <p:childTnLst>
                                    <p:set>
                                      <p:cBhvr>
                                        <p:cTn id="11" fill="hold"/>
                                        <p:tgtEl>
                                          <p:spTgt spid="154">
                                            <p:bg/>
                                          </p:spTgt>
                                        </p:tgtEl>
                                        <p:attrNameLst>
                                          <p:attrName>style.visibility</p:attrName>
                                        </p:attrNameLst>
                                      </p:cBhvr>
                                      <p:to>
                                        <p:strVal val="visible"/>
                                      </p:to>
                                    </p:set>
                                    <p:animEffect filter="dissolve(right)" transition="in">
                                      <p:cBhvr>
                                        <p:cTn id="12" dur="2500"/>
                                        <p:tgtEl>
                                          <p:spTgt spid="154">
                                            <p:bg/>
                                          </p:spTgt>
                                        </p:tgtEl>
                                      </p:cBhvr>
                                    </p:animEffect>
                                  </p:childTnLst>
                                </p:cTn>
                              </p:par>
                              <p:par>
                                <p:cTn id="13" presetClass="entr" presetSubtype="8" presetID="9" grpId="2" fill="hold">
                                  <p:stCondLst>
                                    <p:cond delay="0"/>
                                  </p:stCondLst>
                                  <p:iterate type="el" backwards="0">
                                    <p:tmAbs val="0"/>
                                  </p:iterate>
                                  <p:childTnLst>
                                    <p:set>
                                      <p:cBhvr>
                                        <p:cTn id="14" fill="hold"/>
                                        <p:tgtEl>
                                          <p:spTgt spid="154">
                                            <p:txEl>
                                              <p:pRg st="0" end="0"/>
                                            </p:txEl>
                                          </p:spTgt>
                                        </p:tgtEl>
                                        <p:attrNameLst>
                                          <p:attrName>style.visibility</p:attrName>
                                        </p:attrNameLst>
                                      </p:cBhvr>
                                      <p:to>
                                        <p:strVal val="visible"/>
                                      </p:to>
                                    </p:set>
                                    <p:animEffect filter="dissolve(right)" transition="in">
                                      <p:cBhvr>
                                        <p:cTn id="15" dur="2500"/>
                                        <p:tgtEl>
                                          <p:spTgt spid="154">
                                            <p:txEl>
                                              <p:pRg st="0" end="0"/>
                                            </p:txEl>
                                          </p:spTgt>
                                        </p:tgtEl>
                                      </p:cBhvr>
                                    </p:animEffect>
                                  </p:childTnLst>
                                </p:cTn>
                              </p:par>
                            </p:childTnLst>
                          </p:cTn>
                        </p:par>
                        <p:par>
                          <p:cTn id="16" fill="hold">
                            <p:stCondLst>
                              <p:cond delay="2500"/>
                            </p:stCondLst>
                            <p:childTnLst>
                              <p:par>
                                <p:cTn id="17" nodeType="afterEffect" presetClass="entr" presetSubtype="8" presetID="9" grpId="2" fill="hold">
                                  <p:stCondLst>
                                    <p:cond delay="0"/>
                                  </p:stCondLst>
                                  <p:iterate type="el" backwards="0">
                                    <p:tmAbs val="0"/>
                                  </p:iterate>
                                  <p:childTnLst>
                                    <p:set>
                                      <p:cBhvr>
                                        <p:cTn id="18" fill="hold"/>
                                        <p:tgtEl>
                                          <p:spTgt spid="154">
                                            <p:txEl>
                                              <p:pRg st="1" end="1"/>
                                            </p:txEl>
                                          </p:spTgt>
                                        </p:tgtEl>
                                        <p:attrNameLst>
                                          <p:attrName>style.visibility</p:attrName>
                                        </p:attrNameLst>
                                      </p:cBhvr>
                                      <p:to>
                                        <p:strVal val="visible"/>
                                      </p:to>
                                    </p:set>
                                    <p:animEffect filter="dissolve(right)" transition="in">
                                      <p:cBhvr>
                                        <p:cTn id="19" dur="2500"/>
                                        <p:tgtEl>
                                          <p:spTgt spid="154">
                                            <p:txEl>
                                              <p:pRg st="1" end="1"/>
                                            </p:txEl>
                                          </p:spTgt>
                                        </p:tgtEl>
                                      </p:cBhvr>
                                    </p:animEffect>
                                  </p:childTnLst>
                                </p:cTn>
                              </p:par>
                            </p:childTnLst>
                          </p:cTn>
                        </p:par>
                        <p:par>
                          <p:cTn id="20" fill="hold">
                            <p:stCondLst>
                              <p:cond delay="5000"/>
                            </p:stCondLst>
                            <p:childTnLst>
                              <p:par>
                                <p:cTn id="21" nodeType="afterEffect" presetClass="entr" presetSubtype="8" presetID="9" grpId="2" fill="hold">
                                  <p:stCondLst>
                                    <p:cond delay="0"/>
                                  </p:stCondLst>
                                  <p:iterate type="el" backwards="0">
                                    <p:tmAbs val="0"/>
                                  </p:iterate>
                                  <p:childTnLst>
                                    <p:set>
                                      <p:cBhvr>
                                        <p:cTn id="22" fill="hold"/>
                                        <p:tgtEl>
                                          <p:spTgt spid="154">
                                            <p:txEl>
                                              <p:pRg st="2" end="2"/>
                                            </p:txEl>
                                          </p:spTgt>
                                        </p:tgtEl>
                                        <p:attrNameLst>
                                          <p:attrName>style.visibility</p:attrName>
                                        </p:attrNameLst>
                                      </p:cBhvr>
                                      <p:to>
                                        <p:strVal val="visible"/>
                                      </p:to>
                                    </p:set>
                                    <p:animEffect filter="dissolve(right)" transition="in">
                                      <p:cBhvr>
                                        <p:cTn id="23" dur="2500"/>
                                        <p:tgtEl>
                                          <p:spTgt spid="15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15" grpId="3" fill="hold">
                                  <p:stCondLst>
                                    <p:cond delay="0"/>
                                  </p:stCondLst>
                                  <p:iterate type="el" backwards="0">
                                    <p:tmAbs val="0"/>
                                  </p:iterate>
                                  <p:childTnLst>
                                    <p:set>
                                      <p:cBhvr>
                                        <p:cTn id="27" fill="hold"/>
                                        <p:tgtEl>
                                          <p:spTgt spid="152"/>
                                        </p:tgtEl>
                                        <p:attrNameLst>
                                          <p:attrName>style.visibility</p:attrName>
                                        </p:attrNameLst>
                                      </p:cBhvr>
                                      <p:to>
                                        <p:strVal val="visible"/>
                                      </p:to>
                                    </p:set>
                                    <p:anim calcmode="lin" valueType="num">
                                      <p:cBhvr>
                                        <p:cTn id="28" dur="1000" fill="hold"/>
                                        <p:tgtEl>
                                          <p:spTgt spid="152"/>
                                        </p:tgtEl>
                                        <p:attrNameLst>
                                          <p:attrName>ppt_w</p:attrName>
                                        </p:attrNameLst>
                                      </p:cBhvr>
                                      <p:tavLst>
                                        <p:tav tm="0">
                                          <p:val>
                                            <p:fltVal val="0"/>
                                          </p:val>
                                        </p:tav>
                                        <p:tav tm="100000">
                                          <p:val>
                                            <p:strVal val="#ppt_w"/>
                                          </p:val>
                                        </p:tav>
                                      </p:tavLst>
                                    </p:anim>
                                    <p:anim calcmode="lin" valueType="num">
                                      <p:cBhvr>
                                        <p:cTn id="29" dur="1000" fill="hold"/>
                                        <p:tgtEl>
                                          <p:spTgt spid="152"/>
                                        </p:tgtEl>
                                        <p:attrNameLst>
                                          <p:attrName>ppt_h</p:attrName>
                                        </p:attrNameLst>
                                      </p:cBhvr>
                                      <p:tavLst>
                                        <p:tav tm="0">
                                          <p:val>
                                            <p:fltVal val="0"/>
                                          </p:val>
                                        </p:tav>
                                        <p:tav tm="100000">
                                          <p:val>
                                            <p:strVal val="#ppt_h"/>
                                          </p:val>
                                        </p:tav>
                                      </p:tavLst>
                                    </p:anim>
                                    <p:anim calcmode="lin" valueType="num">
                                      <p:cBhvr>
                                        <p:cTn id="30" dur="1000" fill="hold"/>
                                        <p:tgtEl>
                                          <p:spTgt spid="15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55" grpId="1"/>
      <p:bldP build="p" bldLvl="5" animBg="1" rev="0" advAuto="0" spid="154"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lvl="0">
              <a:defRPr sz="1800"/>
            </a:pPr>
            <a:r>
              <a:rPr sz="5600"/>
              <a:t>Revelation 11 The Seventh Trumpet</a:t>
            </a:r>
          </a:p>
        </p:txBody>
      </p:sp>
      <p:sp>
        <p:nvSpPr>
          <p:cNvPr id="160" name="Shape 160"/>
          <p:cNvSpPr/>
          <p:nvPr>
            <p:ph type="body" idx="4294967295"/>
          </p:nvPr>
        </p:nvSpPr>
        <p:spPr>
          <a:xfrm>
            <a:off x="1790832" y="4592018"/>
            <a:ext cx="6173688" cy="492827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138199" indent="-138199" defTabSz="434340">
              <a:spcBef>
                <a:spcPts val="1200"/>
              </a:spcBef>
              <a:buSzPct val="100000"/>
              <a:buChar char="•"/>
              <a:defRPr sz="1800"/>
            </a:pPr>
            <a:r>
              <a:rPr sz="2660">
                <a:latin typeface="Gill Sans"/>
                <a:ea typeface="Gill Sans"/>
                <a:cs typeface="Gill Sans"/>
                <a:sym typeface="Gill Sans"/>
              </a:rPr>
              <a:t>7th Trumpet is the 3rd Woe (11:14)–completion.</a:t>
            </a:r>
            <a:endParaRPr sz="2660">
              <a:latin typeface="Gill Sans"/>
              <a:ea typeface="Gill Sans"/>
              <a:cs typeface="Gill Sans"/>
              <a:sym typeface="Gill Sans"/>
            </a:endParaRPr>
          </a:p>
          <a:p>
            <a:pPr lvl="0" marL="138199" indent="-138199" defTabSz="434340">
              <a:spcBef>
                <a:spcPts val="1200"/>
              </a:spcBef>
              <a:buSzPct val="100000"/>
              <a:buChar char="•"/>
              <a:defRPr sz="1800"/>
            </a:pPr>
            <a:r>
              <a:rPr sz="2660">
                <a:latin typeface="Gill Sans"/>
                <a:ea typeface="Gill Sans"/>
                <a:cs typeface="Gill Sans"/>
                <a:sym typeface="Gill Sans"/>
              </a:rPr>
              <a:t> Declaration of God’s reign (always reigned but now fully displays it) (11:15)</a:t>
            </a:r>
            <a:endParaRPr sz="2660">
              <a:latin typeface="Gill Sans"/>
              <a:ea typeface="Gill Sans"/>
              <a:cs typeface="Gill Sans"/>
              <a:sym typeface="Gill Sans"/>
            </a:endParaRPr>
          </a:p>
          <a:p>
            <a:pPr lvl="0" marL="138199" indent="-138199" defTabSz="434340">
              <a:spcBef>
                <a:spcPts val="1200"/>
              </a:spcBef>
              <a:buSzPct val="100000"/>
              <a:buChar char="•"/>
              <a:defRPr sz="1800"/>
            </a:pPr>
            <a:r>
              <a:rPr sz="2660">
                <a:latin typeface="Gill Sans"/>
                <a:ea typeface="Gill Sans"/>
                <a:cs typeface="Gill Sans"/>
                <a:sym typeface="Gill Sans"/>
              </a:rPr>
              <a:t>List of end time projects (chart)</a:t>
            </a:r>
            <a:endParaRPr sz="2660">
              <a:latin typeface="Gill Sans"/>
              <a:ea typeface="Gill Sans"/>
              <a:cs typeface="Gill Sans"/>
              <a:sym typeface="Gill Sans"/>
            </a:endParaRPr>
          </a:p>
          <a:p>
            <a:pPr lvl="0" marL="138199" indent="-138199" defTabSz="434340">
              <a:spcBef>
                <a:spcPts val="1200"/>
              </a:spcBef>
              <a:buSzPct val="100000"/>
              <a:buChar char="•"/>
              <a:defRPr sz="1800"/>
            </a:pPr>
            <a:r>
              <a:rPr sz="2660">
                <a:latin typeface="Gill Sans"/>
                <a:ea typeface="Gill Sans"/>
                <a:cs typeface="Gill Sans"/>
                <a:sym typeface="Gill Sans"/>
              </a:rPr>
              <a:t>“And to wait for His Son from heaven, whom He raised from the dead, that is Jesus, who rescues us from the wrath to come.” (1 Th 1:10)</a:t>
            </a:r>
            <a:endParaRPr sz="2660">
              <a:latin typeface="Gill Sans"/>
              <a:ea typeface="Gill Sans"/>
              <a:cs typeface="Gill Sans"/>
              <a:sym typeface="Gill Sans"/>
            </a:endParaRPr>
          </a:p>
          <a:p>
            <a:pPr lvl="0" marL="138199" indent="-138199" defTabSz="434340">
              <a:spcBef>
                <a:spcPts val="1200"/>
              </a:spcBef>
              <a:buSzPct val="100000"/>
              <a:buChar char="•"/>
              <a:defRPr sz="1800"/>
            </a:pPr>
            <a:r>
              <a:rPr sz="2660">
                <a:latin typeface="Gill Sans"/>
                <a:ea typeface="Gill Sans"/>
                <a:cs typeface="Gill Sans"/>
                <a:sym typeface="Gill Sans"/>
              </a:rPr>
              <a:t>Scene 7 reiterates the same end of the world theme blending into the eternal.</a:t>
            </a:r>
          </a:p>
        </p:txBody>
      </p:sp>
      <p:sp>
        <p:nvSpPr>
          <p:cNvPr id="161" name="Shape 161"/>
          <p:cNvSpPr/>
          <p:nvPr/>
        </p:nvSpPr>
        <p:spPr>
          <a:xfrm>
            <a:off x="1592729" y="937755"/>
            <a:ext cx="11211180" cy="34479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lnSpc>
                <a:spcPct val="110000"/>
              </a:lnSpc>
              <a:defRPr sz="1800"/>
            </a:pPr>
            <a:r>
              <a:rPr sz="2200">
                <a:latin typeface="Helvetica Neue"/>
                <a:ea typeface="Helvetica Neue"/>
                <a:cs typeface="Helvetica Neue"/>
                <a:sym typeface="Helvetica Neue"/>
              </a:rPr>
              <a:t>14 The second woe has passed; behold, the third woe is soon to come.15 Then the seventh angel blew his trumpet, and there were loud voices in heaven, saying, “The kingdom of the world has become the kingdom of our Lord and of his Christ, and he shall reign forever and ever.” …</a:t>
            </a:r>
            <a:endParaRPr sz="2200">
              <a:latin typeface="Helvetica Neue"/>
              <a:ea typeface="Helvetica Neue"/>
              <a:cs typeface="Helvetica Neue"/>
              <a:sym typeface="Helvetica Neue"/>
            </a:endParaRPr>
          </a:p>
          <a:p>
            <a:pPr lvl="0" marL="396274" marR="508000" algn="l" defTabSz="457200">
              <a:lnSpc>
                <a:spcPct val="110000"/>
              </a:lnSpc>
              <a:defRPr sz="1800"/>
            </a:pPr>
            <a:r>
              <a:rPr sz="2200">
                <a:latin typeface="Helvetica Neue"/>
                <a:ea typeface="Helvetica Neue"/>
                <a:cs typeface="Helvetica Neue"/>
                <a:sym typeface="Helvetica Neue"/>
              </a:rPr>
              <a:t>“We give thanks to you, Lord God Almighty, who is and who was, for you have taken your great power and begun to reign. 18 The nations raged, but your wrath came, and the time for the dead to be judged, and for rewarding your servants, the prophets and saints, and those who fear your name, both small and great, and for destroying the destroyers of the earth.” (Rev 11:14-18)</a:t>
            </a:r>
          </a:p>
        </p:txBody>
      </p:sp>
      <p:sp>
        <p:nvSpPr>
          <p:cNvPr id="162" name="Shape 162"/>
          <p:cNvSpPr/>
          <p:nvPr/>
        </p:nvSpPr>
        <p:spPr>
          <a:xfrm>
            <a:off x="8334738" y="4650023"/>
            <a:ext cx="4302160" cy="4812259"/>
          </a:xfrm>
          <a:prstGeom prst="rect">
            <a:avLst/>
          </a:prstGeom>
          <a:gradFill>
            <a:gsLst>
              <a:gs pos="0">
                <a:srgbClr val="FEF1AE"/>
              </a:gs>
              <a:gs pos="100000">
                <a:srgbClr val="DC851F"/>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p>
            <a:pPr lvl="0" marL="168401" indent="-168401" algn="l" defTabSz="356615">
              <a:spcBef>
                <a:spcPts val="1500"/>
              </a:spcBef>
              <a:buSzPct val="100000"/>
              <a:buChar char="•"/>
              <a:defRPr sz="1800"/>
            </a:pPr>
            <a:r>
              <a:rPr sz="2496">
                <a:latin typeface="Gill Sans"/>
                <a:ea typeface="Gill Sans"/>
                <a:cs typeface="Gill Sans"/>
                <a:sym typeface="Gill Sans"/>
              </a:rPr>
              <a:t>The nations raged</a:t>
            </a:r>
            <a:endParaRPr sz="2496">
              <a:latin typeface="Gill Sans"/>
              <a:ea typeface="Gill Sans"/>
              <a:cs typeface="Gill Sans"/>
              <a:sym typeface="Gill Sans"/>
            </a:endParaRPr>
          </a:p>
          <a:p>
            <a:pPr lvl="0" marL="168401" indent="-168401" algn="l" defTabSz="356615">
              <a:spcBef>
                <a:spcPts val="1500"/>
              </a:spcBef>
              <a:buSzPct val="100000"/>
              <a:buChar char="•"/>
              <a:defRPr sz="1800"/>
            </a:pPr>
            <a:r>
              <a:rPr sz="2496">
                <a:latin typeface="Gill Sans"/>
                <a:ea typeface="Gill Sans"/>
                <a:cs typeface="Gill Sans"/>
                <a:sym typeface="Gill Sans"/>
              </a:rPr>
              <a:t>But your wrath came</a:t>
            </a:r>
            <a:endParaRPr sz="2496">
              <a:latin typeface="Gill Sans"/>
              <a:ea typeface="Gill Sans"/>
              <a:cs typeface="Gill Sans"/>
              <a:sym typeface="Gill Sans"/>
            </a:endParaRPr>
          </a:p>
          <a:p>
            <a:pPr lvl="0" marL="168401" indent="-168401" algn="l" defTabSz="356615">
              <a:spcBef>
                <a:spcPts val="1500"/>
              </a:spcBef>
              <a:buSzPct val="100000"/>
              <a:buChar char="•"/>
              <a:defRPr sz="1800"/>
            </a:pPr>
            <a:r>
              <a:rPr sz="2496">
                <a:latin typeface="Gill Sans"/>
                <a:ea typeface="Gill Sans"/>
                <a:cs typeface="Gill Sans"/>
                <a:sym typeface="Gill Sans"/>
              </a:rPr>
              <a:t>Time for the dead to be judged</a:t>
            </a:r>
            <a:endParaRPr sz="2496">
              <a:latin typeface="Gill Sans"/>
              <a:ea typeface="Gill Sans"/>
              <a:cs typeface="Gill Sans"/>
              <a:sym typeface="Gill Sans"/>
            </a:endParaRPr>
          </a:p>
          <a:p>
            <a:pPr lvl="0" marL="168401" indent="-168401" algn="l" defTabSz="356615">
              <a:spcBef>
                <a:spcPts val="1500"/>
              </a:spcBef>
              <a:buSzPct val="100000"/>
              <a:buChar char="•"/>
              <a:defRPr sz="1800"/>
            </a:pPr>
            <a:r>
              <a:rPr sz="2496">
                <a:latin typeface="Gill Sans"/>
                <a:ea typeface="Gill Sans"/>
                <a:cs typeface="Gill Sans"/>
                <a:sym typeface="Gill Sans"/>
              </a:rPr>
              <a:t>Time for rewarding your servants, the prophets and saints, and those who fear your name, both small and great,</a:t>
            </a:r>
            <a:endParaRPr sz="2496">
              <a:latin typeface="Gill Sans"/>
              <a:ea typeface="Gill Sans"/>
              <a:cs typeface="Gill Sans"/>
              <a:sym typeface="Gill Sans"/>
            </a:endParaRPr>
          </a:p>
          <a:p>
            <a:pPr lvl="0" marL="168401" indent="-168401" algn="l" defTabSz="356615">
              <a:spcBef>
                <a:spcPts val="1500"/>
              </a:spcBef>
              <a:buSzPct val="100000"/>
              <a:buChar char="•"/>
              <a:defRPr sz="1800"/>
            </a:pPr>
            <a:r>
              <a:rPr sz="2496">
                <a:latin typeface="Gill Sans"/>
                <a:ea typeface="Gill Sans"/>
                <a:cs typeface="Gill Sans"/>
                <a:sym typeface="Gill Sans"/>
              </a:rPr>
              <a:t>Time for destroying the destroyers of the earth.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wipe(left)" transition="in">
                                      <p:cBhvr>
                                        <p:cTn id="7" dur="2000"/>
                                        <p:tgtEl>
                                          <p:spTgt spid="161"/>
                                        </p:tgtEl>
                                      </p:cBhvr>
                                    </p:animEffect>
                                  </p:childTnLst>
                                </p:cTn>
                              </p:par>
                            </p:childTnLst>
                          </p:cTn>
                        </p:par>
                        <p:par>
                          <p:cTn id="8" fill="hold">
                            <p:stCondLst>
                              <p:cond delay="2000"/>
                            </p:stCondLst>
                            <p:childTnLst>
                              <p:par>
                                <p:cTn id="9" nodeType="afterEffect" presetClass="entr" presetSubtype="8" presetID="9" grpId="2" fill="hold">
                                  <p:stCondLst>
                                    <p:cond delay="200"/>
                                  </p:stCondLst>
                                  <p:iterate type="el" backwards="0">
                                    <p:tmAbs val="0"/>
                                  </p:iterate>
                                  <p:childTnLst>
                                    <p:set>
                                      <p:cBhvr>
                                        <p:cTn id="10" fill="hold"/>
                                        <p:tgtEl>
                                          <p:spTgt spid="160">
                                            <p:bg/>
                                          </p:spTgt>
                                        </p:tgtEl>
                                        <p:attrNameLst>
                                          <p:attrName>style.visibility</p:attrName>
                                        </p:attrNameLst>
                                      </p:cBhvr>
                                      <p:to>
                                        <p:strVal val="visible"/>
                                      </p:to>
                                    </p:set>
                                    <p:animEffect filter="dissolve(right)" transition="in">
                                      <p:cBhvr>
                                        <p:cTn id="11" dur="2500"/>
                                        <p:tgtEl>
                                          <p:spTgt spid="160">
                                            <p:bg/>
                                          </p:spTgt>
                                        </p:tgtEl>
                                      </p:cBhvr>
                                    </p:animEffect>
                                  </p:childTnLst>
                                </p:cTn>
                              </p:par>
                              <p:par>
                                <p:cTn id="12" presetClass="entr" presetSubtype="8" presetID="9" grpId="2" fill="hold">
                                  <p:stCondLst>
                                    <p:cond delay="0"/>
                                  </p:stCondLst>
                                  <p:iterate type="el" backwards="0">
                                    <p:tmAbs val="0"/>
                                  </p:iterate>
                                  <p:childTnLst>
                                    <p:set>
                                      <p:cBhvr>
                                        <p:cTn id="13" fill="hold"/>
                                        <p:tgtEl>
                                          <p:spTgt spid="160">
                                            <p:txEl>
                                              <p:pRg st="0" end="0"/>
                                            </p:txEl>
                                          </p:spTgt>
                                        </p:tgtEl>
                                        <p:attrNameLst>
                                          <p:attrName>style.visibility</p:attrName>
                                        </p:attrNameLst>
                                      </p:cBhvr>
                                      <p:to>
                                        <p:strVal val="visible"/>
                                      </p:to>
                                    </p:set>
                                    <p:animEffect filter="dissolve(right)" transition="in">
                                      <p:cBhvr>
                                        <p:cTn id="14" dur="2500"/>
                                        <p:tgtEl>
                                          <p:spTgt spid="1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9" grpId="2" fill="hold">
                                  <p:stCondLst>
                                    <p:cond delay="0"/>
                                  </p:stCondLst>
                                  <p:iterate type="el" backwards="0">
                                    <p:tmAbs val="0"/>
                                  </p:iterate>
                                  <p:childTnLst>
                                    <p:set>
                                      <p:cBhvr>
                                        <p:cTn id="18" fill="hold"/>
                                        <p:tgtEl>
                                          <p:spTgt spid="160">
                                            <p:txEl>
                                              <p:pRg st="1" end="1"/>
                                            </p:txEl>
                                          </p:spTgt>
                                        </p:tgtEl>
                                        <p:attrNameLst>
                                          <p:attrName>style.visibility</p:attrName>
                                        </p:attrNameLst>
                                      </p:cBhvr>
                                      <p:to>
                                        <p:strVal val="visible"/>
                                      </p:to>
                                    </p:set>
                                    <p:animEffect filter="dissolve(right)" transition="in">
                                      <p:cBhvr>
                                        <p:cTn id="19" dur="2500"/>
                                        <p:tgtEl>
                                          <p:spTgt spid="16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9" grpId="2" fill="hold">
                                  <p:stCondLst>
                                    <p:cond delay="0"/>
                                  </p:stCondLst>
                                  <p:iterate type="el" backwards="0">
                                    <p:tmAbs val="0"/>
                                  </p:iterate>
                                  <p:childTnLst>
                                    <p:set>
                                      <p:cBhvr>
                                        <p:cTn id="23" fill="hold"/>
                                        <p:tgtEl>
                                          <p:spTgt spid="160">
                                            <p:txEl>
                                              <p:pRg st="2" end="2"/>
                                            </p:txEl>
                                          </p:spTgt>
                                        </p:tgtEl>
                                        <p:attrNameLst>
                                          <p:attrName>style.visibility</p:attrName>
                                        </p:attrNameLst>
                                      </p:cBhvr>
                                      <p:to>
                                        <p:strVal val="visible"/>
                                      </p:to>
                                    </p:set>
                                    <p:animEffect filter="dissolve(right)" transition="in">
                                      <p:cBhvr>
                                        <p:cTn id="24" dur="2500"/>
                                        <p:tgtEl>
                                          <p:spTgt spid="160">
                                            <p:txEl>
                                              <p:pRg st="2" end="2"/>
                                            </p:txEl>
                                          </p:spTgt>
                                        </p:tgtEl>
                                      </p:cBhvr>
                                    </p:animEffect>
                                  </p:childTnLst>
                                </p:cTn>
                              </p:par>
                            </p:childTnLst>
                          </p:cTn>
                        </p:par>
                        <p:par>
                          <p:cTn id="25" fill="hold">
                            <p:stCondLst>
                              <p:cond delay="2500"/>
                            </p:stCondLst>
                            <p:childTnLst>
                              <p:par>
                                <p:cTn id="26" nodeType="afterEffect" presetClass="entr" presetSubtype="4" presetID="9" grpId="3" fill="hold">
                                  <p:stCondLst>
                                    <p:cond delay="0"/>
                                  </p:stCondLst>
                                  <p:iterate type="el" backwards="0">
                                    <p:tmAbs val="0"/>
                                  </p:iterate>
                                  <p:childTnLst>
                                    <p:set>
                                      <p:cBhvr>
                                        <p:cTn id="27" fill="hold"/>
                                        <p:tgtEl>
                                          <p:spTgt spid="162">
                                            <p:bg/>
                                          </p:spTgt>
                                        </p:tgtEl>
                                        <p:attrNameLst>
                                          <p:attrName>style.visibility</p:attrName>
                                        </p:attrNameLst>
                                      </p:cBhvr>
                                      <p:to>
                                        <p:strVal val="visible"/>
                                      </p:to>
                                    </p:set>
                                    <p:animEffect filter="dissolve(up)" transition="in">
                                      <p:cBhvr>
                                        <p:cTn id="28" dur="2000"/>
                                        <p:tgtEl>
                                          <p:spTgt spid="162">
                                            <p:bg/>
                                          </p:spTgt>
                                        </p:tgtEl>
                                      </p:cBhvr>
                                    </p:animEffect>
                                  </p:childTnLst>
                                </p:cTn>
                              </p:par>
                              <p:par>
                                <p:cTn id="29" presetClass="entr" presetSubtype="4" presetID="9" grpId="3" fill="hold">
                                  <p:stCondLst>
                                    <p:cond delay="0"/>
                                  </p:stCondLst>
                                  <p:iterate type="el" backwards="0">
                                    <p:tmAbs val="0"/>
                                  </p:iterate>
                                  <p:childTnLst>
                                    <p:set>
                                      <p:cBhvr>
                                        <p:cTn id="30" fill="hold"/>
                                        <p:tgtEl>
                                          <p:spTgt spid="162">
                                            <p:txEl>
                                              <p:pRg st="0" end="0"/>
                                            </p:txEl>
                                          </p:spTgt>
                                        </p:tgtEl>
                                        <p:attrNameLst>
                                          <p:attrName>style.visibility</p:attrName>
                                        </p:attrNameLst>
                                      </p:cBhvr>
                                      <p:to>
                                        <p:strVal val="visible"/>
                                      </p:to>
                                    </p:set>
                                    <p:animEffect filter="dissolve(up)" transition="in">
                                      <p:cBhvr>
                                        <p:cTn id="31" dur="2000"/>
                                        <p:tgtEl>
                                          <p:spTgt spid="162">
                                            <p:txEl>
                                              <p:pRg st="0" end="0"/>
                                            </p:txEl>
                                          </p:spTgt>
                                        </p:tgtEl>
                                      </p:cBhvr>
                                    </p:animEffect>
                                  </p:childTnLst>
                                </p:cTn>
                              </p:par>
                            </p:childTnLst>
                          </p:cTn>
                        </p:par>
                        <p:par>
                          <p:cTn id="32" fill="hold">
                            <p:stCondLst>
                              <p:cond delay="4500"/>
                            </p:stCondLst>
                            <p:childTnLst>
                              <p:par>
                                <p:cTn id="33" nodeType="afterEffect" presetClass="entr" presetSubtype="4" presetID="9" grpId="3" fill="hold">
                                  <p:stCondLst>
                                    <p:cond delay="0"/>
                                  </p:stCondLst>
                                  <p:iterate type="el" backwards="0">
                                    <p:tmAbs val="0"/>
                                  </p:iterate>
                                  <p:childTnLst>
                                    <p:set>
                                      <p:cBhvr>
                                        <p:cTn id="34" fill="hold"/>
                                        <p:tgtEl>
                                          <p:spTgt spid="162">
                                            <p:txEl>
                                              <p:pRg st="1" end="1"/>
                                            </p:txEl>
                                          </p:spTgt>
                                        </p:tgtEl>
                                        <p:attrNameLst>
                                          <p:attrName>style.visibility</p:attrName>
                                        </p:attrNameLst>
                                      </p:cBhvr>
                                      <p:to>
                                        <p:strVal val="visible"/>
                                      </p:to>
                                    </p:set>
                                    <p:animEffect filter="dissolve(up)" transition="in">
                                      <p:cBhvr>
                                        <p:cTn id="35" dur="2000"/>
                                        <p:tgtEl>
                                          <p:spTgt spid="16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9" grpId="3" fill="hold">
                                  <p:stCondLst>
                                    <p:cond delay="0"/>
                                  </p:stCondLst>
                                  <p:iterate type="el" backwards="0">
                                    <p:tmAbs val="0"/>
                                  </p:iterate>
                                  <p:childTnLst>
                                    <p:set>
                                      <p:cBhvr>
                                        <p:cTn id="39" fill="hold"/>
                                        <p:tgtEl>
                                          <p:spTgt spid="162">
                                            <p:txEl>
                                              <p:pRg st="2" end="2"/>
                                            </p:txEl>
                                          </p:spTgt>
                                        </p:tgtEl>
                                        <p:attrNameLst>
                                          <p:attrName>style.visibility</p:attrName>
                                        </p:attrNameLst>
                                      </p:cBhvr>
                                      <p:to>
                                        <p:strVal val="visible"/>
                                      </p:to>
                                    </p:set>
                                    <p:animEffect filter="dissolve(up)" transition="in">
                                      <p:cBhvr>
                                        <p:cTn id="40" dur="2000"/>
                                        <p:tgtEl>
                                          <p:spTgt spid="162">
                                            <p:txEl>
                                              <p:pRg st="2" end="2"/>
                                            </p:txEl>
                                          </p:spTgt>
                                        </p:tgtEl>
                                      </p:cBhvr>
                                    </p:animEffect>
                                  </p:childTnLst>
                                </p:cTn>
                              </p:par>
                            </p:childTnLst>
                          </p:cTn>
                        </p:par>
                        <p:par>
                          <p:cTn id="41" fill="hold">
                            <p:stCondLst>
                              <p:cond delay="2000"/>
                            </p:stCondLst>
                            <p:childTnLst>
                              <p:par>
                                <p:cTn id="42" nodeType="afterEffect" presetClass="entr" presetSubtype="4" presetID="9" grpId="3" fill="hold">
                                  <p:stCondLst>
                                    <p:cond delay="0"/>
                                  </p:stCondLst>
                                  <p:iterate type="el" backwards="0">
                                    <p:tmAbs val="0"/>
                                  </p:iterate>
                                  <p:childTnLst>
                                    <p:set>
                                      <p:cBhvr>
                                        <p:cTn id="43" fill="hold"/>
                                        <p:tgtEl>
                                          <p:spTgt spid="162">
                                            <p:txEl>
                                              <p:pRg st="3" end="3"/>
                                            </p:txEl>
                                          </p:spTgt>
                                        </p:tgtEl>
                                        <p:attrNameLst>
                                          <p:attrName>style.visibility</p:attrName>
                                        </p:attrNameLst>
                                      </p:cBhvr>
                                      <p:to>
                                        <p:strVal val="visible"/>
                                      </p:to>
                                    </p:set>
                                    <p:animEffect filter="dissolve(up)" transition="in">
                                      <p:cBhvr>
                                        <p:cTn id="44" dur="2000"/>
                                        <p:tgtEl>
                                          <p:spTgt spid="16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9" grpId="3" fill="hold">
                                  <p:stCondLst>
                                    <p:cond delay="0"/>
                                  </p:stCondLst>
                                  <p:iterate type="el" backwards="0">
                                    <p:tmAbs val="0"/>
                                  </p:iterate>
                                  <p:childTnLst>
                                    <p:set>
                                      <p:cBhvr>
                                        <p:cTn id="48" fill="hold"/>
                                        <p:tgtEl>
                                          <p:spTgt spid="162">
                                            <p:txEl>
                                              <p:pRg st="4" end="4"/>
                                            </p:txEl>
                                          </p:spTgt>
                                        </p:tgtEl>
                                        <p:attrNameLst>
                                          <p:attrName>style.visibility</p:attrName>
                                        </p:attrNameLst>
                                      </p:cBhvr>
                                      <p:to>
                                        <p:strVal val="visible"/>
                                      </p:to>
                                    </p:set>
                                    <p:animEffect filter="dissolve(up)" transition="in">
                                      <p:cBhvr>
                                        <p:cTn id="49" dur="2000"/>
                                        <p:tgtEl>
                                          <p:spTgt spid="162">
                                            <p:txEl>
                                              <p:pRg st="4" end="4"/>
                                            </p:txEl>
                                          </p:spTgt>
                                        </p:tgtEl>
                                      </p:cBhvr>
                                    </p:animEffect>
                                  </p:childTnLst>
                                </p:cTn>
                              </p:par>
                            </p:childTnLst>
                          </p:cTn>
                        </p:par>
                        <p:par>
                          <p:cTn id="50" fill="hold">
                            <p:stCondLst>
                              <p:cond delay="2000"/>
                            </p:stCondLst>
                            <p:childTnLst>
                              <p:par>
                                <p:cTn id="51" nodeType="afterEffect" presetClass="entr" presetSubtype="8" presetID="9" grpId="2" fill="hold">
                                  <p:stCondLst>
                                    <p:cond delay="0"/>
                                  </p:stCondLst>
                                  <p:iterate type="el" backwards="0">
                                    <p:tmAbs val="0"/>
                                  </p:iterate>
                                  <p:childTnLst>
                                    <p:set>
                                      <p:cBhvr>
                                        <p:cTn id="52" fill="hold"/>
                                        <p:tgtEl>
                                          <p:spTgt spid="160">
                                            <p:txEl>
                                              <p:pRg st="3" end="3"/>
                                            </p:txEl>
                                          </p:spTgt>
                                        </p:tgtEl>
                                        <p:attrNameLst>
                                          <p:attrName>style.visibility</p:attrName>
                                        </p:attrNameLst>
                                      </p:cBhvr>
                                      <p:to>
                                        <p:strVal val="visible"/>
                                      </p:to>
                                    </p:set>
                                    <p:animEffect filter="dissolve(right)" transition="in">
                                      <p:cBhvr>
                                        <p:cTn id="53" dur="2500"/>
                                        <p:tgtEl>
                                          <p:spTgt spid="160">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8" presetID="9" grpId="2" fill="hold">
                                  <p:stCondLst>
                                    <p:cond delay="0"/>
                                  </p:stCondLst>
                                  <p:iterate type="el" backwards="0">
                                    <p:tmAbs val="0"/>
                                  </p:iterate>
                                  <p:childTnLst>
                                    <p:set>
                                      <p:cBhvr>
                                        <p:cTn id="57" fill="hold"/>
                                        <p:tgtEl>
                                          <p:spTgt spid="160">
                                            <p:txEl>
                                              <p:pRg st="4" end="4"/>
                                            </p:txEl>
                                          </p:spTgt>
                                        </p:tgtEl>
                                        <p:attrNameLst>
                                          <p:attrName>style.visibility</p:attrName>
                                        </p:attrNameLst>
                                      </p:cBhvr>
                                      <p:to>
                                        <p:strVal val="visible"/>
                                      </p:to>
                                    </p:set>
                                    <p:animEffect filter="dissolve(right)" transition="in">
                                      <p:cBhvr>
                                        <p:cTn id="58" dur="2500"/>
                                        <p:tgtEl>
                                          <p:spTgt spid="16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p" bldLvl="5" animBg="1" rev="0" advAuto="0" spid="160" grpId="2"/>
      <p:bldP build="p" bldLvl="5" animBg="1" rev="0" advAuto="0" spid="162"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body" idx="4294967295"/>
          </p:nvPr>
        </p:nvSpPr>
        <p:spPr>
          <a:xfrm>
            <a:off x="2135690" y="1017835"/>
            <a:ext cx="10386043" cy="5277383"/>
          </a:xfrm>
          <a:prstGeom prst="rect">
            <a:avLst/>
          </a:prstGeom>
          <a:gradFill>
            <a:gsLst>
              <a:gs pos="0">
                <a:srgbClr val="FEF1AE"/>
              </a:gs>
              <a:gs pos="95450">
                <a:srgbClr val="EDBB67"/>
              </a:gs>
              <a:gs pos="100000">
                <a:srgbClr val="DC851F"/>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p>
            <a:pPr lvl="0" marL="146303" indent="-146303" defTabSz="402336">
              <a:spcBef>
                <a:spcPts val="1700"/>
              </a:spcBef>
              <a:buSzPct val="100000"/>
              <a:buChar char="•"/>
              <a:defRPr sz="1800"/>
            </a:pPr>
            <a:r>
              <a:rPr sz="2816">
                <a:latin typeface="Gill Sans"/>
                <a:ea typeface="Gill Sans"/>
                <a:cs typeface="Gill Sans"/>
                <a:sym typeface="Gill Sans"/>
              </a:rPr>
              <a:t>Special themes are scattered through Revelation such as God’s mercy.</a:t>
            </a:r>
            <a:endParaRPr sz="2816">
              <a:latin typeface="Gill Sans"/>
              <a:ea typeface="Gill Sans"/>
              <a:cs typeface="Gill Sans"/>
              <a:sym typeface="Gill Sans"/>
            </a:endParaRPr>
          </a:p>
          <a:p>
            <a:pPr lvl="0" marL="146303" indent="-146303" defTabSz="402336">
              <a:spcBef>
                <a:spcPts val="1700"/>
              </a:spcBef>
              <a:buSzPct val="100000"/>
              <a:buChar char="•"/>
              <a:defRPr sz="1800"/>
            </a:pPr>
            <a:r>
              <a:rPr sz="2816">
                <a:latin typeface="Gill Sans"/>
                <a:ea typeface="Gill Sans"/>
                <a:cs typeface="Gill Sans"/>
                <a:sym typeface="Gill Sans"/>
              </a:rPr>
              <a:t>God’s judgment is often despised but its majesty and necessary justice is beautifully touched up with sprinkles of mercy.</a:t>
            </a:r>
            <a:endParaRPr sz="2816">
              <a:latin typeface="Gill Sans"/>
              <a:ea typeface="Gill Sans"/>
              <a:cs typeface="Gill Sans"/>
              <a:sym typeface="Gill Sans"/>
            </a:endParaRPr>
          </a:p>
          <a:p>
            <a:pPr lvl="0" marL="146303" indent="-146303" defTabSz="402336">
              <a:spcBef>
                <a:spcPts val="1700"/>
              </a:spcBef>
              <a:buSzPct val="100000"/>
              <a:buChar char="•"/>
              <a:defRPr sz="1800"/>
            </a:pPr>
            <a:r>
              <a:rPr sz="2816">
                <a:latin typeface="Gill Sans"/>
                <a:ea typeface="Gill Sans"/>
                <a:cs typeface="Gill Sans"/>
                <a:sym typeface="Gill Sans"/>
              </a:rPr>
              <a:t>Note how the seals and trumpets are not the full unleashing but act as warnings, signaling we need to turn to the Living Lord.</a:t>
            </a:r>
            <a:endParaRPr sz="2816">
              <a:latin typeface="Gill Sans"/>
              <a:ea typeface="Gill Sans"/>
              <a:cs typeface="Gill Sans"/>
              <a:sym typeface="Gill Sans"/>
            </a:endParaRPr>
          </a:p>
          <a:p>
            <a:pPr lvl="0" marL="146303" indent="-146303" defTabSz="402336">
              <a:spcBef>
                <a:spcPts val="1700"/>
              </a:spcBef>
              <a:buSzPct val="100000"/>
              <a:buChar char="•"/>
              <a:defRPr sz="1800"/>
            </a:pPr>
            <a:r>
              <a:rPr sz="2816">
                <a:latin typeface="Gill Sans"/>
                <a:ea typeface="Gill Sans"/>
                <a:cs typeface="Gill Sans"/>
                <a:sym typeface="Gill Sans"/>
              </a:rPr>
              <a:t>The signs spoke of destruction of 1/4 of the earth while here only 1/3 (8:7,9). It would be much easier to kill all in one go.</a:t>
            </a:r>
            <a:endParaRPr sz="2816">
              <a:latin typeface="Gill Sans"/>
              <a:ea typeface="Gill Sans"/>
              <a:cs typeface="Gill Sans"/>
              <a:sym typeface="Gill Sans"/>
            </a:endParaRPr>
          </a:p>
          <a:p>
            <a:pPr lvl="0" marL="146303" indent="-146303" defTabSz="402336">
              <a:spcBef>
                <a:spcPts val="1700"/>
              </a:spcBef>
              <a:buSzPct val="100000"/>
              <a:buChar char="•"/>
              <a:defRPr sz="1800"/>
            </a:pPr>
            <a:r>
              <a:rPr sz="2816">
                <a:latin typeface="Gill Sans"/>
                <a:ea typeface="Gill Sans"/>
                <a:cs typeface="Gill Sans"/>
                <a:sym typeface="Gill Sans"/>
              </a:rPr>
              <a:t>The judgments become means God tries to awaken the people to repent before the final end. “Two Witnesses” prophesy (11:1-11, 13).</a:t>
            </a:r>
            <a:endParaRPr sz="2816">
              <a:latin typeface="Gill Sans"/>
              <a:ea typeface="Gill Sans"/>
              <a:cs typeface="Gill Sans"/>
              <a:sym typeface="Gill Sans"/>
            </a:endParaRPr>
          </a:p>
          <a:p>
            <a:pPr lvl="0" marL="146303" indent="-146303" defTabSz="402336">
              <a:spcBef>
                <a:spcPts val="1700"/>
              </a:spcBef>
              <a:buSzPct val="100000"/>
              <a:buChar char="•"/>
              <a:defRPr sz="1800"/>
            </a:pPr>
            <a:r>
              <a:rPr sz="2816">
                <a:latin typeface="Gill Sans"/>
                <a:ea typeface="Gill Sans"/>
                <a:cs typeface="Gill Sans"/>
                <a:sym typeface="Gill Sans"/>
              </a:rPr>
              <a:t>“Did not repent” (9:20-21) – Many, however, did not repent.</a:t>
            </a:r>
          </a:p>
        </p:txBody>
      </p:sp>
      <p:sp>
        <p:nvSpPr>
          <p:cNvPr id="167" name="Shape 167"/>
          <p:cNvSpPr/>
          <p:nvPr>
            <p:ph type="title"/>
          </p:nvPr>
        </p:nvSpPr>
        <p:spPr>
          <a:prstGeom prst="rect">
            <a:avLst/>
          </a:prstGeom>
        </p:spPr>
        <p:txBody>
          <a:bodyPr/>
          <a:lstStyle/>
          <a:p>
            <a:pPr lvl="0">
              <a:defRPr sz="1800"/>
            </a:pPr>
            <a:r>
              <a:rPr sz="5600"/>
              <a:t>Mercy in Judgment</a:t>
            </a:r>
          </a:p>
        </p:txBody>
      </p:sp>
      <p:grpSp>
        <p:nvGrpSpPr>
          <p:cNvPr id="175" name="Group 175"/>
          <p:cNvGrpSpPr/>
          <p:nvPr/>
        </p:nvGrpSpPr>
        <p:grpSpPr>
          <a:xfrm>
            <a:off x="3111120" y="6521787"/>
            <a:ext cx="8814756" cy="3334527"/>
            <a:chOff x="0" y="0"/>
            <a:chExt cx="8814755" cy="3334526"/>
          </a:xfrm>
        </p:grpSpPr>
        <p:pic>
          <p:nvPicPr>
            <p:cNvPr id="168" name="Arrow-color-bend1-filtered.png"/>
            <p:cNvPicPr/>
            <p:nvPr/>
          </p:nvPicPr>
          <p:blipFill>
            <a:blip r:embed="rId2">
              <a:extLst/>
            </a:blip>
            <a:srcRect l="46311" t="43559" r="0" b="439"/>
            <a:stretch>
              <a:fillRect/>
            </a:stretch>
          </p:blipFill>
          <p:spPr>
            <a:xfrm flipH="1" rot="11385860">
              <a:off x="4517113" y="1605033"/>
              <a:ext cx="4210916" cy="1382430"/>
            </a:xfrm>
            <a:prstGeom prst="rect">
              <a:avLst/>
            </a:prstGeom>
            <a:ln w="12700" cap="flat">
              <a:noFill/>
              <a:miter lim="400000"/>
            </a:ln>
            <a:effectLst/>
          </p:spPr>
        </p:pic>
        <p:sp>
          <p:nvSpPr>
            <p:cNvPr id="169" name="Shape 169"/>
            <p:cNvSpPr/>
            <p:nvPr/>
          </p:nvSpPr>
          <p:spPr>
            <a:xfrm>
              <a:off x="0" y="597885"/>
              <a:ext cx="2540111"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400"/>
                </a:spcBef>
                <a:defRPr sz="4400">
                  <a:latin typeface="Gill Sans"/>
                  <a:ea typeface="Gill Sans"/>
                  <a:cs typeface="Gill Sans"/>
                  <a:sym typeface="Gill Sans"/>
                </a:defRPr>
              </a:lvl1pPr>
            </a:lstStyle>
            <a:p>
              <a:pPr lvl="0">
                <a:defRPr sz="1800"/>
              </a:pPr>
              <a:r>
                <a:rPr sz="4400"/>
                <a:t>Earthly judgments</a:t>
              </a:r>
            </a:p>
          </p:txBody>
        </p:sp>
        <p:sp>
          <p:nvSpPr>
            <p:cNvPr id="170" name="Shape 170"/>
            <p:cNvSpPr/>
            <p:nvPr/>
          </p:nvSpPr>
          <p:spPr>
            <a:xfrm>
              <a:off x="4515979" y="547085"/>
              <a:ext cx="2540111" cy="142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defTabSz="457200">
                <a:spcBef>
                  <a:spcPts val="400"/>
                </a:spcBef>
                <a:defRPr sz="1800"/>
              </a:pPr>
              <a:r>
                <a:rPr sz="4400">
                  <a:latin typeface="Gill Sans SemiBold"/>
                  <a:ea typeface="Gill Sans SemiBold"/>
                  <a:cs typeface="Gill Sans SemiBold"/>
                  <a:sym typeface="Gill Sans SemiBold"/>
                </a:rPr>
                <a:t>Final</a:t>
              </a:r>
              <a:br>
                <a:rPr sz="4400">
                  <a:latin typeface="Gill Sans SemiBold"/>
                  <a:ea typeface="Gill Sans SemiBold"/>
                  <a:cs typeface="Gill Sans SemiBold"/>
                  <a:sym typeface="Gill Sans SemiBold"/>
                </a:rPr>
              </a:br>
              <a:r>
                <a:rPr sz="4400">
                  <a:latin typeface="Gill Sans SemiBold"/>
                  <a:ea typeface="Gill Sans SemiBold"/>
                  <a:cs typeface="Gill Sans SemiBold"/>
                  <a:sym typeface="Gill Sans SemiBold"/>
                </a:rPr>
                <a:t>judgment</a:t>
              </a:r>
            </a:p>
          </p:txBody>
        </p:sp>
        <p:pic>
          <p:nvPicPr>
            <p:cNvPr id="171" name="Arrow-color-bend1-filtered.png"/>
            <p:cNvPicPr/>
            <p:nvPr/>
          </p:nvPicPr>
          <p:blipFill>
            <a:blip r:embed="rId2">
              <a:extLst/>
            </a:blip>
            <a:srcRect l="0" t="0" r="0" b="0"/>
            <a:stretch>
              <a:fillRect/>
            </a:stretch>
          </p:blipFill>
          <p:spPr>
            <a:xfrm flipH="1" rot="11385860">
              <a:off x="2133495" y="142924"/>
              <a:ext cx="1732031" cy="545141"/>
            </a:xfrm>
            <a:prstGeom prst="rect">
              <a:avLst/>
            </a:prstGeom>
            <a:ln w="12700" cap="flat">
              <a:noFill/>
              <a:miter lim="400000"/>
            </a:ln>
            <a:effectLst/>
          </p:spPr>
        </p:pic>
        <p:pic>
          <p:nvPicPr>
            <p:cNvPr id="172" name="Arrow-color-bend1-filtered.png"/>
            <p:cNvPicPr/>
            <p:nvPr/>
          </p:nvPicPr>
          <p:blipFill>
            <a:blip r:embed="rId2">
              <a:extLst/>
            </a:blip>
            <a:srcRect l="0" t="0" r="0" b="0"/>
            <a:stretch>
              <a:fillRect/>
            </a:stretch>
          </p:blipFill>
          <p:spPr>
            <a:xfrm flipH="1" rot="11385860">
              <a:off x="2411577" y="657557"/>
              <a:ext cx="1732031" cy="545142"/>
            </a:xfrm>
            <a:prstGeom prst="rect">
              <a:avLst/>
            </a:prstGeom>
            <a:ln w="12700" cap="flat">
              <a:noFill/>
              <a:miter lim="400000"/>
            </a:ln>
            <a:effectLst/>
          </p:spPr>
        </p:pic>
        <p:pic>
          <p:nvPicPr>
            <p:cNvPr id="173" name="Arrow-color-bend1-filtered.png"/>
            <p:cNvPicPr/>
            <p:nvPr/>
          </p:nvPicPr>
          <p:blipFill>
            <a:blip r:embed="rId2">
              <a:extLst/>
            </a:blip>
            <a:srcRect l="0" t="0" r="0" b="0"/>
            <a:stretch>
              <a:fillRect/>
            </a:stretch>
          </p:blipFill>
          <p:spPr>
            <a:xfrm rot="20342897">
              <a:off x="2851597" y="1072951"/>
              <a:ext cx="1732030" cy="545142"/>
            </a:xfrm>
            <a:prstGeom prst="rect">
              <a:avLst/>
            </a:prstGeom>
            <a:ln w="12700" cap="flat">
              <a:noFill/>
              <a:miter lim="400000"/>
            </a:ln>
            <a:effectLst/>
          </p:spPr>
        </p:pic>
        <p:pic>
          <p:nvPicPr>
            <p:cNvPr id="174" name="Arrow-color-bend1-filtered.png"/>
            <p:cNvPicPr/>
            <p:nvPr/>
          </p:nvPicPr>
          <p:blipFill>
            <a:blip r:embed="rId2">
              <a:extLst/>
            </a:blip>
            <a:srcRect l="0" t="0" r="0" b="0"/>
            <a:stretch>
              <a:fillRect/>
            </a:stretch>
          </p:blipFill>
          <p:spPr>
            <a:xfrm rot="20434184">
              <a:off x="2411577" y="1833939"/>
              <a:ext cx="1732031" cy="545142"/>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9" grpId="1" fill="hold">
                                  <p:stCondLst>
                                    <p:cond delay="200"/>
                                  </p:stCondLst>
                                  <p:iterate type="el" backwards="0">
                                    <p:tmAbs val="0"/>
                                  </p:iterate>
                                  <p:childTnLst>
                                    <p:set>
                                      <p:cBhvr>
                                        <p:cTn id="6" fill="hold"/>
                                        <p:tgtEl>
                                          <p:spTgt spid="166">
                                            <p:bg/>
                                          </p:spTgt>
                                        </p:tgtEl>
                                        <p:attrNameLst>
                                          <p:attrName>style.visibility</p:attrName>
                                        </p:attrNameLst>
                                      </p:cBhvr>
                                      <p:to>
                                        <p:strVal val="visible"/>
                                      </p:to>
                                    </p:set>
                                    <p:animEffect filter="dissolve(right)" transition="in">
                                      <p:cBhvr>
                                        <p:cTn id="7" dur="2500"/>
                                        <p:tgtEl>
                                          <p:spTgt spid="166">
                                            <p:bg/>
                                          </p:spTgt>
                                        </p:tgtEl>
                                      </p:cBhvr>
                                    </p:animEffect>
                                  </p:childTnLst>
                                </p:cTn>
                              </p:par>
                              <p:par>
                                <p:cTn id="8" presetClass="entr" presetSubtype="8" presetID="9" grpId="1" fill="hold">
                                  <p:stCondLst>
                                    <p:cond delay="0"/>
                                  </p:stCondLst>
                                  <p:iterate type="el" backwards="0">
                                    <p:tmAbs val="0"/>
                                  </p:iterate>
                                  <p:childTnLst>
                                    <p:set>
                                      <p:cBhvr>
                                        <p:cTn id="9" fill="hold"/>
                                        <p:tgtEl>
                                          <p:spTgt spid="166">
                                            <p:txEl>
                                              <p:pRg st="0" end="0"/>
                                            </p:txEl>
                                          </p:spTgt>
                                        </p:tgtEl>
                                        <p:attrNameLst>
                                          <p:attrName>style.visibility</p:attrName>
                                        </p:attrNameLst>
                                      </p:cBhvr>
                                      <p:to>
                                        <p:strVal val="visible"/>
                                      </p:to>
                                    </p:set>
                                    <p:animEffect filter="dissolve(right)" transition="in">
                                      <p:cBhvr>
                                        <p:cTn id="10" dur="2500"/>
                                        <p:tgtEl>
                                          <p:spTgt spid="166">
                                            <p:txEl>
                                              <p:pRg st="0" end="0"/>
                                            </p:txEl>
                                          </p:spTgt>
                                        </p:tgtEl>
                                      </p:cBhvr>
                                    </p:animEffect>
                                  </p:childTnLst>
                                </p:cTn>
                              </p:par>
                            </p:childTnLst>
                          </p:cTn>
                        </p:par>
                        <p:par>
                          <p:cTn id="11" fill="hold">
                            <p:stCondLst>
                              <p:cond delay="2500"/>
                            </p:stCondLst>
                            <p:childTnLst>
                              <p:par>
                                <p:cTn id="12" nodeType="afterEffect" presetClass="entr" presetSubtype="8" presetID="9" grpId="1" fill="hold">
                                  <p:stCondLst>
                                    <p:cond delay="200"/>
                                  </p:stCondLst>
                                  <p:iterate type="el" backwards="0">
                                    <p:tmAbs val="0"/>
                                  </p:iterate>
                                  <p:childTnLst>
                                    <p:set>
                                      <p:cBhvr>
                                        <p:cTn id="13" fill="hold"/>
                                        <p:tgtEl>
                                          <p:spTgt spid="166">
                                            <p:txEl>
                                              <p:pRg st="1" end="1"/>
                                            </p:txEl>
                                          </p:spTgt>
                                        </p:tgtEl>
                                        <p:attrNameLst>
                                          <p:attrName>style.visibility</p:attrName>
                                        </p:attrNameLst>
                                      </p:cBhvr>
                                      <p:to>
                                        <p:strVal val="visible"/>
                                      </p:to>
                                    </p:set>
                                    <p:animEffect filter="dissolve(right)" transition="in">
                                      <p:cBhvr>
                                        <p:cTn id="14" dur="2500"/>
                                        <p:tgtEl>
                                          <p:spTgt spid="166">
                                            <p:txEl>
                                              <p:pRg st="1" end="1"/>
                                            </p:txEl>
                                          </p:spTgt>
                                        </p:tgtEl>
                                      </p:cBhvr>
                                    </p:animEffect>
                                  </p:childTnLst>
                                </p:cTn>
                              </p:par>
                            </p:childTnLst>
                          </p:cTn>
                        </p:par>
                        <p:par>
                          <p:cTn id="15" fill="hold">
                            <p:stCondLst>
                              <p:cond delay="5200"/>
                            </p:stCondLst>
                            <p:childTnLst>
                              <p:par>
                                <p:cTn id="16" nodeType="afterEffect" presetClass="entr" presetSubtype="8" presetID="9" grpId="1" fill="hold">
                                  <p:stCondLst>
                                    <p:cond delay="200"/>
                                  </p:stCondLst>
                                  <p:iterate type="el" backwards="0">
                                    <p:tmAbs val="0"/>
                                  </p:iterate>
                                  <p:childTnLst>
                                    <p:set>
                                      <p:cBhvr>
                                        <p:cTn id="17" fill="hold"/>
                                        <p:tgtEl>
                                          <p:spTgt spid="166">
                                            <p:txEl>
                                              <p:pRg st="2" end="2"/>
                                            </p:txEl>
                                          </p:spTgt>
                                        </p:tgtEl>
                                        <p:attrNameLst>
                                          <p:attrName>style.visibility</p:attrName>
                                        </p:attrNameLst>
                                      </p:cBhvr>
                                      <p:to>
                                        <p:strVal val="visible"/>
                                      </p:to>
                                    </p:set>
                                    <p:animEffect filter="dissolve(right)" transition="in">
                                      <p:cBhvr>
                                        <p:cTn id="18" dur="2500"/>
                                        <p:tgtEl>
                                          <p:spTgt spid="166">
                                            <p:txEl>
                                              <p:pRg st="2" end="2"/>
                                            </p:txEl>
                                          </p:spTgt>
                                        </p:tgtEl>
                                      </p:cBhvr>
                                    </p:animEffect>
                                  </p:childTnLst>
                                </p:cTn>
                              </p:par>
                            </p:childTnLst>
                          </p:cTn>
                        </p:par>
                        <p:par>
                          <p:cTn id="19" fill="hold">
                            <p:stCondLst>
                              <p:cond delay="7900"/>
                            </p:stCondLst>
                            <p:childTnLst>
                              <p:par>
                                <p:cTn id="20" nodeType="afterEffect" presetClass="entr" presetSubtype="8" presetID="9" grpId="1" fill="hold">
                                  <p:stCondLst>
                                    <p:cond delay="200"/>
                                  </p:stCondLst>
                                  <p:iterate type="el" backwards="0">
                                    <p:tmAbs val="0"/>
                                  </p:iterate>
                                  <p:childTnLst>
                                    <p:set>
                                      <p:cBhvr>
                                        <p:cTn id="21" fill="hold"/>
                                        <p:tgtEl>
                                          <p:spTgt spid="166">
                                            <p:txEl>
                                              <p:pRg st="3" end="3"/>
                                            </p:txEl>
                                          </p:spTgt>
                                        </p:tgtEl>
                                        <p:attrNameLst>
                                          <p:attrName>style.visibility</p:attrName>
                                        </p:attrNameLst>
                                      </p:cBhvr>
                                      <p:to>
                                        <p:strVal val="visible"/>
                                      </p:to>
                                    </p:set>
                                    <p:animEffect filter="dissolve(right)" transition="in">
                                      <p:cBhvr>
                                        <p:cTn id="22" dur="2500"/>
                                        <p:tgtEl>
                                          <p:spTgt spid="166">
                                            <p:txEl>
                                              <p:pRg st="3" end="3"/>
                                            </p:txEl>
                                          </p:spTgt>
                                        </p:tgtEl>
                                      </p:cBhvr>
                                    </p:animEffect>
                                  </p:childTnLst>
                                </p:cTn>
                              </p:par>
                            </p:childTnLst>
                          </p:cTn>
                        </p:par>
                        <p:par>
                          <p:cTn id="23" fill="hold">
                            <p:stCondLst>
                              <p:cond delay="10600"/>
                            </p:stCondLst>
                            <p:childTnLst>
                              <p:par>
                                <p:cTn id="24" nodeType="afterEffect" presetClass="entr" presetSubtype="8" presetID="9" grpId="1" fill="hold">
                                  <p:stCondLst>
                                    <p:cond delay="200"/>
                                  </p:stCondLst>
                                  <p:iterate type="el" backwards="0">
                                    <p:tmAbs val="0"/>
                                  </p:iterate>
                                  <p:childTnLst>
                                    <p:set>
                                      <p:cBhvr>
                                        <p:cTn id="25" fill="hold"/>
                                        <p:tgtEl>
                                          <p:spTgt spid="166">
                                            <p:txEl>
                                              <p:pRg st="4" end="4"/>
                                            </p:txEl>
                                          </p:spTgt>
                                        </p:tgtEl>
                                        <p:attrNameLst>
                                          <p:attrName>style.visibility</p:attrName>
                                        </p:attrNameLst>
                                      </p:cBhvr>
                                      <p:to>
                                        <p:strVal val="visible"/>
                                      </p:to>
                                    </p:set>
                                    <p:animEffect filter="dissolve(right)" transition="in">
                                      <p:cBhvr>
                                        <p:cTn id="26" dur="2500"/>
                                        <p:tgtEl>
                                          <p:spTgt spid="166">
                                            <p:txEl>
                                              <p:pRg st="4" end="4"/>
                                            </p:txEl>
                                          </p:spTgt>
                                        </p:tgtEl>
                                      </p:cBhvr>
                                    </p:animEffect>
                                  </p:childTnLst>
                                </p:cTn>
                              </p:par>
                            </p:childTnLst>
                          </p:cTn>
                        </p:par>
                        <p:par>
                          <p:cTn id="27" fill="hold">
                            <p:stCondLst>
                              <p:cond delay="13300"/>
                            </p:stCondLst>
                            <p:childTnLst>
                              <p:par>
                                <p:cTn id="28" nodeType="afterEffect" presetClass="entr" presetSubtype="8" presetID="9" grpId="1" fill="hold">
                                  <p:stCondLst>
                                    <p:cond delay="200"/>
                                  </p:stCondLst>
                                  <p:iterate type="el" backwards="0">
                                    <p:tmAbs val="0"/>
                                  </p:iterate>
                                  <p:childTnLst>
                                    <p:set>
                                      <p:cBhvr>
                                        <p:cTn id="29" fill="hold"/>
                                        <p:tgtEl>
                                          <p:spTgt spid="166">
                                            <p:txEl>
                                              <p:pRg st="5" end="5"/>
                                            </p:txEl>
                                          </p:spTgt>
                                        </p:tgtEl>
                                        <p:attrNameLst>
                                          <p:attrName>style.visibility</p:attrName>
                                        </p:attrNameLst>
                                      </p:cBhvr>
                                      <p:to>
                                        <p:strVal val="visible"/>
                                      </p:to>
                                    </p:set>
                                    <p:animEffect filter="dissolve(right)" transition="in">
                                      <p:cBhvr>
                                        <p:cTn id="30" dur="2500"/>
                                        <p:tgtEl>
                                          <p:spTgt spid="16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Paul J. Bucknell</a:t>
            </a:r>
          </a:p>
        </p:txBody>
      </p:sp>
      <p:sp>
        <p:nvSpPr>
          <p:cNvPr id="178" name="Shape 178"/>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OIF</a:t>
            </a:r>
          </a:p>
        </p:txBody>
      </p:sp>
      <p:sp>
        <p:nvSpPr>
          <p:cNvPr id="179" name="Shape 179"/>
          <p:cNvSpPr/>
          <p:nvPr/>
        </p:nvSpPr>
        <p:spPr>
          <a:xfrm>
            <a:off x="-1" y="7939616"/>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700">
                <a:solidFill>
                  <a:srgbClr val="FFFFFF"/>
                </a:solidFill>
                <a:latin typeface="Helvetica"/>
                <a:ea typeface="Helvetica"/>
                <a:cs typeface="Helvetica"/>
                <a:sym typeface="Helvetica"/>
              </a:defRPr>
            </a:lvl1pPr>
          </a:lstStyle>
          <a:p>
            <a:pPr lvl="0">
              <a:defRPr b="0" sz="1800">
                <a:solidFill>
                  <a:srgbClr val="000000"/>
                </a:solidFill>
              </a:defRPr>
            </a:pPr>
            <a:r>
              <a:rPr b="1" sz="4700">
                <a:solidFill>
                  <a:srgbClr val="FFFFFF"/>
                </a:solidFill>
              </a:rPr>
              <a:t>Scene 3: Trumpet Warnings for the World</a:t>
            </a:r>
          </a:p>
        </p:txBody>
      </p:sp>
      <p:sp>
        <p:nvSpPr>
          <p:cNvPr id="180" name="Shape 180"/>
          <p:cNvSpPr/>
          <p:nvPr/>
        </p:nvSpPr>
        <p:spPr>
          <a:xfrm>
            <a:off x="-3" y="6629994"/>
            <a:ext cx="13004803" cy="187477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8500">
                <a:solidFill>
                  <a:srgbClr val="FFFFFF"/>
                </a:solidFill>
                <a:latin typeface="Impact"/>
                <a:ea typeface="Impact"/>
                <a:cs typeface="Impact"/>
                <a:sym typeface="Impact"/>
              </a:defRPr>
            </a:lvl1pPr>
          </a:lstStyle>
          <a:p>
            <a:pPr lvl="0">
              <a:defRPr sz="1800">
                <a:solidFill>
                  <a:srgbClr val="000000"/>
                </a:solidFill>
              </a:defRPr>
            </a:pPr>
            <a:r>
              <a:rPr sz="8500">
                <a:solidFill>
                  <a:srgbClr val="FFFFFF"/>
                </a:solidFill>
              </a:rPr>
              <a:t>Revelation 8:2-11:18</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420614" y="45764"/>
            <a:ext cx="11584187" cy="890837"/>
          </a:xfrm>
          <a:prstGeom prst="rect">
            <a:avLst/>
          </a:prstGeom>
        </p:spPr>
        <p:txBody>
          <a:bodyPr/>
          <a:lstStyle>
            <a:lvl1pPr>
              <a:defRPr sz="5000"/>
            </a:lvl1pPr>
          </a:lstStyle>
          <a:p>
            <a:pPr lvl="0">
              <a:defRPr sz="1800"/>
            </a:pPr>
            <a:r>
              <a:rPr sz="5000"/>
              <a:t>The 8 Scenes of Revelation</a:t>
            </a:r>
          </a:p>
        </p:txBody>
      </p:sp>
      <p:graphicFrame>
        <p:nvGraphicFramePr>
          <p:cNvPr id="33" name="Table 33"/>
          <p:cNvGraphicFramePr/>
          <p:nvPr/>
        </p:nvGraphicFramePr>
        <p:xfrm>
          <a:off x="1420613" y="853082"/>
          <a:ext cx="11590537" cy="890686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24935"/>
                <a:gridCol w="1468901"/>
                <a:gridCol w="1762525"/>
                <a:gridCol w="1956955"/>
                <a:gridCol w="1956955"/>
                <a:gridCol w="1956955"/>
                <a:gridCol w="1956955"/>
              </a:tblGrid>
              <a:tr h="801370">
                <a:tc>
                  <a:txBody>
                    <a:bodyPr/>
                    <a:lstStyle/>
                    <a:p>
                      <a:pPr lvl="0" defTabSz="914400">
                        <a:defRPr b="0">
                          <a:solidFill>
                            <a:srgbClr val="000000"/>
                          </a:solidFill>
                        </a:defRPr>
                      </a:pPr>
                      <a:r>
                        <a:rPr b="1" sz="2300">
                          <a:solidFill>
                            <a:srgbClr val="FFFFFF"/>
                          </a:solidFill>
                          <a:sym typeface="Helvetica"/>
                        </a:rPr>
                        <a:t>#</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Scenes</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7 Settings</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Opening scene</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Summary</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Special focus</a:t>
                      </a:r>
                    </a:p>
                  </a:txBody>
                  <a:tcPr marL="50800" marR="50800" marT="50800" marB="50800" anchor="ctr" anchorCtr="0" horzOverflow="overflow"/>
                </a:tc>
                <a:tc>
                  <a:txBody>
                    <a:bodyPr/>
                    <a:lstStyle/>
                    <a:p>
                      <a:pPr lvl="0" defTabSz="914400">
                        <a:defRPr b="0">
                          <a:solidFill>
                            <a:srgbClr val="000000"/>
                          </a:solidFill>
                        </a:defRPr>
                      </a:pPr>
                      <a:r>
                        <a:rPr b="1" sz="2300">
                          <a:solidFill>
                            <a:srgbClr val="FFFFFF"/>
                          </a:solidFill>
                          <a:sym typeface="Helvetica"/>
                        </a:rPr>
                        <a:t>Key thought</a:t>
                      </a: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1</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1:19-3:22</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Church in the World</a:t>
                      </a:r>
                    </a:p>
                  </a:txBody>
                  <a:tcPr marL="50800" marR="50800" marT="50800" marB="50800" anchor="ctr" anchorCtr="0" horzOverflow="overflow">
                    <a:lnB w="12700">
                      <a:solidFill>
                        <a:srgbClr val="3797C6"/>
                      </a:solidFill>
                      <a:miter lim="400000"/>
                    </a:lnB>
                    <a:solidFill>
                      <a:srgbClr val="C6E8F9"/>
                    </a:solidFill>
                  </a:tcPr>
                </a:tc>
                <a:tc>
                  <a:txBody>
                    <a:bodyPr/>
                    <a:lstStyle/>
                    <a:p>
                      <a:pPr lvl="0" defTabSz="914400"/>
                      <a:r>
                        <a:rPr sz="2000"/>
                        <a:t>Seven letters dictated</a:t>
                      </a:r>
                    </a:p>
                  </a:txBody>
                  <a:tcPr marL="50800" marR="50800" marT="50800" marB="50800" anchor="ctr" anchorCtr="0" horzOverflow="overflow"/>
                </a:tc>
                <a:tc>
                  <a:txBody>
                    <a:bodyPr/>
                    <a:lstStyle/>
                    <a:p>
                      <a:pPr lvl="0" defTabSz="914400"/>
                      <a:r>
                        <a:rPr sz="1900"/>
                        <a:t>John turns to see who is speaking</a:t>
                      </a:r>
                    </a:p>
                  </a:txBody>
                  <a:tcPr marL="50800" marR="50800" marT="50800" marB="50800" anchor="ctr" anchorCtr="0" horzOverflow="overflow"/>
                </a:tc>
                <a:tc>
                  <a:txBody>
                    <a:bodyPr/>
                    <a:lstStyle/>
                    <a:p>
                      <a:pPr lvl="0" defTabSz="914400"/>
                      <a:r>
                        <a:t>Christ speaks to the 7 churches</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7 commonalities with pointed differences.</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Cure for lukewarmness?Readmit the excluded Christ! p.58</a:t>
                      </a: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2</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4:1-8:1</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Suffering for Church</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r>
                        <a:rPr sz="2000"/>
                        <a:t>Seven seals opened</a:t>
                      </a:r>
                    </a:p>
                  </a:txBody>
                  <a:tcPr marL="50800" marR="50800" marT="50800" marB="50800" anchor="ctr" anchorCtr="0" horzOverflow="overflow"/>
                </a:tc>
                <a:tc>
                  <a:txBody>
                    <a:bodyPr/>
                    <a:lstStyle/>
                    <a:p>
                      <a:pPr lvl="0" defTabSz="914400"/>
                      <a:r>
                        <a:rPr sz="2000"/>
                        <a:t>A door in heaven opens</a:t>
                      </a:r>
                    </a:p>
                  </a:txBody>
                  <a:tcPr marL="50800" marR="50800" marT="50800" marB="50800" anchor="ctr" anchorCtr="0" horzOverflow="overflow"/>
                </a:tc>
                <a:tc>
                  <a:txBody>
                    <a:bodyPr/>
                    <a:lstStyle/>
                    <a:p>
                      <a:pPr lvl="0" defTabSz="914400"/>
                      <a:r>
                        <a:rPr sz="2000"/>
                        <a:t>God’s power (4-5); woes in history</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Seals will not be opened until chapter. 6. p.66</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Christ’s explanation of history makes it full of meaning. p.69</a:t>
                      </a: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3</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8:2-11:18</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Warnings for World</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r>
                        <a:rPr b="1" sz="2000">
                          <a:latin typeface="Helvetica"/>
                          <a:ea typeface="Helvetica"/>
                          <a:cs typeface="Helvetica"/>
                          <a:sym typeface="Helvetica"/>
                        </a:rPr>
                        <a:t>Seven trumpets sounded</a:t>
                      </a:r>
                    </a:p>
                  </a:txBody>
                  <a:tcPr marL="50800" marR="50800" marT="50800" marB="50800" anchor="ctr" anchorCtr="0" horzOverflow="overflow">
                    <a:solidFill>
                      <a:srgbClr val="EEEF8B"/>
                    </a:solidFill>
                  </a:tcPr>
                </a:tc>
                <a:tc>
                  <a:txBody>
                    <a:bodyPr/>
                    <a:lstStyle/>
                    <a:p>
                      <a:pPr lvl="0" defTabSz="914400"/>
                      <a:r>
                        <a:rPr b="1" sz="2000">
                          <a:latin typeface="Helvetica"/>
                          <a:ea typeface="Helvetica"/>
                          <a:cs typeface="Helvetica"/>
                          <a:sym typeface="Helvetica"/>
                        </a:rPr>
                        <a:t>Angels with trumpets appear</a:t>
                      </a:r>
                    </a:p>
                  </a:txBody>
                  <a:tcPr marL="50800" marR="50800" marT="50800" marB="50800" anchor="ctr" anchorCtr="0" horzOverflow="overflow">
                    <a:solidFill>
                      <a:srgbClr val="EEEF8B"/>
                    </a:solidFill>
                  </a:tcPr>
                </a:tc>
                <a:tc>
                  <a:txBody>
                    <a:bodyPr/>
                    <a:lstStyle/>
                    <a:p>
                      <a:pPr lvl="0" defTabSz="914400"/>
                      <a:r>
                        <a:rPr sz="2000"/>
                        <a:t>#1-4 prove God’s power; 5-7 are 3 woes</a:t>
                      </a:r>
                    </a:p>
                  </a:txBody>
                  <a:tcPr marL="50800" marR="50800" marT="50800" marB="50800" anchor="ctr" anchorCtr="0" horzOverflow="overflow">
                    <a:solidFill>
                      <a:srgbClr val="EEEF8B"/>
                    </a:solidFill>
                  </a:tcPr>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Non-datable events phased in as birth pangs.</a:t>
                      </a:r>
                    </a:p>
                  </a:txBody>
                  <a:tcPr marL="50800" marR="50800" marT="50800" marB="50800" anchor="ctr" anchorCtr="0" horzOverflow="overflow">
                    <a:solidFill>
                      <a:srgbClr val="EEEF8B"/>
                    </a:solidFill>
                  </a:tcPr>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Evil is exposed for what it is–absolute wickedness. p. 108</a:t>
                      </a:r>
                    </a:p>
                  </a:txBody>
                  <a:tcPr marL="50800" marR="50800" marT="50800" marB="50800" anchor="ctr" anchorCtr="0" horzOverflow="overflow">
                    <a:solidFill>
                      <a:srgbClr val="EEEF8B"/>
                    </a:solidFill>
                  </a:tcPr>
                </a:tc>
              </a:tr>
              <a:tr h="1012393">
                <a:tc>
                  <a:txBody>
                    <a:bodyPr/>
                    <a:lstStyle/>
                    <a:p>
                      <a:pPr lvl="0" defTabSz="914400"/>
                      <a:r>
                        <a:rPr b="1" sz="2800">
                          <a:solidFill>
                            <a:srgbClr val="FFFFFF"/>
                          </a:solidFill>
                          <a:latin typeface="Helvetica"/>
                          <a:ea typeface="Helvetica"/>
                          <a:cs typeface="Helvetica"/>
                          <a:sym typeface="Helvetica"/>
                        </a:rPr>
                        <a:t>4</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11:19-15:4</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Drama of History</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5</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15:5-16:21</a:t>
                      </a:r>
                      <a:endParaRPr b="1">
                        <a:latin typeface="Copperplate"/>
                        <a:ea typeface="Copperplate"/>
                        <a:cs typeface="Copperplate"/>
                        <a:sym typeface="Copperplate"/>
                      </a:endParaRPr>
                    </a:p>
                    <a:p>
                      <a:pPr lvl="0" defTabSz="914400"/>
                      <a:r>
                        <a:rPr b="1" spc="-90">
                          <a:solidFill>
                            <a:srgbClr val="53585F"/>
                          </a:solidFill>
                          <a:latin typeface="Copperplate"/>
                          <a:ea typeface="Copperplate"/>
                          <a:cs typeface="Copperplate"/>
                          <a:sym typeface="Copperplate"/>
                        </a:rPr>
                        <a:t>Punishment</a:t>
                      </a:r>
                      <a:r>
                        <a:rPr b="1">
                          <a:solidFill>
                            <a:srgbClr val="53585F"/>
                          </a:solidFill>
                          <a:latin typeface="Copperplate"/>
                          <a:ea typeface="Copperplate"/>
                          <a:cs typeface="Copperplate"/>
                          <a:sym typeface="Copperplate"/>
                        </a:rPr>
                        <a:t> for World</a:t>
                      </a:r>
                    </a:p>
                  </a:txBody>
                  <a:tcPr marL="50800" marR="50800" marT="50800" marB="50800" anchor="ctr" anchorCtr="0" horzOverflow="overflow">
                    <a:lnT w="12700">
                      <a:solidFill>
                        <a:srgbClr val="3797C6"/>
                      </a:solidFill>
                      <a:miter lim="400000"/>
                    </a:lnT>
                    <a:lnB w="6350">
                      <a:solidFill>
                        <a:srgbClr val="53585F"/>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6</a:t>
                      </a:r>
                    </a:p>
                  </a:txBody>
                  <a:tcPr marL="50800" marR="50800" marT="50800" marB="50800" anchor="ctr" anchorCtr="0" horzOverflow="overflow">
                    <a:lnR w="6350">
                      <a:solidFill>
                        <a:srgbClr val="53585F"/>
                      </a:solidFill>
                      <a:miter lim="400000"/>
                    </a:lnR>
                    <a:solidFill>
                      <a:srgbClr val="398CCE"/>
                    </a:solidFill>
                  </a:tcPr>
                </a:tc>
                <a:tc>
                  <a:txBody>
                    <a:bodyPr/>
                    <a:lstStyle/>
                    <a:p>
                      <a:pPr lvl="0" defTabSz="914400"/>
                      <a:r>
                        <a:rPr b="1">
                          <a:latin typeface="Copperplate"/>
                          <a:ea typeface="Copperplate"/>
                          <a:cs typeface="Copperplate"/>
                          <a:sym typeface="Copperplate"/>
                        </a:rPr>
                        <a:t>17:1-19:10</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Babylon the Whore</a:t>
                      </a:r>
                    </a:p>
                  </a:txBody>
                  <a:tcPr marL="50800" marR="50800" marT="50800" marB="50800" anchor="ctr" anchorCtr="0" horzOverflow="overflow">
                    <a:lnL w="6350">
                      <a:solidFill>
                        <a:srgbClr val="53585F"/>
                      </a:solidFill>
                      <a:miter lim="400000"/>
                    </a:lnL>
                    <a:lnR w="6350">
                      <a:solidFill>
                        <a:srgbClr val="53585F"/>
                      </a:solidFill>
                      <a:miter lim="400000"/>
                    </a:lnR>
                    <a:lnT w="6350">
                      <a:solidFill>
                        <a:srgbClr val="53585F"/>
                      </a:solidFill>
                      <a:miter lim="400000"/>
                    </a:lnT>
                    <a:lnB w="6350">
                      <a:solidFill>
                        <a:srgbClr val="53585F"/>
                      </a:solidFill>
                      <a:miter lim="400000"/>
                    </a:lnB>
                    <a:solidFill>
                      <a:srgbClr val="C6E8F9"/>
                    </a:solidFill>
                  </a:tcPr>
                </a:tc>
                <a:tc>
                  <a:txBody>
                    <a:bodyPr/>
                    <a:lstStyle/>
                    <a:p>
                      <a:pPr lvl="0" defTabSz="914400">
                        <a:defRPr sz="2000"/>
                      </a:pPr>
                    </a:p>
                  </a:txBody>
                  <a:tcPr marL="50800" marR="50800" marT="50800" marB="50800" anchor="ctr" anchorCtr="0" horzOverflow="overflow">
                    <a:lnL w="6350">
                      <a:solidFill>
                        <a:srgbClr val="53585F"/>
                      </a:solidFill>
                      <a:miter lim="400000"/>
                    </a:ln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7</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19:11-21:8</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Drama Behind History</a:t>
                      </a:r>
                    </a:p>
                  </a:txBody>
                  <a:tcPr marL="50800" marR="50800" marT="50800" marB="50800" anchor="ctr" anchorCtr="0" horzOverflow="overflow">
                    <a:lnT w="6350">
                      <a:solidFill>
                        <a:srgbClr val="53585F"/>
                      </a:solidFill>
                      <a:miter lim="400000"/>
                    </a:lnT>
                    <a:lnB w="12700">
                      <a:solidFill>
                        <a:srgbClr val="3797C6"/>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r>
              <a:tr h="1012393">
                <a:tc>
                  <a:txBody>
                    <a:bodyPr/>
                    <a:lstStyle/>
                    <a:p>
                      <a:pPr lvl="0" defTabSz="914400"/>
                      <a:r>
                        <a:rPr b="1" sz="2800">
                          <a:solidFill>
                            <a:srgbClr val="FFFFFF"/>
                          </a:solidFill>
                          <a:latin typeface="Helvetica"/>
                          <a:ea typeface="Helvetica"/>
                          <a:cs typeface="Helvetica"/>
                          <a:sym typeface="Helvetica"/>
                        </a:rPr>
                        <a:t>8</a:t>
                      </a:r>
                    </a:p>
                  </a:txBody>
                  <a:tcPr marL="50800" marR="50800" marT="50800" marB="50800" anchor="ctr" anchorCtr="0" horzOverflow="overflow">
                    <a:solidFill>
                      <a:srgbClr val="398CCE"/>
                    </a:solidFill>
                  </a:tcPr>
                </a:tc>
                <a:tc>
                  <a:txBody>
                    <a:bodyPr/>
                    <a:lstStyle/>
                    <a:p>
                      <a:pPr lvl="0" defTabSz="914400"/>
                      <a:r>
                        <a:rPr b="1">
                          <a:latin typeface="Copperplate"/>
                          <a:ea typeface="Copperplate"/>
                          <a:cs typeface="Copperplate"/>
                          <a:sym typeface="Copperplate"/>
                        </a:rPr>
                        <a:t>21:9-22:19</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Jerusalem the Bride</a:t>
                      </a:r>
                    </a:p>
                  </a:txBody>
                  <a:tcPr marL="50800" marR="50800" marT="50800" marB="50800" anchor="ctr" anchorCtr="0" horzOverflow="overflow">
                    <a:lnT w="12700">
                      <a:solidFill>
                        <a:srgbClr val="3797C6"/>
                      </a:solidFill>
                      <a:miter lim="400000"/>
                    </a:lnT>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r>
            </a:tbl>
          </a:graphicData>
        </a:graphic>
      </p:graphicFrame>
      <p:sp>
        <p:nvSpPr>
          <p:cNvPr id="34" name="Shape 34"/>
          <p:cNvSpPr/>
          <p:nvPr/>
        </p:nvSpPr>
        <p:spPr>
          <a:xfrm>
            <a:off x="4405279" y="5303341"/>
            <a:ext cx="7806666" cy="3514174"/>
          </a:xfrm>
          <a:prstGeom prst="rect">
            <a:avLst/>
          </a:prstGeom>
          <a:blipFill>
            <a:blip r:embed="rId2"/>
          </a:blip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lstStyle/>
          <a:p>
            <a:pPr lvl="0" marL="542925" indent="-314325" algn="l">
              <a:spcBef>
                <a:spcPts val="2500"/>
              </a:spcBef>
              <a:buSzPct val="100000"/>
              <a:buChar char="•"/>
              <a:defRPr sz="1800"/>
            </a:pPr>
            <a:r>
              <a:rPr sz="3300">
                <a:solidFill>
                  <a:srgbClr val="FFFFFF"/>
                </a:solidFill>
              </a:rPr>
              <a:t>What will the tribulation be like? </a:t>
            </a:r>
            <a:endParaRPr sz="3300">
              <a:solidFill>
                <a:srgbClr val="FFFFFF"/>
              </a:solidFill>
            </a:endParaRPr>
          </a:p>
          <a:p>
            <a:pPr lvl="0" marL="542925" indent="-314325" algn="l">
              <a:spcBef>
                <a:spcPts val="2500"/>
              </a:spcBef>
              <a:buSzPct val="100000"/>
              <a:buChar char="•"/>
              <a:defRPr sz="1800"/>
            </a:pPr>
            <a:r>
              <a:rPr sz="3300">
                <a:solidFill>
                  <a:srgbClr val="FFFFFF"/>
                </a:solidFill>
              </a:rPr>
              <a:t>What do these scary scenes mean?</a:t>
            </a:r>
            <a:endParaRPr sz="3300">
              <a:solidFill>
                <a:srgbClr val="FFFFFF"/>
              </a:solidFill>
            </a:endParaRPr>
          </a:p>
          <a:p>
            <a:pPr lvl="0" marL="542925" indent="-314325" algn="l">
              <a:spcBef>
                <a:spcPts val="2500"/>
              </a:spcBef>
              <a:buSzPct val="100000"/>
              <a:buChar char="•"/>
              <a:defRPr sz="1800"/>
            </a:pPr>
            <a:r>
              <a:rPr sz="3300">
                <a:solidFill>
                  <a:srgbClr val="FFFFFF"/>
                </a:solidFill>
              </a:rPr>
              <a:t>How does that affect my life?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7" grpId="1" fill="hold">
                                  <p:stCondLst>
                                    <p:cond delay="0"/>
                                  </p:stCondLst>
                                  <p:iterate type="el" backwards="0">
                                    <p:tmAbs val="0"/>
                                  </p:iterate>
                                  <p:childTnLst>
                                    <p:set>
                                      <p:cBhvr>
                                        <p:cTn id="6" fill="hold"/>
                                        <p:tgtEl>
                                          <p:spTgt spid="33"/>
                                        </p:tgtEl>
                                        <p:attrNameLst>
                                          <p:attrName>style.visibility</p:attrName>
                                        </p:attrNameLst>
                                      </p:cBhvr>
                                      <p:to>
                                        <p:strVal val="visible"/>
                                      </p:to>
                                    </p:set>
                                    <p:anim calcmode="lin" valueType="num">
                                      <p:cBhvr>
                                        <p:cTn id="7" dur="1750" fill="hold"/>
                                        <p:tgtEl>
                                          <p:spTgt spid="33"/>
                                        </p:tgtEl>
                                        <p:attrNameLst>
                                          <p:attrName>ppt_x</p:attrName>
                                        </p:attrNameLst>
                                      </p:cBhvr>
                                      <p:tavLst>
                                        <p:tav tm="0">
                                          <p:val>
                                            <p:strVal val="#ppt_x"/>
                                          </p:val>
                                        </p:tav>
                                        <p:tav tm="100000">
                                          <p:val>
                                            <p:strVal val="#ppt_x"/>
                                          </p:val>
                                        </p:tav>
                                      </p:tavLst>
                                    </p:anim>
                                    <p:anim calcmode="lin" valueType="num">
                                      <p:cBhvr>
                                        <p:cTn id="8" dur="17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9" grpId="2" fill="hold">
                                  <p:stCondLst>
                                    <p:cond delay="0"/>
                                  </p:stCondLst>
                                  <p:iterate type="el" backwards="0">
                                    <p:tmAbs val="0"/>
                                  </p:iterate>
                                  <p:childTnLst>
                                    <p:set>
                                      <p:cBhvr>
                                        <p:cTn id="12" fill="hold"/>
                                        <p:tgtEl>
                                          <p:spTgt spid="34"/>
                                        </p:tgtEl>
                                        <p:attrNameLst>
                                          <p:attrName>style.visibility</p:attrName>
                                        </p:attrNameLst>
                                      </p:cBhvr>
                                      <p:to>
                                        <p:strVal val="visible"/>
                                      </p:to>
                                    </p:set>
                                    <p:animEffect filter="dissolve(right)" transition="in">
                                      <p:cBhvr>
                                        <p:cTn id="13" dur="2000"/>
                                        <p:tgtEl>
                                          <p:spTgt spid="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2"/>
      <p:bldP build="whole" bldLvl="1" animBg="1" rev="0" advAuto="0" spid="3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398165" y="-86792"/>
            <a:ext cx="13402966" cy="9952006"/>
          </a:xfrm>
          <a:prstGeom prst="rect">
            <a:avLst/>
          </a:prstGeom>
          <a:solidFill>
            <a:srgbClr val="1E171E"/>
          </a:solidFill>
          <a:ln w="12700">
            <a:miter lim="400000"/>
          </a:ln>
          <a:effectLst>
            <a:outerShdw sx="100000" sy="100000" kx="0" ky="0" algn="b" rotWithShape="0" blurRad="355600" dist="0" dir="0">
              <a:srgbClr val="000000">
                <a:alpha val="59522"/>
              </a:srgbClr>
            </a:outerShdw>
          </a:effectLst>
        </p:spPr>
        <p:txBody>
          <a:bodyPr lIns="0" tIns="0" rIns="0" bIns="0" anchor="ctr"/>
          <a:lstStyle/>
          <a:p>
            <a:pPr lvl="0">
              <a:defRPr sz="2400">
                <a:solidFill>
                  <a:srgbClr val="FFFFFF"/>
                </a:solidFill>
              </a:defRPr>
            </a:pPr>
          </a:p>
        </p:txBody>
      </p:sp>
      <p:sp>
        <p:nvSpPr>
          <p:cNvPr id="37" name="Shape 37"/>
          <p:cNvSpPr/>
          <p:nvPr>
            <p:ph type="title"/>
          </p:nvPr>
        </p:nvSpPr>
        <p:spPr>
          <a:xfrm>
            <a:off x="1420613" y="114300"/>
            <a:ext cx="11584187" cy="890836"/>
          </a:xfrm>
          <a:prstGeom prst="rect">
            <a:avLst/>
          </a:prstGeom>
        </p:spPr>
        <p:txBody>
          <a:bodyPr/>
          <a:lstStyle/>
          <a:p>
            <a:pPr lvl="0">
              <a:defRPr sz="1800"/>
            </a:pPr>
            <a:r>
              <a:rPr sz="5600"/>
              <a:t>Revelation 8:2–11:18</a:t>
            </a:r>
          </a:p>
        </p:txBody>
      </p:sp>
      <p:sp>
        <p:nvSpPr>
          <p:cNvPr id="38" name="Shape 38"/>
          <p:cNvSpPr/>
          <p:nvPr/>
        </p:nvSpPr>
        <p:spPr>
          <a:xfrm>
            <a:off x="3680618" y="1005135"/>
            <a:ext cx="7319964"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a:ea typeface="Gill Sans"/>
                <a:cs typeface="Gill Sans"/>
                <a:sym typeface="Gill Sans"/>
              </a:defRPr>
            </a:lvl1pPr>
          </a:lstStyle>
          <a:p>
            <a:pPr lvl="0">
              <a:defRPr sz="1800"/>
            </a:pPr>
            <a:r>
              <a:rPr sz="3400"/>
              <a:t>Scene 3: Trumpet Warnings for the World</a:t>
            </a:r>
          </a:p>
        </p:txBody>
      </p:sp>
      <p:pic>
        <p:nvPicPr>
          <p:cNvPr id="39" name="Silence81.png"/>
          <p:cNvPicPr/>
          <p:nvPr/>
        </p:nvPicPr>
        <p:blipFill>
          <a:blip r:embed="rId2">
            <a:extLst/>
          </a:blip>
          <a:stretch>
            <a:fillRect/>
          </a:stretch>
        </p:blipFill>
        <p:spPr>
          <a:xfrm>
            <a:off x="0" y="-86792"/>
            <a:ext cx="12933760" cy="2471738"/>
          </a:xfrm>
          <a:prstGeom prst="rect">
            <a:avLst/>
          </a:prstGeom>
          <a:ln w="12700">
            <a:miter lim="400000"/>
          </a:ln>
        </p:spPr>
      </p:pic>
      <p:grpSp>
        <p:nvGrpSpPr>
          <p:cNvPr id="43" name="Group 43"/>
          <p:cNvGrpSpPr/>
          <p:nvPr/>
        </p:nvGrpSpPr>
        <p:grpSpPr>
          <a:xfrm>
            <a:off x="944185" y="2364027"/>
            <a:ext cx="12040392" cy="4946636"/>
            <a:chOff x="-89" y="-192"/>
            <a:chExt cx="12040391" cy="4946635"/>
          </a:xfrm>
        </p:grpSpPr>
        <p:pic>
          <p:nvPicPr>
            <p:cNvPr id="40" name="Waves4.jpg"/>
            <p:cNvPicPr/>
            <p:nvPr/>
          </p:nvPicPr>
          <p:blipFill>
            <a:blip r:embed="rId3">
              <a:extLst/>
            </a:blip>
            <a:srcRect l="0" t="2226" r="30053" b="51578"/>
            <a:stretch>
              <a:fillRect/>
            </a:stretch>
          </p:blipFill>
          <p:spPr>
            <a:xfrm>
              <a:off x="5134105" y="27745"/>
              <a:ext cx="6906197" cy="4918698"/>
            </a:xfrm>
            <a:prstGeom prst="rect">
              <a:avLst/>
            </a:prstGeom>
            <a:ln w="12700" cap="flat">
              <a:noFill/>
              <a:miter lim="400000"/>
            </a:ln>
            <a:effectLst>
              <a:outerShdw sx="100000" sy="100000" kx="0" ky="0" algn="b" rotWithShape="0" blurRad="38100" dist="25400" dir="5400000">
                <a:srgbClr val="000000">
                  <a:alpha val="50000"/>
                </a:srgbClr>
              </a:outerShdw>
              <a:reflection blurRad="0" stA="50000" stPos="0" endA="0" endPos="40000" dist="0" dir="5400000" fadeDir="5400000" sx="100000" sy="-100000" kx="0" ky="0" algn="bl" rotWithShape="0"/>
            </a:effectLst>
          </p:spPr>
        </p:pic>
        <p:pic>
          <p:nvPicPr>
            <p:cNvPr id="41" name="Horns7.png"/>
            <p:cNvPicPr/>
            <p:nvPr/>
          </p:nvPicPr>
          <p:blipFill>
            <a:blip r:embed="rId4">
              <a:extLst/>
            </a:blip>
            <a:stretch>
              <a:fillRect/>
            </a:stretch>
          </p:blipFill>
          <p:spPr>
            <a:xfrm rot="11726014">
              <a:off x="427592" y="485302"/>
              <a:ext cx="4160617" cy="3777974"/>
            </a:xfrm>
            <a:prstGeom prst="rect">
              <a:avLst/>
            </a:prstGeom>
            <a:ln w="12700" cap="flat">
              <a:noFill/>
              <a:miter lim="400000"/>
            </a:ln>
            <a:effectLst>
              <a:outerShdw sx="100000" sy="100000" kx="0" ky="0" algn="b" rotWithShape="0" blurRad="38100" dist="25400" dir="5400000">
                <a:srgbClr val="000000">
                  <a:alpha val="50000"/>
                </a:srgbClr>
              </a:outerShdw>
            </a:effectLst>
          </p:spPr>
        </p:pic>
        <p:sp>
          <p:nvSpPr>
            <p:cNvPr id="42" name="Shape 42"/>
            <p:cNvSpPr/>
            <p:nvPr/>
          </p:nvSpPr>
          <p:spPr>
            <a:xfrm>
              <a:off x="7179804" y="1786897"/>
              <a:ext cx="4035835" cy="2336804"/>
            </a:xfrm>
            <a:prstGeom prst="rect">
              <a:avLst/>
            </a:prstGeom>
            <a:no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spcBef>
                  <a:spcPts val="900"/>
                </a:spcBef>
                <a:defRPr sz="8000">
                  <a:latin typeface="DIN Condensed"/>
                  <a:ea typeface="DIN Condensed"/>
                  <a:cs typeface="DIN Condensed"/>
                  <a:sym typeface="DIN Condensed"/>
                </a:defRPr>
              </a:lvl1pPr>
            </a:lstStyle>
            <a:p>
              <a:pPr lvl="0">
                <a:defRPr sz="1800"/>
              </a:pPr>
              <a:r>
                <a:rPr sz="8000"/>
                <a:t>7 Trumpet sounds</a:t>
              </a:r>
            </a:p>
          </p:txBody>
        </p:sp>
      </p:grpSp>
      <p:sp>
        <p:nvSpPr>
          <p:cNvPr id="44" name="Shape 44"/>
          <p:cNvSpPr/>
          <p:nvPr/>
        </p:nvSpPr>
        <p:spPr>
          <a:xfrm>
            <a:off x="196130" y="7311504"/>
            <a:ext cx="12612540"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400"/>
              </a:spcBef>
              <a:defRPr sz="1800"/>
            </a:pPr>
            <a:r>
              <a:rPr baseline="31999" sz="2300">
                <a:solidFill>
                  <a:srgbClr val="DCDEE0"/>
                </a:solidFill>
                <a:latin typeface="Gill Sans"/>
                <a:ea typeface="Gill Sans"/>
                <a:cs typeface="Gill Sans"/>
                <a:sym typeface="Gill Sans"/>
              </a:rPr>
              <a:t>8:2</a:t>
            </a:r>
            <a:r>
              <a:rPr sz="2300">
                <a:solidFill>
                  <a:srgbClr val="DCDEE0"/>
                </a:solidFill>
                <a:latin typeface="Gill Sans"/>
                <a:ea typeface="Gill Sans"/>
                <a:cs typeface="Gill Sans"/>
                <a:sym typeface="Gill Sans"/>
              </a:rPr>
              <a:t> And I saw the seven angels who stand before God; and seven trumpets were given to them. </a:t>
            </a:r>
            <a:r>
              <a:rPr baseline="31999" sz="2300">
                <a:solidFill>
                  <a:srgbClr val="DCDEE0"/>
                </a:solidFill>
                <a:latin typeface="Gill Sans"/>
                <a:ea typeface="Gill Sans"/>
                <a:cs typeface="Gill Sans"/>
                <a:sym typeface="Gill Sans"/>
              </a:rPr>
              <a:t>3</a:t>
            </a:r>
            <a:r>
              <a:rPr sz="2300">
                <a:solidFill>
                  <a:srgbClr val="DCDEE0"/>
                </a:solidFill>
                <a:latin typeface="Gill Sans"/>
                <a:ea typeface="Gill Sans"/>
                <a:cs typeface="Gill Sans"/>
                <a:sym typeface="Gill Sans"/>
              </a:rPr>
              <a:t> And another angel came and stood at the altar, holding a golden censer; and much incense was given to him, that he might add it to the prayers of all the saints upon the golden altar which was before the throne. </a:t>
            </a:r>
            <a:r>
              <a:rPr baseline="31999" sz="2300">
                <a:solidFill>
                  <a:srgbClr val="DCDEE0"/>
                </a:solidFill>
                <a:latin typeface="Gill Sans"/>
                <a:ea typeface="Gill Sans"/>
                <a:cs typeface="Gill Sans"/>
                <a:sym typeface="Gill Sans"/>
              </a:rPr>
              <a:t>4</a:t>
            </a:r>
            <a:r>
              <a:rPr sz="2300">
                <a:solidFill>
                  <a:srgbClr val="DCDEE0"/>
                </a:solidFill>
                <a:latin typeface="Gill Sans"/>
                <a:ea typeface="Gill Sans"/>
                <a:cs typeface="Gill Sans"/>
                <a:sym typeface="Gill Sans"/>
              </a:rPr>
              <a:t> And the smoke of the incense, with the</a:t>
            </a:r>
            <a:r>
              <a:rPr sz="2300">
                <a:solidFill>
                  <a:srgbClr val="DCDEE0"/>
                </a:solidFill>
                <a:latin typeface="Gill Sans SemiBold"/>
                <a:ea typeface="Gill Sans SemiBold"/>
                <a:cs typeface="Gill Sans SemiBold"/>
                <a:sym typeface="Gill Sans SemiBold"/>
              </a:rPr>
              <a:t> prayers of the saints, went up before God</a:t>
            </a:r>
            <a:r>
              <a:rPr sz="2300">
                <a:solidFill>
                  <a:srgbClr val="DCDEE0"/>
                </a:solidFill>
                <a:latin typeface="Gill Sans"/>
                <a:ea typeface="Gill Sans"/>
                <a:cs typeface="Gill Sans"/>
                <a:sym typeface="Gill Sans"/>
              </a:rPr>
              <a:t> out of the angel’s hand. </a:t>
            </a:r>
            <a:r>
              <a:rPr baseline="31999" sz="2300">
                <a:solidFill>
                  <a:srgbClr val="DCDEE0"/>
                </a:solidFill>
                <a:latin typeface="Gill Sans"/>
                <a:ea typeface="Gill Sans"/>
                <a:cs typeface="Gill Sans"/>
                <a:sym typeface="Gill Sans"/>
              </a:rPr>
              <a:t>5</a:t>
            </a:r>
            <a:r>
              <a:rPr sz="2300">
                <a:solidFill>
                  <a:srgbClr val="DCDEE0"/>
                </a:solidFill>
                <a:latin typeface="Gill Sans"/>
                <a:ea typeface="Gill Sans"/>
                <a:cs typeface="Gill Sans"/>
                <a:sym typeface="Gill Sans"/>
              </a:rPr>
              <a:t> And the angel took the censer; and he filled it with the fire of the altar and threw it to the earth; and there followed peals of thunder and sounds and flashes of lightning and an earthquake. </a:t>
            </a:r>
            <a:r>
              <a:rPr baseline="31999" sz="2300">
                <a:solidFill>
                  <a:srgbClr val="DCDEE0"/>
                </a:solidFill>
                <a:latin typeface="Gill Sans"/>
                <a:ea typeface="Gill Sans"/>
                <a:cs typeface="Gill Sans"/>
                <a:sym typeface="Gill Sans"/>
              </a:rPr>
              <a:t>6</a:t>
            </a:r>
            <a:r>
              <a:rPr sz="2300">
                <a:solidFill>
                  <a:srgbClr val="DCDEE0"/>
                </a:solidFill>
                <a:latin typeface="Gill Sans"/>
                <a:ea typeface="Gill Sans"/>
                <a:cs typeface="Gill Sans"/>
                <a:sym typeface="Gill Sans"/>
              </a:rPr>
              <a:t> And the seven angels who had the seven trumpets prepared themselves to sound them. </a:t>
            </a:r>
            <a:r>
              <a:rPr sz="1900">
                <a:solidFill>
                  <a:srgbClr val="DCDEE0"/>
                </a:solidFill>
                <a:latin typeface="Gill Sans"/>
                <a:ea typeface="Gill Sans"/>
                <a:cs typeface="Gill Sans"/>
                <a:sym typeface="Gill Sans"/>
              </a:rPr>
              <a:t>(NASB)</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39"/>
                                        </p:tgtEl>
                                        <p:attrNameLst>
                                          <p:attrName>style.visibility</p:attrName>
                                        </p:attrNameLst>
                                      </p:cBhvr>
                                      <p:to>
                                        <p:strVal val="visible"/>
                                      </p:to>
                                    </p:set>
                                    <p:animEffect filter="dissolve" transition="in">
                                      <p:cBhvr>
                                        <p:cTn id="7" dur="22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32" presetID="23" grpId="2" fill="hold">
                                  <p:stCondLst>
                                    <p:cond delay="0"/>
                                  </p:stCondLst>
                                  <p:iterate type="el" backwards="0">
                                    <p:tmAbs val="0"/>
                                  </p:iterate>
                                  <p:childTnLst>
                                    <p:set>
                                      <p:cBhvr>
                                        <p:cTn id="11" fill="hold"/>
                                        <p:tgtEl>
                                          <p:spTgt spid="43"/>
                                        </p:tgtEl>
                                        <p:attrNameLst>
                                          <p:attrName>style.visibility</p:attrName>
                                        </p:attrNameLst>
                                      </p:cBhvr>
                                      <p:to>
                                        <p:strVal val="visible"/>
                                      </p:to>
                                    </p:set>
                                    <p:anim calcmode="lin" valueType="num">
                                      <p:cBhvr>
                                        <p:cTn id="12" dur="2500" fill="hold"/>
                                        <p:tgtEl>
                                          <p:spTgt spid="43"/>
                                        </p:tgtEl>
                                        <p:attrNameLst>
                                          <p:attrName>ppt_w</p:attrName>
                                        </p:attrNameLst>
                                      </p:cBhvr>
                                      <p:tavLst>
                                        <p:tav tm="0">
                                          <p:val>
                                            <p:fltVal val="0"/>
                                          </p:val>
                                        </p:tav>
                                        <p:tav tm="100000">
                                          <p:val>
                                            <p:strVal val="#ppt_w"/>
                                          </p:val>
                                        </p:tav>
                                      </p:tavLst>
                                    </p:anim>
                                    <p:anim calcmode="lin" valueType="num">
                                      <p:cBhvr>
                                        <p:cTn id="13" dur="2500" fill="hold"/>
                                        <p:tgtEl>
                                          <p:spTgt spid="43"/>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nodeType="afterEffect" presetClass="entr" presetSubtype="6" presetID="18" grpId="3" fill="hold">
                                  <p:stCondLst>
                                    <p:cond delay="0"/>
                                  </p:stCondLst>
                                  <p:iterate type="el" backwards="0">
                                    <p:tmAbs val="0"/>
                                  </p:iterate>
                                  <p:childTnLst>
                                    <p:set>
                                      <p:cBhvr>
                                        <p:cTn id="16" fill="hold"/>
                                        <p:tgtEl>
                                          <p:spTgt spid="44"/>
                                        </p:tgtEl>
                                        <p:attrNameLst>
                                          <p:attrName>style.visibility</p:attrName>
                                        </p:attrNameLst>
                                      </p:cBhvr>
                                      <p:to>
                                        <p:strVal val="visible"/>
                                      </p:to>
                                    </p:set>
                                    <p:animEffect filter="strips(downRight)" transition="in">
                                      <p:cBhvr>
                                        <p:cTn id="17" dur="2250"/>
                                        <p:tgtEl>
                                          <p:spTgt spid="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 grpId="3"/>
      <p:bldP build="whole" bldLvl="1" animBg="1" rev="0" advAuto="0" spid="43" grpId="2"/>
      <p:bldP build="whole" bldLvl="1" animBg="1" rev="0" advAuto="0" spid="3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1420613" y="180356"/>
            <a:ext cx="11295087" cy="1121295"/>
          </a:xfrm>
          <a:prstGeom prst="rect">
            <a:avLst/>
          </a:prstGeom>
        </p:spPr>
        <p:txBody>
          <a:bodyPr/>
          <a:lstStyle/>
          <a:p>
            <a:pPr lvl="0" defTabSz="391414">
              <a:lnSpc>
                <a:spcPct val="140000"/>
              </a:lnSpc>
              <a:defRPr sz="1800"/>
            </a:pPr>
            <a:r>
              <a:rPr sz="3350"/>
              <a:t>Revelation Chapters 8:2-11:18</a:t>
            </a:r>
            <a:endParaRPr sz="3350"/>
          </a:p>
          <a:p>
            <a:pPr lvl="0" defTabSz="391414">
              <a:lnSpc>
                <a:spcPct val="140000"/>
              </a:lnSpc>
              <a:defRPr sz="1800"/>
            </a:pPr>
            <a:r>
              <a:rPr sz="3350">
                <a:solidFill>
                  <a:srgbClr val="A6AAA9"/>
                </a:solidFill>
              </a:rPr>
              <a:t>Scene #3</a:t>
            </a:r>
          </a:p>
        </p:txBody>
      </p:sp>
      <p:graphicFrame>
        <p:nvGraphicFramePr>
          <p:cNvPr id="47" name="Table 47"/>
          <p:cNvGraphicFramePr/>
          <p:nvPr/>
        </p:nvGraphicFramePr>
        <p:xfrm>
          <a:off x="1420613" y="1446402"/>
          <a:ext cx="11587363" cy="8310374"/>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639730"/>
                <a:gridCol w="1523267"/>
                <a:gridCol w="2338039"/>
                <a:gridCol w="3713230"/>
                <a:gridCol w="3369919"/>
              </a:tblGrid>
              <a:tr h="464114">
                <a:tc>
                  <a:txBody>
                    <a:bodyPr/>
                    <a:lstStyle/>
                    <a:p>
                      <a:pPr lvl="0" algn="l" defTabSz="457200">
                        <a:defRPr b="0">
                          <a:solidFill>
                            <a:srgbClr val="000000"/>
                          </a:solidFill>
                        </a:defRPr>
                      </a:pPr>
                      <a:r>
                        <a:rPr b="1" sz="1400">
                          <a:sym typeface="Helvetica"/>
                        </a:rPr>
                        <a:t>Seal</a:t>
                      </a:r>
                    </a:p>
                  </a:txBody>
                  <a:tcPr marL="50800" marR="50800" marT="50800" marB="50800" anchor="ctr" anchorCtr="0" horzOverflow="overflow">
                    <a:solidFill>
                      <a:srgbClr val="B6CAD7"/>
                    </a:solidFill>
                  </a:tcPr>
                </a:tc>
                <a:tc>
                  <a:txBody>
                    <a:bodyPr/>
                    <a:lstStyle/>
                    <a:p>
                      <a:pPr lvl="0" defTabSz="457200">
                        <a:defRPr b="0">
                          <a:solidFill>
                            <a:srgbClr val="000000"/>
                          </a:solidFill>
                        </a:defRPr>
                      </a:pPr>
                      <a:r>
                        <a:rPr b="1" sz="1400">
                          <a:sym typeface="Helvetica"/>
                        </a:rPr>
                        <a:t>Reference</a:t>
                      </a:r>
                    </a:p>
                  </a:txBody>
                  <a:tcPr marL="50800" marR="50800" marT="50800" marB="50800" anchor="ctr" anchorCtr="0" horzOverflow="overflow">
                    <a:solidFill>
                      <a:srgbClr val="B6CAD7"/>
                    </a:solidFill>
                  </a:tcPr>
                </a:tc>
                <a:tc>
                  <a:txBody>
                    <a:bodyPr/>
                    <a:lstStyle/>
                    <a:p>
                      <a:pPr lvl="0" defTabSz="457200">
                        <a:defRPr b="0">
                          <a:solidFill>
                            <a:srgbClr val="000000"/>
                          </a:solidFill>
                        </a:defRPr>
                      </a:pPr>
                      <a:r>
                        <a:rPr b="1" sz="1400">
                          <a:sym typeface="Helvetica"/>
                        </a:rPr>
                        <a:t>Saw or Heard</a:t>
                      </a:r>
                    </a:p>
                  </a:txBody>
                  <a:tcPr marL="50800" marR="50800" marT="50800" marB="50800" anchor="ctr" anchorCtr="0" horzOverflow="overflow">
                    <a:solidFill>
                      <a:srgbClr val="B6CAD7"/>
                    </a:solidFill>
                  </a:tcPr>
                </a:tc>
                <a:tc>
                  <a:txBody>
                    <a:bodyPr/>
                    <a:lstStyle/>
                    <a:p>
                      <a:pPr lvl="0" defTabSz="457200">
                        <a:defRPr b="0">
                          <a:solidFill>
                            <a:srgbClr val="000000"/>
                          </a:solidFill>
                        </a:defRPr>
                      </a:pPr>
                      <a:r>
                        <a:rPr b="1" sz="1400">
                          <a:sym typeface="Helvetica"/>
                        </a:rPr>
                        <a:t>Authority/Observation</a:t>
                      </a:r>
                    </a:p>
                  </a:txBody>
                  <a:tcPr marL="50800" marR="50800" marT="50800" marB="50800" anchor="ctr" anchorCtr="0" horzOverflow="overflow">
                    <a:solidFill>
                      <a:srgbClr val="B6CAD7"/>
                    </a:solidFill>
                  </a:tcPr>
                </a:tc>
                <a:tc>
                  <a:txBody>
                    <a:bodyPr/>
                    <a:lstStyle/>
                    <a:p>
                      <a:pPr lvl="0" defTabSz="457200">
                        <a:defRPr b="0">
                          <a:solidFill>
                            <a:srgbClr val="000000"/>
                          </a:solidFill>
                        </a:defRPr>
                      </a:pPr>
                      <a:r>
                        <a:rPr b="1" sz="1400">
                          <a:sym typeface="Helvetica"/>
                        </a:rPr>
                        <a:t>Other/Interpretation</a:t>
                      </a:r>
                    </a:p>
                  </a:txBody>
                  <a:tcPr marL="50800" marR="50800" marT="50800" marB="50800" anchor="ctr" anchorCtr="0" horzOverflow="overflow">
                    <a:solidFill>
                      <a:srgbClr val="B6CAD7"/>
                    </a:solidFill>
                  </a:tcPr>
                </a:tc>
              </a:tr>
              <a:tr h="1086935">
                <a:tc>
                  <a:txBody>
                    <a:bodyPr/>
                    <a:lstStyle/>
                    <a:p>
                      <a:pPr lvl="0" defTabSz="457200">
                        <a:defRPr b="0">
                          <a:solidFill>
                            <a:srgbClr val="000000"/>
                          </a:solidFill>
                        </a:defRPr>
                      </a:pPr>
                      <a:r>
                        <a:rPr sz="2200">
                          <a:sym typeface="Helvetica"/>
                        </a:rPr>
                        <a:t>1</a:t>
                      </a:r>
                    </a:p>
                  </a:txBody>
                  <a:tcPr marL="50800" marR="50800" marT="50800" marB="50800" anchor="ctr" anchorCtr="0" horzOverflow="overflow">
                    <a:solidFill>
                      <a:srgbClr val="E3E4E4"/>
                    </a:solidFill>
                  </a:tcPr>
                </a:tc>
                <a:tc>
                  <a:txBody>
                    <a:bodyPr/>
                    <a:lstStyle/>
                    <a:p>
                      <a:pPr lvl="0" algn="l" defTabSz="457200"/>
                      <a:r>
                        <a:rPr b="1">
                          <a:latin typeface="Times New Roman"/>
                          <a:ea typeface="Times New Roman"/>
                          <a:cs typeface="Times New Roman"/>
                          <a:sym typeface="Times New Roman"/>
                        </a:rPr>
                        <a:t>Rev. 8:7</a:t>
                      </a:r>
                    </a:p>
                  </a:txBody>
                  <a:tcPr marL="50800" marR="50800" marT="50800" marB="50800" anchor="ctr" anchorCtr="0" horzOverflow="overflow">
                    <a:noFill/>
                  </a:tcPr>
                </a:tc>
                <a:tc>
                  <a:txBody>
                    <a:bodyPr/>
                    <a:lstStyle/>
                    <a:p>
                      <a:pPr lvl="0" algn="l" defTabSz="457200"/>
                      <a:r>
                        <a:rPr>
                          <a:latin typeface="Times New Roman"/>
                          <a:ea typeface="Times New Roman"/>
                          <a:cs typeface="Times New Roman"/>
                          <a:sym typeface="Times New Roman"/>
                        </a:rPr>
                        <a:t>Hail and fire mixed with blood thrown down to earth</a:t>
                      </a:r>
                    </a:p>
                  </a:txBody>
                  <a:tcPr marL="50800" marR="50800" marT="50800" marB="50800" anchor="ctr" anchorCtr="0" horzOverflow="overflow">
                    <a:noFill/>
                  </a:tcPr>
                </a:tc>
                <a:tc>
                  <a:txBody>
                    <a:bodyPr/>
                    <a:lstStyle/>
                    <a:p>
                      <a:pPr lvl="0" algn="l" defTabSz="457200"/>
                      <a:r>
                        <a:rPr>
                          <a:latin typeface="Times New Roman"/>
                          <a:ea typeface="Times New Roman"/>
                          <a:cs typeface="Times New Roman"/>
                          <a:sym typeface="Times New Roman"/>
                        </a:rPr>
                        <a:t>Causes great calamity: 1/3 earth burnt up so trees and grasses disappeared. Vegetation, ‘green’.</a:t>
                      </a:r>
                    </a:p>
                  </a:txBody>
                  <a:tcPr marL="50800" marR="50800" marT="50800" marB="50800" anchor="ctr" anchorCtr="0" horzOverflow="overflow">
                    <a:noFill/>
                  </a:tcPr>
                </a:tc>
                <a:tc>
                  <a:txBody>
                    <a:bodyPr/>
                    <a:lstStyle/>
                    <a:p>
                      <a:pPr lvl="0" algn="l" defTabSz="457200"/>
                      <a:r>
                        <a:rPr>
                          <a:latin typeface="Times New Roman"/>
                          <a:ea typeface="Times New Roman"/>
                          <a:cs typeface="Times New Roman"/>
                          <a:sym typeface="Times New Roman"/>
                        </a:rPr>
                        <a:t>Natural? Atomic bomb? Disaster from God (Ex 9:23)?</a:t>
                      </a:r>
                    </a:p>
                  </a:txBody>
                  <a:tcPr marL="50800" marR="50800" marT="50800" marB="50800" anchor="ctr" anchorCtr="0" horzOverflow="overflow">
                    <a:noFill/>
                  </a:tcPr>
                </a:tc>
              </a:tr>
              <a:tr h="1086935">
                <a:tc>
                  <a:txBody>
                    <a:bodyPr/>
                    <a:lstStyle/>
                    <a:p>
                      <a:pPr lvl="0" defTabSz="457200">
                        <a:defRPr b="0">
                          <a:solidFill>
                            <a:srgbClr val="000000"/>
                          </a:solidFill>
                        </a:defRPr>
                      </a:pPr>
                      <a:r>
                        <a:rPr sz="2200">
                          <a:sym typeface="Helvetica"/>
                        </a:rPr>
                        <a:t>2</a:t>
                      </a:r>
                    </a:p>
                  </a:txBody>
                  <a:tcPr marL="50800" marR="50800" marT="50800" marB="50800" anchor="ctr" anchorCtr="0" horzOverflow="overflow">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r>
              <a:tr h="1086935">
                <a:tc>
                  <a:txBody>
                    <a:bodyPr/>
                    <a:lstStyle/>
                    <a:p>
                      <a:pPr lvl="0" defTabSz="457200">
                        <a:defRPr b="0">
                          <a:solidFill>
                            <a:srgbClr val="000000"/>
                          </a:solidFill>
                        </a:defRPr>
                      </a:pPr>
                      <a:r>
                        <a:rPr sz="2200">
                          <a:sym typeface="Helvetica"/>
                        </a:rPr>
                        <a:t>3</a:t>
                      </a:r>
                    </a:p>
                  </a:txBody>
                  <a:tcPr marL="50800" marR="50800" marT="50800" marB="50800" anchor="ctr" anchorCtr="0" horzOverflow="overflow">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r>
              <a:tr h="1086935">
                <a:tc>
                  <a:txBody>
                    <a:bodyPr/>
                    <a:lstStyle/>
                    <a:p>
                      <a:pPr lvl="0" defTabSz="457200">
                        <a:defRPr b="0">
                          <a:solidFill>
                            <a:srgbClr val="000000"/>
                          </a:solidFill>
                        </a:defRPr>
                      </a:pPr>
                      <a:r>
                        <a:rPr sz="2200">
                          <a:sym typeface="Helvetica"/>
                        </a:rPr>
                        <a:t>4</a:t>
                      </a:r>
                    </a:p>
                  </a:txBody>
                  <a:tcPr marL="50800" marR="50800" marT="50800" marB="50800" anchor="ctr" anchorCtr="0" horzOverflow="overflow">
                    <a:lnB w="25400">
                      <a:solidFill>
                        <a:srgbClr val="175778"/>
                      </a:solidFill>
                      <a:miter lim="400000"/>
                    </a:lnB>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B w="25400">
                      <a:solidFill>
                        <a:srgbClr val="175778"/>
                      </a:solidFill>
                      <a:miter lim="400000"/>
                    </a:lnB>
                    <a:solidFill>
                      <a:srgbClr val="EFEFEF"/>
                    </a:solidFill>
                  </a:tcPr>
                </a:tc>
              </a:tr>
              <a:tr h="1086935">
                <a:tc>
                  <a:txBody>
                    <a:bodyPr/>
                    <a:lstStyle/>
                    <a:p>
                      <a:pPr lvl="0" defTabSz="457200">
                        <a:defRPr b="0">
                          <a:solidFill>
                            <a:srgbClr val="000000"/>
                          </a:solidFill>
                        </a:defRPr>
                      </a:pPr>
                      <a:r>
                        <a:rPr sz="2200">
                          <a:sym typeface="Helvetica"/>
                        </a:rPr>
                        <a:t>5</a:t>
                      </a:r>
                    </a:p>
                  </a:txBody>
                  <a:tcPr marL="50800" marR="50800" marT="50800" marB="50800" anchor="ctr" anchorCtr="0" horzOverflow="overflow">
                    <a:lnT w="25400">
                      <a:solidFill>
                        <a:srgbClr val="175778"/>
                      </a:solidFill>
                      <a:miter lim="400000"/>
                    </a:lnT>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T w="25400">
                      <a:solidFill>
                        <a:srgbClr val="175778"/>
                      </a:solidFill>
                      <a:miter lim="400000"/>
                    </a:lnT>
                    <a:noFill/>
                  </a:tcPr>
                </a:tc>
              </a:tr>
              <a:tr h="1086935">
                <a:tc>
                  <a:txBody>
                    <a:bodyPr/>
                    <a:lstStyle/>
                    <a:p>
                      <a:pPr lvl="0" defTabSz="457200">
                        <a:defRPr b="0">
                          <a:solidFill>
                            <a:srgbClr val="000000"/>
                          </a:solidFill>
                        </a:defRPr>
                      </a:pPr>
                      <a:r>
                        <a:rPr sz="2200">
                          <a:sym typeface="Helvetica"/>
                        </a:rPr>
                        <a:t>6</a:t>
                      </a:r>
                    </a:p>
                  </a:txBody>
                  <a:tcPr marL="50800" marR="50800" marT="50800" marB="50800" anchor="ctr" anchorCtr="0" horzOverflow="overflow">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solidFill>
                      <a:srgbClr val="EFEFEF"/>
                    </a:solidFill>
                  </a:tcPr>
                </a:tc>
              </a:tr>
              <a:tr h="1321469">
                <a:tc>
                  <a:txBody>
                    <a:bodyPr/>
                    <a:lstStyle/>
                    <a:p>
                      <a:pPr lvl="0" defTabSz="457200">
                        <a:defRPr b="0">
                          <a:solidFill>
                            <a:srgbClr val="000000"/>
                          </a:solidFill>
                        </a:defRPr>
                      </a:pPr>
                      <a:r>
                        <a:rPr sz="2200">
                          <a:sym typeface="Helvetica"/>
                        </a:rPr>
                        <a:t>7</a:t>
                      </a:r>
                    </a:p>
                  </a:txBody>
                  <a:tcPr marL="50800" marR="50800" marT="50800" marB="50800" anchor="ctr" anchorCtr="0" horzOverflow="overflow">
                    <a:solidFill>
                      <a:srgbClr val="E3E4E4"/>
                    </a:solidFill>
                  </a:tcPr>
                </a:tc>
                <a:tc>
                  <a:txBody>
                    <a:bodyPr/>
                    <a:lstStyle/>
                    <a:p>
                      <a:pPr lvl="0" algn="l" defTabSz="457200">
                        <a:defRPr sz="1300">
                          <a:latin typeface="Helvetica"/>
                          <a:ea typeface="Helvetica"/>
                          <a:cs typeface="Helvetica"/>
                          <a:sym typeface="Helvetica"/>
                        </a:defRPr>
                      </a:pPr>
                    </a:p>
                  </a:txBody>
                  <a:tcPr marL="50800" marR="50800" marT="50800" marB="50800" anchor="ctr"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noFill/>
                  </a:tcPr>
                </a:tc>
              </a:tr>
            </a:tbl>
          </a:graphicData>
        </a:graphic>
      </p:graphicFrame>
      <p:pic>
        <p:nvPicPr>
          <p:cNvPr id="48" name="Chalice-bowl300.png"/>
          <p:cNvPicPr/>
          <p:nvPr/>
        </p:nvPicPr>
        <p:blipFill>
          <a:blip r:embed="rId2">
            <a:extLst/>
          </a:blip>
          <a:stretch>
            <a:fillRect/>
          </a:stretch>
        </p:blipFill>
        <p:spPr>
          <a:xfrm>
            <a:off x="1957554" y="204063"/>
            <a:ext cx="1196415" cy="889336"/>
          </a:xfrm>
          <a:prstGeom prst="rect">
            <a:avLst/>
          </a:prstGeom>
          <a:ln w="12700">
            <a:miter lim="400000"/>
          </a:ln>
        </p:spPr>
      </p:pic>
      <p:sp>
        <p:nvSpPr>
          <p:cNvPr id="49" name="Shape 49"/>
          <p:cNvSpPr/>
          <p:nvPr/>
        </p:nvSpPr>
        <p:spPr>
          <a:xfrm>
            <a:off x="1519445" y="1093398"/>
            <a:ext cx="6345255" cy="41650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457200">
              <a:defRPr sz="1400">
                <a:solidFill>
                  <a:srgbClr val="7F7F7F"/>
                </a:solidFill>
                <a:latin typeface="Copperplate"/>
                <a:ea typeface="Copperplate"/>
                <a:cs typeface="Copperplate"/>
                <a:sym typeface="Copperplate"/>
              </a:defRPr>
            </a:lvl1pPr>
          </a:lstStyle>
          <a:p>
            <a:pPr lvl="0">
              <a:defRPr sz="1800">
                <a:solidFill>
                  <a:srgbClr val="000000"/>
                </a:solidFill>
              </a:defRPr>
            </a:pPr>
            <a:r>
              <a:rPr sz="1400">
                <a:solidFill>
                  <a:srgbClr val="7F7F7F"/>
                </a:solidFill>
              </a:rPr>
              <a:t>Study sheet: Listen to the Trumpet Soundings!</a:t>
            </a:r>
          </a:p>
        </p:txBody>
      </p:sp>
      <p:sp>
        <p:nvSpPr>
          <p:cNvPr id="50" name="Shape 50"/>
          <p:cNvSpPr/>
          <p:nvPr/>
        </p:nvSpPr>
        <p:spPr>
          <a:xfrm>
            <a:off x="3583612" y="1910517"/>
            <a:ext cx="2338040" cy="107686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51" name="Shape 51"/>
          <p:cNvSpPr/>
          <p:nvPr/>
        </p:nvSpPr>
        <p:spPr>
          <a:xfrm>
            <a:off x="5921651" y="1910517"/>
            <a:ext cx="7083149" cy="107686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52" name="Shape 52"/>
          <p:cNvSpPr/>
          <p:nvPr/>
        </p:nvSpPr>
        <p:spPr>
          <a:xfrm>
            <a:off x="2060344" y="1910517"/>
            <a:ext cx="1523269" cy="107686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53" name="Shape 53"/>
          <p:cNvSpPr/>
          <p:nvPr/>
        </p:nvSpPr>
        <p:spPr>
          <a:xfrm>
            <a:off x="3153968" y="3711126"/>
            <a:ext cx="8557509" cy="2331348"/>
          </a:xfrm>
          <a:prstGeom prst="rect">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400">
                <a:solidFill>
                  <a:srgbClr val="FFFFFF"/>
                </a:solidFill>
                <a:latin typeface="Arial"/>
                <a:ea typeface="Arial"/>
                <a:cs typeface="Arial"/>
                <a:sym typeface="Arial"/>
              </a:rPr>
              <a:t>6 </a:t>
            </a:r>
            <a:r>
              <a:rPr sz="2400">
                <a:solidFill>
                  <a:srgbClr val="FFFFFF"/>
                </a:solidFill>
              </a:rPr>
              <a:t>Now the seven angels who had the seven trumpets prepared to blow them. </a:t>
            </a:r>
            <a:r>
              <a:rPr b="1" sz="2400">
                <a:solidFill>
                  <a:srgbClr val="FFFFFF"/>
                </a:solidFill>
                <a:latin typeface="Arial"/>
                <a:ea typeface="Arial"/>
                <a:cs typeface="Arial"/>
                <a:sym typeface="Arial"/>
              </a:rPr>
              <a:t>7 </a:t>
            </a:r>
            <a:r>
              <a:rPr sz="2400">
                <a:solidFill>
                  <a:srgbClr val="FFFFFF"/>
                </a:solidFill>
              </a:rPr>
              <a:t>The </a:t>
            </a:r>
            <a:r>
              <a:rPr b="1" sz="2400">
                <a:solidFill>
                  <a:srgbClr val="FEF1AE"/>
                </a:solidFill>
                <a:latin typeface="Helvetica"/>
                <a:ea typeface="Helvetica"/>
                <a:cs typeface="Helvetica"/>
                <a:sym typeface="Helvetica"/>
              </a:rPr>
              <a:t>first angel blew his trumpet</a:t>
            </a:r>
            <a:r>
              <a:rPr sz="2400">
                <a:solidFill>
                  <a:srgbClr val="FFFFFF"/>
                </a:solidFill>
              </a:rPr>
              <a:t>, and there followed hail and fire, mixed with blood, and these were thrown upon the earth. And a third of the earth was burned up, and a third of the trees were burned up, and all green grass was burned up.</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53"/>
                                        </p:tgtEl>
                                        <p:attrNameLst>
                                          <p:attrName>style.visibility</p:attrName>
                                        </p:attrNameLst>
                                      </p:cBhvr>
                                      <p:to>
                                        <p:strVal val="visible"/>
                                      </p:to>
                                    </p:set>
                                    <p:animEffect filter="box(out)" transition="in">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1" presetID="2" grpId="2" fill="hold">
                                  <p:stCondLst>
                                    <p:cond delay="0"/>
                                  </p:stCondLst>
                                  <p:iterate type="lt" backwards="0">
                                    <p:tmAbs val="0"/>
                                  </p:iterate>
                                  <p:childTnLst>
                                    <p:anim calcmode="lin" valueType="num">
                                      <p:cBhvr>
                                        <p:cTn id="11" dur="80" fill="hold"/>
                                        <p:tgtEl>
                                          <p:spTgt spid="52"/>
                                        </p:tgtEl>
                                        <p:attrNameLst>
                                          <p:attrName>ppt_x</p:attrName>
                                        </p:attrNameLst>
                                      </p:cBhvr>
                                      <p:tavLst>
                                        <p:tav tm="0">
                                          <p:val>
                                            <p:strVal val="ppt_x"/>
                                          </p:val>
                                        </p:tav>
                                        <p:tav tm="100000">
                                          <p:val>
                                            <p:strVal val="ppt_x"/>
                                          </p:val>
                                        </p:tav>
                                      </p:tavLst>
                                    </p:anim>
                                    <p:anim calcmode="lin" valueType="num">
                                      <p:cBhvr>
                                        <p:cTn id="12" dur="80" fill="hold"/>
                                        <p:tgtEl>
                                          <p:spTgt spid="52"/>
                                        </p:tgtEl>
                                        <p:attrNameLst>
                                          <p:attrName>ppt_y</p:attrName>
                                        </p:attrNameLst>
                                      </p:cBhvr>
                                      <p:tavLst>
                                        <p:tav tm="0">
                                          <p:val>
                                            <p:strVal val="ppt_y"/>
                                          </p:val>
                                        </p:tav>
                                        <p:tav tm="100000">
                                          <p:val>
                                            <p:strVal val="0-ppt_h/2"/>
                                          </p:val>
                                        </p:tav>
                                      </p:tavLst>
                                    </p:anim>
                                    <p:set>
                                      <p:cBhvr>
                                        <p:cTn id="13" fill="hold">
                                          <p:stCondLst>
                                            <p:cond delay="79"/>
                                          </p:stCondLst>
                                        </p:cTn>
                                        <p:tgtEl>
                                          <p:spTgt spid="5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nodeType="clickEffect" presetClass="exit" presetSubtype="1" presetID="2" grpId="3" fill="hold">
                                  <p:stCondLst>
                                    <p:cond delay="0"/>
                                  </p:stCondLst>
                                  <p:iterate type="lt" backwards="0">
                                    <p:tmAbs val="0"/>
                                  </p:iterate>
                                  <p:childTnLst>
                                    <p:anim calcmode="lin" valueType="num">
                                      <p:cBhvr>
                                        <p:cTn id="17" dur="80" fill="hold"/>
                                        <p:tgtEl>
                                          <p:spTgt spid="50"/>
                                        </p:tgtEl>
                                        <p:attrNameLst>
                                          <p:attrName>ppt_x</p:attrName>
                                        </p:attrNameLst>
                                      </p:cBhvr>
                                      <p:tavLst>
                                        <p:tav tm="0">
                                          <p:val>
                                            <p:strVal val="ppt_x"/>
                                          </p:val>
                                        </p:tav>
                                        <p:tav tm="100000">
                                          <p:val>
                                            <p:strVal val="ppt_x"/>
                                          </p:val>
                                        </p:tav>
                                      </p:tavLst>
                                    </p:anim>
                                    <p:anim calcmode="lin" valueType="num">
                                      <p:cBhvr>
                                        <p:cTn id="18" dur="80" fill="hold"/>
                                        <p:tgtEl>
                                          <p:spTgt spid="50"/>
                                        </p:tgtEl>
                                        <p:attrNameLst>
                                          <p:attrName>ppt_y</p:attrName>
                                        </p:attrNameLst>
                                      </p:cBhvr>
                                      <p:tavLst>
                                        <p:tav tm="0">
                                          <p:val>
                                            <p:strVal val="ppt_y"/>
                                          </p:val>
                                        </p:tav>
                                        <p:tav tm="100000">
                                          <p:val>
                                            <p:strVal val="0-ppt_h/2"/>
                                          </p:val>
                                        </p:tav>
                                      </p:tavLst>
                                    </p:anim>
                                    <p:set>
                                      <p:cBhvr>
                                        <p:cTn id="19" fill="hold">
                                          <p:stCondLst>
                                            <p:cond delay="79"/>
                                          </p:stCondLst>
                                        </p:cTn>
                                        <p:tgtEl>
                                          <p:spTgt spid="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nodeType="clickEffect" presetClass="exit" presetSubtype="1" presetID="2" grpId="4" fill="hold">
                                  <p:stCondLst>
                                    <p:cond delay="0"/>
                                  </p:stCondLst>
                                  <p:iterate type="lt" backwards="0">
                                    <p:tmAbs val="0"/>
                                  </p:iterate>
                                  <p:childTnLst>
                                    <p:anim calcmode="lin" valueType="num">
                                      <p:cBhvr>
                                        <p:cTn id="23" dur="80" fill="hold"/>
                                        <p:tgtEl>
                                          <p:spTgt spid="51"/>
                                        </p:tgtEl>
                                        <p:attrNameLst>
                                          <p:attrName>ppt_x</p:attrName>
                                        </p:attrNameLst>
                                      </p:cBhvr>
                                      <p:tavLst>
                                        <p:tav tm="0">
                                          <p:val>
                                            <p:strVal val="ppt_x"/>
                                          </p:val>
                                        </p:tav>
                                        <p:tav tm="100000">
                                          <p:val>
                                            <p:strVal val="ppt_x"/>
                                          </p:val>
                                        </p:tav>
                                      </p:tavLst>
                                    </p:anim>
                                    <p:anim calcmode="lin" valueType="num">
                                      <p:cBhvr>
                                        <p:cTn id="24" dur="80" fill="hold"/>
                                        <p:tgtEl>
                                          <p:spTgt spid="51"/>
                                        </p:tgtEl>
                                        <p:attrNameLst>
                                          <p:attrName>ppt_y</p:attrName>
                                        </p:attrNameLst>
                                      </p:cBhvr>
                                      <p:tavLst>
                                        <p:tav tm="0">
                                          <p:val>
                                            <p:strVal val="ppt_y"/>
                                          </p:val>
                                        </p:tav>
                                        <p:tav tm="100000">
                                          <p:val>
                                            <p:strVal val="0-ppt_h/2"/>
                                          </p:val>
                                        </p:tav>
                                      </p:tavLst>
                                    </p:anim>
                                    <p:set>
                                      <p:cBhvr>
                                        <p:cTn id="25" fill="hold">
                                          <p:stCondLst>
                                            <p:cond delay="79"/>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2"/>
      <p:bldP build="whole" bldLvl="1" animBg="1" rev="0" advAuto="0" spid="53" grpId="1"/>
      <p:bldP build="whole" bldLvl="1" animBg="1" rev="0" advAuto="0" spid="51" grpId="4"/>
      <p:bldP build="whole" bldLvl="1" animBg="1" rev="0" advAuto="0" spid="50"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2336006" y="2958591"/>
            <a:ext cx="3902226" cy="330709"/>
          </a:xfrm>
          <a:prstGeom prst="rect">
            <a:avLst/>
          </a:prstGeom>
          <a:solidFill>
            <a:srgbClr val="FFDA9C"/>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56" name="Shape 56"/>
          <p:cNvSpPr/>
          <p:nvPr/>
        </p:nvSpPr>
        <p:spPr>
          <a:xfrm>
            <a:off x="2480178" y="4472394"/>
            <a:ext cx="3613882" cy="330709"/>
          </a:xfrm>
          <a:prstGeom prst="rect">
            <a:avLst/>
          </a:prstGeom>
          <a:solidFill>
            <a:srgbClr val="FFDA9C"/>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57" name="Shape 57"/>
          <p:cNvSpPr/>
          <p:nvPr/>
        </p:nvSpPr>
        <p:spPr>
          <a:xfrm>
            <a:off x="2480178" y="5986197"/>
            <a:ext cx="3758053" cy="330709"/>
          </a:xfrm>
          <a:prstGeom prst="rect">
            <a:avLst/>
          </a:prstGeom>
          <a:solidFill>
            <a:srgbClr val="FFDA9C"/>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58" name="Shape 58"/>
          <p:cNvSpPr/>
          <p:nvPr/>
        </p:nvSpPr>
        <p:spPr>
          <a:xfrm>
            <a:off x="2858628" y="8629451"/>
            <a:ext cx="3379603" cy="330709"/>
          </a:xfrm>
          <a:prstGeom prst="rect">
            <a:avLst/>
          </a:prstGeom>
          <a:solidFill>
            <a:srgbClr val="FFDA9C"/>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59" name="Shape 59"/>
          <p:cNvSpPr/>
          <p:nvPr/>
        </p:nvSpPr>
        <p:spPr>
          <a:xfrm>
            <a:off x="1550453" y="7512699"/>
            <a:ext cx="10310849" cy="1062615"/>
          </a:xfrm>
          <a:prstGeom prst="roundRect">
            <a:avLst>
              <a:gd name="adj" fmla="val 11039"/>
            </a:avLst>
          </a:prstGeom>
          <a:gradFill>
            <a:gsLst>
              <a:gs pos="0">
                <a:srgbClr val="FBFBFB">
                  <a:alpha val="79676"/>
                </a:srgbClr>
              </a:gs>
              <a:gs pos="100000">
                <a:srgbClr val="F39019">
                  <a:alpha val="79676"/>
                </a:srgbClr>
              </a:gs>
            </a:gsLst>
            <a:lin ang="5400000"/>
          </a:gradFill>
          <a:ln w="25400">
            <a:solidFill>
              <a:srgbClr val="000000">
                <a:alpha val="79676"/>
              </a:srgbClr>
            </a:solidFill>
            <a:miter lim="400000"/>
          </a:ln>
        </p:spPr>
        <p:txBody>
          <a:bodyPr lIns="0" tIns="0" rIns="0" bIns="0" anchor="ctr"/>
          <a:lstStyle/>
          <a:p>
            <a:pPr lvl="0">
              <a:defRPr sz="2400"/>
            </a:pPr>
          </a:p>
        </p:txBody>
      </p:sp>
      <p:sp>
        <p:nvSpPr>
          <p:cNvPr id="60" name="Shape 60"/>
          <p:cNvSpPr/>
          <p:nvPr>
            <p:ph type="title"/>
          </p:nvPr>
        </p:nvSpPr>
        <p:spPr>
          <a:xfrm>
            <a:off x="1420614" y="45764"/>
            <a:ext cx="11432906" cy="936750"/>
          </a:xfrm>
          <a:prstGeom prst="rect">
            <a:avLst/>
          </a:prstGeom>
        </p:spPr>
        <p:txBody>
          <a:bodyPr/>
          <a:lstStyle/>
          <a:p>
            <a:pPr lvl="0" defTabSz="362204">
              <a:lnSpc>
                <a:spcPct val="110000"/>
              </a:lnSpc>
              <a:defRPr sz="1800"/>
            </a:pPr>
            <a:r>
              <a:rPr sz="3100"/>
              <a:t>Revelation Chapters 8:2-11:18</a:t>
            </a:r>
            <a:endParaRPr sz="3100"/>
          </a:p>
          <a:p>
            <a:pPr lvl="0" defTabSz="362204">
              <a:lnSpc>
                <a:spcPct val="110000"/>
              </a:lnSpc>
              <a:defRPr sz="1800"/>
            </a:pPr>
            <a:r>
              <a:rPr sz="3100">
                <a:solidFill>
                  <a:srgbClr val="A6AAA9"/>
                </a:solidFill>
              </a:rPr>
              <a:t>Scene #3</a:t>
            </a:r>
          </a:p>
        </p:txBody>
      </p:sp>
      <p:pic>
        <p:nvPicPr>
          <p:cNvPr id="61" name="Chalice-bowl300.png"/>
          <p:cNvPicPr/>
          <p:nvPr/>
        </p:nvPicPr>
        <p:blipFill>
          <a:blip r:embed="rId2">
            <a:extLst/>
          </a:blip>
          <a:stretch>
            <a:fillRect/>
          </a:stretch>
        </p:blipFill>
        <p:spPr>
          <a:xfrm>
            <a:off x="1969140" y="93179"/>
            <a:ext cx="1196415" cy="889335"/>
          </a:xfrm>
          <a:prstGeom prst="rect">
            <a:avLst/>
          </a:prstGeom>
          <a:ln w="12700">
            <a:miter lim="400000"/>
          </a:ln>
        </p:spPr>
      </p:pic>
      <p:sp>
        <p:nvSpPr>
          <p:cNvPr id="62" name="Shape 62"/>
          <p:cNvSpPr/>
          <p:nvPr/>
        </p:nvSpPr>
        <p:spPr>
          <a:xfrm>
            <a:off x="1537753" y="1022193"/>
            <a:ext cx="10336250" cy="8732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ct val="110000"/>
              </a:lnSpc>
              <a:defRPr sz="1800"/>
            </a:pPr>
            <a:r>
              <a:rPr sz="2200">
                <a:latin typeface="Helvetica Neue Medium"/>
                <a:ea typeface="Helvetica Neue Medium"/>
                <a:cs typeface="Helvetica Neue Medium"/>
                <a:sym typeface="Helvetica Neue Medium"/>
              </a:rPr>
              <a:t>The Seven Trumpets</a:t>
            </a:r>
            <a:endParaRPr sz="2200">
              <a:latin typeface="Helvetica Neue Medium"/>
              <a:ea typeface="Helvetica Neue Medium"/>
              <a:cs typeface="Helvetica Neue Medium"/>
              <a:sym typeface="Helvetica Neue Medium"/>
            </a:endParaRPr>
          </a:p>
          <a:p>
            <a:pPr lvl="0" algn="l" defTabSz="457200">
              <a:lnSpc>
                <a:spcPct val="110000"/>
              </a:lnSpc>
              <a:defRPr sz="1800"/>
            </a:pPr>
            <a:r>
              <a:rPr b="1" sz="2200">
                <a:latin typeface="Arial"/>
                <a:ea typeface="Arial"/>
                <a:cs typeface="Arial"/>
                <a:sym typeface="Arial"/>
              </a:rPr>
              <a:t>6 </a:t>
            </a:r>
            <a:r>
              <a:rPr sz="2200">
                <a:latin typeface="Helvetica Neue"/>
                <a:ea typeface="Helvetica Neue"/>
                <a:cs typeface="Helvetica Neue"/>
                <a:sym typeface="Helvetica Neue"/>
              </a:rPr>
              <a:t>Now the seven angels who had the seven trumpets prepared to blow them.</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7 </a:t>
            </a:r>
            <a:r>
              <a:rPr sz="2200">
                <a:latin typeface="Helvetica Neue"/>
                <a:ea typeface="Helvetica Neue"/>
                <a:cs typeface="Helvetica Neue"/>
                <a:sym typeface="Helvetica Neue"/>
              </a:rPr>
              <a:t>The </a:t>
            </a:r>
            <a:r>
              <a:rPr b="1" sz="2200">
                <a:solidFill>
                  <a:srgbClr val="C82506"/>
                </a:solidFill>
                <a:latin typeface="Helvetica Neue"/>
                <a:ea typeface="Helvetica Neue"/>
                <a:cs typeface="Helvetica Neue"/>
                <a:sym typeface="Helvetica Neue"/>
              </a:rPr>
              <a:t>first angel blew his trumpet</a:t>
            </a:r>
            <a:r>
              <a:rPr sz="2200">
                <a:latin typeface="Helvetica Neue"/>
                <a:ea typeface="Helvetica Neue"/>
                <a:cs typeface="Helvetica Neue"/>
                <a:sym typeface="Helvetica Neue"/>
              </a:rPr>
              <a:t>, and there followed hail and fire, mixed with blood, and these were thrown upon the earth. And a third of the earth was burned up, and a third of the trees were burned up, and all green grass was burned up.</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8 </a:t>
            </a:r>
            <a:r>
              <a:rPr sz="2200">
                <a:latin typeface="Helvetica Neue"/>
                <a:ea typeface="Helvetica Neue"/>
                <a:cs typeface="Helvetica Neue"/>
                <a:sym typeface="Helvetica Neue"/>
              </a:rPr>
              <a:t>The second angel blew his trumpet, and something like a great mountain, burning with fire, was thrown into the sea, and a third of the sea became blood. </a:t>
            </a:r>
            <a:r>
              <a:rPr b="1" sz="2200">
                <a:latin typeface="Arial"/>
                <a:ea typeface="Arial"/>
                <a:cs typeface="Arial"/>
                <a:sym typeface="Arial"/>
              </a:rPr>
              <a:t>9 </a:t>
            </a:r>
            <a:r>
              <a:rPr sz="2200">
                <a:latin typeface="Helvetica Neue"/>
                <a:ea typeface="Helvetica Neue"/>
                <a:cs typeface="Helvetica Neue"/>
                <a:sym typeface="Helvetica Neue"/>
              </a:rPr>
              <a:t>A third of the living creatures in the sea died, and a third of the ships were destroyed.</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10 </a:t>
            </a:r>
            <a:r>
              <a:rPr sz="2200">
                <a:latin typeface="Helvetica Neue"/>
                <a:ea typeface="Helvetica Neue"/>
                <a:cs typeface="Helvetica Neue"/>
                <a:sym typeface="Helvetica Neue"/>
              </a:rPr>
              <a:t>The third angel blew his trumpet, and a great star fell from heaven, blazing like a torch, and it fell on a third of the rivers and on the springs of water. </a:t>
            </a:r>
            <a:r>
              <a:rPr b="1" sz="2200">
                <a:latin typeface="Arial"/>
                <a:ea typeface="Arial"/>
                <a:cs typeface="Arial"/>
                <a:sym typeface="Arial"/>
              </a:rPr>
              <a:t>11 </a:t>
            </a:r>
            <a:r>
              <a:rPr sz="2200">
                <a:latin typeface="Helvetica Neue"/>
                <a:ea typeface="Helvetica Neue"/>
                <a:cs typeface="Helvetica Neue"/>
                <a:sym typeface="Helvetica Neue"/>
              </a:rPr>
              <a:t>The name of the star is Wormwood. A third of the waters became wormwood, and many people died from the water, because it had been made bitter.</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12 </a:t>
            </a:r>
            <a:r>
              <a:rPr sz="2200">
                <a:latin typeface="Helvetica Neue"/>
                <a:ea typeface="Helvetica Neue"/>
                <a:cs typeface="Helvetica Neue"/>
                <a:sym typeface="Helvetica Neue"/>
              </a:rPr>
              <a:t>The fourth angel blew his trumpet, and a third of the sun was struck, and a third of the moon, and a third of the stars, so that a third of their light might be darkened, and a third of the day might be kept from shining, and likewise a third of the night.</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13 </a:t>
            </a:r>
            <a:r>
              <a:rPr sz="2200">
                <a:latin typeface="Helvetica Neue"/>
                <a:ea typeface="Helvetica Neue"/>
                <a:cs typeface="Helvetica Neue"/>
                <a:sym typeface="Helvetica Neue"/>
              </a:rPr>
              <a:t>Then I looked, and I heard an eagle crying with a loud voice as it flew directly overhead, “Woe, woe, woe to those who dwell on the earth, at the blasts of the other trumpets that the three angels are about to blow!”</a:t>
            </a:r>
            <a:endParaRPr sz="2200">
              <a:latin typeface="Helvetica Neue"/>
              <a:ea typeface="Helvetica Neue"/>
              <a:cs typeface="Helvetica Neue"/>
              <a:sym typeface="Helvetica Neue"/>
            </a:endParaRPr>
          </a:p>
          <a:p>
            <a:pPr lvl="0" algn="l" defTabSz="457200">
              <a:lnSpc>
                <a:spcPct val="110000"/>
              </a:lnSpc>
              <a:defRPr sz="1800"/>
            </a:pPr>
            <a:r>
              <a:rPr b="1" sz="2200">
                <a:latin typeface="Arial"/>
                <a:ea typeface="Arial"/>
                <a:cs typeface="Arial"/>
                <a:sym typeface="Arial"/>
              </a:rPr>
              <a:t>9 </a:t>
            </a:r>
            <a:r>
              <a:rPr sz="2200">
                <a:latin typeface="Helvetica Neue"/>
                <a:ea typeface="Helvetica Neue"/>
                <a:cs typeface="Helvetica Neue"/>
                <a:sym typeface="Helvetica Neue"/>
              </a:rPr>
              <a:t>And the fifth angel blew his trumpet, and I saw a star fallen from heaven to earth, and he was given the key to the shaft of the bottomless pit. </a:t>
            </a:r>
            <a:r>
              <a:rPr b="1" sz="2200">
                <a:latin typeface="Arial"/>
                <a:ea typeface="Arial"/>
                <a:cs typeface="Arial"/>
                <a:sym typeface="Arial"/>
              </a:rPr>
              <a:t>2 </a:t>
            </a:r>
            <a:r>
              <a:rPr sz="2200">
                <a:latin typeface="Helvetica Neue"/>
                <a:ea typeface="Helvetica Neue"/>
                <a:cs typeface="Helvetica Neue"/>
                <a:sym typeface="Helvetica Neue"/>
              </a:rPr>
              <a:t>He opened the shaft of the bottomless pit…</a:t>
            </a:r>
          </a:p>
        </p:txBody>
      </p:sp>
      <p:sp>
        <p:nvSpPr>
          <p:cNvPr id="63" name="Shape 63"/>
          <p:cNvSpPr/>
          <p:nvPr/>
        </p:nvSpPr>
        <p:spPr>
          <a:xfrm>
            <a:off x="10600563" y="929886"/>
            <a:ext cx="1533450" cy="4699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FFFFFF"/>
                </a:solidFill>
              </a:defRPr>
            </a:lvl1pPr>
          </a:lstStyle>
          <a:p>
            <a:pPr lvl="0">
              <a:defRPr sz="1800">
                <a:solidFill>
                  <a:srgbClr val="000000"/>
                </a:solidFill>
              </a:defRPr>
            </a:pPr>
            <a:r>
              <a:rPr sz="2400">
                <a:solidFill>
                  <a:srgbClr val="FFFFFF"/>
                </a:solidFill>
              </a:rPr>
              <a:t>1/4 =&gt; 1/3</a:t>
            </a:r>
          </a:p>
        </p:txBody>
      </p:sp>
      <p:sp>
        <p:nvSpPr>
          <p:cNvPr id="64" name="Shape 64"/>
          <p:cNvSpPr/>
          <p:nvPr/>
        </p:nvSpPr>
        <p:spPr>
          <a:xfrm rot="5400000">
            <a:off x="11592889" y="2086602"/>
            <a:ext cx="1774242" cy="4006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Copperplate"/>
                <a:ea typeface="Copperplate"/>
                <a:cs typeface="Copperplate"/>
                <a:sym typeface="Copperplate"/>
              </a:defRPr>
            </a:lvl1pPr>
          </a:lstStyle>
          <a:p>
            <a:pPr lvl="0">
              <a:defRPr sz="1800"/>
            </a:pPr>
            <a:r>
              <a:rPr sz="2400"/>
              <a:t>vegetation</a:t>
            </a:r>
          </a:p>
        </p:txBody>
      </p:sp>
      <p:sp>
        <p:nvSpPr>
          <p:cNvPr id="65" name="Shape 65"/>
          <p:cNvSpPr/>
          <p:nvPr/>
        </p:nvSpPr>
        <p:spPr>
          <a:xfrm rot="5400000">
            <a:off x="12151740" y="3586303"/>
            <a:ext cx="656540" cy="4006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Copperplate"/>
                <a:ea typeface="Copperplate"/>
                <a:cs typeface="Copperplate"/>
                <a:sym typeface="Copperplate"/>
              </a:defRPr>
            </a:lvl1pPr>
          </a:lstStyle>
          <a:p>
            <a:pPr lvl="0">
              <a:defRPr sz="1800"/>
            </a:pPr>
            <a:r>
              <a:rPr sz="2400"/>
              <a:t>Sea</a:t>
            </a:r>
          </a:p>
        </p:txBody>
      </p:sp>
      <p:sp>
        <p:nvSpPr>
          <p:cNvPr id="66" name="Shape 66"/>
          <p:cNvSpPr/>
          <p:nvPr/>
        </p:nvSpPr>
        <p:spPr>
          <a:xfrm rot="5400000">
            <a:off x="11440490" y="4649293"/>
            <a:ext cx="1774241" cy="7054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atin typeface="Copperplate"/>
                <a:ea typeface="Copperplate"/>
                <a:cs typeface="Copperplate"/>
                <a:sym typeface="Copperplate"/>
              </a:defRPr>
            </a:lvl1pPr>
          </a:lstStyle>
          <a:p>
            <a:pPr lvl="0">
              <a:defRPr sz="1800"/>
            </a:pPr>
            <a:r>
              <a:rPr sz="2400"/>
              <a:t>Fresh water</a:t>
            </a:r>
          </a:p>
        </p:txBody>
      </p:sp>
      <p:sp>
        <p:nvSpPr>
          <p:cNvPr id="67" name="Shape 67"/>
          <p:cNvSpPr/>
          <p:nvPr/>
        </p:nvSpPr>
        <p:spPr>
          <a:xfrm rot="5400000">
            <a:off x="11527745" y="6287515"/>
            <a:ext cx="1774242" cy="4006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atin typeface="Copperplate"/>
                <a:ea typeface="Copperplate"/>
                <a:cs typeface="Copperplate"/>
                <a:sym typeface="Copperplate"/>
              </a:defRPr>
            </a:lvl1pPr>
          </a:lstStyle>
          <a:p>
            <a:pPr lvl="0">
              <a:defRPr sz="1800"/>
            </a:pPr>
            <a:r>
              <a:rPr sz="2400"/>
              <a:t>Light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wipe(left)" transition="in">
                                      <p:cBhvr>
                                        <p:cTn id="7" dur="1000"/>
                                        <p:tgtEl>
                                          <p:spTgt spid="62"/>
                                        </p:tgtEl>
                                      </p:cBhvr>
                                    </p:animEffect>
                                  </p:childTnLst>
                                </p:cTn>
                              </p:par>
                            </p:childTnLst>
                          </p:cTn>
                        </p:par>
                        <p:par>
                          <p:cTn id="8" fill="hold">
                            <p:stCondLst>
                              <p:cond delay="1000"/>
                            </p:stCondLst>
                            <p:childTnLst>
                              <p:par>
                                <p:cTn id="9" nodeType="afterEffect" presetClass="entr" presetSubtype="10" presetID="19" grpId="2" fill="hold">
                                  <p:stCondLst>
                                    <p:cond delay="0"/>
                                  </p:stCondLst>
                                  <p:iterate type="lt" backwards="0">
                                    <p:tmAbs val="0"/>
                                  </p:iterate>
                                  <p:childTnLst>
                                    <p:set>
                                      <p:cBhvr>
                                        <p:cTn id="10" fill="hold"/>
                                        <p:tgtEl>
                                          <p:spTgt spid="63"/>
                                        </p:tgtEl>
                                        <p:attrNameLst>
                                          <p:attrName>style.visibility</p:attrName>
                                        </p:attrNameLst>
                                      </p:cBhvr>
                                      <p:to>
                                        <p:strVal val="visible"/>
                                      </p:to>
                                    </p:set>
                                    <p:anim calcmode="lin" valueType="num">
                                      <p:cBhvr>
                                        <p:cTn id="11" dur="1000" fill="hold"/>
                                        <p:tgtEl>
                                          <p:spTgt spid="63"/>
                                        </p:tgtEl>
                                        <p:attrNameLst>
                                          <p:attrName>ppt_w</p:attrName>
                                        </p:attrNameLst>
                                      </p:cBhvr>
                                      <p:tavLst>
                                        <p:tav tm="0" fmla="#ppt_w*sin(2.5*pi*$)">
                                          <p:val>
                                            <p:fltVal val="0"/>
                                          </p:val>
                                        </p:tav>
                                        <p:tav tm="100000">
                                          <p:val>
                                            <p:fltVal val="1"/>
                                          </p:val>
                                        </p:tav>
                                      </p:tavLst>
                                    </p:anim>
                                    <p:anim calcmode="lin" valueType="num">
                                      <p:cBhvr>
                                        <p:cTn id="12" dur="10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 grpId="3" fill="hold">
                                  <p:stCondLst>
                                    <p:cond delay="0"/>
                                  </p:stCondLst>
                                  <p:iterate type="lt" backwards="0">
                                    <p:tmAbs val="0"/>
                                  </p:iterate>
                                  <p:childTnLst>
                                    <p:set>
                                      <p:cBhvr>
                                        <p:cTn id="16" fill="hold"/>
                                        <p:tgtEl>
                                          <p:spTgt spid="55"/>
                                        </p:tgtEl>
                                        <p:attrNameLst>
                                          <p:attrName>style.visibility</p:attrName>
                                        </p:attrNameLst>
                                      </p:cBhvr>
                                      <p:to>
                                        <p:strVal val="visible"/>
                                      </p:to>
                                    </p:set>
                                    <p:anim calcmode="lin" valueType="num">
                                      <p:cBhvr>
                                        <p:cTn id="17" dur="80" fill="hold"/>
                                        <p:tgtEl>
                                          <p:spTgt spid="55"/>
                                        </p:tgtEl>
                                        <p:attrNameLst>
                                          <p:attrName>ppt_x</p:attrName>
                                        </p:attrNameLst>
                                      </p:cBhvr>
                                      <p:tavLst>
                                        <p:tav tm="0">
                                          <p:val>
                                            <p:strVal val="#ppt_x"/>
                                          </p:val>
                                        </p:tav>
                                        <p:tav tm="100000">
                                          <p:val>
                                            <p:strVal val="#ppt_x"/>
                                          </p:val>
                                        </p:tav>
                                      </p:tavLst>
                                    </p:anim>
                                    <p:anim calcmode="lin" valueType="num">
                                      <p:cBhvr>
                                        <p:cTn id="18" dur="8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4" grpId="4" fill="hold">
                                  <p:stCondLst>
                                    <p:cond delay="0"/>
                                  </p:stCondLst>
                                  <p:iterate type="el" backwards="0">
                                    <p:tmAbs val="0"/>
                                  </p:iterate>
                                  <p:childTnLst>
                                    <p:set>
                                      <p:cBhvr>
                                        <p:cTn id="22" fill="hold"/>
                                        <p:tgtEl>
                                          <p:spTgt spid="65"/>
                                        </p:tgtEl>
                                        <p:attrNameLst>
                                          <p:attrName>style.visibility</p:attrName>
                                        </p:attrNameLst>
                                      </p:cBhvr>
                                      <p:to>
                                        <p:strVal val="visible"/>
                                      </p:to>
                                    </p:set>
                                    <p:animEffect filter="box(out)" transition="in">
                                      <p:cBhvr>
                                        <p:cTn id="23" dur="10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56"/>
                                        </p:tgtEl>
                                        <p:attrNameLst>
                                          <p:attrName>style.visibility</p:attrName>
                                        </p:attrNameLst>
                                      </p:cBhvr>
                                      <p:to>
                                        <p:strVal val="visible"/>
                                      </p:to>
                                    </p:set>
                                    <p:animEffect filter="wipe(left)" transition="in">
                                      <p:cBhvr>
                                        <p:cTn id="28" dur="10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32" presetID="4" grpId="6" fill="hold">
                                  <p:stCondLst>
                                    <p:cond delay="0"/>
                                  </p:stCondLst>
                                  <p:iterate type="el" backwards="0">
                                    <p:tmAbs val="0"/>
                                  </p:iterate>
                                  <p:childTnLst>
                                    <p:set>
                                      <p:cBhvr>
                                        <p:cTn id="32" fill="hold"/>
                                        <p:tgtEl>
                                          <p:spTgt spid="66"/>
                                        </p:tgtEl>
                                        <p:attrNameLst>
                                          <p:attrName>style.visibility</p:attrName>
                                        </p:attrNameLst>
                                      </p:cBhvr>
                                      <p:to>
                                        <p:strVal val="visible"/>
                                      </p:to>
                                    </p:set>
                                    <p:animEffect filter="box(out)" transition="in">
                                      <p:cBhvr>
                                        <p:cTn id="33" dur="10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7" fill="hold">
                                  <p:stCondLst>
                                    <p:cond delay="0"/>
                                  </p:stCondLst>
                                  <p:iterate type="el" backwards="0">
                                    <p:tmAbs val="0"/>
                                  </p:iterate>
                                  <p:childTnLst>
                                    <p:set>
                                      <p:cBhvr>
                                        <p:cTn id="37" fill="hold"/>
                                        <p:tgtEl>
                                          <p:spTgt spid="57"/>
                                        </p:tgtEl>
                                        <p:attrNameLst>
                                          <p:attrName>style.visibility</p:attrName>
                                        </p:attrNameLst>
                                      </p:cBhvr>
                                      <p:to>
                                        <p:strVal val="visible"/>
                                      </p:to>
                                    </p:set>
                                    <p:animEffect filter="wipe(left)" transition="in">
                                      <p:cBhvr>
                                        <p:cTn id="38" dur="10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32" presetID="4" grpId="8" fill="hold">
                                  <p:stCondLst>
                                    <p:cond delay="0"/>
                                  </p:stCondLst>
                                  <p:iterate type="el" backwards="0">
                                    <p:tmAbs val="0"/>
                                  </p:iterate>
                                  <p:childTnLst>
                                    <p:set>
                                      <p:cBhvr>
                                        <p:cTn id="42" fill="hold"/>
                                        <p:tgtEl>
                                          <p:spTgt spid="67"/>
                                        </p:tgtEl>
                                        <p:attrNameLst>
                                          <p:attrName>style.visibility</p:attrName>
                                        </p:attrNameLst>
                                      </p:cBhvr>
                                      <p:to>
                                        <p:strVal val="visible"/>
                                      </p:to>
                                    </p:set>
                                    <p:animEffect filter="box(out)" transition="in">
                                      <p:cBhvr>
                                        <p:cTn id="43" dur="10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9" fill="hold">
                                  <p:stCondLst>
                                    <p:cond delay="0"/>
                                  </p:stCondLst>
                                  <p:iterate type="el" backwards="0">
                                    <p:tmAbs val="0"/>
                                  </p:iterate>
                                  <p:childTnLst>
                                    <p:set>
                                      <p:cBhvr>
                                        <p:cTn id="47" fill="hold"/>
                                        <p:tgtEl>
                                          <p:spTgt spid="59"/>
                                        </p:tgtEl>
                                        <p:attrNameLst>
                                          <p:attrName>style.visibility</p:attrName>
                                        </p:attrNameLst>
                                      </p:cBhvr>
                                      <p:to>
                                        <p:strVal val="visible"/>
                                      </p:to>
                                    </p:set>
                                    <p:animEffect filter="wipe(left)" transition="in">
                                      <p:cBhvr>
                                        <p:cTn id="48" dur="10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8" presetID="22" grpId="10" fill="hold">
                                  <p:stCondLst>
                                    <p:cond delay="0"/>
                                  </p:stCondLst>
                                  <p:iterate type="el" backwards="0">
                                    <p:tmAbs val="0"/>
                                  </p:iterate>
                                  <p:childTnLst>
                                    <p:set>
                                      <p:cBhvr>
                                        <p:cTn id="52" fill="hold"/>
                                        <p:tgtEl>
                                          <p:spTgt spid="58"/>
                                        </p:tgtEl>
                                        <p:attrNameLst>
                                          <p:attrName>style.visibility</p:attrName>
                                        </p:attrNameLst>
                                      </p:cBhvr>
                                      <p:to>
                                        <p:strVal val="visible"/>
                                      </p:to>
                                    </p:set>
                                    <p:animEffect filter="wipe(left)" transition="in">
                                      <p:cBhvr>
                                        <p:cTn id="53" dur="10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32" presetID="4" grpId="11" fill="hold">
                                  <p:stCondLst>
                                    <p:cond delay="0"/>
                                  </p:stCondLst>
                                  <p:iterate type="el" backwards="0">
                                    <p:tmAbs val="0"/>
                                  </p:iterate>
                                  <p:childTnLst>
                                    <p:set>
                                      <p:cBhvr>
                                        <p:cTn id="57" fill="hold"/>
                                        <p:tgtEl>
                                          <p:spTgt spid="64"/>
                                        </p:tgtEl>
                                        <p:attrNameLst>
                                          <p:attrName>style.visibility</p:attrName>
                                        </p:attrNameLst>
                                      </p:cBhvr>
                                      <p:to>
                                        <p:strVal val="visible"/>
                                      </p:to>
                                    </p:set>
                                    <p:animEffect filter="box(out)" transition="in">
                                      <p:cBhvr>
                                        <p:cTn id="58"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2"/>
      <p:bldP build="whole" bldLvl="1" animBg="1" rev="0" advAuto="0" spid="67" grpId="8"/>
      <p:bldP build="whole" bldLvl="1" animBg="1" rev="0" advAuto="0" spid="64" grpId="11"/>
      <p:bldP build="whole" bldLvl="1" animBg="1" rev="0" advAuto="0" spid="65" grpId="4"/>
      <p:bldP build="whole" bldLvl="1" animBg="1" rev="0" advAuto="0" spid="57" grpId="7"/>
      <p:bldP build="whole" bldLvl="1" animBg="1" rev="0" advAuto="0" spid="59" grpId="9"/>
      <p:bldP build="whole" bldLvl="1" animBg="1" rev="0" advAuto="0" spid="58" grpId="10"/>
      <p:bldP build="whole" bldLvl="1" animBg="1" rev="0" advAuto="0" spid="62" grpId="1"/>
      <p:bldP build="whole" bldLvl="1" animBg="1" rev="0" advAuto="0" spid="55" grpId="3"/>
      <p:bldP build="whole" bldLvl="1" animBg="1" rev="0" advAuto="0" spid="56" grpId="5"/>
      <p:bldP build="whole" bldLvl="1" animBg="1" rev="0" advAuto="0" spid="66" grpId="6"/>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a:defRPr sz="1800"/>
            </a:pPr>
            <a:r>
              <a:rPr sz="5600"/>
              <a:t>Special Explanations</a:t>
            </a:r>
          </a:p>
        </p:txBody>
      </p:sp>
      <p:sp>
        <p:nvSpPr>
          <p:cNvPr id="70" name="Shape 70"/>
          <p:cNvSpPr/>
          <p:nvPr>
            <p:ph type="body" idx="4294967295"/>
          </p:nvPr>
        </p:nvSpPr>
        <p:spPr>
          <a:xfrm>
            <a:off x="2207149" y="3916227"/>
            <a:ext cx="10256654" cy="5050285"/>
          </a:xfrm>
          <a:prstGeom prst="rect">
            <a:avLst/>
          </a:prstGeom>
          <a:solidFill>
            <a:srgbClr val="FFFFFF"/>
          </a:solidFill>
          <a:ln w="38100">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374904">
              <a:spcBef>
                <a:spcPts val="300"/>
              </a:spcBef>
              <a:defRPr sz="1800"/>
            </a:pPr>
            <a:r>
              <a:rPr sz="3607">
                <a:latin typeface="Gill Sans"/>
                <a:ea typeface="Gill Sans"/>
                <a:cs typeface="Gill Sans"/>
                <a:sym typeface="Gill Sans"/>
              </a:rPr>
              <a:t>Chapters 9-11: </a:t>
            </a:r>
            <a:endParaRPr sz="3607">
              <a:latin typeface="Gill Sans"/>
              <a:ea typeface="Gill Sans"/>
              <a:cs typeface="Gill Sans"/>
              <a:sym typeface="Gill Sans"/>
            </a:endParaRPr>
          </a:p>
          <a:p>
            <a:pPr lvl="0" marL="187452" indent="-187452" defTabSz="374904">
              <a:spcBef>
                <a:spcPts val="2900"/>
              </a:spcBef>
              <a:buSzPct val="100000"/>
              <a:buChar char="•"/>
              <a:defRPr sz="1800"/>
            </a:pPr>
            <a:r>
              <a:rPr sz="3607">
                <a:latin typeface="Gill Sans"/>
                <a:ea typeface="Gill Sans"/>
                <a:cs typeface="Gill Sans"/>
                <a:sym typeface="Gill Sans"/>
              </a:rPr>
              <a:t>	Apollyon (lit. destruction)/Satan: is released from the bottomless pit (ch. 9). (Fifth trumpet)</a:t>
            </a:r>
            <a:endParaRPr sz="3607">
              <a:latin typeface="Gill Sans"/>
              <a:ea typeface="Gill Sans"/>
              <a:cs typeface="Gill Sans"/>
              <a:sym typeface="Gill Sans"/>
            </a:endParaRPr>
          </a:p>
          <a:p>
            <a:pPr lvl="0" marL="187452" indent="-187452" defTabSz="374904">
              <a:spcBef>
                <a:spcPts val="2900"/>
              </a:spcBef>
              <a:buSzPct val="100000"/>
              <a:buChar char="•"/>
              <a:defRPr sz="1800"/>
            </a:pPr>
            <a:r>
              <a:rPr sz="3607">
                <a:latin typeface="Gill Sans"/>
                <a:ea typeface="Gill Sans"/>
                <a:cs typeface="Gill Sans"/>
                <a:sym typeface="Gill Sans"/>
              </a:rPr>
              <a:t>	The Angel and the Scroll (chapter 10) acts similar to 7:9 ff where a pause provides needed insights.  </a:t>
            </a:r>
            <a:endParaRPr sz="3607">
              <a:latin typeface="Gill Sans"/>
              <a:ea typeface="Gill Sans"/>
              <a:cs typeface="Gill Sans"/>
              <a:sym typeface="Gill Sans"/>
            </a:endParaRPr>
          </a:p>
          <a:p>
            <a:pPr lvl="0" marL="187452" indent="-187452" defTabSz="374904">
              <a:spcBef>
                <a:spcPts val="2900"/>
              </a:spcBef>
              <a:buSzPct val="100000"/>
              <a:buChar char="•"/>
              <a:defRPr sz="1800"/>
            </a:pPr>
            <a:r>
              <a:rPr sz="3607">
                <a:latin typeface="Gill Sans"/>
                <a:ea typeface="Gill Sans"/>
                <a:cs typeface="Gill Sans"/>
                <a:sym typeface="Gill Sans"/>
              </a:rPr>
              <a:t>	Measure temple of God (11:1-2) - 42 months</a:t>
            </a:r>
            <a:endParaRPr sz="3607">
              <a:latin typeface="Gill Sans"/>
              <a:ea typeface="Gill Sans"/>
              <a:cs typeface="Gill Sans"/>
              <a:sym typeface="Gill Sans"/>
            </a:endParaRPr>
          </a:p>
          <a:p>
            <a:pPr lvl="0" marL="187452" indent="-187452" defTabSz="374904">
              <a:spcBef>
                <a:spcPts val="2900"/>
              </a:spcBef>
              <a:buSzPct val="100000"/>
              <a:buChar char="•"/>
              <a:defRPr sz="1800"/>
            </a:pPr>
            <a:r>
              <a:rPr sz="3607">
                <a:latin typeface="Gill Sans"/>
                <a:ea typeface="Gill Sans"/>
                <a:cs typeface="Gill Sans"/>
                <a:sym typeface="Gill Sans"/>
              </a:rPr>
              <a:t>	The Two witnesses (11:3-13)</a:t>
            </a:r>
          </a:p>
        </p:txBody>
      </p:sp>
      <p:sp>
        <p:nvSpPr>
          <p:cNvPr id="71" name="Shape 71"/>
          <p:cNvSpPr/>
          <p:nvPr/>
        </p:nvSpPr>
        <p:spPr>
          <a:xfrm>
            <a:off x="6167539" y="1313914"/>
            <a:ext cx="1648545" cy="736601"/>
          </a:xfrm>
          <a:prstGeom prst="rect">
            <a:avLst/>
          </a:prstGeom>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defTabSz="457200">
              <a:spcBef>
                <a:spcPts val="400"/>
              </a:spcBef>
              <a:defRPr sz="4400" u="sng">
                <a:solidFill>
                  <a:srgbClr val="85233E"/>
                </a:solidFill>
                <a:latin typeface="Gill Sans"/>
                <a:ea typeface="Gill Sans"/>
                <a:cs typeface="Gill Sans"/>
                <a:sym typeface="Gill Sans"/>
              </a:defRPr>
            </a:lvl1pPr>
          </a:lstStyle>
          <a:p>
            <a:pPr lvl="0">
              <a:defRPr sz="1800" u="none">
                <a:solidFill>
                  <a:srgbClr val="000000"/>
                </a:solidFill>
              </a:defRPr>
            </a:pPr>
            <a:r>
              <a:rPr sz="4400" u="sng">
                <a:solidFill>
                  <a:srgbClr val="85233E"/>
                </a:solidFill>
              </a:rPr>
              <a:t>7 Seals</a:t>
            </a:r>
          </a:p>
        </p:txBody>
      </p:sp>
      <p:sp>
        <p:nvSpPr>
          <p:cNvPr id="72" name="Shape 72"/>
          <p:cNvSpPr/>
          <p:nvPr/>
        </p:nvSpPr>
        <p:spPr>
          <a:xfrm>
            <a:off x="9296477" y="1250187"/>
            <a:ext cx="2626445" cy="736601"/>
          </a:xfrm>
          <a:prstGeom prst="rect">
            <a:avLst/>
          </a:prstGeom>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defTabSz="457200">
              <a:spcBef>
                <a:spcPts val="400"/>
              </a:spcBef>
              <a:defRPr sz="4400" u="sng">
                <a:solidFill>
                  <a:srgbClr val="85233E"/>
                </a:solidFill>
                <a:latin typeface="Gill Sans"/>
                <a:ea typeface="Gill Sans"/>
                <a:cs typeface="Gill Sans"/>
                <a:sym typeface="Gill Sans"/>
              </a:defRPr>
            </a:lvl1pPr>
          </a:lstStyle>
          <a:p>
            <a:pPr lvl="0">
              <a:defRPr sz="1800" u="none">
                <a:solidFill>
                  <a:srgbClr val="000000"/>
                </a:solidFill>
              </a:defRPr>
            </a:pPr>
            <a:r>
              <a:rPr sz="4400" u="sng">
                <a:solidFill>
                  <a:srgbClr val="85233E"/>
                </a:solidFill>
              </a:rPr>
              <a:t>7 Trumpets</a:t>
            </a:r>
          </a:p>
        </p:txBody>
      </p:sp>
      <p:sp>
        <p:nvSpPr>
          <p:cNvPr id="73" name="Shape 73"/>
          <p:cNvSpPr/>
          <p:nvPr/>
        </p:nvSpPr>
        <p:spPr>
          <a:xfrm>
            <a:off x="5564078" y="2070100"/>
            <a:ext cx="2855468"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400"/>
              </a:spcBef>
              <a:defRPr sz="3700">
                <a:solidFill>
                  <a:srgbClr val="85233E"/>
                </a:solidFill>
                <a:latin typeface="Gill Sans SemiBold"/>
                <a:ea typeface="Gill Sans SemiBold"/>
                <a:cs typeface="Gill Sans SemiBold"/>
                <a:sym typeface="Gill Sans SemiBold"/>
              </a:defRPr>
            </a:lvl1pPr>
          </a:lstStyle>
          <a:p>
            <a:pPr lvl="0">
              <a:defRPr sz="1800">
                <a:solidFill>
                  <a:srgbClr val="000000"/>
                </a:solidFill>
              </a:defRPr>
            </a:pPr>
            <a:r>
              <a:rPr sz="3700">
                <a:solidFill>
                  <a:srgbClr val="85233E"/>
                </a:solidFill>
              </a:rPr>
              <a:t>God seals His people</a:t>
            </a:r>
          </a:p>
        </p:txBody>
      </p:sp>
      <p:sp>
        <p:nvSpPr>
          <p:cNvPr id="74" name="Shape 74"/>
          <p:cNvSpPr/>
          <p:nvPr/>
        </p:nvSpPr>
        <p:spPr>
          <a:xfrm>
            <a:off x="8455431" y="2070100"/>
            <a:ext cx="4308536"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400"/>
              </a:spcBef>
              <a:defRPr sz="3700">
                <a:solidFill>
                  <a:srgbClr val="85233E"/>
                </a:solidFill>
                <a:latin typeface="Gill Sans SemiBold"/>
                <a:ea typeface="Gill Sans SemiBold"/>
                <a:cs typeface="Gill Sans SemiBold"/>
                <a:sym typeface="Gill Sans SemiBold"/>
              </a:defRPr>
            </a:lvl1pPr>
          </a:lstStyle>
          <a:p>
            <a:pPr lvl="0">
              <a:defRPr sz="1800">
                <a:solidFill>
                  <a:srgbClr val="000000"/>
                </a:solidFill>
              </a:defRPr>
            </a:pPr>
            <a:r>
              <a:rPr sz="3700">
                <a:solidFill>
                  <a:srgbClr val="85233E"/>
                </a:solidFill>
              </a:rPr>
              <a:t>God timely revenges His people</a:t>
            </a:r>
          </a:p>
        </p:txBody>
      </p:sp>
      <p:sp>
        <p:nvSpPr>
          <p:cNvPr id="75" name="Shape 75"/>
          <p:cNvSpPr/>
          <p:nvPr/>
        </p:nvSpPr>
        <p:spPr>
          <a:xfrm>
            <a:off x="2382720" y="1250187"/>
            <a:ext cx="2717578" cy="736601"/>
          </a:xfrm>
          <a:prstGeom prst="rect">
            <a:avLst/>
          </a:prstGeom>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defTabSz="457200">
              <a:spcBef>
                <a:spcPts val="400"/>
              </a:spcBef>
              <a:defRPr sz="4400" u="sng">
                <a:solidFill>
                  <a:srgbClr val="85233E"/>
                </a:solidFill>
                <a:latin typeface="Gill Sans"/>
                <a:ea typeface="Gill Sans"/>
                <a:cs typeface="Gill Sans"/>
                <a:sym typeface="Gill Sans"/>
              </a:defRPr>
            </a:lvl1pPr>
          </a:lstStyle>
          <a:p>
            <a:pPr lvl="0">
              <a:defRPr sz="1800" u="none">
                <a:solidFill>
                  <a:srgbClr val="000000"/>
                </a:solidFill>
              </a:defRPr>
            </a:pPr>
            <a:r>
              <a:rPr sz="4400" u="sng">
                <a:solidFill>
                  <a:srgbClr val="85233E"/>
                </a:solidFill>
              </a:rPr>
              <a:t>7 Churches</a:t>
            </a:r>
          </a:p>
        </p:txBody>
      </p:sp>
      <p:sp>
        <p:nvSpPr>
          <p:cNvPr id="76" name="Shape 76"/>
          <p:cNvSpPr/>
          <p:nvPr/>
        </p:nvSpPr>
        <p:spPr>
          <a:xfrm>
            <a:off x="2215066" y="2070100"/>
            <a:ext cx="3052886"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400"/>
              </a:spcBef>
              <a:defRPr sz="3700">
                <a:solidFill>
                  <a:srgbClr val="85233E"/>
                </a:solidFill>
                <a:latin typeface="Gill Sans SemiBold"/>
                <a:ea typeface="Gill Sans SemiBold"/>
                <a:cs typeface="Gill Sans SemiBold"/>
                <a:sym typeface="Gill Sans SemiBold"/>
              </a:defRPr>
            </a:lvl1pPr>
          </a:lstStyle>
          <a:p>
            <a:pPr lvl="0">
              <a:defRPr sz="1800">
                <a:solidFill>
                  <a:srgbClr val="000000"/>
                </a:solidFill>
              </a:defRPr>
            </a:pPr>
            <a:r>
              <a:rPr sz="3700">
                <a:solidFill>
                  <a:srgbClr val="85233E"/>
                </a:solidFill>
              </a:rPr>
              <a:t>God knows His people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9"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dissolve(right)" transition="in">
                                      <p:cBhvr>
                                        <p:cTn id="7" dur="1000"/>
                                        <p:tgtEl>
                                          <p:spTgt spid="75"/>
                                        </p:tgtEl>
                                      </p:cBhvr>
                                    </p:animEffect>
                                  </p:childTnLst>
                                </p:cTn>
                              </p:par>
                            </p:childTnLst>
                          </p:cTn>
                        </p:par>
                        <p:par>
                          <p:cTn id="8" fill="hold">
                            <p:stCondLst>
                              <p:cond delay="1000"/>
                            </p:stCondLst>
                            <p:childTnLst>
                              <p:par>
                                <p:cTn id="9" nodeType="afterEffect" presetClass="entr" presetSubtype="8" presetID="9" grpId="2" fill="hold">
                                  <p:stCondLst>
                                    <p:cond delay="0"/>
                                  </p:stCondLst>
                                  <p:iterate type="el" backwards="0">
                                    <p:tmAbs val="0"/>
                                  </p:iterate>
                                  <p:childTnLst>
                                    <p:set>
                                      <p:cBhvr>
                                        <p:cTn id="10" fill="hold"/>
                                        <p:tgtEl>
                                          <p:spTgt spid="71"/>
                                        </p:tgtEl>
                                        <p:attrNameLst>
                                          <p:attrName>style.visibility</p:attrName>
                                        </p:attrNameLst>
                                      </p:cBhvr>
                                      <p:to>
                                        <p:strVal val="visible"/>
                                      </p:to>
                                    </p:set>
                                    <p:animEffect filter="dissolve(right)" transition="in">
                                      <p:cBhvr>
                                        <p:cTn id="11" dur="1000"/>
                                        <p:tgtEl>
                                          <p:spTgt spid="71"/>
                                        </p:tgtEl>
                                      </p:cBhvr>
                                    </p:animEffect>
                                  </p:childTnLst>
                                </p:cTn>
                              </p:par>
                            </p:childTnLst>
                          </p:cTn>
                        </p:par>
                        <p:par>
                          <p:cTn id="12" fill="hold">
                            <p:stCondLst>
                              <p:cond delay="2000"/>
                            </p:stCondLst>
                            <p:childTnLst>
                              <p:par>
                                <p:cTn id="13" nodeType="afterEffect" presetClass="entr" presetSubtype="8" presetID="9" grpId="3" fill="hold">
                                  <p:stCondLst>
                                    <p:cond delay="0"/>
                                  </p:stCondLst>
                                  <p:iterate type="el" backwards="0">
                                    <p:tmAbs val="0"/>
                                  </p:iterate>
                                  <p:childTnLst>
                                    <p:set>
                                      <p:cBhvr>
                                        <p:cTn id="14" fill="hold"/>
                                        <p:tgtEl>
                                          <p:spTgt spid="72"/>
                                        </p:tgtEl>
                                        <p:attrNameLst>
                                          <p:attrName>style.visibility</p:attrName>
                                        </p:attrNameLst>
                                      </p:cBhvr>
                                      <p:to>
                                        <p:strVal val="visible"/>
                                      </p:to>
                                    </p:set>
                                    <p:animEffect filter="dissolve(right)" transition="in">
                                      <p:cBhvr>
                                        <p:cTn id="15" dur="10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1" grpId="4" fill="hold">
                                  <p:stCondLst>
                                    <p:cond delay="0"/>
                                  </p:stCondLst>
                                  <p:iterate type="el" backwards="0">
                                    <p:tmAbs val="0"/>
                                  </p:iterate>
                                  <p:childTnLst>
                                    <p:set>
                                      <p:cBhvr>
                                        <p:cTn id="19" fill="hold"/>
                                        <p:tgtEl>
                                          <p:spTgt spid="76"/>
                                        </p:tgtEl>
                                        <p:attrNameLst>
                                          <p:attrName>style.visibility</p:attrName>
                                        </p:attrNameLst>
                                      </p:cBhvr>
                                      <p:to>
                                        <p:strVal val="visible"/>
                                      </p:to>
                                    </p:set>
                                    <p:animEffect filter="(null)(down)" transition="in">
                                      <p:cBhvr>
                                        <p:cTn id="20" dur="20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 presetID="1" grpId="5" fill="hold">
                                  <p:stCondLst>
                                    <p:cond delay="0"/>
                                  </p:stCondLst>
                                  <p:iterate type="el" backwards="0">
                                    <p:tmAbs val="0"/>
                                  </p:iterate>
                                  <p:childTnLst>
                                    <p:set>
                                      <p:cBhvr>
                                        <p:cTn id="24" fill="hold"/>
                                        <p:tgtEl>
                                          <p:spTgt spid="73"/>
                                        </p:tgtEl>
                                        <p:attrNameLst>
                                          <p:attrName>style.visibility</p:attrName>
                                        </p:attrNameLst>
                                      </p:cBhvr>
                                      <p:to>
                                        <p:strVal val="visible"/>
                                      </p:to>
                                    </p:set>
                                    <p:animEffect filter="(null)(down)" transition="in">
                                      <p:cBhvr>
                                        <p:cTn id="25" dur="20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 presetID="1" grpId="6" fill="hold">
                                  <p:stCondLst>
                                    <p:cond delay="0"/>
                                  </p:stCondLst>
                                  <p:iterate type="el" backwards="0">
                                    <p:tmAbs val="0"/>
                                  </p:iterate>
                                  <p:childTnLst>
                                    <p:set>
                                      <p:cBhvr>
                                        <p:cTn id="29" fill="hold"/>
                                        <p:tgtEl>
                                          <p:spTgt spid="74"/>
                                        </p:tgtEl>
                                        <p:attrNameLst>
                                          <p:attrName>style.visibility</p:attrName>
                                        </p:attrNameLst>
                                      </p:cBhvr>
                                      <p:to>
                                        <p:strVal val="visible"/>
                                      </p:to>
                                    </p:set>
                                    <p:animEffect filter="(null)(down)" transition="in">
                                      <p:cBhvr>
                                        <p:cTn id="30" dur="20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9" grpId="7" fill="hold">
                                  <p:stCondLst>
                                    <p:cond delay="0"/>
                                  </p:stCondLst>
                                  <p:iterate type="el" backwards="0">
                                    <p:tmAbs val="0"/>
                                  </p:iterate>
                                  <p:childTnLst>
                                    <p:set>
                                      <p:cBhvr>
                                        <p:cTn id="34" fill="hold"/>
                                        <p:tgtEl>
                                          <p:spTgt spid="70"/>
                                        </p:tgtEl>
                                        <p:attrNameLst>
                                          <p:attrName>style.visibility</p:attrName>
                                        </p:attrNameLst>
                                      </p:cBhvr>
                                      <p:to>
                                        <p:strVal val="visible"/>
                                      </p:to>
                                    </p:set>
                                    <p:animEffect filter="dissolve(right)" transition="in">
                                      <p:cBhvr>
                                        <p:cTn id="35" dur="25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5"/>
      <p:bldP build="whole" bldLvl="1" animBg="1" rev="0" advAuto="0" spid="74" grpId="6"/>
      <p:bldP build="whole" bldLvl="1" animBg="1" rev="0" advAuto="0" spid="70" grpId="7"/>
      <p:bldP build="whole" bldLvl="1" animBg="1" rev="0" advAuto="0" spid="76" grpId="4"/>
      <p:bldP build="whole" bldLvl="1" animBg="1" rev="0" advAuto="0" spid="71" grpId="2"/>
      <p:bldP build="whole" bldLvl="1" animBg="1" rev="0" advAuto="0" spid="72" grpId="3"/>
      <p:bldP build="whole" bldLvl="1" animBg="1" rev="0" advAuto="0" spid="7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5717397" y="5116233"/>
            <a:ext cx="721504" cy="7215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79" name="Shape 79"/>
          <p:cNvSpPr/>
          <p:nvPr>
            <p:ph type="title"/>
          </p:nvPr>
        </p:nvSpPr>
        <p:spPr>
          <a:xfrm>
            <a:off x="7758999" y="109868"/>
            <a:ext cx="5115039" cy="1274640"/>
          </a:xfrm>
          <a:prstGeom prst="rect">
            <a:avLst/>
          </a:prstGeom>
          <a:ln w="25400">
            <a:solidFill/>
          </a:ln>
        </p:spPr>
        <p:txBody>
          <a:bodyPr anchor="t"/>
          <a:lstStyle/>
          <a:p>
            <a:pPr lvl="0">
              <a:defRPr sz="1800"/>
            </a:pPr>
            <a:r>
              <a:rPr sz="5600"/>
              <a:t>4 Stages of Satan</a:t>
            </a:r>
          </a:p>
        </p:txBody>
      </p:sp>
      <p:sp>
        <p:nvSpPr>
          <p:cNvPr id="80" name="Shape 80"/>
          <p:cNvSpPr/>
          <p:nvPr/>
        </p:nvSpPr>
        <p:spPr>
          <a:xfrm>
            <a:off x="1663145" y="245537"/>
            <a:ext cx="721504" cy="7215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81" name="Arrow-color-bend1.png"/>
          <p:cNvPicPr/>
          <p:nvPr/>
        </p:nvPicPr>
        <p:blipFill>
          <a:blip r:embed="rId2">
            <a:extLst/>
          </a:blip>
          <a:stretch>
            <a:fillRect/>
          </a:stretch>
        </p:blipFill>
        <p:spPr>
          <a:xfrm flipH="1" rot="14571035">
            <a:off x="970480" y="1940765"/>
            <a:ext cx="6570753" cy="2068086"/>
          </a:xfrm>
          <a:prstGeom prst="rect">
            <a:avLst/>
          </a:prstGeom>
          <a:ln w="12700">
            <a:miter lim="400000"/>
          </a:ln>
        </p:spPr>
      </p:pic>
      <p:sp>
        <p:nvSpPr>
          <p:cNvPr id="82" name="Shape 82"/>
          <p:cNvSpPr/>
          <p:nvPr/>
        </p:nvSpPr>
        <p:spPr>
          <a:xfrm>
            <a:off x="1663344" y="1257101"/>
            <a:ext cx="4117554" cy="356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spcBef>
                <a:spcPts val="900"/>
              </a:spcBef>
              <a:defRPr sz="1800"/>
            </a:pPr>
            <a:r>
              <a:rPr sz="2300">
                <a:latin typeface="Gill Sans"/>
                <a:ea typeface="Gill Sans"/>
                <a:cs typeface="Gill Sans"/>
                <a:sym typeface="Gill Sans"/>
              </a:rPr>
              <a:t>9:1 And the fifth angel sounded, and </a:t>
            </a:r>
            <a:r>
              <a:rPr sz="2300">
                <a:latin typeface="Gill Sans SemiBold"/>
                <a:ea typeface="Gill Sans SemiBold"/>
                <a:cs typeface="Gill Sans SemiBold"/>
                <a:sym typeface="Gill Sans SemiBold"/>
              </a:rPr>
              <a:t>I saw a star from heaven</a:t>
            </a:r>
            <a:r>
              <a:rPr sz="2300">
                <a:latin typeface="Gill Sans"/>
                <a:ea typeface="Gill Sans"/>
                <a:cs typeface="Gill Sans"/>
                <a:sym typeface="Gill Sans"/>
              </a:rPr>
              <a:t> which had fallen to the earth; and the key of the bottomless pit was given to him.</a:t>
            </a:r>
            <a:endParaRPr sz="2300">
              <a:latin typeface="Gill Sans"/>
              <a:ea typeface="Gill Sans"/>
              <a:cs typeface="Gill Sans"/>
              <a:sym typeface="Gill Sans"/>
            </a:endParaRPr>
          </a:p>
          <a:p>
            <a:pPr lvl="0" algn="just" defTabSz="457200">
              <a:spcBef>
                <a:spcPts val="900"/>
              </a:spcBef>
              <a:defRPr sz="1800"/>
            </a:pPr>
            <a:r>
              <a:rPr sz="2300">
                <a:latin typeface="Gill Sans"/>
                <a:ea typeface="Gill Sans"/>
                <a:cs typeface="Gill Sans"/>
                <a:sym typeface="Gill Sans"/>
              </a:rPr>
              <a:t>12:9 And the great dragon was thrown down, the serpent of old who is called the devil and Satan, …was thrown down </a:t>
            </a:r>
            <a:r>
              <a:rPr sz="2300">
                <a:solidFill>
                  <a:srgbClr val="861001"/>
                </a:solidFill>
                <a:latin typeface="Gill Sans SemiBold"/>
                <a:ea typeface="Gill Sans SemiBold"/>
                <a:cs typeface="Gill Sans SemiBold"/>
                <a:sym typeface="Gill Sans SemiBold"/>
              </a:rPr>
              <a:t>into</a:t>
            </a:r>
            <a:r>
              <a:rPr sz="2300">
                <a:latin typeface="Gill Sans"/>
                <a:ea typeface="Gill Sans"/>
                <a:cs typeface="Gill Sans"/>
                <a:sym typeface="Gill Sans"/>
              </a:rPr>
              <a:t> the earth, and his angels…</a:t>
            </a:r>
          </a:p>
        </p:txBody>
      </p:sp>
      <p:sp>
        <p:nvSpPr>
          <p:cNvPr id="83" name="Shape 83"/>
          <p:cNvSpPr/>
          <p:nvPr/>
        </p:nvSpPr>
        <p:spPr>
          <a:xfrm>
            <a:off x="1541780" y="6267450"/>
            <a:ext cx="5646402" cy="328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spcBef>
                <a:spcPts val="900"/>
              </a:spcBef>
              <a:defRPr sz="1800"/>
            </a:pPr>
            <a:r>
              <a:rPr sz="2300">
                <a:latin typeface="Gill Sans"/>
                <a:ea typeface="Gill Sans"/>
                <a:cs typeface="Gill Sans"/>
                <a:sym typeface="Gill Sans"/>
              </a:rPr>
              <a:t>9:11 They have as </a:t>
            </a:r>
            <a:r>
              <a:rPr sz="2300">
                <a:latin typeface="Gill Sans SemiBold"/>
                <a:ea typeface="Gill Sans SemiBold"/>
                <a:cs typeface="Gill Sans SemiBold"/>
                <a:sym typeface="Gill Sans SemiBold"/>
              </a:rPr>
              <a:t>king over them, the angel of the abyss;</a:t>
            </a:r>
            <a:r>
              <a:rPr sz="2300">
                <a:latin typeface="Gill Sans"/>
                <a:ea typeface="Gill Sans"/>
                <a:cs typeface="Gill Sans"/>
                <a:sym typeface="Gill Sans"/>
              </a:rPr>
              <a:t> his name in Hebrew is Abaddon, and in the Greek.</a:t>
            </a:r>
            <a:endParaRPr sz="2300">
              <a:latin typeface="Gill Sans"/>
              <a:ea typeface="Gill Sans"/>
              <a:cs typeface="Gill Sans"/>
              <a:sym typeface="Gill Sans"/>
            </a:endParaRPr>
          </a:p>
          <a:p>
            <a:pPr lvl="0" algn="just" defTabSz="457200">
              <a:spcBef>
                <a:spcPts val="900"/>
              </a:spcBef>
              <a:defRPr sz="1800"/>
            </a:pPr>
            <a:r>
              <a:rPr sz="2300">
                <a:latin typeface="Gill Sans"/>
                <a:ea typeface="Gill Sans"/>
                <a:cs typeface="Gill Sans"/>
                <a:sym typeface="Gill Sans"/>
              </a:rPr>
              <a:t>20:1 And I saw an angel coming down from heaven, having the key of the abyss and a great chain in his hand… 3 and </a:t>
            </a:r>
            <a:r>
              <a:rPr sz="2300">
                <a:latin typeface="Gill Sans SemiBold"/>
                <a:ea typeface="Gill Sans SemiBold"/>
                <a:cs typeface="Gill Sans SemiBold"/>
                <a:sym typeface="Gill Sans SemiBold"/>
              </a:rPr>
              <a:t>threw him </a:t>
            </a:r>
            <a:r>
              <a:rPr sz="2300">
                <a:solidFill>
                  <a:srgbClr val="861001"/>
                </a:solidFill>
                <a:latin typeface="Gill Sans SemiBold"/>
                <a:ea typeface="Gill Sans SemiBold"/>
                <a:cs typeface="Gill Sans SemiBold"/>
                <a:sym typeface="Gill Sans SemiBold"/>
              </a:rPr>
              <a:t>into</a:t>
            </a:r>
            <a:r>
              <a:rPr sz="2300">
                <a:latin typeface="Gill Sans SemiBold"/>
                <a:ea typeface="Gill Sans SemiBold"/>
                <a:cs typeface="Gill Sans SemiBold"/>
                <a:sym typeface="Gill Sans SemiBold"/>
              </a:rPr>
              <a:t> the abyss, and shut it and sealed it over him</a:t>
            </a:r>
            <a:r>
              <a:rPr sz="2300">
                <a:latin typeface="Gill Sans"/>
                <a:ea typeface="Gill Sans"/>
                <a:cs typeface="Gill Sans"/>
                <a:sym typeface="Gill Sans"/>
              </a:rPr>
              <a:t>, so that he should not deceive the nations any longer.</a:t>
            </a:r>
          </a:p>
        </p:txBody>
      </p:sp>
      <p:sp>
        <p:nvSpPr>
          <p:cNvPr id="84" name="Shape 84"/>
          <p:cNvSpPr/>
          <p:nvPr/>
        </p:nvSpPr>
        <p:spPr>
          <a:xfrm>
            <a:off x="2384648" y="245537"/>
            <a:ext cx="4608926"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900"/>
              </a:spcBef>
              <a:defRPr sz="1800"/>
            </a:pPr>
            <a:r>
              <a:rPr sz="3400">
                <a:latin typeface="Gill Sans SemiBold"/>
                <a:ea typeface="Gill Sans SemiBold"/>
                <a:cs typeface="Gill Sans SemiBold"/>
                <a:sym typeface="Gill Sans SemiBold"/>
              </a:rPr>
              <a:t>(1) From Heaven </a:t>
            </a:r>
            <a:r>
              <a:rPr sz="2300">
                <a:latin typeface="Gill Sans SemiBold"/>
                <a:ea typeface="Gill Sans SemiBold"/>
                <a:cs typeface="Gill Sans SemiBold"/>
                <a:sym typeface="Gill Sans SemiBold"/>
              </a:rPr>
              <a:t>(Rev 9:1; 12:9; Lu 10:17-18; Is 14:12-14)</a:t>
            </a:r>
          </a:p>
        </p:txBody>
      </p:sp>
      <p:sp>
        <p:nvSpPr>
          <p:cNvPr id="85" name="Shape 85"/>
          <p:cNvSpPr/>
          <p:nvPr/>
        </p:nvSpPr>
        <p:spPr>
          <a:xfrm>
            <a:off x="7024796" y="1795991"/>
            <a:ext cx="721504" cy="7215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86" name="Shape 86"/>
          <p:cNvSpPr/>
          <p:nvPr/>
        </p:nvSpPr>
        <p:spPr>
          <a:xfrm>
            <a:off x="8522978" y="8168497"/>
            <a:ext cx="721504" cy="7215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87" name="Arrow-color-bend1.png"/>
          <p:cNvPicPr/>
          <p:nvPr/>
        </p:nvPicPr>
        <p:blipFill>
          <a:blip r:embed="rId2">
            <a:extLst/>
          </a:blip>
          <a:stretch>
            <a:fillRect/>
          </a:stretch>
        </p:blipFill>
        <p:spPr>
          <a:xfrm flipH="1" rot="7255372">
            <a:off x="4774300" y="3123324"/>
            <a:ext cx="3766235" cy="1185389"/>
          </a:xfrm>
          <a:prstGeom prst="rect">
            <a:avLst/>
          </a:prstGeom>
          <a:ln w="12700">
            <a:miter lim="400000"/>
          </a:ln>
        </p:spPr>
      </p:pic>
      <p:sp>
        <p:nvSpPr>
          <p:cNvPr id="88" name="Shape 88"/>
          <p:cNvSpPr/>
          <p:nvPr/>
        </p:nvSpPr>
        <p:spPr>
          <a:xfrm>
            <a:off x="7979343" y="1509714"/>
            <a:ext cx="4907009"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900"/>
              </a:spcBef>
              <a:defRPr sz="1800"/>
            </a:pPr>
            <a:r>
              <a:rPr sz="3400">
                <a:latin typeface="Gill Sans SemiBold"/>
                <a:ea typeface="Gill Sans SemiBold"/>
                <a:cs typeface="Gill Sans SemiBold"/>
                <a:sym typeface="Gill Sans SemiBold"/>
              </a:rPr>
              <a:t>(3) Released from Abyss </a:t>
            </a:r>
            <a:r>
              <a:rPr sz="2300">
                <a:latin typeface="Gill Sans SemiBold"/>
                <a:ea typeface="Gill Sans SemiBold"/>
                <a:cs typeface="Gill Sans SemiBold"/>
                <a:sym typeface="Gill Sans SemiBold"/>
              </a:rPr>
              <a:t>(Rev 17:8; 20:1)</a:t>
            </a:r>
          </a:p>
        </p:txBody>
      </p:sp>
      <p:sp>
        <p:nvSpPr>
          <p:cNvPr id="89" name="Shape 89"/>
          <p:cNvSpPr/>
          <p:nvPr/>
        </p:nvSpPr>
        <p:spPr>
          <a:xfrm>
            <a:off x="1457721" y="5029200"/>
            <a:ext cx="4323177"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900"/>
              </a:spcBef>
              <a:defRPr sz="1800"/>
            </a:pPr>
            <a:r>
              <a:rPr sz="3400">
                <a:latin typeface="Gill Sans SemiBold"/>
                <a:ea typeface="Gill Sans SemiBold"/>
                <a:cs typeface="Gill Sans SemiBold"/>
                <a:sym typeface="Gill Sans SemiBold"/>
              </a:rPr>
              <a:t>(2) In Earth/Abyss Limited </a:t>
            </a:r>
            <a:r>
              <a:rPr sz="2300">
                <a:latin typeface="Gill Sans SemiBold"/>
                <a:ea typeface="Gill Sans SemiBold"/>
                <a:cs typeface="Gill Sans SemiBold"/>
                <a:sym typeface="Gill Sans SemiBold"/>
              </a:rPr>
              <a:t>(Rev 9:11; 20:1)</a:t>
            </a:r>
          </a:p>
        </p:txBody>
      </p:sp>
      <p:pic>
        <p:nvPicPr>
          <p:cNvPr id="90" name="Arrow-color-bend1.png"/>
          <p:cNvPicPr/>
          <p:nvPr/>
        </p:nvPicPr>
        <p:blipFill>
          <a:blip r:embed="rId2">
            <a:extLst/>
          </a:blip>
          <a:stretch>
            <a:fillRect/>
          </a:stretch>
        </p:blipFill>
        <p:spPr>
          <a:xfrm flipH="1" rot="16219966">
            <a:off x="4967795" y="4238443"/>
            <a:ext cx="6892427" cy="2169330"/>
          </a:xfrm>
          <a:prstGeom prst="rect">
            <a:avLst/>
          </a:prstGeom>
          <a:ln w="12700">
            <a:miter lim="400000"/>
          </a:ln>
        </p:spPr>
      </p:pic>
      <p:sp>
        <p:nvSpPr>
          <p:cNvPr id="91" name="Shape 91"/>
          <p:cNvSpPr/>
          <p:nvPr/>
        </p:nvSpPr>
        <p:spPr>
          <a:xfrm>
            <a:off x="8883729" y="2517494"/>
            <a:ext cx="3850186" cy="191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spcBef>
                <a:spcPts val="900"/>
              </a:spcBef>
              <a:defRPr sz="1800"/>
            </a:pPr>
            <a:r>
              <a:rPr sz="2300">
                <a:latin typeface="Gill Sans"/>
                <a:ea typeface="Gill Sans"/>
                <a:cs typeface="Gill Sans"/>
                <a:sym typeface="Gill Sans"/>
              </a:rPr>
              <a:t>17:8 The beast that you saw was and is not, and </a:t>
            </a:r>
            <a:r>
              <a:rPr sz="2300">
                <a:latin typeface="Gill Sans SemiBold"/>
                <a:ea typeface="Gill Sans SemiBold"/>
                <a:cs typeface="Gill Sans SemiBold"/>
                <a:sym typeface="Gill Sans SemiBold"/>
              </a:rPr>
              <a:t>is about to come up out of the abyss</a:t>
            </a:r>
            <a:r>
              <a:rPr sz="2300">
                <a:latin typeface="Gill Sans"/>
                <a:ea typeface="Gill Sans"/>
                <a:cs typeface="Gill Sans"/>
                <a:sym typeface="Gill Sans"/>
              </a:rPr>
              <a:t>…</a:t>
            </a:r>
            <a:endParaRPr sz="2300">
              <a:latin typeface="Gill Sans"/>
              <a:ea typeface="Gill Sans"/>
              <a:cs typeface="Gill Sans"/>
              <a:sym typeface="Gill Sans"/>
            </a:endParaRPr>
          </a:p>
          <a:p>
            <a:pPr lvl="0" algn="just" defTabSz="457200">
              <a:spcBef>
                <a:spcPts val="900"/>
              </a:spcBef>
              <a:defRPr sz="1800"/>
            </a:pPr>
            <a:r>
              <a:rPr sz="2300">
                <a:latin typeface="Gill Sans"/>
                <a:ea typeface="Gill Sans"/>
                <a:cs typeface="Gill Sans"/>
                <a:sym typeface="Gill Sans"/>
              </a:rPr>
              <a:t>20:1 He must be released for a short time.</a:t>
            </a:r>
          </a:p>
        </p:txBody>
      </p:sp>
      <p:sp>
        <p:nvSpPr>
          <p:cNvPr id="92" name="Shape 92"/>
          <p:cNvSpPr/>
          <p:nvPr/>
        </p:nvSpPr>
        <p:spPr>
          <a:xfrm>
            <a:off x="9362929" y="5672187"/>
            <a:ext cx="3523424" cy="323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spcBef>
                <a:spcPts val="900"/>
              </a:spcBef>
              <a:defRPr sz="1800"/>
            </a:pPr>
            <a:r>
              <a:rPr sz="2300">
                <a:latin typeface="Gill Sans"/>
                <a:ea typeface="Gill Sans"/>
                <a:cs typeface="Gill Sans"/>
                <a:sym typeface="Gill Sans"/>
              </a:rPr>
              <a:t>17:8 The beast … is about to come up out of the abyss and </a:t>
            </a:r>
            <a:r>
              <a:rPr sz="2300">
                <a:latin typeface="Gill Sans SemiBold"/>
                <a:ea typeface="Gill Sans SemiBold"/>
                <a:cs typeface="Gill Sans SemiBold"/>
                <a:sym typeface="Gill Sans SemiBold"/>
              </a:rPr>
              <a:t>to go </a:t>
            </a:r>
            <a:r>
              <a:rPr sz="2300">
                <a:solidFill>
                  <a:srgbClr val="861001"/>
                </a:solidFill>
                <a:latin typeface="Gill Sans SemiBold"/>
                <a:ea typeface="Gill Sans SemiBold"/>
                <a:cs typeface="Gill Sans SemiBold"/>
                <a:sym typeface="Gill Sans SemiBold"/>
              </a:rPr>
              <a:t>into</a:t>
            </a:r>
            <a:r>
              <a:rPr sz="2300">
                <a:latin typeface="Gill Sans SemiBold"/>
                <a:ea typeface="Gill Sans SemiBold"/>
                <a:cs typeface="Gill Sans SemiBold"/>
                <a:sym typeface="Gill Sans SemiBold"/>
              </a:rPr>
              <a:t> destruction</a:t>
            </a:r>
            <a:r>
              <a:rPr sz="2300">
                <a:latin typeface="Gill Sans"/>
                <a:ea typeface="Gill Sans"/>
                <a:cs typeface="Gill Sans"/>
                <a:sym typeface="Gill Sans"/>
              </a:rPr>
              <a:t>.</a:t>
            </a:r>
            <a:endParaRPr sz="2300">
              <a:latin typeface="Gill Sans"/>
              <a:ea typeface="Gill Sans"/>
              <a:cs typeface="Gill Sans"/>
              <a:sym typeface="Gill Sans"/>
            </a:endParaRPr>
          </a:p>
          <a:p>
            <a:pPr lvl="0" algn="just" defTabSz="457200">
              <a:spcBef>
                <a:spcPts val="900"/>
              </a:spcBef>
              <a:defRPr sz="1800"/>
            </a:pPr>
            <a:r>
              <a:rPr sz="2300">
                <a:latin typeface="Gill Sans"/>
                <a:ea typeface="Gill Sans"/>
                <a:cs typeface="Gill Sans"/>
                <a:sym typeface="Gill Sans"/>
              </a:rPr>
              <a:t>20:10 And the devil who deceived them was thrown </a:t>
            </a:r>
            <a:r>
              <a:rPr sz="2300">
                <a:solidFill>
                  <a:srgbClr val="861001"/>
                </a:solidFill>
                <a:latin typeface="Gill Sans SemiBold"/>
                <a:ea typeface="Gill Sans SemiBold"/>
                <a:cs typeface="Gill Sans SemiBold"/>
                <a:sym typeface="Gill Sans SemiBold"/>
              </a:rPr>
              <a:t>into</a:t>
            </a:r>
            <a:r>
              <a:rPr sz="2300">
                <a:latin typeface="Gill Sans"/>
                <a:ea typeface="Gill Sans"/>
                <a:cs typeface="Gill Sans"/>
                <a:sym typeface="Gill Sans"/>
              </a:rPr>
              <a:t> the lake of fire and brimstone… they will be tormented day and night forever and ever.</a:t>
            </a:r>
          </a:p>
        </p:txBody>
      </p:sp>
      <p:sp>
        <p:nvSpPr>
          <p:cNvPr id="93" name="Shape 93"/>
          <p:cNvSpPr/>
          <p:nvPr/>
        </p:nvSpPr>
        <p:spPr>
          <a:xfrm>
            <a:off x="9244481" y="4694287"/>
            <a:ext cx="3760319"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900"/>
              </a:spcBef>
              <a:defRPr sz="1800"/>
            </a:pPr>
            <a:r>
              <a:rPr sz="3400">
                <a:latin typeface="Gill Sans SemiBold"/>
                <a:ea typeface="Gill Sans SemiBold"/>
                <a:cs typeface="Gill Sans SemiBold"/>
                <a:sym typeface="Gill Sans SemiBold"/>
              </a:rPr>
              <a:t>(4) In Lake of Fire </a:t>
            </a:r>
            <a:r>
              <a:rPr sz="2300">
                <a:latin typeface="Gill Sans SemiBold"/>
                <a:ea typeface="Gill Sans SemiBold"/>
                <a:cs typeface="Gill Sans SemiBold"/>
                <a:sym typeface="Gill Sans SemiBold"/>
              </a:rPr>
              <a:t>(Rev 17:8; 20:10)</a:t>
            </a:r>
          </a:p>
        </p:txBody>
      </p:sp>
      <p:sp>
        <p:nvSpPr>
          <p:cNvPr id="94" name="Shape 94"/>
          <p:cNvSpPr/>
          <p:nvPr/>
        </p:nvSpPr>
        <p:spPr>
          <a:xfrm>
            <a:off x="8275578" y="747187"/>
            <a:ext cx="4323177"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900"/>
              </a:spcBef>
              <a:defRPr sz="3300">
                <a:solidFill>
                  <a:srgbClr val="A6AAA9"/>
                </a:solidFill>
                <a:latin typeface="Gill Sans SemiBold"/>
                <a:ea typeface="Gill Sans SemiBold"/>
                <a:cs typeface="Gill Sans SemiBold"/>
                <a:sym typeface="Gill Sans SemiBold"/>
              </a:defRPr>
            </a:lvl1pPr>
          </a:lstStyle>
          <a:p>
            <a:pPr lvl="0">
              <a:defRPr sz="1800">
                <a:solidFill>
                  <a:srgbClr val="000000"/>
                </a:solidFill>
              </a:defRPr>
            </a:pPr>
            <a:r>
              <a:rPr sz="3300">
                <a:solidFill>
                  <a:srgbClr val="A6AAA9"/>
                </a:solidFill>
              </a:rPr>
              <a:t>Seen in Revelation</a:t>
            </a:r>
          </a:p>
        </p:txBody>
      </p:sp>
      <p:sp>
        <p:nvSpPr>
          <p:cNvPr id="95" name="Shape 95"/>
          <p:cNvSpPr/>
          <p:nvPr/>
        </p:nvSpPr>
        <p:spPr>
          <a:xfrm>
            <a:off x="7309347" y="9074869"/>
            <a:ext cx="5504733" cy="533401"/>
          </a:xfrm>
          <a:prstGeom prst="rect">
            <a:avLst/>
          </a:prstGeom>
          <a:ln w="12700">
            <a:miter lim="400000"/>
          </a:ln>
          <a:effectLst>
            <a:outerShdw sx="100000" sy="100000" kx="0" ky="0" algn="b" rotWithShape="0" blurRad="355600" dist="0" dir="0">
              <a:srgbClr val="000000">
                <a:alpha val="595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spcBef>
                <a:spcPts val="900"/>
              </a:spcBef>
              <a:defRPr b="1" sz="2800">
                <a:solidFill>
                  <a:srgbClr val="C82506"/>
                </a:solidFill>
                <a:latin typeface="GENUINE"/>
                <a:ea typeface="GENUINE"/>
                <a:cs typeface="GENUINE"/>
                <a:sym typeface="GENUINE"/>
              </a:defRPr>
            </a:lvl1pPr>
          </a:lstStyle>
          <a:p>
            <a:pPr lvl="0">
              <a:defRPr b="0" sz="1800">
                <a:solidFill>
                  <a:srgbClr val="000000"/>
                </a:solidFill>
              </a:defRPr>
            </a:pPr>
            <a:r>
              <a:rPr b="1" sz="2800">
                <a:solidFill>
                  <a:srgbClr val="C82506"/>
                </a:solidFill>
              </a:rPr>
              <a:t>The Destroyer is destroyed (19:19-21).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2" grpId="1" fill="hold">
                                  <p:stCondLst>
                                    <p:cond delay="0"/>
                                  </p:stCondLst>
                                  <p:iterate type="lt" backwards="0">
                                    <p:tmAbs val="0"/>
                                  </p:iterate>
                                  <p:childTnLst>
                                    <p:set>
                                      <p:cBhvr>
                                        <p:cTn id="6" fill="hold"/>
                                        <p:tgtEl>
                                          <p:spTgt spid="80"/>
                                        </p:tgtEl>
                                        <p:attrNameLst>
                                          <p:attrName>style.visibility</p:attrName>
                                        </p:attrNameLst>
                                      </p:cBhvr>
                                      <p:to>
                                        <p:strVal val="visible"/>
                                      </p:to>
                                    </p:set>
                                    <p:anim calcmode="lin" valueType="num">
                                      <p:cBhvr>
                                        <p:cTn id="7" dur="2500" fill="hold"/>
                                        <p:tgtEl>
                                          <p:spTgt spid="80"/>
                                        </p:tgtEl>
                                        <p:attrNameLst>
                                          <p:attrName>ppt_x</p:attrName>
                                        </p:attrNameLst>
                                      </p:cBhvr>
                                      <p:tavLst>
                                        <p:tav tm="0">
                                          <p:val>
                                            <p:strVal val="#ppt_x"/>
                                          </p:val>
                                        </p:tav>
                                        <p:tav tm="100000">
                                          <p:val>
                                            <p:strVal val="#ppt_x"/>
                                          </p:val>
                                        </p:tav>
                                      </p:tavLst>
                                    </p:anim>
                                    <p:anim calcmode="lin" valueType="num">
                                      <p:cBhvr>
                                        <p:cTn id="8" dur="2500" fill="hold"/>
                                        <p:tgtEl>
                                          <p:spTgt spid="80"/>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nodeType="afterEffect" presetClass="entr" presetSubtype="0" presetID="2" grpId="2" fill="hold">
                                  <p:stCondLst>
                                    <p:cond delay="0"/>
                                  </p:stCondLst>
                                  <p:iterate type="lt" backwards="0">
                                    <p:tmAbs val="0"/>
                                  </p:iterate>
                                  <p:childTnLst>
                                    <p:set>
                                      <p:cBhvr>
                                        <p:cTn id="11" fill="hold"/>
                                        <p:tgtEl>
                                          <p:spTgt spid="85"/>
                                        </p:tgtEl>
                                        <p:attrNameLst>
                                          <p:attrName>style.visibility</p:attrName>
                                        </p:attrNameLst>
                                      </p:cBhvr>
                                      <p:to>
                                        <p:strVal val="visible"/>
                                      </p:to>
                                    </p:set>
                                    <p:anim calcmode="lin" valueType="num">
                                      <p:cBhvr>
                                        <p:cTn id="12" dur="2500" fill="hold"/>
                                        <p:tgtEl>
                                          <p:spTgt spid="85"/>
                                        </p:tgtEl>
                                        <p:attrNameLst>
                                          <p:attrName>ppt_x</p:attrName>
                                        </p:attrNameLst>
                                      </p:cBhvr>
                                      <p:tavLst>
                                        <p:tav tm="0">
                                          <p:val>
                                            <p:strVal val="#ppt_x"/>
                                          </p:val>
                                        </p:tav>
                                        <p:tav tm="100000">
                                          <p:val>
                                            <p:strVal val="#ppt_x"/>
                                          </p:val>
                                        </p:tav>
                                      </p:tavLst>
                                    </p:anim>
                                    <p:anim calcmode="lin" valueType="num">
                                      <p:cBhvr>
                                        <p:cTn id="13" dur="2500" fill="hold"/>
                                        <p:tgtEl>
                                          <p:spTgt spid="85"/>
                                        </p:tgtEl>
                                        <p:attrNameLst>
                                          <p:attrName>ppt_y</p:attrName>
                                        </p:attrNameLst>
                                      </p:cBhvr>
                                      <p:tavLst>
                                        <p:tav tm="0">
                                          <p:val>
                                            <p:strVal val="0-#ppt_h/2"/>
                                          </p:val>
                                        </p:tav>
                                        <p:tav tm="100000">
                                          <p:val>
                                            <p:strVal val="#ppt_y"/>
                                          </p:val>
                                        </p:tav>
                                      </p:tavLst>
                                    </p:anim>
                                  </p:childTnLst>
                                </p:cTn>
                              </p:par>
                            </p:childTnLst>
                          </p:cTn>
                        </p:par>
                        <p:par>
                          <p:cTn id="14" fill="hold">
                            <p:stCondLst>
                              <p:cond delay="5000"/>
                            </p:stCondLst>
                            <p:childTnLst>
                              <p:par>
                                <p:cTn id="15" nodeType="afterEffect" presetClass="entr" presetSubtype="0" presetID="2" grpId="3" fill="hold">
                                  <p:stCondLst>
                                    <p:cond delay="0"/>
                                  </p:stCondLst>
                                  <p:iterate type="lt" backwards="0">
                                    <p:tmAbs val="0"/>
                                  </p:iterate>
                                  <p:childTnLst>
                                    <p:set>
                                      <p:cBhvr>
                                        <p:cTn id="16" fill="hold"/>
                                        <p:tgtEl>
                                          <p:spTgt spid="78"/>
                                        </p:tgtEl>
                                        <p:attrNameLst>
                                          <p:attrName>style.visibility</p:attrName>
                                        </p:attrNameLst>
                                      </p:cBhvr>
                                      <p:to>
                                        <p:strVal val="visible"/>
                                      </p:to>
                                    </p:set>
                                    <p:anim calcmode="lin" valueType="num">
                                      <p:cBhvr>
                                        <p:cTn id="17" dur="2500" fill="hold"/>
                                        <p:tgtEl>
                                          <p:spTgt spid="78"/>
                                        </p:tgtEl>
                                        <p:attrNameLst>
                                          <p:attrName>ppt_x</p:attrName>
                                        </p:attrNameLst>
                                      </p:cBhvr>
                                      <p:tavLst>
                                        <p:tav tm="0">
                                          <p:val>
                                            <p:strVal val="#ppt_x"/>
                                          </p:val>
                                        </p:tav>
                                        <p:tav tm="100000">
                                          <p:val>
                                            <p:strVal val="#ppt_x"/>
                                          </p:val>
                                        </p:tav>
                                      </p:tavLst>
                                    </p:anim>
                                    <p:anim calcmode="lin" valueType="num">
                                      <p:cBhvr>
                                        <p:cTn id="18" dur="2500" fill="hold"/>
                                        <p:tgtEl>
                                          <p:spTgt spid="78"/>
                                        </p:tgtEl>
                                        <p:attrNameLst>
                                          <p:attrName>ppt_y</p:attrName>
                                        </p:attrNameLst>
                                      </p:cBhvr>
                                      <p:tavLst>
                                        <p:tav tm="0">
                                          <p:val>
                                            <p:strVal val="0-#ppt_h/2"/>
                                          </p:val>
                                        </p:tav>
                                        <p:tav tm="100000">
                                          <p:val>
                                            <p:strVal val="#ppt_y"/>
                                          </p:val>
                                        </p:tav>
                                      </p:tavLst>
                                    </p:anim>
                                  </p:childTnLst>
                                </p:cTn>
                              </p:par>
                            </p:childTnLst>
                          </p:cTn>
                        </p:par>
                        <p:par>
                          <p:cTn id="19" fill="hold">
                            <p:stCondLst>
                              <p:cond delay="7500"/>
                            </p:stCondLst>
                            <p:childTnLst>
                              <p:par>
                                <p:cTn id="20" nodeType="afterEffect" presetClass="entr" presetSubtype="0" presetID="2" grpId="4" fill="hold">
                                  <p:stCondLst>
                                    <p:cond delay="0"/>
                                  </p:stCondLst>
                                  <p:iterate type="lt" backwards="0">
                                    <p:tmAbs val="0"/>
                                  </p:iterate>
                                  <p:childTnLst>
                                    <p:set>
                                      <p:cBhvr>
                                        <p:cTn id="21" fill="hold"/>
                                        <p:tgtEl>
                                          <p:spTgt spid="86"/>
                                        </p:tgtEl>
                                        <p:attrNameLst>
                                          <p:attrName>style.visibility</p:attrName>
                                        </p:attrNameLst>
                                      </p:cBhvr>
                                      <p:to>
                                        <p:strVal val="visible"/>
                                      </p:to>
                                    </p:set>
                                    <p:anim calcmode="lin" valueType="num">
                                      <p:cBhvr>
                                        <p:cTn id="22" dur="2500" fill="hold"/>
                                        <p:tgtEl>
                                          <p:spTgt spid="86"/>
                                        </p:tgtEl>
                                        <p:attrNameLst>
                                          <p:attrName>ppt_x</p:attrName>
                                        </p:attrNameLst>
                                      </p:cBhvr>
                                      <p:tavLst>
                                        <p:tav tm="0">
                                          <p:val>
                                            <p:strVal val="#ppt_x"/>
                                          </p:val>
                                        </p:tav>
                                        <p:tav tm="100000">
                                          <p:val>
                                            <p:strVal val="#ppt_x"/>
                                          </p:val>
                                        </p:tav>
                                      </p:tavLst>
                                    </p:anim>
                                    <p:anim calcmode="lin" valueType="num">
                                      <p:cBhvr>
                                        <p:cTn id="23" dur="2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5" fill="hold">
                                  <p:stCondLst>
                                    <p:cond delay="0"/>
                                  </p:stCondLst>
                                  <p:iterate type="el" backwards="0">
                                    <p:tmAbs val="0"/>
                                  </p:iterate>
                                  <p:childTnLst>
                                    <p:set>
                                      <p:cBhvr>
                                        <p:cTn id="27" fill="hold"/>
                                        <p:tgtEl>
                                          <p:spTgt spid="84"/>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1" presetID="22" grpId="6" fill="hold">
                                  <p:stCondLst>
                                    <p:cond delay="0"/>
                                  </p:stCondLst>
                                  <p:iterate type="el" backwards="0">
                                    <p:tmAbs val="0"/>
                                  </p:iterate>
                                  <p:childTnLst>
                                    <p:set>
                                      <p:cBhvr>
                                        <p:cTn id="30" fill="hold"/>
                                        <p:tgtEl>
                                          <p:spTgt spid="82"/>
                                        </p:tgtEl>
                                        <p:attrNameLst>
                                          <p:attrName>style.visibility</p:attrName>
                                        </p:attrNameLst>
                                      </p:cBhvr>
                                      <p:to>
                                        <p:strVal val="visible"/>
                                      </p:to>
                                    </p:set>
                                    <p:animEffect filter="wipe(up)" transition="in">
                                      <p:cBhvr>
                                        <p:cTn id="31" dur="175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7" fill="hold">
                                  <p:stCondLst>
                                    <p:cond delay="0"/>
                                  </p:stCondLst>
                                  <p:iterate type="el" backwards="0">
                                    <p:tmAbs val="0"/>
                                  </p:iterate>
                                  <p:childTnLst>
                                    <p:set>
                                      <p:cBhvr>
                                        <p:cTn id="35" fill="hold"/>
                                        <p:tgtEl>
                                          <p:spTgt spid="81"/>
                                        </p:tgtEl>
                                        <p:attrNameLst>
                                          <p:attrName>style.visibility</p:attrName>
                                        </p:attrNameLst>
                                      </p:cBhvr>
                                      <p:to>
                                        <p:strVal val="visible"/>
                                      </p:to>
                                    </p:set>
                                    <p:animEffect filter="wipe(left)" transition="in">
                                      <p:cBhvr>
                                        <p:cTn id="36" dur="1000"/>
                                        <p:tgtEl>
                                          <p:spTgt spid="81"/>
                                        </p:tgtEl>
                                      </p:cBhvr>
                                    </p:animEffect>
                                  </p:childTnLst>
                                </p:cTn>
                              </p:par>
                            </p:childTnLst>
                          </p:cTn>
                        </p:par>
                        <p:par>
                          <p:cTn id="37" fill="hold">
                            <p:stCondLst>
                              <p:cond delay="1000"/>
                            </p:stCondLst>
                            <p:childTnLst>
                              <p:par>
                                <p:cTn id="38" nodeType="afterEffect" presetClass="entr" presetSubtype="0" presetID="1" grpId="8" fill="hold">
                                  <p:stCondLst>
                                    <p:cond delay="0"/>
                                  </p:stCondLst>
                                  <p:iterate type="el" backwards="0">
                                    <p:tmAbs val="0"/>
                                  </p:iterate>
                                  <p:childTnLst>
                                    <p:set>
                                      <p:cBhvr>
                                        <p:cTn id="39" fill="hold"/>
                                        <p:tgtEl>
                                          <p:spTgt spid="89"/>
                                        </p:tgtEl>
                                        <p:attrNameLst>
                                          <p:attrName>style.visibility</p:attrName>
                                        </p:attrNameLst>
                                      </p:cBhvr>
                                      <p:to>
                                        <p:strVal val="visible"/>
                                      </p:to>
                                    </p:set>
                                  </p:childTnLst>
                                </p:cTn>
                              </p:par>
                            </p:childTnLst>
                          </p:cTn>
                        </p:par>
                        <p:par>
                          <p:cTn id="40" fill="hold">
                            <p:stCondLst>
                              <p:cond delay="1000"/>
                            </p:stCondLst>
                            <p:childTnLst>
                              <p:par>
                                <p:cTn id="41" nodeType="afterEffect" presetClass="entr" presetSubtype="1" presetID="22" grpId="9" fill="hold">
                                  <p:stCondLst>
                                    <p:cond delay="0"/>
                                  </p:stCondLst>
                                  <p:iterate type="el" backwards="0">
                                    <p:tmAbs val="0"/>
                                  </p:iterate>
                                  <p:childTnLst>
                                    <p:set>
                                      <p:cBhvr>
                                        <p:cTn id="42" fill="hold"/>
                                        <p:tgtEl>
                                          <p:spTgt spid="83"/>
                                        </p:tgtEl>
                                        <p:attrNameLst>
                                          <p:attrName>style.visibility</p:attrName>
                                        </p:attrNameLst>
                                      </p:cBhvr>
                                      <p:to>
                                        <p:strVal val="visible"/>
                                      </p:to>
                                    </p:set>
                                    <p:animEffect filter="wipe(up)" transition="in">
                                      <p:cBhvr>
                                        <p:cTn id="43" dur="175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10" fill="hold">
                                  <p:stCondLst>
                                    <p:cond delay="0"/>
                                  </p:stCondLst>
                                  <p:iterate type="el" backwards="0">
                                    <p:tmAbs val="0"/>
                                  </p:iterate>
                                  <p:childTnLst>
                                    <p:set>
                                      <p:cBhvr>
                                        <p:cTn id="47" fill="hold"/>
                                        <p:tgtEl>
                                          <p:spTgt spid="87"/>
                                        </p:tgtEl>
                                        <p:attrNameLst>
                                          <p:attrName>style.visibility</p:attrName>
                                        </p:attrNameLst>
                                      </p:cBhvr>
                                      <p:to>
                                        <p:strVal val="visible"/>
                                      </p:to>
                                    </p:set>
                                    <p:animEffect filter="wipe(left)" transition="in">
                                      <p:cBhvr>
                                        <p:cTn id="48" dur="1000"/>
                                        <p:tgtEl>
                                          <p:spTgt spid="87"/>
                                        </p:tgtEl>
                                      </p:cBhvr>
                                    </p:animEffect>
                                  </p:childTnLst>
                                </p:cTn>
                              </p:par>
                            </p:childTnLst>
                          </p:cTn>
                        </p:par>
                        <p:par>
                          <p:cTn id="49" fill="hold">
                            <p:stCondLst>
                              <p:cond delay="1000"/>
                            </p:stCondLst>
                            <p:childTnLst>
                              <p:par>
                                <p:cTn id="50" nodeType="afterEffect" presetClass="entr" presetSubtype="0" presetID="1" grpId="11" fill="hold">
                                  <p:stCondLst>
                                    <p:cond delay="0"/>
                                  </p:stCondLst>
                                  <p:iterate type="el" backwards="0">
                                    <p:tmAbs val="0"/>
                                  </p:iterate>
                                  <p:childTnLst>
                                    <p:set>
                                      <p:cBhvr>
                                        <p:cTn id="51" fill="hold"/>
                                        <p:tgtEl>
                                          <p:spTgt spid="88"/>
                                        </p:tgtEl>
                                        <p:attrNameLst>
                                          <p:attrName>style.visibility</p:attrName>
                                        </p:attrNameLst>
                                      </p:cBhvr>
                                      <p:to>
                                        <p:strVal val="visible"/>
                                      </p:to>
                                    </p:set>
                                  </p:childTnLst>
                                </p:cTn>
                              </p:par>
                            </p:childTnLst>
                          </p:cTn>
                        </p:par>
                        <p:par>
                          <p:cTn id="52" fill="hold">
                            <p:stCondLst>
                              <p:cond delay="1000"/>
                            </p:stCondLst>
                            <p:childTnLst>
                              <p:par>
                                <p:cTn id="53" nodeType="afterEffect" presetClass="entr" presetSubtype="1" presetID="22" grpId="12" fill="hold">
                                  <p:stCondLst>
                                    <p:cond delay="0"/>
                                  </p:stCondLst>
                                  <p:iterate type="el" backwards="0">
                                    <p:tmAbs val="0"/>
                                  </p:iterate>
                                  <p:childTnLst>
                                    <p:set>
                                      <p:cBhvr>
                                        <p:cTn id="54" fill="hold"/>
                                        <p:tgtEl>
                                          <p:spTgt spid="91"/>
                                        </p:tgtEl>
                                        <p:attrNameLst>
                                          <p:attrName>style.visibility</p:attrName>
                                        </p:attrNameLst>
                                      </p:cBhvr>
                                      <p:to>
                                        <p:strVal val="visible"/>
                                      </p:to>
                                    </p:set>
                                    <p:animEffect filter="wipe(up)" transition="in">
                                      <p:cBhvr>
                                        <p:cTn id="55" dur="1750"/>
                                        <p:tgtEl>
                                          <p:spTgt spid="91"/>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8" presetID="22" grpId="13" fill="hold">
                                  <p:stCondLst>
                                    <p:cond delay="0"/>
                                  </p:stCondLst>
                                  <p:iterate type="el" backwards="0">
                                    <p:tmAbs val="0"/>
                                  </p:iterate>
                                  <p:childTnLst>
                                    <p:set>
                                      <p:cBhvr>
                                        <p:cTn id="59" fill="hold"/>
                                        <p:tgtEl>
                                          <p:spTgt spid="90"/>
                                        </p:tgtEl>
                                        <p:attrNameLst>
                                          <p:attrName>style.visibility</p:attrName>
                                        </p:attrNameLst>
                                      </p:cBhvr>
                                      <p:to>
                                        <p:strVal val="visible"/>
                                      </p:to>
                                    </p:set>
                                    <p:animEffect filter="wipe(left)" transition="in">
                                      <p:cBhvr>
                                        <p:cTn id="60" dur="1000"/>
                                        <p:tgtEl>
                                          <p:spTgt spid="90"/>
                                        </p:tgtEl>
                                      </p:cBhvr>
                                    </p:animEffect>
                                  </p:childTnLst>
                                </p:cTn>
                              </p:par>
                            </p:childTnLst>
                          </p:cTn>
                        </p:par>
                        <p:par>
                          <p:cTn id="61" fill="hold">
                            <p:stCondLst>
                              <p:cond delay="1000"/>
                            </p:stCondLst>
                            <p:childTnLst>
                              <p:par>
                                <p:cTn id="62" nodeType="afterEffect" presetClass="entr" presetSubtype="0" presetID="1" grpId="14" fill="hold">
                                  <p:stCondLst>
                                    <p:cond delay="0"/>
                                  </p:stCondLst>
                                  <p:iterate type="el" backwards="0">
                                    <p:tmAbs val="0"/>
                                  </p:iterate>
                                  <p:childTnLst>
                                    <p:set>
                                      <p:cBhvr>
                                        <p:cTn id="63" fill="hold"/>
                                        <p:tgtEl>
                                          <p:spTgt spid="93"/>
                                        </p:tgtEl>
                                        <p:attrNameLst>
                                          <p:attrName>style.visibility</p:attrName>
                                        </p:attrNameLst>
                                      </p:cBhvr>
                                      <p:to>
                                        <p:strVal val="visible"/>
                                      </p:to>
                                    </p:set>
                                  </p:childTnLst>
                                </p:cTn>
                              </p:par>
                            </p:childTnLst>
                          </p:cTn>
                        </p:par>
                        <p:par>
                          <p:cTn id="64" fill="hold">
                            <p:stCondLst>
                              <p:cond delay="1000"/>
                            </p:stCondLst>
                            <p:childTnLst>
                              <p:par>
                                <p:cTn id="65" nodeType="afterEffect" presetClass="entr" presetSubtype="1" presetID="22" grpId="15" fill="hold">
                                  <p:stCondLst>
                                    <p:cond delay="0"/>
                                  </p:stCondLst>
                                  <p:iterate type="el" backwards="0">
                                    <p:tmAbs val="0"/>
                                  </p:iterate>
                                  <p:childTnLst>
                                    <p:set>
                                      <p:cBhvr>
                                        <p:cTn id="66" fill="hold"/>
                                        <p:tgtEl>
                                          <p:spTgt spid="92"/>
                                        </p:tgtEl>
                                        <p:attrNameLst>
                                          <p:attrName>style.visibility</p:attrName>
                                        </p:attrNameLst>
                                      </p:cBhvr>
                                      <p:to>
                                        <p:strVal val="visible"/>
                                      </p:to>
                                    </p:set>
                                    <p:animEffect filter="wipe(up)" transition="in">
                                      <p:cBhvr>
                                        <p:cTn id="67" dur="1750"/>
                                        <p:tgtEl>
                                          <p:spTgt spid="92"/>
                                        </p:tgtEl>
                                      </p:cBhvr>
                                    </p:animEffect>
                                  </p:childTnLst>
                                </p:cTn>
                              </p:par>
                            </p:childTnLst>
                          </p:cTn>
                        </p:par>
                        <p:par>
                          <p:cTn id="68" fill="hold">
                            <p:stCondLst>
                              <p:cond delay="2750"/>
                            </p:stCondLst>
                            <p:childTnLst>
                              <p:par>
                                <p:cTn id="69" nodeType="afterEffect" presetClass="entr" presetSubtype="0" presetID="1" grpId="16" fill="hold">
                                  <p:stCondLst>
                                    <p:cond delay="0"/>
                                  </p:stCondLst>
                                  <p:iterate type="el" backwards="0">
                                    <p:tmAbs val="0"/>
                                  </p:iterate>
                                  <p:childTnLst>
                                    <p:set>
                                      <p:cBhvr>
                                        <p:cTn id="70" fill="hold"/>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3"/>
      <p:bldP build="whole" bldLvl="1" animBg="1" rev="0" advAuto="0" spid="83" grpId="9"/>
      <p:bldP build="whole" bldLvl="1" animBg="1" rev="0" advAuto="0" spid="86" grpId="4"/>
      <p:bldP build="whole" bldLvl="1" animBg="1" rev="0" advAuto="0" spid="87" grpId="10"/>
      <p:bldP build="whole" bldLvl="1" animBg="1" rev="0" advAuto="0" spid="91" grpId="12"/>
      <p:bldP build="whole" bldLvl="1" animBg="1" rev="0" advAuto="0" spid="92" grpId="15"/>
      <p:bldP build="whole" bldLvl="1" animBg="1" rev="0" advAuto="0" spid="80" grpId="1"/>
      <p:bldP build="whole" bldLvl="1" animBg="1" rev="0" advAuto="0" spid="95" grpId="16"/>
      <p:bldP build="whole" bldLvl="1" animBg="1" rev="0" advAuto="0" spid="85" grpId="2"/>
      <p:bldP build="whole" bldLvl="1" animBg="1" rev="0" advAuto="0" spid="89" grpId="8"/>
      <p:bldP build="whole" bldLvl="1" animBg="1" rev="0" advAuto="0" spid="81" grpId="7"/>
      <p:bldP build="whole" bldLvl="1" animBg="1" rev="0" advAuto="0" spid="88" grpId="11"/>
      <p:bldP build="whole" bldLvl="1" animBg="1" rev="0" advAuto="0" spid="78" grpId="3"/>
      <p:bldP build="whole" bldLvl="1" animBg="1" rev="0" advAuto="0" spid="93" grpId="14"/>
      <p:bldP build="whole" bldLvl="1" animBg="1" rev="0" advAuto="0" spid="84" grpId="5"/>
      <p:bldP build="whole" bldLvl="1" animBg="1" rev="0" advAuto="0" spid="82"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1656995" y="982513"/>
            <a:ext cx="4629304" cy="330710"/>
          </a:xfrm>
          <a:prstGeom prst="rect">
            <a:avLst/>
          </a:prstGeom>
          <a:solidFill>
            <a:srgbClr val="FFDA9C"/>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98" name="Shape 98"/>
          <p:cNvSpPr/>
          <p:nvPr/>
        </p:nvSpPr>
        <p:spPr>
          <a:xfrm>
            <a:off x="1586917" y="881462"/>
            <a:ext cx="6899359" cy="8808824"/>
          </a:xfrm>
          <a:prstGeom prst="roundRect">
            <a:avLst>
              <a:gd name="adj" fmla="val 1700"/>
            </a:avLst>
          </a:prstGeom>
          <a:gradFill>
            <a:gsLst>
              <a:gs pos="0">
                <a:srgbClr val="FBFBFB">
                  <a:alpha val="79676"/>
                </a:srgbClr>
              </a:gs>
              <a:gs pos="100000">
                <a:srgbClr val="F39019">
                  <a:alpha val="79676"/>
                </a:srgbClr>
              </a:gs>
            </a:gsLst>
            <a:lin ang="5400000"/>
          </a:gradFill>
          <a:ln w="25400">
            <a:solidFill>
              <a:srgbClr val="000000">
                <a:alpha val="79676"/>
              </a:srgbClr>
            </a:solidFill>
            <a:miter lim="400000"/>
          </a:ln>
        </p:spPr>
        <p:txBody>
          <a:bodyPr lIns="0" tIns="0" rIns="0" bIns="0" anchor="ctr"/>
          <a:lstStyle/>
          <a:p>
            <a:pPr lvl="0">
              <a:defRPr sz="2400"/>
            </a:pPr>
          </a:p>
        </p:txBody>
      </p:sp>
      <p:sp>
        <p:nvSpPr>
          <p:cNvPr id="99" name="Shape 99"/>
          <p:cNvSpPr/>
          <p:nvPr>
            <p:ph type="title"/>
          </p:nvPr>
        </p:nvSpPr>
        <p:spPr>
          <a:xfrm>
            <a:off x="4035860" y="-1"/>
            <a:ext cx="5872721" cy="890837"/>
          </a:xfrm>
          <a:prstGeom prst="rect">
            <a:avLst/>
          </a:prstGeom>
        </p:spPr>
        <p:txBody>
          <a:bodyPr/>
          <a:lstStyle>
            <a:lvl1pPr>
              <a:lnSpc>
                <a:spcPct val="110000"/>
              </a:lnSpc>
              <a:defRPr sz="5000"/>
            </a:lvl1pPr>
          </a:lstStyle>
          <a:p>
            <a:pPr lvl="0">
              <a:defRPr sz="1800"/>
            </a:pPr>
            <a:r>
              <a:rPr sz="5000"/>
              <a:t>Fifth Angel Sounds</a:t>
            </a:r>
          </a:p>
        </p:txBody>
      </p:sp>
      <p:sp>
        <p:nvSpPr>
          <p:cNvPr id="100" name="Shape 100"/>
          <p:cNvSpPr/>
          <p:nvPr/>
        </p:nvSpPr>
        <p:spPr>
          <a:xfrm>
            <a:off x="1656995" y="868761"/>
            <a:ext cx="6762868" cy="88342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lnSpc>
                <a:spcPct val="110000"/>
              </a:lnSpc>
              <a:defRPr sz="1800"/>
            </a:pPr>
            <a:r>
              <a:rPr b="1" sz="1900">
                <a:latin typeface="Arial"/>
                <a:ea typeface="Arial"/>
                <a:cs typeface="Arial"/>
                <a:sym typeface="Arial"/>
              </a:rPr>
              <a:t>9:1 </a:t>
            </a:r>
            <a:r>
              <a:rPr sz="1900">
                <a:latin typeface="Helvetica Neue"/>
                <a:ea typeface="Helvetica Neue"/>
                <a:cs typeface="Helvetica Neue"/>
                <a:sym typeface="Helvetica Neue"/>
              </a:rPr>
              <a:t>And the fifth angel blew his trumpet, and I saw a </a:t>
            </a:r>
            <a:r>
              <a:rPr b="1" sz="1900">
                <a:solidFill>
                  <a:srgbClr val="0B5D18"/>
                </a:solidFill>
                <a:latin typeface="Helvetica Neue"/>
                <a:ea typeface="Helvetica Neue"/>
                <a:cs typeface="Helvetica Neue"/>
                <a:sym typeface="Helvetica Neue"/>
              </a:rPr>
              <a:t>star fallen</a:t>
            </a:r>
            <a:r>
              <a:rPr sz="1900">
                <a:latin typeface="Helvetica Neue"/>
                <a:ea typeface="Helvetica Neue"/>
                <a:cs typeface="Helvetica Neue"/>
                <a:sym typeface="Helvetica Neue"/>
              </a:rPr>
              <a:t> from heaven to earth, and he was given the key to the shaft of the bottomless pit. </a:t>
            </a:r>
            <a:r>
              <a:rPr b="1" sz="1900">
                <a:latin typeface="Arial"/>
                <a:ea typeface="Arial"/>
                <a:cs typeface="Arial"/>
                <a:sym typeface="Arial"/>
              </a:rPr>
              <a:t>2 </a:t>
            </a:r>
            <a:r>
              <a:rPr sz="1900">
                <a:latin typeface="Helvetica Neue"/>
                <a:ea typeface="Helvetica Neue"/>
                <a:cs typeface="Helvetica Neue"/>
                <a:sym typeface="Helvetica Neue"/>
              </a:rPr>
              <a:t>He opened the shaft of the bottomless pit, and from the shaft rose smoke like the smoke of a great furnace, and the sun and the air were darkened with the smoke from the shaft. </a:t>
            </a:r>
            <a:r>
              <a:rPr b="1" sz="1900">
                <a:latin typeface="Arial"/>
                <a:ea typeface="Arial"/>
                <a:cs typeface="Arial"/>
                <a:sym typeface="Arial"/>
              </a:rPr>
              <a:t>3 </a:t>
            </a:r>
            <a:r>
              <a:rPr sz="1900">
                <a:latin typeface="Helvetica Neue"/>
                <a:ea typeface="Helvetica Neue"/>
                <a:cs typeface="Helvetica Neue"/>
                <a:sym typeface="Helvetica Neue"/>
              </a:rPr>
              <a:t>Then from the smoke came locusts on the earth, and they were given power like the power of scorpions of the earth. </a:t>
            </a:r>
            <a:r>
              <a:rPr b="1" sz="1900">
                <a:latin typeface="Arial"/>
                <a:ea typeface="Arial"/>
                <a:cs typeface="Arial"/>
                <a:sym typeface="Arial"/>
              </a:rPr>
              <a:t>4 </a:t>
            </a:r>
            <a:r>
              <a:rPr sz="1900">
                <a:latin typeface="Helvetica Neue"/>
                <a:ea typeface="Helvetica Neue"/>
                <a:cs typeface="Helvetica Neue"/>
                <a:sym typeface="Helvetica Neue"/>
              </a:rPr>
              <a:t>They were told not to harm the grass of the earth or any green plant or any tree, </a:t>
            </a:r>
            <a:r>
              <a:rPr b="1" sz="1900">
                <a:latin typeface="Helvetica Neue"/>
                <a:ea typeface="Helvetica Neue"/>
                <a:cs typeface="Helvetica Neue"/>
                <a:sym typeface="Helvetica Neue"/>
              </a:rPr>
              <a:t>but only those people who do not have the seal of God on their foreheads</a:t>
            </a:r>
            <a:r>
              <a:rPr sz="1900">
                <a:latin typeface="Helvetica Neue"/>
                <a:ea typeface="Helvetica Neue"/>
                <a:cs typeface="Helvetica Neue"/>
                <a:sym typeface="Helvetica Neue"/>
              </a:rPr>
              <a:t>. </a:t>
            </a:r>
            <a:r>
              <a:rPr b="1" sz="1900">
                <a:latin typeface="Arial"/>
                <a:ea typeface="Arial"/>
                <a:cs typeface="Arial"/>
                <a:sym typeface="Arial"/>
              </a:rPr>
              <a:t>5 </a:t>
            </a:r>
            <a:r>
              <a:rPr sz="1900">
                <a:latin typeface="Helvetica Neue"/>
                <a:ea typeface="Helvetica Neue"/>
                <a:cs typeface="Helvetica Neue"/>
                <a:sym typeface="Helvetica Neue"/>
              </a:rPr>
              <a:t>They were allowed to torment them for five months, but not to kill them, and their torment was like the torment of a scorpion when it stings someone. </a:t>
            </a:r>
            <a:r>
              <a:rPr b="1" sz="1900">
                <a:latin typeface="Arial"/>
                <a:ea typeface="Arial"/>
                <a:cs typeface="Arial"/>
                <a:sym typeface="Arial"/>
              </a:rPr>
              <a:t>6 </a:t>
            </a:r>
            <a:r>
              <a:rPr sz="1900">
                <a:latin typeface="Helvetica Neue"/>
                <a:ea typeface="Helvetica Neue"/>
                <a:cs typeface="Helvetica Neue"/>
                <a:sym typeface="Helvetica Neue"/>
              </a:rPr>
              <a:t>And in those days people will seek death and will not find it. They will long to die, but death will flee from them.</a:t>
            </a:r>
            <a:endParaRPr sz="1900">
              <a:latin typeface="Helvetica Neue"/>
              <a:ea typeface="Helvetica Neue"/>
              <a:cs typeface="Helvetica Neue"/>
              <a:sym typeface="Helvetica Neue"/>
            </a:endParaRPr>
          </a:p>
          <a:p>
            <a:pPr lvl="0" algn="just" defTabSz="457200">
              <a:lnSpc>
                <a:spcPct val="110000"/>
              </a:lnSpc>
              <a:defRPr sz="1800"/>
            </a:pPr>
            <a:r>
              <a:rPr b="1" sz="1900">
                <a:latin typeface="Arial"/>
                <a:ea typeface="Arial"/>
                <a:cs typeface="Arial"/>
                <a:sym typeface="Arial"/>
              </a:rPr>
              <a:t>7 </a:t>
            </a:r>
            <a:r>
              <a:rPr sz="1900">
                <a:latin typeface="Helvetica Neue"/>
                <a:ea typeface="Helvetica Neue"/>
                <a:cs typeface="Helvetica Neue"/>
                <a:sym typeface="Helvetica Neue"/>
              </a:rPr>
              <a:t>In appearance the locusts were like horses prepared for battle: on their heads were what looked like crowns of gold; their faces were like human faces, </a:t>
            </a:r>
            <a:r>
              <a:rPr b="1" sz="1900">
                <a:latin typeface="Arial"/>
                <a:ea typeface="Arial"/>
                <a:cs typeface="Arial"/>
                <a:sym typeface="Arial"/>
              </a:rPr>
              <a:t>8 </a:t>
            </a:r>
            <a:r>
              <a:rPr sz="1900">
                <a:latin typeface="Helvetica Neue"/>
                <a:ea typeface="Helvetica Neue"/>
                <a:cs typeface="Helvetica Neue"/>
                <a:sym typeface="Helvetica Neue"/>
              </a:rPr>
              <a:t>their hair like women's hair, and their teeth like lions' teeth; </a:t>
            </a:r>
            <a:r>
              <a:rPr b="1" sz="1900">
                <a:latin typeface="Arial"/>
                <a:ea typeface="Arial"/>
                <a:cs typeface="Arial"/>
                <a:sym typeface="Arial"/>
              </a:rPr>
              <a:t>9 </a:t>
            </a:r>
            <a:r>
              <a:rPr sz="1900">
                <a:latin typeface="Helvetica Neue"/>
                <a:ea typeface="Helvetica Neue"/>
                <a:cs typeface="Helvetica Neue"/>
                <a:sym typeface="Helvetica Neue"/>
              </a:rPr>
              <a:t>they had breastplates like breastplates of iron, and the noise of their wings was like the noise of many chariots with horses rushing into battle. </a:t>
            </a:r>
            <a:r>
              <a:rPr b="1" sz="1900">
                <a:latin typeface="Arial"/>
                <a:ea typeface="Arial"/>
                <a:cs typeface="Arial"/>
                <a:sym typeface="Arial"/>
              </a:rPr>
              <a:t>10 </a:t>
            </a:r>
            <a:r>
              <a:rPr sz="1900">
                <a:latin typeface="Helvetica Neue"/>
                <a:ea typeface="Helvetica Neue"/>
                <a:cs typeface="Helvetica Neue"/>
                <a:sym typeface="Helvetica Neue"/>
              </a:rPr>
              <a:t>They have tails and stings like scorpions, and their power to hurt people for five months is in their tails. </a:t>
            </a:r>
            <a:r>
              <a:rPr b="1" sz="1900">
                <a:latin typeface="Arial"/>
                <a:ea typeface="Arial"/>
                <a:cs typeface="Arial"/>
                <a:sym typeface="Arial"/>
              </a:rPr>
              <a:t>11 </a:t>
            </a:r>
            <a:r>
              <a:rPr sz="1900">
                <a:latin typeface="Helvetica Neue"/>
                <a:ea typeface="Helvetica Neue"/>
                <a:cs typeface="Helvetica Neue"/>
                <a:sym typeface="Helvetica Neue"/>
              </a:rPr>
              <a:t>They have as king over them the angel of the bottomless pit. </a:t>
            </a:r>
            <a:r>
              <a:rPr b="1" sz="1900">
                <a:solidFill>
                  <a:srgbClr val="0B5D18"/>
                </a:solidFill>
                <a:latin typeface="Helvetica Neue"/>
                <a:ea typeface="Helvetica Neue"/>
                <a:cs typeface="Helvetica Neue"/>
                <a:sym typeface="Helvetica Neue"/>
              </a:rPr>
              <a:t>His name in Hebrew is Abaddon, and in Greek he is called Apollyon</a:t>
            </a:r>
            <a:r>
              <a:rPr sz="1900">
                <a:latin typeface="Helvetica Neue"/>
                <a:ea typeface="Helvetica Neue"/>
                <a:cs typeface="Helvetica Neue"/>
                <a:sym typeface="Helvetica Neue"/>
              </a:rPr>
              <a:t>.</a:t>
            </a:r>
            <a:endParaRPr sz="1900">
              <a:latin typeface="Helvetica Neue"/>
              <a:ea typeface="Helvetica Neue"/>
              <a:cs typeface="Helvetica Neue"/>
              <a:sym typeface="Helvetica Neue"/>
            </a:endParaRPr>
          </a:p>
          <a:p>
            <a:pPr lvl="0" algn="just" defTabSz="457200">
              <a:lnSpc>
                <a:spcPct val="110000"/>
              </a:lnSpc>
              <a:defRPr sz="1800"/>
            </a:pPr>
            <a:r>
              <a:rPr b="1" sz="1900">
                <a:latin typeface="Arial"/>
                <a:ea typeface="Arial"/>
                <a:cs typeface="Arial"/>
                <a:sym typeface="Arial"/>
              </a:rPr>
              <a:t>12 </a:t>
            </a:r>
            <a:r>
              <a:rPr sz="1900">
                <a:latin typeface="Helvetica Neue"/>
                <a:ea typeface="Helvetica Neue"/>
                <a:cs typeface="Helvetica Neue"/>
                <a:sym typeface="Helvetica Neue"/>
              </a:rPr>
              <a:t>The first woe has passed; behold, two woes are still to come.</a:t>
            </a:r>
          </a:p>
        </p:txBody>
      </p:sp>
      <p:sp>
        <p:nvSpPr>
          <p:cNvPr id="101" name="Shape 101"/>
          <p:cNvSpPr/>
          <p:nvPr/>
        </p:nvSpPr>
        <p:spPr>
          <a:xfrm>
            <a:off x="8652579" y="868762"/>
            <a:ext cx="4059584" cy="871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28600" indent="-228600" algn="l" defTabSz="457200">
              <a:spcBef>
                <a:spcPts val="1800"/>
              </a:spcBef>
              <a:buSzPct val="100000"/>
              <a:buChar char="•"/>
              <a:defRPr sz="1800"/>
            </a:pPr>
            <a:r>
              <a:rPr sz="2600">
                <a:latin typeface="Gill Sans"/>
                <a:ea typeface="Gill Sans"/>
                <a:cs typeface="Gill Sans"/>
                <a:sym typeface="Gill Sans"/>
              </a:rPr>
              <a:t>5th angel. This extension of the evil one’s power is all under God’s control. (9:1)</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Star-fallen is Satan whose ‘throne’ is in the Abyss. (9;1,11)</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Targets only unbelievers (no seal c.f. 7:1-3) so does not represent Muslims.</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Agonizing 5 month’s pain without death.</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Locusts from abyss: Tanks? Drones? Army?</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Like in Job, when able the evil one extends pain and suffering.</a:t>
            </a:r>
            <a:endParaRPr sz="2600">
              <a:latin typeface="Gill Sans"/>
              <a:ea typeface="Gill Sans"/>
              <a:cs typeface="Gill Sans"/>
              <a:sym typeface="Gill Sans"/>
            </a:endParaRPr>
          </a:p>
          <a:p>
            <a:pPr lvl="0" marL="228600" indent="-228600" algn="l" defTabSz="457200">
              <a:spcBef>
                <a:spcPts val="1800"/>
              </a:spcBef>
              <a:buSzPct val="100000"/>
              <a:buChar char="•"/>
              <a:defRPr sz="1800"/>
            </a:pPr>
            <a:r>
              <a:rPr sz="2600">
                <a:latin typeface="Gill Sans"/>
                <a:ea typeface="Gill Sans"/>
                <a:cs typeface="Gill Sans"/>
                <a:sym typeface="Gill Sans"/>
              </a:rPr>
              <a:t>Message: Saints protected from some aspects of judgment as in Exodus.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wipe(left)" transition="i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98"/>
                                        </p:tgtEl>
                                        <p:attrNameLst>
                                          <p:attrName>style.visibility</p:attrName>
                                        </p:attrNameLst>
                                      </p:cBhvr>
                                      <p:to>
                                        <p:strVal val="visible"/>
                                      </p:to>
                                    </p:set>
                                    <p:animEffect filter="wipe(left)" transition="in">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97"/>
                                        </p:tgtEl>
                                        <p:attrNameLst>
                                          <p:attrName>style.visibility</p:attrName>
                                        </p:attrNameLst>
                                      </p:cBhvr>
                                      <p:to>
                                        <p:strVal val="visible"/>
                                      </p:to>
                                    </p:set>
                                    <p:animEffect filter="wipe(left)" transition="in">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9" grpId="4" fill="hold">
                                  <p:stCondLst>
                                    <p:cond delay="0"/>
                                  </p:stCondLst>
                                  <p:iterate type="el" backwards="0">
                                    <p:tmAbs val="0"/>
                                  </p:iterate>
                                  <p:childTnLst>
                                    <p:set>
                                      <p:cBhvr>
                                        <p:cTn id="21" fill="hold"/>
                                        <p:tgtEl>
                                          <p:spTgt spid="101">
                                            <p:bg/>
                                          </p:spTgt>
                                        </p:tgtEl>
                                        <p:attrNameLst>
                                          <p:attrName>style.visibility</p:attrName>
                                        </p:attrNameLst>
                                      </p:cBhvr>
                                      <p:to>
                                        <p:strVal val="visible"/>
                                      </p:to>
                                    </p:set>
                                    <p:animEffect filter="dissolve(up)" transition="in">
                                      <p:cBhvr>
                                        <p:cTn id="22" dur="1750"/>
                                        <p:tgtEl>
                                          <p:spTgt spid="101">
                                            <p:bg/>
                                          </p:spTgt>
                                        </p:tgtEl>
                                      </p:cBhvr>
                                    </p:animEffect>
                                  </p:childTnLst>
                                </p:cTn>
                              </p:par>
                              <p:par>
                                <p:cTn id="23" presetClass="entr" presetSubtype="4" presetID="9" grpId="4" fill="hold">
                                  <p:stCondLst>
                                    <p:cond delay="0"/>
                                  </p:stCondLst>
                                  <p:iterate type="el" backwards="0">
                                    <p:tmAbs val="0"/>
                                  </p:iterate>
                                  <p:childTnLst>
                                    <p:set>
                                      <p:cBhvr>
                                        <p:cTn id="24" fill="hold"/>
                                        <p:tgtEl>
                                          <p:spTgt spid="101">
                                            <p:txEl>
                                              <p:pRg st="0" end="0"/>
                                            </p:txEl>
                                          </p:spTgt>
                                        </p:tgtEl>
                                        <p:attrNameLst>
                                          <p:attrName>style.visibility</p:attrName>
                                        </p:attrNameLst>
                                      </p:cBhvr>
                                      <p:to>
                                        <p:strVal val="visible"/>
                                      </p:to>
                                    </p:set>
                                    <p:animEffect filter="dissolve(up)" transition="in">
                                      <p:cBhvr>
                                        <p:cTn id="25" dur="1750"/>
                                        <p:tgtEl>
                                          <p:spTgt spid="10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4" presetID="9" grpId="4" fill="hold">
                                  <p:stCondLst>
                                    <p:cond delay="0"/>
                                  </p:stCondLst>
                                  <p:iterate type="el" backwards="0">
                                    <p:tmAbs val="0"/>
                                  </p:iterate>
                                  <p:childTnLst>
                                    <p:set>
                                      <p:cBhvr>
                                        <p:cTn id="29" fill="hold"/>
                                        <p:tgtEl>
                                          <p:spTgt spid="101">
                                            <p:txEl>
                                              <p:pRg st="1" end="1"/>
                                            </p:txEl>
                                          </p:spTgt>
                                        </p:tgtEl>
                                        <p:attrNameLst>
                                          <p:attrName>style.visibility</p:attrName>
                                        </p:attrNameLst>
                                      </p:cBhvr>
                                      <p:to>
                                        <p:strVal val="visible"/>
                                      </p:to>
                                    </p:set>
                                    <p:animEffect filter="dissolve(up)" transition="in">
                                      <p:cBhvr>
                                        <p:cTn id="30" dur="1750"/>
                                        <p:tgtEl>
                                          <p:spTgt spid="10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9" grpId="4" fill="hold">
                                  <p:stCondLst>
                                    <p:cond delay="0"/>
                                  </p:stCondLst>
                                  <p:iterate type="el" backwards="0">
                                    <p:tmAbs val="0"/>
                                  </p:iterate>
                                  <p:childTnLst>
                                    <p:set>
                                      <p:cBhvr>
                                        <p:cTn id="34" fill="hold"/>
                                        <p:tgtEl>
                                          <p:spTgt spid="101">
                                            <p:txEl>
                                              <p:pRg st="2" end="2"/>
                                            </p:txEl>
                                          </p:spTgt>
                                        </p:tgtEl>
                                        <p:attrNameLst>
                                          <p:attrName>style.visibility</p:attrName>
                                        </p:attrNameLst>
                                      </p:cBhvr>
                                      <p:to>
                                        <p:strVal val="visible"/>
                                      </p:to>
                                    </p:set>
                                    <p:animEffect filter="dissolve(up)" transition="in">
                                      <p:cBhvr>
                                        <p:cTn id="35" dur="1750"/>
                                        <p:tgtEl>
                                          <p:spTgt spid="10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9" grpId="4" fill="hold">
                                  <p:stCondLst>
                                    <p:cond delay="0"/>
                                  </p:stCondLst>
                                  <p:iterate type="el" backwards="0">
                                    <p:tmAbs val="0"/>
                                  </p:iterate>
                                  <p:childTnLst>
                                    <p:set>
                                      <p:cBhvr>
                                        <p:cTn id="39" fill="hold"/>
                                        <p:tgtEl>
                                          <p:spTgt spid="101">
                                            <p:txEl>
                                              <p:pRg st="3" end="3"/>
                                            </p:txEl>
                                          </p:spTgt>
                                        </p:tgtEl>
                                        <p:attrNameLst>
                                          <p:attrName>style.visibility</p:attrName>
                                        </p:attrNameLst>
                                      </p:cBhvr>
                                      <p:to>
                                        <p:strVal val="visible"/>
                                      </p:to>
                                    </p:set>
                                    <p:animEffect filter="dissolve(up)" transition="in">
                                      <p:cBhvr>
                                        <p:cTn id="40" dur="1750"/>
                                        <p:tgtEl>
                                          <p:spTgt spid="10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4" presetID="9" grpId="4" fill="hold">
                                  <p:stCondLst>
                                    <p:cond delay="0"/>
                                  </p:stCondLst>
                                  <p:iterate type="el" backwards="0">
                                    <p:tmAbs val="0"/>
                                  </p:iterate>
                                  <p:childTnLst>
                                    <p:set>
                                      <p:cBhvr>
                                        <p:cTn id="44" fill="hold"/>
                                        <p:tgtEl>
                                          <p:spTgt spid="101">
                                            <p:txEl>
                                              <p:pRg st="4" end="4"/>
                                            </p:txEl>
                                          </p:spTgt>
                                        </p:tgtEl>
                                        <p:attrNameLst>
                                          <p:attrName>style.visibility</p:attrName>
                                        </p:attrNameLst>
                                      </p:cBhvr>
                                      <p:to>
                                        <p:strVal val="visible"/>
                                      </p:to>
                                    </p:set>
                                    <p:animEffect filter="dissolve(up)" transition="in">
                                      <p:cBhvr>
                                        <p:cTn id="45" dur="1750"/>
                                        <p:tgtEl>
                                          <p:spTgt spid="10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4" presetID="9" grpId="4" fill="hold">
                                  <p:stCondLst>
                                    <p:cond delay="0"/>
                                  </p:stCondLst>
                                  <p:iterate type="el" backwards="0">
                                    <p:tmAbs val="0"/>
                                  </p:iterate>
                                  <p:childTnLst>
                                    <p:set>
                                      <p:cBhvr>
                                        <p:cTn id="49" fill="hold"/>
                                        <p:tgtEl>
                                          <p:spTgt spid="101">
                                            <p:txEl>
                                              <p:pRg st="5" end="5"/>
                                            </p:txEl>
                                          </p:spTgt>
                                        </p:tgtEl>
                                        <p:attrNameLst>
                                          <p:attrName>style.visibility</p:attrName>
                                        </p:attrNameLst>
                                      </p:cBhvr>
                                      <p:to>
                                        <p:strVal val="visible"/>
                                      </p:to>
                                    </p:set>
                                    <p:animEffect filter="dissolve(up)" transition="in">
                                      <p:cBhvr>
                                        <p:cTn id="50" dur="1750"/>
                                        <p:tgtEl>
                                          <p:spTgt spid="101">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4" presetID="9" grpId="4" fill="hold">
                                  <p:stCondLst>
                                    <p:cond delay="0"/>
                                  </p:stCondLst>
                                  <p:iterate type="el" backwards="0">
                                    <p:tmAbs val="0"/>
                                  </p:iterate>
                                  <p:childTnLst>
                                    <p:set>
                                      <p:cBhvr>
                                        <p:cTn id="54" fill="hold"/>
                                        <p:tgtEl>
                                          <p:spTgt spid="101">
                                            <p:txEl>
                                              <p:pRg st="6" end="6"/>
                                            </p:txEl>
                                          </p:spTgt>
                                        </p:tgtEl>
                                        <p:attrNameLst>
                                          <p:attrName>style.visibility</p:attrName>
                                        </p:attrNameLst>
                                      </p:cBhvr>
                                      <p:to>
                                        <p:strVal val="visible"/>
                                      </p:to>
                                    </p:set>
                                    <p:animEffect filter="dissolve(up)" transition="in">
                                      <p:cBhvr>
                                        <p:cTn id="55" dur="1750"/>
                                        <p:tgtEl>
                                          <p:spTgt spid="10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P build="whole" bldLvl="1" animBg="1" rev="0" advAuto="0" spid="98" grpId="2"/>
      <p:bldP build="p" bldLvl="5" animBg="1" rev="0" advAuto="0" spid="101" grpId="4"/>
      <p:bldP build="whole" bldLvl="1" animBg="1" rev="0" advAuto="0" spid="97"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Euphrates-google3.png"/>
          <p:cNvPicPr/>
          <p:nvPr/>
        </p:nvPicPr>
        <p:blipFill>
          <a:blip r:embed="rId2">
            <a:extLst/>
          </a:blip>
          <a:srcRect l="6260" t="0" r="0" b="0"/>
          <a:stretch>
            <a:fillRect/>
          </a:stretch>
        </p:blipFill>
        <p:spPr>
          <a:xfrm>
            <a:off x="1388722" y="-1"/>
            <a:ext cx="11865893" cy="9753711"/>
          </a:xfrm>
          <a:prstGeom prst="rect">
            <a:avLst/>
          </a:prstGeom>
          <a:ln w="12700">
            <a:miter lim="400000"/>
          </a:ln>
        </p:spPr>
      </p:pic>
      <p:sp>
        <p:nvSpPr>
          <p:cNvPr id="104" name="Shape 104"/>
          <p:cNvSpPr/>
          <p:nvPr>
            <p:ph type="title"/>
          </p:nvPr>
        </p:nvSpPr>
        <p:spPr>
          <a:xfrm>
            <a:off x="1529513" y="8184033"/>
            <a:ext cx="11584187" cy="890837"/>
          </a:xfrm>
          <a:prstGeom prst="rect">
            <a:avLst/>
          </a:prstGeom>
        </p:spPr>
        <p:txBody>
          <a:bodyPr/>
          <a:lstStyle/>
          <a:p>
            <a:pPr lvl="0">
              <a:defRPr sz="1800"/>
            </a:pPr>
            <a:r>
              <a:rPr sz="5600"/>
              <a:t>The Day of Invasion</a:t>
            </a:r>
          </a:p>
        </p:txBody>
      </p:sp>
      <p:sp>
        <p:nvSpPr>
          <p:cNvPr id="105" name="Shape 105"/>
          <p:cNvSpPr/>
          <p:nvPr/>
        </p:nvSpPr>
        <p:spPr>
          <a:xfrm>
            <a:off x="4756429" y="-57151"/>
            <a:ext cx="8248372" cy="2324101"/>
          </a:xfrm>
          <a:prstGeom prst="rect">
            <a:avLst/>
          </a:prstGeom>
          <a:solidFill>
            <a:srgbClr val="F5E6D1"/>
          </a:solidFill>
          <a:ln w="12700">
            <a:miter lim="400000"/>
          </a:ln>
          <a:effectLst>
            <a:outerShdw sx="100000" sy="100000" kx="0" ky="0" algn="b" rotWithShape="0" blurRad="355600" dist="0" dir="0">
              <a:srgbClr val="000000">
                <a:alpha val="59522"/>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just">
              <a:spcBef>
                <a:spcPts val="1500"/>
              </a:spcBef>
              <a:defRPr sz="1800"/>
            </a:pPr>
            <a:r>
              <a:rPr sz="2100"/>
              <a:t>9</a:t>
            </a:r>
            <a:r>
              <a:rPr baseline="31999" sz="2100"/>
              <a:t>:13</a:t>
            </a:r>
            <a:r>
              <a:rPr sz="2100"/>
              <a:t> Then the sixth angel blew his trumpet, and I heard a voice from the four horns of the golden altar before God, </a:t>
            </a:r>
            <a:r>
              <a:rPr baseline="31999" sz="2100"/>
              <a:t>14</a:t>
            </a:r>
            <a:r>
              <a:rPr sz="2100"/>
              <a:t> saying to the sixth angel who had the trumpet, “Release the four angels who are bound at the great river Euphrates.” </a:t>
            </a:r>
            <a:r>
              <a:rPr baseline="31999" sz="2100"/>
              <a:t>15</a:t>
            </a:r>
            <a:r>
              <a:rPr sz="2100"/>
              <a:t> So the four angels, who had been prepared for the hour, the day, the month, and the year, were released to kill a third of mankind. </a:t>
            </a:r>
            <a:r>
              <a:rPr baseline="31999" sz="2100"/>
              <a:t>16</a:t>
            </a:r>
            <a:r>
              <a:rPr sz="2100"/>
              <a:t> The number of mounted troops was twice ten thousand times ten thousand; I heard their number.</a:t>
            </a:r>
          </a:p>
        </p:txBody>
      </p:sp>
      <p:sp>
        <p:nvSpPr>
          <p:cNvPr id="106" name="Shape 106"/>
          <p:cNvSpPr/>
          <p:nvPr/>
        </p:nvSpPr>
        <p:spPr>
          <a:xfrm>
            <a:off x="3272137" y="2106323"/>
            <a:ext cx="9622957" cy="6815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lnTo>
                  <a:pt x="0" y="709"/>
                </a:lnTo>
                <a:lnTo>
                  <a:pt x="746" y="1387"/>
                </a:lnTo>
                <a:lnTo>
                  <a:pt x="1549" y="1180"/>
                </a:lnTo>
                <a:lnTo>
                  <a:pt x="3023" y="1639"/>
                </a:lnTo>
                <a:lnTo>
                  <a:pt x="4974" y="5197"/>
                </a:lnTo>
                <a:lnTo>
                  <a:pt x="5498" y="6359"/>
                </a:lnTo>
                <a:lnTo>
                  <a:pt x="5812" y="6490"/>
                </a:lnTo>
                <a:lnTo>
                  <a:pt x="6004" y="6583"/>
                </a:lnTo>
                <a:lnTo>
                  <a:pt x="6965" y="6329"/>
                </a:lnTo>
                <a:lnTo>
                  <a:pt x="7242" y="6182"/>
                </a:lnTo>
                <a:lnTo>
                  <a:pt x="7430" y="6309"/>
                </a:lnTo>
                <a:lnTo>
                  <a:pt x="7659" y="6645"/>
                </a:lnTo>
                <a:lnTo>
                  <a:pt x="8131" y="7035"/>
                </a:lnTo>
                <a:lnTo>
                  <a:pt x="8379" y="7218"/>
                </a:lnTo>
                <a:lnTo>
                  <a:pt x="8406" y="7683"/>
                </a:lnTo>
                <a:lnTo>
                  <a:pt x="8430" y="8182"/>
                </a:lnTo>
                <a:lnTo>
                  <a:pt x="8679" y="7939"/>
                </a:lnTo>
                <a:lnTo>
                  <a:pt x="8802" y="8412"/>
                </a:lnTo>
                <a:lnTo>
                  <a:pt x="9229" y="8433"/>
                </a:lnTo>
                <a:lnTo>
                  <a:pt x="9128" y="8883"/>
                </a:lnTo>
                <a:lnTo>
                  <a:pt x="9523" y="9524"/>
                </a:lnTo>
                <a:lnTo>
                  <a:pt x="9776" y="9460"/>
                </a:lnTo>
                <a:lnTo>
                  <a:pt x="10500" y="9800"/>
                </a:lnTo>
                <a:lnTo>
                  <a:pt x="11557" y="10779"/>
                </a:lnTo>
                <a:lnTo>
                  <a:pt x="11741" y="11588"/>
                </a:lnTo>
                <a:lnTo>
                  <a:pt x="11849" y="12826"/>
                </a:lnTo>
                <a:lnTo>
                  <a:pt x="12030" y="13957"/>
                </a:lnTo>
                <a:lnTo>
                  <a:pt x="12269" y="14527"/>
                </a:lnTo>
                <a:lnTo>
                  <a:pt x="12354" y="15097"/>
                </a:lnTo>
                <a:lnTo>
                  <a:pt x="12401" y="15623"/>
                </a:lnTo>
                <a:lnTo>
                  <a:pt x="12647" y="15813"/>
                </a:lnTo>
                <a:lnTo>
                  <a:pt x="12798" y="16143"/>
                </a:lnTo>
                <a:lnTo>
                  <a:pt x="13019" y="16244"/>
                </a:lnTo>
                <a:lnTo>
                  <a:pt x="13511" y="16849"/>
                </a:lnTo>
                <a:lnTo>
                  <a:pt x="13916" y="17055"/>
                </a:lnTo>
                <a:lnTo>
                  <a:pt x="14240" y="17333"/>
                </a:lnTo>
                <a:lnTo>
                  <a:pt x="14422" y="17182"/>
                </a:lnTo>
                <a:lnTo>
                  <a:pt x="14700" y="17224"/>
                </a:lnTo>
                <a:cubicBezTo>
                  <a:pt x="14850" y="17342"/>
                  <a:pt x="15006" y="17446"/>
                  <a:pt x="15166" y="17534"/>
                </a:cubicBezTo>
                <a:cubicBezTo>
                  <a:pt x="15298" y="17606"/>
                  <a:pt x="15433" y="17668"/>
                  <a:pt x="15569" y="17718"/>
                </a:cubicBezTo>
                <a:lnTo>
                  <a:pt x="16104" y="17874"/>
                </a:lnTo>
                <a:lnTo>
                  <a:pt x="16525" y="18105"/>
                </a:lnTo>
                <a:lnTo>
                  <a:pt x="17433" y="18823"/>
                </a:lnTo>
                <a:lnTo>
                  <a:pt x="19197" y="19101"/>
                </a:lnTo>
                <a:lnTo>
                  <a:pt x="20386" y="19868"/>
                </a:lnTo>
                <a:lnTo>
                  <a:pt x="21600" y="21600"/>
                </a:lnTo>
              </a:path>
            </a:pathLst>
          </a:custGeom>
          <a:ln w="63500">
            <a:solidFill>
              <a:srgbClr val="164F86"/>
            </a:solidFill>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107" name="Shape 107"/>
          <p:cNvSpPr/>
          <p:nvPr/>
        </p:nvSpPr>
        <p:spPr>
          <a:xfrm>
            <a:off x="2970218" y="3476175"/>
            <a:ext cx="104326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Syria</a:t>
            </a:r>
          </a:p>
        </p:txBody>
      </p:sp>
      <p:sp>
        <p:nvSpPr>
          <p:cNvPr id="108" name="Shape 108"/>
          <p:cNvSpPr/>
          <p:nvPr/>
        </p:nvSpPr>
        <p:spPr>
          <a:xfrm>
            <a:off x="7624119" y="3403565"/>
            <a:ext cx="86468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Iraq</a:t>
            </a:r>
          </a:p>
        </p:txBody>
      </p:sp>
      <p:sp>
        <p:nvSpPr>
          <p:cNvPr id="109" name="Shape 109"/>
          <p:cNvSpPr/>
          <p:nvPr/>
        </p:nvSpPr>
        <p:spPr>
          <a:xfrm>
            <a:off x="11355723" y="4254499"/>
            <a:ext cx="86130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Iran</a:t>
            </a:r>
          </a:p>
        </p:txBody>
      </p:sp>
      <p:sp>
        <p:nvSpPr>
          <p:cNvPr id="110" name="Shape 110"/>
          <p:cNvSpPr/>
          <p:nvPr/>
        </p:nvSpPr>
        <p:spPr>
          <a:xfrm>
            <a:off x="1822592" y="-1"/>
            <a:ext cx="143394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Turkey</a:t>
            </a:r>
          </a:p>
        </p:txBody>
      </p:sp>
      <p:sp>
        <p:nvSpPr>
          <p:cNvPr id="111" name="Shape 111"/>
          <p:cNvSpPr/>
          <p:nvPr/>
        </p:nvSpPr>
        <p:spPr>
          <a:xfrm rot="2394516">
            <a:off x="3648132" y="4002036"/>
            <a:ext cx="3931767" cy="6223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457200">
              <a:spcBef>
                <a:spcPts val="900"/>
              </a:spcBef>
              <a:defRPr sz="3400">
                <a:solidFill>
                  <a:srgbClr val="0365C0"/>
                </a:solidFill>
                <a:latin typeface="Gill Sans SemiBold"/>
                <a:ea typeface="Gill Sans SemiBold"/>
                <a:cs typeface="Gill Sans SemiBold"/>
                <a:sym typeface="Gill Sans SemiBold"/>
              </a:defRPr>
            </a:lvl1pPr>
          </a:lstStyle>
          <a:p>
            <a:pPr lvl="0">
              <a:defRPr sz="1800">
                <a:solidFill>
                  <a:srgbClr val="000000"/>
                </a:solidFill>
              </a:defRPr>
            </a:pPr>
            <a:r>
              <a:rPr sz="3400">
                <a:solidFill>
                  <a:srgbClr val="0365C0"/>
                </a:solidFill>
              </a:rPr>
              <a:t>EUPHRATES RIVER</a:t>
            </a:r>
          </a:p>
        </p:txBody>
      </p:sp>
      <p:sp>
        <p:nvSpPr>
          <p:cNvPr id="112" name="Shape 112"/>
          <p:cNvSpPr/>
          <p:nvPr/>
        </p:nvSpPr>
        <p:spPr>
          <a:xfrm>
            <a:off x="6759440" y="6028232"/>
            <a:ext cx="86468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Iraq</a:t>
            </a:r>
          </a:p>
        </p:txBody>
      </p:sp>
      <p:sp>
        <p:nvSpPr>
          <p:cNvPr id="113" name="Shape 113"/>
          <p:cNvSpPr/>
          <p:nvPr/>
        </p:nvSpPr>
        <p:spPr>
          <a:xfrm>
            <a:off x="1675180" y="9074869"/>
            <a:ext cx="1960475" cy="469901"/>
          </a:xfrm>
          <a:prstGeom prst="rect">
            <a:avLst/>
          </a:prstGeom>
          <a:gradFill>
            <a:gsLst>
              <a:gs pos="0">
                <a:srgbClr val="FBFBFB">
                  <a:alpha val="52086"/>
                </a:srgbClr>
              </a:gs>
              <a:gs pos="100000">
                <a:srgbClr val="BEBEBE">
                  <a:alpha val="52086"/>
                </a:srgbClr>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2400"/>
            </a:lvl1pPr>
          </a:lstStyle>
          <a:p>
            <a:pPr lvl="0">
              <a:defRPr sz="1800"/>
            </a:pPr>
            <a:r>
              <a:rPr sz="2400"/>
              <a:t>Google maps</a:t>
            </a:r>
          </a:p>
        </p:txBody>
      </p:sp>
      <p:sp>
        <p:nvSpPr>
          <p:cNvPr id="114" name="Shape 114"/>
          <p:cNvSpPr/>
          <p:nvPr/>
        </p:nvSpPr>
        <p:spPr>
          <a:xfrm>
            <a:off x="4756429" y="2266950"/>
            <a:ext cx="8248371" cy="8908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300">
                <a:latin typeface="Helvetica"/>
                <a:ea typeface="Helvetica"/>
                <a:cs typeface="Helvetica"/>
                <a:sym typeface="Helvetica"/>
              </a:defRPr>
            </a:lvl1pPr>
          </a:lstStyle>
          <a:p>
            <a:pPr lvl="0">
              <a:defRPr b="0" sz="1800"/>
            </a:pPr>
            <a:r>
              <a:rPr b="1" sz="4300"/>
              <a:t>2*10,000*10,000= 200,000,000</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0"/>
                                  </p:stCondLst>
                                  <p:iterate type="el" backwards="0">
                                    <p:tmAbs val="0"/>
                                  </p:iterate>
                                  <p:childTnLst>
                                    <p:set>
                                      <p:cBhvr>
                                        <p:cTn id="6" fill="hold"/>
                                        <p:tgtEl>
                                          <p:spTgt spid="105"/>
                                        </p:tgtEl>
                                        <p:attrNameLst>
                                          <p:attrName>style.visibility</p:attrName>
                                        </p:attrNameLst>
                                      </p:cBhvr>
                                      <p:to>
                                        <p:strVal val="visible"/>
                                      </p:to>
                                    </p:set>
                                    <p:animEffect filter="dissolve(left)" transition="in">
                                      <p:cBhvr>
                                        <p:cTn id="7" dur="3000"/>
                                        <p:tgtEl>
                                          <p:spTgt spid="105"/>
                                        </p:tgtEl>
                                      </p:cBhvr>
                                    </p:animEffect>
                                  </p:childTnLst>
                                </p:cTn>
                              </p:par>
                            </p:childTnLst>
                          </p:cTn>
                        </p:par>
                        <p:par>
                          <p:cTn id="8" fill="hold">
                            <p:stCondLst>
                              <p:cond delay="3000"/>
                            </p:stCondLst>
                            <p:childTnLst>
                              <p:par>
                                <p:cTn id="9" nodeType="afterEffect" presetClass="entr" presetSubtype="0" presetID="9" grpId="2" fill="hold">
                                  <p:stCondLst>
                                    <p:cond delay="0"/>
                                  </p:stCondLst>
                                  <p:iterate type="el" backwards="0">
                                    <p:tmAbs val="0"/>
                                  </p:iterate>
                                  <p:childTnLst>
                                    <p:set>
                                      <p:cBhvr>
                                        <p:cTn id="10" fill="hold"/>
                                        <p:tgtEl>
                                          <p:spTgt spid="114"/>
                                        </p:tgtEl>
                                        <p:attrNameLst>
                                          <p:attrName>style.visibility</p:attrName>
                                        </p:attrNameLst>
                                      </p:cBhvr>
                                      <p:to>
                                        <p:strVal val="visible"/>
                                      </p:to>
                                    </p:set>
                                    <p:animEffect filter="dissolve" transition="in">
                                      <p:cBhvr>
                                        <p:cTn id="11" dur="15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6" presetID="18" grpId="3" fill="hold">
                                  <p:stCondLst>
                                    <p:cond delay="0"/>
                                  </p:stCondLst>
                                  <p:iterate type="el" backwards="0">
                                    <p:tmAbs val="0"/>
                                  </p:iterate>
                                  <p:childTnLst>
                                    <p:set>
                                      <p:cBhvr>
                                        <p:cTn id="15" fill="hold"/>
                                        <p:tgtEl>
                                          <p:spTgt spid="111"/>
                                        </p:tgtEl>
                                        <p:attrNameLst>
                                          <p:attrName>style.visibility</p:attrName>
                                        </p:attrNameLst>
                                      </p:cBhvr>
                                      <p:to>
                                        <p:strVal val="visible"/>
                                      </p:to>
                                    </p:set>
                                    <p:animEffect filter="strips(downRight)" transition="in">
                                      <p:cBhvr>
                                        <p:cTn id="16" dur="3750"/>
                                        <p:tgtEl>
                                          <p:spTgt spid="111"/>
                                        </p:tgtEl>
                                      </p:cBhvr>
                                    </p:animEffect>
                                  </p:childTnLst>
                                </p:cTn>
                              </p:par>
                            </p:childTnLst>
                          </p:cTn>
                        </p:par>
                        <p:par>
                          <p:cTn id="17" fill="hold">
                            <p:stCondLst>
                              <p:cond delay="3750"/>
                            </p:stCondLst>
                            <p:childTnLst>
                              <p:par>
                                <p:cTn id="18" nodeType="afterEffect" presetClass="entr" presetSubtype="8" presetID="22" grpId="4" fill="hold">
                                  <p:stCondLst>
                                    <p:cond delay="0"/>
                                  </p:stCondLst>
                                  <p:iterate type="el" backwards="0">
                                    <p:tmAbs val="0"/>
                                  </p:iterate>
                                  <p:childTnLst>
                                    <p:set>
                                      <p:cBhvr>
                                        <p:cTn id="19" fill="hold"/>
                                        <p:tgtEl>
                                          <p:spTgt spid="106"/>
                                        </p:tgtEl>
                                        <p:attrNameLst>
                                          <p:attrName>style.visibility</p:attrName>
                                        </p:attrNameLst>
                                      </p:cBhvr>
                                      <p:to>
                                        <p:strVal val="visible"/>
                                      </p:to>
                                    </p:set>
                                    <p:animEffect filter="wipe(left)" transition="in">
                                      <p:cBhvr>
                                        <p:cTn id="20" dur="2750"/>
                                        <p:tgtEl>
                                          <p:spTgt spid="106"/>
                                        </p:tgtEl>
                                      </p:cBhvr>
                                    </p:animEffect>
                                  </p:childTnLst>
                                </p:cTn>
                              </p:par>
                            </p:childTnLst>
                          </p:cTn>
                        </p:par>
                        <p:par>
                          <p:cTn id="21" fill="hold">
                            <p:stCondLst>
                              <p:cond delay="6500"/>
                            </p:stCondLst>
                            <p:childTnLst>
                              <p:par>
                                <p:cTn id="22" nodeType="afterEffect" presetClass="entr" presetSubtype="0" presetID="10" grpId="5" fill="hold">
                                  <p:stCondLst>
                                    <p:cond delay="0"/>
                                  </p:stCondLst>
                                  <p:iterate type="el" backwards="0">
                                    <p:tmAbs val="0"/>
                                  </p:iterate>
                                  <p:childTnLst>
                                    <p:set>
                                      <p:cBhvr>
                                        <p:cTn id="23" fill="hold"/>
                                        <p:tgtEl>
                                          <p:spTgt spid="107"/>
                                        </p:tgtEl>
                                        <p:attrNameLst>
                                          <p:attrName>style.visibility</p:attrName>
                                        </p:attrNameLst>
                                      </p:cBhvr>
                                      <p:to>
                                        <p:strVal val="visible"/>
                                      </p:to>
                                    </p:set>
                                    <p:animEffect filter="fade" transition="in">
                                      <p:cBhvr>
                                        <p:cTn id="24" dur="1500"/>
                                        <p:tgtEl>
                                          <p:spTgt spid="107"/>
                                        </p:tgtEl>
                                      </p:cBhvr>
                                    </p:animEffect>
                                  </p:childTnLst>
                                </p:cTn>
                              </p:par>
                            </p:childTnLst>
                          </p:cTn>
                        </p:par>
                        <p:par>
                          <p:cTn id="25" fill="hold">
                            <p:stCondLst>
                              <p:cond delay="8000"/>
                            </p:stCondLst>
                            <p:childTnLst>
                              <p:par>
                                <p:cTn id="26" nodeType="afterEffect" presetClass="entr" presetSubtype="0" presetID="10" grpId="6" fill="hold">
                                  <p:stCondLst>
                                    <p:cond delay="0"/>
                                  </p:stCondLst>
                                  <p:iterate type="el" backwards="0">
                                    <p:tmAbs val="0"/>
                                  </p:iterate>
                                  <p:childTnLst>
                                    <p:set>
                                      <p:cBhvr>
                                        <p:cTn id="27" fill="hold"/>
                                        <p:tgtEl>
                                          <p:spTgt spid="108"/>
                                        </p:tgtEl>
                                        <p:attrNameLst>
                                          <p:attrName>style.visibility</p:attrName>
                                        </p:attrNameLst>
                                      </p:cBhvr>
                                      <p:to>
                                        <p:strVal val="visible"/>
                                      </p:to>
                                    </p:set>
                                    <p:animEffect filter="fade" transition="in">
                                      <p:cBhvr>
                                        <p:cTn id="28" dur="1500"/>
                                        <p:tgtEl>
                                          <p:spTgt spid="108"/>
                                        </p:tgtEl>
                                      </p:cBhvr>
                                    </p:animEffect>
                                  </p:childTnLst>
                                </p:cTn>
                              </p:par>
                            </p:childTnLst>
                          </p:cTn>
                        </p:par>
                        <p:par>
                          <p:cTn id="29" fill="hold">
                            <p:stCondLst>
                              <p:cond delay="9500"/>
                            </p:stCondLst>
                            <p:childTnLst>
                              <p:par>
                                <p:cTn id="30" nodeType="afterEffect" presetClass="entr" presetSubtype="0" presetID="10" grpId="7" fill="hold">
                                  <p:stCondLst>
                                    <p:cond delay="0"/>
                                  </p:stCondLst>
                                  <p:iterate type="el" backwards="0">
                                    <p:tmAbs val="0"/>
                                  </p:iterate>
                                  <p:childTnLst>
                                    <p:set>
                                      <p:cBhvr>
                                        <p:cTn id="31" fill="hold"/>
                                        <p:tgtEl>
                                          <p:spTgt spid="109"/>
                                        </p:tgtEl>
                                        <p:attrNameLst>
                                          <p:attrName>style.visibility</p:attrName>
                                        </p:attrNameLst>
                                      </p:cBhvr>
                                      <p:to>
                                        <p:strVal val="visible"/>
                                      </p:to>
                                    </p:set>
                                    <p:animEffect filter="fade" transition="in">
                                      <p:cBhvr>
                                        <p:cTn id="32" dur="1500"/>
                                        <p:tgtEl>
                                          <p:spTgt spid="109"/>
                                        </p:tgtEl>
                                      </p:cBhvr>
                                    </p:animEffect>
                                  </p:childTnLst>
                                </p:cTn>
                              </p:par>
                            </p:childTnLst>
                          </p:cTn>
                        </p:par>
                        <p:par>
                          <p:cTn id="33" fill="hold">
                            <p:stCondLst>
                              <p:cond delay="11000"/>
                            </p:stCondLst>
                            <p:childTnLst>
                              <p:par>
                                <p:cTn id="34" nodeType="afterEffect" presetClass="entr" presetSubtype="0" presetID="10" grpId="8" fill="hold">
                                  <p:stCondLst>
                                    <p:cond delay="0"/>
                                  </p:stCondLst>
                                  <p:iterate type="el" backwards="0">
                                    <p:tmAbs val="0"/>
                                  </p:iterate>
                                  <p:childTnLst>
                                    <p:set>
                                      <p:cBhvr>
                                        <p:cTn id="35" fill="hold"/>
                                        <p:tgtEl>
                                          <p:spTgt spid="110"/>
                                        </p:tgtEl>
                                        <p:attrNameLst>
                                          <p:attrName>style.visibility</p:attrName>
                                        </p:attrNameLst>
                                      </p:cBhvr>
                                      <p:to>
                                        <p:strVal val="visible"/>
                                      </p:to>
                                    </p:set>
                                    <p:animEffect filter="fade" transition="in">
                                      <p:cBhvr>
                                        <p:cTn id="36" dur="1500"/>
                                        <p:tgtEl>
                                          <p:spTgt spid="110"/>
                                        </p:tgtEl>
                                      </p:cBhvr>
                                    </p:animEffect>
                                  </p:childTnLst>
                                </p:cTn>
                              </p:par>
                            </p:childTnLst>
                          </p:cTn>
                        </p:par>
                        <p:par>
                          <p:cTn id="37" fill="hold">
                            <p:stCondLst>
                              <p:cond delay="12500"/>
                            </p:stCondLst>
                            <p:childTnLst>
                              <p:par>
                                <p:cTn id="38" nodeType="afterEffect" presetClass="entr" presetSubtype="0" presetID="10" grpId="9" fill="hold">
                                  <p:stCondLst>
                                    <p:cond delay="0"/>
                                  </p:stCondLst>
                                  <p:iterate type="el" backwards="0">
                                    <p:tmAbs val="0"/>
                                  </p:iterate>
                                  <p:childTnLst>
                                    <p:set>
                                      <p:cBhvr>
                                        <p:cTn id="39" fill="hold"/>
                                        <p:tgtEl>
                                          <p:spTgt spid="112"/>
                                        </p:tgtEl>
                                        <p:attrNameLst>
                                          <p:attrName>style.visibility</p:attrName>
                                        </p:attrNameLst>
                                      </p:cBhvr>
                                      <p:to>
                                        <p:strVal val="visible"/>
                                      </p:to>
                                    </p:set>
                                    <p:animEffect filter="fade" transition="in">
                                      <p:cBhvr>
                                        <p:cTn id="40" dur="1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8"/>
      <p:bldP build="whole" bldLvl="1" animBg="1" rev="0" advAuto="0" spid="108" grpId="6"/>
      <p:bldP build="whole" bldLvl="1" animBg="1" rev="0" advAuto="0" spid="106" grpId="4"/>
      <p:bldP build="whole" bldLvl="1" animBg="1" rev="0" advAuto="0" spid="107" grpId="5"/>
      <p:bldP build="whole" bldLvl="1" animBg="1" rev="0" advAuto="0" spid="111" grpId="3"/>
      <p:bldP build="whole" bldLvl="1" animBg="1" rev="0" advAuto="0" spid="112" grpId="9"/>
      <p:bldP build="whole" bldLvl="1" animBg="1" rev="0" advAuto="0" spid="109" grpId="7"/>
      <p:bldP build="whole" bldLvl="1" animBg="1" rev="0" advAuto="0" spid="105" grpId="1"/>
      <p:bldP build="whole" bldLvl="1" animBg="1" rev="0" advAuto="0" spid="114"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