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80" r:id="rId3"/>
    <p:sldId id="257" r:id="rId4"/>
    <p:sldId id="273" r:id="rId5"/>
    <p:sldId id="276" r:id="rId6"/>
    <p:sldId id="275" r:id="rId7"/>
    <p:sldId id="278" r:id="rId8"/>
    <p:sldId id="281" r:id="rId9"/>
    <p:sldId id="282" r:id="rId10"/>
    <p:sldId id="279" r:id="rId11"/>
    <p:sldId id="283" r:id="rId12"/>
    <p:sldId id="284" r:id="rId13"/>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26" autoAdjust="0"/>
  </p:normalViewPr>
  <p:slideViewPr>
    <p:cSldViewPr snapToGrid="0" snapToObjects="1">
      <p:cViewPr varScale="1">
        <p:scale>
          <a:sx n="120" d="100"/>
          <a:sy n="120" d="100"/>
        </p:scale>
        <p:origin x="-128" y="-22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Shape 2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5" name="Shape 2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96041842"/>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166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of information covered last week from second part of Chapter 11 to beginning of Chapter 15.  </a:t>
            </a:r>
          </a:p>
          <a:p>
            <a:endParaRPr lang="en-US" baseline="0" dirty="0" smtClean="0"/>
          </a:p>
          <a:p>
            <a:r>
              <a:rPr lang="en-US" baseline="0" dirty="0" smtClean="0"/>
              <a:t>*The 7 signs form an extended interlude between the sounding of the 7</a:t>
            </a:r>
            <a:r>
              <a:rPr lang="en-US" baseline="30000" dirty="0" smtClean="0"/>
              <a:t>th</a:t>
            </a:r>
            <a:r>
              <a:rPr lang="en-US" baseline="0" dirty="0" smtClean="0"/>
              <a:t> trumpet to the pouring out of the 7 bowls of wrath.  </a:t>
            </a:r>
            <a:endParaRPr lang="en-US" dirty="0"/>
          </a:p>
        </p:txBody>
      </p:sp>
    </p:spTree>
    <p:extLst>
      <p:ext uri="{BB962C8B-B14F-4D97-AF65-F5344CB8AC3E}">
        <p14:creationId xmlns:p14="http://schemas.microsoft.com/office/powerpoint/2010/main" val="59583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939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200" dirty="0" smtClean="0">
                <a:effectLst/>
                <a:latin typeface="Helvetica Neue"/>
                <a:ea typeface="Helvetica Neue"/>
                <a:cs typeface="Helvetica Neue"/>
                <a:sym typeface="Helvetica Neue"/>
              </a:rPr>
              <a:t>V. 1 The voice that John heard was from God.  The fact that God told the angels to pour out their bowls seems to indicate that these judgments will follow each other in rapid succession.  The first four plagues seem to affect individuals directly through personal affliction or through objects of nature while the last three are on more on an international scale.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2 First Bowl:  poured on the land and brings harmful and painful sores on those who have the mark of the beast and worship it’s image. (Compare with the present spread of the AIDS epidemic)</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3 Second Bowl:  poured on the sea, turning it into blood and killing all living things. (Similar to Nile turning to blood in Exodus)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4 Third Bowl:  poured on the rivers and springs of water and they become blood.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5-7 John heard praises of God in heaven that interrupted his narration of the outpouring of the bowls of wrath.  Specifically God poured out blood on the earth dwellers because of what they did to the saints and prophets.  (i.e. Pharaoh/Jewish babies, Haman/Mordecai)</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8 Fourth Bowl:  poured out on the sun, giving it power to scorch people with fire.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10-11 Fifth Bowl:  poured out on the throne of the beast, plunging it into darkness.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12 Sixth Bowl:  poured out on the great river Euphrates drying it up to prepare the way for the kings of the East (represents all ruling authority of humanity).</a:t>
            </a:r>
          </a:p>
          <a:p>
            <a:r>
              <a:rPr lang="en-US" sz="2200" dirty="0" smtClean="0">
                <a:effectLst/>
                <a:latin typeface="Helvetica Neue"/>
                <a:ea typeface="Helvetica Neue"/>
                <a:cs typeface="Helvetica Neue"/>
                <a:sym typeface="Helvetica Neue"/>
              </a:rPr>
              <a:t> </a:t>
            </a:r>
          </a:p>
          <a:p>
            <a:r>
              <a:rPr lang="en-US" sz="2200" dirty="0" smtClean="0">
                <a:effectLst/>
                <a:latin typeface="Helvetica Neue"/>
                <a:ea typeface="Helvetica Neue"/>
                <a:cs typeface="Helvetica Neue"/>
                <a:sym typeface="Helvetica Neue"/>
              </a:rPr>
              <a:t> </a:t>
            </a:r>
          </a:p>
          <a:p>
            <a:endParaRPr lang="en-US" dirty="0"/>
          </a:p>
        </p:txBody>
      </p:sp>
    </p:spTree>
    <p:extLst>
      <p:ext uri="{BB962C8B-B14F-4D97-AF65-F5344CB8AC3E}">
        <p14:creationId xmlns:p14="http://schemas.microsoft.com/office/powerpoint/2010/main" val="370677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*Golden</a:t>
            </a:r>
            <a:r>
              <a:rPr lang="en-US" baseline="0" dirty="0" smtClean="0"/>
              <a:t> poisonous dart frogs has enough poison in their bodies to kill 20,000 mice.  </a:t>
            </a:r>
            <a:endParaRPr lang="en-US" dirty="0"/>
          </a:p>
        </p:txBody>
      </p:sp>
    </p:spTree>
    <p:extLst>
      <p:ext uri="{BB962C8B-B14F-4D97-AF65-F5344CB8AC3E}">
        <p14:creationId xmlns:p14="http://schemas.microsoft.com/office/powerpoint/2010/main" val="122956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ancient times Megiddo</a:t>
            </a:r>
            <a:r>
              <a:rPr lang="en-US" baseline="0" dirty="0" smtClean="0"/>
              <a:t> was an important city-state (excavations unearthed that there are 26 levels of ruins indicating long periods of settlements).  It guarded a narrow pass and trade route connecting Egypt and Assyria.  </a:t>
            </a:r>
          </a:p>
          <a:p>
            <a:endParaRPr lang="en-US" baseline="0" dirty="0" smtClean="0"/>
          </a:p>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*In the OT, we do see several decisive battles that take place at Megiddo.  In 2Kings 9:27 we see that </a:t>
            </a:r>
            <a:r>
              <a:rPr lang="en-US" sz="2200" dirty="0" err="1" smtClean="0">
                <a:effectLst/>
                <a:latin typeface="Helvetica Neue"/>
                <a:ea typeface="Helvetica Neue"/>
                <a:cs typeface="Helvetica Neue"/>
                <a:sym typeface="Helvetica Neue"/>
              </a:rPr>
              <a:t>Ahaziah</a:t>
            </a:r>
            <a:r>
              <a:rPr lang="en-US" sz="2200" dirty="0" smtClean="0">
                <a:effectLst/>
                <a:latin typeface="Helvetica Neue"/>
                <a:ea typeface="Helvetica Neue"/>
                <a:cs typeface="Helvetica Neue"/>
                <a:sym typeface="Helvetica Neue"/>
              </a:rPr>
              <a:t>, king of Judah was slain there.  In 2Kings 23:29, and 2 </a:t>
            </a:r>
            <a:r>
              <a:rPr lang="en-US" sz="2200" dirty="0" err="1" smtClean="0">
                <a:effectLst/>
                <a:latin typeface="Helvetica Neue"/>
                <a:ea typeface="Helvetica Neue"/>
                <a:cs typeface="Helvetica Neue"/>
                <a:sym typeface="Helvetica Neue"/>
              </a:rPr>
              <a:t>Chron</a:t>
            </a:r>
            <a:r>
              <a:rPr lang="en-US" sz="2200" dirty="0" smtClean="0">
                <a:effectLst/>
                <a:latin typeface="Helvetica Neue"/>
                <a:ea typeface="Helvetica Neue"/>
                <a:cs typeface="Helvetica Neue"/>
                <a:sym typeface="Helvetica Neue"/>
              </a:rPr>
              <a:t> 35:22, King Josiah is slain in battle.  Judges 5:19 speaks of kings fighting by the waters of Megiddo but failing to take the spoil.  When you put all of these things together, you can see that the work of Satan will dry up and fail.  They may gather up battle but it is a decisive loss for Satan.  Gathering in Armageddon is a symbol of destruction and judgment.  </a:t>
            </a:r>
          </a:p>
          <a:p>
            <a:endParaRPr lang="en-US" dirty="0"/>
          </a:p>
        </p:txBody>
      </p:sp>
    </p:spTree>
    <p:extLst>
      <p:ext uri="{BB962C8B-B14F-4D97-AF65-F5344CB8AC3E}">
        <p14:creationId xmlns:p14="http://schemas.microsoft.com/office/powerpoint/2010/main" val="1532800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smtClean="0"/>
              <a:t>**V. 15:  gives a call to preparation for the people of God.  God’s judgment will come like a thief.  Be prepared.  Stay awake.  Do not be caught by surprise.  </a:t>
            </a:r>
          </a:p>
          <a:p>
            <a:endParaRPr lang="en-US" dirty="0" smtClean="0"/>
          </a:p>
          <a:p>
            <a:pPr marL="0" marR="0" lvl="1" indent="0" defTabSz="457200" eaLnBrk="1" fontAlgn="auto" latinLnBrk="0" hangingPunct="1">
              <a:lnSpc>
                <a:spcPct val="117999"/>
              </a:lnSpc>
              <a:spcBef>
                <a:spcPts val="0"/>
              </a:spcBef>
              <a:spcAft>
                <a:spcPts val="0"/>
              </a:spcAft>
              <a:buClrTx/>
              <a:buSzTx/>
              <a:buFontTx/>
              <a:buNone/>
              <a:tabLst/>
              <a:defRPr/>
            </a:pPr>
            <a:r>
              <a:rPr lang="en-US" sz="2400" dirty="0" smtClean="0">
                <a:effectLst/>
                <a:latin typeface="Helvetica Neue"/>
                <a:ea typeface="Helvetica Neue"/>
                <a:cs typeface="Helvetica Neue"/>
                <a:sym typeface="Helvetica Neue"/>
              </a:rPr>
              <a:t>**This is the 3</a:t>
            </a:r>
            <a:r>
              <a:rPr lang="en-US" sz="2400" baseline="30000" dirty="0" smtClean="0">
                <a:effectLst/>
                <a:latin typeface="Helvetica Neue"/>
                <a:ea typeface="Helvetica Neue"/>
                <a:cs typeface="Helvetica Neue"/>
                <a:sym typeface="Helvetica Neue"/>
              </a:rPr>
              <a:t>rd</a:t>
            </a:r>
            <a:r>
              <a:rPr lang="en-US" sz="2400" dirty="0" smtClean="0">
                <a:effectLst/>
                <a:latin typeface="Helvetica Neue"/>
                <a:ea typeface="Helvetica Neue"/>
                <a:cs typeface="Helvetica Neue"/>
                <a:sym typeface="Helvetica Neue"/>
              </a:rPr>
              <a:t> of the 7 blessings in Revelation mentioned in v. 15.  Those who trust in the Lord must be ready for this great event.  The Lord describes them like soldiers before the command to go into battle.  Such a soldier has his clothes ready for the battle.  Those who are not ready will be ashamed.  Don’t be caught like the soldier without any clothes to protect them for battle.</a:t>
            </a:r>
            <a:endParaRPr lang="en-US" sz="280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351580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200" dirty="0" smtClean="0">
                <a:effectLst/>
                <a:latin typeface="Helvetica Neue"/>
                <a:ea typeface="Helvetica Neue"/>
                <a:cs typeface="Helvetica Neue"/>
                <a:sym typeface="Helvetica Neue"/>
              </a:rPr>
              <a:t>V. 17 The seventh angel poured out his bowl of God’s anger into the air and with a loud voice, God shouts “It is done.”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 18  There were flashes of lightning and crashes of thunder followed by the most powerful earthquake that shook the earth.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V.19 The great city that split into three seems to mean Babylon.  It was a city on the Euphrates and was the heart of evil practices.  Perhaps Babylon will become powerful again or it is just a description of another powerful city.  This city will be the most important city for religion and trade. </a:t>
            </a:r>
          </a:p>
          <a:p>
            <a:pPr lvl="0"/>
            <a:endParaRPr lang="en-US" sz="2200" dirty="0" smtClean="0">
              <a:effectLst/>
              <a:latin typeface="Helvetica Neue"/>
              <a:ea typeface="Helvetica Neue"/>
              <a:cs typeface="Helvetica Neue"/>
              <a:sym typeface="Helvetica Neue"/>
            </a:endParaRPr>
          </a:p>
          <a:p>
            <a:pPr lvl="0"/>
            <a:r>
              <a:rPr lang="en-US" sz="2200" dirty="0" smtClean="0">
                <a:effectLst/>
                <a:latin typeface="Helvetica Neue"/>
                <a:ea typeface="Helvetica Neue"/>
                <a:cs typeface="Helvetica Neue"/>
                <a:sym typeface="Helvetica Neue"/>
              </a:rPr>
              <a:t>V.21 Huge hailstones fell from the sky but even this didn’t persuade people to turn to God.  Instead they cursed God for this terrible storm.  </a:t>
            </a:r>
          </a:p>
          <a:p>
            <a:r>
              <a:rPr lang="en-US" sz="2200" dirty="0" smtClean="0">
                <a:effectLst/>
                <a:latin typeface="Helvetica Neue"/>
                <a:ea typeface="Helvetica Neue"/>
                <a:cs typeface="Helvetica Neue"/>
                <a:sym typeface="Helvetica Neue"/>
              </a:rPr>
              <a:t> </a:t>
            </a:r>
          </a:p>
          <a:p>
            <a:endParaRPr lang="en-US" dirty="0"/>
          </a:p>
        </p:txBody>
      </p:sp>
    </p:spTree>
    <p:extLst>
      <p:ext uri="{BB962C8B-B14F-4D97-AF65-F5344CB8AC3E}">
        <p14:creationId xmlns:p14="http://schemas.microsoft.com/office/powerpoint/2010/main" val="226632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0" name="Candlestick_glow55.jpg"/>
          <p:cNvPicPr/>
          <p:nvPr/>
        </p:nvPicPr>
        <p:blipFill>
          <a:blip r:embed="rId2">
            <a:extLst/>
          </a:blip>
          <a:srcRect l="8045" t="6021" r="4807"/>
          <a:stretch>
            <a:fillRect/>
          </a:stretch>
        </p:blipFill>
        <p:spPr>
          <a:xfrm>
            <a:off x="0" y="431800"/>
            <a:ext cx="13004697" cy="9753600"/>
          </a:xfrm>
          <a:prstGeom prst="rect">
            <a:avLst/>
          </a:prstGeom>
          <a:ln w="12700">
            <a:miter lim="400000"/>
          </a:ln>
        </p:spPr>
      </p:pic>
      <p:grpSp>
        <p:nvGrpSpPr>
          <p:cNvPr id="14" name="Group 14"/>
          <p:cNvGrpSpPr/>
          <p:nvPr/>
        </p:nvGrpSpPr>
        <p:grpSpPr>
          <a:xfrm>
            <a:off x="-3" y="-203200"/>
            <a:ext cx="13004803" cy="939800"/>
            <a:chOff x="0" y="0"/>
            <a:chExt cx="13004801" cy="939799"/>
          </a:xfrm>
        </p:grpSpPr>
        <p:sp>
          <p:nvSpPr>
            <p:cNvPr id="11" name="Shape 11"/>
            <p:cNvSpPr/>
            <p:nvPr/>
          </p:nvSpPr>
          <p:spPr>
            <a:xfrm>
              <a:off x="0" y="114300"/>
              <a:ext cx="13004802" cy="711201"/>
            </a:xfrm>
            <a:prstGeom prst="rect">
              <a:avLst/>
            </a:prstGeom>
            <a:solidFill>
              <a:srgbClr val="020202"/>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2" name="Shape 12"/>
            <p:cNvSpPr/>
            <p:nvPr/>
          </p:nvSpPr>
          <p:spPr>
            <a:xfrm>
              <a:off x="5730594" y="114300"/>
              <a:ext cx="7274207" cy="711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a:bodyPr>
            <a:lstStyle>
              <a:lvl1pPr>
                <a:defRPr sz="2900">
                  <a:solidFill>
                    <a:srgbClr val="A6AAA9"/>
                  </a:solidFill>
                  <a:latin typeface="Copperplate Gothic Bold"/>
                  <a:ea typeface="Copperplate Gothic Bold"/>
                  <a:cs typeface="Copperplate Gothic Bold"/>
                  <a:sym typeface="Copperplate Gothic Bold"/>
                </a:defRPr>
              </a:lvl1pPr>
            </a:lstStyle>
            <a:p>
              <a:pPr lvl="0">
                <a:defRPr sz="1800">
                  <a:solidFill>
                    <a:srgbClr val="000000"/>
                  </a:solidFill>
                </a:defRPr>
              </a:pPr>
              <a:r>
                <a:rPr sz="2900">
                  <a:solidFill>
                    <a:srgbClr val="A6AAA9"/>
                  </a:solidFill>
                </a:rPr>
                <a:t>Vision to Strengthen the Saints</a:t>
              </a:r>
            </a:p>
          </p:txBody>
        </p:sp>
        <p:sp>
          <p:nvSpPr>
            <p:cNvPr id="13" name="Shape 13"/>
            <p:cNvSpPr/>
            <p:nvPr/>
          </p:nvSpPr>
          <p:spPr>
            <a:xfrm>
              <a:off x="0" y="0"/>
              <a:ext cx="5897679" cy="939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a:bodyPr>
            <a:lstStyle>
              <a:lvl1pPr>
                <a:defRPr sz="3700">
                  <a:solidFill>
                    <a:srgbClr val="A6AAA9"/>
                  </a:solidFill>
                  <a:latin typeface="Copperplate Gothic Bold"/>
                  <a:ea typeface="Copperplate Gothic Bold"/>
                  <a:cs typeface="Copperplate Gothic Bold"/>
                  <a:sym typeface="Copperplate Gothic Bold"/>
                </a:defRPr>
              </a:lvl1pPr>
            </a:lstStyle>
            <a:p>
              <a:pPr lvl="0">
                <a:defRPr sz="1800">
                  <a:solidFill>
                    <a:srgbClr val="000000"/>
                  </a:solidFill>
                </a:defRPr>
              </a:pPr>
              <a:r>
                <a:rPr sz="3700">
                  <a:solidFill>
                    <a:srgbClr val="A6AAA9"/>
                  </a:solidFill>
                </a:rPr>
                <a:t>Book of Revelation: </a:t>
              </a:r>
            </a:p>
          </p:txBody>
        </p:sp>
      </p:gr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a:pPr>
            <a:r>
              <a:rPr sz="5600"/>
              <a:t>Title Text</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 y="0"/>
            <a:ext cx="1420616" cy="9753600"/>
          </a:xfrm>
          <a:prstGeom prst="rect">
            <a:avLst/>
          </a:prstGeom>
          <a:gradFill>
            <a:gsLst>
              <a:gs pos="0">
                <a:srgbClr val="0F6CBE"/>
              </a:gs>
              <a:gs pos="100000">
                <a:srgbClr val="012248"/>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3" name="Candlestick_glowSmall.png"/>
          <p:cNvPicPr/>
          <p:nvPr/>
        </p:nvPicPr>
        <p:blipFill>
          <a:blip r:embed="rId4">
            <a:extLst/>
          </a:blip>
          <a:srcRect l="8450" t="5688" r="2514" b="5688"/>
          <a:stretch>
            <a:fillRect/>
          </a:stretch>
        </p:blipFill>
        <p:spPr>
          <a:xfrm>
            <a:off x="0" y="-149"/>
            <a:ext cx="1420433" cy="982623"/>
          </a:xfrm>
          <a:prstGeom prst="rect">
            <a:avLst/>
          </a:prstGeom>
          <a:ln w="12700">
            <a:miter lim="400000"/>
          </a:ln>
        </p:spPr>
      </p:pic>
      <p:sp>
        <p:nvSpPr>
          <p:cNvPr id="4" name="Shape 4"/>
          <p:cNvSpPr/>
          <p:nvPr/>
        </p:nvSpPr>
        <p:spPr>
          <a:xfrm>
            <a:off x="0" y="1149151"/>
            <a:ext cx="1420614" cy="7215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a:bodyPr>
          <a:lstStyle>
            <a:lvl1pPr>
              <a:defRPr sz="2400">
                <a:solidFill>
                  <a:srgbClr val="FFFFFF"/>
                </a:solidFill>
                <a:latin typeface="Helvetica Condensed Medium"/>
                <a:ea typeface="Helvetica Condensed Medium"/>
                <a:cs typeface="Helvetica Condensed Medium"/>
                <a:sym typeface="Helvetica Condensed Medium"/>
              </a:defRPr>
            </a:lvl1pPr>
          </a:lstStyle>
          <a:p>
            <a:pPr lvl="0">
              <a:defRPr sz="1800">
                <a:solidFill>
                  <a:srgbClr val="000000"/>
                </a:solidFill>
              </a:defRPr>
            </a:pPr>
            <a:r>
              <a:rPr sz="2400">
                <a:solidFill>
                  <a:srgbClr val="FFFFFF"/>
                </a:solidFill>
              </a:rPr>
              <a:t>Book of Revelation</a:t>
            </a:r>
          </a:p>
        </p:txBody>
      </p:sp>
      <p:sp>
        <p:nvSpPr>
          <p:cNvPr id="5" name="Shape 5"/>
          <p:cNvSpPr/>
          <p:nvPr/>
        </p:nvSpPr>
        <p:spPr>
          <a:xfrm>
            <a:off x="-1" y="8629451"/>
            <a:ext cx="1420615" cy="89083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2800">
                <a:solidFill>
                  <a:srgbClr val="FFFFFF"/>
                </a:solidFill>
                <a:latin typeface="Helvetica Condensed Medium"/>
                <a:ea typeface="Helvetica Condensed Medium"/>
                <a:cs typeface="Helvetica Condensed Medium"/>
                <a:sym typeface="Helvetica Condensed Medium"/>
              </a:defRPr>
            </a:lvl1pPr>
          </a:lstStyle>
          <a:p>
            <a:pPr lvl="0">
              <a:defRPr sz="1800">
                <a:solidFill>
                  <a:srgbClr val="000000"/>
                </a:solidFill>
              </a:defRPr>
            </a:pPr>
            <a:r>
              <a:rPr sz="2800" dirty="0">
                <a:solidFill>
                  <a:srgbClr val="FFFFFF"/>
                </a:solidFill>
              </a:rPr>
              <a:t>Scene </a:t>
            </a:r>
            <a:r>
              <a:rPr lang="en-US" sz="2800" dirty="0" smtClean="0">
                <a:solidFill>
                  <a:srgbClr val="FFFFFF"/>
                </a:solidFill>
              </a:rPr>
              <a:t>5</a:t>
            </a:r>
            <a:endParaRPr sz="2800" dirty="0">
              <a:solidFill>
                <a:srgbClr val="FFFFFF"/>
              </a:solidFill>
            </a:endParaRPr>
          </a:p>
        </p:txBody>
      </p:sp>
      <p:sp>
        <p:nvSpPr>
          <p:cNvPr id="6" name="Shape 6"/>
          <p:cNvSpPr/>
          <p:nvPr/>
        </p:nvSpPr>
        <p:spPr>
          <a:xfrm>
            <a:off x="0" y="1834091"/>
            <a:ext cx="1420614" cy="72150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2200">
                <a:solidFill>
                  <a:srgbClr val="FFFFFF"/>
                </a:solidFill>
                <a:latin typeface="Helvetica Condensed Medium"/>
                <a:ea typeface="Helvetica Condensed Medium"/>
                <a:cs typeface="Helvetica Condensed Medium"/>
                <a:sym typeface="Helvetica Condensed Medium"/>
              </a:defRPr>
            </a:lvl1pPr>
          </a:lstStyle>
          <a:p>
            <a:pPr lvl="0">
              <a:defRPr sz="1800">
                <a:solidFill>
                  <a:srgbClr val="000000"/>
                </a:solidFill>
              </a:defRPr>
            </a:pPr>
            <a:r>
              <a:rPr lang="en-US" sz="2200" dirty="0" smtClean="0">
                <a:solidFill>
                  <a:srgbClr val="FFFFFF"/>
                </a:solidFill>
              </a:rPr>
              <a:t>15:5</a:t>
            </a:r>
            <a:r>
              <a:rPr sz="2200" dirty="0" smtClean="0">
                <a:solidFill>
                  <a:srgbClr val="FFFFFF"/>
                </a:solidFill>
              </a:rPr>
              <a:t>-1</a:t>
            </a:r>
            <a:r>
              <a:rPr lang="en-US" sz="2200" dirty="0" smtClean="0">
                <a:solidFill>
                  <a:srgbClr val="FFFFFF"/>
                </a:solidFill>
              </a:rPr>
              <a:t>6</a:t>
            </a:r>
            <a:r>
              <a:rPr sz="2200" dirty="0" smtClean="0">
                <a:solidFill>
                  <a:srgbClr val="FFFFFF"/>
                </a:solidFill>
              </a:rPr>
              <a:t>:</a:t>
            </a:r>
            <a:r>
              <a:rPr lang="en-US" sz="2200" dirty="0" smtClean="0">
                <a:solidFill>
                  <a:srgbClr val="FFFFFF"/>
                </a:solidFill>
              </a:rPr>
              <a:t>21</a:t>
            </a:r>
            <a:endParaRPr sz="2200" dirty="0">
              <a:solidFill>
                <a:srgbClr val="FFFFFF"/>
              </a:solidFill>
            </a:endParaRPr>
          </a:p>
        </p:txBody>
      </p:sp>
      <p:sp>
        <p:nvSpPr>
          <p:cNvPr id="7" name="Shape 7"/>
          <p:cNvSpPr/>
          <p:nvPr/>
        </p:nvSpPr>
        <p:spPr>
          <a:xfrm>
            <a:off x="0" y="3245804"/>
            <a:ext cx="1420615" cy="758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400">
                <a:solidFill>
                  <a:srgbClr val="FFFFFF"/>
                </a:solidFill>
                <a:latin typeface="Helvetica Condensed Medium"/>
                <a:ea typeface="Helvetica Condensed Medium"/>
                <a:cs typeface="Helvetica Condensed Medium"/>
                <a:sym typeface="Helvetica Condensed Medium"/>
              </a:defRPr>
            </a:lvl1pPr>
          </a:lstStyle>
          <a:p>
            <a:pPr lvl="0">
              <a:defRPr sz="1800">
                <a:solidFill>
                  <a:srgbClr val="000000"/>
                </a:solidFill>
              </a:defRPr>
            </a:pPr>
            <a:r>
              <a:rPr lang="en-US" sz="1800" dirty="0" smtClean="0">
                <a:solidFill>
                  <a:srgbClr val="FFFFFF"/>
                </a:solidFill>
              </a:rPr>
              <a:t>Punishment for the World</a:t>
            </a:r>
            <a:endParaRPr sz="1800" dirty="0">
              <a:solidFill>
                <a:srgbClr val="FFFFFF"/>
              </a:solidFill>
            </a:endParaRPr>
          </a:p>
        </p:txBody>
      </p:sp>
      <p:sp>
        <p:nvSpPr>
          <p:cNvPr id="8" name="Shape 8"/>
          <p:cNvSpPr>
            <a:spLocks noGrp="1"/>
          </p:cNvSpPr>
          <p:nvPr>
            <p:ph type="title"/>
          </p:nvPr>
        </p:nvSpPr>
        <p:spPr>
          <a:xfrm>
            <a:off x="1420613" y="127000"/>
            <a:ext cx="11584187" cy="8908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00"/>
              <a:t>Title Text</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Lst>
  <p:transition xmlns:p14="http://schemas.microsoft.com/office/powerpoint/2010/main" spd="med"/>
  <p:txStyles>
    <p:titleStyle>
      <a:lvl1pPr algn="ctr" defTabSz="584200">
        <a:defRPr sz="5600">
          <a:latin typeface="Helvetica Condensed Medium"/>
          <a:ea typeface="Helvetica Condensed Medium"/>
          <a:cs typeface="Helvetica Condensed Medium"/>
          <a:sym typeface="Helvetica Condensed Medium"/>
        </a:defRPr>
      </a:lvl1pPr>
      <a:lvl2pPr indent="228600" algn="ctr" defTabSz="584200">
        <a:defRPr sz="5600">
          <a:latin typeface="Helvetica Condensed Medium"/>
          <a:ea typeface="Helvetica Condensed Medium"/>
          <a:cs typeface="Helvetica Condensed Medium"/>
          <a:sym typeface="Helvetica Condensed Medium"/>
        </a:defRPr>
      </a:lvl2pPr>
      <a:lvl3pPr indent="457200" algn="ctr" defTabSz="584200">
        <a:defRPr sz="5600">
          <a:latin typeface="Helvetica Condensed Medium"/>
          <a:ea typeface="Helvetica Condensed Medium"/>
          <a:cs typeface="Helvetica Condensed Medium"/>
          <a:sym typeface="Helvetica Condensed Medium"/>
        </a:defRPr>
      </a:lvl3pPr>
      <a:lvl4pPr indent="685800" algn="ctr" defTabSz="584200">
        <a:defRPr sz="5600">
          <a:latin typeface="Helvetica Condensed Medium"/>
          <a:ea typeface="Helvetica Condensed Medium"/>
          <a:cs typeface="Helvetica Condensed Medium"/>
          <a:sym typeface="Helvetica Condensed Medium"/>
        </a:defRPr>
      </a:lvl4pPr>
      <a:lvl5pPr indent="914400" algn="ctr" defTabSz="584200">
        <a:defRPr sz="5600">
          <a:latin typeface="Helvetica Condensed Medium"/>
          <a:ea typeface="Helvetica Condensed Medium"/>
          <a:cs typeface="Helvetica Condensed Medium"/>
          <a:sym typeface="Helvetica Condensed Medium"/>
        </a:defRPr>
      </a:lvl5pPr>
      <a:lvl6pPr indent="1143000" algn="ctr" defTabSz="584200">
        <a:defRPr sz="5600">
          <a:latin typeface="Helvetica Condensed Medium"/>
          <a:ea typeface="Helvetica Condensed Medium"/>
          <a:cs typeface="Helvetica Condensed Medium"/>
          <a:sym typeface="Helvetica Condensed Medium"/>
        </a:defRPr>
      </a:lvl6pPr>
      <a:lvl7pPr indent="1371600" algn="ctr" defTabSz="584200">
        <a:defRPr sz="5600">
          <a:latin typeface="Helvetica Condensed Medium"/>
          <a:ea typeface="Helvetica Condensed Medium"/>
          <a:cs typeface="Helvetica Condensed Medium"/>
          <a:sym typeface="Helvetica Condensed Medium"/>
        </a:defRPr>
      </a:lvl7pPr>
      <a:lvl8pPr indent="1600200" algn="ctr" defTabSz="584200">
        <a:defRPr sz="5600">
          <a:latin typeface="Helvetica Condensed Medium"/>
          <a:ea typeface="Helvetica Condensed Medium"/>
          <a:cs typeface="Helvetica Condensed Medium"/>
          <a:sym typeface="Helvetica Condensed Medium"/>
        </a:defRPr>
      </a:lvl8pPr>
      <a:lvl9pPr indent="1828800" algn="ctr" defTabSz="584200">
        <a:defRPr sz="5600">
          <a:latin typeface="Helvetica Condensed Medium"/>
          <a:ea typeface="Helvetica Condensed Medium"/>
          <a:cs typeface="Helvetica Condensed Medium"/>
          <a:sym typeface="Helvetica Condensed Medium"/>
        </a:defRPr>
      </a:lvl9pPr>
    </p:titleStyle>
    <p:bodyStyle>
      <a:lvl1pPr defTabSz="584200">
        <a:defRPr sz="4200">
          <a:latin typeface="+mn-lt"/>
          <a:ea typeface="+mn-ea"/>
          <a:cs typeface="+mn-cs"/>
          <a:sym typeface="Helvetica Light"/>
        </a:defRPr>
      </a:lvl1pPr>
      <a:lvl2pPr indent="228600" defTabSz="584200">
        <a:defRPr sz="4200">
          <a:latin typeface="+mn-lt"/>
          <a:ea typeface="+mn-ea"/>
          <a:cs typeface="+mn-cs"/>
          <a:sym typeface="Helvetica Light"/>
        </a:defRPr>
      </a:lvl2pPr>
      <a:lvl3pPr indent="457200" defTabSz="584200">
        <a:defRPr sz="4200">
          <a:latin typeface="+mn-lt"/>
          <a:ea typeface="+mn-ea"/>
          <a:cs typeface="+mn-cs"/>
          <a:sym typeface="Helvetica Light"/>
        </a:defRPr>
      </a:lvl3pPr>
      <a:lvl4pPr indent="685800" defTabSz="584200">
        <a:defRPr sz="4200">
          <a:latin typeface="+mn-lt"/>
          <a:ea typeface="+mn-ea"/>
          <a:cs typeface="+mn-cs"/>
          <a:sym typeface="Helvetica Light"/>
        </a:defRPr>
      </a:lvl4pPr>
      <a:lvl5pPr indent="914400" defTabSz="584200">
        <a:defRPr sz="4200">
          <a:latin typeface="+mn-lt"/>
          <a:ea typeface="+mn-ea"/>
          <a:cs typeface="+mn-cs"/>
          <a:sym typeface="Helvetica Light"/>
        </a:defRPr>
      </a:lvl5pPr>
      <a:lvl6pPr indent="1143000" defTabSz="584200">
        <a:defRPr sz="4200">
          <a:latin typeface="+mn-lt"/>
          <a:ea typeface="+mn-ea"/>
          <a:cs typeface="+mn-cs"/>
          <a:sym typeface="Helvetica Light"/>
        </a:defRPr>
      </a:lvl6pPr>
      <a:lvl7pPr indent="1371600" defTabSz="584200">
        <a:defRPr sz="4200">
          <a:latin typeface="+mn-lt"/>
          <a:ea typeface="+mn-ea"/>
          <a:cs typeface="+mn-cs"/>
          <a:sym typeface="Helvetica Light"/>
        </a:defRPr>
      </a:lvl7pPr>
      <a:lvl8pPr indent="1600200" defTabSz="584200">
        <a:defRPr sz="4200">
          <a:latin typeface="+mn-lt"/>
          <a:ea typeface="+mn-ea"/>
          <a:cs typeface="+mn-cs"/>
          <a:sym typeface="Helvetica Light"/>
        </a:defRPr>
      </a:lvl8pPr>
      <a:lvl9pPr indent="1828800" defTabSz="584200">
        <a:defRPr sz="42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p:nvPr/>
        </p:nvSpPr>
        <p:spPr>
          <a:xfrm>
            <a:off x="8346417" y="9024282"/>
            <a:ext cx="4430548" cy="595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3200">
                <a:solidFill>
                  <a:srgbClr val="DCDEE0"/>
                </a:solidFill>
              </a:defRPr>
            </a:lvl1pPr>
          </a:lstStyle>
          <a:p>
            <a:pPr lvl="0">
              <a:defRPr sz="1800">
                <a:solidFill>
                  <a:srgbClr val="000000"/>
                </a:solidFill>
              </a:defRPr>
            </a:pPr>
            <a:r>
              <a:rPr lang="en-US" sz="3200" dirty="0" smtClean="0">
                <a:solidFill>
                  <a:srgbClr val="DCDEE0"/>
                </a:solidFill>
              </a:rPr>
              <a:t>Calvin Chiang</a:t>
            </a:r>
            <a:endParaRPr sz="3200" dirty="0">
              <a:solidFill>
                <a:srgbClr val="DCDEE0"/>
              </a:solidFill>
            </a:endParaRPr>
          </a:p>
        </p:txBody>
      </p:sp>
      <p:sp>
        <p:nvSpPr>
          <p:cNvPr id="28" name="Shape 28"/>
          <p:cNvSpPr/>
          <p:nvPr/>
        </p:nvSpPr>
        <p:spPr>
          <a:xfrm>
            <a:off x="177799" y="9029699"/>
            <a:ext cx="76941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3200">
                <a:solidFill>
                  <a:srgbClr val="DCDEE0"/>
                </a:solidFill>
              </a:defRPr>
            </a:lvl1pPr>
          </a:lstStyle>
          <a:p>
            <a:pPr lvl="0">
              <a:defRPr sz="1800">
                <a:solidFill>
                  <a:srgbClr val="000000"/>
                </a:solidFill>
              </a:defRPr>
            </a:pPr>
            <a:r>
              <a:rPr sz="3200">
                <a:solidFill>
                  <a:srgbClr val="DCDEE0"/>
                </a:solidFill>
              </a:rPr>
              <a:t>OIF</a:t>
            </a:r>
          </a:p>
        </p:txBody>
      </p:sp>
      <p:sp>
        <p:nvSpPr>
          <p:cNvPr id="29" name="Shape 29"/>
          <p:cNvSpPr/>
          <p:nvPr/>
        </p:nvSpPr>
        <p:spPr>
          <a:xfrm>
            <a:off x="-1" y="7939616"/>
            <a:ext cx="13004801"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700" b="1">
                <a:solidFill>
                  <a:srgbClr val="FFFFFF"/>
                </a:solidFill>
                <a:latin typeface="Helvetica"/>
                <a:ea typeface="Helvetica"/>
                <a:cs typeface="Helvetica"/>
                <a:sym typeface="Helvetica"/>
              </a:defRPr>
            </a:lvl1pPr>
          </a:lstStyle>
          <a:p>
            <a:pPr lvl="0">
              <a:defRPr sz="1800" b="0">
                <a:solidFill>
                  <a:srgbClr val="000000"/>
                </a:solidFill>
              </a:defRPr>
            </a:pPr>
            <a:r>
              <a:rPr sz="4700" b="1" dirty="0">
                <a:solidFill>
                  <a:srgbClr val="FFFFFF"/>
                </a:solidFill>
              </a:rPr>
              <a:t>Scene </a:t>
            </a:r>
            <a:r>
              <a:rPr lang="en-US" sz="4700" b="1" dirty="0" smtClean="0">
                <a:solidFill>
                  <a:srgbClr val="FFFFFF"/>
                </a:solidFill>
              </a:rPr>
              <a:t>5</a:t>
            </a:r>
            <a:r>
              <a:rPr sz="4700" b="1" dirty="0" smtClean="0">
                <a:solidFill>
                  <a:srgbClr val="FFFFFF"/>
                </a:solidFill>
              </a:rPr>
              <a:t>: </a:t>
            </a:r>
            <a:r>
              <a:rPr lang="en-US" sz="4700" b="1" dirty="0" smtClean="0">
                <a:solidFill>
                  <a:srgbClr val="FFFFFF"/>
                </a:solidFill>
              </a:rPr>
              <a:t>Punishmen</a:t>
            </a:r>
            <a:r>
              <a:rPr sz="4700" b="1" dirty="0" smtClean="0">
                <a:solidFill>
                  <a:srgbClr val="FFFFFF"/>
                </a:solidFill>
              </a:rPr>
              <a:t>t </a:t>
            </a:r>
            <a:r>
              <a:rPr sz="4700" b="1" dirty="0">
                <a:solidFill>
                  <a:srgbClr val="FFFFFF"/>
                </a:solidFill>
              </a:rPr>
              <a:t>for the World</a:t>
            </a:r>
          </a:p>
        </p:txBody>
      </p:sp>
      <p:sp>
        <p:nvSpPr>
          <p:cNvPr id="30" name="Shape 30"/>
          <p:cNvSpPr/>
          <p:nvPr/>
        </p:nvSpPr>
        <p:spPr>
          <a:xfrm>
            <a:off x="-3" y="6629994"/>
            <a:ext cx="13004803" cy="187477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8500">
                <a:solidFill>
                  <a:srgbClr val="FFFFFF"/>
                </a:solidFill>
                <a:latin typeface="Impact"/>
                <a:ea typeface="Impact"/>
                <a:cs typeface="Impact"/>
                <a:sym typeface="Impact"/>
              </a:defRPr>
            </a:lvl1pPr>
          </a:lstStyle>
          <a:p>
            <a:pPr lvl="0">
              <a:defRPr sz="1800">
                <a:solidFill>
                  <a:srgbClr val="000000"/>
                </a:solidFill>
              </a:defRPr>
            </a:pPr>
            <a:r>
              <a:rPr sz="8500" dirty="0">
                <a:solidFill>
                  <a:srgbClr val="FFFFFF"/>
                </a:solidFill>
              </a:rPr>
              <a:t>Revelation </a:t>
            </a:r>
            <a:r>
              <a:rPr lang="en-US" sz="8500" dirty="0" smtClean="0">
                <a:solidFill>
                  <a:srgbClr val="FFFFFF"/>
                </a:solidFill>
              </a:rPr>
              <a:t>15</a:t>
            </a:r>
            <a:r>
              <a:rPr sz="8500" dirty="0" smtClean="0">
                <a:solidFill>
                  <a:srgbClr val="FFFFFF"/>
                </a:solidFill>
              </a:rPr>
              <a:t>:</a:t>
            </a:r>
            <a:r>
              <a:rPr lang="en-US" sz="8500" dirty="0" smtClean="0">
                <a:solidFill>
                  <a:srgbClr val="FFFFFF"/>
                </a:solidFill>
              </a:rPr>
              <a:t>5</a:t>
            </a:r>
            <a:r>
              <a:rPr sz="8500" dirty="0" smtClean="0">
                <a:solidFill>
                  <a:srgbClr val="FFFFFF"/>
                </a:solidFill>
              </a:rPr>
              <a:t>-</a:t>
            </a:r>
            <a:r>
              <a:rPr lang="en-US" sz="8500" dirty="0" smtClean="0">
                <a:solidFill>
                  <a:srgbClr val="FFFFFF"/>
                </a:solidFill>
              </a:rPr>
              <a:t>16</a:t>
            </a:r>
            <a:r>
              <a:rPr sz="8500" dirty="0" smtClean="0">
                <a:solidFill>
                  <a:srgbClr val="FFFFFF"/>
                </a:solidFill>
              </a:rPr>
              <a:t>:</a:t>
            </a:r>
            <a:r>
              <a:rPr lang="en-US" sz="8500" dirty="0" smtClean="0">
                <a:solidFill>
                  <a:srgbClr val="FFFFFF"/>
                </a:solidFill>
              </a:rPr>
              <a:t>21</a:t>
            </a:r>
            <a:endParaRPr sz="85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Revelation 16:17-21</a:t>
            </a:r>
            <a:br>
              <a:rPr lang="en-US" dirty="0" smtClean="0"/>
            </a:br>
            <a:r>
              <a:rPr lang="en-US" dirty="0" smtClean="0"/>
              <a:t>The Seventh Bowl of Wrath</a:t>
            </a:r>
            <a:endParaRPr lang="en-US" dirty="0"/>
          </a:p>
        </p:txBody>
      </p:sp>
      <p:sp>
        <p:nvSpPr>
          <p:cNvPr id="3" name="Rectangle 2"/>
          <p:cNvSpPr/>
          <p:nvPr/>
        </p:nvSpPr>
        <p:spPr>
          <a:xfrm>
            <a:off x="1703024" y="2177924"/>
            <a:ext cx="11084087" cy="415498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l"/>
            <a:r>
              <a:rPr lang="en-US" sz="2400" b="1" dirty="0"/>
              <a:t>17 </a:t>
            </a:r>
            <a:r>
              <a:rPr lang="en-US" sz="2400" b="1" dirty="0">
                <a:solidFill>
                  <a:srgbClr val="000000"/>
                </a:solidFill>
              </a:rPr>
              <a:t>Then</a:t>
            </a:r>
            <a:r>
              <a:rPr lang="en-US" sz="2400" b="1" dirty="0">
                <a:solidFill>
                  <a:srgbClr val="3366FF"/>
                </a:solidFill>
              </a:rPr>
              <a:t> the seventh </a:t>
            </a:r>
            <a:r>
              <a:rPr lang="en-US" sz="2400" b="1" i="1" dirty="0">
                <a:solidFill>
                  <a:srgbClr val="3366FF"/>
                </a:solidFill>
              </a:rPr>
              <a:t>angel</a:t>
            </a:r>
            <a:r>
              <a:rPr lang="en-US" sz="2400" b="1" dirty="0">
                <a:solidFill>
                  <a:srgbClr val="3366FF"/>
                </a:solidFill>
              </a:rPr>
              <a:t> </a:t>
            </a:r>
            <a:r>
              <a:rPr lang="en-US" sz="2400" b="1" dirty="0">
                <a:solidFill>
                  <a:schemeClr val="tx1"/>
                </a:solidFill>
              </a:rPr>
              <a:t>poured out his bowl upon the air, and a loud voice came out of the temple from the throne, saying, </a:t>
            </a:r>
            <a:r>
              <a:rPr lang="en-US" sz="2400" b="1" dirty="0">
                <a:solidFill>
                  <a:srgbClr val="3366FF"/>
                </a:solidFill>
              </a:rPr>
              <a:t>“It is done.</a:t>
            </a:r>
            <a:r>
              <a:rPr lang="en-US" sz="2400" b="1" dirty="0">
                <a:solidFill>
                  <a:schemeClr val="tx1"/>
                </a:solidFill>
              </a:rPr>
              <a:t>” </a:t>
            </a:r>
            <a:r>
              <a:rPr lang="en-US" sz="2400" b="1" dirty="0"/>
              <a:t>18 And there were flashes of lightning and sounds and peals of thunder; and there was </a:t>
            </a:r>
            <a:r>
              <a:rPr lang="en-US" sz="2400" b="1" dirty="0">
                <a:solidFill>
                  <a:srgbClr val="3366FF"/>
                </a:solidFill>
              </a:rPr>
              <a:t>a great earthquake</a:t>
            </a:r>
            <a:r>
              <a:rPr lang="en-US" sz="2400" b="1" dirty="0"/>
              <a:t>, such as there had not been since man came to be upon the earth, so great an earthquake </a:t>
            </a:r>
            <a:r>
              <a:rPr lang="en-US" sz="2400" b="1" i="1" dirty="0"/>
              <a:t>was it, and</a:t>
            </a:r>
            <a:r>
              <a:rPr lang="en-US" sz="2400" b="1" dirty="0"/>
              <a:t> so mighty. 19 The great city was split into three parts, and the cities of the nations fell. </a:t>
            </a:r>
            <a:r>
              <a:rPr lang="en-US" sz="2400" b="1" dirty="0">
                <a:solidFill>
                  <a:srgbClr val="FF0000"/>
                </a:solidFill>
              </a:rPr>
              <a:t>Babylon the great </a:t>
            </a:r>
            <a:r>
              <a:rPr lang="en-US" sz="2400" b="1" dirty="0"/>
              <a:t>was remembered before God, to give her the cup of the wine of His fierce wrath. 20 And every island fled away, and the mountains were not found. 21 And </a:t>
            </a:r>
            <a:r>
              <a:rPr lang="en-US" sz="2400" b="1" dirty="0">
                <a:solidFill>
                  <a:srgbClr val="3366FF"/>
                </a:solidFill>
              </a:rPr>
              <a:t>huge hailstones, about one hundred pounds each</a:t>
            </a:r>
            <a:r>
              <a:rPr lang="en-US" sz="2400" b="1" dirty="0"/>
              <a:t>, </a:t>
            </a:r>
            <a:r>
              <a:rPr lang="en-US" sz="2400" b="1" dirty="0" smtClean="0"/>
              <a:t>came </a:t>
            </a:r>
            <a:r>
              <a:rPr lang="en-US" sz="2400" b="1" dirty="0"/>
              <a:t>down from heaven upon men; and men blasphemed God because of the plague of the hail, because its plague was extremely severe.</a:t>
            </a:r>
            <a:endParaRPr lang="en-US" sz="2400" dirty="0"/>
          </a:p>
        </p:txBody>
      </p:sp>
      <p:pic>
        <p:nvPicPr>
          <p:cNvPr id="4" name="Picture 3"/>
          <p:cNvPicPr>
            <a:picLocks noChangeAspect="1"/>
          </p:cNvPicPr>
          <p:nvPr/>
        </p:nvPicPr>
        <p:blipFill>
          <a:blip r:embed="rId3"/>
          <a:stretch>
            <a:fillRect/>
          </a:stretch>
        </p:blipFill>
        <p:spPr>
          <a:xfrm>
            <a:off x="7922704" y="6041101"/>
            <a:ext cx="4790321" cy="3712499"/>
          </a:xfrm>
          <a:prstGeom prst="rect">
            <a:avLst/>
          </a:prstGeom>
          <a:ln>
            <a:noFill/>
          </a:ln>
          <a:effectLst>
            <a:softEdge rad="112500"/>
          </a:effectLst>
        </p:spPr>
      </p:pic>
    </p:spTree>
    <p:extLst>
      <p:ext uri="{BB962C8B-B14F-4D97-AF65-F5344CB8AC3E}">
        <p14:creationId xmlns:p14="http://schemas.microsoft.com/office/powerpoint/2010/main" val="1699134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Rectangle 2"/>
          <p:cNvSpPr/>
          <p:nvPr/>
        </p:nvSpPr>
        <p:spPr>
          <a:xfrm>
            <a:off x="1729679" y="1274417"/>
            <a:ext cx="10801893" cy="827918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a:latin typeface="Helvetica Neue"/>
                <a:cs typeface="Helvetica Neue"/>
              </a:rPr>
              <a:t>“Now concerning the times and the seasons, brothers, you have no need to have anything written to you.  For you yourselves are fully aware that the day of the Lord will come like a thief in the night.  While people are saying, “There is peace and security,” then sudden destruction will come upon them as labor pains come upon a pregnant woman, and they will not escape.  But you are not in darkness, brothers, for that day to surprise you like a thief.  For you are all children of light, children of the day.  We are not of the night or of the darkness.  So then let us not sleep, as others do, but let us keep awake and be sober.  For those who sleep, sleep at night, and those who get drunk, are drunk at night.  But since we belong to the day, let us be sober, having put on the breastplate of faith and love, and for the helmet the hope of salvation.  For God has not destined us for wrath, but to obtain salvation through our Lord Jesus Christ, who died for us so that whether we are awake or asleep we might live with him.  Therefore encourage one another and build one another up, just as you are doing.  (1 </a:t>
            </a:r>
            <a:r>
              <a:rPr lang="en-US" sz="2800" b="1" dirty="0" err="1">
                <a:latin typeface="Helvetica Neue"/>
                <a:cs typeface="Helvetica Neue"/>
              </a:rPr>
              <a:t>Thess</a:t>
            </a:r>
            <a:r>
              <a:rPr lang="en-US" sz="2800" b="1" dirty="0">
                <a:latin typeface="Helvetica Neue"/>
                <a:cs typeface="Helvetica Neue"/>
              </a:rPr>
              <a:t> 5:1-11 ESV)</a:t>
            </a:r>
          </a:p>
        </p:txBody>
      </p:sp>
    </p:spTree>
    <p:extLst>
      <p:ext uri="{BB962C8B-B14F-4D97-AF65-F5344CB8AC3E}">
        <p14:creationId xmlns:p14="http://schemas.microsoft.com/office/powerpoint/2010/main" val="22962784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380070">
            <a:off x="9763926" y="1574086"/>
            <a:ext cx="2857500" cy="2857500"/>
          </a:xfrm>
          <a:prstGeom prst="rect">
            <a:avLst/>
          </a:prstGeom>
        </p:spPr>
      </p:pic>
      <p:sp>
        <p:nvSpPr>
          <p:cNvPr id="2" name="Title 1"/>
          <p:cNvSpPr>
            <a:spLocks noGrp="1"/>
          </p:cNvSpPr>
          <p:nvPr>
            <p:ph type="title"/>
          </p:nvPr>
        </p:nvSpPr>
        <p:spPr/>
        <p:txBody>
          <a:bodyPr/>
          <a:lstStyle/>
          <a:p>
            <a:r>
              <a:rPr lang="en-US" dirty="0" smtClean="0"/>
              <a:t>Discussion Questions</a:t>
            </a:r>
            <a:endParaRPr lang="en-US" dirty="0"/>
          </a:p>
        </p:txBody>
      </p:sp>
      <p:sp>
        <p:nvSpPr>
          <p:cNvPr id="3" name="Rectangle 2"/>
          <p:cNvSpPr/>
          <p:nvPr/>
        </p:nvSpPr>
        <p:spPr>
          <a:xfrm>
            <a:off x="1921365" y="1911009"/>
            <a:ext cx="8094308" cy="507831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742950" lvl="0" indent="-742950" algn="l">
              <a:buFont typeface="+mj-lt"/>
              <a:buAutoNum type="arabicPeriod"/>
            </a:pPr>
            <a:r>
              <a:rPr lang="en-US" b="1" dirty="0">
                <a:latin typeface="Helvetica Neue"/>
                <a:cs typeface="Helvetica Neue"/>
              </a:rPr>
              <a:t>How does the verses 16:9; 16:11 epitomize the response and condition of the human heart?  </a:t>
            </a:r>
            <a:endParaRPr lang="en-US" b="1" dirty="0" smtClean="0">
              <a:latin typeface="Helvetica Neue"/>
              <a:cs typeface="Helvetica Neue"/>
            </a:endParaRPr>
          </a:p>
          <a:p>
            <a:pPr lvl="0" algn="l"/>
            <a:endParaRPr lang="en-US" b="1" dirty="0" smtClean="0">
              <a:latin typeface="Helvetica Neue"/>
              <a:cs typeface="Helvetica Neue"/>
            </a:endParaRPr>
          </a:p>
          <a:p>
            <a:pPr lvl="0" algn="l"/>
            <a:endParaRPr lang="en-US" b="1" dirty="0" smtClean="0">
              <a:latin typeface="Helvetica Neue"/>
              <a:cs typeface="Helvetica Neue"/>
            </a:endParaRPr>
          </a:p>
          <a:p>
            <a:pPr lvl="0" algn="l"/>
            <a:endParaRPr lang="en-US" b="1" dirty="0" smtClean="0">
              <a:latin typeface="Helvetica Neue"/>
              <a:cs typeface="Helvetica Neue"/>
            </a:endParaRPr>
          </a:p>
          <a:p>
            <a:pPr marL="742950" lvl="0" indent="-742950" algn="l">
              <a:buFont typeface="+mj-lt"/>
              <a:buAutoNum type="arabicPeriod"/>
            </a:pPr>
            <a:r>
              <a:rPr lang="en-US" b="1" dirty="0" smtClean="0">
                <a:latin typeface="Helvetica Neue"/>
                <a:cs typeface="Helvetica Neue"/>
              </a:rPr>
              <a:t>What </a:t>
            </a:r>
            <a:r>
              <a:rPr lang="en-US" b="1" dirty="0">
                <a:latin typeface="Helvetica Neue"/>
                <a:cs typeface="Helvetica Neue"/>
              </a:rPr>
              <a:t>are some ways that we can remain faithful in the face of any calamity? </a:t>
            </a:r>
          </a:p>
        </p:txBody>
      </p:sp>
    </p:spTree>
    <p:extLst>
      <p:ext uri="{BB962C8B-B14F-4D97-AF65-F5344CB8AC3E}">
        <p14:creationId xmlns:p14="http://schemas.microsoft.com/office/powerpoint/2010/main" val="285378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endParaRPr lang="en-US" dirty="0"/>
          </a:p>
        </p:txBody>
      </p:sp>
      <p:sp>
        <p:nvSpPr>
          <p:cNvPr id="3" name="TextBox 2"/>
          <p:cNvSpPr txBox="1"/>
          <p:nvPr/>
        </p:nvSpPr>
        <p:spPr>
          <a:xfrm>
            <a:off x="1772893" y="3830280"/>
            <a:ext cx="10962948" cy="4411464"/>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a:buChar char="•"/>
              <a:tabLst/>
            </a:pPr>
            <a:r>
              <a:rPr kumimoji="0" lang="en-US" sz="2000" b="1" u="none" strike="noStrike" cap="none" spc="0" normalizeH="0" baseline="0" dirty="0" smtClean="0">
                <a:ln>
                  <a:noFill/>
                </a:ln>
                <a:solidFill>
                  <a:srgbClr val="000000"/>
                </a:solidFill>
                <a:effectLst/>
                <a:uFillTx/>
                <a:latin typeface="Helvetica Neue"/>
                <a:cs typeface="Helvetica Neue"/>
                <a:sym typeface="Helvetica Light"/>
              </a:rPr>
              <a:t>Chapter</a:t>
            </a:r>
            <a:r>
              <a:rPr lang="en-US" sz="2000" b="1" dirty="0" smtClean="0">
                <a:solidFill>
                  <a:srgbClr val="000000"/>
                </a:solidFill>
                <a:latin typeface="Helvetica Neue"/>
                <a:cs typeface="Helvetica Neue"/>
              </a:rPr>
              <a:t>s 12-22 are similar to Chapter 1-11.  </a:t>
            </a:r>
          </a:p>
          <a:p>
            <a:pPr marL="342900" marR="0" indent="-342900" algn="l" defTabSz="584200" rtl="0" fontAlgn="auto" latinLnBrk="1" hangingPunct="0">
              <a:lnSpc>
                <a:spcPct val="100000"/>
              </a:lnSpc>
              <a:spcBef>
                <a:spcPts val="0"/>
              </a:spcBef>
              <a:spcAft>
                <a:spcPts val="0"/>
              </a:spcAft>
              <a:buClrTx/>
              <a:buSzTx/>
              <a:buFont typeface="Arial"/>
              <a:buChar char="•"/>
              <a:tabLst/>
            </a:pPr>
            <a:endParaRPr lang="en-US" sz="2000" b="1" dirty="0" smtClean="0">
              <a:solidFill>
                <a:srgbClr val="000000"/>
              </a:solidFill>
              <a:latin typeface="Helvetica Neue"/>
              <a:cs typeface="Helvetica Neue"/>
            </a:endParaRPr>
          </a:p>
          <a:p>
            <a:pPr marL="342900" marR="0" indent="-342900" algn="l" defTabSz="584200" rtl="0" fontAlgn="auto" latinLnBrk="1" hangingPunct="0">
              <a:lnSpc>
                <a:spcPct val="100000"/>
              </a:lnSpc>
              <a:spcBef>
                <a:spcPts val="0"/>
              </a:spcBef>
              <a:spcAft>
                <a:spcPts val="0"/>
              </a:spcAft>
              <a:buClrTx/>
              <a:buSzTx/>
              <a:buFont typeface="Arial"/>
              <a:buChar char="•"/>
              <a:tabLst/>
            </a:pPr>
            <a:r>
              <a:rPr kumimoji="0" lang="en-US" sz="2000" b="1" u="none" strike="noStrike" cap="none" spc="0" normalizeH="0" baseline="0" dirty="0" smtClean="0">
                <a:ln>
                  <a:noFill/>
                </a:ln>
                <a:solidFill>
                  <a:srgbClr val="000000"/>
                </a:solidFill>
                <a:effectLst/>
                <a:uFillTx/>
                <a:latin typeface="Helvetica Neue"/>
                <a:cs typeface="Helvetica Neue"/>
                <a:sym typeface="Helvetica Light"/>
              </a:rPr>
              <a:t>Those</a:t>
            </a:r>
            <a:r>
              <a:rPr kumimoji="0" lang="en-US" sz="2000" b="1" u="none" strike="noStrike" cap="none" spc="0" normalizeH="0" dirty="0" smtClean="0">
                <a:ln>
                  <a:noFill/>
                </a:ln>
                <a:solidFill>
                  <a:srgbClr val="000000"/>
                </a:solidFill>
                <a:effectLst/>
                <a:uFillTx/>
                <a:latin typeface="Helvetica Neue"/>
                <a:cs typeface="Helvetica Neue"/>
                <a:sym typeface="Helvetica Light"/>
              </a:rPr>
              <a:t> who are in opposition to Christ and his church is introduced in greater detail:    The dragon, the beast out of the sea, and the beast out of the earth (the false prophet) and the whore Babylon.  John encourages believers to endure the Devil’s onslaught as God refines the church’s faith.  </a:t>
            </a:r>
          </a:p>
          <a:p>
            <a:pPr marL="342900" marR="0" indent="-342900" algn="l" defTabSz="584200" rtl="0" fontAlgn="auto" latinLnBrk="1" hangingPunct="0">
              <a:lnSpc>
                <a:spcPct val="100000"/>
              </a:lnSpc>
              <a:spcBef>
                <a:spcPts val="0"/>
              </a:spcBef>
              <a:spcAft>
                <a:spcPts val="0"/>
              </a:spcAft>
              <a:buClrTx/>
              <a:buSzTx/>
              <a:buFont typeface="Arial"/>
              <a:buChar char="•"/>
              <a:tabLst/>
            </a:pPr>
            <a:endParaRPr kumimoji="0" lang="en-US" sz="2000" b="1" u="none" strike="noStrike" cap="none" spc="0" normalizeH="0" dirty="0" smtClean="0">
              <a:ln>
                <a:noFill/>
              </a:ln>
              <a:solidFill>
                <a:srgbClr val="000000"/>
              </a:solidFill>
              <a:effectLst/>
              <a:uFillTx/>
              <a:latin typeface="Helvetica Neue"/>
              <a:cs typeface="Helvetica Neue"/>
              <a:sym typeface="Helvetica Light"/>
            </a:endParaRPr>
          </a:p>
          <a:p>
            <a:pPr marL="342900" indent="-342900" algn="l">
              <a:buFont typeface="Arial"/>
              <a:buChar char="•"/>
            </a:pPr>
            <a:r>
              <a:rPr lang="en-US" sz="2000" b="1" dirty="0" smtClean="0">
                <a:latin typeface="Helvetica Neue"/>
                <a:cs typeface="Helvetica Neue"/>
              </a:rPr>
              <a:t>1</a:t>
            </a:r>
            <a:r>
              <a:rPr lang="en-US" sz="2000" b="1" baseline="30000" dirty="0" smtClean="0">
                <a:latin typeface="Helvetica Neue"/>
                <a:cs typeface="Helvetica Neue"/>
              </a:rPr>
              <a:t>st</a:t>
            </a:r>
            <a:r>
              <a:rPr lang="en-US" sz="2000" b="1" dirty="0" smtClean="0">
                <a:latin typeface="Helvetica Neue"/>
                <a:cs typeface="Helvetica Neue"/>
              </a:rPr>
              <a:t> </a:t>
            </a:r>
            <a:r>
              <a:rPr lang="en-US" sz="2000" b="1" dirty="0">
                <a:latin typeface="Helvetica Neue"/>
                <a:cs typeface="Helvetica Neue"/>
              </a:rPr>
              <a:t>Sign:</a:t>
            </a:r>
            <a:r>
              <a:rPr lang="en-US" sz="2000" dirty="0">
                <a:latin typeface="Helvetica Neue"/>
                <a:cs typeface="Helvetica Neue"/>
              </a:rPr>
              <a:t> The conflict of the dragon with the woman and her seed (Chapter 12)</a:t>
            </a:r>
          </a:p>
          <a:p>
            <a:pPr marL="342900" indent="-342900" algn="l">
              <a:buFont typeface="Arial"/>
              <a:buChar char="•"/>
            </a:pPr>
            <a:r>
              <a:rPr lang="en-US" sz="2000" b="1" dirty="0" smtClean="0">
                <a:latin typeface="Helvetica Neue"/>
                <a:cs typeface="Helvetica Neue"/>
              </a:rPr>
              <a:t>2</a:t>
            </a:r>
            <a:r>
              <a:rPr lang="en-US" sz="2000" b="1" baseline="30000" dirty="0" smtClean="0">
                <a:latin typeface="Helvetica Neue"/>
                <a:cs typeface="Helvetica Neue"/>
              </a:rPr>
              <a:t>nd</a:t>
            </a:r>
            <a:r>
              <a:rPr lang="en-US" sz="2000" b="1" dirty="0" smtClean="0">
                <a:latin typeface="Helvetica Neue"/>
                <a:cs typeface="Helvetica Neue"/>
              </a:rPr>
              <a:t> </a:t>
            </a:r>
            <a:r>
              <a:rPr lang="en-US" sz="2000" b="1" dirty="0">
                <a:latin typeface="Helvetica Neue"/>
                <a:cs typeface="Helvetica Neue"/>
              </a:rPr>
              <a:t>Sign:</a:t>
            </a:r>
            <a:r>
              <a:rPr lang="en-US" sz="2000" dirty="0">
                <a:latin typeface="Helvetica Neue"/>
                <a:cs typeface="Helvetica Neue"/>
              </a:rPr>
              <a:t> Persecution by the beast from the sea (13:1-10)</a:t>
            </a:r>
          </a:p>
          <a:p>
            <a:pPr marL="342900" indent="-342900" algn="l">
              <a:buFont typeface="Arial"/>
              <a:buChar char="•"/>
            </a:pPr>
            <a:r>
              <a:rPr lang="en-US" sz="2000" b="1" dirty="0">
                <a:latin typeface="Helvetica Neue"/>
                <a:cs typeface="Helvetica Neue"/>
              </a:rPr>
              <a:t>3</a:t>
            </a:r>
            <a:r>
              <a:rPr lang="en-US" sz="2000" b="1" baseline="30000" dirty="0">
                <a:latin typeface="Helvetica Neue"/>
                <a:cs typeface="Helvetica Neue"/>
              </a:rPr>
              <a:t>rd</a:t>
            </a:r>
            <a:r>
              <a:rPr lang="en-US" sz="2000" b="1" dirty="0">
                <a:latin typeface="Helvetica Neue"/>
                <a:cs typeface="Helvetica Neue"/>
              </a:rPr>
              <a:t> Sign:</a:t>
            </a:r>
            <a:r>
              <a:rPr lang="en-US" sz="2000" dirty="0">
                <a:latin typeface="Helvetica Neue"/>
                <a:cs typeface="Helvetica Neue"/>
              </a:rPr>
              <a:t> Persecution by the beast from the land (13:11-18) </a:t>
            </a:r>
          </a:p>
          <a:p>
            <a:pPr marL="342900" indent="-342900" algn="l">
              <a:buFont typeface="Arial"/>
              <a:buChar char="•"/>
            </a:pPr>
            <a:r>
              <a:rPr lang="en-US" sz="2000" b="1" dirty="0">
                <a:latin typeface="Helvetica Neue"/>
                <a:cs typeface="Helvetica Neue"/>
              </a:rPr>
              <a:t>4</a:t>
            </a:r>
            <a:r>
              <a:rPr lang="en-US" sz="2000" b="1" baseline="30000" dirty="0">
                <a:latin typeface="Helvetica Neue"/>
                <a:cs typeface="Helvetica Neue"/>
              </a:rPr>
              <a:t>th</a:t>
            </a:r>
            <a:r>
              <a:rPr lang="en-US" sz="2000" b="1" dirty="0">
                <a:latin typeface="Helvetica Neue"/>
                <a:cs typeface="Helvetica Neue"/>
              </a:rPr>
              <a:t> Sign:</a:t>
            </a:r>
            <a:r>
              <a:rPr lang="en-US" sz="2000" dirty="0">
                <a:latin typeface="Helvetica Neue"/>
                <a:cs typeface="Helvetica Neue"/>
              </a:rPr>
              <a:t> The Lamb and the 144,000 standing on Mount Zion (14:1-5)</a:t>
            </a:r>
          </a:p>
          <a:p>
            <a:pPr marL="342900" indent="-342900" algn="l">
              <a:buFont typeface="Arial"/>
              <a:buChar char="•"/>
            </a:pPr>
            <a:r>
              <a:rPr lang="en-US" sz="2000" b="1" dirty="0">
                <a:latin typeface="Helvetica Neue"/>
                <a:cs typeface="Helvetica Neue"/>
              </a:rPr>
              <a:t>5</a:t>
            </a:r>
            <a:r>
              <a:rPr lang="en-US" sz="2000" b="1" baseline="30000" dirty="0">
                <a:latin typeface="Helvetica Neue"/>
                <a:cs typeface="Helvetica Neue"/>
              </a:rPr>
              <a:t>th</a:t>
            </a:r>
            <a:r>
              <a:rPr lang="en-US" sz="2000" b="1" dirty="0">
                <a:latin typeface="Helvetica Neue"/>
                <a:cs typeface="Helvetica Neue"/>
              </a:rPr>
              <a:t> Sign:</a:t>
            </a:r>
            <a:r>
              <a:rPr lang="en-US" sz="2000" dirty="0">
                <a:latin typeface="Helvetica Neue"/>
                <a:cs typeface="Helvetica Neue"/>
              </a:rPr>
              <a:t> The proclamation of the Gospel and of judgment by three angels (14:6-13)</a:t>
            </a:r>
          </a:p>
          <a:p>
            <a:pPr marL="342900" indent="-342900" algn="l">
              <a:buFont typeface="Arial"/>
              <a:buChar char="•"/>
            </a:pPr>
            <a:r>
              <a:rPr lang="en-US" sz="2000" b="1" dirty="0">
                <a:latin typeface="Helvetica Neue"/>
                <a:cs typeface="Helvetica Neue"/>
              </a:rPr>
              <a:t>6</a:t>
            </a:r>
            <a:r>
              <a:rPr lang="en-US" sz="2000" b="1" baseline="30000" dirty="0">
                <a:latin typeface="Helvetica Neue"/>
                <a:cs typeface="Helvetica Neue"/>
              </a:rPr>
              <a:t>th</a:t>
            </a:r>
            <a:r>
              <a:rPr lang="en-US" sz="2000" b="1" dirty="0">
                <a:latin typeface="Helvetica Neue"/>
                <a:cs typeface="Helvetica Neue"/>
              </a:rPr>
              <a:t> Sign:</a:t>
            </a:r>
            <a:r>
              <a:rPr lang="en-US" sz="2000" dirty="0">
                <a:latin typeface="Helvetica Neue"/>
                <a:cs typeface="Helvetica Neue"/>
              </a:rPr>
              <a:t> The Son of man’s harvest of the earth (14:14-20)</a:t>
            </a:r>
          </a:p>
          <a:p>
            <a:pPr marL="342900" indent="-342900" algn="l">
              <a:buFont typeface="Arial"/>
              <a:buChar char="•"/>
            </a:pPr>
            <a:r>
              <a:rPr lang="en-US" sz="2000" b="1" dirty="0">
                <a:latin typeface="Helvetica Neue"/>
                <a:cs typeface="Helvetica Neue"/>
              </a:rPr>
              <a:t>7</a:t>
            </a:r>
            <a:r>
              <a:rPr lang="en-US" sz="2000" b="1" baseline="30000" dirty="0">
                <a:latin typeface="Helvetica Neue"/>
                <a:cs typeface="Helvetica Neue"/>
              </a:rPr>
              <a:t>th</a:t>
            </a:r>
            <a:r>
              <a:rPr lang="en-US" sz="2000" b="1" dirty="0">
                <a:latin typeface="Helvetica Neue"/>
                <a:cs typeface="Helvetica Neue"/>
              </a:rPr>
              <a:t> Sign:</a:t>
            </a:r>
            <a:r>
              <a:rPr lang="en-US" sz="2000" dirty="0">
                <a:latin typeface="Helvetica Neue"/>
                <a:cs typeface="Helvetica Neue"/>
              </a:rPr>
              <a:t> The saints’ victory over the sea beast and their victory song (15:1-4) </a:t>
            </a:r>
            <a:endParaRPr kumimoji="0" lang="en-US" sz="2000" b="1" u="none" strike="noStrike" cap="none" spc="0" normalizeH="0" baseline="0" dirty="0">
              <a:ln>
                <a:noFill/>
              </a:ln>
              <a:solidFill>
                <a:srgbClr val="000000"/>
              </a:solidFill>
              <a:effectLst/>
              <a:uFillTx/>
              <a:latin typeface="Helvetica Neue"/>
              <a:cs typeface="Helvetica Neue"/>
              <a:sym typeface="Helvetica Light"/>
            </a:endParaRPr>
          </a:p>
        </p:txBody>
      </p:sp>
      <p:sp>
        <p:nvSpPr>
          <p:cNvPr id="4" name="TextBox 3"/>
          <p:cNvSpPr txBox="1"/>
          <p:nvPr/>
        </p:nvSpPr>
        <p:spPr>
          <a:xfrm>
            <a:off x="1772893" y="1720542"/>
            <a:ext cx="10409019" cy="133369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a:buChar char="•"/>
              <a:tabLst/>
            </a:pPr>
            <a:r>
              <a:rPr kumimoji="0" lang="en-US" sz="2000" b="0" i="0" u="none" strike="noStrike" cap="none" spc="0" normalizeH="0" baseline="0" dirty="0" smtClean="0">
                <a:ln>
                  <a:noFill/>
                </a:ln>
                <a:solidFill>
                  <a:srgbClr val="000000"/>
                </a:solidFill>
                <a:effectLst/>
                <a:uFillTx/>
                <a:latin typeface="Helvetica Neue"/>
                <a:ea typeface="+mn-ea"/>
                <a:cs typeface="Helvetica Neue"/>
                <a:sym typeface="Helvetica Light"/>
              </a:rPr>
              <a:t>Prophecy</a:t>
            </a:r>
            <a:r>
              <a:rPr kumimoji="0" lang="en-US" sz="2000" b="0" i="0" u="none" strike="noStrike" cap="none" spc="0" normalizeH="0" dirty="0" smtClean="0">
                <a:ln>
                  <a:noFill/>
                </a:ln>
                <a:solidFill>
                  <a:srgbClr val="000000"/>
                </a:solidFill>
                <a:effectLst/>
                <a:uFillTx/>
                <a:latin typeface="Helvetica Neue"/>
                <a:ea typeface="+mn-ea"/>
                <a:cs typeface="Helvetica Neue"/>
                <a:sym typeface="Helvetica Light"/>
              </a:rPr>
              <a:t> given to struggling Christians to give hope and encouragement in the face of their trials.</a:t>
            </a:r>
          </a:p>
          <a:p>
            <a:pPr marL="342900" marR="0" indent="-342900" algn="l" defTabSz="584200" rtl="0" fontAlgn="auto" latinLnBrk="1" hangingPunct="0">
              <a:lnSpc>
                <a:spcPct val="100000"/>
              </a:lnSpc>
              <a:spcBef>
                <a:spcPts val="0"/>
              </a:spcBef>
              <a:spcAft>
                <a:spcPts val="0"/>
              </a:spcAft>
              <a:buClrTx/>
              <a:buSzTx/>
              <a:buFont typeface="Arial"/>
              <a:buChar char="•"/>
              <a:tabLst/>
            </a:pPr>
            <a:endParaRPr lang="en-US" sz="2000" baseline="0" dirty="0">
              <a:solidFill>
                <a:srgbClr val="000000"/>
              </a:solidFill>
              <a:latin typeface="Helvetica Neue"/>
              <a:cs typeface="Helvetica Neue"/>
            </a:endParaRPr>
          </a:p>
          <a:p>
            <a:pPr marL="342900" marR="0" indent="-342900" algn="l" defTabSz="584200" rtl="0" fontAlgn="auto" latinLnBrk="1" hangingPunct="0">
              <a:lnSpc>
                <a:spcPct val="100000"/>
              </a:lnSpc>
              <a:spcBef>
                <a:spcPts val="0"/>
              </a:spcBef>
              <a:spcAft>
                <a:spcPts val="0"/>
              </a:spcAft>
              <a:buClrTx/>
              <a:buSzTx/>
              <a:buFont typeface="Arial"/>
              <a:buChar char="•"/>
              <a:tabLst/>
            </a:pPr>
            <a:r>
              <a:rPr kumimoji="0" lang="en-US" sz="2000" b="0" i="0" u="none" strike="noStrike" cap="none" spc="0" normalizeH="0" dirty="0" smtClean="0">
                <a:ln>
                  <a:noFill/>
                </a:ln>
                <a:solidFill>
                  <a:srgbClr val="000000"/>
                </a:solidFill>
                <a:effectLst/>
                <a:uFillTx/>
                <a:latin typeface="Helvetica Neue"/>
                <a:ea typeface="+mn-ea"/>
                <a:cs typeface="Helvetica Neue"/>
                <a:sym typeface="Helvetica Light"/>
              </a:rPr>
              <a:t>It is a blessing to those who hear it and obey it’s teaching.  </a:t>
            </a:r>
            <a:endParaRPr kumimoji="0" lang="en-US" sz="2000" b="0" i="0" u="none" strike="noStrike" cap="none" spc="0" normalizeH="0" baseline="0" dirty="0">
              <a:ln>
                <a:noFill/>
              </a:ln>
              <a:solidFill>
                <a:srgbClr val="000000"/>
              </a:solidFill>
              <a:effectLst/>
              <a:uFillTx/>
              <a:latin typeface="Helvetica Neue"/>
              <a:ea typeface="+mn-ea"/>
              <a:cs typeface="Helvetica Neue"/>
              <a:sym typeface="Helvetica Light"/>
            </a:endParaRPr>
          </a:p>
        </p:txBody>
      </p:sp>
    </p:spTree>
    <p:extLst>
      <p:ext uri="{BB962C8B-B14F-4D97-AF65-F5344CB8AC3E}">
        <p14:creationId xmlns:p14="http://schemas.microsoft.com/office/powerpoint/2010/main" val="122006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1420614" y="45764"/>
            <a:ext cx="11584187" cy="890837"/>
          </a:xfrm>
          <a:prstGeom prst="rect">
            <a:avLst/>
          </a:prstGeom>
        </p:spPr>
        <p:txBody>
          <a:bodyPr/>
          <a:lstStyle>
            <a:lvl1pPr>
              <a:defRPr sz="5000"/>
            </a:lvl1pPr>
          </a:lstStyle>
          <a:p>
            <a:pPr lvl="0">
              <a:defRPr sz="1800"/>
            </a:pPr>
            <a:r>
              <a:rPr sz="5000" dirty="0"/>
              <a:t>The 8 Scenes of Revelation</a:t>
            </a:r>
          </a:p>
        </p:txBody>
      </p:sp>
      <p:graphicFrame>
        <p:nvGraphicFramePr>
          <p:cNvPr id="7" name="Table 47"/>
          <p:cNvGraphicFramePr>
            <a:graphicFrameLocks/>
          </p:cNvGraphicFramePr>
          <p:nvPr>
            <p:extLst>
              <p:ext uri="{D42A27DB-BD31-4B8C-83A1-F6EECF244321}">
                <p14:modId xmlns:p14="http://schemas.microsoft.com/office/powerpoint/2010/main" val="16953620"/>
              </p:ext>
            </p:extLst>
          </p:nvPr>
        </p:nvGraphicFramePr>
        <p:xfrm>
          <a:off x="1555444" y="1071568"/>
          <a:ext cx="11249750" cy="8360895"/>
        </p:xfrm>
        <a:graphic>
          <a:graphicData uri="http://schemas.openxmlformats.org/drawingml/2006/table">
            <a:tbl>
              <a:tblPr firstRow="1" bandRow="1">
                <a:tableStyleId>{4C3C2611-4C71-4FC5-86AE-919BDF0F9419}</a:tableStyleId>
              </a:tblPr>
              <a:tblGrid>
                <a:gridCol w="509787"/>
                <a:gridCol w="1426483"/>
                <a:gridCol w="1711636"/>
                <a:gridCol w="1876282"/>
                <a:gridCol w="1924640"/>
                <a:gridCol w="1900461"/>
                <a:gridCol w="1900461"/>
              </a:tblGrid>
              <a:tr h="495759">
                <a:tc>
                  <a:txBody>
                    <a:bodyPr/>
                    <a:lstStyle/>
                    <a:p>
                      <a:pPr lvl="0" defTabSz="914400">
                        <a:defRPr b="0">
                          <a:solidFill>
                            <a:srgbClr val="000000"/>
                          </a:solidFill>
                        </a:defRPr>
                      </a:pPr>
                      <a:r>
                        <a:rPr sz="1400" b="1" dirty="0">
                          <a:solidFill>
                            <a:srgbClr val="FFFFFF"/>
                          </a:solidFill>
                          <a:sym typeface="Helvetica"/>
                        </a:rPr>
                        <a:t>#</a:t>
                      </a:r>
                    </a:p>
                  </a:txBody>
                  <a:tcPr marL="29463" marR="29463" marT="29463" marB="29463" anchor="ctr" horzOverflow="overflow"/>
                </a:tc>
                <a:tc>
                  <a:txBody>
                    <a:bodyPr/>
                    <a:lstStyle/>
                    <a:p>
                      <a:pPr lvl="0" defTabSz="914400">
                        <a:defRPr b="0">
                          <a:solidFill>
                            <a:srgbClr val="000000"/>
                          </a:solidFill>
                        </a:defRPr>
                      </a:pPr>
                      <a:r>
                        <a:rPr sz="1400" b="1" dirty="0">
                          <a:solidFill>
                            <a:srgbClr val="FFFFFF"/>
                          </a:solidFill>
                          <a:sym typeface="Helvetica"/>
                        </a:rPr>
                        <a:t>Scenes</a:t>
                      </a:r>
                    </a:p>
                  </a:txBody>
                  <a:tcPr marL="29463" marR="29463" marT="29463" marB="29463" anchor="ctr" horzOverflow="overflow"/>
                </a:tc>
                <a:tc>
                  <a:txBody>
                    <a:bodyPr/>
                    <a:lstStyle/>
                    <a:p>
                      <a:pPr lvl="0" defTabSz="914400">
                        <a:defRPr b="0">
                          <a:solidFill>
                            <a:srgbClr val="000000"/>
                          </a:solidFill>
                        </a:defRPr>
                      </a:pPr>
                      <a:r>
                        <a:rPr sz="1400" b="1">
                          <a:solidFill>
                            <a:srgbClr val="FFFFFF"/>
                          </a:solidFill>
                          <a:sym typeface="Helvetica"/>
                        </a:rPr>
                        <a:t>7 Settings</a:t>
                      </a:r>
                    </a:p>
                  </a:txBody>
                  <a:tcPr marL="29463" marR="29463" marT="29463" marB="29463" anchor="ctr" horzOverflow="overflow"/>
                </a:tc>
                <a:tc>
                  <a:txBody>
                    <a:bodyPr/>
                    <a:lstStyle/>
                    <a:p>
                      <a:pPr lvl="0" defTabSz="914400">
                        <a:defRPr b="0">
                          <a:solidFill>
                            <a:srgbClr val="000000"/>
                          </a:solidFill>
                        </a:defRPr>
                      </a:pPr>
                      <a:r>
                        <a:rPr sz="1400" b="1">
                          <a:solidFill>
                            <a:srgbClr val="FFFFFF"/>
                          </a:solidFill>
                          <a:sym typeface="Helvetica"/>
                        </a:rPr>
                        <a:t>Opening scene</a:t>
                      </a:r>
                    </a:p>
                  </a:txBody>
                  <a:tcPr marL="29463" marR="29463" marT="29463" marB="29463" anchor="ctr" horzOverflow="overflow"/>
                </a:tc>
                <a:tc>
                  <a:txBody>
                    <a:bodyPr/>
                    <a:lstStyle/>
                    <a:p>
                      <a:pPr lvl="0" defTabSz="914400">
                        <a:defRPr b="0">
                          <a:solidFill>
                            <a:srgbClr val="000000"/>
                          </a:solidFill>
                        </a:defRPr>
                      </a:pPr>
                      <a:r>
                        <a:rPr sz="1400" b="1" dirty="0">
                          <a:solidFill>
                            <a:srgbClr val="FFFFFF"/>
                          </a:solidFill>
                          <a:sym typeface="Helvetica"/>
                        </a:rPr>
                        <a:t>Summary</a:t>
                      </a:r>
                    </a:p>
                  </a:txBody>
                  <a:tcPr marL="29463" marR="29463" marT="29463" marB="29463" anchor="ctr" horzOverflow="overflow"/>
                </a:tc>
                <a:tc>
                  <a:txBody>
                    <a:bodyPr/>
                    <a:lstStyle/>
                    <a:p>
                      <a:pPr lvl="0" defTabSz="914400">
                        <a:defRPr b="0">
                          <a:solidFill>
                            <a:srgbClr val="000000"/>
                          </a:solidFill>
                        </a:defRPr>
                      </a:pPr>
                      <a:r>
                        <a:rPr sz="1400" b="1">
                          <a:solidFill>
                            <a:srgbClr val="FFFFFF"/>
                          </a:solidFill>
                          <a:sym typeface="Helvetica"/>
                        </a:rPr>
                        <a:t>Special focus</a:t>
                      </a:r>
                    </a:p>
                  </a:txBody>
                  <a:tcPr marL="29463" marR="29463" marT="29463" marB="29463" anchor="ctr" horzOverflow="overflow"/>
                </a:tc>
                <a:tc>
                  <a:txBody>
                    <a:bodyPr/>
                    <a:lstStyle/>
                    <a:p>
                      <a:pPr lvl="0" defTabSz="914400">
                        <a:defRPr b="0">
                          <a:solidFill>
                            <a:srgbClr val="000000"/>
                          </a:solidFill>
                        </a:defRPr>
                      </a:pPr>
                      <a:r>
                        <a:rPr sz="1400" b="1" dirty="0">
                          <a:solidFill>
                            <a:srgbClr val="FFFFFF"/>
                          </a:solidFill>
                          <a:sym typeface="Helvetica"/>
                        </a:rPr>
                        <a:t>Key thought</a:t>
                      </a:r>
                    </a:p>
                  </a:txBody>
                  <a:tcPr marL="29463" marR="29463" marT="29463" marB="29463" anchor="ctr" horzOverflow="overflow"/>
                </a:tc>
              </a:tr>
              <a:tr h="909439">
                <a:tc>
                  <a:txBody>
                    <a:bodyPr/>
                    <a:lstStyle/>
                    <a:p>
                      <a:pPr lvl="0" defTabSz="914400"/>
                      <a:r>
                        <a:rPr sz="1800" b="1" dirty="0">
                          <a:solidFill>
                            <a:srgbClr val="FFFFFF"/>
                          </a:solidFill>
                          <a:latin typeface="Helvetica"/>
                          <a:ea typeface="Helvetica"/>
                          <a:cs typeface="Helvetica"/>
                          <a:sym typeface="Helvetica"/>
                        </a:rPr>
                        <a:t>1</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1:19-3:22</a:t>
                      </a:r>
                    </a:p>
                    <a:p>
                      <a:pPr lvl="0" defTabSz="914400"/>
                      <a:r>
                        <a:rPr sz="1200" b="1">
                          <a:solidFill>
                            <a:srgbClr val="53585F"/>
                          </a:solidFill>
                          <a:latin typeface="Copperplate"/>
                          <a:ea typeface="Copperplate"/>
                          <a:cs typeface="Copperplate"/>
                          <a:sym typeface="Copperplate"/>
                        </a:rPr>
                        <a:t>Church in the World</a:t>
                      </a:r>
                    </a:p>
                  </a:txBody>
                  <a:tcPr marL="29463" marR="29463" marT="29463" marB="29463" anchor="ctr" horzOverflow="overflow">
                    <a:lnB w="12700">
                      <a:solidFill>
                        <a:srgbClr val="3797C6"/>
                      </a:solidFill>
                      <a:miter lim="400000"/>
                    </a:lnB>
                    <a:solidFill>
                      <a:srgbClr val="C6E8F9"/>
                    </a:solidFill>
                  </a:tcPr>
                </a:tc>
                <a:tc>
                  <a:txBody>
                    <a:bodyPr/>
                    <a:lstStyle/>
                    <a:p>
                      <a:pPr lvl="0" defTabSz="914400"/>
                      <a:r>
                        <a:rPr sz="1400"/>
                        <a:t>Seven letters dictated</a:t>
                      </a:r>
                    </a:p>
                  </a:txBody>
                  <a:tcPr marL="29463" marR="29463" marT="29463" marB="29463" anchor="ctr" horzOverflow="overflow"/>
                </a:tc>
                <a:tc>
                  <a:txBody>
                    <a:bodyPr/>
                    <a:lstStyle/>
                    <a:p>
                      <a:pPr lvl="0" defTabSz="914400"/>
                      <a:r>
                        <a:rPr sz="1400"/>
                        <a:t>John turns to see who is speaking</a:t>
                      </a:r>
                    </a:p>
                  </a:txBody>
                  <a:tcPr marL="29463" marR="29463" marT="29463" marB="29463" anchor="ctr" horzOverflow="overflow"/>
                </a:tc>
                <a:tc>
                  <a:txBody>
                    <a:bodyPr/>
                    <a:lstStyle/>
                    <a:p>
                      <a:pPr lvl="0" defTabSz="914400"/>
                      <a:r>
                        <a:rPr sz="1400" dirty="0"/>
                        <a:t>Christ speaks to the 7 churches</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7 commonalities with pointed differences.</a:t>
                      </a:r>
                    </a:p>
                  </a:txBody>
                  <a:tcPr marL="29463" marR="29463" marT="29463" marB="29463" anchor="ctr" horzOverflow="overflow"/>
                </a:tc>
                <a:tc>
                  <a:txBody>
                    <a:bodyPr/>
                    <a:lstStyle/>
                    <a:p>
                      <a:pPr lvl="0" defTabSz="914400"/>
                      <a:r>
                        <a:rPr sz="1100" dirty="0">
                          <a:solidFill>
                            <a:srgbClr val="53585F"/>
                          </a:solidFill>
                          <a:latin typeface="Helvetica Condensed Medium"/>
                          <a:ea typeface="Helvetica Condensed Medium"/>
                          <a:cs typeface="Helvetica Condensed Medium"/>
                          <a:sym typeface="Helvetica Condensed Medium"/>
                        </a:rPr>
                        <a:t>Cure for lukewarmness?Readmit the excluded Christ! p.58</a:t>
                      </a:r>
                    </a:p>
                  </a:txBody>
                  <a:tcPr marL="29463" marR="29463" marT="29463" marB="29463" anchor="ctr" horzOverflow="overflow"/>
                </a:tc>
              </a:tr>
              <a:tr h="909439">
                <a:tc>
                  <a:txBody>
                    <a:bodyPr/>
                    <a:lstStyle/>
                    <a:p>
                      <a:pPr lvl="0" defTabSz="914400"/>
                      <a:r>
                        <a:rPr sz="1800" b="1">
                          <a:solidFill>
                            <a:srgbClr val="FFFFFF"/>
                          </a:solidFill>
                          <a:latin typeface="Helvetica"/>
                          <a:ea typeface="Helvetica"/>
                          <a:cs typeface="Helvetica"/>
                          <a:sym typeface="Helvetica"/>
                        </a:rPr>
                        <a:t>2</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4:1-8:1</a:t>
                      </a:r>
                    </a:p>
                    <a:p>
                      <a:pPr lvl="0" defTabSz="914400"/>
                      <a:r>
                        <a:rPr sz="1200" b="1">
                          <a:solidFill>
                            <a:srgbClr val="53585F"/>
                          </a:solidFill>
                          <a:latin typeface="Copperplate"/>
                          <a:ea typeface="Copperplate"/>
                          <a:cs typeface="Copperplate"/>
                          <a:sym typeface="Copperplate"/>
                        </a:rPr>
                        <a:t>Suffering for Church</a:t>
                      </a:r>
                    </a:p>
                  </a:txBody>
                  <a:tcPr marL="29463" marR="29463" marT="29463" marB="29463" anchor="ctr" horzOverflow="overflow">
                    <a:lnT w="12700">
                      <a:solidFill>
                        <a:srgbClr val="3797C6"/>
                      </a:solidFill>
                      <a:miter lim="400000"/>
                    </a:lnT>
                    <a:lnB w="12700">
                      <a:solidFill>
                        <a:srgbClr val="3797C6"/>
                      </a:solidFill>
                      <a:miter lim="400000"/>
                    </a:lnB>
                    <a:solidFill>
                      <a:srgbClr val="C6E8F9"/>
                    </a:solidFill>
                  </a:tcPr>
                </a:tc>
                <a:tc>
                  <a:txBody>
                    <a:bodyPr/>
                    <a:lstStyle/>
                    <a:p>
                      <a:pPr lvl="0" defTabSz="914400"/>
                      <a:r>
                        <a:rPr sz="1400"/>
                        <a:t>Seven seals opened</a:t>
                      </a:r>
                    </a:p>
                  </a:txBody>
                  <a:tcPr marL="29463" marR="29463" marT="29463" marB="29463" anchor="ctr" horzOverflow="overflow"/>
                </a:tc>
                <a:tc>
                  <a:txBody>
                    <a:bodyPr/>
                    <a:lstStyle/>
                    <a:p>
                      <a:pPr lvl="0" defTabSz="914400"/>
                      <a:r>
                        <a:rPr sz="1400" dirty="0"/>
                        <a:t>A door in heaven opens</a:t>
                      </a:r>
                    </a:p>
                  </a:txBody>
                  <a:tcPr marL="29463" marR="29463" marT="29463" marB="29463" anchor="ctr" horzOverflow="overflow"/>
                </a:tc>
                <a:tc>
                  <a:txBody>
                    <a:bodyPr/>
                    <a:lstStyle/>
                    <a:p>
                      <a:pPr lvl="0" defTabSz="914400"/>
                      <a:r>
                        <a:rPr sz="1400"/>
                        <a:t>God’s power (4-5); woes in history</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Seals will not be opened until chapter. 6. p.66</a:t>
                      </a:r>
                    </a:p>
                  </a:txBody>
                  <a:tcPr marL="29463" marR="29463" marT="29463" marB="29463" anchor="ctr" horzOverflow="overflow"/>
                </a:tc>
                <a:tc>
                  <a:txBody>
                    <a:bodyPr/>
                    <a:lstStyle/>
                    <a:p>
                      <a:pPr lvl="0" defTabSz="914400"/>
                      <a:r>
                        <a:rPr sz="1100" dirty="0">
                          <a:solidFill>
                            <a:srgbClr val="53585F"/>
                          </a:solidFill>
                          <a:latin typeface="Helvetica Condensed Medium"/>
                          <a:ea typeface="Helvetica Condensed Medium"/>
                          <a:cs typeface="Helvetica Condensed Medium"/>
                          <a:sym typeface="Helvetica Condensed Medium"/>
                        </a:rPr>
                        <a:t>Christ’s explanation of history makes it full of meaning. p.69</a:t>
                      </a:r>
                    </a:p>
                  </a:txBody>
                  <a:tcPr marL="29463" marR="29463" marT="29463" marB="29463" anchor="ctr" horzOverflow="overflow"/>
                </a:tc>
              </a:tr>
              <a:tr h="1073595">
                <a:tc>
                  <a:txBody>
                    <a:bodyPr/>
                    <a:lstStyle/>
                    <a:p>
                      <a:pPr lvl="0" defTabSz="914400"/>
                      <a:r>
                        <a:rPr sz="1800" b="1">
                          <a:solidFill>
                            <a:srgbClr val="FFFFFF"/>
                          </a:solidFill>
                          <a:latin typeface="Helvetica"/>
                          <a:ea typeface="Helvetica"/>
                          <a:cs typeface="Helvetica"/>
                          <a:sym typeface="Helvetica"/>
                        </a:rPr>
                        <a:t>3</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8:2-11:18</a:t>
                      </a:r>
                    </a:p>
                    <a:p>
                      <a:pPr lvl="0" defTabSz="914400"/>
                      <a:r>
                        <a:rPr sz="1200" b="1">
                          <a:solidFill>
                            <a:srgbClr val="53585F"/>
                          </a:solidFill>
                          <a:latin typeface="Copperplate"/>
                          <a:ea typeface="Copperplate"/>
                          <a:cs typeface="Copperplate"/>
                          <a:sym typeface="Copperplate"/>
                        </a:rPr>
                        <a:t>Warnings for World</a:t>
                      </a:r>
                    </a:p>
                  </a:txBody>
                  <a:tcPr marL="29463" marR="29463" marT="29463" marB="29463" anchor="ctr" horzOverflow="overflow">
                    <a:lnT w="12700">
                      <a:solidFill>
                        <a:srgbClr val="3797C6"/>
                      </a:solidFill>
                      <a:miter lim="400000"/>
                    </a:lnT>
                    <a:lnB w="12700">
                      <a:solidFill>
                        <a:srgbClr val="3797C6"/>
                      </a:solidFill>
                      <a:miter lim="400000"/>
                    </a:lnB>
                    <a:solidFill>
                      <a:srgbClr val="C6E8F9"/>
                    </a:solidFill>
                  </a:tcPr>
                </a:tc>
                <a:tc>
                  <a:txBody>
                    <a:bodyPr/>
                    <a:lstStyle/>
                    <a:p>
                      <a:pPr lvl="0" defTabSz="914400"/>
                      <a:r>
                        <a:rPr sz="1400"/>
                        <a:t>Seven trumpets sounded</a:t>
                      </a:r>
                    </a:p>
                  </a:txBody>
                  <a:tcPr marL="29463" marR="29463" marT="29463" marB="29463" anchor="ctr" horzOverflow="overflow"/>
                </a:tc>
                <a:tc>
                  <a:txBody>
                    <a:bodyPr/>
                    <a:lstStyle/>
                    <a:p>
                      <a:pPr lvl="0" defTabSz="914400"/>
                      <a:r>
                        <a:rPr sz="1400"/>
                        <a:t>Angels with trumpets appear</a:t>
                      </a:r>
                    </a:p>
                  </a:txBody>
                  <a:tcPr marL="29463" marR="29463" marT="29463" marB="29463" anchor="ctr" horzOverflow="overflow"/>
                </a:tc>
                <a:tc>
                  <a:txBody>
                    <a:bodyPr/>
                    <a:lstStyle/>
                    <a:p>
                      <a:pPr lvl="0" defTabSz="914400"/>
                      <a:r>
                        <a:rPr sz="1400" dirty="0"/>
                        <a:t>#1-4 prove God’s power; 5-7 are 3 woes</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No datable events but can be true at anytime. p.92</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Evil must be exposed for what it is–absolute wickedness. p. 108</a:t>
                      </a:r>
                    </a:p>
                  </a:txBody>
                  <a:tcPr marL="29463" marR="29463" marT="29463" marB="29463" anchor="ctr" horzOverflow="overflow"/>
                </a:tc>
              </a:tr>
              <a:tr h="974767">
                <a:tc>
                  <a:txBody>
                    <a:bodyPr/>
                    <a:lstStyle/>
                    <a:p>
                      <a:pPr lvl="0" defTabSz="914400"/>
                      <a:r>
                        <a:rPr sz="1800" b="1">
                          <a:solidFill>
                            <a:srgbClr val="FFFFFF"/>
                          </a:solidFill>
                          <a:latin typeface="Helvetica"/>
                          <a:ea typeface="Helvetica"/>
                          <a:cs typeface="Helvetica"/>
                          <a:sym typeface="Helvetica"/>
                        </a:rPr>
                        <a:t>4</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11:19-15:4</a:t>
                      </a:r>
                    </a:p>
                    <a:p>
                      <a:pPr lvl="0" defTabSz="914400"/>
                      <a:r>
                        <a:rPr sz="1200" b="1">
                          <a:solidFill>
                            <a:srgbClr val="53585F"/>
                          </a:solidFill>
                          <a:latin typeface="Copperplate"/>
                          <a:ea typeface="Copperplate"/>
                          <a:cs typeface="Copperplate"/>
                          <a:sym typeface="Copperplate"/>
                        </a:rPr>
                        <a:t>Drama of History</a:t>
                      </a:r>
                    </a:p>
                  </a:txBody>
                  <a:tcPr marL="29463" marR="29463" marT="29463" marB="29463" anchor="ctr" horzOverflow="overflow">
                    <a:lnT w="12700">
                      <a:solidFill>
                        <a:srgbClr val="3797C6"/>
                      </a:solidFill>
                      <a:miter lim="400000"/>
                    </a:lnT>
                    <a:lnB w="12700">
                      <a:solidFill>
                        <a:srgbClr val="3797C6"/>
                      </a:solidFill>
                      <a:miter lim="400000"/>
                    </a:lnB>
                    <a:solidFill>
                      <a:srgbClr val="C6E8F9"/>
                    </a:solidFill>
                  </a:tcPr>
                </a:tc>
                <a:tc>
                  <a:txBody>
                    <a:bodyPr/>
                    <a:lstStyle/>
                    <a:p>
                      <a:pPr lvl="0" defTabSz="914400"/>
                      <a:r>
                        <a:rPr sz="1400" dirty="0"/>
                        <a:t>Seven visions of cosmic conflict</a:t>
                      </a:r>
                    </a:p>
                  </a:txBody>
                  <a:tcPr marL="29463" marR="29463" marT="29463" marB="29463" anchor="ctr" horzOverflow="overflow"/>
                </a:tc>
                <a:tc>
                  <a:txBody>
                    <a:bodyPr/>
                    <a:lstStyle/>
                    <a:p>
                      <a:pPr lvl="0" defTabSz="914400"/>
                      <a:r>
                        <a:rPr sz="1400"/>
                        <a:t>The temple in heaven opens</a:t>
                      </a:r>
                    </a:p>
                  </a:txBody>
                  <a:tcPr marL="29463" marR="29463" marT="29463" marB="29463" anchor="ctr" horzOverflow="overflow"/>
                </a:tc>
                <a:tc>
                  <a:txBody>
                    <a:bodyPr/>
                    <a:lstStyle/>
                    <a:p>
                      <a:pPr lvl="0" defTabSz="914400"/>
                      <a:r>
                        <a:rPr sz="1400"/>
                        <a:t>Perennial spiritual conflict of history</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Seven visions are oddly static; an ongoing battle. p.121</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Spiritual deliverance by Christ is the real Exodus!</a:t>
                      </a:r>
                    </a:p>
                  </a:txBody>
                  <a:tcPr marL="29463" marR="29463" marT="29463" marB="29463" anchor="ctr" horzOverflow="overflow"/>
                </a:tc>
              </a:tr>
              <a:tr h="1073595">
                <a:tc>
                  <a:txBody>
                    <a:bodyPr/>
                    <a:lstStyle/>
                    <a:p>
                      <a:pPr lvl="0" defTabSz="914400"/>
                      <a:r>
                        <a:rPr sz="1800" b="1" dirty="0">
                          <a:solidFill>
                            <a:srgbClr val="FFFFFF"/>
                          </a:solidFill>
                          <a:latin typeface="Helvetica"/>
                          <a:ea typeface="Helvetica"/>
                          <a:cs typeface="Helvetica"/>
                          <a:sym typeface="Helvetica"/>
                        </a:rPr>
                        <a:t>5</a:t>
                      </a:r>
                    </a:p>
                  </a:txBody>
                  <a:tcPr marL="29463" marR="29463" marT="29463" marB="29463" anchor="ctr" horzOverflow="overflow">
                    <a:solidFill>
                      <a:srgbClr val="398CCE"/>
                    </a:solidFill>
                  </a:tcPr>
                </a:tc>
                <a:tc>
                  <a:txBody>
                    <a:bodyPr/>
                    <a:lstStyle/>
                    <a:p>
                      <a:pPr lvl="0" defTabSz="914400"/>
                      <a:r>
                        <a:rPr sz="1200" b="1" dirty="0">
                          <a:latin typeface="Copperplate"/>
                          <a:ea typeface="Copperplate"/>
                          <a:cs typeface="Copperplate"/>
                          <a:sym typeface="Copperplate"/>
                        </a:rPr>
                        <a:t>15:5-16:21</a:t>
                      </a:r>
                    </a:p>
                    <a:p>
                      <a:pPr lvl="0" defTabSz="914400"/>
                      <a:r>
                        <a:rPr sz="1200" b="1" spc="-90" dirty="0">
                          <a:solidFill>
                            <a:srgbClr val="53585F"/>
                          </a:solidFill>
                          <a:latin typeface="Copperplate"/>
                          <a:ea typeface="Copperplate"/>
                          <a:cs typeface="Copperplate"/>
                          <a:sym typeface="Copperplate"/>
                        </a:rPr>
                        <a:t>Punishment</a:t>
                      </a:r>
                      <a:r>
                        <a:rPr sz="1200" b="1" dirty="0">
                          <a:solidFill>
                            <a:srgbClr val="53585F"/>
                          </a:solidFill>
                          <a:latin typeface="Copperplate"/>
                          <a:ea typeface="Copperplate"/>
                          <a:cs typeface="Copperplate"/>
                          <a:sym typeface="Copperplate"/>
                        </a:rPr>
                        <a:t> for World</a:t>
                      </a:r>
                    </a:p>
                  </a:txBody>
                  <a:tcPr marL="29463" marR="29463" marT="29463" marB="29463" anchor="ctr" horzOverflow="overflow">
                    <a:lnT w="12700">
                      <a:solidFill>
                        <a:srgbClr val="3797C6"/>
                      </a:solidFill>
                      <a:miter lim="400000"/>
                    </a:lnT>
                    <a:lnB w="6350">
                      <a:solidFill>
                        <a:srgbClr val="53585F"/>
                      </a:solidFill>
                      <a:miter lim="400000"/>
                    </a:lnB>
                    <a:solidFill>
                      <a:srgbClr val="C6E8F9"/>
                    </a:solidFill>
                  </a:tcPr>
                </a:tc>
                <a:tc>
                  <a:txBody>
                    <a:bodyPr/>
                    <a:lstStyle/>
                    <a:p>
                      <a:pPr lvl="0" defTabSz="914400"/>
                      <a:r>
                        <a:rPr sz="1400"/>
                        <a:t>Seven bowls poured out</a:t>
                      </a:r>
                    </a:p>
                  </a:txBody>
                  <a:tcPr marL="29463" marR="29463" marT="29463" marB="29463" anchor="ctr" horzOverflow="overflow"/>
                </a:tc>
                <a:tc>
                  <a:txBody>
                    <a:bodyPr/>
                    <a:lstStyle/>
                    <a:p>
                      <a:pPr lvl="0" defTabSz="914400"/>
                      <a:r>
                        <a:rPr sz="1400"/>
                        <a:t>Tabernacle of testimony in heaven opens</a:t>
                      </a:r>
                    </a:p>
                  </a:txBody>
                  <a:tcPr marL="29463" marR="29463" marT="29463" marB="29463" anchor="ctr" horzOverflow="overflow"/>
                </a:tc>
                <a:tc>
                  <a:txBody>
                    <a:bodyPr/>
                    <a:lstStyle/>
                    <a:p>
                      <a:pPr lvl="0" defTabSz="914400"/>
                      <a:r>
                        <a:rPr sz="1400"/>
                        <a:t>Babylon’s  career</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The plagues from the bowls are total; no more time for repentance. p.144</a:t>
                      </a:r>
                    </a:p>
                  </a:txBody>
                  <a:tcPr marL="29463" marR="29463" marT="29463" marB="29463" anchor="ctr" horzOverflow="overflow"/>
                </a:tc>
                <a:tc>
                  <a:txBody>
                    <a:bodyPr/>
                    <a:lstStyle/>
                    <a:p>
                      <a:pPr lvl="0" defTabSz="914400"/>
                      <a:r>
                        <a:rPr sz="1100">
                          <a:solidFill>
                            <a:srgbClr val="53585F"/>
                          </a:solidFill>
                          <a:latin typeface="Helvetica Condensed Medium"/>
                          <a:ea typeface="Helvetica Condensed Medium"/>
                          <a:cs typeface="Helvetica Condensed Medium"/>
                          <a:sym typeface="Helvetica Condensed Medium"/>
                        </a:rPr>
                        <a:t>Classic horror: Finding oneself locked in with what you fear. p.143</a:t>
                      </a:r>
                    </a:p>
                  </a:txBody>
                  <a:tcPr marL="29463" marR="29463" marT="29463" marB="29463" anchor="ctr" horzOverflow="overflow"/>
                </a:tc>
              </a:tr>
              <a:tr h="974767">
                <a:tc>
                  <a:txBody>
                    <a:bodyPr/>
                    <a:lstStyle/>
                    <a:p>
                      <a:pPr lvl="0" defTabSz="914400"/>
                      <a:r>
                        <a:rPr sz="1800" b="1">
                          <a:solidFill>
                            <a:srgbClr val="FFFFFF"/>
                          </a:solidFill>
                          <a:latin typeface="Helvetica"/>
                          <a:ea typeface="Helvetica"/>
                          <a:cs typeface="Helvetica"/>
                          <a:sym typeface="Helvetica"/>
                        </a:rPr>
                        <a:t>6</a:t>
                      </a:r>
                    </a:p>
                  </a:txBody>
                  <a:tcPr marL="29463" marR="29463" marT="29463" marB="29463" anchor="ctr" horzOverflow="overflow">
                    <a:lnR w="6350">
                      <a:solidFill>
                        <a:srgbClr val="53585F"/>
                      </a:solidFill>
                      <a:miter lim="400000"/>
                    </a:lnR>
                    <a:solidFill>
                      <a:srgbClr val="398CCE"/>
                    </a:solidFill>
                  </a:tcPr>
                </a:tc>
                <a:tc>
                  <a:txBody>
                    <a:bodyPr/>
                    <a:lstStyle/>
                    <a:p>
                      <a:pPr lvl="0" defTabSz="914400"/>
                      <a:r>
                        <a:rPr sz="1200" b="1">
                          <a:latin typeface="Copperplate"/>
                          <a:ea typeface="Copperplate"/>
                          <a:cs typeface="Copperplate"/>
                          <a:sym typeface="Copperplate"/>
                        </a:rPr>
                        <a:t>17:1-19:10</a:t>
                      </a:r>
                    </a:p>
                    <a:p>
                      <a:pPr lvl="0" defTabSz="914400"/>
                      <a:r>
                        <a:rPr sz="1200" b="1">
                          <a:solidFill>
                            <a:srgbClr val="53585F"/>
                          </a:solidFill>
                          <a:latin typeface="Copperplate"/>
                          <a:ea typeface="Copperplate"/>
                          <a:cs typeface="Copperplate"/>
                          <a:sym typeface="Copperplate"/>
                        </a:rPr>
                        <a:t>Babylon the Whore</a:t>
                      </a:r>
                    </a:p>
                  </a:txBody>
                  <a:tcPr marL="29463" marR="29463" marT="29463" marB="29463" anchor="ctr" horzOverflow="overflow">
                    <a:lnL w="6350">
                      <a:solidFill>
                        <a:srgbClr val="53585F"/>
                      </a:solidFill>
                      <a:miter lim="400000"/>
                    </a:lnL>
                    <a:lnR w="6350">
                      <a:solidFill>
                        <a:srgbClr val="53585F"/>
                      </a:solidFill>
                      <a:miter lim="400000"/>
                    </a:lnR>
                    <a:lnT w="6350">
                      <a:solidFill>
                        <a:srgbClr val="53585F"/>
                      </a:solidFill>
                      <a:miter lim="400000"/>
                    </a:lnT>
                    <a:lnB w="6350">
                      <a:solidFill>
                        <a:srgbClr val="53585F"/>
                      </a:solidFill>
                      <a:miter lim="400000"/>
                    </a:lnB>
                    <a:solidFill>
                      <a:srgbClr val="C6E8F9"/>
                    </a:solidFill>
                  </a:tcPr>
                </a:tc>
                <a:tc>
                  <a:txBody>
                    <a:bodyPr/>
                    <a:lstStyle/>
                    <a:p>
                      <a:pPr lvl="0" defTabSz="914400">
                        <a:defRPr sz="2000"/>
                      </a:pPr>
                      <a:endParaRPr sz="1400"/>
                    </a:p>
                  </a:txBody>
                  <a:tcPr marL="29463" marR="29463" marT="29463" marB="29463" anchor="ctr" horzOverflow="overflow">
                    <a:lnL w="6350">
                      <a:solidFill>
                        <a:srgbClr val="53585F"/>
                      </a:solidFill>
                      <a:miter lim="400000"/>
                    </a:lnL>
                  </a:tcPr>
                </a:tc>
                <a:tc>
                  <a:txBody>
                    <a:bodyPr/>
                    <a:lstStyle/>
                    <a:p>
                      <a:pPr lvl="0" defTabSz="914400">
                        <a:defRPr sz="2000"/>
                      </a:pPr>
                      <a:endParaRPr sz="1400"/>
                    </a:p>
                  </a:txBody>
                  <a:tcPr marL="29463" marR="29463" marT="29463" marB="29463" anchor="ctr" horzOverflow="overflow"/>
                </a:tc>
                <a:tc>
                  <a:txBody>
                    <a:bodyPr/>
                    <a:lstStyle/>
                    <a:p>
                      <a:pPr lvl="0" defTabSz="914400">
                        <a:defRPr sz="2000"/>
                      </a:pPr>
                      <a:endParaRPr sz="140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dirty="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dirty="0"/>
                    </a:p>
                  </a:txBody>
                  <a:tcPr marL="29463" marR="29463" marT="29463" marB="29463" anchor="ctr" horzOverflow="overflow"/>
                </a:tc>
              </a:tr>
              <a:tr h="974767">
                <a:tc>
                  <a:txBody>
                    <a:bodyPr/>
                    <a:lstStyle/>
                    <a:p>
                      <a:pPr lvl="0" defTabSz="914400"/>
                      <a:r>
                        <a:rPr sz="1800" b="1" dirty="0">
                          <a:solidFill>
                            <a:srgbClr val="FFFFFF"/>
                          </a:solidFill>
                          <a:latin typeface="Helvetica"/>
                          <a:ea typeface="Helvetica"/>
                          <a:cs typeface="Helvetica"/>
                          <a:sym typeface="Helvetica"/>
                        </a:rPr>
                        <a:t>7</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19:11-21:8</a:t>
                      </a:r>
                    </a:p>
                    <a:p>
                      <a:pPr lvl="0" defTabSz="914400"/>
                      <a:r>
                        <a:rPr sz="1200" b="1">
                          <a:solidFill>
                            <a:srgbClr val="53585F"/>
                          </a:solidFill>
                          <a:latin typeface="Copperplate"/>
                          <a:ea typeface="Copperplate"/>
                          <a:cs typeface="Copperplate"/>
                          <a:sym typeface="Copperplate"/>
                        </a:rPr>
                        <a:t>Drama Behind History</a:t>
                      </a:r>
                    </a:p>
                  </a:txBody>
                  <a:tcPr marL="29463" marR="29463" marT="29463" marB="29463" anchor="ctr" horzOverflow="overflow">
                    <a:lnT w="6350">
                      <a:solidFill>
                        <a:srgbClr val="53585F"/>
                      </a:solidFill>
                      <a:miter lim="400000"/>
                    </a:lnT>
                    <a:lnB w="12700">
                      <a:solidFill>
                        <a:srgbClr val="3797C6"/>
                      </a:solidFill>
                      <a:miter lim="400000"/>
                    </a:lnB>
                    <a:solidFill>
                      <a:srgbClr val="C6E8F9"/>
                    </a:solidFill>
                  </a:tcPr>
                </a:tc>
                <a:tc>
                  <a:txBody>
                    <a:bodyPr/>
                    <a:lstStyle/>
                    <a:p>
                      <a:pPr lvl="0" defTabSz="914400">
                        <a:defRPr sz="2000"/>
                      </a:pPr>
                      <a:endParaRPr sz="1400" dirty="0"/>
                    </a:p>
                  </a:txBody>
                  <a:tcPr marL="29463" marR="29463" marT="29463" marB="29463" anchor="ctr" horzOverflow="overflow"/>
                </a:tc>
                <a:tc>
                  <a:txBody>
                    <a:bodyPr/>
                    <a:lstStyle/>
                    <a:p>
                      <a:pPr lvl="0" defTabSz="914400">
                        <a:defRPr sz="2000"/>
                      </a:pPr>
                      <a:endParaRPr sz="1400" dirty="0"/>
                    </a:p>
                  </a:txBody>
                  <a:tcPr marL="29463" marR="29463" marT="29463" marB="29463" anchor="ctr" horzOverflow="overflow"/>
                </a:tc>
                <a:tc>
                  <a:txBody>
                    <a:bodyPr/>
                    <a:lstStyle/>
                    <a:p>
                      <a:pPr lvl="0" defTabSz="914400">
                        <a:defRPr sz="2000"/>
                      </a:pPr>
                      <a:endParaRPr sz="140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dirty="0"/>
                    </a:p>
                  </a:txBody>
                  <a:tcPr marL="29463" marR="29463" marT="29463" marB="29463" anchor="ctr" horzOverflow="overflow"/>
                </a:tc>
              </a:tr>
              <a:tr h="974767">
                <a:tc>
                  <a:txBody>
                    <a:bodyPr/>
                    <a:lstStyle/>
                    <a:p>
                      <a:pPr lvl="0" defTabSz="914400"/>
                      <a:r>
                        <a:rPr sz="1800" b="1" dirty="0">
                          <a:solidFill>
                            <a:srgbClr val="FFFFFF"/>
                          </a:solidFill>
                          <a:latin typeface="Helvetica"/>
                          <a:ea typeface="Helvetica"/>
                          <a:cs typeface="Helvetica"/>
                          <a:sym typeface="Helvetica"/>
                        </a:rPr>
                        <a:t>8</a:t>
                      </a:r>
                    </a:p>
                  </a:txBody>
                  <a:tcPr marL="29463" marR="29463" marT="29463" marB="29463" anchor="ctr" horzOverflow="overflow">
                    <a:solidFill>
                      <a:srgbClr val="398CCE"/>
                    </a:solidFill>
                  </a:tcPr>
                </a:tc>
                <a:tc>
                  <a:txBody>
                    <a:bodyPr/>
                    <a:lstStyle/>
                    <a:p>
                      <a:pPr lvl="0" defTabSz="914400"/>
                      <a:r>
                        <a:rPr sz="1200" b="1">
                          <a:latin typeface="Copperplate"/>
                          <a:ea typeface="Copperplate"/>
                          <a:cs typeface="Copperplate"/>
                          <a:sym typeface="Copperplate"/>
                        </a:rPr>
                        <a:t>21:9-22:19</a:t>
                      </a:r>
                    </a:p>
                    <a:p>
                      <a:pPr lvl="0" defTabSz="914400"/>
                      <a:r>
                        <a:rPr sz="1200" b="1">
                          <a:solidFill>
                            <a:srgbClr val="53585F"/>
                          </a:solidFill>
                          <a:latin typeface="Copperplate"/>
                          <a:ea typeface="Copperplate"/>
                          <a:cs typeface="Copperplate"/>
                          <a:sym typeface="Copperplate"/>
                        </a:rPr>
                        <a:t>Jerusalem the Bride</a:t>
                      </a:r>
                    </a:p>
                  </a:txBody>
                  <a:tcPr marL="29463" marR="29463" marT="29463" marB="29463" anchor="ctr" horzOverflow="overflow">
                    <a:lnT w="12700">
                      <a:solidFill>
                        <a:srgbClr val="3797C6"/>
                      </a:solidFill>
                      <a:miter lim="400000"/>
                    </a:lnT>
                    <a:solidFill>
                      <a:srgbClr val="C6E8F9"/>
                    </a:solidFill>
                  </a:tcPr>
                </a:tc>
                <a:tc>
                  <a:txBody>
                    <a:bodyPr/>
                    <a:lstStyle/>
                    <a:p>
                      <a:pPr lvl="0" defTabSz="914400">
                        <a:defRPr sz="2000"/>
                      </a:pPr>
                      <a:endParaRPr sz="1400"/>
                    </a:p>
                  </a:txBody>
                  <a:tcPr marL="29463" marR="29463" marT="29463" marB="29463" anchor="ctr" horzOverflow="overflow"/>
                </a:tc>
                <a:tc>
                  <a:txBody>
                    <a:bodyPr/>
                    <a:lstStyle/>
                    <a:p>
                      <a:pPr lvl="0" defTabSz="914400">
                        <a:defRPr sz="2000"/>
                      </a:pPr>
                      <a:endParaRPr sz="1400"/>
                    </a:p>
                  </a:txBody>
                  <a:tcPr marL="29463" marR="29463" marT="29463" marB="29463" anchor="ctr" horzOverflow="overflow"/>
                </a:tc>
                <a:tc>
                  <a:txBody>
                    <a:bodyPr/>
                    <a:lstStyle/>
                    <a:p>
                      <a:pPr lvl="0" defTabSz="914400">
                        <a:defRPr sz="2000"/>
                      </a:pPr>
                      <a:endParaRPr sz="1400" dirty="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a:p>
                  </a:txBody>
                  <a:tcPr marL="29463" marR="29463" marT="29463" marB="29463" anchor="ctr" horzOverflow="overflow"/>
                </a:tc>
                <a:tc>
                  <a:txBody>
                    <a:bodyPr/>
                    <a:lstStyle/>
                    <a:p>
                      <a:pPr lvl="0" defTabSz="914400">
                        <a:defRPr sz="1700">
                          <a:solidFill>
                            <a:srgbClr val="53585F"/>
                          </a:solidFill>
                          <a:latin typeface="Helvetica Condensed Medium"/>
                          <a:ea typeface="Helvetica Condensed Medium"/>
                          <a:cs typeface="Helvetica Condensed Medium"/>
                          <a:sym typeface="Helvetica Condensed Medium"/>
                        </a:defRPr>
                      </a:pPr>
                      <a:endParaRPr sz="1100" dirty="0"/>
                    </a:p>
                  </a:txBody>
                  <a:tcPr marL="29463" marR="29463" marT="29463" marB="29463" anchor="ctr" horzOverflow="overflow"/>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750" fill="hold"/>
                                        <p:tgtEl>
                                          <p:spTgt spid="7"/>
                                        </p:tgtEl>
                                        <p:attrNameLst>
                                          <p:attrName>ppt_x</p:attrName>
                                        </p:attrNameLst>
                                      </p:cBhvr>
                                      <p:tavLst>
                                        <p:tav tm="0">
                                          <p:val>
                                            <p:strVal val="#ppt_x"/>
                                          </p:val>
                                        </p:tav>
                                        <p:tav tm="100000">
                                          <p:val>
                                            <p:strVal val="#ppt_x"/>
                                          </p:val>
                                        </p:tav>
                                      </p:tavLst>
                                    </p:anim>
                                    <p:anim calcmode="lin" valueType="num">
                                      <p:cBhvr>
                                        <p:cTn id="8" dur="1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15:5-8</a:t>
            </a:r>
            <a:endParaRPr lang="en-US" dirty="0"/>
          </a:p>
        </p:txBody>
      </p:sp>
      <p:sp>
        <p:nvSpPr>
          <p:cNvPr id="4" name="Rectangle 3"/>
          <p:cNvSpPr/>
          <p:nvPr/>
        </p:nvSpPr>
        <p:spPr>
          <a:xfrm>
            <a:off x="1592900" y="1245800"/>
            <a:ext cx="1105951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en-US" sz="2400" dirty="0">
                <a:latin typeface="Helvetica Neue"/>
                <a:cs typeface="Helvetica Neue"/>
              </a:rPr>
              <a:t>5 After these things I looked, and the temple of the tabernacle of testimony in heaven was opened, 6 and the </a:t>
            </a:r>
            <a:r>
              <a:rPr lang="en-US" sz="2400" b="1" u="sng" dirty="0">
                <a:solidFill>
                  <a:srgbClr val="FF6600"/>
                </a:solidFill>
                <a:latin typeface="Helvetica Neue"/>
                <a:cs typeface="Helvetica Neue"/>
              </a:rPr>
              <a:t>seven angels who had the seven plagues </a:t>
            </a:r>
            <a:r>
              <a:rPr lang="en-US" sz="2400" dirty="0">
                <a:latin typeface="Helvetica Neue"/>
                <a:cs typeface="Helvetica Neue"/>
              </a:rPr>
              <a:t>came out of the temple, clothed in linen, clean </a:t>
            </a:r>
            <a:r>
              <a:rPr lang="en-US" sz="2400" i="1" dirty="0">
                <a:latin typeface="Helvetica Neue"/>
                <a:cs typeface="Helvetica Neue"/>
              </a:rPr>
              <a:t>and</a:t>
            </a:r>
            <a:r>
              <a:rPr lang="en-US" sz="2400" dirty="0">
                <a:latin typeface="Helvetica Neue"/>
                <a:cs typeface="Helvetica Neue"/>
              </a:rPr>
              <a:t> bright, and girded around their chests with golden sashes. 7 Then one of the four living creatures gave to the seven angels seven </a:t>
            </a:r>
            <a:r>
              <a:rPr lang="en-US" sz="2400" b="1" u="sng" dirty="0">
                <a:solidFill>
                  <a:srgbClr val="FF6600"/>
                </a:solidFill>
                <a:latin typeface="Helvetica Neue"/>
                <a:cs typeface="Helvetica Neue"/>
              </a:rPr>
              <a:t>golden bowls full of the wrath of God</a:t>
            </a:r>
            <a:r>
              <a:rPr lang="en-US" sz="2400" dirty="0">
                <a:latin typeface="Helvetica Neue"/>
                <a:cs typeface="Helvetica Neue"/>
              </a:rPr>
              <a:t>, who lives forever and ever. 8 And the temple was filled with smoke from the glory of God and from His power; and no one was able to enter the temple until the seven plagues of the seven angels were finished.  </a:t>
            </a:r>
          </a:p>
        </p:txBody>
      </p:sp>
      <p:sp>
        <p:nvSpPr>
          <p:cNvPr id="7" name="Rectangle 6"/>
          <p:cNvSpPr/>
          <p:nvPr/>
        </p:nvSpPr>
        <p:spPr>
          <a:xfrm>
            <a:off x="1592900" y="4539053"/>
            <a:ext cx="5918168" cy="175218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lvl="0" indent="-285750" algn="l">
              <a:buFont typeface="Arial"/>
              <a:buChar char="•"/>
            </a:pPr>
            <a:r>
              <a:rPr lang="en-US" sz="1800" dirty="0"/>
              <a:t>V. 5-6 John saw the “temple in heaven”.  It was the most holy place and seven angels who has just been in the presence of God would strike the earth with plagues to punish those that have chosen to serve the Antichrist.  These angels are identified with Christ by the description of their apparel.</a:t>
            </a:r>
          </a:p>
        </p:txBody>
      </p:sp>
      <p:sp>
        <p:nvSpPr>
          <p:cNvPr id="8" name="Rectangle 7"/>
          <p:cNvSpPr/>
          <p:nvPr/>
        </p:nvSpPr>
        <p:spPr>
          <a:xfrm>
            <a:off x="1592900" y="6540052"/>
            <a:ext cx="5523985" cy="17543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lvl="0" indent="-285750" algn="l">
              <a:buFont typeface="Arial"/>
              <a:buChar char="•"/>
            </a:pPr>
            <a:r>
              <a:rPr lang="en-US" sz="1800" dirty="0"/>
              <a:t>V. 7 Each of the seven angels received a gold bowl from one of the creatures.  These bowls contained the 7 judgments coming from God.  The temple was filled with smoke because God is about to act. </a:t>
            </a:r>
          </a:p>
          <a:p>
            <a:pPr algn="l"/>
            <a:endParaRPr lang="en-US" sz="1800" dirty="0"/>
          </a:p>
        </p:txBody>
      </p:sp>
      <p:pic>
        <p:nvPicPr>
          <p:cNvPr id="9" name="Picture 8"/>
          <p:cNvPicPr>
            <a:picLocks noChangeAspect="1"/>
          </p:cNvPicPr>
          <p:nvPr/>
        </p:nvPicPr>
        <p:blipFill>
          <a:blip r:embed="rId2"/>
          <a:stretch>
            <a:fillRect/>
          </a:stretch>
        </p:blipFill>
        <p:spPr>
          <a:xfrm>
            <a:off x="7782561" y="4682255"/>
            <a:ext cx="5143500" cy="3594100"/>
          </a:xfrm>
          <a:prstGeom prst="rect">
            <a:avLst/>
          </a:prstGeom>
        </p:spPr>
      </p:pic>
    </p:spTree>
    <p:extLst>
      <p:ext uri="{BB962C8B-B14F-4D97-AF65-F5344CB8AC3E}">
        <p14:creationId xmlns:p14="http://schemas.microsoft.com/office/powerpoint/2010/main" val="3603896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613" y="317503"/>
            <a:ext cx="11584187" cy="890836"/>
          </a:xfrm>
        </p:spPr>
        <p:txBody>
          <a:bodyPr>
            <a:noAutofit/>
          </a:bodyPr>
          <a:lstStyle/>
          <a:p>
            <a:r>
              <a:rPr lang="en-US" sz="4800" dirty="0" smtClean="0"/>
              <a:t>Revelation 16:1-12 </a:t>
            </a:r>
            <a:br>
              <a:rPr lang="en-US" sz="4800" dirty="0" smtClean="0"/>
            </a:br>
            <a:r>
              <a:rPr lang="en-US" sz="4800" dirty="0" smtClean="0"/>
              <a:t>Six Bowls of Wrath</a:t>
            </a:r>
            <a:endParaRPr lang="en-US" sz="4800" dirty="0"/>
          </a:p>
        </p:txBody>
      </p:sp>
      <p:sp>
        <p:nvSpPr>
          <p:cNvPr id="5" name="Rectangle 4"/>
          <p:cNvSpPr/>
          <p:nvPr/>
        </p:nvSpPr>
        <p:spPr>
          <a:xfrm>
            <a:off x="1664537" y="1654862"/>
            <a:ext cx="11084087" cy="784830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en-US" sz="2400" b="1" dirty="0"/>
              <a:t>Then I heard a loud voice from the temple, saying to the seven angels, “Go and pour out on the earth the seven bowls of the wrath of God.” 2 </a:t>
            </a:r>
            <a:r>
              <a:rPr lang="en-US" sz="2400" b="1" dirty="0">
                <a:solidFill>
                  <a:srgbClr val="FF6600"/>
                </a:solidFill>
              </a:rPr>
              <a:t>So the first </a:t>
            </a:r>
            <a:r>
              <a:rPr lang="en-US" sz="2400" b="1" i="1" dirty="0">
                <a:solidFill>
                  <a:srgbClr val="FF6600"/>
                </a:solidFill>
              </a:rPr>
              <a:t>angel</a:t>
            </a:r>
            <a:r>
              <a:rPr lang="en-US" sz="2400" b="1" dirty="0">
                <a:solidFill>
                  <a:srgbClr val="FF6600"/>
                </a:solidFill>
              </a:rPr>
              <a:t> </a:t>
            </a:r>
            <a:r>
              <a:rPr lang="en-US" sz="2400" b="1" dirty="0"/>
              <a:t>went and poured out his bowl on the earth; and it became a loathsome and malignant sore on the people who had the mark of the beast and who worshiped his image. 3 </a:t>
            </a:r>
            <a:r>
              <a:rPr lang="en-US" sz="2400" b="1" dirty="0">
                <a:solidFill>
                  <a:srgbClr val="FF6600"/>
                </a:solidFill>
              </a:rPr>
              <a:t>The second </a:t>
            </a:r>
            <a:r>
              <a:rPr lang="en-US" sz="2400" b="1" i="1" dirty="0">
                <a:solidFill>
                  <a:srgbClr val="FF6600"/>
                </a:solidFill>
              </a:rPr>
              <a:t>angel</a:t>
            </a:r>
            <a:r>
              <a:rPr lang="en-US" sz="2400" b="1" dirty="0">
                <a:solidFill>
                  <a:srgbClr val="FF6600"/>
                </a:solidFill>
              </a:rPr>
              <a:t> </a:t>
            </a:r>
            <a:r>
              <a:rPr lang="en-US" sz="2400" b="1" dirty="0"/>
              <a:t>poured out his bowl into the sea, and it became blood like </a:t>
            </a:r>
            <a:r>
              <a:rPr lang="en-US" sz="2400" b="1" i="1" dirty="0"/>
              <a:t>that</a:t>
            </a:r>
            <a:r>
              <a:rPr lang="en-US" sz="2400" b="1" dirty="0"/>
              <a:t> of a dead man; and every living thing in the sea died. 4 Then </a:t>
            </a:r>
            <a:r>
              <a:rPr lang="en-US" sz="2400" b="1" dirty="0">
                <a:solidFill>
                  <a:srgbClr val="FF6600"/>
                </a:solidFill>
              </a:rPr>
              <a:t>the third </a:t>
            </a:r>
            <a:r>
              <a:rPr lang="en-US" sz="2400" b="1" i="1" dirty="0">
                <a:solidFill>
                  <a:srgbClr val="FF6600"/>
                </a:solidFill>
              </a:rPr>
              <a:t>angel</a:t>
            </a:r>
            <a:r>
              <a:rPr lang="en-US" sz="2400" b="1" dirty="0">
                <a:solidFill>
                  <a:srgbClr val="FF6600"/>
                </a:solidFill>
              </a:rPr>
              <a:t> </a:t>
            </a:r>
            <a:r>
              <a:rPr lang="en-US" sz="2400" b="1" dirty="0"/>
              <a:t>poured out his bowl into the rivers and the springs of waters; and they became blood. </a:t>
            </a:r>
            <a:r>
              <a:rPr lang="en-US" sz="2400" b="1" u="sng" dirty="0">
                <a:solidFill>
                  <a:srgbClr val="008000"/>
                </a:solidFill>
              </a:rPr>
              <a:t>5 And I heard the angel of the waters saying, “Righteous are You, who are and who were, O Holy One, because You judged these things; 6 for they poured out the blood of saints and prophets, and You have given them blood to drink. They deserve it.” 7 And I heard the altar saying, “Yes, O Lord God, the Almighty, true and righteous are Your judgments.” </a:t>
            </a:r>
            <a:r>
              <a:rPr lang="en-US" sz="2400" b="1" dirty="0"/>
              <a:t>8 </a:t>
            </a:r>
            <a:r>
              <a:rPr lang="en-US" sz="2400" b="1" dirty="0">
                <a:solidFill>
                  <a:srgbClr val="FF6600"/>
                </a:solidFill>
              </a:rPr>
              <a:t>The fourth </a:t>
            </a:r>
            <a:r>
              <a:rPr lang="en-US" sz="2400" b="1" i="1" dirty="0">
                <a:solidFill>
                  <a:srgbClr val="FF6600"/>
                </a:solidFill>
              </a:rPr>
              <a:t>angel</a:t>
            </a:r>
            <a:r>
              <a:rPr lang="en-US" sz="2400" b="1" dirty="0">
                <a:solidFill>
                  <a:srgbClr val="FF6600"/>
                </a:solidFill>
              </a:rPr>
              <a:t> </a:t>
            </a:r>
            <a:r>
              <a:rPr lang="en-US" sz="2400" b="1" dirty="0"/>
              <a:t>poured out his bowl upon the sun, and it was given to it to scorch men with fire. 9 Men were scorched with fierce heat; and they blasphemed the name of God who has the power over these plagues, and they did not repent so as to give Him glory. 10 Then </a:t>
            </a:r>
            <a:r>
              <a:rPr lang="en-US" sz="2400" b="1" dirty="0">
                <a:solidFill>
                  <a:srgbClr val="FF6600"/>
                </a:solidFill>
              </a:rPr>
              <a:t>the fifth </a:t>
            </a:r>
            <a:r>
              <a:rPr lang="en-US" sz="2400" b="1" i="1" dirty="0">
                <a:solidFill>
                  <a:srgbClr val="FF6600"/>
                </a:solidFill>
              </a:rPr>
              <a:t>angel</a:t>
            </a:r>
            <a:r>
              <a:rPr lang="en-US" sz="2400" b="1" dirty="0">
                <a:solidFill>
                  <a:srgbClr val="FF6600"/>
                </a:solidFill>
              </a:rPr>
              <a:t> </a:t>
            </a:r>
            <a:r>
              <a:rPr lang="en-US" sz="2400" b="1" dirty="0"/>
              <a:t>poured out his bowl on the throne of the beast, and his kingdom became darkened; and they gnawed their tongues because of pain, 11 and they blasphemed the God of heaven because of their pains and their sores; and they did not repent of their deeds. 12 </a:t>
            </a:r>
            <a:r>
              <a:rPr lang="en-US" sz="2400" b="1" dirty="0">
                <a:solidFill>
                  <a:srgbClr val="FF6600"/>
                </a:solidFill>
              </a:rPr>
              <a:t>The sixth </a:t>
            </a:r>
            <a:r>
              <a:rPr lang="en-US" sz="2400" b="1" i="1" dirty="0">
                <a:solidFill>
                  <a:srgbClr val="FF6600"/>
                </a:solidFill>
              </a:rPr>
              <a:t>angel</a:t>
            </a:r>
            <a:r>
              <a:rPr lang="en-US" sz="2400" b="1" dirty="0">
                <a:solidFill>
                  <a:srgbClr val="FF6600"/>
                </a:solidFill>
              </a:rPr>
              <a:t> </a:t>
            </a:r>
            <a:r>
              <a:rPr lang="en-US" sz="2400" b="1" dirty="0"/>
              <a:t>poured out his bowl on the great river, the Euphrates; and its water was dried up, so that the way would be prepared for the kings from the east.</a:t>
            </a:r>
            <a:endParaRPr lang="en-US" sz="2400" dirty="0"/>
          </a:p>
        </p:txBody>
      </p:sp>
    </p:spTree>
    <p:extLst>
      <p:ext uri="{BB962C8B-B14F-4D97-AF65-F5344CB8AC3E}">
        <p14:creationId xmlns:p14="http://schemas.microsoft.com/office/powerpoint/2010/main" val="23449157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7 Bowls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00051918"/>
              </p:ext>
            </p:extLst>
          </p:nvPr>
        </p:nvGraphicFramePr>
        <p:xfrm>
          <a:off x="2157844" y="1895397"/>
          <a:ext cx="8669868" cy="2961640"/>
        </p:xfrm>
        <a:graphic>
          <a:graphicData uri="http://schemas.openxmlformats.org/drawingml/2006/table">
            <a:tbl>
              <a:tblPr firstRow="1" bandRow="1">
                <a:tableStyleId>{5DA37D80-6434-44D0-A028-1B22A696006F}</a:tableStyleId>
              </a:tblPr>
              <a:tblGrid>
                <a:gridCol w="2889956"/>
                <a:gridCol w="2889956"/>
                <a:gridCol w="2889956"/>
              </a:tblGrid>
              <a:tr h="260239">
                <a:tc>
                  <a:txBody>
                    <a:bodyPr/>
                    <a:lstStyle/>
                    <a:p>
                      <a:r>
                        <a:rPr lang="en-US" b="1" i="1" dirty="0" smtClean="0"/>
                        <a:t>Seals (Chapter</a:t>
                      </a:r>
                      <a:r>
                        <a:rPr lang="en-US" b="1" i="1" baseline="0" dirty="0" smtClean="0"/>
                        <a:t> 6)</a:t>
                      </a:r>
                      <a:endParaRPr lang="en-US" b="1" i="1" dirty="0"/>
                    </a:p>
                  </a:txBody>
                  <a:tcPr/>
                </a:tc>
                <a:tc>
                  <a:txBody>
                    <a:bodyPr/>
                    <a:lstStyle/>
                    <a:p>
                      <a:r>
                        <a:rPr lang="en-US" b="1" i="1" dirty="0" smtClean="0"/>
                        <a:t>Trumpets (Chapters 8-9)</a:t>
                      </a:r>
                      <a:endParaRPr lang="en-US" b="1" i="1" dirty="0"/>
                    </a:p>
                  </a:txBody>
                  <a:tcPr/>
                </a:tc>
                <a:tc>
                  <a:txBody>
                    <a:bodyPr/>
                    <a:lstStyle/>
                    <a:p>
                      <a:r>
                        <a:rPr lang="en-US" b="1" i="1" dirty="0" smtClean="0"/>
                        <a:t>Bowls (Chapter 16)</a:t>
                      </a:r>
                      <a:endParaRPr lang="en-US" b="1" i="1" dirty="0"/>
                    </a:p>
                  </a:txBody>
                  <a:tcPr/>
                </a:tc>
              </a:tr>
              <a:tr h="370840">
                <a:tc>
                  <a:txBody>
                    <a:bodyPr/>
                    <a:lstStyle/>
                    <a:p>
                      <a:r>
                        <a:rPr lang="en-US" dirty="0" smtClean="0"/>
                        <a:t>Antichrist</a:t>
                      </a:r>
                    </a:p>
                  </a:txBody>
                  <a:tcPr/>
                </a:tc>
                <a:tc>
                  <a:txBody>
                    <a:bodyPr/>
                    <a:lstStyle/>
                    <a:p>
                      <a:r>
                        <a:rPr lang="en-US" dirty="0" smtClean="0"/>
                        <a:t>Storm</a:t>
                      </a:r>
                      <a:endParaRPr lang="en-US" dirty="0"/>
                    </a:p>
                  </a:txBody>
                  <a:tcPr/>
                </a:tc>
                <a:tc>
                  <a:txBody>
                    <a:bodyPr/>
                    <a:lstStyle/>
                    <a:p>
                      <a:endParaRPr lang="en-US" dirty="0"/>
                    </a:p>
                  </a:txBody>
                  <a:tcPr/>
                </a:tc>
              </a:tr>
              <a:tr h="370840">
                <a:tc>
                  <a:txBody>
                    <a:bodyPr/>
                    <a:lstStyle/>
                    <a:p>
                      <a:r>
                        <a:rPr lang="en-US" dirty="0" smtClean="0"/>
                        <a:t>War</a:t>
                      </a:r>
                    </a:p>
                  </a:txBody>
                  <a:tcPr/>
                </a:tc>
                <a:tc>
                  <a:txBody>
                    <a:bodyPr/>
                    <a:lstStyle/>
                    <a:p>
                      <a:r>
                        <a:rPr lang="en-US" dirty="0" smtClean="0"/>
                        <a:t>Meteor</a:t>
                      </a:r>
                      <a:endParaRPr lang="en-US" dirty="0"/>
                    </a:p>
                  </a:txBody>
                  <a:tcPr/>
                </a:tc>
                <a:tc>
                  <a:txBody>
                    <a:bodyPr/>
                    <a:lstStyle/>
                    <a:p>
                      <a:endParaRPr lang="en-US"/>
                    </a:p>
                  </a:txBody>
                  <a:tcPr/>
                </a:tc>
              </a:tr>
              <a:tr h="370840">
                <a:tc>
                  <a:txBody>
                    <a:bodyPr/>
                    <a:lstStyle/>
                    <a:p>
                      <a:r>
                        <a:rPr lang="en-US" dirty="0" smtClean="0"/>
                        <a:t>Famine</a:t>
                      </a:r>
                    </a:p>
                  </a:txBody>
                  <a:tcPr/>
                </a:tc>
                <a:tc>
                  <a:txBody>
                    <a:bodyPr/>
                    <a:lstStyle/>
                    <a:p>
                      <a:r>
                        <a:rPr lang="en-US" dirty="0" smtClean="0"/>
                        <a:t>Bitterness</a:t>
                      </a:r>
                      <a:endParaRPr lang="en-US" dirty="0"/>
                    </a:p>
                  </a:txBody>
                  <a:tcPr/>
                </a:tc>
                <a:tc>
                  <a:txBody>
                    <a:bodyPr/>
                    <a:lstStyle/>
                    <a:p>
                      <a:endParaRPr lang="en-US" dirty="0"/>
                    </a:p>
                  </a:txBody>
                  <a:tcPr/>
                </a:tc>
              </a:tr>
              <a:tr h="370840">
                <a:tc>
                  <a:txBody>
                    <a:bodyPr/>
                    <a:lstStyle/>
                    <a:p>
                      <a:r>
                        <a:rPr lang="en-US" dirty="0" smtClean="0"/>
                        <a:t>Death (1/4 of Population)</a:t>
                      </a:r>
                      <a:endParaRPr lang="en-US" dirty="0"/>
                    </a:p>
                  </a:txBody>
                  <a:tcPr/>
                </a:tc>
                <a:tc>
                  <a:txBody>
                    <a:bodyPr/>
                    <a:lstStyle/>
                    <a:p>
                      <a:r>
                        <a:rPr lang="en-US" dirty="0" smtClean="0"/>
                        <a:t>Darkness</a:t>
                      </a:r>
                      <a:endParaRPr lang="en-US" dirty="0"/>
                    </a:p>
                  </a:txBody>
                  <a:tcPr/>
                </a:tc>
                <a:tc>
                  <a:txBody>
                    <a:bodyPr/>
                    <a:lstStyle/>
                    <a:p>
                      <a:endParaRPr lang="en-US" dirty="0"/>
                    </a:p>
                  </a:txBody>
                  <a:tcPr/>
                </a:tc>
              </a:tr>
              <a:tr h="370840">
                <a:tc>
                  <a:txBody>
                    <a:bodyPr/>
                    <a:lstStyle/>
                    <a:p>
                      <a:r>
                        <a:rPr lang="en-US" dirty="0" smtClean="0"/>
                        <a:t>Imprecations</a:t>
                      </a:r>
                      <a:endParaRPr lang="en-US" dirty="0"/>
                    </a:p>
                  </a:txBody>
                  <a:tcPr/>
                </a:tc>
                <a:tc>
                  <a:txBody>
                    <a:bodyPr/>
                    <a:lstStyle/>
                    <a:p>
                      <a:r>
                        <a:rPr lang="en-US" dirty="0" smtClean="0"/>
                        <a:t>Locusts</a:t>
                      </a:r>
                      <a:endParaRPr lang="en-US" dirty="0"/>
                    </a:p>
                  </a:txBody>
                  <a:tcPr/>
                </a:tc>
                <a:tc>
                  <a:txBody>
                    <a:bodyPr/>
                    <a:lstStyle/>
                    <a:p>
                      <a:endParaRPr lang="en-US"/>
                    </a:p>
                  </a:txBody>
                  <a:tcPr/>
                </a:tc>
              </a:tr>
              <a:tr h="370840">
                <a:tc>
                  <a:txBody>
                    <a:bodyPr/>
                    <a:lstStyle/>
                    <a:p>
                      <a:r>
                        <a:rPr lang="en-US" dirty="0" smtClean="0"/>
                        <a:t>Earthquake</a:t>
                      </a:r>
                      <a:endParaRPr lang="en-US" dirty="0"/>
                    </a:p>
                  </a:txBody>
                  <a:tcPr/>
                </a:tc>
                <a:tc>
                  <a:txBody>
                    <a:bodyPr/>
                    <a:lstStyle/>
                    <a:p>
                      <a:r>
                        <a:rPr lang="en-US" dirty="0" smtClean="0"/>
                        <a:t>Horses (1/3 of Population)</a:t>
                      </a:r>
                      <a:endParaRPr lang="en-US" dirty="0"/>
                    </a:p>
                  </a:txBody>
                  <a:tcPr/>
                </a:tc>
                <a:tc>
                  <a:txBody>
                    <a:bodyPr/>
                    <a:lstStyle/>
                    <a:p>
                      <a:endParaRPr lang="en-US"/>
                    </a:p>
                  </a:txBody>
                  <a:tcPr/>
                </a:tc>
              </a:tr>
              <a:tr h="370840">
                <a:tc>
                  <a:txBody>
                    <a:bodyPr/>
                    <a:lstStyle/>
                    <a:p>
                      <a:r>
                        <a:rPr lang="en-US" dirty="0" smtClean="0"/>
                        <a:t>7 Trumpets</a:t>
                      </a:r>
                      <a:endParaRPr lang="en-US" dirty="0"/>
                    </a:p>
                  </a:txBody>
                  <a:tcPr/>
                </a:tc>
                <a:tc>
                  <a:txBody>
                    <a:bodyPr/>
                    <a:lstStyle/>
                    <a:p>
                      <a:r>
                        <a:rPr lang="en-US" dirty="0" smtClean="0"/>
                        <a:t>7 Bowls</a:t>
                      </a:r>
                      <a:endParaRPr lang="en-US" dirty="0"/>
                    </a:p>
                  </a:txBody>
                  <a:tcPr/>
                </a:tc>
                <a:tc>
                  <a:txBody>
                    <a:bodyPr/>
                    <a:lstStyle/>
                    <a:p>
                      <a:endParaRPr lang="en-US" dirty="0"/>
                    </a:p>
                  </a:txBody>
                  <a:tcPr/>
                </a:tc>
              </a:tr>
            </a:tbl>
          </a:graphicData>
        </a:graphic>
      </p:graphicFrame>
      <p:sp>
        <p:nvSpPr>
          <p:cNvPr id="6" name="TextBox 5"/>
          <p:cNvSpPr txBox="1"/>
          <p:nvPr/>
        </p:nvSpPr>
        <p:spPr>
          <a:xfrm>
            <a:off x="3862279" y="1213770"/>
            <a:ext cx="4501264"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1" u="none" strike="noStrike" cap="none" spc="0" normalizeH="0" baseline="0" dirty="0" smtClean="0">
                <a:ln>
                  <a:noFill/>
                </a:ln>
                <a:solidFill>
                  <a:srgbClr val="000000"/>
                </a:solidFill>
                <a:effectLst/>
                <a:uFillTx/>
                <a:latin typeface="Helvetica Neue"/>
                <a:ea typeface="+mn-ea"/>
                <a:cs typeface="Helvetica Neue"/>
                <a:sym typeface="Helvetica Light"/>
              </a:rPr>
              <a:t>Tribulation Judgments</a:t>
            </a:r>
            <a:endParaRPr kumimoji="0" lang="en-US" sz="3200" b="1" u="none" strike="noStrike" cap="none" spc="0" normalizeH="0" baseline="0" dirty="0">
              <a:ln>
                <a:noFill/>
              </a:ln>
              <a:solidFill>
                <a:srgbClr val="000000"/>
              </a:solidFill>
              <a:effectLst/>
              <a:uFillTx/>
              <a:latin typeface="Helvetica Neue"/>
              <a:ea typeface="+mn-ea"/>
              <a:cs typeface="Helvetica Neue"/>
              <a:sym typeface="Helvetica Light"/>
            </a:endParaRPr>
          </a:p>
        </p:txBody>
      </p:sp>
      <p:graphicFrame>
        <p:nvGraphicFramePr>
          <p:cNvPr id="8" name="Table 7"/>
          <p:cNvGraphicFramePr>
            <a:graphicFrameLocks noGrp="1"/>
          </p:cNvGraphicFramePr>
          <p:nvPr>
            <p:extLst>
              <p:ext uri="{D42A27DB-BD31-4B8C-83A1-F6EECF244321}">
                <p14:modId xmlns:p14="http://schemas.microsoft.com/office/powerpoint/2010/main" val="972051868"/>
              </p:ext>
            </p:extLst>
          </p:nvPr>
        </p:nvGraphicFramePr>
        <p:xfrm>
          <a:off x="2157844" y="5357526"/>
          <a:ext cx="8669868" cy="2961640"/>
        </p:xfrm>
        <a:graphic>
          <a:graphicData uri="http://schemas.openxmlformats.org/drawingml/2006/table">
            <a:tbl>
              <a:tblPr firstRow="1" bandRow="1">
                <a:tableStyleId>{E8B1032C-EA38-4F05-BA0D-38AFFFC7BED3}</a:tableStyleId>
              </a:tblPr>
              <a:tblGrid>
                <a:gridCol w="2889956"/>
                <a:gridCol w="2889956"/>
                <a:gridCol w="2889956"/>
              </a:tblGrid>
              <a:tr h="260239">
                <a:tc>
                  <a:txBody>
                    <a:bodyPr/>
                    <a:lstStyle/>
                    <a:p>
                      <a:r>
                        <a:rPr lang="en-US" b="1" i="1" dirty="0" smtClean="0"/>
                        <a:t>Seals (Chapter</a:t>
                      </a:r>
                      <a:r>
                        <a:rPr lang="en-US" b="1" i="1" baseline="0" dirty="0" smtClean="0"/>
                        <a:t> 6)</a:t>
                      </a:r>
                      <a:endParaRPr lang="en-US" b="1" i="1" dirty="0"/>
                    </a:p>
                  </a:txBody>
                  <a:tcPr/>
                </a:tc>
                <a:tc>
                  <a:txBody>
                    <a:bodyPr/>
                    <a:lstStyle/>
                    <a:p>
                      <a:r>
                        <a:rPr lang="en-US" b="1" i="1" dirty="0" smtClean="0"/>
                        <a:t>Trumpets (Chapters 8-9)</a:t>
                      </a:r>
                      <a:endParaRPr lang="en-US" b="1" i="1" dirty="0"/>
                    </a:p>
                  </a:txBody>
                  <a:tcPr/>
                </a:tc>
                <a:tc>
                  <a:txBody>
                    <a:bodyPr/>
                    <a:lstStyle/>
                    <a:p>
                      <a:r>
                        <a:rPr lang="en-US" b="1" i="1" dirty="0" smtClean="0"/>
                        <a:t>Bowls (Chapter 16)</a:t>
                      </a:r>
                      <a:endParaRPr lang="en-US" b="1" i="1" dirty="0"/>
                    </a:p>
                  </a:txBody>
                  <a:tcPr/>
                </a:tc>
              </a:tr>
              <a:tr h="370840">
                <a:tc>
                  <a:txBody>
                    <a:bodyPr/>
                    <a:lstStyle/>
                    <a:p>
                      <a:r>
                        <a:rPr lang="en-US" dirty="0" smtClean="0"/>
                        <a:t>Antichrist</a:t>
                      </a:r>
                    </a:p>
                  </a:txBody>
                  <a:tcPr/>
                </a:tc>
                <a:tc>
                  <a:txBody>
                    <a:bodyPr/>
                    <a:lstStyle/>
                    <a:p>
                      <a:r>
                        <a:rPr lang="en-US" dirty="0" smtClean="0"/>
                        <a:t>Storm</a:t>
                      </a:r>
                      <a:endParaRPr lang="en-US" dirty="0"/>
                    </a:p>
                  </a:txBody>
                  <a:tcPr/>
                </a:tc>
                <a:tc>
                  <a:txBody>
                    <a:bodyPr/>
                    <a:lstStyle/>
                    <a:p>
                      <a:r>
                        <a:rPr lang="en-US" dirty="0" smtClean="0"/>
                        <a:t>Sores</a:t>
                      </a:r>
                      <a:endParaRPr lang="en-US" dirty="0"/>
                    </a:p>
                  </a:txBody>
                  <a:tcPr/>
                </a:tc>
              </a:tr>
              <a:tr h="370840">
                <a:tc>
                  <a:txBody>
                    <a:bodyPr/>
                    <a:lstStyle/>
                    <a:p>
                      <a:r>
                        <a:rPr lang="en-US" dirty="0" smtClean="0"/>
                        <a:t>War</a:t>
                      </a:r>
                    </a:p>
                  </a:txBody>
                  <a:tcPr/>
                </a:tc>
                <a:tc>
                  <a:txBody>
                    <a:bodyPr/>
                    <a:lstStyle/>
                    <a:p>
                      <a:r>
                        <a:rPr lang="en-US" dirty="0" smtClean="0"/>
                        <a:t>Meteor</a:t>
                      </a:r>
                      <a:endParaRPr lang="en-US" dirty="0"/>
                    </a:p>
                  </a:txBody>
                  <a:tcPr/>
                </a:tc>
                <a:tc>
                  <a:txBody>
                    <a:bodyPr/>
                    <a:lstStyle/>
                    <a:p>
                      <a:r>
                        <a:rPr lang="en-US" dirty="0" smtClean="0"/>
                        <a:t>Bloody Seas</a:t>
                      </a:r>
                      <a:endParaRPr lang="en-US" dirty="0"/>
                    </a:p>
                  </a:txBody>
                  <a:tcPr/>
                </a:tc>
              </a:tr>
              <a:tr h="370840">
                <a:tc>
                  <a:txBody>
                    <a:bodyPr/>
                    <a:lstStyle/>
                    <a:p>
                      <a:r>
                        <a:rPr lang="en-US" dirty="0" smtClean="0"/>
                        <a:t>Famine</a:t>
                      </a:r>
                    </a:p>
                  </a:txBody>
                  <a:tcPr/>
                </a:tc>
                <a:tc>
                  <a:txBody>
                    <a:bodyPr/>
                    <a:lstStyle/>
                    <a:p>
                      <a:r>
                        <a:rPr lang="en-US" dirty="0" smtClean="0"/>
                        <a:t>Bitterness</a:t>
                      </a:r>
                      <a:endParaRPr lang="en-US" dirty="0"/>
                    </a:p>
                  </a:txBody>
                  <a:tcPr/>
                </a:tc>
                <a:tc>
                  <a:txBody>
                    <a:bodyPr/>
                    <a:lstStyle/>
                    <a:p>
                      <a:r>
                        <a:rPr lang="en-US" dirty="0" smtClean="0"/>
                        <a:t>Bloody Springs</a:t>
                      </a:r>
                      <a:endParaRPr lang="en-US" dirty="0"/>
                    </a:p>
                  </a:txBody>
                  <a:tcPr/>
                </a:tc>
              </a:tr>
              <a:tr h="370840">
                <a:tc>
                  <a:txBody>
                    <a:bodyPr/>
                    <a:lstStyle/>
                    <a:p>
                      <a:r>
                        <a:rPr lang="en-US" dirty="0" smtClean="0"/>
                        <a:t>Death (1/4 of Population)</a:t>
                      </a:r>
                      <a:endParaRPr lang="en-US" dirty="0"/>
                    </a:p>
                  </a:txBody>
                  <a:tcPr/>
                </a:tc>
                <a:tc>
                  <a:txBody>
                    <a:bodyPr/>
                    <a:lstStyle/>
                    <a:p>
                      <a:r>
                        <a:rPr lang="en-US" dirty="0" smtClean="0"/>
                        <a:t>Darkness</a:t>
                      </a:r>
                      <a:endParaRPr lang="en-US" dirty="0"/>
                    </a:p>
                  </a:txBody>
                  <a:tcPr/>
                </a:tc>
                <a:tc>
                  <a:txBody>
                    <a:bodyPr/>
                    <a:lstStyle/>
                    <a:p>
                      <a:r>
                        <a:rPr lang="en-US" dirty="0" smtClean="0"/>
                        <a:t>Fire</a:t>
                      </a:r>
                      <a:endParaRPr lang="en-US" dirty="0"/>
                    </a:p>
                  </a:txBody>
                  <a:tcPr/>
                </a:tc>
              </a:tr>
              <a:tr h="370840">
                <a:tc>
                  <a:txBody>
                    <a:bodyPr/>
                    <a:lstStyle/>
                    <a:p>
                      <a:r>
                        <a:rPr lang="en-US" dirty="0" smtClean="0"/>
                        <a:t>Imprecations</a:t>
                      </a:r>
                      <a:endParaRPr lang="en-US" dirty="0"/>
                    </a:p>
                  </a:txBody>
                  <a:tcPr/>
                </a:tc>
                <a:tc>
                  <a:txBody>
                    <a:bodyPr/>
                    <a:lstStyle/>
                    <a:p>
                      <a:r>
                        <a:rPr lang="en-US" dirty="0" smtClean="0"/>
                        <a:t>Locusts</a:t>
                      </a:r>
                      <a:endParaRPr lang="en-US" dirty="0"/>
                    </a:p>
                  </a:txBody>
                  <a:tcPr/>
                </a:tc>
                <a:tc>
                  <a:txBody>
                    <a:bodyPr/>
                    <a:lstStyle/>
                    <a:p>
                      <a:r>
                        <a:rPr lang="en-US" dirty="0" smtClean="0"/>
                        <a:t>Darkness</a:t>
                      </a:r>
                      <a:endParaRPr lang="en-US" dirty="0"/>
                    </a:p>
                  </a:txBody>
                  <a:tcPr/>
                </a:tc>
              </a:tr>
              <a:tr h="370840">
                <a:tc>
                  <a:txBody>
                    <a:bodyPr/>
                    <a:lstStyle/>
                    <a:p>
                      <a:r>
                        <a:rPr lang="en-US" dirty="0" smtClean="0"/>
                        <a:t>Earthquake</a:t>
                      </a:r>
                      <a:endParaRPr lang="en-US" dirty="0"/>
                    </a:p>
                  </a:txBody>
                  <a:tcPr/>
                </a:tc>
                <a:tc>
                  <a:txBody>
                    <a:bodyPr/>
                    <a:lstStyle/>
                    <a:p>
                      <a:r>
                        <a:rPr lang="en-US" dirty="0" smtClean="0"/>
                        <a:t>Horses (1/3 of Population)</a:t>
                      </a:r>
                      <a:endParaRPr lang="en-US" dirty="0"/>
                    </a:p>
                  </a:txBody>
                  <a:tcPr/>
                </a:tc>
                <a:tc>
                  <a:txBody>
                    <a:bodyPr/>
                    <a:lstStyle/>
                    <a:p>
                      <a:r>
                        <a:rPr lang="en-US" dirty="0" smtClean="0"/>
                        <a:t>Invasion</a:t>
                      </a:r>
                      <a:endParaRPr lang="en-US" dirty="0"/>
                    </a:p>
                  </a:txBody>
                  <a:tcPr/>
                </a:tc>
              </a:tr>
              <a:tr h="370840">
                <a:tc>
                  <a:txBody>
                    <a:bodyPr/>
                    <a:lstStyle/>
                    <a:p>
                      <a:r>
                        <a:rPr lang="en-US" dirty="0" smtClean="0"/>
                        <a:t>7 Trumpets</a:t>
                      </a:r>
                      <a:endParaRPr lang="en-US" dirty="0"/>
                    </a:p>
                  </a:txBody>
                  <a:tcPr/>
                </a:tc>
                <a:tc>
                  <a:txBody>
                    <a:bodyPr/>
                    <a:lstStyle/>
                    <a:p>
                      <a:r>
                        <a:rPr lang="en-US" dirty="0" smtClean="0"/>
                        <a:t>7 Bowls</a:t>
                      </a:r>
                      <a:endParaRPr lang="en-US" dirty="0"/>
                    </a:p>
                  </a:txBody>
                  <a:tcPr/>
                </a:tc>
                <a:tc>
                  <a:txBody>
                    <a:bodyPr/>
                    <a:lstStyle/>
                    <a:p>
                      <a:r>
                        <a:rPr lang="en-US" dirty="0" smtClean="0"/>
                        <a:t>Earthquake and Hail</a:t>
                      </a:r>
                      <a:endParaRPr lang="en-US" dirty="0"/>
                    </a:p>
                  </a:txBody>
                  <a:tcPr/>
                </a:tc>
              </a:tr>
            </a:tbl>
          </a:graphicData>
        </a:graphic>
      </p:graphicFrame>
    </p:spTree>
    <p:extLst>
      <p:ext uri="{BB962C8B-B14F-4D97-AF65-F5344CB8AC3E}">
        <p14:creationId xmlns:p14="http://schemas.microsoft.com/office/powerpoint/2010/main" val="3944891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613" y="290562"/>
            <a:ext cx="11584187" cy="890836"/>
          </a:xfrm>
        </p:spPr>
        <p:txBody>
          <a:bodyPr>
            <a:normAutofit fontScale="90000"/>
          </a:bodyPr>
          <a:lstStyle/>
          <a:p>
            <a:r>
              <a:rPr lang="en-US" dirty="0" smtClean="0"/>
              <a:t>Revelation 16:13-16</a:t>
            </a:r>
            <a:br>
              <a:rPr lang="en-US" dirty="0" smtClean="0"/>
            </a:br>
            <a:r>
              <a:rPr lang="en-US" dirty="0" smtClean="0"/>
              <a:t>Armageddon</a:t>
            </a:r>
            <a:endParaRPr lang="en-US" dirty="0"/>
          </a:p>
        </p:txBody>
      </p:sp>
      <p:sp>
        <p:nvSpPr>
          <p:cNvPr id="3" name="Rectangle 2"/>
          <p:cNvSpPr/>
          <p:nvPr/>
        </p:nvSpPr>
        <p:spPr>
          <a:xfrm>
            <a:off x="1721365" y="1678759"/>
            <a:ext cx="10882937"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en-US" sz="2400" b="1" dirty="0"/>
              <a:t>13 </a:t>
            </a:r>
            <a:r>
              <a:rPr lang="en-US" sz="2400" b="1" dirty="0">
                <a:solidFill>
                  <a:srgbClr val="FF0000"/>
                </a:solidFill>
              </a:rPr>
              <a:t>And I saw </a:t>
            </a:r>
            <a:r>
              <a:rPr lang="en-US" sz="2400" b="1" i="1" dirty="0">
                <a:solidFill>
                  <a:srgbClr val="FF0000"/>
                </a:solidFill>
              </a:rPr>
              <a:t>coming</a:t>
            </a:r>
            <a:r>
              <a:rPr lang="en-US" sz="2400" b="1" dirty="0">
                <a:solidFill>
                  <a:srgbClr val="FF0000"/>
                </a:solidFill>
              </a:rPr>
              <a:t> out of the mouth of the dragon and out of the mouth of the beast and out of the mouth of the false prophet, three unclean spirits like frogs; </a:t>
            </a:r>
            <a:r>
              <a:rPr lang="en-US" sz="2400" b="1" dirty="0"/>
              <a:t>14 for they are spirits of demons, performing signs, which go out to the kings of the whole world, to gather them together for the war of the great day of God, the Almighty. 15 (“Behold, I am coming like a thief. Blessed is the one who stays awake and keeps his clothes, so that he will not walk about naked and men will not see his shame.”) 16 And they gathered them together to the place which in Hebrew is called </a:t>
            </a:r>
            <a:r>
              <a:rPr lang="en-US" sz="2400" b="1" dirty="0" err="1">
                <a:solidFill>
                  <a:srgbClr val="FF0000"/>
                </a:solidFill>
              </a:rPr>
              <a:t>Har-Magedon</a:t>
            </a:r>
            <a:r>
              <a:rPr lang="en-US" sz="2400" b="1" dirty="0">
                <a:solidFill>
                  <a:srgbClr val="FF0000"/>
                </a:solidFill>
              </a:rPr>
              <a:t>.</a:t>
            </a:r>
            <a:endParaRPr lang="en-US" sz="2400" dirty="0">
              <a:solidFill>
                <a:srgbClr val="FF0000"/>
              </a:solidFill>
            </a:endParaRPr>
          </a:p>
        </p:txBody>
      </p:sp>
      <p:pic>
        <p:nvPicPr>
          <p:cNvPr id="6" name="Picture 5"/>
          <p:cNvPicPr>
            <a:picLocks noChangeAspect="1"/>
          </p:cNvPicPr>
          <p:nvPr/>
        </p:nvPicPr>
        <p:blipFill>
          <a:blip r:embed="rId3"/>
          <a:stretch>
            <a:fillRect/>
          </a:stretch>
        </p:blipFill>
        <p:spPr>
          <a:xfrm>
            <a:off x="8619282" y="4809180"/>
            <a:ext cx="3908046" cy="2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1799240" y="4829496"/>
            <a:ext cx="6580275" cy="483209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lgn="l">
              <a:buFont typeface="Arial"/>
              <a:buChar char="•"/>
            </a:pPr>
            <a:r>
              <a:rPr lang="en-US" sz="1400" b="1" dirty="0">
                <a:latin typeface="Helvetica Neue"/>
                <a:cs typeface="Helvetica Neue"/>
              </a:rPr>
              <a:t>V. 13, the Trinity of Evil: dragon (devil and Satan Rev. 12:9</a:t>
            </a:r>
            <a:r>
              <a:rPr lang="en-US" sz="1400" b="1" dirty="0" smtClean="0">
                <a:latin typeface="Helvetica Neue"/>
                <a:cs typeface="Helvetica Neue"/>
              </a:rPr>
              <a:t>), </a:t>
            </a:r>
            <a:r>
              <a:rPr lang="en-US" sz="1400" b="1" dirty="0">
                <a:latin typeface="Helvetica Neue"/>
                <a:cs typeface="Helvetica Neue"/>
              </a:rPr>
              <a:t>beast (Antichrist from the sea Rev. 13:1-10), and false prophet (second beast that came from the earth Rev. 13:11-17) = FROGS?  </a:t>
            </a:r>
            <a:endParaRPr lang="en-US" sz="1400" b="1" dirty="0" smtClean="0">
              <a:latin typeface="Helvetica Neue"/>
              <a:cs typeface="Helvetica Neue"/>
            </a:endParaRPr>
          </a:p>
          <a:p>
            <a:pPr marL="285750" lvl="0" indent="-285750" algn="l">
              <a:buFont typeface="Arial"/>
              <a:buChar char="•"/>
            </a:pPr>
            <a:endParaRPr lang="en-US" sz="1400" b="1" dirty="0">
              <a:latin typeface="Helvetica Neue"/>
              <a:cs typeface="Helvetica Neue"/>
            </a:endParaRPr>
          </a:p>
          <a:p>
            <a:pPr marL="285750" lvl="0" indent="-285750" algn="l">
              <a:buFont typeface="Arial"/>
              <a:buChar char="•"/>
            </a:pPr>
            <a:r>
              <a:rPr lang="en-US" sz="1400" b="1" dirty="0">
                <a:latin typeface="Helvetica Neue"/>
                <a:cs typeface="Helvetica Neue"/>
              </a:rPr>
              <a:t>V. 14 Have the spirits of demons, performing signs and goes out to the kings of the whole world to gather them for war against the forces of God.  </a:t>
            </a:r>
            <a:endParaRPr lang="en-US" sz="1400" b="1" dirty="0" smtClean="0">
              <a:latin typeface="Helvetica Neue"/>
              <a:cs typeface="Helvetica Neue"/>
            </a:endParaRPr>
          </a:p>
          <a:p>
            <a:pPr marL="285750" lvl="0" indent="-285750" algn="l">
              <a:buFont typeface="Arial"/>
              <a:buChar char="•"/>
            </a:pPr>
            <a:endParaRPr lang="en-US" sz="1400" b="1" dirty="0">
              <a:latin typeface="Helvetica Neue"/>
              <a:cs typeface="Helvetica Neue"/>
            </a:endParaRPr>
          </a:p>
          <a:p>
            <a:pPr marL="285750" lvl="0" indent="-285750" algn="l">
              <a:buFont typeface="Arial"/>
              <a:buChar char="•"/>
            </a:pPr>
            <a:r>
              <a:rPr lang="en-US" sz="1400" b="1" dirty="0">
                <a:latin typeface="Helvetica Neue"/>
                <a:cs typeface="Helvetica Neue"/>
              </a:rPr>
              <a:t>In the sixth bowl we also see the assembling of the kings of the earth at the place called Armageddon (</a:t>
            </a:r>
            <a:r>
              <a:rPr lang="en-US" sz="1400" b="1" dirty="0" err="1">
                <a:latin typeface="Helvetica Neue"/>
                <a:cs typeface="Helvetica Neue"/>
              </a:rPr>
              <a:t>Harmagedon</a:t>
            </a:r>
            <a:r>
              <a:rPr lang="en-US" sz="1400" b="1" dirty="0">
                <a:latin typeface="Helvetica Neue"/>
                <a:cs typeface="Helvetica Neue"/>
              </a:rPr>
              <a:t> is the Hebrew word, “</a:t>
            </a:r>
            <a:r>
              <a:rPr lang="en-US" sz="1400" b="1" dirty="0" err="1">
                <a:latin typeface="Helvetica Neue"/>
                <a:cs typeface="Helvetica Neue"/>
              </a:rPr>
              <a:t>Har</a:t>
            </a:r>
            <a:r>
              <a:rPr lang="en-US" sz="1400" b="1" dirty="0">
                <a:latin typeface="Helvetica Neue"/>
                <a:cs typeface="Helvetica Neue"/>
              </a:rPr>
              <a:t>-Megiddo” which mean the mountain of Megiddo.  All that is revealed here is that this is a place they will gather.  The text doesn’t actually say if a battle will take place there.  </a:t>
            </a:r>
            <a:endParaRPr lang="en-US" sz="1400" b="1" dirty="0" smtClean="0">
              <a:latin typeface="Helvetica Neue"/>
              <a:cs typeface="Helvetica Neue"/>
            </a:endParaRPr>
          </a:p>
          <a:p>
            <a:pPr marL="285750" lvl="0" indent="-285750" algn="l">
              <a:buFont typeface="Arial"/>
              <a:buChar char="•"/>
            </a:pPr>
            <a:endParaRPr lang="en-US" sz="1400" b="1" dirty="0">
              <a:latin typeface="Helvetica Neue"/>
              <a:cs typeface="Helvetica Neue"/>
            </a:endParaRPr>
          </a:p>
          <a:p>
            <a:pPr marL="285750" lvl="0" indent="-285750" algn="l">
              <a:buFont typeface="Arial"/>
              <a:buChar char="•"/>
            </a:pPr>
            <a:r>
              <a:rPr lang="en-US" sz="1400" b="1" dirty="0">
                <a:latin typeface="Helvetica Neue"/>
                <a:cs typeface="Helvetica Neue"/>
              </a:rPr>
              <a:t>In the OT, we do see several decisive battles that take place at Megiddo.  In 2Kings 9:27 we see that </a:t>
            </a:r>
            <a:r>
              <a:rPr lang="en-US" sz="1400" b="1" dirty="0" err="1">
                <a:latin typeface="Helvetica Neue"/>
                <a:cs typeface="Helvetica Neue"/>
              </a:rPr>
              <a:t>Ahaziah</a:t>
            </a:r>
            <a:r>
              <a:rPr lang="en-US" sz="1400" b="1" dirty="0">
                <a:latin typeface="Helvetica Neue"/>
                <a:cs typeface="Helvetica Neue"/>
              </a:rPr>
              <a:t>, king of Judah was slain there.  In 2Kings 23:29, and 2 </a:t>
            </a:r>
            <a:r>
              <a:rPr lang="en-US" sz="1400" b="1" dirty="0" err="1">
                <a:latin typeface="Helvetica Neue"/>
                <a:cs typeface="Helvetica Neue"/>
              </a:rPr>
              <a:t>Chron</a:t>
            </a:r>
            <a:r>
              <a:rPr lang="en-US" sz="1400" b="1" dirty="0">
                <a:latin typeface="Helvetica Neue"/>
                <a:cs typeface="Helvetica Neue"/>
              </a:rPr>
              <a:t> 35:22, King Josiah is slain in battle.  Judges 5:19 speaks of kings fighting by the waters of Megiddo but failing to take the spoil.  When you put all of these things together, you can see that the work of Satan will dry up and fail.  They may gather up battle but it is a decisive loss for Satan.  Gathering in Armageddon is a symbol of destruction and judgment.  </a:t>
            </a:r>
          </a:p>
        </p:txBody>
      </p:sp>
    </p:spTree>
    <p:extLst>
      <p:ext uri="{BB962C8B-B14F-4D97-AF65-F5344CB8AC3E}">
        <p14:creationId xmlns:p14="http://schemas.microsoft.com/office/powerpoint/2010/main" val="37234387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 Megiddo</a:t>
            </a:r>
            <a:endParaRPr lang="en-US" dirty="0"/>
          </a:p>
        </p:txBody>
      </p:sp>
      <p:pic>
        <p:nvPicPr>
          <p:cNvPr id="3" name="Picture 2"/>
          <p:cNvPicPr>
            <a:picLocks noChangeAspect="1"/>
          </p:cNvPicPr>
          <p:nvPr/>
        </p:nvPicPr>
        <p:blipFill>
          <a:blip r:embed="rId3"/>
          <a:stretch>
            <a:fillRect/>
          </a:stretch>
        </p:blipFill>
        <p:spPr>
          <a:xfrm>
            <a:off x="8907048" y="1017836"/>
            <a:ext cx="4004317" cy="471895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1565811" y="4298569"/>
            <a:ext cx="8014251" cy="5343903"/>
          </a:xfrm>
          <a:prstGeom prst="rect">
            <a:avLst/>
          </a:prstGeom>
          <a:ln>
            <a:noFill/>
          </a:ln>
          <a:effectLst>
            <a:softEdge rad="112500"/>
          </a:effectLst>
        </p:spPr>
      </p:pic>
    </p:spTree>
    <p:extLst>
      <p:ext uri="{BB962C8B-B14F-4D97-AF65-F5344CB8AC3E}">
        <p14:creationId xmlns:p14="http://schemas.microsoft.com/office/powerpoint/2010/main" val="1345125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Prepared and Stay Alert</a:t>
            </a:r>
            <a:endParaRPr lang="en-US" dirty="0"/>
          </a:p>
        </p:txBody>
      </p:sp>
      <p:sp>
        <p:nvSpPr>
          <p:cNvPr id="3" name="Rectangle 2"/>
          <p:cNvSpPr/>
          <p:nvPr/>
        </p:nvSpPr>
        <p:spPr>
          <a:xfrm>
            <a:off x="2024699" y="1407511"/>
            <a:ext cx="10339145"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r>
              <a:rPr lang="en-US" b="1" dirty="0" smtClean="0"/>
              <a:t>“</a:t>
            </a:r>
            <a:r>
              <a:rPr lang="en-US" b="1" dirty="0"/>
              <a:t>Behold, I am coming like a thief. Blessed is the one who stays awake and keeps his clothes, so that he will not walk about naked and men will not see his shame.</a:t>
            </a:r>
            <a:r>
              <a:rPr lang="en-US" b="1" dirty="0" smtClean="0"/>
              <a:t>”</a:t>
            </a:r>
            <a:endParaRPr lang="en-US" dirty="0"/>
          </a:p>
        </p:txBody>
      </p:sp>
      <p:sp>
        <p:nvSpPr>
          <p:cNvPr id="4" name="Rectangle 3"/>
          <p:cNvSpPr/>
          <p:nvPr/>
        </p:nvSpPr>
        <p:spPr>
          <a:xfrm>
            <a:off x="2024699" y="4697182"/>
            <a:ext cx="3146372" cy="4801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800" b="1" dirty="0">
                <a:latin typeface="Helvetica Neue"/>
                <a:cs typeface="Helvetica Neue"/>
              </a:rPr>
              <a:t>Matthew 24:42-</a:t>
            </a:r>
            <a:r>
              <a:rPr lang="en-US" sz="1800" b="1" dirty="0" smtClean="0">
                <a:latin typeface="Helvetica Neue"/>
                <a:cs typeface="Helvetica Neue"/>
              </a:rPr>
              <a:t>44 (</a:t>
            </a:r>
            <a:r>
              <a:rPr lang="en-US" sz="1800" b="1" dirty="0">
                <a:latin typeface="Helvetica Neue"/>
                <a:cs typeface="Helvetica Neue"/>
              </a:rPr>
              <a:t>ESV</a:t>
            </a:r>
            <a:r>
              <a:rPr lang="en-US" sz="1800" b="1" dirty="0" smtClean="0">
                <a:latin typeface="Helvetica Neue"/>
                <a:cs typeface="Helvetica Neue"/>
              </a:rPr>
              <a:t>)</a:t>
            </a:r>
          </a:p>
          <a:p>
            <a:endParaRPr lang="en-US" sz="1800" b="1" dirty="0">
              <a:latin typeface="Helvetica Neue"/>
              <a:cs typeface="Helvetica Neue"/>
            </a:endParaRPr>
          </a:p>
          <a:p>
            <a:r>
              <a:rPr lang="en-US" sz="1800" b="1" dirty="0">
                <a:latin typeface="Helvetica Neue"/>
                <a:cs typeface="Helvetica Neue"/>
              </a:rPr>
              <a:t>42 Therefore, stay awake, for you do not know on what day your Lord is coming. 43 But know this, that if the master of the house had known in what part of the night the thief was coming, he would have stayed awake and would not have let his house be broken into. 44 Therefore you also must be ready, for the Son of Man is coming at an hour you do not expect.</a:t>
            </a:r>
          </a:p>
        </p:txBody>
      </p:sp>
      <p:sp>
        <p:nvSpPr>
          <p:cNvPr id="5" name="Rectangle 4"/>
          <p:cNvSpPr/>
          <p:nvPr/>
        </p:nvSpPr>
        <p:spPr>
          <a:xfrm>
            <a:off x="6074098" y="4697182"/>
            <a:ext cx="2647684"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800" b="1" dirty="0">
                <a:latin typeface="Helvetica Neue"/>
                <a:cs typeface="Helvetica Neue"/>
              </a:rPr>
              <a:t>Mark 13:32-</a:t>
            </a:r>
            <a:r>
              <a:rPr lang="en-US" sz="1800" b="1" dirty="0" smtClean="0">
                <a:latin typeface="Helvetica Neue"/>
                <a:cs typeface="Helvetica Neue"/>
              </a:rPr>
              <a:t>33 (</a:t>
            </a:r>
            <a:r>
              <a:rPr lang="en-US" sz="1800" b="1" dirty="0">
                <a:latin typeface="Helvetica Neue"/>
                <a:cs typeface="Helvetica Neue"/>
              </a:rPr>
              <a:t>ESV</a:t>
            </a:r>
            <a:r>
              <a:rPr lang="en-US" sz="1800" b="1" dirty="0" smtClean="0">
                <a:latin typeface="Helvetica Neue"/>
                <a:cs typeface="Helvetica Neue"/>
              </a:rPr>
              <a:t>)</a:t>
            </a:r>
          </a:p>
          <a:p>
            <a:endParaRPr lang="en-US" sz="1800" b="1" dirty="0">
              <a:latin typeface="Helvetica Neue"/>
              <a:cs typeface="Helvetica Neue"/>
            </a:endParaRPr>
          </a:p>
          <a:p>
            <a:r>
              <a:rPr lang="en-US" sz="1800" b="1" dirty="0" smtClean="0">
                <a:latin typeface="Helvetica Neue"/>
                <a:cs typeface="Helvetica Neue"/>
              </a:rPr>
              <a:t>32</a:t>
            </a:r>
            <a:r>
              <a:rPr lang="en-US" sz="1800" b="1" dirty="0">
                <a:latin typeface="Helvetica Neue"/>
                <a:cs typeface="Helvetica Neue"/>
              </a:rPr>
              <a:t> “But concerning that day or that hour, no one knows, not even the angels in heaven, nor the Son, but only the Father. 33 Be on guard, keep awake.[a] For you do not know when the time will come.</a:t>
            </a:r>
          </a:p>
        </p:txBody>
      </p:sp>
      <p:sp>
        <p:nvSpPr>
          <p:cNvPr id="6" name="Rectangle 5"/>
          <p:cNvSpPr/>
          <p:nvPr/>
        </p:nvSpPr>
        <p:spPr>
          <a:xfrm>
            <a:off x="9536452" y="4697182"/>
            <a:ext cx="2827392"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800" b="1" dirty="0">
                <a:latin typeface="Helvetica Neue"/>
                <a:cs typeface="Helvetica Neue"/>
              </a:rPr>
              <a:t>2 Peter 3:</a:t>
            </a:r>
            <a:r>
              <a:rPr lang="en-US" sz="1800" b="1" dirty="0" smtClean="0">
                <a:latin typeface="Helvetica Neue"/>
                <a:cs typeface="Helvetica Neue"/>
              </a:rPr>
              <a:t>10 (</a:t>
            </a:r>
            <a:r>
              <a:rPr lang="en-US" sz="1800" b="1" dirty="0">
                <a:latin typeface="Helvetica Neue"/>
                <a:cs typeface="Helvetica Neue"/>
              </a:rPr>
              <a:t>ESV</a:t>
            </a:r>
            <a:r>
              <a:rPr lang="en-US" sz="1800" b="1" dirty="0" smtClean="0">
                <a:latin typeface="Helvetica Neue"/>
                <a:cs typeface="Helvetica Neue"/>
              </a:rPr>
              <a:t>)</a:t>
            </a:r>
          </a:p>
          <a:p>
            <a:endParaRPr lang="en-US" sz="1800" b="1" dirty="0">
              <a:latin typeface="Helvetica Neue"/>
              <a:cs typeface="Helvetica Neue"/>
            </a:endParaRPr>
          </a:p>
          <a:p>
            <a:r>
              <a:rPr lang="en-US" sz="1800" b="1" dirty="0">
                <a:latin typeface="Helvetica Neue"/>
                <a:cs typeface="Helvetica Neue"/>
              </a:rPr>
              <a:t>10 But the day of the Lord will come like a thief, and then the heavens will pass away with a roar, and the heavenly bodies[a] will be burned up and dissolved, and the earth and the works that are done on it will be exposed.[b]</a:t>
            </a:r>
          </a:p>
        </p:txBody>
      </p:sp>
    </p:spTree>
    <p:extLst>
      <p:ext uri="{BB962C8B-B14F-4D97-AF65-F5344CB8AC3E}">
        <p14:creationId xmlns:p14="http://schemas.microsoft.com/office/powerpoint/2010/main" val="3003418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380</TotalTime>
  <Words>2265</Words>
  <Application>Microsoft Macintosh PowerPoint</Application>
  <PresentationFormat>Custom</PresentationFormat>
  <Paragraphs>191</Paragraphs>
  <Slides>12</Slides>
  <Notes>8</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White</vt:lpstr>
      <vt:lpstr>PowerPoint Presentation</vt:lpstr>
      <vt:lpstr>Review </vt:lpstr>
      <vt:lpstr>The 8 Scenes of Revelation</vt:lpstr>
      <vt:lpstr>Revelation 15:5-8</vt:lpstr>
      <vt:lpstr>Revelation 16:1-12  Six Bowls of Wrath</vt:lpstr>
      <vt:lpstr>Consequences of 7 Bowls</vt:lpstr>
      <vt:lpstr>Revelation 16:13-16 Armageddon</vt:lpstr>
      <vt:lpstr>Tel Megiddo</vt:lpstr>
      <vt:lpstr>Be Prepared and Stay Alert</vt:lpstr>
      <vt:lpstr> Revelation 16:17-21 The Seventh Bowl of Wrath</vt:lpstr>
      <vt:lpstr>Summary</vt:lpstr>
      <vt:lpstr>Discussion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Calvin Chiang</cp:lastModifiedBy>
  <cp:revision>23</cp:revision>
  <dcterms:modified xsi:type="dcterms:W3CDTF">2015-10-25T06:09:39Z</dcterms:modified>
</cp:coreProperties>
</file>