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76" r:id="rId3"/>
    <p:sldId id="290" r:id="rId4"/>
    <p:sldId id="262" r:id="rId5"/>
    <p:sldId id="291" r:id="rId6"/>
    <p:sldId id="270" r:id="rId7"/>
    <p:sldId id="280" r:id="rId8"/>
    <p:sldId id="292" r:id="rId9"/>
    <p:sldId id="277" r:id="rId10"/>
    <p:sldId id="279" r:id="rId11"/>
    <p:sldId id="281" r:id="rId12"/>
    <p:sldId id="282" r:id="rId13"/>
    <p:sldId id="293" r:id="rId14"/>
    <p:sldId id="284" r:id="rId15"/>
    <p:sldId id="283" r:id="rId16"/>
    <p:sldId id="294" r:id="rId17"/>
    <p:sldId id="285" r:id="rId18"/>
    <p:sldId id="295" r:id="rId19"/>
    <p:sldId id="296" r:id="rId20"/>
    <p:sldId id="286" r:id="rId21"/>
    <p:sldId id="278" r:id="rId22"/>
    <p:sldId id="287" r:id="rId23"/>
    <p:sldId id="288" r:id="rId24"/>
    <p:sldId id="289" r:id="rId25"/>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521415D9-36F7-43E2-AB2F-B90AF26B5E84}">
      <p14:sectionLst xmlns:p14="http://schemas.microsoft.com/office/powerpoint/2010/main">
        <p14:section name="Default Section" id="{A96A1AFA-9547-41AD-9289-250722EF0025}">
          <p14:sldIdLst>
            <p14:sldId id="256"/>
          </p14:sldIdLst>
        </p14:section>
        <p14:section name="Untitled Section" id="{C6029581-416D-4C69-B31D-0B2F148083AC}">
          <p14:sldIdLst>
            <p14:sldId id="276"/>
            <p14:sldId id="290"/>
            <p14:sldId id="262"/>
            <p14:sldId id="291"/>
            <p14:sldId id="270"/>
            <p14:sldId id="280"/>
            <p14:sldId id="292"/>
            <p14:sldId id="277"/>
            <p14:sldId id="279"/>
            <p14:sldId id="281"/>
            <p14:sldId id="282"/>
            <p14:sldId id="293"/>
            <p14:sldId id="284"/>
            <p14:sldId id="283"/>
            <p14:sldId id="294"/>
            <p14:sldId id="285"/>
            <p14:sldId id="295"/>
            <p14:sldId id="296"/>
            <p14:sldId id="286"/>
            <p14:sldId id="278"/>
            <p14:sldId id="287"/>
            <p14:sldId id="288"/>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008000"/>
    <a:srgbClr val="FF3399"/>
    <a:srgbClr val="0000FF"/>
    <a:srgbClr val="B79209"/>
    <a:srgbClr val="33CC33"/>
    <a:srgbClr val="66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3" d="100"/>
          <a:sy n="33" d="100"/>
        </p:scale>
        <p:origin x="-1938" y="-468"/>
      </p:cViewPr>
      <p:guideLst>
        <p:guide orient="horz" pos="3072"/>
        <p:guide pos="4096"/>
      </p:guideLst>
    </p:cSldViewPr>
  </p:slideViewPr>
  <p:notesTextViewPr>
    <p:cViewPr>
      <p:scale>
        <a:sx n="100" d="100"/>
        <a:sy n="100" d="100"/>
      </p:scale>
      <p:origin x="0" y="0"/>
    </p:cViewPr>
  </p:notesTextViewPr>
  <p:sorterViewPr>
    <p:cViewPr>
      <p:scale>
        <a:sx n="100" d="100"/>
        <a:sy n="100" d="100"/>
      </p:scale>
      <p:origin x="0" y="79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hape 2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3" name="Shape 2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0463876"/>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9216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8" name="Shape 8"/>
          <p:cNvSpPr/>
          <p:nvPr/>
        </p:nvSpPr>
        <p:spPr>
          <a:xfrm>
            <a:off x="-1" y="0"/>
            <a:ext cx="1420616" cy="9753600"/>
          </a:xfrm>
          <a:prstGeom prst="rect">
            <a:avLst/>
          </a:prstGeom>
          <a:gradFill>
            <a:gsLst>
              <a:gs pos="0">
                <a:srgbClr val="0F6CBE"/>
              </a:gs>
              <a:gs pos="100000">
                <a:srgbClr val="012248"/>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9" name="Shape 9"/>
          <p:cNvSpPr/>
          <p:nvPr/>
        </p:nvSpPr>
        <p:spPr>
          <a:xfrm>
            <a:off x="1420613" y="114300"/>
            <a:ext cx="11584187" cy="8908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lnSpcReduction="10000"/>
          </a:bodyPr>
          <a:lstStyle>
            <a:lvl1pPr defTabSz="566674">
              <a:defRPr sz="6596">
                <a:latin typeface="Helvetica Condensed Medium"/>
                <a:ea typeface="Helvetica Condensed Medium"/>
                <a:cs typeface="Helvetica Condensed Medium"/>
                <a:sym typeface="Helvetica Condensed Medium"/>
              </a:defRPr>
            </a:lvl1pPr>
          </a:lstStyle>
          <a:p>
            <a:pPr lvl="0">
              <a:defRPr sz="1800"/>
            </a:pPr>
            <a:r>
              <a:rPr sz="6596"/>
              <a:t>title</a:t>
            </a:r>
          </a:p>
        </p:txBody>
      </p:sp>
      <p:pic>
        <p:nvPicPr>
          <p:cNvPr id="10" name="Candlestick_glowSmall.png"/>
          <p:cNvPicPr/>
          <p:nvPr/>
        </p:nvPicPr>
        <p:blipFill>
          <a:blip r:embed="rId2">
            <a:extLst/>
          </a:blip>
          <a:srcRect l="8450" t="5688" r="2514" b="5688"/>
          <a:stretch>
            <a:fillRect/>
          </a:stretch>
        </p:blipFill>
        <p:spPr>
          <a:xfrm>
            <a:off x="0" y="-149"/>
            <a:ext cx="1420433" cy="982623"/>
          </a:xfrm>
          <a:prstGeom prst="rect">
            <a:avLst/>
          </a:prstGeom>
          <a:ln w="12700">
            <a:miter lim="400000"/>
          </a:ln>
        </p:spPr>
      </p:pic>
      <p:sp>
        <p:nvSpPr>
          <p:cNvPr id="11" name="Shape 11"/>
          <p:cNvSpPr/>
          <p:nvPr/>
        </p:nvSpPr>
        <p:spPr>
          <a:xfrm>
            <a:off x="0" y="1149151"/>
            <a:ext cx="1420614" cy="72150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a:bodyPr>
          <a:lstStyle>
            <a:lvl1pPr>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a:solidFill>
                  <a:srgbClr val="FFFFFF"/>
                </a:solidFill>
              </a:rPr>
              <a:t>Book of Revelation</a:t>
            </a:r>
          </a:p>
        </p:txBody>
      </p:sp>
      <p:sp>
        <p:nvSpPr>
          <p:cNvPr id="12" name="Shape 12"/>
          <p:cNvSpPr/>
          <p:nvPr/>
        </p:nvSpPr>
        <p:spPr>
          <a:xfrm>
            <a:off x="0" y="8197651"/>
            <a:ext cx="1420614" cy="8908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lnSpcReduction="10000"/>
          </a:bodyPr>
          <a:lstStyle>
            <a:lvl1pPr>
              <a:defRPr sz="31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3100">
                <a:solidFill>
                  <a:srgbClr val="FFFFFF"/>
                </a:solidFill>
              </a:rPr>
              <a:t>Lesson Title</a:t>
            </a:r>
          </a:p>
        </p:txBody>
      </p:sp>
      <p:sp>
        <p:nvSpPr>
          <p:cNvPr id="13" name="Shape 13"/>
          <p:cNvSpPr/>
          <p:nvPr/>
        </p:nvSpPr>
        <p:spPr>
          <a:xfrm>
            <a:off x="0" y="2126191"/>
            <a:ext cx="1420614" cy="7215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a:solidFill>
                  <a:srgbClr val="FFFFFF"/>
                </a:solidFill>
              </a:rPr>
              <a:t>Passage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Candlestick_glow55.jpg"/>
          <p:cNvPicPr/>
          <p:nvPr/>
        </p:nvPicPr>
        <p:blipFill>
          <a:blip r:embed="rId5">
            <a:extLst/>
          </a:blip>
          <a:srcRect l="8045" t="6021" r="4807"/>
          <a:stretch>
            <a:fillRect/>
          </a:stretch>
        </p:blipFill>
        <p:spPr>
          <a:xfrm>
            <a:off x="0" y="431800"/>
            <a:ext cx="13004697" cy="9753600"/>
          </a:xfrm>
          <a:prstGeom prst="rect">
            <a:avLst/>
          </a:prstGeom>
          <a:ln w="12700">
            <a:miter lim="400000"/>
          </a:ln>
        </p:spPr>
      </p:pic>
      <p:grpSp>
        <p:nvGrpSpPr>
          <p:cNvPr id="6" name="Group 6"/>
          <p:cNvGrpSpPr/>
          <p:nvPr/>
        </p:nvGrpSpPr>
        <p:grpSpPr>
          <a:xfrm>
            <a:off x="-3" y="-203200"/>
            <a:ext cx="13004803" cy="939800"/>
            <a:chOff x="0" y="0"/>
            <a:chExt cx="13004801" cy="939799"/>
          </a:xfrm>
        </p:grpSpPr>
        <p:sp>
          <p:nvSpPr>
            <p:cNvPr id="3" name="Shape 3"/>
            <p:cNvSpPr/>
            <p:nvPr/>
          </p:nvSpPr>
          <p:spPr>
            <a:xfrm>
              <a:off x="0" y="114300"/>
              <a:ext cx="13004802" cy="711201"/>
            </a:xfrm>
            <a:prstGeom prst="rect">
              <a:avLst/>
            </a:prstGeom>
            <a:solidFill>
              <a:srgbClr val="020202"/>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4" name="Shape 4"/>
            <p:cNvSpPr/>
            <p:nvPr/>
          </p:nvSpPr>
          <p:spPr>
            <a:xfrm>
              <a:off x="5730593" y="114300"/>
              <a:ext cx="7274208" cy="7112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lvl1pPr>
                <a:defRPr sz="29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2900">
                  <a:solidFill>
                    <a:srgbClr val="A6AAA9"/>
                  </a:solidFill>
                </a:rPr>
                <a:t>Vision to Strengthen the Saints</a:t>
              </a:r>
            </a:p>
          </p:txBody>
        </p:sp>
        <p:sp>
          <p:nvSpPr>
            <p:cNvPr id="5" name="Shape 5"/>
            <p:cNvSpPr/>
            <p:nvPr/>
          </p:nvSpPr>
          <p:spPr>
            <a:xfrm>
              <a:off x="0" y="0"/>
              <a:ext cx="5897679" cy="939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lvl1pPr>
                <a:defRPr sz="37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700">
                  <a:solidFill>
                    <a:srgbClr val="A6AAA9"/>
                  </a:solidFill>
                </a:rPr>
                <a:t>BOOK of Revelation: </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p:nvPr/>
        </p:nvSpPr>
        <p:spPr>
          <a:xfrm>
            <a:off x="7350779" y="9133092"/>
            <a:ext cx="5041635"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3200">
                <a:solidFill>
                  <a:srgbClr val="DCDEE0"/>
                </a:solidFill>
              </a:defRPr>
            </a:lvl1pPr>
          </a:lstStyle>
          <a:p>
            <a:pPr lvl="0">
              <a:defRPr sz="1800">
                <a:solidFill>
                  <a:srgbClr val="000000"/>
                </a:solidFill>
              </a:defRPr>
            </a:pPr>
            <a:r>
              <a:rPr lang="en-US" sz="2800" dirty="0" smtClean="0">
                <a:solidFill>
                  <a:srgbClr val="FF0000"/>
                </a:solidFill>
              </a:rPr>
              <a:t>Raymond Breckenridge Orr </a:t>
            </a:r>
            <a:endParaRPr sz="2800" dirty="0">
              <a:solidFill>
                <a:srgbClr val="FF0000"/>
              </a:solidFill>
            </a:endParaRPr>
          </a:p>
        </p:txBody>
      </p:sp>
      <p:sp>
        <p:nvSpPr>
          <p:cNvPr id="26" name="Shape 26"/>
          <p:cNvSpPr/>
          <p:nvPr/>
        </p:nvSpPr>
        <p:spPr>
          <a:xfrm>
            <a:off x="455870" y="9096250"/>
            <a:ext cx="6046527"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3200">
                <a:solidFill>
                  <a:srgbClr val="DCDEE0"/>
                </a:solidFill>
              </a:defRPr>
            </a:lvl1pPr>
          </a:lstStyle>
          <a:p>
            <a:pPr lvl="0">
              <a:defRPr sz="1800">
                <a:solidFill>
                  <a:srgbClr val="000000"/>
                </a:solidFill>
              </a:defRPr>
            </a:pPr>
            <a:r>
              <a:rPr sz="3200" dirty="0" smtClean="0">
                <a:solidFill>
                  <a:srgbClr val="FF0000"/>
                </a:solidFill>
              </a:rPr>
              <a:t>O</a:t>
            </a:r>
            <a:r>
              <a:rPr lang="en-US" sz="3200" dirty="0" smtClean="0">
                <a:solidFill>
                  <a:srgbClr val="FF0000"/>
                </a:solidFill>
              </a:rPr>
              <a:t>akland </a:t>
            </a:r>
            <a:r>
              <a:rPr sz="3200" dirty="0" smtClean="0">
                <a:solidFill>
                  <a:srgbClr val="FF0000"/>
                </a:solidFill>
              </a:rPr>
              <a:t>I</a:t>
            </a:r>
            <a:r>
              <a:rPr lang="en-US" sz="3200" dirty="0" smtClean="0">
                <a:solidFill>
                  <a:srgbClr val="FF0000"/>
                </a:solidFill>
              </a:rPr>
              <a:t>nternational </a:t>
            </a:r>
            <a:r>
              <a:rPr sz="3200" dirty="0" smtClean="0">
                <a:solidFill>
                  <a:srgbClr val="FF0000"/>
                </a:solidFill>
              </a:rPr>
              <a:t>F</a:t>
            </a:r>
            <a:r>
              <a:rPr lang="en-US" sz="3200" dirty="0" smtClean="0">
                <a:solidFill>
                  <a:srgbClr val="FF0000"/>
                </a:solidFill>
              </a:rPr>
              <a:t>ellowship</a:t>
            </a:r>
            <a:endParaRPr sz="3200" dirty="0">
              <a:solidFill>
                <a:srgbClr val="FF0000"/>
              </a:solidFill>
            </a:endParaRPr>
          </a:p>
        </p:txBody>
      </p:sp>
      <p:sp>
        <p:nvSpPr>
          <p:cNvPr id="27" name="Shape 27"/>
          <p:cNvSpPr/>
          <p:nvPr/>
        </p:nvSpPr>
        <p:spPr>
          <a:xfrm>
            <a:off x="-3" y="8187265"/>
            <a:ext cx="13004801" cy="11303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4700" b="1">
                <a:solidFill>
                  <a:srgbClr val="FFFFFF"/>
                </a:solidFill>
                <a:latin typeface="Helvetica"/>
                <a:ea typeface="Helvetica"/>
                <a:cs typeface="Helvetica"/>
                <a:sym typeface="Helvetica"/>
              </a:defRPr>
            </a:lvl1pPr>
          </a:lstStyle>
          <a:p>
            <a:pPr lvl="0">
              <a:defRPr sz="1800" b="0">
                <a:solidFill>
                  <a:srgbClr val="000000"/>
                </a:solidFill>
              </a:defRPr>
            </a:pPr>
            <a:r>
              <a:rPr sz="5400" b="1" dirty="0" smtClean="0">
                <a:solidFill>
                  <a:srgbClr val="FFFF00"/>
                </a:solidFill>
              </a:rPr>
              <a:t>T</a:t>
            </a:r>
            <a:r>
              <a:rPr lang="en-US" sz="5400" b="1" dirty="0" smtClean="0">
                <a:solidFill>
                  <a:srgbClr val="FFFF00"/>
                </a:solidFill>
              </a:rPr>
              <a:t>he Drama Behind History </a:t>
            </a:r>
            <a:r>
              <a:rPr lang="en-US" sz="5400" b="1" dirty="0" smtClean="0">
                <a:solidFill>
                  <a:srgbClr val="FF0000"/>
                </a:solidFill>
              </a:rPr>
              <a:t>–</a:t>
            </a:r>
            <a:r>
              <a:rPr lang="en-US" sz="5400" b="1" dirty="0" smtClean="0">
                <a:solidFill>
                  <a:srgbClr val="FFFF00"/>
                </a:solidFill>
              </a:rPr>
              <a:t> </a:t>
            </a:r>
            <a:r>
              <a:rPr lang="en-US" sz="5400" b="1" dirty="0" smtClean="0">
                <a:solidFill>
                  <a:srgbClr val="FFC000"/>
                </a:solidFill>
              </a:rPr>
              <a:t>Scene # 7</a:t>
            </a:r>
            <a:endParaRPr sz="5400" b="1" dirty="0">
              <a:solidFill>
                <a:srgbClr val="FFC000"/>
              </a:solidFill>
            </a:endParaRPr>
          </a:p>
        </p:txBody>
      </p:sp>
      <p:sp>
        <p:nvSpPr>
          <p:cNvPr id="28" name="Shape 28"/>
          <p:cNvSpPr/>
          <p:nvPr/>
        </p:nvSpPr>
        <p:spPr>
          <a:xfrm>
            <a:off x="-3" y="6528394"/>
            <a:ext cx="13004803" cy="187477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10800">
                <a:solidFill>
                  <a:srgbClr val="FFFFFF"/>
                </a:solidFill>
                <a:latin typeface="Impact"/>
                <a:ea typeface="Impact"/>
                <a:cs typeface="Impact"/>
                <a:sym typeface="Impact"/>
              </a:defRPr>
            </a:lvl1pPr>
          </a:lstStyle>
          <a:p>
            <a:pPr lvl="0">
              <a:defRPr sz="1800">
                <a:solidFill>
                  <a:srgbClr val="000000"/>
                </a:solidFill>
              </a:defRPr>
            </a:pPr>
            <a:r>
              <a:rPr sz="8800" dirty="0" smtClean="0">
                <a:solidFill>
                  <a:srgbClr val="FFFFFF"/>
                </a:solidFill>
              </a:rPr>
              <a:t>Revelation 1</a:t>
            </a:r>
            <a:r>
              <a:rPr lang="en-US" sz="8800" dirty="0" smtClean="0">
                <a:solidFill>
                  <a:srgbClr val="FFFFFF"/>
                </a:solidFill>
              </a:rPr>
              <a:t>9:11-21:8</a:t>
            </a:r>
            <a:endParaRPr sz="8800" dirty="0">
              <a:solidFill>
                <a:srgbClr val="FFFFFF"/>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3" name="Rectangle 2"/>
          <p:cNvSpPr/>
          <p:nvPr/>
        </p:nvSpPr>
        <p:spPr>
          <a:xfrm>
            <a:off x="1284741" y="1771829"/>
            <a:ext cx="11611429" cy="7909858"/>
          </a:xfrm>
          <a:prstGeom prst="rect">
            <a:avLst/>
          </a:prstGeom>
        </p:spPr>
        <p:txBody>
          <a:bodyPr wrap="square">
            <a:spAutoFit/>
          </a:bodyPr>
          <a:lstStyle/>
          <a:p>
            <a:pPr marL="971550" indent="-514350" algn="l">
              <a:spcBef>
                <a:spcPts val="1200"/>
              </a:spcBef>
              <a:buFontTx/>
              <a:buAutoNum type="arabicPeriod"/>
            </a:pPr>
            <a:r>
              <a:rPr lang="en-US" dirty="0"/>
              <a:t>Christ’s first coming resulted in Satan being bound </a:t>
            </a:r>
            <a:r>
              <a:rPr lang="en-US" sz="3200" b="1" dirty="0">
                <a:solidFill>
                  <a:srgbClr val="FF0000"/>
                </a:solidFill>
              </a:rPr>
              <a:t>(20:1-2 ; Mat.12:29 ; Mk.3:27</a:t>
            </a:r>
            <a:r>
              <a:rPr lang="en-US" sz="3200" b="1" dirty="0" smtClean="0">
                <a:solidFill>
                  <a:srgbClr val="FF0000"/>
                </a:solidFill>
              </a:rPr>
              <a:t>).</a:t>
            </a:r>
          </a:p>
          <a:p>
            <a:pPr marL="971550" indent="-514350" algn="l">
              <a:spcBef>
                <a:spcPts val="1200"/>
              </a:spcBef>
              <a:buAutoNum type="arabicPeriod"/>
            </a:pPr>
            <a:r>
              <a:rPr lang="en-US" dirty="0" smtClean="0"/>
              <a:t>Now God's </a:t>
            </a:r>
            <a:r>
              <a:rPr lang="en-US" dirty="0"/>
              <a:t>judgment is portrayed as the climax of history</a:t>
            </a:r>
            <a:r>
              <a:rPr lang="en-US" dirty="0" smtClean="0"/>
              <a:t>.</a:t>
            </a:r>
          </a:p>
          <a:p>
            <a:pPr marL="971550" indent="-514350" algn="l">
              <a:spcBef>
                <a:spcPts val="1200"/>
              </a:spcBef>
              <a:buAutoNum type="arabicPeriod"/>
            </a:pPr>
            <a:r>
              <a:rPr lang="en-US" dirty="0" smtClean="0"/>
              <a:t>The battle is simply described as </a:t>
            </a:r>
            <a:r>
              <a:rPr lang="en-US" b="1" i="1" dirty="0" smtClean="0"/>
              <a:t>“</a:t>
            </a:r>
            <a:r>
              <a:rPr lang="en-US" b="1" i="1" dirty="0" smtClean="0">
                <a:solidFill>
                  <a:srgbClr val="FF3399"/>
                </a:solidFill>
              </a:rPr>
              <a:t>Fire </a:t>
            </a:r>
            <a:r>
              <a:rPr lang="en-US" b="1" i="1" dirty="0">
                <a:solidFill>
                  <a:srgbClr val="FF3399"/>
                </a:solidFill>
              </a:rPr>
              <a:t>came down from heaven and consumed them</a:t>
            </a:r>
            <a:r>
              <a:rPr lang="en-US" b="1" i="1" dirty="0"/>
              <a:t>”</a:t>
            </a:r>
            <a:r>
              <a:rPr lang="en-US" dirty="0"/>
              <a:t> </a:t>
            </a:r>
            <a:r>
              <a:rPr lang="en-US" sz="3200" b="1" dirty="0">
                <a:solidFill>
                  <a:srgbClr val="FF0000"/>
                </a:solidFill>
              </a:rPr>
              <a:t>(20:9). </a:t>
            </a:r>
            <a:endParaRPr lang="en-US" sz="3200" b="1" dirty="0" smtClean="0">
              <a:solidFill>
                <a:srgbClr val="FF0000"/>
              </a:solidFill>
            </a:endParaRPr>
          </a:p>
          <a:p>
            <a:pPr marL="971550" indent="-514350" algn="l">
              <a:spcBef>
                <a:spcPts val="1200"/>
              </a:spcBef>
              <a:buAutoNum type="arabicPeriod"/>
            </a:pPr>
            <a:r>
              <a:rPr lang="en-US" dirty="0" smtClean="0"/>
              <a:t>The thrones’ location is unclear (</a:t>
            </a:r>
            <a:r>
              <a:rPr lang="en-US" dirty="0" smtClean="0">
                <a:solidFill>
                  <a:srgbClr val="C00000"/>
                </a:solidFill>
              </a:rPr>
              <a:t>where</a:t>
            </a:r>
            <a:r>
              <a:rPr lang="en-US" dirty="0" smtClean="0"/>
              <a:t>), the period of 1000 years is uncertain (</a:t>
            </a:r>
            <a:r>
              <a:rPr lang="en-US" dirty="0" smtClean="0">
                <a:solidFill>
                  <a:srgbClr val="C00000"/>
                </a:solidFill>
              </a:rPr>
              <a:t>when</a:t>
            </a:r>
            <a:r>
              <a:rPr lang="en-US" dirty="0" smtClean="0"/>
              <a:t>), and the return </a:t>
            </a:r>
            <a:r>
              <a:rPr lang="en-US" dirty="0"/>
              <a:t>of Christ </a:t>
            </a:r>
            <a:r>
              <a:rPr lang="en-US" dirty="0" smtClean="0"/>
              <a:t>is unmentioned in chapter 20 (</a:t>
            </a:r>
            <a:r>
              <a:rPr lang="en-US" dirty="0" smtClean="0">
                <a:solidFill>
                  <a:srgbClr val="C00000"/>
                </a:solidFill>
              </a:rPr>
              <a:t>why</a:t>
            </a:r>
            <a:r>
              <a:rPr lang="en-US" dirty="0" smtClean="0"/>
              <a:t>?).</a:t>
            </a:r>
          </a:p>
          <a:p>
            <a:pPr marL="971550" indent="-514350" algn="l">
              <a:spcBef>
                <a:spcPts val="1200"/>
              </a:spcBef>
              <a:buAutoNum type="arabicPeriod"/>
            </a:pPr>
            <a:r>
              <a:rPr lang="en-US" dirty="0" smtClean="0"/>
              <a:t>But we know who controls </a:t>
            </a:r>
            <a:r>
              <a:rPr lang="en-US" dirty="0"/>
              <a:t>the </a:t>
            </a:r>
            <a:r>
              <a:rPr lang="en-US" dirty="0" smtClean="0"/>
              <a:t>								</a:t>
            </a:r>
            <a:r>
              <a:rPr lang="en-US" b="1" i="1" dirty="0" smtClean="0"/>
              <a:t>“</a:t>
            </a:r>
            <a:r>
              <a:rPr lang="en-US" b="1" i="1" dirty="0">
                <a:solidFill>
                  <a:srgbClr val="0000FF"/>
                </a:solidFill>
              </a:rPr>
              <a:t>key t</a:t>
            </a:r>
            <a:r>
              <a:rPr lang="en-US" b="1" i="1" dirty="0" smtClean="0">
                <a:solidFill>
                  <a:srgbClr val="0000FF"/>
                </a:solidFill>
              </a:rPr>
              <a:t>o </a:t>
            </a:r>
            <a:r>
              <a:rPr lang="en-US" b="1" i="1" dirty="0">
                <a:solidFill>
                  <a:srgbClr val="0000FF"/>
                </a:solidFill>
              </a:rPr>
              <a:t>the bottomless pit</a:t>
            </a:r>
            <a:r>
              <a:rPr lang="en-US" b="1" i="1" dirty="0"/>
              <a:t>”</a:t>
            </a:r>
            <a:r>
              <a:rPr lang="en-US" dirty="0"/>
              <a:t> </a:t>
            </a:r>
            <a:r>
              <a:rPr lang="en-US" sz="3200" b="1" dirty="0">
                <a:solidFill>
                  <a:srgbClr val="FF0000"/>
                </a:solidFill>
              </a:rPr>
              <a:t>(9:1-2 ; 20:1</a:t>
            </a:r>
            <a:r>
              <a:rPr lang="en-US" sz="3200" b="1" dirty="0" smtClean="0">
                <a:solidFill>
                  <a:srgbClr val="FF0000"/>
                </a:solidFill>
              </a:rPr>
              <a:t>),	</a:t>
            </a:r>
            <a:r>
              <a:rPr lang="en-US" dirty="0" smtClean="0"/>
              <a:t>				</a:t>
            </a:r>
            <a:r>
              <a:rPr lang="en-US" b="1" i="1" dirty="0" smtClean="0"/>
              <a:t>“</a:t>
            </a:r>
            <a:r>
              <a:rPr lang="en-US" b="1" i="1" dirty="0">
                <a:solidFill>
                  <a:srgbClr val="993300"/>
                </a:solidFill>
              </a:rPr>
              <a:t>keys of death and Hades</a:t>
            </a:r>
            <a:r>
              <a:rPr lang="en-US" b="1" i="1" dirty="0"/>
              <a:t>”</a:t>
            </a:r>
            <a:r>
              <a:rPr lang="en-US" dirty="0"/>
              <a:t> </a:t>
            </a:r>
            <a:r>
              <a:rPr lang="en-US" sz="3200" b="1" dirty="0">
                <a:solidFill>
                  <a:srgbClr val="FF0000"/>
                </a:solidFill>
              </a:rPr>
              <a:t>(1:18) </a:t>
            </a:r>
            <a:r>
              <a:rPr lang="en-US" dirty="0"/>
              <a:t>and </a:t>
            </a:r>
            <a:r>
              <a:rPr lang="en-US" dirty="0" smtClean="0"/>
              <a:t>the 					</a:t>
            </a:r>
            <a:r>
              <a:rPr lang="en-US" b="1" i="1" dirty="0" smtClean="0"/>
              <a:t>“</a:t>
            </a:r>
            <a:r>
              <a:rPr lang="en-US" b="1" i="1" dirty="0" smtClean="0">
                <a:solidFill>
                  <a:srgbClr val="008000"/>
                </a:solidFill>
              </a:rPr>
              <a:t>key of David</a:t>
            </a:r>
            <a:r>
              <a:rPr lang="en-US" b="1" i="1" dirty="0" smtClean="0"/>
              <a:t>”</a:t>
            </a:r>
            <a:r>
              <a:rPr lang="en-US" dirty="0" smtClean="0"/>
              <a:t> </a:t>
            </a:r>
            <a:r>
              <a:rPr lang="en-US" sz="3200" b="1" dirty="0" smtClean="0">
                <a:solidFill>
                  <a:srgbClr val="FF0000"/>
                </a:solidFill>
              </a:rPr>
              <a:t>(3:7)</a:t>
            </a:r>
          </a:p>
        </p:txBody>
      </p:sp>
      <p:sp>
        <p:nvSpPr>
          <p:cNvPr id="4" name="Rectangle 3"/>
          <p:cNvSpPr/>
          <p:nvPr/>
        </p:nvSpPr>
        <p:spPr>
          <a:xfrm>
            <a:off x="1779362" y="17503"/>
            <a:ext cx="10622189" cy="1754326"/>
          </a:xfrm>
          <a:prstGeom prst="rect">
            <a:avLst/>
          </a:prstGeom>
          <a:solidFill>
            <a:schemeClr val="bg1"/>
          </a:solidFill>
        </p:spPr>
        <p:txBody>
          <a:bodyPr wrap="square">
            <a:spAutoFit/>
          </a:bodyPr>
          <a:lstStyle/>
          <a:p>
            <a:pPr lvl="0"/>
            <a:r>
              <a:rPr lang="en-US" b="1" u="sng" dirty="0"/>
              <a:t>Behind the scenes</a:t>
            </a:r>
            <a:r>
              <a:rPr lang="en-US" b="1" dirty="0"/>
              <a:t> </a:t>
            </a:r>
            <a:r>
              <a:rPr lang="en-US" b="1" dirty="0" smtClean="0"/>
              <a:t>:both </a:t>
            </a:r>
            <a:r>
              <a:rPr lang="en-US" b="1" dirty="0"/>
              <a:t>present realities and the real triumph of those who have died in Christ.  </a:t>
            </a:r>
            <a:r>
              <a:rPr lang="en-US" b="1" dirty="0" smtClean="0"/>
              <a:t> </a:t>
            </a:r>
            <a:endParaRPr lang="en-US" b="1" dirty="0"/>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78347725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3" name="Rectangle 2"/>
          <p:cNvSpPr/>
          <p:nvPr/>
        </p:nvSpPr>
        <p:spPr>
          <a:xfrm>
            <a:off x="1143000" y="1446432"/>
            <a:ext cx="11861798" cy="7432804"/>
          </a:xfrm>
          <a:prstGeom prst="rect">
            <a:avLst/>
          </a:prstGeom>
        </p:spPr>
        <p:txBody>
          <a:bodyPr wrap="square">
            <a:spAutoFit/>
          </a:bodyPr>
          <a:lstStyle/>
          <a:p>
            <a:pPr marL="1200150" lvl="0" indent="-742950" algn="l">
              <a:spcBef>
                <a:spcPts val="1800"/>
              </a:spcBef>
              <a:buAutoNum type="arabicPeriod"/>
            </a:pPr>
            <a:r>
              <a:rPr lang="en-US" dirty="0" smtClean="0"/>
              <a:t>The </a:t>
            </a:r>
            <a:r>
              <a:rPr lang="en-US" b="1" dirty="0">
                <a:solidFill>
                  <a:srgbClr val="008000"/>
                </a:solidFill>
              </a:rPr>
              <a:t>5</a:t>
            </a:r>
            <a:r>
              <a:rPr lang="en-US" b="1" baseline="30000" dirty="0">
                <a:solidFill>
                  <a:srgbClr val="008000"/>
                </a:solidFill>
              </a:rPr>
              <a:t>th</a:t>
            </a:r>
            <a:r>
              <a:rPr lang="en-US" dirty="0"/>
              <a:t> of 7 blessings (</a:t>
            </a:r>
            <a:r>
              <a:rPr lang="en-US" dirty="0" smtClean="0"/>
              <a:t>20:6) puts its focus upon the </a:t>
            </a:r>
            <a:r>
              <a:rPr lang="en-US" b="1" i="1" u="sng" dirty="0"/>
              <a:t>1</a:t>
            </a:r>
            <a:r>
              <a:rPr lang="en-US" b="1" i="1" u="sng" baseline="30000" dirty="0"/>
              <a:t>st</a:t>
            </a:r>
            <a:r>
              <a:rPr lang="en-US" b="1" i="1" u="sng" dirty="0"/>
              <a:t> resurrection</a:t>
            </a:r>
            <a:r>
              <a:rPr lang="en-US" b="1" i="1" dirty="0"/>
              <a:t>”</a:t>
            </a:r>
            <a:r>
              <a:rPr lang="en-US" u="sng" dirty="0"/>
              <a:t> </a:t>
            </a:r>
            <a:endParaRPr lang="en-US" dirty="0" smtClean="0"/>
          </a:p>
          <a:p>
            <a:pPr marL="1200150" lvl="0" indent="-742950" algn="l">
              <a:spcBef>
                <a:spcPts val="1800"/>
              </a:spcBef>
              <a:buAutoNum type="arabicPeriod"/>
            </a:pPr>
            <a:r>
              <a:rPr lang="en-US" dirty="0"/>
              <a:t>The concept of a</a:t>
            </a:r>
            <a:r>
              <a:rPr lang="en-US" b="1" i="1" dirty="0"/>
              <a:t> “1</a:t>
            </a:r>
            <a:r>
              <a:rPr lang="en-US" b="1" i="1" baseline="30000" dirty="0"/>
              <a:t>st</a:t>
            </a:r>
            <a:r>
              <a:rPr lang="en-US" b="1" i="1" dirty="0"/>
              <a:t> resurrection”</a:t>
            </a:r>
            <a:r>
              <a:rPr lang="en-US" dirty="0"/>
              <a:t> is unique to Scripture </a:t>
            </a:r>
            <a:r>
              <a:rPr lang="en-US" dirty="0" smtClean="0"/>
              <a:t>here.</a:t>
            </a:r>
          </a:p>
          <a:p>
            <a:pPr marL="1200150" lvl="0" indent="-742950" algn="l">
              <a:spcBef>
                <a:spcPts val="1800"/>
              </a:spcBef>
              <a:buAutoNum type="arabicPeriod"/>
            </a:pPr>
            <a:r>
              <a:rPr lang="en-US" b="1" dirty="0" smtClean="0">
                <a:solidFill>
                  <a:srgbClr val="FF0000"/>
                </a:solidFill>
              </a:rPr>
              <a:t>Christ</a:t>
            </a:r>
            <a:r>
              <a:rPr lang="en-US" dirty="0" smtClean="0">
                <a:solidFill>
                  <a:srgbClr val="FF0000"/>
                </a:solidFill>
              </a:rPr>
              <a:t> </a:t>
            </a:r>
            <a:r>
              <a:rPr lang="en-US" dirty="0" smtClean="0">
                <a:solidFill>
                  <a:schemeClr val="tx1"/>
                </a:solidFill>
              </a:rPr>
              <a:t>is the </a:t>
            </a:r>
            <a:r>
              <a:rPr lang="en-US" b="1" i="1" dirty="0" smtClean="0"/>
              <a:t>“</a:t>
            </a:r>
            <a:r>
              <a:rPr lang="en-US" b="1" i="1" dirty="0" smtClean="0">
                <a:solidFill>
                  <a:srgbClr val="FF0000"/>
                </a:solidFill>
              </a:rPr>
              <a:t>1</a:t>
            </a:r>
            <a:r>
              <a:rPr lang="en-US" b="1" i="1" baseline="30000" dirty="0" smtClean="0">
                <a:solidFill>
                  <a:srgbClr val="FF0000"/>
                </a:solidFill>
              </a:rPr>
              <a:t>st</a:t>
            </a:r>
            <a:r>
              <a:rPr lang="en-US" b="1" i="1" baseline="30000" dirty="0" smtClean="0"/>
              <a:t> </a:t>
            </a:r>
            <a:r>
              <a:rPr lang="en-US" b="1" i="1" dirty="0"/>
              <a:t>born from the dead”</a:t>
            </a:r>
            <a:r>
              <a:rPr lang="en-US" dirty="0"/>
              <a:t> </a:t>
            </a:r>
            <a:r>
              <a:rPr lang="en-US" dirty="0" smtClean="0"/>
              <a:t>and the 	</a:t>
            </a:r>
            <a:r>
              <a:rPr lang="en-US" b="1" i="1" dirty="0" smtClean="0"/>
              <a:t>“</a:t>
            </a:r>
            <a:r>
              <a:rPr lang="en-US" b="1" i="1" dirty="0" smtClean="0">
                <a:solidFill>
                  <a:srgbClr val="FF0000"/>
                </a:solidFill>
              </a:rPr>
              <a:t>1</a:t>
            </a:r>
            <a:r>
              <a:rPr lang="en-US" b="1" i="1" baseline="30000" dirty="0" smtClean="0">
                <a:solidFill>
                  <a:srgbClr val="FF0000"/>
                </a:solidFill>
              </a:rPr>
              <a:t>st</a:t>
            </a:r>
            <a:r>
              <a:rPr lang="en-US" b="1" i="1" baseline="30000" dirty="0" smtClean="0"/>
              <a:t> </a:t>
            </a:r>
            <a:r>
              <a:rPr lang="en-US" b="1" i="1" dirty="0"/>
              <a:t>fruits of those who have fallen asleep</a:t>
            </a:r>
            <a:r>
              <a:rPr lang="en-US" b="1" dirty="0" smtClean="0"/>
              <a:t>”.</a:t>
            </a:r>
            <a:r>
              <a:rPr lang="en-US" dirty="0" smtClean="0"/>
              <a:t> </a:t>
            </a:r>
            <a:r>
              <a:rPr lang="en-US" b="1" dirty="0" smtClean="0">
                <a:solidFill>
                  <a:srgbClr val="0000FF"/>
                </a:solidFill>
              </a:rPr>
              <a:t>The</a:t>
            </a:r>
            <a:r>
              <a:rPr lang="en-US" dirty="0" smtClean="0"/>
              <a:t> </a:t>
            </a:r>
            <a:r>
              <a:rPr lang="en-US" b="1" dirty="0" smtClean="0">
                <a:solidFill>
                  <a:srgbClr val="0000FF"/>
                </a:solidFill>
              </a:rPr>
              <a:t>church</a:t>
            </a:r>
            <a:r>
              <a:rPr lang="en-US" dirty="0" smtClean="0"/>
              <a:t> is called the 										</a:t>
            </a:r>
            <a:r>
              <a:rPr lang="en-US" b="1" i="1" dirty="0" smtClean="0"/>
              <a:t>“assembly </a:t>
            </a:r>
            <a:r>
              <a:rPr lang="en-US" b="1" i="1" dirty="0"/>
              <a:t>of the </a:t>
            </a:r>
            <a:r>
              <a:rPr lang="en-US" b="1" i="1" dirty="0">
                <a:solidFill>
                  <a:srgbClr val="FF0000"/>
                </a:solidFill>
              </a:rPr>
              <a:t>1</a:t>
            </a:r>
            <a:r>
              <a:rPr lang="en-US" b="1" i="1" baseline="30000" dirty="0">
                <a:solidFill>
                  <a:srgbClr val="FF0000"/>
                </a:solidFill>
              </a:rPr>
              <a:t>st</a:t>
            </a:r>
            <a:r>
              <a:rPr lang="en-US" b="1" i="1" baseline="30000" dirty="0"/>
              <a:t> </a:t>
            </a:r>
            <a:r>
              <a:rPr lang="en-US" b="1" i="1" dirty="0"/>
              <a:t>born</a:t>
            </a:r>
            <a:r>
              <a:rPr lang="en-US" b="1" dirty="0"/>
              <a:t>”</a:t>
            </a:r>
            <a:r>
              <a:rPr lang="en-US" dirty="0"/>
              <a:t> </a:t>
            </a:r>
            <a:r>
              <a:rPr lang="en-US" dirty="0" smtClean="0"/>
              <a:t>	(</a:t>
            </a:r>
            <a:r>
              <a:rPr lang="en-US" dirty="0"/>
              <a:t>Heb.12:23</a:t>
            </a:r>
            <a:r>
              <a:rPr lang="en-US" dirty="0" smtClean="0"/>
              <a:t>), the 		</a:t>
            </a:r>
            <a:r>
              <a:rPr lang="en-US" b="1" i="1" dirty="0" smtClean="0"/>
              <a:t>“</a:t>
            </a:r>
            <a:r>
              <a:rPr lang="en-US" b="1" i="1" dirty="0" smtClean="0">
                <a:solidFill>
                  <a:srgbClr val="0000FF"/>
                </a:solidFill>
              </a:rPr>
              <a:t>1</a:t>
            </a:r>
            <a:r>
              <a:rPr lang="en-US" b="1" i="1" baseline="30000" dirty="0" smtClean="0">
                <a:solidFill>
                  <a:srgbClr val="0000FF"/>
                </a:solidFill>
              </a:rPr>
              <a:t>st</a:t>
            </a:r>
            <a:r>
              <a:rPr lang="en-US" b="1" i="1" baseline="30000" dirty="0" smtClean="0"/>
              <a:t> </a:t>
            </a:r>
            <a:r>
              <a:rPr lang="en-US" b="1" i="1" dirty="0"/>
              <a:t>fruits of God and the Lamb”</a:t>
            </a:r>
            <a:r>
              <a:rPr lang="en-US" dirty="0"/>
              <a:t> </a:t>
            </a:r>
            <a:r>
              <a:rPr lang="en-US" dirty="0" smtClean="0"/>
              <a:t>(</a:t>
            </a:r>
            <a:r>
              <a:rPr lang="en-US" dirty="0"/>
              <a:t>14:4), </a:t>
            </a:r>
            <a:r>
              <a:rPr lang="en-US" dirty="0" smtClean="0"/>
              <a:t>and a 	</a:t>
            </a:r>
            <a:r>
              <a:rPr lang="en-US" b="1" i="1" dirty="0" smtClean="0"/>
              <a:t>“</a:t>
            </a:r>
            <a:r>
              <a:rPr lang="en-US" b="1" i="1" dirty="0"/>
              <a:t>kind of </a:t>
            </a:r>
            <a:r>
              <a:rPr lang="en-US" b="1" i="1" dirty="0">
                <a:solidFill>
                  <a:srgbClr val="0000FF"/>
                </a:solidFill>
              </a:rPr>
              <a:t>1</a:t>
            </a:r>
            <a:r>
              <a:rPr lang="en-US" b="1" i="1" baseline="30000" dirty="0">
                <a:solidFill>
                  <a:srgbClr val="0000FF"/>
                </a:solidFill>
              </a:rPr>
              <a:t>st </a:t>
            </a:r>
            <a:r>
              <a:rPr lang="en-US" b="1" i="1" dirty="0"/>
              <a:t>fruits of </a:t>
            </a:r>
            <a:r>
              <a:rPr lang="en-US" b="1" i="1" dirty="0" smtClean="0"/>
              <a:t>his creatures</a:t>
            </a:r>
            <a:r>
              <a:rPr lang="en-US" b="1" i="1" dirty="0"/>
              <a:t>”</a:t>
            </a:r>
            <a:r>
              <a:rPr lang="en-US" dirty="0"/>
              <a:t> 	</a:t>
            </a:r>
            <a:r>
              <a:rPr lang="en-US" dirty="0" smtClean="0"/>
              <a:t>(Ja.1:18</a:t>
            </a:r>
            <a:r>
              <a:rPr lang="en-US" dirty="0"/>
              <a:t>). </a:t>
            </a:r>
            <a:endParaRPr lang="en-US" dirty="0" smtClean="0"/>
          </a:p>
          <a:p>
            <a:pPr marL="1200150" lvl="0" indent="-742950" algn="l">
              <a:spcBef>
                <a:spcPts val="1800"/>
              </a:spcBef>
              <a:buAutoNum type="arabicPeriod"/>
            </a:pPr>
            <a:r>
              <a:rPr lang="en-US" dirty="0"/>
              <a:t>T</a:t>
            </a:r>
            <a:r>
              <a:rPr lang="en-US" dirty="0" smtClean="0"/>
              <a:t>hese </a:t>
            </a:r>
            <a:r>
              <a:rPr lang="en-US" dirty="0"/>
              <a:t>concepts transcend </a:t>
            </a:r>
            <a:r>
              <a:rPr lang="en-US" dirty="0" smtClean="0"/>
              <a:t>the normal </a:t>
            </a:r>
            <a:r>
              <a:rPr lang="en-US" dirty="0"/>
              <a:t>boundaries of physical life and deal with the spiritual </a:t>
            </a:r>
            <a:r>
              <a:rPr lang="en-US" dirty="0" smtClean="0"/>
              <a:t>realm.</a:t>
            </a:r>
            <a:endParaRPr lang="en-US" dirty="0">
              <a:solidFill>
                <a:srgbClr val="FF0000"/>
              </a:solidFill>
            </a:endParaRPr>
          </a:p>
        </p:txBody>
      </p:sp>
      <p:sp>
        <p:nvSpPr>
          <p:cNvPr id="4" name="Rectangle 3"/>
          <p:cNvSpPr/>
          <p:nvPr/>
        </p:nvSpPr>
        <p:spPr>
          <a:xfrm>
            <a:off x="1393372" y="17503"/>
            <a:ext cx="11611428" cy="1200329"/>
          </a:xfrm>
          <a:prstGeom prst="rect">
            <a:avLst/>
          </a:prstGeom>
          <a:solidFill>
            <a:schemeClr val="bg1"/>
          </a:solidFill>
        </p:spPr>
        <p:txBody>
          <a:bodyPr wrap="square">
            <a:spAutoFit/>
          </a:bodyPr>
          <a:lstStyle/>
          <a:p>
            <a:pPr lvl="0"/>
            <a:r>
              <a:rPr lang="en-US" b="1" dirty="0"/>
              <a:t>Both the </a:t>
            </a:r>
            <a:r>
              <a:rPr lang="en-US" b="1" i="1" dirty="0"/>
              <a:t>“1</a:t>
            </a:r>
            <a:r>
              <a:rPr lang="en-US" b="1" i="1" baseline="30000" dirty="0"/>
              <a:t>st</a:t>
            </a:r>
            <a:r>
              <a:rPr lang="en-US" b="1" i="1" dirty="0"/>
              <a:t>resurrection” </a:t>
            </a:r>
            <a:r>
              <a:rPr lang="en-US" b="1" dirty="0" smtClean="0"/>
              <a:t>and </a:t>
            </a:r>
            <a:r>
              <a:rPr lang="en-US" b="1" dirty="0"/>
              <a:t>the “</a:t>
            </a:r>
            <a:r>
              <a:rPr lang="en-US" b="1" i="1" dirty="0"/>
              <a:t>2</a:t>
            </a:r>
            <a:r>
              <a:rPr lang="en-US" b="1" i="1" baseline="30000" dirty="0"/>
              <a:t>nd</a:t>
            </a:r>
            <a:r>
              <a:rPr lang="en-US" b="1" i="1" dirty="0"/>
              <a:t> death”</a:t>
            </a:r>
            <a:r>
              <a:rPr lang="en-US" b="1" dirty="0"/>
              <a:t> refer primarily to the spiritual realm </a:t>
            </a:r>
            <a:r>
              <a:rPr lang="en-US" sz="3200" b="1" dirty="0">
                <a:solidFill>
                  <a:srgbClr val="FF0000"/>
                </a:solidFill>
              </a:rPr>
              <a:t>(20:5-6 ; 21:8).  </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95624071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3" name="Rectangle 2"/>
          <p:cNvSpPr/>
          <p:nvPr/>
        </p:nvSpPr>
        <p:spPr>
          <a:xfrm>
            <a:off x="1197202" y="1289745"/>
            <a:ext cx="11833225" cy="9771906"/>
          </a:xfrm>
          <a:prstGeom prst="rect">
            <a:avLst/>
          </a:prstGeom>
        </p:spPr>
        <p:txBody>
          <a:bodyPr wrap="square">
            <a:spAutoFit/>
          </a:bodyPr>
          <a:lstStyle/>
          <a:p>
            <a:pPr marL="971550" indent="-514350" algn="l">
              <a:spcBef>
                <a:spcPts val="1800"/>
              </a:spcBef>
              <a:buAutoNum type="arabicPeriod"/>
            </a:pPr>
            <a:r>
              <a:rPr lang="en-US" b="1" dirty="0" smtClean="0">
                <a:solidFill>
                  <a:srgbClr val="7030A0"/>
                </a:solidFill>
              </a:rPr>
              <a:t>The </a:t>
            </a:r>
            <a:r>
              <a:rPr lang="en-US" b="1" dirty="0">
                <a:solidFill>
                  <a:srgbClr val="7030A0"/>
                </a:solidFill>
              </a:rPr>
              <a:t>main difficulty </a:t>
            </a:r>
            <a:r>
              <a:rPr lang="en-US" dirty="0"/>
              <a:t>raised is how to understand the phrase </a:t>
            </a:r>
            <a:r>
              <a:rPr lang="en-US" b="1" i="1" dirty="0"/>
              <a:t>“they came to life”</a:t>
            </a:r>
            <a:r>
              <a:rPr lang="en-US" dirty="0"/>
              <a:t> as the meaning presents some ambiguity: </a:t>
            </a:r>
            <a:r>
              <a:rPr lang="en-US" sz="2800" b="1" i="1" dirty="0"/>
              <a:t>“They </a:t>
            </a:r>
            <a:r>
              <a:rPr lang="en-US" sz="2800" b="1" i="1" u="sng" dirty="0"/>
              <a:t>came to life</a:t>
            </a:r>
            <a:r>
              <a:rPr lang="en-US" sz="2800" b="1" i="1" dirty="0"/>
              <a:t> and reigned with Christ 1000 years”</a:t>
            </a:r>
            <a:r>
              <a:rPr lang="en-US" sz="2800" dirty="0"/>
              <a:t> (20:4) and the</a:t>
            </a:r>
            <a:r>
              <a:rPr lang="en-US" sz="2800" b="1" i="1" dirty="0"/>
              <a:t> “rest of the dead” </a:t>
            </a:r>
            <a:r>
              <a:rPr lang="en-US" sz="2800" dirty="0"/>
              <a:t>who </a:t>
            </a:r>
            <a:r>
              <a:rPr lang="en-US" sz="2800" b="1" i="1" dirty="0"/>
              <a:t>“did </a:t>
            </a:r>
            <a:r>
              <a:rPr lang="en-US" sz="2800" b="1" i="1" u="sng" dirty="0"/>
              <a:t>not come to life until</a:t>
            </a:r>
            <a:r>
              <a:rPr lang="en-US" sz="2800" b="1" i="1" dirty="0"/>
              <a:t> the 1000 years had ended” </a:t>
            </a:r>
            <a:r>
              <a:rPr lang="en-US" sz="2800" dirty="0"/>
              <a:t>(</a:t>
            </a:r>
            <a:r>
              <a:rPr lang="en-US" sz="2800" dirty="0" smtClean="0"/>
              <a:t>20:5)</a:t>
            </a:r>
          </a:p>
          <a:p>
            <a:pPr marL="971550" indent="-514350" algn="l">
              <a:spcBef>
                <a:spcPts val="1800"/>
              </a:spcBef>
              <a:buAutoNum type="arabicPeriod"/>
            </a:pPr>
            <a:r>
              <a:rPr lang="en-US" b="1" u="sng" dirty="0" smtClean="0">
                <a:solidFill>
                  <a:srgbClr val="993300"/>
                </a:solidFill>
              </a:rPr>
              <a:t>Critique</a:t>
            </a:r>
            <a:r>
              <a:rPr lang="en-US" dirty="0"/>
              <a:t>: Interpretation must be consistent in a specific uniform context </a:t>
            </a:r>
            <a:r>
              <a:rPr lang="en-US" dirty="0" smtClean="0"/>
              <a:t>– a </a:t>
            </a:r>
            <a:r>
              <a:rPr lang="en-US" dirty="0"/>
              <a:t>reasonable </a:t>
            </a:r>
            <a:r>
              <a:rPr lang="en-US" dirty="0" smtClean="0"/>
              <a:t>expectation.</a:t>
            </a:r>
            <a:endParaRPr lang="en-US" dirty="0"/>
          </a:p>
          <a:p>
            <a:pPr marL="971550" indent="-514350" algn="l">
              <a:spcBef>
                <a:spcPts val="1800"/>
              </a:spcBef>
              <a:buAutoNum type="arabicPeriod"/>
            </a:pPr>
            <a:r>
              <a:rPr lang="en-US" b="1" u="sng" dirty="0" smtClean="0">
                <a:solidFill>
                  <a:srgbClr val="008000"/>
                </a:solidFill>
              </a:rPr>
              <a:t>In </a:t>
            </a:r>
            <a:r>
              <a:rPr lang="en-US" b="1" u="sng" dirty="0">
                <a:solidFill>
                  <a:srgbClr val="008000"/>
                </a:solidFill>
              </a:rPr>
              <a:t>answer to this critique</a:t>
            </a:r>
            <a:r>
              <a:rPr lang="en-US" dirty="0"/>
              <a:t>: John’s use of the word </a:t>
            </a:r>
            <a:r>
              <a:rPr lang="en-US" b="1" i="1" dirty="0"/>
              <a:t>“life”</a:t>
            </a:r>
            <a:r>
              <a:rPr lang="en-US" dirty="0"/>
              <a:t> in John 5:24-29, </a:t>
            </a:r>
            <a:r>
              <a:rPr lang="en-US" dirty="0" smtClean="0"/>
              <a:t>gives </a:t>
            </a:r>
            <a:r>
              <a:rPr lang="en-US" dirty="0"/>
              <a:t>it a dual meaning in a uniform context, communicating both spiritual and physical realities. </a:t>
            </a:r>
            <a:r>
              <a:rPr lang="en-US" dirty="0" smtClean="0"/>
              <a:t> { N.T: </a:t>
            </a:r>
            <a:r>
              <a:rPr lang="en-US" u="sng" dirty="0" smtClean="0">
                <a:solidFill>
                  <a:srgbClr val="0000FF"/>
                </a:solidFill>
              </a:rPr>
              <a:t>coming to faith in Christ</a:t>
            </a:r>
            <a:r>
              <a:rPr lang="en-US" dirty="0" smtClean="0">
                <a:solidFill>
                  <a:srgbClr val="0000FF"/>
                </a:solidFill>
              </a:rPr>
              <a:t> </a:t>
            </a:r>
            <a:r>
              <a:rPr lang="en-US" dirty="0" smtClean="0"/>
              <a:t>}</a:t>
            </a:r>
          </a:p>
          <a:p>
            <a:pPr marL="971550" indent="-514350" algn="l">
              <a:spcBef>
                <a:spcPts val="1800"/>
              </a:spcBef>
              <a:buAutoNum type="arabicPeriod"/>
            </a:pPr>
            <a:r>
              <a:rPr lang="en-US" b="1" dirty="0" smtClean="0">
                <a:solidFill>
                  <a:srgbClr val="FF0000"/>
                </a:solidFill>
              </a:rPr>
              <a:t>In the</a:t>
            </a:r>
            <a:r>
              <a:rPr lang="en-US" b="1" i="1" dirty="0" smtClean="0">
                <a:solidFill>
                  <a:srgbClr val="FF0000"/>
                </a:solidFill>
              </a:rPr>
              <a:t>“2</a:t>
            </a:r>
            <a:r>
              <a:rPr lang="en-US" b="1" i="1" baseline="30000" dirty="0" smtClean="0">
                <a:solidFill>
                  <a:srgbClr val="FF0000"/>
                </a:solidFill>
              </a:rPr>
              <a:t>nd</a:t>
            </a:r>
            <a:r>
              <a:rPr lang="en-US" b="1" i="1" dirty="0" smtClean="0">
                <a:solidFill>
                  <a:srgbClr val="FF0000"/>
                </a:solidFill>
              </a:rPr>
              <a:t> </a:t>
            </a:r>
            <a:r>
              <a:rPr lang="en-US" b="1" i="1" dirty="0">
                <a:solidFill>
                  <a:srgbClr val="FF0000"/>
                </a:solidFill>
              </a:rPr>
              <a:t>death</a:t>
            </a:r>
            <a:r>
              <a:rPr lang="en-US" b="1" i="1" dirty="0" smtClean="0"/>
              <a:t>”</a:t>
            </a:r>
            <a:r>
              <a:rPr lang="en-US" dirty="0" smtClean="0"/>
              <a:t>, ‘coming </a:t>
            </a:r>
            <a:r>
              <a:rPr lang="en-US" dirty="0"/>
              <a:t>to </a:t>
            </a:r>
            <a:r>
              <a:rPr lang="en-US" dirty="0" smtClean="0"/>
              <a:t>life’ </a:t>
            </a:r>
            <a:r>
              <a:rPr lang="en-US" dirty="0"/>
              <a:t>will be a fearful resurrection before the judgment throne of </a:t>
            </a:r>
            <a:r>
              <a:rPr lang="en-US" dirty="0" smtClean="0"/>
              <a:t>God, bringing </a:t>
            </a:r>
            <a:r>
              <a:rPr lang="en-US" dirty="0"/>
              <a:t>great</a:t>
            </a:r>
            <a:r>
              <a:rPr lang="en-US" b="1" i="1" dirty="0"/>
              <a:t> “weeping and gnashing of teeth</a:t>
            </a:r>
            <a:r>
              <a:rPr lang="en-US" b="1" i="1" dirty="0" smtClean="0"/>
              <a:t>”.</a:t>
            </a:r>
            <a:endParaRPr lang="en-US" dirty="0"/>
          </a:p>
          <a:p>
            <a:pPr marL="971550" indent="-514350" algn="l">
              <a:buAutoNum type="arabicPeriod"/>
            </a:pPr>
            <a:endParaRPr lang="en-US" sz="3200" dirty="0" smtClean="0"/>
          </a:p>
          <a:p>
            <a:pPr marL="971550" indent="-514350" algn="l">
              <a:buAutoNum type="arabicPeriod"/>
            </a:pPr>
            <a:endParaRPr lang="en-US" sz="3200" dirty="0"/>
          </a:p>
          <a:p>
            <a:pPr marL="457200" lvl="0" algn="l"/>
            <a:endParaRPr lang="en-US" sz="3200" dirty="0">
              <a:solidFill>
                <a:srgbClr val="FF0000"/>
              </a:solidFill>
            </a:endParaRPr>
          </a:p>
        </p:txBody>
      </p:sp>
      <p:sp>
        <p:nvSpPr>
          <p:cNvPr id="4" name="Rectangle 3"/>
          <p:cNvSpPr/>
          <p:nvPr/>
        </p:nvSpPr>
        <p:spPr>
          <a:xfrm>
            <a:off x="1393372" y="17503"/>
            <a:ext cx="11611428" cy="1138773"/>
          </a:xfrm>
          <a:prstGeom prst="rect">
            <a:avLst/>
          </a:prstGeom>
          <a:solidFill>
            <a:schemeClr val="bg1"/>
          </a:solidFill>
        </p:spPr>
        <p:txBody>
          <a:bodyPr wrap="square">
            <a:spAutoFit/>
          </a:bodyPr>
          <a:lstStyle/>
          <a:p>
            <a:pPr lvl="0"/>
            <a:r>
              <a:rPr lang="en-US" b="1" i="1" dirty="0" smtClean="0"/>
              <a:t>“</a:t>
            </a:r>
            <a:r>
              <a:rPr lang="en-US" b="1" i="1" dirty="0"/>
              <a:t>1</a:t>
            </a:r>
            <a:r>
              <a:rPr lang="en-US" b="1" i="1" baseline="30000" dirty="0"/>
              <a:t>st</a:t>
            </a:r>
            <a:r>
              <a:rPr lang="en-US" b="1" i="1" dirty="0"/>
              <a:t>resurrection” </a:t>
            </a:r>
            <a:r>
              <a:rPr lang="en-US" b="1" dirty="0" smtClean="0"/>
              <a:t>and </a:t>
            </a:r>
            <a:r>
              <a:rPr lang="en-US" b="1" dirty="0"/>
              <a:t>“</a:t>
            </a:r>
            <a:r>
              <a:rPr lang="en-US" b="1" i="1" dirty="0"/>
              <a:t>2</a:t>
            </a:r>
            <a:r>
              <a:rPr lang="en-US" b="1" i="1" baseline="30000" dirty="0"/>
              <a:t>nd</a:t>
            </a:r>
            <a:r>
              <a:rPr lang="en-US" b="1" i="1" dirty="0"/>
              <a:t> death”</a:t>
            </a:r>
            <a:r>
              <a:rPr lang="en-US" b="1" dirty="0"/>
              <a:t> </a:t>
            </a:r>
            <a:endParaRPr lang="en-US" b="1" dirty="0" smtClean="0"/>
          </a:p>
          <a:p>
            <a:pPr lvl="0"/>
            <a:r>
              <a:rPr lang="en-US" sz="3200" b="1" dirty="0" smtClean="0">
                <a:solidFill>
                  <a:srgbClr val="FF0000"/>
                </a:solidFill>
              </a:rPr>
              <a:t>(</a:t>
            </a:r>
            <a:r>
              <a:rPr lang="en-US" sz="3200" b="1" dirty="0">
                <a:solidFill>
                  <a:srgbClr val="FF0000"/>
                </a:solidFill>
              </a:rPr>
              <a:t>20:5-6 ; 21:8).  </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285841107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4" name="Rectangle 3"/>
          <p:cNvSpPr/>
          <p:nvPr/>
        </p:nvSpPr>
        <p:spPr>
          <a:xfrm>
            <a:off x="1817459" y="74832"/>
            <a:ext cx="10363200" cy="1754326"/>
          </a:xfrm>
          <a:prstGeom prst="rect">
            <a:avLst/>
          </a:prstGeom>
          <a:solidFill>
            <a:schemeClr val="bg1"/>
          </a:solidFill>
        </p:spPr>
        <p:txBody>
          <a:bodyPr wrap="square">
            <a:spAutoFit/>
          </a:bodyPr>
          <a:lstStyle/>
          <a:p>
            <a:pPr lvl="0"/>
            <a:endParaRPr lang="en-US" b="1" dirty="0" smtClean="0"/>
          </a:p>
          <a:p>
            <a:r>
              <a:rPr lang="en-US" b="1" dirty="0"/>
              <a:t>The Defeat of </a:t>
            </a:r>
            <a:r>
              <a:rPr lang="en-US" b="1" dirty="0" smtClean="0"/>
              <a:t>Satan</a:t>
            </a:r>
            <a:r>
              <a:rPr lang="en-US" dirty="0"/>
              <a:t> </a:t>
            </a:r>
            <a:endParaRPr lang="en-US" b="1" dirty="0" smtClean="0"/>
          </a:p>
          <a:p>
            <a:r>
              <a:rPr lang="en-US" b="1" dirty="0" smtClean="0">
                <a:solidFill>
                  <a:srgbClr val="FF0000"/>
                </a:solidFill>
              </a:rPr>
              <a:t>Rev. 20:7-10</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 7</a:t>
            </a:r>
            <a:endParaRPr lang="en-US" sz="2000" b="1" dirty="0"/>
          </a:p>
        </p:txBody>
      </p:sp>
      <p:sp>
        <p:nvSpPr>
          <p:cNvPr id="6" name="Rectangle 5"/>
          <p:cNvSpPr/>
          <p:nvPr/>
        </p:nvSpPr>
        <p:spPr>
          <a:xfrm>
            <a:off x="1393371" y="2021089"/>
            <a:ext cx="11611429" cy="6740307"/>
          </a:xfrm>
          <a:prstGeom prst="rect">
            <a:avLst/>
          </a:prstGeom>
        </p:spPr>
        <p:txBody>
          <a:bodyPr wrap="square">
            <a:spAutoFit/>
          </a:bodyPr>
          <a:lstStyle/>
          <a:p>
            <a:r>
              <a:rPr lang="en-US" b="1" dirty="0">
                <a:solidFill>
                  <a:srgbClr val="FF0000"/>
                </a:solidFill>
              </a:rPr>
              <a:t>7 </a:t>
            </a:r>
            <a:r>
              <a:rPr lang="en-US" dirty="0"/>
              <a:t>And when the thousand years are ended, Satan will be released from his prison</a:t>
            </a:r>
            <a:r>
              <a:rPr lang="en-US" dirty="0">
                <a:solidFill>
                  <a:srgbClr val="FF0000"/>
                </a:solidFill>
              </a:rPr>
              <a:t> </a:t>
            </a:r>
            <a:r>
              <a:rPr lang="en-US" b="1" dirty="0">
                <a:solidFill>
                  <a:srgbClr val="FF0000"/>
                </a:solidFill>
              </a:rPr>
              <a:t>8</a:t>
            </a:r>
            <a:r>
              <a:rPr lang="en-US" b="1" dirty="0"/>
              <a:t> </a:t>
            </a:r>
            <a:r>
              <a:rPr lang="en-US" dirty="0"/>
              <a:t>and will come out to deceive the nations that are at the four corners of the earth, Gog and Magog, to gather them for battle; their number is like the sand of the sea. </a:t>
            </a:r>
            <a:r>
              <a:rPr lang="en-US" b="1" dirty="0">
                <a:solidFill>
                  <a:srgbClr val="FF0000"/>
                </a:solidFill>
              </a:rPr>
              <a:t>9 </a:t>
            </a:r>
            <a:r>
              <a:rPr lang="en-US" dirty="0"/>
              <a:t>And they marched up over the broad plain of the earth and surrounded the camp of the saints and the beloved city, but fire came down from heaven and consumed them, </a:t>
            </a:r>
            <a:r>
              <a:rPr lang="en-US" b="1" dirty="0">
                <a:solidFill>
                  <a:srgbClr val="FF0000"/>
                </a:solidFill>
              </a:rPr>
              <a:t>10</a:t>
            </a:r>
            <a:r>
              <a:rPr lang="en-US" b="1" dirty="0"/>
              <a:t> </a:t>
            </a:r>
            <a:r>
              <a:rPr lang="en-US" dirty="0"/>
              <a:t>and the devil who had deceived them was thrown into the lake of fire and sulfur where the beast and the false prophet were, and they will be tormented day and night forever and </a:t>
            </a:r>
            <a:r>
              <a:rPr lang="en-US" dirty="0" smtClean="0"/>
              <a:t>ever.</a:t>
            </a:r>
            <a:endParaRPr lang="en-US" dirty="0"/>
          </a:p>
        </p:txBody>
      </p:sp>
    </p:spTree>
    <p:extLst>
      <p:ext uri="{BB962C8B-B14F-4D97-AF65-F5344CB8AC3E}">
        <p14:creationId xmlns:p14="http://schemas.microsoft.com/office/powerpoint/2010/main" val="268486679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3" name="Rectangle 2"/>
          <p:cNvSpPr/>
          <p:nvPr/>
        </p:nvSpPr>
        <p:spPr>
          <a:xfrm>
            <a:off x="1393372" y="1295238"/>
            <a:ext cx="11611428" cy="8956298"/>
          </a:xfrm>
          <a:prstGeom prst="rect">
            <a:avLst/>
          </a:prstGeom>
        </p:spPr>
        <p:txBody>
          <a:bodyPr wrap="square">
            <a:spAutoFit/>
          </a:bodyPr>
          <a:lstStyle/>
          <a:p>
            <a:pPr lvl="3"/>
            <a:r>
              <a:rPr lang="en-US" u="sng" dirty="0"/>
              <a:t>At the very end of human history</a:t>
            </a:r>
            <a:r>
              <a:rPr lang="en-US" dirty="0"/>
              <a:t>, </a:t>
            </a:r>
            <a:r>
              <a:rPr lang="en-US" u="sng" dirty="0"/>
              <a:t>Satan is to be</a:t>
            </a:r>
            <a:r>
              <a:rPr lang="en-US" dirty="0"/>
              <a:t> </a:t>
            </a:r>
            <a:r>
              <a:rPr lang="en-US" dirty="0" smtClean="0"/>
              <a:t>			</a:t>
            </a:r>
            <a:r>
              <a:rPr lang="en-US" u="sng" dirty="0" smtClean="0"/>
              <a:t>released </a:t>
            </a:r>
            <a:r>
              <a:rPr lang="en-US" u="sng" dirty="0"/>
              <a:t>for a </a:t>
            </a:r>
            <a:r>
              <a:rPr lang="en-US" b="1" i="1" u="sng" dirty="0"/>
              <a:t>“little while</a:t>
            </a:r>
            <a:r>
              <a:rPr lang="en-US" b="1" i="1" dirty="0"/>
              <a:t>” </a:t>
            </a:r>
            <a:r>
              <a:rPr lang="en-US" sz="3200" b="1" dirty="0">
                <a:solidFill>
                  <a:srgbClr val="FF0000"/>
                </a:solidFill>
              </a:rPr>
              <a:t>(20:3).  </a:t>
            </a:r>
          </a:p>
          <a:p>
            <a:pPr marL="742950" indent="-742950" algn="l">
              <a:buAutoNum type="arabicPeriod"/>
            </a:pPr>
            <a:r>
              <a:rPr lang="en-US" dirty="0" smtClean="0"/>
              <a:t>The </a:t>
            </a:r>
            <a:r>
              <a:rPr lang="en-US" b="1" i="1" dirty="0"/>
              <a:t>“little while” </a:t>
            </a:r>
            <a:r>
              <a:rPr lang="en-US" dirty="0"/>
              <a:t>of </a:t>
            </a:r>
            <a:r>
              <a:rPr lang="en-US" b="1" dirty="0">
                <a:solidFill>
                  <a:srgbClr val="0000FF"/>
                </a:solidFill>
              </a:rPr>
              <a:t>20:3</a:t>
            </a:r>
            <a:r>
              <a:rPr lang="en-US" dirty="0"/>
              <a:t> intersects with the </a:t>
            </a:r>
            <a:r>
              <a:rPr lang="en-US" b="1" i="1" dirty="0"/>
              <a:t>“little time” </a:t>
            </a:r>
            <a:r>
              <a:rPr lang="en-US" dirty="0"/>
              <a:t>of </a:t>
            </a:r>
            <a:r>
              <a:rPr lang="en-US" b="1" dirty="0">
                <a:solidFill>
                  <a:srgbClr val="0000FF"/>
                </a:solidFill>
              </a:rPr>
              <a:t>6:11</a:t>
            </a:r>
            <a:r>
              <a:rPr lang="en-US" dirty="0">
                <a:solidFill>
                  <a:srgbClr val="FF0000"/>
                </a:solidFill>
              </a:rPr>
              <a:t> </a:t>
            </a:r>
            <a:r>
              <a:rPr lang="en-US" dirty="0"/>
              <a:t>and the </a:t>
            </a:r>
            <a:r>
              <a:rPr lang="en-US" b="1" i="1" dirty="0"/>
              <a:t>“time is short”</a:t>
            </a:r>
            <a:r>
              <a:rPr lang="en-US" dirty="0"/>
              <a:t> of </a:t>
            </a:r>
            <a:r>
              <a:rPr lang="en-US" b="1" dirty="0">
                <a:solidFill>
                  <a:srgbClr val="0000FF"/>
                </a:solidFill>
              </a:rPr>
              <a:t>12:12</a:t>
            </a:r>
            <a:r>
              <a:rPr lang="en-US" b="1" dirty="0" smtClean="0">
                <a:solidFill>
                  <a:srgbClr val="0000FF"/>
                </a:solidFill>
              </a:rPr>
              <a:t>.</a:t>
            </a:r>
          </a:p>
          <a:p>
            <a:pPr marL="742950" indent="-742950" algn="l">
              <a:buAutoNum type="arabicPeriod"/>
            </a:pPr>
            <a:r>
              <a:rPr lang="en-US" dirty="0" smtClean="0"/>
              <a:t>It </a:t>
            </a:r>
            <a:r>
              <a:rPr lang="en-US" dirty="0"/>
              <a:t>appears to form the very final stage of the entire church age.  </a:t>
            </a:r>
            <a:endParaRPr lang="en-US" dirty="0" smtClean="0"/>
          </a:p>
          <a:p>
            <a:pPr marL="742950" indent="-742950" algn="l">
              <a:buAutoNum type="arabicPeriod"/>
            </a:pPr>
            <a:r>
              <a:rPr lang="en-US" dirty="0" smtClean="0"/>
              <a:t>This </a:t>
            </a:r>
            <a:r>
              <a:rPr lang="en-US" b="1" i="1" dirty="0"/>
              <a:t>“little while” </a:t>
            </a:r>
            <a:r>
              <a:rPr lang="en-US" sz="3200" b="1" dirty="0">
                <a:solidFill>
                  <a:srgbClr val="FF0000"/>
                </a:solidFill>
              </a:rPr>
              <a:t>(20:3) </a:t>
            </a:r>
            <a:r>
              <a:rPr lang="en-US" dirty="0"/>
              <a:t>relates directly to the angel’s oath that there would be </a:t>
            </a:r>
            <a:r>
              <a:rPr lang="en-US" b="1" i="1" dirty="0"/>
              <a:t>“no more delay”</a:t>
            </a:r>
            <a:r>
              <a:rPr lang="en-US" dirty="0"/>
              <a:t> </a:t>
            </a:r>
            <a:r>
              <a:rPr lang="en-US" sz="3200" b="1" dirty="0">
                <a:solidFill>
                  <a:srgbClr val="FF0000"/>
                </a:solidFill>
              </a:rPr>
              <a:t>(10:6).  </a:t>
            </a:r>
            <a:endParaRPr lang="en-US" sz="3200" b="1" dirty="0" smtClean="0">
              <a:solidFill>
                <a:srgbClr val="FF0000"/>
              </a:solidFill>
            </a:endParaRPr>
          </a:p>
          <a:p>
            <a:pPr marL="742950" indent="-742950" algn="l">
              <a:buAutoNum type="arabicPeriod"/>
            </a:pPr>
            <a:r>
              <a:rPr lang="en-US" dirty="0" smtClean="0"/>
              <a:t>It </a:t>
            </a:r>
            <a:r>
              <a:rPr lang="en-US" dirty="0"/>
              <a:t>links with the </a:t>
            </a:r>
            <a:r>
              <a:rPr lang="en-US" b="1" i="1" dirty="0"/>
              <a:t>“one hour”</a:t>
            </a:r>
            <a:r>
              <a:rPr lang="en-US" dirty="0"/>
              <a:t> ruin of Babylon </a:t>
            </a:r>
            <a:r>
              <a:rPr lang="en-US" sz="3200" b="1" dirty="0">
                <a:solidFill>
                  <a:srgbClr val="FF0000"/>
                </a:solidFill>
              </a:rPr>
              <a:t>(3:10 ; 17:12 </a:t>
            </a:r>
            <a:r>
              <a:rPr lang="en-US" sz="3200" b="1" dirty="0" smtClean="0">
                <a:solidFill>
                  <a:srgbClr val="FF0000"/>
                </a:solidFill>
              </a:rPr>
              <a:t>; </a:t>
            </a:r>
            <a:r>
              <a:rPr lang="en-US" sz="3200" b="1" dirty="0">
                <a:solidFill>
                  <a:srgbClr val="FF0000"/>
                </a:solidFill>
              </a:rPr>
              <a:t>18:10,17,19) </a:t>
            </a:r>
            <a:r>
              <a:rPr lang="en-US" dirty="0"/>
              <a:t>and with both the </a:t>
            </a:r>
            <a:r>
              <a:rPr lang="en-US" b="1" i="1" dirty="0"/>
              <a:t>“time is near”</a:t>
            </a:r>
            <a:r>
              <a:rPr lang="en-US" dirty="0"/>
              <a:t> and Christ’s promise to be </a:t>
            </a:r>
            <a:r>
              <a:rPr lang="en-US" b="1" i="1" dirty="0"/>
              <a:t>“coming soon”</a:t>
            </a:r>
            <a:r>
              <a:rPr lang="en-US" dirty="0"/>
              <a:t> </a:t>
            </a:r>
            <a:r>
              <a:rPr lang="en-US" sz="3200" b="1" dirty="0">
                <a:solidFill>
                  <a:srgbClr val="FF0000"/>
                </a:solidFill>
              </a:rPr>
              <a:t>(1:1,3 ; 22:6,7,10,20</a:t>
            </a:r>
            <a:r>
              <a:rPr lang="en-US" sz="3200" b="1" dirty="0" smtClean="0">
                <a:solidFill>
                  <a:srgbClr val="FF0000"/>
                </a:solidFill>
              </a:rPr>
              <a:t>)</a:t>
            </a:r>
            <a:r>
              <a:rPr lang="en-US" sz="3200" b="1" dirty="0">
                <a:solidFill>
                  <a:srgbClr val="FF0000"/>
                </a:solidFill>
              </a:rPr>
              <a:t> </a:t>
            </a:r>
            <a:endParaRPr lang="en-US" sz="3200" b="1" dirty="0" smtClean="0">
              <a:solidFill>
                <a:srgbClr val="FF0000"/>
              </a:solidFill>
            </a:endParaRPr>
          </a:p>
          <a:p>
            <a:pPr marL="742950" indent="-742950" algn="l">
              <a:buAutoNum type="arabicPeriod"/>
            </a:pPr>
            <a:r>
              <a:rPr lang="en-US" dirty="0" smtClean="0"/>
              <a:t>During </a:t>
            </a:r>
            <a:r>
              <a:rPr lang="en-US" dirty="0"/>
              <a:t>this </a:t>
            </a:r>
            <a:r>
              <a:rPr lang="en-US" b="1" i="1" dirty="0"/>
              <a:t>“little while”,</a:t>
            </a:r>
            <a:r>
              <a:rPr lang="en-US" dirty="0"/>
              <a:t> Satan will seek to crush the people of God once and for all </a:t>
            </a:r>
            <a:r>
              <a:rPr lang="en-US" sz="3200" b="1" dirty="0">
                <a:solidFill>
                  <a:srgbClr val="FF0000"/>
                </a:solidFill>
              </a:rPr>
              <a:t>(20:7-8). </a:t>
            </a:r>
            <a:endParaRPr lang="en-US" sz="3200" b="1" dirty="0" smtClean="0">
              <a:solidFill>
                <a:srgbClr val="FF0000"/>
              </a:solidFill>
            </a:endParaRPr>
          </a:p>
          <a:p>
            <a:pPr algn="l"/>
            <a:endParaRPr lang="en-US" dirty="0">
              <a:solidFill>
                <a:srgbClr val="FF0000"/>
              </a:solidFill>
            </a:endParaRPr>
          </a:p>
        </p:txBody>
      </p:sp>
      <p:sp>
        <p:nvSpPr>
          <p:cNvPr id="4" name="Rectangle 3"/>
          <p:cNvSpPr/>
          <p:nvPr/>
        </p:nvSpPr>
        <p:spPr>
          <a:xfrm>
            <a:off x="1393372" y="17503"/>
            <a:ext cx="11611428" cy="1200329"/>
          </a:xfrm>
          <a:prstGeom prst="rect">
            <a:avLst/>
          </a:prstGeom>
          <a:solidFill>
            <a:schemeClr val="bg1"/>
          </a:solidFill>
        </p:spPr>
        <p:txBody>
          <a:bodyPr wrap="square">
            <a:spAutoFit/>
          </a:bodyPr>
          <a:lstStyle/>
          <a:p>
            <a:pPr lvl="0"/>
            <a:r>
              <a:rPr lang="en-US" b="1" dirty="0"/>
              <a:t>Victory over evil through Christ: The final battle and Satan’s doom </a:t>
            </a:r>
            <a:r>
              <a:rPr lang="en-US" sz="3200" b="1" dirty="0">
                <a:solidFill>
                  <a:srgbClr val="FF0000"/>
                </a:solidFill>
              </a:rPr>
              <a:t>(20:7-10)</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249775181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4" name="Rectangle 3"/>
          <p:cNvSpPr/>
          <p:nvPr/>
        </p:nvSpPr>
        <p:spPr>
          <a:xfrm>
            <a:off x="1452560" y="188657"/>
            <a:ext cx="10622189" cy="1477328"/>
          </a:xfrm>
          <a:prstGeom prst="rect">
            <a:avLst/>
          </a:prstGeom>
          <a:solidFill>
            <a:schemeClr val="bg1"/>
          </a:solidFill>
        </p:spPr>
        <p:txBody>
          <a:bodyPr wrap="square">
            <a:spAutoFit/>
          </a:bodyPr>
          <a:lstStyle/>
          <a:p>
            <a:pPr lvl="3">
              <a:spcAft>
                <a:spcPts val="1200"/>
              </a:spcAft>
            </a:pPr>
            <a:r>
              <a:rPr lang="en-US" sz="4000" b="1" dirty="0" smtClean="0"/>
              <a:t>Deceiving </a:t>
            </a:r>
            <a:r>
              <a:rPr lang="en-US" sz="4000" b="1" dirty="0"/>
              <a:t>the </a:t>
            </a:r>
            <a:r>
              <a:rPr lang="en-US" sz="4000" b="1" dirty="0" smtClean="0"/>
              <a:t>nations</a:t>
            </a:r>
          </a:p>
          <a:p>
            <a:pPr lvl="3">
              <a:spcAft>
                <a:spcPts val="1200"/>
              </a:spcAft>
            </a:pPr>
            <a:endParaRPr lang="en-US" sz="4000" b="1" dirty="0"/>
          </a:p>
        </p:txBody>
      </p:sp>
      <p:sp>
        <p:nvSpPr>
          <p:cNvPr id="3" name="Rectangle 2"/>
          <p:cNvSpPr/>
          <p:nvPr/>
        </p:nvSpPr>
        <p:spPr>
          <a:xfrm>
            <a:off x="1393370" y="927321"/>
            <a:ext cx="11611429" cy="9895016"/>
          </a:xfrm>
          <a:prstGeom prst="rect">
            <a:avLst/>
          </a:prstGeom>
        </p:spPr>
        <p:txBody>
          <a:bodyPr wrap="square">
            <a:spAutoFit/>
          </a:bodyPr>
          <a:lstStyle/>
          <a:p>
            <a:pPr marL="514350" lvl="3" indent="-514350" algn="l">
              <a:spcAft>
                <a:spcPts val="1800"/>
              </a:spcAft>
              <a:buAutoNum type="arabicPeriod"/>
            </a:pPr>
            <a:r>
              <a:rPr lang="en-US" dirty="0" smtClean="0"/>
              <a:t>The great </a:t>
            </a:r>
            <a:r>
              <a:rPr lang="en-US" dirty="0"/>
              <a:t>battle of </a:t>
            </a:r>
            <a:r>
              <a:rPr lang="en-US" b="1" i="1" dirty="0"/>
              <a:t>“Armageddon” </a:t>
            </a:r>
            <a:r>
              <a:rPr lang="en-US" dirty="0"/>
              <a:t>(16:16). </a:t>
            </a:r>
            <a:endParaRPr lang="en-US" dirty="0" smtClean="0"/>
          </a:p>
          <a:p>
            <a:pPr marL="514350" lvl="3" indent="-514350" algn="l">
              <a:spcAft>
                <a:spcPts val="1800"/>
              </a:spcAft>
              <a:buAutoNum type="arabicPeriod"/>
            </a:pPr>
            <a:r>
              <a:rPr lang="en-US" dirty="0"/>
              <a:t>Chapter </a:t>
            </a:r>
            <a:r>
              <a:rPr lang="en-US" b="1" dirty="0">
                <a:solidFill>
                  <a:srgbClr val="993300"/>
                </a:solidFill>
              </a:rPr>
              <a:t>20:7-10</a:t>
            </a:r>
            <a:r>
              <a:rPr lang="en-US" dirty="0"/>
              <a:t> is a recap </a:t>
            </a:r>
            <a:r>
              <a:rPr lang="en-US" dirty="0" smtClean="0"/>
              <a:t>of </a:t>
            </a:r>
            <a:r>
              <a:rPr lang="en-US" b="1" dirty="0" smtClean="0">
                <a:solidFill>
                  <a:srgbClr val="993300"/>
                </a:solidFill>
              </a:rPr>
              <a:t>16:14-16</a:t>
            </a:r>
            <a:r>
              <a:rPr lang="en-US" dirty="0" smtClean="0"/>
              <a:t> and </a:t>
            </a:r>
            <a:r>
              <a:rPr lang="en-US" b="1" dirty="0" smtClean="0">
                <a:solidFill>
                  <a:srgbClr val="993300"/>
                </a:solidFill>
              </a:rPr>
              <a:t>19:17-21</a:t>
            </a:r>
            <a:r>
              <a:rPr lang="en-US" dirty="0" smtClean="0"/>
              <a:t>.</a:t>
            </a:r>
          </a:p>
          <a:p>
            <a:pPr marL="514350" lvl="3" indent="-514350" algn="l">
              <a:spcAft>
                <a:spcPts val="1800"/>
              </a:spcAft>
              <a:buAutoNum type="arabicPeriod"/>
            </a:pPr>
            <a:r>
              <a:rPr lang="en-US" dirty="0"/>
              <a:t>F</a:t>
            </a:r>
            <a:r>
              <a:rPr lang="en-US" dirty="0" smtClean="0"/>
              <a:t>inal fulfillment of </a:t>
            </a:r>
            <a:r>
              <a:rPr lang="en-US" dirty="0"/>
              <a:t>the prophecy of Ezek.38 &amp; </a:t>
            </a:r>
            <a:r>
              <a:rPr lang="en-US" dirty="0" smtClean="0"/>
              <a:t>39 -- </a:t>
            </a:r>
            <a:r>
              <a:rPr lang="en-US" dirty="0"/>
              <a:t> </a:t>
            </a:r>
            <a:r>
              <a:rPr lang="en-US" dirty="0" smtClean="0"/>
              <a:t>			the evil </a:t>
            </a:r>
            <a:r>
              <a:rPr lang="en-US" dirty="0"/>
              <a:t>designs of Gog </a:t>
            </a:r>
            <a:r>
              <a:rPr lang="en-US" dirty="0" smtClean="0"/>
              <a:t>&amp; Magog.</a:t>
            </a:r>
          </a:p>
          <a:p>
            <a:pPr marL="514350" lvl="3" indent="-514350" algn="l">
              <a:spcAft>
                <a:spcPts val="1800"/>
              </a:spcAft>
              <a:buAutoNum type="arabicPeriod"/>
            </a:pPr>
            <a:r>
              <a:rPr lang="en-US" dirty="0" smtClean="0"/>
              <a:t>The result: </a:t>
            </a:r>
            <a:r>
              <a:rPr lang="en-US" dirty="0"/>
              <a:t>unremitting torment forever and ever, as </a:t>
            </a:r>
            <a:r>
              <a:rPr lang="en-US" dirty="0" smtClean="0"/>
              <a:t>			symbolized </a:t>
            </a:r>
            <a:r>
              <a:rPr lang="en-US" dirty="0"/>
              <a:t>by the </a:t>
            </a:r>
            <a:r>
              <a:rPr lang="en-US" b="1" i="1" dirty="0"/>
              <a:t>“lake of fire and sulfur”</a:t>
            </a:r>
            <a:r>
              <a:rPr lang="en-US" dirty="0"/>
              <a:t> </a:t>
            </a:r>
            <a:r>
              <a:rPr lang="en-US" dirty="0" smtClean="0"/>
              <a:t>				</a:t>
            </a:r>
            <a:r>
              <a:rPr lang="en-US" sz="3200" b="1" dirty="0" smtClean="0">
                <a:solidFill>
                  <a:srgbClr val="FF0000"/>
                </a:solidFill>
              </a:rPr>
              <a:t>(</a:t>
            </a:r>
            <a:r>
              <a:rPr lang="en-US" sz="3200" b="1" dirty="0">
                <a:solidFill>
                  <a:srgbClr val="FF0000"/>
                </a:solidFill>
              </a:rPr>
              <a:t>19:20 ; 20:10). </a:t>
            </a:r>
            <a:endParaRPr lang="en-US" sz="3200" b="1" dirty="0" smtClean="0">
              <a:solidFill>
                <a:srgbClr val="FF0000"/>
              </a:solidFill>
            </a:endParaRPr>
          </a:p>
          <a:p>
            <a:pPr marL="514350" lvl="3" indent="-514350" algn="l">
              <a:spcAft>
                <a:spcPts val="1800"/>
              </a:spcAft>
              <a:buAutoNum type="arabicPeriod"/>
            </a:pPr>
            <a:r>
              <a:rPr lang="en-US" dirty="0"/>
              <a:t> </a:t>
            </a:r>
            <a:r>
              <a:rPr lang="en-US" dirty="0" smtClean="0"/>
              <a:t>This harkens back to O.T</a:t>
            </a:r>
            <a:r>
              <a:rPr lang="en-US" dirty="0"/>
              <a:t>. history </a:t>
            </a:r>
            <a:r>
              <a:rPr lang="en-US" dirty="0" smtClean="0"/>
              <a:t>&amp; prophecy </a:t>
            </a:r>
            <a:r>
              <a:rPr lang="en-US" sz="3200" b="1" dirty="0" smtClean="0">
                <a:solidFill>
                  <a:srgbClr val="FF0000"/>
                </a:solidFill>
              </a:rPr>
              <a:t>(20:9 </a:t>
            </a:r>
            <a:r>
              <a:rPr lang="en-US" sz="3200" b="1" dirty="0">
                <a:solidFill>
                  <a:srgbClr val="FF0000"/>
                </a:solidFill>
              </a:rPr>
              <a:t>; </a:t>
            </a:r>
            <a:r>
              <a:rPr lang="en-US" sz="3200" b="1" dirty="0" smtClean="0">
                <a:solidFill>
                  <a:srgbClr val="FF0000"/>
                </a:solidFill>
              </a:rPr>
              <a:t>		Ezek.38:22 </a:t>
            </a:r>
            <a:r>
              <a:rPr lang="en-US" sz="3200" b="1" dirty="0">
                <a:solidFill>
                  <a:srgbClr val="FF0000"/>
                </a:solidFill>
              </a:rPr>
              <a:t>; 39:6 ; 2 Kings </a:t>
            </a:r>
            <a:r>
              <a:rPr lang="en-US" sz="3200" b="1" dirty="0" smtClean="0">
                <a:solidFill>
                  <a:srgbClr val="FF0000"/>
                </a:solidFill>
              </a:rPr>
              <a:t>1:7-17 -- </a:t>
            </a:r>
            <a:r>
              <a:rPr lang="en-US" sz="3200" b="1" dirty="0" smtClean="0">
                <a:solidFill>
                  <a:srgbClr val="008000"/>
                </a:solidFill>
              </a:rPr>
              <a:t>Elijah</a:t>
            </a:r>
            <a:r>
              <a:rPr lang="en-US" sz="3200" b="1" dirty="0" smtClean="0">
                <a:solidFill>
                  <a:srgbClr val="FF0000"/>
                </a:solidFill>
              </a:rPr>
              <a:t>). </a:t>
            </a:r>
          </a:p>
          <a:p>
            <a:pPr marL="514350" lvl="3" indent="-514350" algn="l">
              <a:spcAft>
                <a:spcPts val="1800"/>
              </a:spcAft>
              <a:buAutoNum type="arabicPeriod"/>
            </a:pPr>
            <a:r>
              <a:rPr lang="en-US" dirty="0"/>
              <a:t> It is referred to as the </a:t>
            </a:r>
            <a:r>
              <a:rPr lang="en-US" b="1" i="1" dirty="0"/>
              <a:t>“2</a:t>
            </a:r>
            <a:r>
              <a:rPr lang="en-US" b="1" i="1" baseline="30000" dirty="0"/>
              <a:t>nd</a:t>
            </a:r>
            <a:r>
              <a:rPr lang="en-US" b="1" i="1" dirty="0"/>
              <a:t> death”</a:t>
            </a:r>
            <a:r>
              <a:rPr lang="en-US" dirty="0"/>
              <a:t> </a:t>
            </a:r>
            <a:r>
              <a:rPr lang="en-US" sz="3200" b="1" dirty="0">
                <a:solidFill>
                  <a:srgbClr val="FF0000"/>
                </a:solidFill>
              </a:rPr>
              <a:t>(20:14-15 ; 21:8 ; </a:t>
            </a:r>
            <a:r>
              <a:rPr lang="en-US" sz="3200" b="1" dirty="0" smtClean="0">
                <a:solidFill>
                  <a:srgbClr val="FF0000"/>
                </a:solidFill>
              </a:rPr>
              <a:t>		2 </a:t>
            </a:r>
            <a:r>
              <a:rPr lang="en-US" sz="3200" b="1" dirty="0">
                <a:solidFill>
                  <a:srgbClr val="FF0000"/>
                </a:solidFill>
              </a:rPr>
              <a:t>Pet.2:4 ; Jude 6)</a:t>
            </a:r>
            <a:r>
              <a:rPr lang="en-US" dirty="0"/>
              <a:t> </a:t>
            </a:r>
            <a:endParaRPr lang="en-US" dirty="0" smtClean="0"/>
          </a:p>
          <a:p>
            <a:pPr marL="514350" lvl="3" indent="-514350" algn="l">
              <a:spcAft>
                <a:spcPts val="1800"/>
              </a:spcAft>
              <a:buFontTx/>
              <a:buAutoNum type="arabicPeriod"/>
            </a:pPr>
            <a:r>
              <a:rPr lang="en-US" u="sng" dirty="0"/>
              <a:t>W</a:t>
            </a:r>
            <a:r>
              <a:rPr lang="en-US" u="sng" dirty="0" smtClean="0"/>
              <a:t>ho </a:t>
            </a:r>
            <a:r>
              <a:rPr lang="en-US" u="sng" dirty="0"/>
              <a:t>can oppose the awesome power of the Lord </a:t>
            </a:r>
            <a:r>
              <a:rPr lang="en-US" u="sng" dirty="0" smtClean="0"/>
              <a:t>	</a:t>
            </a:r>
            <a:r>
              <a:rPr lang="en-US" dirty="0" smtClean="0"/>
              <a:t>		</a:t>
            </a:r>
            <a:r>
              <a:rPr lang="en-US" u="sng" dirty="0" smtClean="0"/>
              <a:t>God </a:t>
            </a:r>
            <a:r>
              <a:rPr lang="en-US" u="sng" dirty="0"/>
              <a:t>Almighty</a:t>
            </a:r>
            <a:r>
              <a:rPr lang="en-US" dirty="0"/>
              <a:t>?  Scripture’s answer </a:t>
            </a:r>
            <a:r>
              <a:rPr lang="en-US" dirty="0" smtClean="0"/>
              <a:t>-- </a:t>
            </a:r>
            <a:r>
              <a:rPr lang="en-US" b="1" dirty="0"/>
              <a:t>No one!</a:t>
            </a:r>
            <a:r>
              <a:rPr lang="en-US" dirty="0"/>
              <a:t>  </a:t>
            </a:r>
          </a:p>
          <a:p>
            <a:pPr marL="514350" lvl="3" indent="-514350" algn="l">
              <a:buAutoNum type="arabicPeriod"/>
            </a:pPr>
            <a:endParaRPr lang="en-US" sz="3200" dirty="0" smtClean="0"/>
          </a:p>
          <a:p>
            <a:pPr marL="514350" lvl="3" indent="-514350" algn="l">
              <a:buAutoNum type="arabicPeriod"/>
            </a:pPr>
            <a:endParaRPr lang="en-US" sz="3200" dirty="0"/>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51820874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4" name="Rectangle 3"/>
          <p:cNvSpPr/>
          <p:nvPr/>
        </p:nvSpPr>
        <p:spPr>
          <a:xfrm>
            <a:off x="1817459" y="74832"/>
            <a:ext cx="10363200" cy="1200329"/>
          </a:xfrm>
          <a:prstGeom prst="rect">
            <a:avLst/>
          </a:prstGeom>
          <a:solidFill>
            <a:schemeClr val="bg1"/>
          </a:solidFill>
        </p:spPr>
        <p:txBody>
          <a:bodyPr wrap="square">
            <a:spAutoFit/>
          </a:bodyPr>
          <a:lstStyle/>
          <a:p>
            <a:r>
              <a:rPr lang="en-US" b="1" dirty="0" smtClean="0"/>
              <a:t>Judgment </a:t>
            </a:r>
            <a:r>
              <a:rPr lang="en-US" b="1" dirty="0"/>
              <a:t>Before the Great White Throne</a:t>
            </a:r>
          </a:p>
          <a:p>
            <a:r>
              <a:rPr lang="en-US" b="1" dirty="0" smtClean="0">
                <a:solidFill>
                  <a:srgbClr val="FF0000"/>
                </a:solidFill>
              </a:rPr>
              <a:t>Rev. 20:11-15</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 7</a:t>
            </a:r>
            <a:endParaRPr lang="en-US" sz="2000" b="1" dirty="0"/>
          </a:p>
        </p:txBody>
      </p:sp>
      <p:sp>
        <p:nvSpPr>
          <p:cNvPr id="6" name="Rectangle 5"/>
          <p:cNvSpPr/>
          <p:nvPr/>
        </p:nvSpPr>
        <p:spPr>
          <a:xfrm>
            <a:off x="1193344" y="1275161"/>
            <a:ext cx="11611429" cy="8402300"/>
          </a:xfrm>
          <a:prstGeom prst="rect">
            <a:avLst/>
          </a:prstGeom>
        </p:spPr>
        <p:txBody>
          <a:bodyPr wrap="square">
            <a:spAutoFit/>
          </a:bodyPr>
          <a:lstStyle/>
          <a:p>
            <a:r>
              <a:rPr lang="en-US" b="1" dirty="0">
                <a:solidFill>
                  <a:srgbClr val="FF0000"/>
                </a:solidFill>
              </a:rPr>
              <a:t>11</a:t>
            </a:r>
            <a:r>
              <a:rPr lang="en-US" b="1" dirty="0"/>
              <a:t> </a:t>
            </a:r>
            <a:r>
              <a:rPr lang="en-US" dirty="0"/>
              <a:t>Then I saw a great white throne and him who was seated on it. From his presence earth and sky fled away, and no place was found for them. </a:t>
            </a:r>
            <a:r>
              <a:rPr lang="en-US" b="1" dirty="0">
                <a:solidFill>
                  <a:srgbClr val="FF0000"/>
                </a:solidFill>
              </a:rPr>
              <a:t>12</a:t>
            </a:r>
            <a:r>
              <a:rPr lang="en-US" b="1" dirty="0"/>
              <a:t> </a:t>
            </a:r>
            <a:r>
              <a:rPr lang="en-US" dirty="0"/>
              <a:t>And I saw the dead, great and small, standing before the throne, and books were opened. Then another book was opened, which is the book of life. And the dead were judged by what was written in the books, according to what they had done. </a:t>
            </a:r>
            <a:r>
              <a:rPr lang="en-US" b="1" dirty="0">
                <a:solidFill>
                  <a:srgbClr val="FF0000"/>
                </a:solidFill>
              </a:rPr>
              <a:t>13</a:t>
            </a:r>
            <a:r>
              <a:rPr lang="en-US" b="1" dirty="0"/>
              <a:t> </a:t>
            </a:r>
            <a:r>
              <a:rPr lang="en-US" dirty="0"/>
              <a:t>And the sea gave up the dead who were in it, Death and Hades gave up the dead who were in them, and they were judged, each one of them, according to what they had done. </a:t>
            </a:r>
            <a:r>
              <a:rPr lang="en-US" b="1" dirty="0">
                <a:solidFill>
                  <a:srgbClr val="FF0000"/>
                </a:solidFill>
              </a:rPr>
              <a:t>14</a:t>
            </a:r>
            <a:r>
              <a:rPr lang="en-US" b="1" dirty="0"/>
              <a:t> </a:t>
            </a:r>
            <a:r>
              <a:rPr lang="en-US" dirty="0"/>
              <a:t>Then Death and Hades were thrown into the lake of fire. This is the second death, the lake of fire. </a:t>
            </a:r>
            <a:r>
              <a:rPr lang="en-US" b="1" dirty="0">
                <a:solidFill>
                  <a:srgbClr val="FF0000"/>
                </a:solidFill>
              </a:rPr>
              <a:t>15</a:t>
            </a:r>
            <a:r>
              <a:rPr lang="en-US" b="1" dirty="0"/>
              <a:t> </a:t>
            </a:r>
            <a:r>
              <a:rPr lang="en-US" dirty="0"/>
              <a:t>And if anyone's name was not found written in the book of life, he was thrown into the lake of fire.</a:t>
            </a:r>
          </a:p>
        </p:txBody>
      </p:sp>
    </p:spTree>
    <p:extLst>
      <p:ext uri="{BB962C8B-B14F-4D97-AF65-F5344CB8AC3E}">
        <p14:creationId xmlns:p14="http://schemas.microsoft.com/office/powerpoint/2010/main" val="123717066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3" name="Rectangle 2"/>
          <p:cNvSpPr/>
          <p:nvPr/>
        </p:nvSpPr>
        <p:spPr>
          <a:xfrm>
            <a:off x="1393371" y="1351300"/>
            <a:ext cx="11611429" cy="8125301"/>
          </a:xfrm>
          <a:prstGeom prst="rect">
            <a:avLst/>
          </a:prstGeom>
        </p:spPr>
        <p:txBody>
          <a:bodyPr wrap="square">
            <a:spAutoFit/>
          </a:bodyPr>
          <a:lstStyle/>
          <a:p>
            <a:pPr marL="742950" lvl="3" indent="-742950" algn="l">
              <a:spcBef>
                <a:spcPts val="1800"/>
              </a:spcBef>
              <a:buAutoNum type="arabicPeriod"/>
            </a:pPr>
            <a:r>
              <a:rPr lang="en-US" dirty="0" smtClean="0"/>
              <a:t>“</a:t>
            </a:r>
            <a:r>
              <a:rPr lang="en-US" b="1" i="1" dirty="0" smtClean="0">
                <a:solidFill>
                  <a:srgbClr val="C00000"/>
                </a:solidFill>
              </a:rPr>
              <a:t>Great</a:t>
            </a:r>
            <a:r>
              <a:rPr lang="en-US" b="1" i="1" dirty="0" smtClean="0"/>
              <a:t> </a:t>
            </a:r>
            <a:r>
              <a:rPr lang="en-US" b="1" i="1" dirty="0">
                <a:solidFill>
                  <a:srgbClr val="C00000"/>
                </a:solidFill>
              </a:rPr>
              <a:t>white </a:t>
            </a:r>
            <a:r>
              <a:rPr lang="en-US" b="1" i="1" dirty="0" smtClean="0">
                <a:solidFill>
                  <a:srgbClr val="C00000"/>
                </a:solidFill>
              </a:rPr>
              <a:t>throne</a:t>
            </a:r>
            <a:r>
              <a:rPr lang="en-US" b="1" i="1" dirty="0" smtClean="0"/>
              <a:t>” </a:t>
            </a:r>
            <a:r>
              <a:rPr lang="en-US" dirty="0"/>
              <a:t>harkens back to Dan.7:10-11 and </a:t>
            </a:r>
            <a:r>
              <a:rPr lang="en-US" dirty="0" smtClean="0"/>
              <a:t>Ezek.1:26-28 -- Daniel’s</a:t>
            </a:r>
            <a:r>
              <a:rPr lang="en-US" b="1" i="1" dirty="0" smtClean="0"/>
              <a:t> </a:t>
            </a:r>
            <a:r>
              <a:rPr lang="en-US" b="1" i="1" dirty="0">
                <a:solidFill>
                  <a:srgbClr val="C00000"/>
                </a:solidFill>
              </a:rPr>
              <a:t>Ancient of Days</a:t>
            </a:r>
            <a:r>
              <a:rPr lang="en-US" b="1" i="1" dirty="0"/>
              <a:t>” </a:t>
            </a:r>
            <a:endParaRPr lang="en-US" b="1" i="1" dirty="0" smtClean="0"/>
          </a:p>
          <a:p>
            <a:pPr marL="742950" lvl="3" indent="-742950" algn="l">
              <a:spcBef>
                <a:spcPts val="1800"/>
              </a:spcBef>
              <a:buAutoNum type="arabicPeriod"/>
            </a:pPr>
            <a:r>
              <a:rPr lang="en-US" dirty="0" smtClean="0"/>
              <a:t>A vast </a:t>
            </a:r>
            <a:r>
              <a:rPr lang="en-US" dirty="0"/>
              <a:t>universal impact is signified by </a:t>
            </a:r>
            <a:r>
              <a:rPr lang="en-US" b="1" i="1" dirty="0"/>
              <a:t>“</a:t>
            </a:r>
            <a:r>
              <a:rPr lang="en-US" b="1" i="1" dirty="0">
                <a:solidFill>
                  <a:srgbClr val="0000FF"/>
                </a:solidFill>
              </a:rPr>
              <a:t>earth and sky fled away</a:t>
            </a:r>
            <a:r>
              <a:rPr lang="en-US" b="1" i="1" dirty="0"/>
              <a:t>”</a:t>
            </a:r>
            <a:r>
              <a:rPr lang="en-US" dirty="0"/>
              <a:t> from His </a:t>
            </a:r>
            <a:r>
              <a:rPr lang="en-US" dirty="0" smtClean="0"/>
              <a:t>presence.</a:t>
            </a:r>
          </a:p>
          <a:p>
            <a:pPr marL="742950" lvl="3" indent="-742950" algn="l">
              <a:spcBef>
                <a:spcPts val="1800"/>
              </a:spcBef>
              <a:buAutoNum type="arabicPeriod"/>
            </a:pPr>
            <a:r>
              <a:rPr lang="en-US" dirty="0" smtClean="0"/>
              <a:t>The </a:t>
            </a:r>
            <a:r>
              <a:rPr lang="en-US" dirty="0"/>
              <a:t>books are opened and </a:t>
            </a:r>
            <a:r>
              <a:rPr lang="en-US" b="1" i="1" dirty="0" smtClean="0"/>
              <a:t>“</a:t>
            </a:r>
            <a:r>
              <a:rPr lang="en-US" b="1" i="1" dirty="0" smtClean="0">
                <a:solidFill>
                  <a:srgbClr val="008000"/>
                </a:solidFill>
              </a:rPr>
              <a:t>another </a:t>
            </a:r>
            <a:r>
              <a:rPr lang="en-US" b="1" i="1" dirty="0">
                <a:solidFill>
                  <a:srgbClr val="008000"/>
                </a:solidFill>
              </a:rPr>
              <a:t>book, </a:t>
            </a:r>
            <a:r>
              <a:rPr lang="en-US" b="1" i="1" dirty="0" smtClean="0">
                <a:solidFill>
                  <a:srgbClr val="008000"/>
                </a:solidFill>
              </a:rPr>
              <a:t>the book </a:t>
            </a:r>
            <a:r>
              <a:rPr lang="en-US" b="1" i="1" dirty="0">
                <a:solidFill>
                  <a:srgbClr val="008000"/>
                </a:solidFill>
              </a:rPr>
              <a:t>of </a:t>
            </a:r>
            <a:r>
              <a:rPr lang="en-US" b="1" i="1" dirty="0" smtClean="0">
                <a:solidFill>
                  <a:srgbClr val="008000"/>
                </a:solidFill>
              </a:rPr>
              <a:t>life</a:t>
            </a:r>
            <a:r>
              <a:rPr lang="en-US" b="1" i="1" dirty="0" smtClean="0"/>
              <a:t>”</a:t>
            </a:r>
            <a:r>
              <a:rPr lang="en-US" dirty="0" smtClean="0"/>
              <a:t> </a:t>
            </a:r>
            <a:r>
              <a:rPr lang="en-US" dirty="0"/>
              <a:t>is opened (20:12).  </a:t>
            </a:r>
          </a:p>
          <a:p>
            <a:pPr marL="742950" lvl="3" indent="-742950" algn="l">
              <a:spcBef>
                <a:spcPts val="1800"/>
              </a:spcBef>
              <a:buAutoNum type="arabicPeriod"/>
            </a:pPr>
            <a:r>
              <a:rPr lang="en-US" dirty="0" smtClean="0"/>
              <a:t>Sea</a:t>
            </a:r>
            <a:r>
              <a:rPr lang="en-US" dirty="0"/>
              <a:t>, death and Hades all give up their dead, signifying </a:t>
            </a:r>
            <a:r>
              <a:rPr lang="en-US" dirty="0" smtClean="0"/>
              <a:t>a ‘</a:t>
            </a:r>
            <a:r>
              <a:rPr lang="en-US" u="sng" dirty="0" smtClean="0"/>
              <a:t>general resurrection</a:t>
            </a:r>
            <a:r>
              <a:rPr lang="en-US" dirty="0" smtClean="0"/>
              <a:t>’.</a:t>
            </a:r>
          </a:p>
          <a:p>
            <a:pPr marL="742950" lvl="3" indent="-742950" algn="l">
              <a:spcBef>
                <a:spcPts val="1800"/>
              </a:spcBef>
              <a:buAutoNum type="arabicPeriod"/>
            </a:pPr>
            <a:r>
              <a:rPr lang="en-US" dirty="0"/>
              <a:t>D</a:t>
            </a:r>
            <a:r>
              <a:rPr lang="en-US" dirty="0" smtClean="0"/>
              <a:t>ead </a:t>
            </a:r>
            <a:r>
              <a:rPr lang="en-US" dirty="0"/>
              <a:t>are judged according to what they have </a:t>
            </a:r>
            <a:r>
              <a:rPr lang="en-US" dirty="0" smtClean="0"/>
              <a:t>done.</a:t>
            </a:r>
          </a:p>
          <a:p>
            <a:pPr marL="742950" lvl="3" indent="-742950" algn="l">
              <a:spcBef>
                <a:spcPts val="1800"/>
              </a:spcBef>
              <a:buAutoNum type="arabicPeriod"/>
            </a:pPr>
            <a:r>
              <a:rPr lang="en-US" dirty="0" smtClean="0"/>
              <a:t>‘</a:t>
            </a:r>
            <a:r>
              <a:rPr lang="en-US" u="sng" dirty="0" smtClean="0"/>
              <a:t>Double </a:t>
            </a:r>
            <a:r>
              <a:rPr lang="en-US" u="sng" dirty="0"/>
              <a:t>reference</a:t>
            </a:r>
            <a:r>
              <a:rPr lang="en-US" dirty="0"/>
              <a:t>’ to </a:t>
            </a:r>
            <a:r>
              <a:rPr lang="en-US" b="1" i="1" dirty="0"/>
              <a:t>“</a:t>
            </a:r>
            <a:r>
              <a:rPr lang="en-US" b="1" i="1" dirty="0">
                <a:solidFill>
                  <a:srgbClr val="FF0000"/>
                </a:solidFill>
              </a:rPr>
              <a:t>death</a:t>
            </a:r>
            <a:r>
              <a:rPr lang="en-US" b="1" i="1" dirty="0"/>
              <a:t> </a:t>
            </a:r>
            <a:r>
              <a:rPr lang="en-US" b="1" i="1" dirty="0" smtClean="0"/>
              <a:t>&amp; </a:t>
            </a:r>
            <a:r>
              <a:rPr lang="en-US" b="1" i="1" dirty="0">
                <a:solidFill>
                  <a:srgbClr val="FF0000"/>
                </a:solidFill>
              </a:rPr>
              <a:t>Hades</a:t>
            </a:r>
            <a:r>
              <a:rPr lang="en-US" b="1" i="1" dirty="0"/>
              <a:t>”</a:t>
            </a:r>
            <a:r>
              <a:rPr lang="en-US" dirty="0"/>
              <a:t> </a:t>
            </a:r>
            <a:endParaRPr lang="en-US" dirty="0" smtClean="0"/>
          </a:p>
          <a:p>
            <a:pPr marL="742950" lvl="3" indent="-742950" algn="l">
              <a:spcBef>
                <a:spcPts val="1800"/>
              </a:spcBef>
              <a:buAutoNum type="arabicPeriod"/>
            </a:pPr>
            <a:r>
              <a:rPr lang="en-US" dirty="0" smtClean="0"/>
              <a:t>The </a:t>
            </a:r>
            <a:r>
              <a:rPr lang="en-US" b="1" i="1" dirty="0" smtClean="0"/>
              <a:t>“</a:t>
            </a:r>
            <a:r>
              <a:rPr lang="en-US" b="1" i="1" dirty="0" smtClean="0">
                <a:solidFill>
                  <a:srgbClr val="FF0000"/>
                </a:solidFill>
              </a:rPr>
              <a:t>2</a:t>
            </a:r>
            <a:r>
              <a:rPr lang="en-US" b="1" i="1" baseline="30000" dirty="0" smtClean="0">
                <a:solidFill>
                  <a:srgbClr val="FF0000"/>
                </a:solidFill>
              </a:rPr>
              <a:t>nd</a:t>
            </a:r>
            <a:r>
              <a:rPr lang="en-US" b="1" i="1" dirty="0" smtClean="0">
                <a:solidFill>
                  <a:srgbClr val="FF0000"/>
                </a:solidFill>
              </a:rPr>
              <a:t> </a:t>
            </a:r>
            <a:r>
              <a:rPr lang="en-US" b="1" i="1" dirty="0">
                <a:solidFill>
                  <a:srgbClr val="FF0000"/>
                </a:solidFill>
              </a:rPr>
              <a:t>death</a:t>
            </a:r>
            <a:r>
              <a:rPr lang="en-US" b="1" i="1" dirty="0"/>
              <a:t>”, </a:t>
            </a:r>
            <a:r>
              <a:rPr lang="en-US" dirty="0" smtClean="0"/>
              <a:t>for </a:t>
            </a:r>
            <a:r>
              <a:rPr lang="en-US" dirty="0"/>
              <a:t>those whose names are not written in the book of life (18:5). </a:t>
            </a:r>
          </a:p>
        </p:txBody>
      </p:sp>
      <p:sp>
        <p:nvSpPr>
          <p:cNvPr id="4" name="Rectangle 3"/>
          <p:cNvSpPr/>
          <p:nvPr/>
        </p:nvSpPr>
        <p:spPr>
          <a:xfrm>
            <a:off x="1887990" y="17503"/>
            <a:ext cx="10622189" cy="1200329"/>
          </a:xfrm>
          <a:prstGeom prst="rect">
            <a:avLst/>
          </a:prstGeom>
          <a:solidFill>
            <a:schemeClr val="bg1"/>
          </a:solidFill>
        </p:spPr>
        <p:txBody>
          <a:bodyPr wrap="square">
            <a:spAutoFit/>
          </a:bodyPr>
          <a:lstStyle/>
          <a:p>
            <a:r>
              <a:rPr lang="en-US" b="1" dirty="0"/>
              <a:t>Victory over evil through Christ: The throne of God and final judgment </a:t>
            </a:r>
            <a:r>
              <a:rPr lang="en-US" dirty="0"/>
              <a:t>(20:11-15</a:t>
            </a:r>
            <a:r>
              <a:rPr lang="en-US" dirty="0" smtClean="0"/>
              <a:t>)</a:t>
            </a:r>
            <a:endParaRPr lang="en-US" dirty="0"/>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218771765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4" name="Rectangle 3"/>
          <p:cNvSpPr/>
          <p:nvPr/>
        </p:nvSpPr>
        <p:spPr>
          <a:xfrm>
            <a:off x="1817459" y="74832"/>
            <a:ext cx="10363200" cy="1754326"/>
          </a:xfrm>
          <a:prstGeom prst="rect">
            <a:avLst/>
          </a:prstGeom>
          <a:solidFill>
            <a:schemeClr val="bg1"/>
          </a:solidFill>
        </p:spPr>
        <p:txBody>
          <a:bodyPr wrap="square">
            <a:spAutoFit/>
          </a:bodyPr>
          <a:lstStyle/>
          <a:p>
            <a:endParaRPr lang="en-US" b="1" dirty="0"/>
          </a:p>
          <a:p>
            <a:r>
              <a:rPr lang="en-US" b="1" dirty="0" smtClean="0"/>
              <a:t>The </a:t>
            </a:r>
            <a:r>
              <a:rPr lang="en-US" b="1" dirty="0"/>
              <a:t>New Heaven and the New Earth</a:t>
            </a:r>
          </a:p>
          <a:p>
            <a:r>
              <a:rPr lang="en-US" b="1" dirty="0" smtClean="0">
                <a:solidFill>
                  <a:srgbClr val="FF0000"/>
                </a:solidFill>
              </a:rPr>
              <a:t>Rev. </a:t>
            </a:r>
            <a:r>
              <a:rPr lang="en-US" b="1" smtClean="0">
                <a:solidFill>
                  <a:srgbClr val="FF0000"/>
                </a:solidFill>
              </a:rPr>
              <a:t>21:1-4</a:t>
            </a:r>
            <a:endParaRPr lang="en-US" b="1" dirty="0" smtClean="0">
              <a:solidFill>
                <a:srgbClr val="FF0000"/>
              </a:solidFill>
            </a:endParaRP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 7</a:t>
            </a:r>
            <a:endParaRPr lang="en-US" sz="2000" b="1" dirty="0"/>
          </a:p>
        </p:txBody>
      </p:sp>
      <p:sp>
        <p:nvSpPr>
          <p:cNvPr id="6" name="Rectangle 5"/>
          <p:cNvSpPr/>
          <p:nvPr/>
        </p:nvSpPr>
        <p:spPr>
          <a:xfrm>
            <a:off x="1393371" y="2024225"/>
            <a:ext cx="11611429" cy="6740307"/>
          </a:xfrm>
          <a:prstGeom prst="rect">
            <a:avLst/>
          </a:prstGeom>
        </p:spPr>
        <p:txBody>
          <a:bodyPr wrap="square">
            <a:spAutoFit/>
          </a:bodyPr>
          <a:lstStyle/>
          <a:p>
            <a:r>
              <a:rPr lang="en-US" b="1" dirty="0" smtClean="0">
                <a:solidFill>
                  <a:srgbClr val="FF0000"/>
                </a:solidFill>
              </a:rPr>
              <a:t>1</a:t>
            </a:r>
            <a:r>
              <a:rPr lang="en-US" b="1" dirty="0">
                <a:solidFill>
                  <a:srgbClr val="FF0000"/>
                </a:solidFill>
              </a:rPr>
              <a:t> </a:t>
            </a:r>
            <a:r>
              <a:rPr lang="en-US" dirty="0"/>
              <a:t>Then I saw a new heaven and a new earth, for the first heaven and the first earth had passed away, and the sea was no more.</a:t>
            </a:r>
            <a:r>
              <a:rPr lang="en-US" dirty="0">
                <a:solidFill>
                  <a:srgbClr val="FF0000"/>
                </a:solidFill>
              </a:rPr>
              <a:t> </a:t>
            </a:r>
            <a:r>
              <a:rPr lang="en-US" b="1" dirty="0">
                <a:solidFill>
                  <a:srgbClr val="FF0000"/>
                </a:solidFill>
              </a:rPr>
              <a:t>2</a:t>
            </a:r>
            <a:r>
              <a:rPr lang="en-US" b="1" dirty="0"/>
              <a:t> </a:t>
            </a:r>
            <a:r>
              <a:rPr lang="en-US" dirty="0"/>
              <a:t>And I saw the holy city, new Jerusalem, coming down out of heaven from God, prepared as a bride adorned for her husband. </a:t>
            </a:r>
            <a:r>
              <a:rPr lang="en-US" b="1" dirty="0">
                <a:solidFill>
                  <a:srgbClr val="FF0000"/>
                </a:solidFill>
              </a:rPr>
              <a:t>3</a:t>
            </a:r>
            <a:r>
              <a:rPr lang="en-US" b="1" dirty="0"/>
              <a:t> </a:t>
            </a:r>
            <a:r>
              <a:rPr lang="en-US" dirty="0"/>
              <a:t>And I heard a loud voice from the throne saying, </a:t>
            </a:r>
            <a:r>
              <a:rPr lang="de-DE" dirty="0"/>
              <a:t>“</a:t>
            </a:r>
            <a:r>
              <a:rPr lang="en-US" dirty="0"/>
              <a:t>Behold, the dwelling place of God is with man. He will dwell with them, and they will be his people, and God himself will be with them as their God. </a:t>
            </a:r>
            <a:r>
              <a:rPr lang="en-US" b="1" dirty="0">
                <a:solidFill>
                  <a:srgbClr val="FF0000"/>
                </a:solidFill>
              </a:rPr>
              <a:t>4</a:t>
            </a:r>
            <a:r>
              <a:rPr lang="en-US" b="1" dirty="0"/>
              <a:t> </a:t>
            </a:r>
            <a:r>
              <a:rPr lang="en-US" dirty="0"/>
              <a:t>He will wipe away every tear from their eyes, and death shall be no more, neither shall there be mourning, nor crying, nor pain anymore, for the former things have passed away</a:t>
            </a:r>
            <a:r>
              <a:rPr lang="en-US" dirty="0" smtClean="0"/>
              <a:t>.”</a:t>
            </a:r>
            <a:endParaRPr lang="en-US" dirty="0"/>
          </a:p>
        </p:txBody>
      </p:sp>
    </p:spTree>
    <p:extLst>
      <p:ext uri="{BB962C8B-B14F-4D97-AF65-F5344CB8AC3E}">
        <p14:creationId xmlns:p14="http://schemas.microsoft.com/office/powerpoint/2010/main" val="47029939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4" name="Rectangle 3"/>
          <p:cNvSpPr/>
          <p:nvPr/>
        </p:nvSpPr>
        <p:spPr>
          <a:xfrm>
            <a:off x="1817459" y="74832"/>
            <a:ext cx="10363200" cy="1754326"/>
          </a:xfrm>
          <a:prstGeom prst="rect">
            <a:avLst/>
          </a:prstGeom>
          <a:solidFill>
            <a:schemeClr val="bg1"/>
          </a:solidFill>
        </p:spPr>
        <p:txBody>
          <a:bodyPr wrap="square">
            <a:spAutoFit/>
          </a:bodyPr>
          <a:lstStyle/>
          <a:p>
            <a:endParaRPr lang="en-US" b="1" dirty="0" smtClean="0"/>
          </a:p>
          <a:p>
            <a:r>
              <a:rPr lang="en-US" b="1" dirty="0" smtClean="0"/>
              <a:t>The </a:t>
            </a:r>
            <a:r>
              <a:rPr lang="en-US" b="1" dirty="0"/>
              <a:t>New Heaven and the New Earth</a:t>
            </a:r>
          </a:p>
          <a:p>
            <a:r>
              <a:rPr lang="en-US" b="1" dirty="0" smtClean="0">
                <a:solidFill>
                  <a:srgbClr val="FF0000"/>
                </a:solidFill>
              </a:rPr>
              <a:t>Rev. 21:5-8</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 7</a:t>
            </a:r>
            <a:endParaRPr lang="en-US" sz="2000" b="1" dirty="0"/>
          </a:p>
        </p:txBody>
      </p:sp>
      <p:sp>
        <p:nvSpPr>
          <p:cNvPr id="6" name="Rectangle 5"/>
          <p:cNvSpPr/>
          <p:nvPr/>
        </p:nvSpPr>
        <p:spPr>
          <a:xfrm>
            <a:off x="1393371" y="2021089"/>
            <a:ext cx="11611429" cy="6740307"/>
          </a:xfrm>
          <a:prstGeom prst="rect">
            <a:avLst/>
          </a:prstGeom>
        </p:spPr>
        <p:txBody>
          <a:bodyPr wrap="square">
            <a:spAutoFit/>
          </a:bodyPr>
          <a:lstStyle/>
          <a:p>
            <a:r>
              <a:rPr lang="en-US" b="1" dirty="0">
                <a:solidFill>
                  <a:srgbClr val="FF0000"/>
                </a:solidFill>
              </a:rPr>
              <a:t>5</a:t>
            </a:r>
            <a:r>
              <a:rPr lang="en-US" b="1" dirty="0"/>
              <a:t> </a:t>
            </a:r>
            <a:r>
              <a:rPr lang="en-US" dirty="0"/>
              <a:t>And he who was seated on the throne said, </a:t>
            </a:r>
            <a:r>
              <a:rPr lang="de-DE" dirty="0"/>
              <a:t>“</a:t>
            </a:r>
            <a:r>
              <a:rPr lang="en-US" dirty="0"/>
              <a:t>Behold, I am making all things new.” Also he said, </a:t>
            </a:r>
            <a:r>
              <a:rPr lang="de-DE" dirty="0"/>
              <a:t>“</a:t>
            </a:r>
            <a:r>
              <a:rPr lang="en-US" dirty="0"/>
              <a:t>Write this down, for these words are trustworthy and true.” </a:t>
            </a:r>
            <a:r>
              <a:rPr lang="en-US" b="1" dirty="0">
                <a:solidFill>
                  <a:srgbClr val="FF0000"/>
                </a:solidFill>
              </a:rPr>
              <a:t>6</a:t>
            </a:r>
            <a:r>
              <a:rPr lang="en-US" b="1" dirty="0"/>
              <a:t> </a:t>
            </a:r>
            <a:r>
              <a:rPr lang="en-US" dirty="0"/>
              <a:t>And he said to me, </a:t>
            </a:r>
            <a:r>
              <a:rPr lang="de-DE" dirty="0"/>
              <a:t>“</a:t>
            </a:r>
            <a:r>
              <a:rPr lang="en-US" dirty="0"/>
              <a:t>It is done! I am the Alpha and the Omega, the beginning and the end. To the thirsty I will give from the spring of the water of life without payment. </a:t>
            </a:r>
            <a:r>
              <a:rPr lang="en-US" b="1" dirty="0">
                <a:solidFill>
                  <a:srgbClr val="FF0000"/>
                </a:solidFill>
              </a:rPr>
              <a:t>7</a:t>
            </a:r>
            <a:r>
              <a:rPr lang="en-US" b="1" dirty="0"/>
              <a:t> </a:t>
            </a:r>
            <a:r>
              <a:rPr lang="en-US" dirty="0"/>
              <a:t>The one who conquers will have this heritage, and I will be his God and he will be my son. </a:t>
            </a:r>
            <a:r>
              <a:rPr lang="en-US" b="1" dirty="0">
                <a:solidFill>
                  <a:srgbClr val="FF0000"/>
                </a:solidFill>
              </a:rPr>
              <a:t>8</a:t>
            </a:r>
            <a:r>
              <a:rPr lang="en-US" b="1" dirty="0"/>
              <a:t> </a:t>
            </a:r>
            <a:r>
              <a:rPr lang="en-US" dirty="0"/>
              <a:t>But as for the cowardly, the faithless, the detestable, as for murderers, the sexually immoral, sorcerers, idolaters, and all liars, their portion will be in the lake that burns with fire and sulfur, which is the second death.”</a:t>
            </a:r>
          </a:p>
        </p:txBody>
      </p:sp>
    </p:spTree>
    <p:extLst>
      <p:ext uri="{BB962C8B-B14F-4D97-AF65-F5344CB8AC3E}">
        <p14:creationId xmlns:p14="http://schemas.microsoft.com/office/powerpoint/2010/main" val="326078759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4" name="Rectangle 3"/>
          <p:cNvSpPr/>
          <p:nvPr/>
        </p:nvSpPr>
        <p:spPr>
          <a:xfrm>
            <a:off x="1817459" y="17503"/>
            <a:ext cx="10363200" cy="1261884"/>
          </a:xfrm>
          <a:prstGeom prst="rect">
            <a:avLst/>
          </a:prstGeom>
          <a:solidFill>
            <a:schemeClr val="bg1"/>
          </a:solidFill>
        </p:spPr>
        <p:txBody>
          <a:bodyPr wrap="square">
            <a:spAutoFit/>
          </a:bodyPr>
          <a:lstStyle/>
          <a:p>
            <a:pPr lvl="0"/>
            <a:endParaRPr lang="en-US" dirty="0" smtClean="0"/>
          </a:p>
          <a:p>
            <a:pPr lvl="0"/>
            <a:r>
              <a:rPr lang="en-US" sz="4000" b="1" dirty="0" smtClean="0"/>
              <a:t>Dr</a:t>
            </a:r>
            <a:r>
              <a:rPr lang="en-US" sz="4000" b="1" dirty="0"/>
              <a:t>. Greg </a:t>
            </a:r>
            <a:r>
              <a:rPr lang="en-US" sz="4000" b="1" dirty="0" smtClean="0"/>
              <a:t>Beale’s Chiastic</a:t>
            </a:r>
            <a:r>
              <a:rPr lang="en-US" sz="4000" dirty="0"/>
              <a:t> </a:t>
            </a:r>
            <a:r>
              <a:rPr lang="en-US" sz="4000" b="1" dirty="0"/>
              <a:t>Diagram</a:t>
            </a:r>
            <a:r>
              <a:rPr lang="en-US" sz="4000" b="1" dirty="0" smtClean="0"/>
              <a:t> </a:t>
            </a:r>
            <a:endParaRPr lang="en-US" sz="4000" b="1" dirty="0" smtClean="0">
              <a:solidFill>
                <a:srgbClr val="C00000"/>
              </a:solidFill>
            </a:endParaRP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 7</a:t>
            </a:r>
            <a:endParaRPr lang="en-US" sz="2000" b="1" dirty="0"/>
          </a:p>
        </p:txBody>
      </p:sp>
      <p:sp>
        <p:nvSpPr>
          <p:cNvPr id="6" name="Rectangle 5"/>
          <p:cNvSpPr/>
          <p:nvPr/>
        </p:nvSpPr>
        <p:spPr>
          <a:xfrm>
            <a:off x="1393370" y="1009263"/>
            <a:ext cx="11611429" cy="8586966"/>
          </a:xfrm>
          <a:prstGeom prst="rect">
            <a:avLst/>
          </a:prstGeom>
        </p:spPr>
        <p:txBody>
          <a:bodyPr wrap="square">
            <a:spAutoFit/>
          </a:bodyPr>
          <a:lstStyle/>
          <a:p>
            <a:endParaRPr lang="en-US" dirty="0" smtClean="0"/>
          </a:p>
          <a:p>
            <a:pPr algn="l"/>
            <a:r>
              <a:rPr lang="en-US" sz="4000" dirty="0" smtClean="0"/>
              <a:t>Outline of the movement </a:t>
            </a:r>
            <a:r>
              <a:rPr lang="en-US" sz="4000" dirty="0"/>
              <a:t>of chapters 17-22:5 </a:t>
            </a:r>
            <a:endParaRPr lang="en-US" sz="4000" dirty="0" smtClean="0"/>
          </a:p>
          <a:p>
            <a:pPr algn="l"/>
            <a:endParaRPr lang="en-US" dirty="0" smtClean="0"/>
          </a:p>
          <a:p>
            <a:pPr algn="l">
              <a:spcBef>
                <a:spcPts val="1200"/>
              </a:spcBef>
            </a:pPr>
            <a:r>
              <a:rPr lang="en-US" b="1" dirty="0" smtClean="0">
                <a:solidFill>
                  <a:srgbClr val="FF0000"/>
                </a:solidFill>
              </a:rPr>
              <a:t>A </a:t>
            </a:r>
            <a:r>
              <a:rPr lang="en-US" dirty="0" smtClean="0"/>
              <a:t> </a:t>
            </a:r>
            <a:r>
              <a:rPr lang="en-US" dirty="0"/>
              <a:t>Judgment of the </a:t>
            </a:r>
            <a:r>
              <a:rPr lang="en-US" dirty="0">
                <a:solidFill>
                  <a:srgbClr val="FF0000"/>
                </a:solidFill>
              </a:rPr>
              <a:t>harlot</a:t>
            </a:r>
            <a:r>
              <a:rPr lang="en-US" dirty="0"/>
              <a:t> </a:t>
            </a:r>
            <a:r>
              <a:rPr lang="en-US" sz="2400" b="1" dirty="0"/>
              <a:t>(17:1-19:6)</a:t>
            </a:r>
          </a:p>
          <a:p>
            <a:pPr algn="l">
              <a:spcBef>
                <a:spcPts val="1200"/>
              </a:spcBef>
            </a:pPr>
            <a:r>
              <a:rPr lang="en-US" dirty="0"/>
              <a:t>	</a:t>
            </a:r>
            <a:r>
              <a:rPr lang="en-US" b="1" dirty="0">
                <a:solidFill>
                  <a:srgbClr val="0000FF"/>
                </a:solidFill>
              </a:rPr>
              <a:t>B</a:t>
            </a:r>
            <a:r>
              <a:rPr lang="en-US" dirty="0"/>
              <a:t>  The divine </a:t>
            </a:r>
            <a:r>
              <a:rPr lang="en-US" dirty="0">
                <a:solidFill>
                  <a:srgbClr val="0000FF"/>
                </a:solidFill>
              </a:rPr>
              <a:t>judge</a:t>
            </a:r>
            <a:r>
              <a:rPr lang="en-US" dirty="0"/>
              <a:t> </a:t>
            </a:r>
            <a:r>
              <a:rPr lang="en-US" sz="2400" b="1" dirty="0"/>
              <a:t>(19:11-16)</a:t>
            </a:r>
          </a:p>
          <a:p>
            <a:pPr algn="l">
              <a:spcBef>
                <a:spcPts val="1200"/>
              </a:spcBef>
            </a:pPr>
            <a:r>
              <a:rPr lang="en-US" dirty="0"/>
              <a:t>		</a:t>
            </a:r>
            <a:r>
              <a:rPr lang="en-US" b="1" dirty="0">
                <a:solidFill>
                  <a:srgbClr val="008000"/>
                </a:solidFill>
              </a:rPr>
              <a:t>C </a:t>
            </a:r>
            <a:r>
              <a:rPr lang="en-US" dirty="0"/>
              <a:t> Judgment of the </a:t>
            </a:r>
            <a:r>
              <a:rPr lang="en-US" dirty="0">
                <a:solidFill>
                  <a:srgbClr val="008000"/>
                </a:solidFill>
              </a:rPr>
              <a:t>beast</a:t>
            </a:r>
            <a:r>
              <a:rPr lang="en-US" dirty="0"/>
              <a:t> </a:t>
            </a:r>
            <a:r>
              <a:rPr lang="en-US" sz="2400" b="1" dirty="0"/>
              <a:t>(19:17-21 ; cf. Ezek.39</a:t>
            </a:r>
            <a:r>
              <a:rPr lang="en-US" dirty="0"/>
              <a:t>)</a:t>
            </a:r>
          </a:p>
          <a:p>
            <a:pPr algn="l">
              <a:spcBef>
                <a:spcPts val="1200"/>
              </a:spcBef>
            </a:pPr>
            <a:r>
              <a:rPr lang="en-US" dirty="0"/>
              <a:t>			</a:t>
            </a:r>
            <a:r>
              <a:rPr lang="en-US" b="1" dirty="0">
                <a:solidFill>
                  <a:srgbClr val="993300"/>
                </a:solidFill>
              </a:rPr>
              <a:t>D </a:t>
            </a:r>
            <a:r>
              <a:rPr lang="en-US" dirty="0">
                <a:solidFill>
                  <a:srgbClr val="993300"/>
                </a:solidFill>
              </a:rPr>
              <a:t> Satan </a:t>
            </a:r>
            <a:r>
              <a:rPr lang="en-US" dirty="0"/>
              <a:t>imprisoned for 1000 years </a:t>
            </a:r>
            <a:r>
              <a:rPr lang="en-US" sz="2400" b="1" dirty="0"/>
              <a:t>(20:1-3)</a:t>
            </a:r>
          </a:p>
          <a:p>
            <a:pPr algn="l">
              <a:spcBef>
                <a:spcPts val="1200"/>
              </a:spcBef>
            </a:pPr>
            <a:r>
              <a:rPr lang="en-US" dirty="0"/>
              <a:t>			</a:t>
            </a:r>
            <a:r>
              <a:rPr lang="en-US" b="1" dirty="0">
                <a:solidFill>
                  <a:srgbClr val="993300"/>
                </a:solidFill>
              </a:rPr>
              <a:t>D’ </a:t>
            </a:r>
            <a:r>
              <a:rPr lang="en-US" dirty="0" smtClean="0">
                <a:solidFill>
                  <a:srgbClr val="993300"/>
                </a:solidFill>
              </a:rPr>
              <a:t>Saints</a:t>
            </a:r>
            <a:r>
              <a:rPr lang="en-US" dirty="0" smtClean="0"/>
              <a:t>’ reign / judge </a:t>
            </a:r>
            <a:r>
              <a:rPr lang="en-US" dirty="0"/>
              <a:t>for 1000 years </a:t>
            </a:r>
            <a:r>
              <a:rPr lang="en-US" sz="2400" b="1" dirty="0"/>
              <a:t>(20:4-6)</a:t>
            </a:r>
          </a:p>
          <a:p>
            <a:pPr algn="l">
              <a:spcBef>
                <a:spcPts val="1200"/>
              </a:spcBef>
            </a:pPr>
            <a:r>
              <a:rPr lang="en-US" dirty="0"/>
              <a:t>		</a:t>
            </a:r>
            <a:r>
              <a:rPr lang="en-US" b="1" dirty="0">
                <a:solidFill>
                  <a:srgbClr val="008000"/>
                </a:solidFill>
              </a:rPr>
              <a:t>C’  </a:t>
            </a:r>
            <a:r>
              <a:rPr lang="en-US" dirty="0"/>
              <a:t>J</a:t>
            </a:r>
            <a:r>
              <a:rPr lang="en-US" dirty="0" smtClean="0"/>
              <a:t>udgment </a:t>
            </a:r>
            <a:r>
              <a:rPr lang="en-US" dirty="0"/>
              <a:t>of </a:t>
            </a:r>
            <a:r>
              <a:rPr lang="en-US" dirty="0" smtClean="0">
                <a:solidFill>
                  <a:srgbClr val="008000"/>
                </a:solidFill>
              </a:rPr>
              <a:t>Gog &amp; </a:t>
            </a:r>
            <a:r>
              <a:rPr lang="en-US" dirty="0">
                <a:solidFill>
                  <a:srgbClr val="008000"/>
                </a:solidFill>
              </a:rPr>
              <a:t>Magog</a:t>
            </a:r>
            <a:r>
              <a:rPr lang="en-US" sz="2400" b="1" dirty="0">
                <a:solidFill>
                  <a:srgbClr val="008000"/>
                </a:solidFill>
              </a:rPr>
              <a:t> </a:t>
            </a:r>
            <a:r>
              <a:rPr lang="en-US" sz="2400" b="1" dirty="0"/>
              <a:t>(20:7-10 ; cf. Ezek.38-39)</a:t>
            </a:r>
          </a:p>
          <a:p>
            <a:pPr algn="l">
              <a:spcBef>
                <a:spcPts val="1200"/>
              </a:spcBef>
            </a:pPr>
            <a:r>
              <a:rPr lang="en-US" dirty="0"/>
              <a:t>	</a:t>
            </a:r>
            <a:r>
              <a:rPr lang="en-US" b="1" dirty="0">
                <a:solidFill>
                  <a:srgbClr val="0000FF"/>
                </a:solidFill>
              </a:rPr>
              <a:t>B’  </a:t>
            </a:r>
            <a:r>
              <a:rPr lang="en-US" dirty="0"/>
              <a:t>The divine </a:t>
            </a:r>
            <a:r>
              <a:rPr lang="en-US" dirty="0">
                <a:solidFill>
                  <a:srgbClr val="0000FF"/>
                </a:solidFill>
              </a:rPr>
              <a:t>judge</a:t>
            </a:r>
            <a:r>
              <a:rPr lang="en-US" sz="2400" b="1" dirty="0"/>
              <a:t> </a:t>
            </a:r>
            <a:r>
              <a:rPr lang="en-US" sz="2400" b="1" strike="sngStrike" dirty="0"/>
              <a:t>(20:11-15) </a:t>
            </a:r>
          </a:p>
          <a:p>
            <a:pPr algn="l">
              <a:spcBef>
                <a:spcPts val="1200"/>
              </a:spcBef>
            </a:pPr>
            <a:r>
              <a:rPr lang="en-US" b="1" dirty="0">
                <a:solidFill>
                  <a:srgbClr val="FF0000"/>
                </a:solidFill>
              </a:rPr>
              <a:t>A’  </a:t>
            </a:r>
            <a:r>
              <a:rPr lang="en-US" dirty="0"/>
              <a:t>Vindication of the </a:t>
            </a:r>
            <a:r>
              <a:rPr lang="en-US" dirty="0">
                <a:solidFill>
                  <a:srgbClr val="FF0000"/>
                </a:solidFill>
              </a:rPr>
              <a:t>bride </a:t>
            </a:r>
            <a:r>
              <a:rPr lang="en-US" sz="2400" b="1" dirty="0"/>
              <a:t>(21:1-22:5 ; cf. 19:7-9)</a:t>
            </a:r>
            <a:r>
              <a:rPr lang="en-US" dirty="0"/>
              <a:t>		       </a:t>
            </a:r>
            <a:r>
              <a:rPr lang="en-US" dirty="0" smtClean="0"/>
              <a:t>	</a:t>
            </a:r>
          </a:p>
          <a:p>
            <a:pPr algn="l"/>
            <a:endParaRPr lang="en-US" dirty="0"/>
          </a:p>
          <a:p>
            <a:pPr algn="l"/>
            <a:r>
              <a:rPr lang="en-US" dirty="0" smtClean="0"/>
              <a:t>													(NIGTC </a:t>
            </a:r>
            <a:r>
              <a:rPr lang="en-US" dirty="0"/>
              <a:t>- p.983</a:t>
            </a:r>
            <a:r>
              <a:rPr lang="en-US" dirty="0" smtClean="0"/>
              <a:t>).</a:t>
            </a:r>
            <a:endParaRPr lang="en-US" dirty="0"/>
          </a:p>
        </p:txBody>
      </p:sp>
    </p:spTree>
    <p:extLst>
      <p:ext uri="{BB962C8B-B14F-4D97-AF65-F5344CB8AC3E}">
        <p14:creationId xmlns:p14="http://schemas.microsoft.com/office/powerpoint/2010/main" val="282722394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3" name="Rectangle 2"/>
          <p:cNvSpPr/>
          <p:nvPr/>
        </p:nvSpPr>
        <p:spPr>
          <a:xfrm>
            <a:off x="1393371" y="1728690"/>
            <a:ext cx="11611429" cy="7848302"/>
          </a:xfrm>
          <a:prstGeom prst="rect">
            <a:avLst/>
          </a:prstGeom>
        </p:spPr>
        <p:txBody>
          <a:bodyPr wrap="square">
            <a:spAutoFit/>
          </a:bodyPr>
          <a:lstStyle/>
          <a:p>
            <a:pPr lvl="0"/>
            <a:r>
              <a:rPr lang="en-US" b="1" dirty="0"/>
              <a:t>Vision of a new world order in a new heaven and a new earth</a:t>
            </a:r>
            <a:r>
              <a:rPr lang="en-US" dirty="0"/>
              <a:t> </a:t>
            </a:r>
            <a:r>
              <a:rPr lang="en-US" sz="3200" b="1" dirty="0">
                <a:solidFill>
                  <a:srgbClr val="FF0000"/>
                </a:solidFill>
              </a:rPr>
              <a:t>(21:1 ; Isa.65:17-19 ; </a:t>
            </a:r>
            <a:r>
              <a:rPr lang="en-US" sz="3200" b="1" dirty="0" smtClean="0">
                <a:solidFill>
                  <a:srgbClr val="FF0000"/>
                </a:solidFill>
              </a:rPr>
              <a:t>Isa.66:22-24)</a:t>
            </a:r>
          </a:p>
          <a:p>
            <a:pPr lvl="0"/>
            <a:endParaRPr lang="en-US" dirty="0"/>
          </a:p>
          <a:p>
            <a:pPr marL="742950" indent="-742950" algn="l">
              <a:buAutoNum type="arabicPeriod"/>
            </a:pPr>
            <a:r>
              <a:rPr lang="en-US" dirty="0" smtClean="0"/>
              <a:t>This depicts a movement in history </a:t>
            </a:r>
          </a:p>
          <a:p>
            <a:pPr algn="l"/>
            <a:r>
              <a:rPr lang="en-US" dirty="0"/>
              <a:t>	</a:t>
            </a:r>
            <a:r>
              <a:rPr lang="en-US" dirty="0" smtClean="0"/>
              <a:t>	from </a:t>
            </a:r>
            <a:r>
              <a:rPr lang="en-US" dirty="0"/>
              <a:t>the transitory </a:t>
            </a:r>
            <a:r>
              <a:rPr lang="en-US" dirty="0" smtClean="0"/>
              <a:t>to </a:t>
            </a:r>
            <a:r>
              <a:rPr lang="en-US" dirty="0"/>
              <a:t>the permanent, </a:t>
            </a:r>
            <a:endParaRPr lang="en-US" dirty="0" smtClean="0"/>
          </a:p>
          <a:p>
            <a:pPr algn="l"/>
            <a:r>
              <a:rPr lang="en-US" dirty="0"/>
              <a:t>	</a:t>
            </a:r>
            <a:r>
              <a:rPr lang="en-US" dirty="0" smtClean="0"/>
              <a:t>	from </a:t>
            </a:r>
            <a:r>
              <a:rPr lang="en-US" dirty="0"/>
              <a:t>a temporary ‘</a:t>
            </a:r>
            <a:r>
              <a:rPr lang="en-US" b="1" dirty="0"/>
              <a:t>1</a:t>
            </a:r>
            <a:r>
              <a:rPr lang="en-US" b="1" baseline="30000" dirty="0"/>
              <a:t>st</a:t>
            </a:r>
            <a:r>
              <a:rPr lang="en-US" dirty="0"/>
              <a:t>’ that is now old, </a:t>
            </a:r>
            <a:endParaRPr lang="en-US" dirty="0" smtClean="0"/>
          </a:p>
          <a:p>
            <a:pPr algn="l"/>
            <a:r>
              <a:rPr lang="en-US" dirty="0"/>
              <a:t>	</a:t>
            </a:r>
            <a:r>
              <a:rPr lang="en-US" dirty="0" smtClean="0"/>
              <a:t>							to </a:t>
            </a:r>
            <a:r>
              <a:rPr lang="en-US" dirty="0"/>
              <a:t>the everlasting new.  </a:t>
            </a:r>
            <a:endParaRPr lang="en-US" dirty="0" smtClean="0"/>
          </a:p>
          <a:p>
            <a:pPr marL="742950" indent="-742950" algn="l">
              <a:buAutoNum type="arabicPeriod"/>
            </a:pPr>
            <a:endParaRPr lang="en-US" dirty="0" smtClean="0"/>
          </a:p>
          <a:p>
            <a:pPr algn="l"/>
            <a:r>
              <a:rPr lang="en-US" dirty="0" smtClean="0"/>
              <a:t>2.    As </a:t>
            </a:r>
            <a:r>
              <a:rPr lang="en-US" dirty="0"/>
              <a:t>the</a:t>
            </a:r>
            <a:r>
              <a:rPr lang="en-US" b="1" dirty="0"/>
              <a:t> 1</a:t>
            </a:r>
            <a:r>
              <a:rPr lang="en-US" b="1" baseline="30000" dirty="0"/>
              <a:t>st</a:t>
            </a:r>
            <a:r>
              <a:rPr lang="en-US" dirty="0"/>
              <a:t> earth and the </a:t>
            </a:r>
            <a:r>
              <a:rPr lang="en-US" b="1" dirty="0"/>
              <a:t>1</a:t>
            </a:r>
            <a:r>
              <a:rPr lang="en-US" b="1" baseline="30000" dirty="0"/>
              <a:t>st</a:t>
            </a:r>
            <a:r>
              <a:rPr lang="en-US" dirty="0"/>
              <a:t> heaven pass away, </a:t>
            </a:r>
            <a:r>
              <a:rPr lang="en-US" dirty="0" smtClean="0"/>
              <a:t>		</a:t>
            </a:r>
            <a:r>
              <a:rPr lang="en-US" dirty="0"/>
              <a:t>	</a:t>
            </a:r>
            <a:r>
              <a:rPr lang="en-US" dirty="0" smtClean="0"/>
              <a:t>	the </a:t>
            </a:r>
            <a:r>
              <a:rPr lang="en-US" b="1" i="1" dirty="0"/>
              <a:t>“new heaven and new earth</a:t>
            </a:r>
            <a:r>
              <a:rPr lang="en-US" b="1" dirty="0"/>
              <a:t>”</a:t>
            </a:r>
            <a:r>
              <a:rPr lang="en-US" dirty="0"/>
              <a:t> probably imply </a:t>
            </a:r>
            <a:r>
              <a:rPr lang="en-US" dirty="0" smtClean="0"/>
              <a:t>		something </a:t>
            </a:r>
            <a:r>
              <a:rPr lang="en-US" dirty="0"/>
              <a:t>rejuvenated and transformed, rather </a:t>
            </a:r>
            <a:r>
              <a:rPr lang="en-US" dirty="0" smtClean="0"/>
              <a:t>			than </a:t>
            </a:r>
            <a:r>
              <a:rPr lang="en-US" dirty="0"/>
              <a:t>a totally other creation </a:t>
            </a:r>
            <a:r>
              <a:rPr lang="en-US" sz="3200" b="1" dirty="0">
                <a:solidFill>
                  <a:srgbClr val="FF0000"/>
                </a:solidFill>
              </a:rPr>
              <a:t>(Rom.8:18-23</a:t>
            </a:r>
            <a:r>
              <a:rPr lang="en-US" sz="3200" b="1" dirty="0" smtClean="0">
                <a:solidFill>
                  <a:srgbClr val="FF0000"/>
                </a:solidFill>
              </a:rPr>
              <a:t>).</a:t>
            </a:r>
          </a:p>
          <a:p>
            <a:pPr algn="l"/>
            <a:endParaRPr lang="en-US" dirty="0" smtClean="0"/>
          </a:p>
          <a:p>
            <a:pPr marL="742950" indent="-742950" algn="l">
              <a:buAutoNum type="arabicPeriod"/>
            </a:pPr>
            <a:endParaRPr lang="en-US" dirty="0"/>
          </a:p>
        </p:txBody>
      </p:sp>
      <p:sp>
        <p:nvSpPr>
          <p:cNvPr id="4" name="Rectangle 3"/>
          <p:cNvSpPr/>
          <p:nvPr/>
        </p:nvSpPr>
        <p:spPr>
          <a:xfrm>
            <a:off x="1779362" y="17503"/>
            <a:ext cx="10622189" cy="1261884"/>
          </a:xfrm>
          <a:prstGeom prst="rect">
            <a:avLst/>
          </a:prstGeom>
          <a:solidFill>
            <a:schemeClr val="bg1"/>
          </a:solidFill>
        </p:spPr>
        <p:txBody>
          <a:bodyPr wrap="square">
            <a:spAutoFit/>
          </a:bodyPr>
          <a:lstStyle/>
          <a:p>
            <a:pPr lvl="0"/>
            <a:endParaRPr lang="en-US" b="1" dirty="0" smtClean="0"/>
          </a:p>
          <a:p>
            <a:pPr lvl="0"/>
            <a:r>
              <a:rPr lang="en-US" sz="4000" b="1" dirty="0"/>
              <a:t>The </a:t>
            </a:r>
            <a:r>
              <a:rPr lang="en-US" sz="4000" b="1" dirty="0" smtClean="0"/>
              <a:t>New Order </a:t>
            </a:r>
            <a:r>
              <a:rPr lang="en-US" dirty="0" smtClean="0"/>
              <a:t>(21:1-8)</a:t>
            </a:r>
            <a:endParaRPr lang="en-US" dirty="0"/>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131534934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3" name="Rectangle 2"/>
          <p:cNvSpPr/>
          <p:nvPr/>
        </p:nvSpPr>
        <p:spPr>
          <a:xfrm>
            <a:off x="1393371" y="1254591"/>
            <a:ext cx="11611429" cy="7802136"/>
          </a:xfrm>
          <a:prstGeom prst="rect">
            <a:avLst/>
          </a:prstGeom>
        </p:spPr>
        <p:txBody>
          <a:bodyPr wrap="square">
            <a:spAutoFit/>
          </a:bodyPr>
          <a:lstStyle/>
          <a:p>
            <a:pPr lvl="0" algn="l">
              <a:spcAft>
                <a:spcPts val="1800"/>
              </a:spcAft>
            </a:pPr>
            <a:r>
              <a:rPr lang="en-US" b="1" dirty="0" smtClean="0"/>
              <a:t>This brings </a:t>
            </a:r>
            <a:r>
              <a:rPr lang="en-US" b="1" dirty="0"/>
              <a:t>radical changes: ‘7’ eliminations that represent the old order of mankind passed away</a:t>
            </a:r>
            <a:r>
              <a:rPr lang="en-US" dirty="0"/>
              <a:t>.  </a:t>
            </a:r>
          </a:p>
          <a:p>
            <a:pPr marL="742950" lvl="0" indent="-742950" algn="l">
              <a:spcAft>
                <a:spcPts val="1800"/>
              </a:spcAft>
              <a:buAutoNum type="arabicPeriod"/>
            </a:pPr>
            <a:r>
              <a:rPr lang="en-US" dirty="0" smtClean="0"/>
              <a:t>There </a:t>
            </a:r>
            <a:r>
              <a:rPr lang="en-US" dirty="0"/>
              <a:t>will be </a:t>
            </a:r>
            <a:r>
              <a:rPr lang="en-US" b="1" dirty="0">
                <a:solidFill>
                  <a:srgbClr val="0000FF"/>
                </a:solidFill>
              </a:rPr>
              <a:t>no sea </a:t>
            </a:r>
            <a:r>
              <a:rPr lang="en-US" dirty="0"/>
              <a:t>(21:1</a:t>
            </a:r>
            <a:r>
              <a:rPr lang="en-US" dirty="0" smtClean="0"/>
              <a:t>), symbol of </a:t>
            </a:r>
            <a:r>
              <a:rPr lang="en-US" dirty="0"/>
              <a:t>the abode of evil forces (13:1,6-8) </a:t>
            </a:r>
            <a:r>
              <a:rPr lang="en-US" dirty="0" smtClean="0"/>
              <a:t>&amp; turbulent nations </a:t>
            </a:r>
            <a:r>
              <a:rPr lang="en-US" dirty="0"/>
              <a:t>(</a:t>
            </a:r>
            <a:r>
              <a:rPr lang="en-US" dirty="0" smtClean="0"/>
              <a:t>17:1,2,15).  </a:t>
            </a:r>
          </a:p>
          <a:p>
            <a:pPr marL="742950" lvl="0" indent="-742950" algn="l">
              <a:spcAft>
                <a:spcPts val="1800"/>
              </a:spcAft>
              <a:buAutoNum type="arabicPeriod"/>
            </a:pPr>
            <a:r>
              <a:rPr lang="en-US" dirty="0" smtClean="0"/>
              <a:t>There </a:t>
            </a:r>
            <a:r>
              <a:rPr lang="en-US" dirty="0"/>
              <a:t>will be </a:t>
            </a:r>
            <a:r>
              <a:rPr lang="en-US" b="1" dirty="0">
                <a:solidFill>
                  <a:srgbClr val="993300"/>
                </a:solidFill>
              </a:rPr>
              <a:t>no mourning </a:t>
            </a:r>
            <a:r>
              <a:rPr lang="en-US" dirty="0"/>
              <a:t>(7:16-17 ; 21:4</a:t>
            </a:r>
            <a:r>
              <a:rPr lang="en-US" dirty="0" smtClean="0"/>
              <a:t>).</a:t>
            </a:r>
          </a:p>
          <a:p>
            <a:pPr marL="742950" lvl="0" indent="-742950" algn="l">
              <a:spcAft>
                <a:spcPts val="1800"/>
              </a:spcAft>
              <a:buAutoNum type="arabicPeriod"/>
            </a:pPr>
            <a:r>
              <a:rPr lang="en-US" dirty="0" smtClean="0"/>
              <a:t>There </a:t>
            </a:r>
            <a:r>
              <a:rPr lang="en-US" dirty="0"/>
              <a:t>will be </a:t>
            </a:r>
            <a:r>
              <a:rPr lang="en-US" b="1" dirty="0">
                <a:solidFill>
                  <a:srgbClr val="008000"/>
                </a:solidFill>
              </a:rPr>
              <a:t>no crying</a:t>
            </a:r>
            <a:r>
              <a:rPr lang="en-US" dirty="0"/>
              <a:t>,      (  “  “  “  </a:t>
            </a:r>
            <a:r>
              <a:rPr lang="en-US" dirty="0" smtClean="0"/>
              <a:t>)</a:t>
            </a:r>
          </a:p>
          <a:p>
            <a:pPr marL="742950" lvl="0" indent="-742950" algn="l">
              <a:spcAft>
                <a:spcPts val="1800"/>
              </a:spcAft>
              <a:buAutoNum type="arabicPeriod"/>
            </a:pPr>
            <a:r>
              <a:rPr lang="en-US" dirty="0" smtClean="0"/>
              <a:t>There </a:t>
            </a:r>
            <a:r>
              <a:rPr lang="en-US" dirty="0"/>
              <a:t>will be </a:t>
            </a:r>
            <a:r>
              <a:rPr lang="en-US" b="1" dirty="0">
                <a:solidFill>
                  <a:srgbClr val="FF0000"/>
                </a:solidFill>
              </a:rPr>
              <a:t>no pain</a:t>
            </a:r>
            <a:r>
              <a:rPr lang="en-US" dirty="0"/>
              <a:t>	      (  “  “  “  </a:t>
            </a:r>
            <a:r>
              <a:rPr lang="en-US" dirty="0" smtClean="0"/>
              <a:t>)</a:t>
            </a:r>
          </a:p>
          <a:p>
            <a:pPr marL="742950" lvl="0" indent="-742950" algn="l">
              <a:spcAft>
                <a:spcPts val="1800"/>
              </a:spcAft>
              <a:buAutoNum type="arabicPeriod"/>
            </a:pPr>
            <a:r>
              <a:rPr lang="en-US" dirty="0" smtClean="0"/>
              <a:t>There </a:t>
            </a:r>
            <a:r>
              <a:rPr lang="en-US" dirty="0"/>
              <a:t>will be </a:t>
            </a:r>
            <a:r>
              <a:rPr lang="en-US" b="1" dirty="0">
                <a:solidFill>
                  <a:schemeClr val="tx1"/>
                </a:solidFill>
              </a:rPr>
              <a:t>no death </a:t>
            </a:r>
            <a:r>
              <a:rPr lang="en-US" dirty="0"/>
              <a:t>(20:13-14 ; 1 Cor.15:54-55).  </a:t>
            </a:r>
            <a:endParaRPr lang="en-US" dirty="0" smtClean="0"/>
          </a:p>
          <a:p>
            <a:pPr marL="742950" lvl="0" indent="-742950" algn="l">
              <a:spcAft>
                <a:spcPts val="1800"/>
              </a:spcAft>
              <a:buAutoNum type="arabicPeriod"/>
            </a:pPr>
            <a:r>
              <a:rPr lang="en-US" dirty="0" smtClean="0"/>
              <a:t>There </a:t>
            </a:r>
            <a:r>
              <a:rPr lang="en-US" dirty="0"/>
              <a:t>will be </a:t>
            </a:r>
            <a:r>
              <a:rPr lang="en-US" b="1" dirty="0">
                <a:solidFill>
                  <a:srgbClr val="FF3399"/>
                </a:solidFill>
              </a:rPr>
              <a:t>no more curse </a:t>
            </a:r>
            <a:r>
              <a:rPr lang="en-US" dirty="0"/>
              <a:t>(22:3), and </a:t>
            </a:r>
            <a:endParaRPr lang="en-US" dirty="0" smtClean="0"/>
          </a:p>
          <a:p>
            <a:pPr marL="742950" lvl="0" indent="-742950" algn="l">
              <a:spcAft>
                <a:spcPts val="1800"/>
              </a:spcAft>
              <a:buAutoNum type="arabicPeriod"/>
            </a:pPr>
            <a:r>
              <a:rPr lang="en-US" dirty="0" smtClean="0"/>
              <a:t>There </a:t>
            </a:r>
            <a:r>
              <a:rPr lang="en-US" dirty="0"/>
              <a:t>will </a:t>
            </a:r>
            <a:r>
              <a:rPr lang="en-US" b="1" dirty="0">
                <a:solidFill>
                  <a:srgbClr val="00B0F0"/>
                </a:solidFill>
              </a:rPr>
              <a:t>no longer be any </a:t>
            </a:r>
            <a:r>
              <a:rPr lang="en-US" b="1" dirty="0">
                <a:solidFill>
                  <a:schemeClr val="tx1"/>
                </a:solidFill>
              </a:rPr>
              <a:t>night</a:t>
            </a:r>
            <a:r>
              <a:rPr lang="en-US" b="1" dirty="0">
                <a:solidFill>
                  <a:srgbClr val="00B0F0"/>
                </a:solidFill>
              </a:rPr>
              <a:t> </a:t>
            </a:r>
            <a:r>
              <a:rPr lang="en-US" dirty="0"/>
              <a:t>(21:25 ; 22:5 ; compare Gen.8:22).  </a:t>
            </a:r>
          </a:p>
        </p:txBody>
      </p:sp>
      <p:sp>
        <p:nvSpPr>
          <p:cNvPr id="4" name="Rectangle 3"/>
          <p:cNvSpPr/>
          <p:nvPr/>
        </p:nvSpPr>
        <p:spPr>
          <a:xfrm>
            <a:off x="1779362" y="-125372"/>
            <a:ext cx="10622189" cy="1200329"/>
          </a:xfrm>
          <a:prstGeom prst="rect">
            <a:avLst/>
          </a:prstGeom>
          <a:solidFill>
            <a:schemeClr val="bg1"/>
          </a:solidFill>
        </p:spPr>
        <p:txBody>
          <a:bodyPr wrap="square">
            <a:spAutoFit/>
          </a:bodyPr>
          <a:lstStyle/>
          <a:p>
            <a:pPr lvl="0"/>
            <a:endParaRPr lang="en-US" b="1" dirty="0" smtClean="0"/>
          </a:p>
          <a:p>
            <a:pPr lvl="0"/>
            <a:r>
              <a:rPr lang="en-US" b="1" dirty="0"/>
              <a:t>The </a:t>
            </a:r>
            <a:r>
              <a:rPr lang="en-US" b="1" dirty="0" smtClean="0"/>
              <a:t>New Order </a:t>
            </a:r>
            <a:r>
              <a:rPr lang="en-US" dirty="0" smtClean="0"/>
              <a:t>(21:1-8)</a:t>
            </a:r>
            <a:endParaRPr lang="en-US" dirty="0"/>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297853713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3" name="Rectangle 2"/>
          <p:cNvSpPr/>
          <p:nvPr/>
        </p:nvSpPr>
        <p:spPr>
          <a:xfrm>
            <a:off x="1449387" y="934656"/>
            <a:ext cx="11611430" cy="8863965"/>
          </a:xfrm>
          <a:prstGeom prst="rect">
            <a:avLst/>
          </a:prstGeom>
        </p:spPr>
        <p:txBody>
          <a:bodyPr wrap="square">
            <a:spAutoFit/>
          </a:bodyPr>
          <a:lstStyle/>
          <a:p>
            <a:pPr lvl="0"/>
            <a:r>
              <a:rPr lang="en-US" dirty="0" smtClean="0"/>
              <a:t>The </a:t>
            </a:r>
            <a:r>
              <a:rPr lang="en-US" dirty="0"/>
              <a:t>new order manifests the </a:t>
            </a:r>
            <a:r>
              <a:rPr lang="en-US" b="1" dirty="0">
                <a:solidFill>
                  <a:srgbClr val="7030A0"/>
                </a:solidFill>
              </a:rPr>
              <a:t>intimacy</a:t>
            </a:r>
            <a:r>
              <a:rPr lang="en-US" dirty="0"/>
              <a:t>, </a:t>
            </a:r>
            <a:r>
              <a:rPr lang="en-US" b="1" dirty="0">
                <a:solidFill>
                  <a:srgbClr val="7030A0"/>
                </a:solidFill>
              </a:rPr>
              <a:t>perfection</a:t>
            </a:r>
            <a:r>
              <a:rPr lang="en-US" dirty="0"/>
              <a:t> and </a:t>
            </a:r>
            <a:r>
              <a:rPr lang="en-US" b="1" dirty="0">
                <a:solidFill>
                  <a:srgbClr val="7030A0"/>
                </a:solidFill>
              </a:rPr>
              <a:t>permanence</a:t>
            </a:r>
            <a:r>
              <a:rPr lang="en-US" dirty="0"/>
              <a:t> of relationship between God and His people</a:t>
            </a:r>
            <a:r>
              <a:rPr lang="en-US" dirty="0" smtClean="0"/>
              <a:t>.</a:t>
            </a:r>
          </a:p>
          <a:p>
            <a:pPr lvl="0" algn="l">
              <a:spcAft>
                <a:spcPts val="1800"/>
              </a:spcAft>
            </a:pPr>
            <a:r>
              <a:rPr lang="en-US" b="1" i="1" dirty="0" smtClean="0"/>
              <a:t>1. “A </a:t>
            </a:r>
            <a:r>
              <a:rPr lang="en-US" b="1" i="1" dirty="0"/>
              <a:t>new heaven and a new earth” </a:t>
            </a:r>
            <a:r>
              <a:rPr lang="en-US" dirty="0"/>
              <a:t>(21:1) and </a:t>
            </a:r>
            <a:r>
              <a:rPr lang="en-US" dirty="0" smtClean="0"/>
              <a:t>		</a:t>
            </a:r>
            <a:r>
              <a:rPr lang="en-US" b="1" i="1" dirty="0" smtClean="0"/>
              <a:t>“a holy </a:t>
            </a:r>
            <a:r>
              <a:rPr lang="en-US" b="1" i="1" dirty="0"/>
              <a:t>city, the New Jerusalem”</a:t>
            </a:r>
            <a:r>
              <a:rPr lang="en-US" i="1" dirty="0"/>
              <a:t> </a:t>
            </a:r>
            <a:r>
              <a:rPr lang="en-US" dirty="0"/>
              <a:t>(21:2) coming </a:t>
            </a:r>
            <a:r>
              <a:rPr lang="en-US" dirty="0" smtClean="0"/>
              <a:t>	down from heaven: </a:t>
            </a:r>
            <a:r>
              <a:rPr lang="en-US" dirty="0"/>
              <a:t>t</a:t>
            </a:r>
            <a:r>
              <a:rPr lang="en-US" dirty="0" smtClean="0"/>
              <a:t>hese </a:t>
            </a:r>
            <a:r>
              <a:rPr lang="en-US" dirty="0"/>
              <a:t>convey the meaning of a </a:t>
            </a:r>
            <a:r>
              <a:rPr lang="en-US" dirty="0" smtClean="0"/>
              <a:t>	</a:t>
            </a:r>
            <a:r>
              <a:rPr lang="en-US" u="sng" dirty="0" smtClean="0">
                <a:solidFill>
                  <a:srgbClr val="0000FF"/>
                </a:solidFill>
              </a:rPr>
              <a:t>perfect creation</a:t>
            </a:r>
            <a:r>
              <a:rPr lang="en-US" dirty="0" smtClean="0">
                <a:solidFill>
                  <a:srgbClr val="0000FF"/>
                </a:solidFill>
              </a:rPr>
              <a:t> </a:t>
            </a:r>
            <a:r>
              <a:rPr lang="en-US" dirty="0"/>
              <a:t>made by God and set apart for God</a:t>
            </a:r>
            <a:r>
              <a:rPr lang="en-US" dirty="0" smtClean="0"/>
              <a:t>.</a:t>
            </a:r>
          </a:p>
          <a:p>
            <a:pPr algn="l">
              <a:spcAft>
                <a:spcPts val="1800"/>
              </a:spcAft>
            </a:pPr>
            <a:r>
              <a:rPr lang="en-US" b="1" i="1" dirty="0" smtClean="0"/>
              <a:t>2. “the </a:t>
            </a:r>
            <a:r>
              <a:rPr lang="en-US" b="1" i="1" dirty="0"/>
              <a:t>Bride, the wife of the Lamb”</a:t>
            </a:r>
            <a:r>
              <a:rPr lang="en-US" dirty="0"/>
              <a:t> (</a:t>
            </a:r>
            <a:r>
              <a:rPr lang="en-US" dirty="0" smtClean="0"/>
              <a:t>21:2,9) </a:t>
            </a:r>
            <a:r>
              <a:rPr lang="en-US" dirty="0"/>
              <a:t>and </a:t>
            </a:r>
            <a:r>
              <a:rPr lang="en-US" dirty="0" smtClean="0"/>
              <a:t>	</a:t>
            </a:r>
            <a:r>
              <a:rPr lang="en-US" b="1" i="1" dirty="0" smtClean="0"/>
              <a:t>“</a:t>
            </a:r>
            <a:r>
              <a:rPr lang="en-US" b="1" i="1" dirty="0"/>
              <a:t>the </a:t>
            </a:r>
            <a:r>
              <a:rPr lang="en-US" b="1" i="1" dirty="0" smtClean="0"/>
              <a:t>dwelling </a:t>
            </a:r>
            <a:r>
              <a:rPr lang="en-US" b="1" i="1" dirty="0"/>
              <a:t>of God is with man”</a:t>
            </a:r>
            <a:r>
              <a:rPr lang="en-US" dirty="0"/>
              <a:t> (21:3</a:t>
            </a:r>
            <a:r>
              <a:rPr lang="en-US" dirty="0" smtClean="0"/>
              <a:t>): these 	confirm an 	</a:t>
            </a:r>
            <a:r>
              <a:rPr lang="en-US" u="sng" dirty="0" smtClean="0">
                <a:solidFill>
                  <a:srgbClr val="FF0000"/>
                </a:solidFill>
              </a:rPr>
              <a:t>intimate </a:t>
            </a:r>
            <a:r>
              <a:rPr lang="en-US" u="sng" dirty="0">
                <a:solidFill>
                  <a:srgbClr val="FF0000"/>
                </a:solidFill>
              </a:rPr>
              <a:t>and lasting relationship</a:t>
            </a:r>
            <a:r>
              <a:rPr lang="en-US" dirty="0" smtClean="0"/>
              <a:t>.</a:t>
            </a:r>
          </a:p>
          <a:p>
            <a:pPr algn="l">
              <a:spcAft>
                <a:spcPts val="1800"/>
              </a:spcAft>
            </a:pPr>
            <a:r>
              <a:rPr lang="en-US" b="1" i="1" dirty="0" smtClean="0"/>
              <a:t>3. “the </a:t>
            </a:r>
            <a:r>
              <a:rPr lang="en-US" b="1" i="1" dirty="0"/>
              <a:t>Alpha and the Omega”</a:t>
            </a:r>
            <a:r>
              <a:rPr lang="en-US" dirty="0"/>
              <a:t> (1:8 ; 21:6 ; 22:13.), </a:t>
            </a:r>
            <a:r>
              <a:rPr lang="en-US" dirty="0" smtClean="0"/>
              <a:t>	</a:t>
            </a:r>
            <a:r>
              <a:rPr lang="en-US" b="1" i="1" dirty="0" smtClean="0"/>
              <a:t>“</a:t>
            </a:r>
            <a:r>
              <a:rPr lang="en-US" b="1" i="1" dirty="0"/>
              <a:t>the beginning and the </a:t>
            </a:r>
            <a:r>
              <a:rPr lang="en-US" b="1" i="1" dirty="0" smtClean="0"/>
              <a:t>end”</a:t>
            </a:r>
            <a:r>
              <a:rPr lang="en-US" dirty="0" smtClean="0"/>
              <a:t>  affirm that </a:t>
            </a:r>
            <a:r>
              <a:rPr lang="en-US" dirty="0"/>
              <a:t>a</a:t>
            </a:r>
            <a:r>
              <a:rPr lang="en-US" dirty="0" smtClean="0"/>
              <a:t>ll </a:t>
            </a:r>
            <a:r>
              <a:rPr lang="en-US" dirty="0"/>
              <a:t>this is </a:t>
            </a:r>
            <a:r>
              <a:rPr lang="en-US" dirty="0" smtClean="0"/>
              <a:t>	</a:t>
            </a:r>
            <a:r>
              <a:rPr lang="en-US" u="sng" dirty="0" smtClean="0">
                <a:solidFill>
                  <a:srgbClr val="993300"/>
                </a:solidFill>
              </a:rPr>
              <a:t>established upon the character of God </a:t>
            </a:r>
            <a:r>
              <a:rPr lang="en-US" dirty="0" smtClean="0"/>
              <a:t>--------------- 			later revealed as the </a:t>
            </a:r>
            <a:r>
              <a:rPr lang="en-US" dirty="0"/>
              <a:t>person of Jesus Christ </a:t>
            </a:r>
            <a:r>
              <a:rPr lang="en-US" dirty="0" smtClean="0"/>
              <a:t>				including a 3</a:t>
            </a:r>
            <a:r>
              <a:rPr lang="en-US" baseline="30000" dirty="0" smtClean="0"/>
              <a:t>rd</a:t>
            </a:r>
            <a:r>
              <a:rPr lang="en-US" dirty="0" smtClean="0"/>
              <a:t> label </a:t>
            </a:r>
            <a:r>
              <a:rPr lang="en-US" b="1" i="1" dirty="0" smtClean="0"/>
              <a:t>“the 1</a:t>
            </a:r>
            <a:r>
              <a:rPr lang="en-US" b="1" i="1" baseline="30000" dirty="0" smtClean="0"/>
              <a:t>st</a:t>
            </a:r>
            <a:r>
              <a:rPr lang="en-US" b="1" i="1" dirty="0" smtClean="0"/>
              <a:t> and the last”</a:t>
            </a:r>
            <a:r>
              <a:rPr lang="en-US" dirty="0" smtClean="0"/>
              <a:t> (</a:t>
            </a:r>
            <a:r>
              <a:rPr lang="en-US" dirty="0"/>
              <a:t>22:13</a:t>
            </a:r>
            <a:r>
              <a:rPr lang="en-US" dirty="0" smtClean="0"/>
              <a:t>) </a:t>
            </a:r>
          </a:p>
        </p:txBody>
      </p:sp>
      <p:sp>
        <p:nvSpPr>
          <p:cNvPr id="4" name="Rectangle 3"/>
          <p:cNvSpPr/>
          <p:nvPr/>
        </p:nvSpPr>
        <p:spPr>
          <a:xfrm>
            <a:off x="1944007" y="-353972"/>
            <a:ext cx="10622189" cy="1200329"/>
          </a:xfrm>
          <a:prstGeom prst="rect">
            <a:avLst/>
          </a:prstGeom>
          <a:solidFill>
            <a:schemeClr val="bg1"/>
          </a:solidFill>
        </p:spPr>
        <p:txBody>
          <a:bodyPr wrap="square">
            <a:spAutoFit/>
          </a:bodyPr>
          <a:lstStyle/>
          <a:p>
            <a:pPr lvl="0"/>
            <a:endParaRPr lang="en-US" b="1" dirty="0"/>
          </a:p>
          <a:p>
            <a:pPr lvl="0"/>
            <a:r>
              <a:rPr lang="en-US" b="1" dirty="0" smtClean="0"/>
              <a:t>The </a:t>
            </a:r>
            <a:r>
              <a:rPr lang="en-US" b="1" dirty="0"/>
              <a:t>New Order </a:t>
            </a:r>
            <a:r>
              <a:rPr lang="en-US" dirty="0"/>
              <a:t>(</a:t>
            </a:r>
            <a:r>
              <a:rPr lang="en-US" dirty="0" smtClean="0"/>
              <a:t>21:1-8)</a:t>
            </a:r>
            <a:endParaRPr lang="en-US" dirty="0"/>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354968742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3" name="Rectangle 2"/>
          <p:cNvSpPr/>
          <p:nvPr/>
        </p:nvSpPr>
        <p:spPr>
          <a:xfrm>
            <a:off x="1449387" y="1077531"/>
            <a:ext cx="11611430" cy="8448467"/>
          </a:xfrm>
          <a:prstGeom prst="rect">
            <a:avLst/>
          </a:prstGeom>
        </p:spPr>
        <p:txBody>
          <a:bodyPr wrap="square">
            <a:spAutoFit/>
          </a:bodyPr>
          <a:lstStyle/>
          <a:p>
            <a:pPr marL="742950" indent="-742950" algn="l">
              <a:spcAft>
                <a:spcPts val="1800"/>
              </a:spcAft>
              <a:buClr>
                <a:srgbClr val="FF0000"/>
              </a:buClr>
              <a:buSzPct val="150000"/>
              <a:buFont typeface="Times New Roman" panose="02020603050405020304" pitchFamily="18" charset="0"/>
              <a:buChar char="†"/>
            </a:pPr>
            <a:r>
              <a:rPr lang="en-US" dirty="0" smtClean="0"/>
              <a:t>John </a:t>
            </a:r>
            <a:r>
              <a:rPr lang="en-US" dirty="0"/>
              <a:t>hears the voice </a:t>
            </a:r>
            <a:r>
              <a:rPr lang="en-US" dirty="0" smtClean="0"/>
              <a:t>command to </a:t>
            </a:r>
            <a:r>
              <a:rPr lang="en-US" dirty="0"/>
              <a:t>write </a:t>
            </a:r>
            <a:r>
              <a:rPr lang="en-US" b="1" i="1" dirty="0">
                <a:solidFill>
                  <a:srgbClr val="993300"/>
                </a:solidFill>
              </a:rPr>
              <a:t>“words that are trustworthy and true”</a:t>
            </a:r>
            <a:r>
              <a:rPr lang="en-US" dirty="0">
                <a:solidFill>
                  <a:srgbClr val="993300"/>
                </a:solidFill>
              </a:rPr>
              <a:t> </a:t>
            </a:r>
            <a:r>
              <a:rPr lang="en-US" dirty="0" err="1" smtClean="0"/>
              <a:t>asserting,</a:t>
            </a:r>
            <a:r>
              <a:rPr lang="en-US" b="1" i="1" dirty="0" err="1" smtClean="0"/>
              <a:t>“It</a:t>
            </a:r>
            <a:r>
              <a:rPr lang="en-US" b="1" i="1" dirty="0" smtClean="0"/>
              <a:t> </a:t>
            </a:r>
            <a:r>
              <a:rPr lang="en-US" b="1" i="1" dirty="0"/>
              <a:t>is done</a:t>
            </a:r>
            <a:r>
              <a:rPr lang="en-US" b="1" i="1" dirty="0" smtClean="0"/>
              <a:t>!”</a:t>
            </a:r>
          </a:p>
          <a:p>
            <a:pPr marL="742950" indent="-742950" algn="l">
              <a:spcAft>
                <a:spcPts val="1800"/>
              </a:spcAft>
              <a:buClr>
                <a:srgbClr val="FF0000"/>
              </a:buClr>
              <a:buSzPct val="150000"/>
              <a:buFont typeface="Times New Roman" panose="02020603050405020304" pitchFamily="18" charset="0"/>
              <a:buChar char="†"/>
            </a:pPr>
            <a:r>
              <a:rPr lang="en-US" dirty="0" smtClean="0"/>
              <a:t>For </a:t>
            </a:r>
            <a:r>
              <a:rPr lang="en-US" dirty="0"/>
              <a:t>all who continue in </a:t>
            </a:r>
            <a:r>
              <a:rPr lang="en-US" dirty="0" smtClean="0"/>
              <a:t>evil ways, judgment will be a </a:t>
            </a:r>
            <a:r>
              <a:rPr lang="en-US" i="1" dirty="0"/>
              <a:t>“lake that burns with fire and sulfur</a:t>
            </a:r>
            <a:r>
              <a:rPr lang="en-US" i="1" dirty="0" smtClean="0"/>
              <a:t>”</a:t>
            </a:r>
            <a:r>
              <a:rPr lang="en-US" dirty="0" smtClean="0"/>
              <a:t>, </a:t>
            </a:r>
            <a:r>
              <a:rPr lang="en-US" b="1" i="1" dirty="0" smtClean="0"/>
              <a:t>“</a:t>
            </a:r>
            <a:r>
              <a:rPr lang="en-US" b="1" i="1" dirty="0"/>
              <a:t>It is done!”</a:t>
            </a:r>
          </a:p>
          <a:p>
            <a:pPr marL="742950" indent="-742950" algn="l">
              <a:spcAft>
                <a:spcPts val="1800"/>
              </a:spcAft>
              <a:buClr>
                <a:srgbClr val="FF0000"/>
              </a:buClr>
              <a:buSzPct val="150000"/>
              <a:buFont typeface="Times New Roman" panose="02020603050405020304" pitchFamily="18" charset="0"/>
              <a:buChar char="†"/>
            </a:pPr>
            <a:r>
              <a:rPr lang="en-US" dirty="0" smtClean="0"/>
              <a:t>For the </a:t>
            </a:r>
            <a:r>
              <a:rPr lang="en-US" i="1" dirty="0" smtClean="0">
                <a:solidFill>
                  <a:srgbClr val="008000"/>
                </a:solidFill>
              </a:rPr>
              <a:t>“detestable, murderers, sexually immoral, sorcerers, idolaters and all liars”, </a:t>
            </a:r>
            <a:r>
              <a:rPr lang="en-US" b="1" i="1" dirty="0" smtClean="0"/>
              <a:t>“</a:t>
            </a:r>
            <a:r>
              <a:rPr lang="en-US" b="1" i="1" dirty="0"/>
              <a:t>It is done</a:t>
            </a:r>
            <a:r>
              <a:rPr lang="en-US" b="1" i="1" dirty="0" smtClean="0"/>
              <a:t>!”</a:t>
            </a:r>
          </a:p>
          <a:p>
            <a:pPr marL="742950" indent="-742950" algn="l">
              <a:spcAft>
                <a:spcPts val="1800"/>
              </a:spcAft>
              <a:buClr>
                <a:srgbClr val="FF0000"/>
              </a:buClr>
              <a:buSzPct val="150000"/>
              <a:buFont typeface="Times New Roman" panose="02020603050405020304" pitchFamily="18" charset="0"/>
              <a:buChar char="†"/>
            </a:pPr>
            <a:r>
              <a:rPr lang="en-US" dirty="0"/>
              <a:t>For </a:t>
            </a:r>
            <a:r>
              <a:rPr lang="en-US" dirty="0" smtClean="0"/>
              <a:t>the </a:t>
            </a:r>
            <a:r>
              <a:rPr lang="en-US" i="1" dirty="0" smtClean="0">
                <a:solidFill>
                  <a:srgbClr val="FF0000"/>
                </a:solidFill>
              </a:rPr>
              <a:t>“cowardly”</a:t>
            </a:r>
            <a:r>
              <a:rPr lang="en-US" dirty="0" smtClean="0">
                <a:solidFill>
                  <a:srgbClr val="FF0000"/>
                </a:solidFill>
              </a:rPr>
              <a:t> </a:t>
            </a:r>
            <a:r>
              <a:rPr lang="en-US" dirty="0" smtClean="0"/>
              <a:t>&amp; </a:t>
            </a:r>
            <a:r>
              <a:rPr lang="en-US" dirty="0" smtClean="0">
                <a:solidFill>
                  <a:srgbClr val="FF0000"/>
                </a:solidFill>
              </a:rPr>
              <a:t>“faithless” </a:t>
            </a:r>
            <a:r>
              <a:rPr lang="en-US" dirty="0" smtClean="0"/>
              <a:t>who </a:t>
            </a:r>
            <a:r>
              <a:rPr lang="en-US" dirty="0"/>
              <a:t>are unwilling to face </a:t>
            </a:r>
            <a:r>
              <a:rPr lang="en-US" dirty="0" smtClean="0"/>
              <a:t>persecution as faithful witnesses, </a:t>
            </a:r>
            <a:r>
              <a:rPr lang="en-US" b="1" i="1" dirty="0" smtClean="0"/>
              <a:t>“</a:t>
            </a:r>
            <a:r>
              <a:rPr lang="en-US" b="1" i="1" dirty="0"/>
              <a:t>It is done</a:t>
            </a:r>
            <a:r>
              <a:rPr lang="en-US" b="1" i="1" dirty="0" smtClean="0"/>
              <a:t>!”</a:t>
            </a:r>
            <a:endParaRPr lang="en-US" b="1" i="1" dirty="0"/>
          </a:p>
          <a:p>
            <a:pPr marL="742950" indent="-742950" algn="l">
              <a:spcAft>
                <a:spcPts val="1800"/>
              </a:spcAft>
              <a:buClr>
                <a:srgbClr val="FF0000"/>
              </a:buClr>
              <a:buSzPct val="150000"/>
              <a:buFont typeface="Times New Roman" panose="02020603050405020304" pitchFamily="18" charset="0"/>
              <a:buChar char="†"/>
            </a:pPr>
            <a:r>
              <a:rPr lang="en-US" dirty="0" smtClean="0"/>
              <a:t>For the </a:t>
            </a:r>
            <a:r>
              <a:rPr lang="en-US" dirty="0" smtClean="0">
                <a:solidFill>
                  <a:srgbClr val="7030A0"/>
                </a:solidFill>
              </a:rPr>
              <a:t>divine </a:t>
            </a:r>
            <a:r>
              <a:rPr lang="en-US" dirty="0">
                <a:solidFill>
                  <a:srgbClr val="7030A0"/>
                </a:solidFill>
              </a:rPr>
              <a:t>justice </a:t>
            </a:r>
            <a:r>
              <a:rPr lang="en-US" dirty="0"/>
              <a:t>that eternally vindicates </a:t>
            </a:r>
            <a:r>
              <a:rPr lang="en-US" dirty="0" smtClean="0"/>
              <a:t>those </a:t>
            </a:r>
            <a:r>
              <a:rPr lang="en-US" dirty="0" smtClean="0">
                <a:solidFill>
                  <a:srgbClr val="7030A0"/>
                </a:solidFill>
              </a:rPr>
              <a:t>persecuted</a:t>
            </a:r>
            <a:r>
              <a:rPr lang="en-US" dirty="0" smtClean="0"/>
              <a:t> &amp; all the </a:t>
            </a:r>
            <a:r>
              <a:rPr lang="en-US" dirty="0" smtClean="0">
                <a:solidFill>
                  <a:srgbClr val="7030A0"/>
                </a:solidFill>
              </a:rPr>
              <a:t>martyred saints</a:t>
            </a:r>
            <a:r>
              <a:rPr lang="en-US" dirty="0" smtClean="0"/>
              <a:t>, </a:t>
            </a:r>
            <a:r>
              <a:rPr lang="en-US" b="1" i="1" dirty="0"/>
              <a:t>“It is done</a:t>
            </a:r>
            <a:r>
              <a:rPr lang="en-US" b="1" i="1" dirty="0" smtClean="0"/>
              <a:t>!”</a:t>
            </a:r>
          </a:p>
          <a:p>
            <a:pPr marL="742950" indent="-742950" algn="l">
              <a:spcAft>
                <a:spcPts val="1800"/>
              </a:spcAft>
              <a:buClr>
                <a:srgbClr val="FF0000"/>
              </a:buClr>
              <a:buSzPct val="150000"/>
              <a:buFont typeface="Times New Roman" panose="02020603050405020304" pitchFamily="18" charset="0"/>
              <a:buChar char="†"/>
            </a:pPr>
            <a:r>
              <a:rPr lang="en-US" dirty="0" smtClean="0"/>
              <a:t>For the fulfilled promise </a:t>
            </a:r>
            <a:r>
              <a:rPr lang="en-US" dirty="0"/>
              <a:t>of Jesus Christ </a:t>
            </a:r>
            <a:r>
              <a:rPr lang="en-US" dirty="0" smtClean="0"/>
              <a:t>when nailed 	to the cross</a:t>
            </a:r>
            <a:r>
              <a:rPr lang="en-US" dirty="0"/>
              <a:t>, </a:t>
            </a:r>
            <a:r>
              <a:rPr lang="en-US" dirty="0" smtClean="0"/>
              <a:t>saying, </a:t>
            </a:r>
            <a:r>
              <a:rPr lang="en-US" b="1" i="1" dirty="0" smtClean="0"/>
              <a:t>“It </a:t>
            </a:r>
            <a:r>
              <a:rPr lang="en-US" b="1" i="1" dirty="0"/>
              <a:t>is finished!” 	</a:t>
            </a:r>
            <a:r>
              <a:rPr lang="en-US" b="1" i="1" dirty="0" smtClean="0"/>
              <a:t>	</a:t>
            </a:r>
            <a:r>
              <a:rPr lang="en-US" b="1" i="1" dirty="0"/>
              <a:t> </a:t>
            </a:r>
            <a:r>
              <a:rPr lang="en-US" b="1" i="1" dirty="0" smtClean="0"/>
              <a:t>      </a:t>
            </a:r>
            <a:r>
              <a:rPr lang="en-US" dirty="0" smtClean="0">
                <a:solidFill>
                  <a:srgbClr val="0000FF"/>
                </a:solidFill>
              </a:rPr>
              <a:t>Victory </a:t>
            </a:r>
            <a:r>
              <a:rPr lang="en-US" dirty="0">
                <a:solidFill>
                  <a:srgbClr val="0000FF"/>
                </a:solidFill>
              </a:rPr>
              <a:t>of redemption </a:t>
            </a:r>
            <a:r>
              <a:rPr lang="en-US" dirty="0" smtClean="0">
                <a:solidFill>
                  <a:srgbClr val="0000FF"/>
                </a:solidFill>
              </a:rPr>
              <a:t>is fully </a:t>
            </a:r>
            <a:r>
              <a:rPr lang="en-US" dirty="0">
                <a:solidFill>
                  <a:srgbClr val="0000FF"/>
                </a:solidFill>
              </a:rPr>
              <a:t>satisfied</a:t>
            </a:r>
            <a:r>
              <a:rPr lang="en-US" dirty="0" smtClean="0"/>
              <a:t>, </a:t>
            </a:r>
            <a:r>
              <a:rPr lang="en-US" b="1" i="1" dirty="0"/>
              <a:t>“It is done</a:t>
            </a:r>
            <a:r>
              <a:rPr lang="en-US" b="1" i="1" dirty="0" smtClean="0"/>
              <a:t>!”</a:t>
            </a:r>
            <a:endParaRPr lang="en-US" b="1" i="1" dirty="0"/>
          </a:p>
        </p:txBody>
      </p:sp>
      <p:sp>
        <p:nvSpPr>
          <p:cNvPr id="4" name="Rectangle 3"/>
          <p:cNvSpPr/>
          <p:nvPr/>
        </p:nvSpPr>
        <p:spPr>
          <a:xfrm>
            <a:off x="1779362" y="-96797"/>
            <a:ext cx="10622189" cy="1200329"/>
          </a:xfrm>
          <a:prstGeom prst="rect">
            <a:avLst/>
          </a:prstGeom>
          <a:solidFill>
            <a:schemeClr val="bg1"/>
          </a:solidFill>
        </p:spPr>
        <p:txBody>
          <a:bodyPr wrap="square">
            <a:spAutoFit/>
          </a:bodyPr>
          <a:lstStyle/>
          <a:p>
            <a:r>
              <a:rPr lang="en-US" b="1" dirty="0"/>
              <a:t>The new order affirms that judgment will be fully satisfied.</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15700459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4" name="Rectangle 3"/>
          <p:cNvSpPr/>
          <p:nvPr/>
        </p:nvSpPr>
        <p:spPr>
          <a:xfrm>
            <a:off x="1779362" y="-41879"/>
            <a:ext cx="10622189" cy="1877437"/>
          </a:xfrm>
          <a:prstGeom prst="rect">
            <a:avLst/>
          </a:prstGeom>
          <a:solidFill>
            <a:schemeClr val="bg1"/>
          </a:solidFill>
        </p:spPr>
        <p:txBody>
          <a:bodyPr wrap="square">
            <a:spAutoFit/>
          </a:bodyPr>
          <a:lstStyle/>
          <a:p>
            <a:endParaRPr lang="en-US" b="1" dirty="0" smtClean="0"/>
          </a:p>
          <a:p>
            <a:endParaRPr lang="en-US" b="1" dirty="0"/>
          </a:p>
          <a:p>
            <a:r>
              <a:rPr lang="en-US" sz="4400" b="1" dirty="0" smtClean="0">
                <a:solidFill>
                  <a:srgbClr val="0000FF"/>
                </a:solidFill>
              </a:rPr>
              <a:t>Discussion </a:t>
            </a:r>
            <a:r>
              <a:rPr lang="en-US" sz="4400" b="1" dirty="0">
                <a:solidFill>
                  <a:srgbClr val="0000FF"/>
                </a:solidFill>
              </a:rPr>
              <a:t>Questions</a:t>
            </a:r>
            <a:r>
              <a:rPr lang="en-US" sz="4400" b="1" dirty="0"/>
              <a:t>:</a:t>
            </a:r>
            <a:endParaRPr lang="en-US" sz="4400" dirty="0"/>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
        <p:nvSpPr>
          <p:cNvPr id="6" name="Rectangle 5"/>
          <p:cNvSpPr/>
          <p:nvPr/>
        </p:nvSpPr>
        <p:spPr>
          <a:xfrm>
            <a:off x="2000250" y="1703112"/>
            <a:ext cx="10658475" cy="6955750"/>
          </a:xfrm>
          <a:prstGeom prst="rect">
            <a:avLst/>
          </a:prstGeom>
        </p:spPr>
        <p:txBody>
          <a:bodyPr wrap="square">
            <a:spAutoFit/>
          </a:bodyPr>
          <a:lstStyle/>
          <a:p>
            <a:pPr algn="l"/>
            <a:r>
              <a:rPr lang="en-US" dirty="0"/>
              <a:t> </a:t>
            </a:r>
            <a:endParaRPr lang="en-US" sz="3200" dirty="0"/>
          </a:p>
          <a:p>
            <a:pPr marL="742950" indent="-742950" algn="l">
              <a:spcAft>
                <a:spcPts val="3000"/>
              </a:spcAft>
              <a:buAutoNum type="arabicPeriod"/>
            </a:pPr>
            <a:r>
              <a:rPr lang="en-US" sz="4000" dirty="0" smtClean="0"/>
              <a:t>When you read the description of the one seated on a white horse, what kind of comfort does it bring to you?</a:t>
            </a:r>
          </a:p>
          <a:p>
            <a:pPr marL="742950" indent="-742950" algn="l">
              <a:spcAft>
                <a:spcPts val="3000"/>
              </a:spcAft>
              <a:buAutoNum type="arabicPeriod"/>
            </a:pPr>
            <a:r>
              <a:rPr lang="en-US" sz="4000" dirty="0" smtClean="0"/>
              <a:t> How </a:t>
            </a:r>
            <a:r>
              <a:rPr lang="en-US" sz="4000" dirty="0"/>
              <a:t>should John’s vision of </a:t>
            </a:r>
            <a:r>
              <a:rPr lang="en-US" sz="4000" b="1" i="1" dirty="0"/>
              <a:t>“all things new” </a:t>
            </a:r>
            <a:r>
              <a:rPr lang="en-US" sz="4000" dirty="0"/>
              <a:t>impact us when at times it feels like the “same old, same old</a:t>
            </a:r>
            <a:r>
              <a:rPr lang="en-US" sz="4000" dirty="0" smtClean="0"/>
              <a:t>”?</a:t>
            </a:r>
          </a:p>
          <a:p>
            <a:pPr marL="742950" indent="-742950" algn="l">
              <a:spcAft>
                <a:spcPts val="3000"/>
              </a:spcAft>
              <a:buAutoNum type="arabicPeriod"/>
            </a:pPr>
            <a:r>
              <a:rPr lang="en-US" sz="4000" dirty="0" smtClean="0"/>
              <a:t>What </a:t>
            </a:r>
            <a:r>
              <a:rPr lang="en-US" sz="4000" dirty="0"/>
              <a:t>is your response to the depiction </a:t>
            </a:r>
            <a:r>
              <a:rPr lang="en-US" sz="4000" b="1" i="1" dirty="0"/>
              <a:t>“tormented day and night forever and ever”?</a:t>
            </a:r>
            <a:r>
              <a:rPr lang="en-US" sz="4000" dirty="0"/>
              <a:t> </a:t>
            </a:r>
            <a:r>
              <a:rPr lang="en-US" b="1" dirty="0">
                <a:solidFill>
                  <a:srgbClr val="FF0000"/>
                </a:solidFill>
              </a:rPr>
              <a:t>(Rev.20:10)</a:t>
            </a:r>
          </a:p>
        </p:txBody>
      </p:sp>
    </p:spTree>
    <p:extLst>
      <p:ext uri="{BB962C8B-B14F-4D97-AF65-F5344CB8AC3E}">
        <p14:creationId xmlns:p14="http://schemas.microsoft.com/office/powerpoint/2010/main" val="156472069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4" name="Rectangle 3"/>
          <p:cNvSpPr/>
          <p:nvPr/>
        </p:nvSpPr>
        <p:spPr>
          <a:xfrm>
            <a:off x="1817459" y="17503"/>
            <a:ext cx="10363200" cy="1200329"/>
          </a:xfrm>
          <a:prstGeom prst="rect">
            <a:avLst/>
          </a:prstGeom>
          <a:solidFill>
            <a:schemeClr val="bg1"/>
          </a:solidFill>
        </p:spPr>
        <p:txBody>
          <a:bodyPr wrap="square">
            <a:spAutoFit/>
          </a:bodyPr>
          <a:lstStyle/>
          <a:p>
            <a:r>
              <a:rPr lang="en-US" b="1" dirty="0"/>
              <a:t>The Rider on a White </a:t>
            </a:r>
            <a:r>
              <a:rPr lang="en-US" b="1" dirty="0" smtClean="0"/>
              <a:t>Horse</a:t>
            </a:r>
            <a:endParaRPr lang="en-US" dirty="0" smtClean="0"/>
          </a:p>
          <a:p>
            <a:pPr lvl="0"/>
            <a:r>
              <a:rPr lang="en-US" b="1" dirty="0" smtClean="0">
                <a:solidFill>
                  <a:srgbClr val="FF0000"/>
                </a:solidFill>
              </a:rPr>
              <a:t>Rev. 19:11-16</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 7</a:t>
            </a:r>
            <a:endParaRPr lang="en-US" sz="2000" b="1" dirty="0"/>
          </a:p>
        </p:txBody>
      </p:sp>
      <p:sp>
        <p:nvSpPr>
          <p:cNvPr id="6" name="Rectangle 5"/>
          <p:cNvSpPr/>
          <p:nvPr/>
        </p:nvSpPr>
        <p:spPr>
          <a:xfrm>
            <a:off x="1393371" y="1255545"/>
            <a:ext cx="11611429" cy="7848302"/>
          </a:xfrm>
          <a:prstGeom prst="rect">
            <a:avLst/>
          </a:prstGeom>
        </p:spPr>
        <p:txBody>
          <a:bodyPr wrap="square">
            <a:spAutoFit/>
          </a:bodyPr>
          <a:lstStyle/>
          <a:p>
            <a:pPr>
              <a:spcAft>
                <a:spcPts val="600"/>
              </a:spcAft>
            </a:pPr>
            <a:r>
              <a:rPr lang="en-US" b="1" dirty="0" smtClean="0">
                <a:solidFill>
                  <a:srgbClr val="FF0000"/>
                </a:solidFill>
              </a:rPr>
              <a:t>11</a:t>
            </a:r>
            <a:r>
              <a:rPr lang="en-US" b="1" dirty="0"/>
              <a:t> </a:t>
            </a:r>
            <a:r>
              <a:rPr lang="en-US" dirty="0"/>
              <a:t>Then I saw heaven opened, and behold, a white horse! The one sitting on it is called Faithful and True, and in righteousness he judges and makes war. </a:t>
            </a:r>
            <a:r>
              <a:rPr lang="en-US" b="1" dirty="0">
                <a:solidFill>
                  <a:srgbClr val="FF0000"/>
                </a:solidFill>
              </a:rPr>
              <a:t>12 </a:t>
            </a:r>
            <a:r>
              <a:rPr lang="en-US" dirty="0"/>
              <a:t>His eyes are like a flame of fire, and on his head are many diadems, and he has a name written that no one knows but himself. </a:t>
            </a:r>
            <a:r>
              <a:rPr lang="en-US" b="1" dirty="0">
                <a:solidFill>
                  <a:srgbClr val="FF0000"/>
                </a:solidFill>
              </a:rPr>
              <a:t>13 </a:t>
            </a:r>
            <a:r>
              <a:rPr lang="en-US" dirty="0"/>
              <a:t>He is clothed in a robe dipped in blood, and the name by which he is called is The Word of God. </a:t>
            </a:r>
            <a:r>
              <a:rPr lang="en-US" b="1" dirty="0">
                <a:solidFill>
                  <a:srgbClr val="FF0000"/>
                </a:solidFill>
              </a:rPr>
              <a:t>14</a:t>
            </a:r>
            <a:r>
              <a:rPr lang="en-US" b="1" dirty="0"/>
              <a:t> </a:t>
            </a:r>
            <a:r>
              <a:rPr lang="en-US" dirty="0"/>
              <a:t>And the armies of heaven, arrayed in fine linen, white and pure, were following him on white horses. </a:t>
            </a:r>
            <a:r>
              <a:rPr lang="en-US" b="1" dirty="0">
                <a:solidFill>
                  <a:srgbClr val="FF0000"/>
                </a:solidFill>
              </a:rPr>
              <a:t>15 </a:t>
            </a:r>
            <a:r>
              <a:rPr lang="en-US" dirty="0"/>
              <a:t>From his mouth comes a sharp sword with which to strike down the nations, and he will rule them with a rod of iron. He will tread the winepress of the fury of the wrath of God the Almighty. </a:t>
            </a:r>
            <a:r>
              <a:rPr lang="en-US" b="1" dirty="0">
                <a:solidFill>
                  <a:srgbClr val="FF0000"/>
                </a:solidFill>
              </a:rPr>
              <a:t>16</a:t>
            </a:r>
            <a:r>
              <a:rPr lang="en-US" b="1" dirty="0"/>
              <a:t> </a:t>
            </a:r>
            <a:r>
              <a:rPr lang="en-US" dirty="0"/>
              <a:t>On his robe and on his thigh he has a name written, King of kings and Lord of lords.</a:t>
            </a:r>
          </a:p>
        </p:txBody>
      </p:sp>
    </p:spTree>
    <p:extLst>
      <p:ext uri="{BB962C8B-B14F-4D97-AF65-F5344CB8AC3E}">
        <p14:creationId xmlns:p14="http://schemas.microsoft.com/office/powerpoint/2010/main" val="322913227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FFFF00"/>
                </a:solidFill>
                <a:effectLst/>
                <a:uFillTx/>
                <a:latin typeface="+mn-lt"/>
                <a:ea typeface="+mn-ea"/>
                <a:cs typeface="+mn-cs"/>
                <a:sym typeface="Helvetica Light"/>
              </a:rPr>
              <a:t>19:11-21:8</a:t>
            </a:r>
            <a:endParaRPr kumimoji="0" lang="en-US" sz="2400" b="0" i="0" u="none" strike="noStrike" cap="none" spc="0" normalizeH="0" baseline="0" dirty="0">
              <a:ln>
                <a:noFill/>
              </a:ln>
              <a:solidFill>
                <a:srgbClr val="FFFF00"/>
              </a:solidFill>
              <a:effectLst/>
              <a:uFillTx/>
              <a:latin typeface="+mn-lt"/>
              <a:ea typeface="+mn-ea"/>
              <a:cs typeface="+mn-cs"/>
              <a:sym typeface="Helvetica Light"/>
            </a:endParaRPr>
          </a:p>
        </p:txBody>
      </p:sp>
      <p:sp>
        <p:nvSpPr>
          <p:cNvPr id="4" name="Rectangle 3"/>
          <p:cNvSpPr/>
          <p:nvPr/>
        </p:nvSpPr>
        <p:spPr>
          <a:xfrm>
            <a:off x="1743075" y="17503"/>
            <a:ext cx="10658476" cy="1261884"/>
          </a:xfrm>
          <a:prstGeom prst="rect">
            <a:avLst/>
          </a:prstGeom>
          <a:solidFill>
            <a:schemeClr val="bg1"/>
          </a:solidFill>
        </p:spPr>
        <p:txBody>
          <a:bodyPr wrap="square">
            <a:spAutoFit/>
          </a:bodyPr>
          <a:lstStyle/>
          <a:p>
            <a:r>
              <a:rPr lang="en-US" sz="4000" b="1" dirty="0" smtClean="0"/>
              <a:t>Rider – The Lord </a:t>
            </a:r>
            <a:r>
              <a:rPr lang="en-US" sz="4000" b="1" dirty="0"/>
              <a:t>Jesus </a:t>
            </a:r>
            <a:r>
              <a:rPr lang="en-US" sz="4000" b="1" dirty="0" smtClean="0"/>
              <a:t>Christ</a:t>
            </a:r>
            <a:r>
              <a:rPr lang="en-US" sz="4000" b="1" dirty="0"/>
              <a:t>.</a:t>
            </a:r>
          </a:p>
          <a:p>
            <a:pPr lvl="0"/>
            <a:r>
              <a:rPr lang="en-US" b="1" dirty="0" smtClean="0">
                <a:solidFill>
                  <a:srgbClr val="FF0000"/>
                </a:solidFill>
              </a:rPr>
              <a:t>(19:11-16)</a:t>
            </a:r>
            <a:endParaRPr lang="en-US" b="1" dirty="0">
              <a:solidFill>
                <a:srgbClr val="FF0000"/>
              </a:solidFill>
            </a:endParaRPr>
          </a:p>
        </p:txBody>
      </p:sp>
      <p:sp>
        <p:nvSpPr>
          <p:cNvPr id="5" name="Oval 4"/>
          <p:cNvSpPr/>
          <p:nvPr/>
        </p:nvSpPr>
        <p:spPr>
          <a:xfrm>
            <a:off x="1" y="8013147"/>
            <a:ext cx="1393370" cy="1009848"/>
          </a:xfrm>
          <a:prstGeom prst="ellips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 7</a:t>
            </a:r>
            <a:endParaRPr lang="en-US" sz="2000" b="1" dirty="0"/>
          </a:p>
        </p:txBody>
      </p:sp>
      <p:sp>
        <p:nvSpPr>
          <p:cNvPr id="3" name="Rectangle 2"/>
          <p:cNvSpPr/>
          <p:nvPr/>
        </p:nvSpPr>
        <p:spPr>
          <a:xfrm>
            <a:off x="1393371" y="1202651"/>
            <a:ext cx="11611429" cy="8556188"/>
          </a:xfrm>
          <a:prstGeom prst="rect">
            <a:avLst/>
          </a:prstGeom>
        </p:spPr>
        <p:txBody>
          <a:bodyPr wrap="square">
            <a:spAutoFit/>
          </a:bodyPr>
          <a:lstStyle/>
          <a:p>
            <a:pPr>
              <a:spcBef>
                <a:spcPts val="1800"/>
              </a:spcBef>
            </a:pPr>
            <a:r>
              <a:rPr lang="en-US" b="1" dirty="0">
                <a:solidFill>
                  <a:srgbClr val="7030A0"/>
                </a:solidFill>
              </a:rPr>
              <a:t>Heaven stands open, </a:t>
            </a:r>
            <a:r>
              <a:rPr lang="en-US" b="1" dirty="0">
                <a:solidFill>
                  <a:schemeClr val="tx1"/>
                </a:solidFill>
              </a:rPr>
              <a:t>not</a:t>
            </a:r>
            <a:r>
              <a:rPr lang="en-US" b="1" dirty="0">
                <a:solidFill>
                  <a:srgbClr val="7030A0"/>
                </a:solidFill>
              </a:rPr>
              <a:t> just heaven's door </a:t>
            </a:r>
            <a:r>
              <a:rPr lang="en-US" dirty="0">
                <a:solidFill>
                  <a:srgbClr val="FF0000"/>
                </a:solidFill>
              </a:rPr>
              <a:t>(4:1) 	</a:t>
            </a:r>
            <a:r>
              <a:rPr lang="en-US" dirty="0" smtClean="0">
                <a:solidFill>
                  <a:srgbClr val="FF0000"/>
                </a:solidFill>
              </a:rPr>
              <a:t>				</a:t>
            </a:r>
            <a:r>
              <a:rPr lang="en-US" b="1" dirty="0" smtClean="0"/>
              <a:t>or </a:t>
            </a:r>
            <a:r>
              <a:rPr lang="en-US" b="1" dirty="0">
                <a:solidFill>
                  <a:srgbClr val="7030A0"/>
                </a:solidFill>
              </a:rPr>
              <a:t>heaven's temple </a:t>
            </a:r>
            <a:r>
              <a:rPr lang="en-US" dirty="0">
                <a:solidFill>
                  <a:srgbClr val="FF0000"/>
                </a:solidFill>
              </a:rPr>
              <a:t>(11:19 ; 15:5), </a:t>
            </a:r>
            <a:r>
              <a:rPr lang="en-US" dirty="0" smtClean="0">
                <a:solidFill>
                  <a:srgbClr val="FF0000"/>
                </a:solidFill>
              </a:rPr>
              <a:t>			</a:t>
            </a:r>
            <a:r>
              <a:rPr lang="en-US" b="1" dirty="0" smtClean="0"/>
              <a:t>but </a:t>
            </a:r>
            <a:r>
              <a:rPr lang="en-US" b="1" dirty="0">
                <a:solidFill>
                  <a:srgbClr val="7030A0"/>
                </a:solidFill>
              </a:rPr>
              <a:t>the whole of heaven </a:t>
            </a:r>
            <a:r>
              <a:rPr lang="en-US" dirty="0">
                <a:solidFill>
                  <a:srgbClr val="FF0000"/>
                </a:solidFill>
              </a:rPr>
              <a:t>(19:11</a:t>
            </a:r>
            <a:r>
              <a:rPr lang="en-US" dirty="0" smtClean="0">
                <a:solidFill>
                  <a:srgbClr val="FF0000"/>
                </a:solidFill>
              </a:rPr>
              <a:t>).</a:t>
            </a:r>
            <a:endParaRPr lang="en-US" u="sng" dirty="0" smtClean="0">
              <a:solidFill>
                <a:srgbClr val="FF0000"/>
              </a:solidFill>
            </a:endParaRPr>
          </a:p>
          <a:p>
            <a:pPr marL="742950" lvl="0" indent="-742950" algn="l">
              <a:spcBef>
                <a:spcPts val="1200"/>
              </a:spcBef>
              <a:buFont typeface="+mj-lt"/>
              <a:buAutoNum type="arabicPeriod"/>
            </a:pPr>
            <a:r>
              <a:rPr lang="en-US" sz="4000" u="sng" dirty="0" smtClean="0"/>
              <a:t>This </a:t>
            </a:r>
            <a:r>
              <a:rPr lang="en-US" sz="4000" u="sng" dirty="0"/>
              <a:t>rider wears</a:t>
            </a:r>
            <a:r>
              <a:rPr lang="en-US" sz="4000" dirty="0"/>
              <a:t> </a:t>
            </a:r>
            <a:r>
              <a:rPr lang="en-US" sz="4000" b="1" i="1" dirty="0"/>
              <a:t>“</a:t>
            </a:r>
            <a:r>
              <a:rPr lang="en-US" sz="4000" b="1" i="1" dirty="0">
                <a:solidFill>
                  <a:srgbClr val="0000FF"/>
                </a:solidFill>
              </a:rPr>
              <a:t>many crowns</a:t>
            </a:r>
            <a:r>
              <a:rPr lang="en-US" sz="4000" b="1" i="1" dirty="0"/>
              <a:t>”</a:t>
            </a:r>
            <a:r>
              <a:rPr lang="en-US" sz="4000" dirty="0"/>
              <a:t> which reveal his </a:t>
            </a:r>
            <a:r>
              <a:rPr lang="en-US" sz="4000" dirty="0" smtClean="0"/>
              <a:t>universal </a:t>
            </a:r>
            <a:r>
              <a:rPr lang="en-US" sz="4000" dirty="0"/>
              <a:t>authority over the nations </a:t>
            </a:r>
            <a:r>
              <a:rPr lang="en-US" dirty="0" smtClean="0">
                <a:solidFill>
                  <a:srgbClr val="FF0000"/>
                </a:solidFill>
              </a:rPr>
              <a:t>(19:12).</a:t>
            </a:r>
          </a:p>
          <a:p>
            <a:pPr marL="742950" lvl="0" indent="-742950" algn="l">
              <a:spcBef>
                <a:spcPts val="1200"/>
              </a:spcBef>
              <a:buFont typeface="+mj-lt"/>
              <a:buAutoNum type="arabicPeriod"/>
            </a:pPr>
            <a:r>
              <a:rPr lang="en-US" sz="4000" u="sng" dirty="0" smtClean="0"/>
              <a:t>The rider’s robe</a:t>
            </a:r>
            <a:r>
              <a:rPr lang="en-US" sz="4000" dirty="0" smtClean="0"/>
              <a:t> is </a:t>
            </a:r>
            <a:r>
              <a:rPr lang="en-US" sz="4000" b="1" i="1" dirty="0" smtClean="0"/>
              <a:t>“</a:t>
            </a:r>
            <a:r>
              <a:rPr lang="en-US" sz="4000" b="1" i="1" dirty="0" smtClean="0">
                <a:solidFill>
                  <a:srgbClr val="FF0000"/>
                </a:solidFill>
              </a:rPr>
              <a:t>dipped with blood</a:t>
            </a:r>
            <a:r>
              <a:rPr lang="en-US" sz="4000" i="1" dirty="0" smtClean="0"/>
              <a:t>”</a:t>
            </a:r>
            <a:r>
              <a:rPr lang="en-US" sz="4000" dirty="0" smtClean="0"/>
              <a:t> 	</a:t>
            </a:r>
            <a:r>
              <a:rPr lang="en-US" sz="4000" dirty="0" smtClean="0">
                <a:solidFill>
                  <a:srgbClr val="FF0000"/>
                </a:solidFill>
              </a:rPr>
              <a:t>															</a:t>
            </a:r>
            <a:r>
              <a:rPr lang="en-US" dirty="0" smtClean="0">
                <a:solidFill>
                  <a:srgbClr val="FF0000"/>
                </a:solidFill>
              </a:rPr>
              <a:t>(7:14b ; 19:13) </a:t>
            </a:r>
          </a:p>
          <a:p>
            <a:pPr marL="742950" lvl="0" indent="-742950" algn="l">
              <a:buFont typeface="+mj-lt"/>
              <a:buAutoNum type="arabicPeriod"/>
            </a:pPr>
            <a:r>
              <a:rPr lang="en-US" sz="4000" u="sng" dirty="0" smtClean="0"/>
              <a:t>The </a:t>
            </a:r>
            <a:r>
              <a:rPr lang="en-US" sz="4000" u="sng" dirty="0"/>
              <a:t>rider battles</a:t>
            </a:r>
            <a:r>
              <a:rPr lang="en-US" sz="4000" dirty="0"/>
              <a:t> with a </a:t>
            </a:r>
            <a:r>
              <a:rPr lang="en-US" sz="4000" b="1" i="1" dirty="0"/>
              <a:t>“</a:t>
            </a:r>
            <a:r>
              <a:rPr lang="en-US" sz="4000" b="1" i="1" dirty="0">
                <a:solidFill>
                  <a:srgbClr val="FF3399"/>
                </a:solidFill>
              </a:rPr>
              <a:t>sharp sword</a:t>
            </a:r>
            <a:r>
              <a:rPr lang="en-US" sz="4000" b="1" i="1" dirty="0"/>
              <a:t>”</a:t>
            </a:r>
            <a:r>
              <a:rPr lang="en-US" sz="4000" dirty="0"/>
              <a:t> that comes out of his </a:t>
            </a:r>
            <a:r>
              <a:rPr lang="en-US" sz="4000" dirty="0" smtClean="0"/>
              <a:t>mouth		</a:t>
            </a:r>
            <a:r>
              <a:rPr lang="en-US" dirty="0" smtClean="0"/>
              <a:t> </a:t>
            </a:r>
            <a:r>
              <a:rPr lang="en-US" dirty="0">
                <a:solidFill>
                  <a:srgbClr val="FF0000"/>
                </a:solidFill>
              </a:rPr>
              <a:t>(19:15,21 ; Isa.49:2)</a:t>
            </a:r>
          </a:p>
          <a:p>
            <a:pPr marL="742950" lvl="0" indent="-742950" algn="l">
              <a:spcBef>
                <a:spcPts val="1200"/>
              </a:spcBef>
              <a:buFont typeface="+mj-lt"/>
              <a:buAutoNum type="arabicPeriod"/>
            </a:pPr>
            <a:r>
              <a:rPr lang="en-US" sz="4000" u="sng" dirty="0" smtClean="0"/>
              <a:t>The </a:t>
            </a:r>
            <a:r>
              <a:rPr lang="en-US" sz="4000" u="sng" dirty="0"/>
              <a:t>rider’s </a:t>
            </a:r>
            <a:r>
              <a:rPr lang="en-US" sz="4000" u="sng" dirty="0" smtClean="0"/>
              <a:t>name</a:t>
            </a:r>
            <a:r>
              <a:rPr lang="en-US" sz="4000" dirty="0" smtClean="0"/>
              <a:t>: a </a:t>
            </a:r>
            <a:r>
              <a:rPr lang="en-US" sz="4000" b="1" i="1" dirty="0"/>
              <a:t>“</a:t>
            </a:r>
            <a:r>
              <a:rPr lang="en-US" sz="4000" b="1" i="1" dirty="0">
                <a:solidFill>
                  <a:srgbClr val="993300"/>
                </a:solidFill>
              </a:rPr>
              <a:t>name written that no one knows but himself</a:t>
            </a:r>
            <a:r>
              <a:rPr lang="en-US" sz="4000" b="1" i="1" dirty="0"/>
              <a:t>”,</a:t>
            </a:r>
            <a:r>
              <a:rPr lang="en-US" sz="4000" dirty="0"/>
              <a:t> </a:t>
            </a:r>
            <a:r>
              <a:rPr lang="en-US" sz="4000" dirty="0" smtClean="0"/>
              <a:t>one </a:t>
            </a:r>
            <a:r>
              <a:rPr lang="en-US" sz="4000" dirty="0"/>
              <a:t>who </a:t>
            </a:r>
            <a:r>
              <a:rPr lang="en-US" sz="4000" dirty="0" smtClean="0"/>
              <a:t>is called… 	</a:t>
            </a:r>
            <a:r>
              <a:rPr lang="en-US" sz="4000" b="1" i="1" dirty="0" smtClean="0"/>
              <a:t>“</a:t>
            </a:r>
            <a:r>
              <a:rPr lang="en-US" sz="4000" b="1" i="1" dirty="0"/>
              <a:t>Faithful and True”</a:t>
            </a:r>
            <a:r>
              <a:rPr lang="en-US" sz="4000" dirty="0"/>
              <a:t>, the </a:t>
            </a:r>
            <a:r>
              <a:rPr lang="en-US" sz="4000" b="1" i="1" dirty="0"/>
              <a:t>“Word of God”</a:t>
            </a:r>
            <a:r>
              <a:rPr lang="en-US" sz="4000" dirty="0"/>
              <a:t> </a:t>
            </a:r>
            <a:r>
              <a:rPr lang="en-US" sz="4000" dirty="0" smtClean="0"/>
              <a:t>and </a:t>
            </a:r>
            <a:r>
              <a:rPr lang="en-US" sz="4000" dirty="0"/>
              <a:t>the </a:t>
            </a:r>
            <a:r>
              <a:rPr lang="en-US" sz="4000" b="1" i="1" dirty="0"/>
              <a:t>“King of kings and Lord of lords”</a:t>
            </a:r>
            <a:r>
              <a:rPr lang="en-US" sz="4000" dirty="0"/>
              <a:t>.</a:t>
            </a:r>
          </a:p>
        </p:txBody>
      </p:sp>
    </p:spTree>
    <p:extLst>
      <p:ext uri="{BB962C8B-B14F-4D97-AF65-F5344CB8AC3E}">
        <p14:creationId xmlns:p14="http://schemas.microsoft.com/office/powerpoint/2010/main" val="305508629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4" name="Rectangle 3"/>
          <p:cNvSpPr/>
          <p:nvPr/>
        </p:nvSpPr>
        <p:spPr>
          <a:xfrm>
            <a:off x="1817459" y="-639722"/>
            <a:ext cx="10363200" cy="1754326"/>
          </a:xfrm>
          <a:prstGeom prst="rect">
            <a:avLst/>
          </a:prstGeom>
          <a:solidFill>
            <a:schemeClr val="bg1"/>
          </a:solidFill>
        </p:spPr>
        <p:txBody>
          <a:bodyPr wrap="square">
            <a:spAutoFit/>
          </a:bodyPr>
          <a:lstStyle/>
          <a:p>
            <a:pPr lvl="0"/>
            <a:endParaRPr lang="en-US" b="1" dirty="0" smtClean="0"/>
          </a:p>
          <a:p>
            <a:pPr lvl="0"/>
            <a:r>
              <a:rPr lang="en-US" b="1" dirty="0" smtClean="0">
                <a:solidFill>
                  <a:srgbClr val="FF0000"/>
                </a:solidFill>
              </a:rPr>
              <a:t>Rev. 19:17-21</a:t>
            </a:r>
          </a:p>
          <a:p>
            <a:pPr lvl="0"/>
            <a:endParaRPr lang="en-US" b="1" dirty="0" smtClean="0">
              <a:solidFill>
                <a:srgbClr val="C00000"/>
              </a:solidFill>
            </a:endParaRP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 7</a:t>
            </a:r>
            <a:endParaRPr lang="en-US" sz="2000" b="1" dirty="0"/>
          </a:p>
        </p:txBody>
      </p:sp>
      <p:sp>
        <p:nvSpPr>
          <p:cNvPr id="6" name="Rectangle 5"/>
          <p:cNvSpPr/>
          <p:nvPr/>
        </p:nvSpPr>
        <p:spPr>
          <a:xfrm>
            <a:off x="1393371" y="398295"/>
            <a:ext cx="11611429" cy="9510296"/>
          </a:xfrm>
          <a:prstGeom prst="rect">
            <a:avLst/>
          </a:prstGeom>
        </p:spPr>
        <p:txBody>
          <a:bodyPr wrap="square">
            <a:spAutoFit/>
          </a:bodyPr>
          <a:lstStyle/>
          <a:p>
            <a:r>
              <a:rPr lang="en-US" b="1" dirty="0">
                <a:solidFill>
                  <a:srgbClr val="FF0000"/>
                </a:solidFill>
              </a:rPr>
              <a:t>17 </a:t>
            </a:r>
            <a:r>
              <a:rPr lang="en-US" dirty="0"/>
              <a:t>Then I saw an angel standing in the sun, and with a loud voice he called to all the birds that fly directly overhead, </a:t>
            </a:r>
            <a:r>
              <a:rPr lang="de-DE" dirty="0"/>
              <a:t>“</a:t>
            </a:r>
            <a:r>
              <a:rPr lang="en-US" dirty="0"/>
              <a:t>Come, gather for the great supper of God, </a:t>
            </a:r>
            <a:r>
              <a:rPr lang="en-US" b="1" dirty="0">
                <a:solidFill>
                  <a:srgbClr val="FF0000"/>
                </a:solidFill>
              </a:rPr>
              <a:t>18</a:t>
            </a:r>
            <a:r>
              <a:rPr lang="en-US" b="1" dirty="0"/>
              <a:t> </a:t>
            </a:r>
            <a:r>
              <a:rPr lang="en-US" dirty="0"/>
              <a:t>to eat the flesh of kings, the flesh of captains, the flesh of mighty men, the flesh of horses and their riders, and the flesh of all men, both free and slave, both small and great.” </a:t>
            </a:r>
            <a:r>
              <a:rPr lang="en-US" b="1" dirty="0">
                <a:solidFill>
                  <a:srgbClr val="FF0000"/>
                </a:solidFill>
              </a:rPr>
              <a:t>19</a:t>
            </a:r>
            <a:r>
              <a:rPr lang="en-US" b="1" dirty="0"/>
              <a:t> </a:t>
            </a:r>
            <a:r>
              <a:rPr lang="en-US" dirty="0"/>
              <a:t>And I saw the beast and the kings of the earth with their armies gathered to make war against him who was sitting on the horse and against his army. </a:t>
            </a:r>
            <a:r>
              <a:rPr lang="en-US" b="1" dirty="0">
                <a:solidFill>
                  <a:srgbClr val="FF0000"/>
                </a:solidFill>
              </a:rPr>
              <a:t>20</a:t>
            </a:r>
            <a:r>
              <a:rPr lang="en-US" b="1" dirty="0"/>
              <a:t> </a:t>
            </a:r>
            <a:r>
              <a:rPr lang="en-US" dirty="0"/>
              <a:t>And the beast was captured, and with it the false prophet who in its presence had done the signs by which he deceived those who had received the mark of the beast and those who worshiped its image. These two were thrown alive into the lake of fire that burns with sulfur. </a:t>
            </a:r>
            <a:r>
              <a:rPr lang="en-US" b="1" dirty="0">
                <a:solidFill>
                  <a:srgbClr val="FF0000"/>
                </a:solidFill>
              </a:rPr>
              <a:t>21</a:t>
            </a:r>
            <a:r>
              <a:rPr lang="en-US" b="1" dirty="0"/>
              <a:t> </a:t>
            </a:r>
            <a:r>
              <a:rPr lang="en-US" dirty="0"/>
              <a:t>And the rest were slain by the sword that came from the mouth of him who was sitting on the horse, and all the birds were gorged with their flesh.</a:t>
            </a:r>
          </a:p>
        </p:txBody>
      </p:sp>
    </p:spTree>
    <p:extLst>
      <p:ext uri="{BB962C8B-B14F-4D97-AF65-F5344CB8AC3E}">
        <p14:creationId xmlns:p14="http://schemas.microsoft.com/office/powerpoint/2010/main" val="242083974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3" name="Rectangle 2"/>
          <p:cNvSpPr/>
          <p:nvPr/>
        </p:nvSpPr>
        <p:spPr>
          <a:xfrm>
            <a:off x="1393371" y="1474410"/>
            <a:ext cx="11611429" cy="8279190"/>
          </a:xfrm>
          <a:prstGeom prst="rect">
            <a:avLst/>
          </a:prstGeom>
        </p:spPr>
        <p:txBody>
          <a:bodyPr wrap="square">
            <a:spAutoFit/>
          </a:bodyPr>
          <a:lstStyle/>
          <a:p>
            <a:pPr marL="742950" lvl="3" indent="-742950" algn="l">
              <a:spcBef>
                <a:spcPts val="600"/>
              </a:spcBef>
              <a:buFont typeface="+mj-lt"/>
              <a:buAutoNum type="arabicPeriod"/>
            </a:pPr>
            <a:r>
              <a:rPr lang="en-US" sz="4000" dirty="0"/>
              <a:t>This fulfills the </a:t>
            </a:r>
            <a:r>
              <a:rPr lang="en-US" sz="4000" b="1" i="1" dirty="0">
                <a:solidFill>
                  <a:srgbClr val="FF0000"/>
                </a:solidFill>
              </a:rPr>
              <a:t>“3</a:t>
            </a:r>
            <a:r>
              <a:rPr lang="en-US" sz="4000" b="1" i="1" baseline="30000" dirty="0">
                <a:solidFill>
                  <a:srgbClr val="FF0000"/>
                </a:solidFill>
              </a:rPr>
              <a:t>rd</a:t>
            </a:r>
            <a:r>
              <a:rPr lang="en-US" sz="4000" b="1" i="1" dirty="0">
                <a:solidFill>
                  <a:srgbClr val="FF0000"/>
                </a:solidFill>
              </a:rPr>
              <a:t> woe”</a:t>
            </a:r>
            <a:r>
              <a:rPr lang="en-US" sz="4000" dirty="0">
                <a:solidFill>
                  <a:srgbClr val="FF0000"/>
                </a:solidFill>
              </a:rPr>
              <a:t> </a:t>
            </a:r>
            <a:r>
              <a:rPr lang="en-US" sz="4000" dirty="0"/>
              <a:t>that was never actually said to have been completed </a:t>
            </a:r>
            <a:r>
              <a:rPr lang="en-US" sz="3200" b="1" dirty="0">
                <a:solidFill>
                  <a:srgbClr val="FF0000"/>
                </a:solidFill>
              </a:rPr>
              <a:t>(8:13 ; 9:12 ; 11:14 ; 3</a:t>
            </a:r>
            <a:r>
              <a:rPr lang="en-US" sz="3200" b="1" baseline="30000" dirty="0">
                <a:solidFill>
                  <a:srgbClr val="FF0000"/>
                </a:solidFill>
              </a:rPr>
              <a:t>rd</a:t>
            </a:r>
            <a:r>
              <a:rPr lang="en-US" sz="3200" b="1" dirty="0">
                <a:solidFill>
                  <a:srgbClr val="FF0000"/>
                </a:solidFill>
              </a:rPr>
              <a:t> woe</a:t>
            </a:r>
            <a:r>
              <a:rPr lang="en-US" sz="3200" b="1" dirty="0" smtClean="0">
                <a:solidFill>
                  <a:srgbClr val="FF0000"/>
                </a:solidFill>
              </a:rPr>
              <a:t>?)</a:t>
            </a:r>
            <a:r>
              <a:rPr lang="en-US" sz="4000" dirty="0" smtClean="0"/>
              <a:t>.</a:t>
            </a:r>
          </a:p>
          <a:p>
            <a:pPr marL="742950" lvl="3" indent="-742950" algn="l">
              <a:spcBef>
                <a:spcPts val="1200"/>
              </a:spcBef>
              <a:buFont typeface="+mj-lt"/>
              <a:buAutoNum type="arabicPeriod"/>
            </a:pPr>
            <a:r>
              <a:rPr lang="en-US" sz="4000" dirty="0" smtClean="0"/>
              <a:t>Beast </a:t>
            </a:r>
            <a:r>
              <a:rPr lang="en-US" sz="4000" dirty="0"/>
              <a:t>and false prophet are first captured and </a:t>
            </a:r>
            <a:r>
              <a:rPr lang="en-US" sz="4000" dirty="0" err="1" smtClean="0"/>
              <a:t>then</a:t>
            </a:r>
            <a:r>
              <a:rPr lang="en-US" sz="4000" b="1" i="1" dirty="0" err="1" smtClean="0"/>
              <a:t>“</a:t>
            </a:r>
            <a:r>
              <a:rPr lang="en-US" sz="4000" b="1" i="1" dirty="0" err="1" smtClean="0">
                <a:solidFill>
                  <a:srgbClr val="0000FF"/>
                </a:solidFill>
              </a:rPr>
              <a:t>thrown</a:t>
            </a:r>
            <a:r>
              <a:rPr lang="en-US" sz="4000" b="1" i="1" dirty="0" smtClean="0">
                <a:solidFill>
                  <a:srgbClr val="0000FF"/>
                </a:solidFill>
              </a:rPr>
              <a:t> </a:t>
            </a:r>
            <a:r>
              <a:rPr lang="en-US" sz="4000" b="1" i="1" dirty="0">
                <a:solidFill>
                  <a:srgbClr val="0000FF"/>
                </a:solidFill>
              </a:rPr>
              <a:t>alive into</a:t>
            </a:r>
            <a:r>
              <a:rPr lang="en-US" sz="4000" b="1" i="1" dirty="0"/>
              <a:t>”</a:t>
            </a:r>
            <a:r>
              <a:rPr lang="en-US" sz="4000" i="1" dirty="0"/>
              <a:t> </a:t>
            </a:r>
            <a:r>
              <a:rPr lang="en-US" sz="4000" dirty="0"/>
              <a:t>the lake of fire </a:t>
            </a:r>
            <a:r>
              <a:rPr lang="en-US" sz="3200" b="1" dirty="0">
                <a:solidFill>
                  <a:srgbClr val="FF0000"/>
                </a:solidFill>
              </a:rPr>
              <a:t>(19:20 ; 20:10</a:t>
            </a:r>
            <a:r>
              <a:rPr lang="en-US" sz="3200" b="1" dirty="0" smtClean="0">
                <a:solidFill>
                  <a:srgbClr val="FF0000"/>
                </a:solidFill>
              </a:rPr>
              <a:t>),</a:t>
            </a:r>
            <a:r>
              <a:rPr lang="en-US" sz="4000" dirty="0" smtClean="0"/>
              <a:t>	</a:t>
            </a:r>
            <a:r>
              <a:rPr lang="en-US" sz="4000" b="1" i="1" dirty="0" smtClean="0"/>
              <a:t>“</a:t>
            </a:r>
            <a:r>
              <a:rPr lang="en-US" sz="4000" b="1" i="1" dirty="0">
                <a:solidFill>
                  <a:srgbClr val="993300"/>
                </a:solidFill>
              </a:rPr>
              <a:t>tormented day and night</a:t>
            </a:r>
            <a:r>
              <a:rPr lang="en-US" sz="4000" b="1" i="1" dirty="0"/>
              <a:t>”</a:t>
            </a:r>
            <a:r>
              <a:rPr lang="en-US" sz="4000" dirty="0"/>
              <a:t> 	</a:t>
            </a:r>
            <a:r>
              <a:rPr lang="en-US" sz="4000" dirty="0" smtClean="0"/>
              <a:t> 						in what </a:t>
            </a:r>
            <a:r>
              <a:rPr lang="en-US" sz="4000" dirty="0"/>
              <a:t>is called </a:t>
            </a:r>
            <a:r>
              <a:rPr lang="en-US" sz="4000" dirty="0" smtClean="0"/>
              <a:t>the</a:t>
            </a:r>
            <a:r>
              <a:rPr lang="en-US" sz="4000" b="1" i="1" dirty="0" smtClean="0"/>
              <a:t>“</a:t>
            </a:r>
            <a:r>
              <a:rPr lang="en-US" sz="4000" b="1" i="1" dirty="0" smtClean="0">
                <a:solidFill>
                  <a:srgbClr val="FF3399"/>
                </a:solidFill>
              </a:rPr>
              <a:t>2</a:t>
            </a:r>
            <a:r>
              <a:rPr lang="en-US" sz="4000" b="1" i="1" baseline="30000" dirty="0" smtClean="0">
                <a:solidFill>
                  <a:srgbClr val="FF3399"/>
                </a:solidFill>
              </a:rPr>
              <a:t>nd</a:t>
            </a:r>
            <a:r>
              <a:rPr lang="en-US" sz="4000" b="1" i="1" dirty="0" smtClean="0">
                <a:solidFill>
                  <a:srgbClr val="FF3399"/>
                </a:solidFill>
              </a:rPr>
              <a:t> death</a:t>
            </a:r>
            <a:r>
              <a:rPr lang="en-US" sz="4000" b="1" i="1" dirty="0" smtClean="0"/>
              <a:t>”</a:t>
            </a:r>
            <a:endParaRPr lang="en-US" sz="4000" dirty="0"/>
          </a:p>
          <a:p>
            <a:pPr marL="742950" lvl="3" indent="-742950" algn="l">
              <a:spcBef>
                <a:spcPts val="1200"/>
              </a:spcBef>
              <a:buFont typeface="+mj-lt"/>
              <a:buAutoNum type="arabicPeriod"/>
            </a:pPr>
            <a:r>
              <a:rPr lang="en-US" sz="4000" dirty="0" smtClean="0"/>
              <a:t>God </a:t>
            </a:r>
            <a:r>
              <a:rPr lang="en-US" sz="4000" dirty="0"/>
              <a:t>remains sovereign as the prime mover of peoples, nations and history </a:t>
            </a:r>
            <a:r>
              <a:rPr lang="en-US" sz="3200" b="1" dirty="0">
                <a:solidFill>
                  <a:srgbClr val="FF0000"/>
                </a:solidFill>
              </a:rPr>
              <a:t>(17:16-17 ; 19:20-21)  </a:t>
            </a:r>
            <a:r>
              <a:rPr lang="en-US" sz="3200" b="1" dirty="0" smtClean="0">
                <a:solidFill>
                  <a:srgbClr val="FF0000"/>
                </a:solidFill>
              </a:rPr>
              <a:t> </a:t>
            </a:r>
            <a:r>
              <a:rPr lang="en-US" sz="4000" dirty="0" smtClean="0"/>
              <a:t>		Ironic twist between </a:t>
            </a:r>
            <a:r>
              <a:rPr lang="en-US" sz="4000" dirty="0"/>
              <a:t>the </a:t>
            </a:r>
            <a:r>
              <a:rPr lang="en-US" sz="4000" dirty="0" smtClean="0"/>
              <a:t>							</a:t>
            </a:r>
            <a:r>
              <a:rPr lang="en-US" sz="4000" b="1" i="1" dirty="0" smtClean="0"/>
              <a:t>“great </a:t>
            </a:r>
            <a:r>
              <a:rPr lang="en-US" sz="4000" b="1" i="1" dirty="0">
                <a:solidFill>
                  <a:srgbClr val="008000"/>
                </a:solidFill>
              </a:rPr>
              <a:t>supper</a:t>
            </a:r>
            <a:r>
              <a:rPr lang="en-US" sz="4000" b="1" i="1" dirty="0"/>
              <a:t> of God” </a:t>
            </a:r>
            <a:r>
              <a:rPr lang="en-US" sz="3200" b="1" dirty="0">
                <a:solidFill>
                  <a:srgbClr val="FF0000"/>
                </a:solidFill>
              </a:rPr>
              <a:t>(19:17) </a:t>
            </a:r>
            <a:r>
              <a:rPr lang="en-US" sz="4000" dirty="0"/>
              <a:t>&amp; the </a:t>
            </a:r>
            <a:r>
              <a:rPr lang="en-US" sz="4000" b="1" i="1" dirty="0"/>
              <a:t>"wedding </a:t>
            </a:r>
            <a:r>
              <a:rPr lang="en-US" sz="4000" b="1" i="1" dirty="0">
                <a:solidFill>
                  <a:srgbClr val="008000"/>
                </a:solidFill>
              </a:rPr>
              <a:t>supper</a:t>
            </a:r>
            <a:r>
              <a:rPr lang="en-US" sz="4000" b="1" i="1" dirty="0"/>
              <a:t> of the Lamb" </a:t>
            </a:r>
            <a:r>
              <a:rPr lang="en-US" sz="3200" b="1" dirty="0">
                <a:solidFill>
                  <a:srgbClr val="FF0000"/>
                </a:solidFill>
              </a:rPr>
              <a:t>(19:8-9).</a:t>
            </a:r>
          </a:p>
          <a:p>
            <a:pPr marL="742950" lvl="3" indent="-742950" algn="l">
              <a:buFont typeface="+mj-lt"/>
              <a:buAutoNum type="arabicPeriod"/>
            </a:pPr>
            <a:endParaRPr lang="en-US" sz="3200" dirty="0"/>
          </a:p>
        </p:txBody>
      </p:sp>
      <p:sp>
        <p:nvSpPr>
          <p:cNvPr id="4" name="Rectangle 3"/>
          <p:cNvSpPr/>
          <p:nvPr/>
        </p:nvSpPr>
        <p:spPr>
          <a:xfrm>
            <a:off x="1393372" y="263188"/>
            <a:ext cx="11611428" cy="1200329"/>
          </a:xfrm>
          <a:prstGeom prst="rect">
            <a:avLst/>
          </a:prstGeom>
          <a:solidFill>
            <a:schemeClr val="bg1"/>
          </a:solidFill>
        </p:spPr>
        <p:txBody>
          <a:bodyPr wrap="square">
            <a:spAutoFit/>
          </a:bodyPr>
          <a:lstStyle/>
          <a:p>
            <a:pPr lvl="0"/>
            <a:r>
              <a:rPr lang="en-US" b="1" dirty="0"/>
              <a:t>The </a:t>
            </a:r>
            <a:r>
              <a:rPr lang="en-US" b="1" dirty="0" smtClean="0"/>
              <a:t>end </a:t>
            </a:r>
            <a:r>
              <a:rPr lang="en-US" b="1" dirty="0"/>
              <a:t>of the Beast and False Prophet, &amp; the Death of </a:t>
            </a:r>
            <a:r>
              <a:rPr lang="en-US" b="1" dirty="0" smtClean="0"/>
              <a:t>those who followed </a:t>
            </a:r>
            <a:r>
              <a:rPr lang="en-US" b="1" dirty="0"/>
              <a:t>t</a:t>
            </a:r>
            <a:r>
              <a:rPr lang="en-US" b="1" dirty="0" smtClean="0"/>
              <a:t>hem </a:t>
            </a:r>
            <a:r>
              <a:rPr lang="en-US" b="1" dirty="0"/>
              <a:t>to </a:t>
            </a:r>
            <a:r>
              <a:rPr lang="en-US" b="1" dirty="0" smtClean="0"/>
              <a:t>war </a:t>
            </a:r>
            <a:r>
              <a:rPr lang="en-US" sz="3200" b="1" dirty="0">
                <a:solidFill>
                  <a:srgbClr val="FF0000"/>
                </a:solidFill>
              </a:rPr>
              <a:t>(19:17-21)</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79499892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4" name="Rectangle 3"/>
          <p:cNvSpPr/>
          <p:nvPr/>
        </p:nvSpPr>
        <p:spPr>
          <a:xfrm>
            <a:off x="1779362" y="17503"/>
            <a:ext cx="10622189" cy="954107"/>
          </a:xfrm>
          <a:prstGeom prst="rect">
            <a:avLst/>
          </a:prstGeom>
          <a:solidFill>
            <a:schemeClr val="bg1"/>
          </a:solidFill>
        </p:spPr>
        <p:txBody>
          <a:bodyPr wrap="square">
            <a:spAutoFit/>
          </a:bodyPr>
          <a:lstStyle/>
          <a:p>
            <a:pPr lvl="0"/>
            <a:endParaRPr lang="en-US" sz="2800" dirty="0" smtClean="0">
              <a:solidFill>
                <a:srgbClr val="FF0000"/>
              </a:solidFill>
            </a:endParaRPr>
          </a:p>
          <a:p>
            <a:pPr lvl="0"/>
            <a:endParaRPr lang="en-US" sz="2800" dirty="0">
              <a:solidFill>
                <a:srgbClr val="FF0000"/>
              </a:solidFill>
            </a:endParaRPr>
          </a:p>
        </p:txBody>
      </p:sp>
      <p:sp>
        <p:nvSpPr>
          <p:cNvPr id="3" name="Rectangle 2"/>
          <p:cNvSpPr/>
          <p:nvPr/>
        </p:nvSpPr>
        <p:spPr>
          <a:xfrm>
            <a:off x="1393372" y="494556"/>
            <a:ext cx="11611430" cy="8679299"/>
          </a:xfrm>
          <a:prstGeom prst="rect">
            <a:avLst/>
          </a:prstGeom>
        </p:spPr>
        <p:txBody>
          <a:bodyPr wrap="square">
            <a:spAutoFit/>
          </a:bodyPr>
          <a:lstStyle/>
          <a:p>
            <a:pPr>
              <a:spcAft>
                <a:spcPts val="1800"/>
              </a:spcAft>
            </a:pPr>
            <a:r>
              <a:rPr lang="en-US" b="1" dirty="0"/>
              <a:t>John has described the </a:t>
            </a:r>
            <a:r>
              <a:rPr lang="en-US" b="1" dirty="0">
                <a:solidFill>
                  <a:srgbClr val="008000"/>
                </a:solidFill>
              </a:rPr>
              <a:t>end of men bearing the mark </a:t>
            </a:r>
            <a:r>
              <a:rPr lang="en-US" b="1" dirty="0"/>
              <a:t>in </a:t>
            </a:r>
            <a:r>
              <a:rPr lang="en-US" b="1" dirty="0">
                <a:solidFill>
                  <a:srgbClr val="FF0000"/>
                </a:solidFill>
              </a:rPr>
              <a:t>chapters 15 &amp; 16</a:t>
            </a:r>
            <a:r>
              <a:rPr lang="en-US" b="1" dirty="0"/>
              <a:t>, </a:t>
            </a:r>
            <a:r>
              <a:rPr lang="en-US" b="1" dirty="0" smtClean="0"/>
              <a:t>a </a:t>
            </a:r>
            <a:r>
              <a:rPr lang="en-US" b="1" dirty="0"/>
              <a:t>detailed description and </a:t>
            </a:r>
            <a:r>
              <a:rPr lang="en-US" b="1" dirty="0" smtClean="0"/>
              <a:t>the </a:t>
            </a:r>
            <a:r>
              <a:rPr lang="en-US" b="1" dirty="0" smtClean="0">
                <a:solidFill>
                  <a:srgbClr val="0000FF"/>
                </a:solidFill>
              </a:rPr>
              <a:t>end </a:t>
            </a:r>
            <a:r>
              <a:rPr lang="en-US" b="1" dirty="0">
                <a:solidFill>
                  <a:srgbClr val="0000FF"/>
                </a:solidFill>
              </a:rPr>
              <a:t>of Babylon </a:t>
            </a:r>
            <a:r>
              <a:rPr lang="en-US" b="1" dirty="0"/>
              <a:t>in </a:t>
            </a:r>
            <a:r>
              <a:rPr lang="en-US" b="1" dirty="0">
                <a:solidFill>
                  <a:srgbClr val="FF0000"/>
                </a:solidFill>
              </a:rPr>
              <a:t>chapters</a:t>
            </a:r>
            <a:r>
              <a:rPr lang="en-US" b="1" dirty="0"/>
              <a:t> </a:t>
            </a:r>
            <a:r>
              <a:rPr lang="en-US" b="1" dirty="0">
                <a:solidFill>
                  <a:srgbClr val="FF0000"/>
                </a:solidFill>
              </a:rPr>
              <a:t>17 &amp; 18</a:t>
            </a:r>
            <a:r>
              <a:rPr lang="en-US" b="1" dirty="0"/>
              <a:t>, </a:t>
            </a:r>
            <a:r>
              <a:rPr lang="en-US" b="1" dirty="0" smtClean="0"/>
              <a:t>and Christ's victory bringing an </a:t>
            </a:r>
            <a:r>
              <a:rPr lang="en-US" b="1" dirty="0" smtClean="0">
                <a:solidFill>
                  <a:srgbClr val="993300"/>
                </a:solidFill>
              </a:rPr>
              <a:t>end of the beast</a:t>
            </a:r>
            <a:r>
              <a:rPr lang="en-US" b="1" dirty="0">
                <a:solidFill>
                  <a:srgbClr val="993300"/>
                </a:solidFill>
              </a:rPr>
              <a:t>, false prophet and their followers </a:t>
            </a:r>
            <a:r>
              <a:rPr lang="en-US" b="1" dirty="0"/>
              <a:t>in </a:t>
            </a:r>
            <a:r>
              <a:rPr lang="en-US" b="1" dirty="0">
                <a:solidFill>
                  <a:srgbClr val="FF0000"/>
                </a:solidFill>
              </a:rPr>
              <a:t>chapter 19</a:t>
            </a:r>
            <a:r>
              <a:rPr lang="en-US" b="1" dirty="0"/>
              <a:t>.  </a:t>
            </a:r>
            <a:endParaRPr lang="en-US" b="1" dirty="0" smtClean="0"/>
          </a:p>
          <a:p>
            <a:pPr>
              <a:spcBef>
                <a:spcPts val="1200"/>
              </a:spcBef>
              <a:spcAft>
                <a:spcPts val="1800"/>
              </a:spcAft>
            </a:pPr>
            <a:r>
              <a:rPr lang="en-US" b="1" dirty="0" smtClean="0"/>
              <a:t>But </a:t>
            </a:r>
            <a:r>
              <a:rPr lang="en-US" b="1" dirty="0"/>
              <a:t>there is one foe, the leader of them all, who remains to be dealt with in </a:t>
            </a:r>
            <a:r>
              <a:rPr lang="en-US" b="1" dirty="0">
                <a:solidFill>
                  <a:srgbClr val="FF0000"/>
                </a:solidFill>
              </a:rPr>
              <a:t>chapter 20</a:t>
            </a:r>
            <a:r>
              <a:rPr lang="en-US" b="1" dirty="0"/>
              <a:t>.  His doom, </a:t>
            </a:r>
            <a:r>
              <a:rPr lang="en-US" b="1" dirty="0" smtClean="0"/>
              <a:t>is </a:t>
            </a:r>
            <a:r>
              <a:rPr lang="en-US" b="1" dirty="0"/>
              <a:t>inevitably related to theirs and is described in this last section </a:t>
            </a:r>
            <a:r>
              <a:rPr lang="en-US" b="1" dirty="0" smtClean="0"/>
              <a:t>of </a:t>
            </a:r>
            <a:r>
              <a:rPr lang="en-US" b="1" dirty="0"/>
              <a:t>final judgment </a:t>
            </a:r>
            <a:r>
              <a:rPr lang="en-US" b="1" dirty="0" smtClean="0"/>
              <a:t>and vindication</a:t>
            </a:r>
            <a:r>
              <a:rPr lang="en-US" b="1" dirty="0"/>
              <a:t>.  </a:t>
            </a:r>
            <a:endParaRPr lang="en-US" b="1" dirty="0" smtClean="0"/>
          </a:p>
          <a:p>
            <a:pPr>
              <a:spcBef>
                <a:spcPts val="1200"/>
              </a:spcBef>
              <a:spcAft>
                <a:spcPts val="1800"/>
              </a:spcAft>
            </a:pPr>
            <a:r>
              <a:rPr lang="en-US" b="1" dirty="0" smtClean="0"/>
              <a:t>Then the  </a:t>
            </a:r>
            <a:r>
              <a:rPr lang="en-US" b="1" dirty="0"/>
              <a:t>remainder in </a:t>
            </a:r>
            <a:r>
              <a:rPr lang="en-US" b="1" dirty="0">
                <a:solidFill>
                  <a:srgbClr val="FF0000"/>
                </a:solidFill>
              </a:rPr>
              <a:t>chapters 21 &amp; 22 </a:t>
            </a:r>
            <a:r>
              <a:rPr lang="en-US" b="1" dirty="0"/>
              <a:t>will deal with the </a:t>
            </a:r>
            <a:r>
              <a:rPr lang="en-US" b="1" dirty="0">
                <a:solidFill>
                  <a:srgbClr val="008000"/>
                </a:solidFill>
              </a:rPr>
              <a:t>glorious manifestation of the bride</a:t>
            </a:r>
            <a:r>
              <a:rPr lang="en-US" b="1" dirty="0"/>
              <a:t>, the </a:t>
            </a:r>
            <a:r>
              <a:rPr lang="en-US" b="1" dirty="0">
                <a:solidFill>
                  <a:srgbClr val="0000FF"/>
                </a:solidFill>
              </a:rPr>
              <a:t>marvelous promises of God fulfilled </a:t>
            </a:r>
            <a:r>
              <a:rPr lang="en-US" b="1" dirty="0"/>
              <a:t>and the </a:t>
            </a:r>
            <a:r>
              <a:rPr lang="en-US" b="1" dirty="0">
                <a:solidFill>
                  <a:srgbClr val="993300"/>
                </a:solidFill>
              </a:rPr>
              <a:t>final words of Christ </a:t>
            </a:r>
            <a:r>
              <a:rPr lang="en-US" b="1" dirty="0"/>
              <a:t>through his messenger to the church that guarantee his return</a:t>
            </a:r>
            <a:r>
              <a:rPr lang="en-US" sz="4000" dirty="0"/>
              <a:t>.</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170044088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4" name="Rectangle 3"/>
          <p:cNvSpPr/>
          <p:nvPr/>
        </p:nvSpPr>
        <p:spPr>
          <a:xfrm>
            <a:off x="1817459" y="-639722"/>
            <a:ext cx="10363200" cy="1754326"/>
          </a:xfrm>
          <a:prstGeom prst="rect">
            <a:avLst/>
          </a:prstGeom>
          <a:solidFill>
            <a:schemeClr val="bg1"/>
          </a:solidFill>
        </p:spPr>
        <p:txBody>
          <a:bodyPr wrap="square">
            <a:spAutoFit/>
          </a:bodyPr>
          <a:lstStyle/>
          <a:p>
            <a:pPr lvl="0"/>
            <a:endParaRPr lang="en-US" b="1" dirty="0" smtClean="0"/>
          </a:p>
          <a:p>
            <a:pPr lvl="0"/>
            <a:r>
              <a:rPr lang="en-US" b="1" dirty="0" smtClean="0"/>
              <a:t>The 1000 years --- </a:t>
            </a:r>
            <a:r>
              <a:rPr lang="en-US" b="1" dirty="0" smtClean="0">
                <a:solidFill>
                  <a:srgbClr val="FF0000"/>
                </a:solidFill>
              </a:rPr>
              <a:t>Rev. 20:1-6</a:t>
            </a:r>
          </a:p>
          <a:p>
            <a:pPr lvl="0"/>
            <a:endParaRPr lang="en-US" b="1" dirty="0" smtClean="0">
              <a:solidFill>
                <a:srgbClr val="C00000"/>
              </a:solidFill>
            </a:endParaRP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 7</a:t>
            </a:r>
            <a:endParaRPr lang="en-US" sz="2000" b="1" dirty="0"/>
          </a:p>
        </p:txBody>
      </p:sp>
      <p:sp>
        <p:nvSpPr>
          <p:cNvPr id="6" name="Rectangle 5"/>
          <p:cNvSpPr/>
          <p:nvPr/>
        </p:nvSpPr>
        <p:spPr>
          <a:xfrm>
            <a:off x="1393371" y="398294"/>
            <a:ext cx="11611429" cy="9448740"/>
          </a:xfrm>
          <a:prstGeom prst="rect">
            <a:avLst/>
          </a:prstGeom>
        </p:spPr>
        <p:txBody>
          <a:bodyPr wrap="square">
            <a:spAutoFit/>
          </a:bodyPr>
          <a:lstStyle/>
          <a:p>
            <a:r>
              <a:rPr lang="en-US" sz="3200" b="1" dirty="0" smtClean="0">
                <a:solidFill>
                  <a:srgbClr val="FF0000"/>
                </a:solidFill>
              </a:rPr>
              <a:t>1</a:t>
            </a:r>
            <a:r>
              <a:rPr lang="en-US" sz="3200" b="1" dirty="0"/>
              <a:t> </a:t>
            </a:r>
            <a:r>
              <a:rPr lang="en-US" sz="3200" dirty="0"/>
              <a:t>Then I saw an angel coming down from heaven, holding in his hand the key to the bottomless pit and a great chain. </a:t>
            </a:r>
            <a:r>
              <a:rPr lang="en-US" sz="3200" b="1" dirty="0" smtClean="0">
                <a:solidFill>
                  <a:srgbClr val="FF0000"/>
                </a:solidFill>
              </a:rPr>
              <a:t>2</a:t>
            </a:r>
            <a:r>
              <a:rPr lang="en-US" sz="3200" b="1" dirty="0"/>
              <a:t> </a:t>
            </a:r>
            <a:r>
              <a:rPr lang="en-US" sz="3200" dirty="0"/>
              <a:t>And he seized the dragon, that ancient serpent, who is the devil and Satan, and bound him for a thousand years, </a:t>
            </a:r>
            <a:r>
              <a:rPr lang="en-US" sz="3200" b="1" dirty="0" smtClean="0">
                <a:solidFill>
                  <a:srgbClr val="FF0000"/>
                </a:solidFill>
              </a:rPr>
              <a:t>3</a:t>
            </a:r>
            <a:r>
              <a:rPr lang="en-US" sz="3200" b="1" dirty="0">
                <a:solidFill>
                  <a:srgbClr val="FF0000"/>
                </a:solidFill>
              </a:rPr>
              <a:t> </a:t>
            </a:r>
            <a:r>
              <a:rPr lang="en-US" sz="3200" dirty="0"/>
              <a:t>and threw him into the pit, and shut it and sealed it over him, so that he might not deceive the nations any longer, until the thousand years were ended. After that he must be released for a little while.</a:t>
            </a:r>
          </a:p>
          <a:p>
            <a:r>
              <a:rPr lang="en-US" sz="3200" b="1" dirty="0" smtClean="0">
                <a:solidFill>
                  <a:srgbClr val="FF0000"/>
                </a:solidFill>
              </a:rPr>
              <a:t>4</a:t>
            </a:r>
            <a:r>
              <a:rPr lang="en-US" sz="3200" b="1" dirty="0"/>
              <a:t> </a:t>
            </a:r>
            <a:r>
              <a:rPr lang="en-US" sz="3200" dirty="0"/>
              <a:t>Then I saw thrones, and seated on them were those to whom the authority to judge was committed. Also I saw the souls of those who had been beheaded for the testimony of Jesus and for the word of God, and those who had not worshiped the beast or its image and had not received its mark on their foreheads or their hands. They came to life and reigned with Christ for a thousand years. </a:t>
            </a:r>
            <a:r>
              <a:rPr lang="en-US" sz="3200" b="1" dirty="0">
                <a:solidFill>
                  <a:srgbClr val="FF0000"/>
                </a:solidFill>
              </a:rPr>
              <a:t>5</a:t>
            </a:r>
            <a:r>
              <a:rPr lang="en-US" sz="3200" b="1" dirty="0"/>
              <a:t> </a:t>
            </a:r>
            <a:r>
              <a:rPr lang="en-US" sz="3200" dirty="0"/>
              <a:t>The rest of the dead did not come to life until the thousand years were ended. This is the first resurrection. </a:t>
            </a:r>
            <a:r>
              <a:rPr lang="en-US" sz="3200" b="1" dirty="0">
                <a:solidFill>
                  <a:srgbClr val="FF0000"/>
                </a:solidFill>
              </a:rPr>
              <a:t>6</a:t>
            </a:r>
            <a:r>
              <a:rPr lang="en-US" sz="3200" b="1" dirty="0"/>
              <a:t> </a:t>
            </a:r>
            <a:r>
              <a:rPr lang="en-US" sz="3200" dirty="0"/>
              <a:t>Blessed and holy is the one who shares in the first resurrection! Over such the second death has no power, but they will be priests of God and of Christ, and they will reign with him for a thousand years</a:t>
            </a:r>
            <a:r>
              <a:rPr lang="en-US" sz="3200" dirty="0" smtClean="0"/>
              <a:t>.</a:t>
            </a:r>
            <a:endParaRPr lang="en-US" sz="3200" dirty="0"/>
          </a:p>
        </p:txBody>
      </p:sp>
    </p:spTree>
    <p:extLst>
      <p:ext uri="{BB962C8B-B14F-4D97-AF65-F5344CB8AC3E}">
        <p14:creationId xmlns:p14="http://schemas.microsoft.com/office/powerpoint/2010/main" val="292420709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2021089"/>
            <a:ext cx="1393370" cy="1182965"/>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400" dirty="0">
                <a:solidFill>
                  <a:srgbClr val="FFFF00"/>
                </a:solidFill>
              </a:rPr>
              <a:t>19:11-21:8</a:t>
            </a:r>
          </a:p>
        </p:txBody>
      </p:sp>
      <p:sp>
        <p:nvSpPr>
          <p:cNvPr id="3" name="Rectangle 2"/>
          <p:cNvSpPr/>
          <p:nvPr/>
        </p:nvSpPr>
        <p:spPr>
          <a:xfrm>
            <a:off x="1393371" y="1758024"/>
            <a:ext cx="11611429" cy="8079135"/>
          </a:xfrm>
          <a:prstGeom prst="rect">
            <a:avLst/>
          </a:prstGeom>
        </p:spPr>
        <p:txBody>
          <a:bodyPr wrap="square">
            <a:spAutoFit/>
          </a:bodyPr>
          <a:lstStyle/>
          <a:p>
            <a:pPr lvl="0" algn="l">
              <a:spcAft>
                <a:spcPts val="600"/>
              </a:spcAft>
            </a:pPr>
            <a:r>
              <a:rPr lang="en-US" dirty="0"/>
              <a:t>When John </a:t>
            </a:r>
            <a:r>
              <a:rPr lang="en-US" dirty="0" err="1"/>
              <a:t>says</a:t>
            </a:r>
            <a:r>
              <a:rPr lang="en-US" dirty="0" err="1" smtClean="0"/>
              <a:t>,</a:t>
            </a:r>
            <a:r>
              <a:rPr lang="en-US" b="1" i="1" dirty="0" err="1" smtClean="0"/>
              <a:t>“</a:t>
            </a:r>
            <a:r>
              <a:rPr lang="en-US" b="1" i="1" u="sng" dirty="0" err="1"/>
              <a:t>Then</a:t>
            </a:r>
            <a:r>
              <a:rPr lang="en-US" b="1" i="1" u="sng" dirty="0"/>
              <a:t> I saw</a:t>
            </a:r>
            <a:r>
              <a:rPr lang="en-US" b="1" i="1" dirty="0"/>
              <a:t>” </a:t>
            </a:r>
            <a:r>
              <a:rPr lang="en-US" dirty="0"/>
              <a:t>(20:1,6,11), </a:t>
            </a:r>
            <a:r>
              <a:rPr lang="en-US" u="sng" dirty="0"/>
              <a:t>this </a:t>
            </a:r>
            <a:r>
              <a:rPr lang="en-US" dirty="0" smtClean="0"/>
              <a:t>	</a:t>
            </a:r>
            <a:r>
              <a:rPr lang="en-US" u="sng" dirty="0" smtClean="0"/>
              <a:t>communicates </a:t>
            </a:r>
            <a:r>
              <a:rPr lang="en-US" u="sng" dirty="0"/>
              <a:t>the truth of God on 3 levels</a:t>
            </a:r>
            <a:r>
              <a:rPr lang="en-US" dirty="0"/>
              <a:t>:</a:t>
            </a:r>
          </a:p>
          <a:p>
            <a:pPr algn="l"/>
            <a:r>
              <a:rPr lang="en-US" dirty="0" smtClean="0"/>
              <a:t>(</a:t>
            </a:r>
            <a:r>
              <a:rPr lang="en-US" dirty="0"/>
              <a:t>1). </a:t>
            </a:r>
            <a:r>
              <a:rPr lang="en-US" b="1" dirty="0">
                <a:solidFill>
                  <a:srgbClr val="0000FF"/>
                </a:solidFill>
              </a:rPr>
              <a:t>VISIONARY</a:t>
            </a:r>
            <a:r>
              <a:rPr lang="en-US" dirty="0"/>
              <a:t> – </a:t>
            </a:r>
            <a:r>
              <a:rPr lang="en-US" dirty="0">
                <a:solidFill>
                  <a:srgbClr val="0000FF"/>
                </a:solidFill>
              </a:rPr>
              <a:t>what John sees and hears  </a:t>
            </a:r>
          </a:p>
          <a:p>
            <a:pPr algn="l"/>
            <a:r>
              <a:rPr lang="en-US" dirty="0"/>
              <a:t>	John sees an angel, with a key, holding a great </a:t>
            </a:r>
            <a:r>
              <a:rPr lang="en-US" dirty="0" smtClean="0"/>
              <a:t>	chain</a:t>
            </a:r>
            <a:r>
              <a:rPr lang="en-US" dirty="0"/>
              <a:t>, and a dragon cast into an Abyss for 1000 </a:t>
            </a:r>
            <a:r>
              <a:rPr lang="en-US" dirty="0" smtClean="0"/>
              <a:t>yrs</a:t>
            </a:r>
            <a:r>
              <a:rPr lang="en-US" dirty="0"/>
              <a:t>. </a:t>
            </a:r>
            <a:endParaRPr lang="en-US" dirty="0" smtClean="0"/>
          </a:p>
          <a:p>
            <a:pPr algn="l">
              <a:spcBef>
                <a:spcPts val="600"/>
              </a:spcBef>
            </a:pPr>
            <a:r>
              <a:rPr lang="en-US" dirty="0" smtClean="0"/>
              <a:t>(</a:t>
            </a:r>
            <a:r>
              <a:rPr lang="en-US" dirty="0"/>
              <a:t>2). </a:t>
            </a:r>
            <a:r>
              <a:rPr lang="en-US" b="1" dirty="0">
                <a:solidFill>
                  <a:srgbClr val="FF0000"/>
                </a:solidFill>
              </a:rPr>
              <a:t>REFERENTIAL </a:t>
            </a:r>
            <a:r>
              <a:rPr lang="en-US" dirty="0"/>
              <a:t>– </a:t>
            </a:r>
            <a:r>
              <a:rPr lang="en-US" dirty="0">
                <a:solidFill>
                  <a:srgbClr val="FF0000"/>
                </a:solidFill>
              </a:rPr>
              <a:t>what realities these things identify </a:t>
            </a:r>
            <a:r>
              <a:rPr lang="en-US" dirty="0" smtClean="0">
                <a:solidFill>
                  <a:srgbClr val="FF0000"/>
                </a:solidFill>
              </a:rPr>
              <a:t>								with </a:t>
            </a:r>
            <a:r>
              <a:rPr lang="en-US" dirty="0">
                <a:solidFill>
                  <a:srgbClr val="FF0000"/>
                </a:solidFill>
              </a:rPr>
              <a:t>in history</a:t>
            </a:r>
          </a:p>
          <a:p>
            <a:pPr lvl="1" algn="l">
              <a:spcAft>
                <a:spcPts val="600"/>
              </a:spcAft>
            </a:pPr>
            <a:r>
              <a:rPr lang="en-US" dirty="0"/>
              <a:t>	This is a period when Satan is bound and limited in </a:t>
            </a:r>
            <a:r>
              <a:rPr lang="en-US" dirty="0" smtClean="0"/>
              <a:t>	influence </a:t>
            </a:r>
            <a:r>
              <a:rPr lang="en-US" dirty="0"/>
              <a:t>as Christ reigns together with the saints.</a:t>
            </a:r>
          </a:p>
          <a:p>
            <a:pPr algn="l"/>
            <a:r>
              <a:rPr lang="en-US" dirty="0" smtClean="0"/>
              <a:t>(3</a:t>
            </a:r>
            <a:r>
              <a:rPr lang="en-US" dirty="0"/>
              <a:t>).</a:t>
            </a:r>
            <a:r>
              <a:rPr lang="en-US" dirty="0">
                <a:solidFill>
                  <a:srgbClr val="B79209"/>
                </a:solidFill>
              </a:rPr>
              <a:t> </a:t>
            </a:r>
            <a:r>
              <a:rPr lang="en-US" b="1" dirty="0" smtClean="0">
                <a:solidFill>
                  <a:srgbClr val="993300"/>
                </a:solidFill>
              </a:rPr>
              <a:t>SYMBOLIC</a:t>
            </a:r>
            <a:r>
              <a:rPr lang="en-US" dirty="0" smtClean="0">
                <a:solidFill>
                  <a:srgbClr val="B79209"/>
                </a:solidFill>
              </a:rPr>
              <a:t> </a:t>
            </a:r>
            <a:r>
              <a:rPr lang="en-US" dirty="0" smtClean="0"/>
              <a:t>– </a:t>
            </a:r>
            <a:r>
              <a:rPr lang="en-US" dirty="0">
                <a:solidFill>
                  <a:srgbClr val="993300"/>
                </a:solidFill>
              </a:rPr>
              <a:t>what meaning or interpretation they </a:t>
            </a:r>
            <a:r>
              <a:rPr lang="en-US" dirty="0" smtClean="0">
                <a:solidFill>
                  <a:srgbClr val="993300"/>
                </a:solidFill>
              </a:rPr>
              <a:t>								provide   </a:t>
            </a:r>
            <a:endParaRPr lang="en-US" dirty="0">
              <a:solidFill>
                <a:srgbClr val="993300"/>
              </a:solidFill>
            </a:endParaRPr>
          </a:p>
          <a:p>
            <a:pPr algn="l"/>
            <a:r>
              <a:rPr lang="en-US" dirty="0"/>
              <a:t>	</a:t>
            </a:r>
            <a:r>
              <a:rPr lang="en-US" dirty="0" smtClean="0"/>
              <a:t>These </a:t>
            </a:r>
            <a:r>
              <a:rPr lang="en-US" dirty="0"/>
              <a:t>images signify the limiting control and </a:t>
            </a:r>
            <a:r>
              <a:rPr lang="en-US" dirty="0" smtClean="0"/>
              <a:t>				confinement </a:t>
            </a:r>
            <a:r>
              <a:rPr lang="en-US" dirty="0"/>
              <a:t>of evil during the period that </a:t>
            </a:r>
            <a:r>
              <a:rPr lang="en-US" dirty="0" smtClean="0"/>
              <a:t>Christ 	asserts his </a:t>
            </a:r>
            <a:r>
              <a:rPr lang="en-US" dirty="0"/>
              <a:t>authority in creation.  </a:t>
            </a:r>
          </a:p>
        </p:txBody>
      </p:sp>
      <p:sp>
        <p:nvSpPr>
          <p:cNvPr id="4" name="Rectangle 3"/>
          <p:cNvSpPr/>
          <p:nvPr/>
        </p:nvSpPr>
        <p:spPr>
          <a:xfrm>
            <a:off x="1779362" y="17503"/>
            <a:ext cx="10622189" cy="1754326"/>
          </a:xfrm>
          <a:prstGeom prst="rect">
            <a:avLst/>
          </a:prstGeom>
          <a:solidFill>
            <a:schemeClr val="bg1"/>
          </a:solidFill>
        </p:spPr>
        <p:txBody>
          <a:bodyPr wrap="square">
            <a:spAutoFit/>
          </a:bodyPr>
          <a:lstStyle/>
          <a:p>
            <a:pPr lvl="0"/>
            <a:r>
              <a:rPr lang="en-US" b="1" dirty="0"/>
              <a:t>Victory Over Evil Through Christ: as the 1</a:t>
            </a:r>
            <a:r>
              <a:rPr lang="en-US" b="1" baseline="30000" dirty="0"/>
              <a:t>st</a:t>
            </a:r>
            <a:r>
              <a:rPr lang="en-US" b="1" dirty="0"/>
              <a:t> Resurrection during the Church Age &amp; Beyond </a:t>
            </a:r>
            <a:r>
              <a:rPr lang="en-US" dirty="0">
                <a:solidFill>
                  <a:srgbClr val="FF0000"/>
                </a:solidFill>
              </a:rPr>
              <a:t>(20:1-6). </a:t>
            </a:r>
          </a:p>
        </p:txBody>
      </p:sp>
      <p:sp>
        <p:nvSpPr>
          <p:cNvPr id="5" name="Oval 4"/>
          <p:cNvSpPr/>
          <p:nvPr/>
        </p:nvSpPr>
        <p:spPr>
          <a:xfrm>
            <a:off x="1" y="8013147"/>
            <a:ext cx="1393370" cy="1009848"/>
          </a:xfrm>
          <a:prstGeom prst="ellipse">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000" b="1" dirty="0"/>
              <a:t>SCENE </a:t>
            </a:r>
            <a:r>
              <a:rPr lang="en-US" sz="2000" b="1" dirty="0" smtClean="0"/>
              <a:t>#</a:t>
            </a:r>
            <a:r>
              <a:rPr lang="en-US" sz="2000" b="1" dirty="0"/>
              <a:t> </a:t>
            </a:r>
            <a:r>
              <a:rPr lang="en-US" sz="2000" b="1" dirty="0" smtClean="0"/>
              <a:t>7</a:t>
            </a:r>
            <a:endParaRPr lang="en-US" sz="2000" b="1" dirty="0"/>
          </a:p>
        </p:txBody>
      </p:sp>
    </p:spTree>
    <p:extLst>
      <p:ext uri="{BB962C8B-B14F-4D97-AF65-F5344CB8AC3E}">
        <p14:creationId xmlns:p14="http://schemas.microsoft.com/office/powerpoint/2010/main" val="3599463517"/>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4965</TotalTime>
  <Words>1252</Words>
  <Application>Microsoft Office PowerPoint</Application>
  <PresentationFormat>Custom</PresentationFormat>
  <Paragraphs>193</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Ridge Orr</cp:lastModifiedBy>
  <cp:revision>257</cp:revision>
  <dcterms:modified xsi:type="dcterms:W3CDTF">2015-11-15T06:03:28Z</dcterms:modified>
</cp:coreProperties>
</file>