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notesSlides/notesSlide1.xml" ContentType="application/vnd.openxmlformats-officedocument.presentationml.notesSlide+xml"/>
  <Override PartName="/ppt/media/image5.jpeg" ContentType="image/jpeg"/>
  <Override PartName="/ppt/media/image6.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p:nvPr>
            <p:ph type="sldImg"/>
          </p:nvPr>
        </p:nvSpPr>
        <p:spPr>
          <a:xfrm>
            <a:off x="1143000" y="685800"/>
            <a:ext cx="4572000" cy="3429000"/>
          </a:xfrm>
          <a:prstGeom prst="rect">
            <a:avLst/>
          </a:prstGeom>
        </p:spPr>
        <p:txBody>
          <a:bodyPr/>
          <a:lstStyle/>
          <a:p>
            <a:pPr/>
          </a:p>
        </p:txBody>
      </p:sp>
      <p:sp>
        <p:nvSpPr>
          <p:cNvPr id="58" name="Shape 5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Shape 201"/>
          <p:cNvSpPr/>
          <p:nvPr>
            <p:ph type="sldImg"/>
          </p:nvPr>
        </p:nvSpPr>
        <p:spPr>
          <a:prstGeom prst="rect">
            <a:avLst/>
          </a:prstGeom>
        </p:spPr>
        <p:txBody>
          <a:bodyPr/>
          <a:lstStyle/>
          <a:p>
            <a:pPr/>
          </a:p>
        </p:txBody>
      </p:sp>
      <p:sp>
        <p:nvSpPr>
          <p:cNvPr id="202" name="Shape 202"/>
          <p:cNvSpPr/>
          <p:nvPr>
            <p:ph type="body" sz="quarter" idx="1"/>
          </p:nvPr>
        </p:nvSpPr>
        <p:spPr>
          <a:prstGeom prst="rect">
            <a:avLst/>
          </a:prstGeom>
        </p:spPr>
        <p:txBody>
          <a:bodyPr/>
          <a:lstStyle/>
          <a:p>
            <a:pPr/>
            <a:r>
              <a:t>“After these things” is used seven times throughout Revelation not necessarily to show the chronological events but the next set of events John saw or heard.</a:t>
            </a:r>
          </a:p>
          <a:p>
            <a:pPr/>
            <a:r>
              <a:t>Note the completed judgment in early chapter 19 is reiterated again two later times in later 19 and halfway through chapter 20 all with significant  topical breaks (see diagram). Nor does Rev 19:11-21 prove to be different from former scenes (Wilcock has 8, Rev 20 being part of the 7th) for each has seven scenes (e.g. 7 seals, trumpets, etc.) often marked with: “And I saw” (27 times) or “And I heard” (17 times).</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6" name="Shape 1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Blank bot">
    <p:spTree>
      <p:nvGrpSpPr>
        <p:cNvPr id="1" name=""/>
        <p:cNvGrpSpPr/>
        <p:nvPr/>
      </p:nvGrpSpPr>
      <p:grpSpPr>
        <a:xfrm>
          <a:off x="0" y="0"/>
          <a:ext cx="0" cy="0"/>
          <a:chOff x="0" y="0"/>
          <a:chExt cx="0" cy="0"/>
        </a:xfrm>
      </p:grpSpPr>
      <p:pic>
        <p:nvPicPr>
          <p:cNvPr id="23" name="Candlestick_glow55.jpg"/>
          <p:cNvPicPr>
            <a:picLocks noChangeAspect="1"/>
          </p:cNvPicPr>
          <p:nvPr/>
        </p:nvPicPr>
        <p:blipFill>
          <a:blip r:embed="rId2">
            <a:extLst/>
          </a:blip>
          <a:srcRect l="8045" t="6021" r="4807" b="0"/>
          <a:stretch>
            <a:fillRect/>
          </a:stretch>
        </p:blipFill>
        <p:spPr>
          <a:xfrm>
            <a:off x="0" y="0"/>
            <a:ext cx="13004697" cy="9753600"/>
          </a:xfrm>
          <a:prstGeom prst="rect">
            <a:avLst/>
          </a:prstGeom>
          <a:ln w="12700">
            <a:miter lim="400000"/>
          </a:ln>
        </p:spPr>
      </p:pic>
      <p:grpSp>
        <p:nvGrpSpPr>
          <p:cNvPr id="27" name="Group 27"/>
          <p:cNvGrpSpPr/>
          <p:nvPr/>
        </p:nvGrpSpPr>
        <p:grpSpPr>
          <a:xfrm>
            <a:off x="0" y="9017000"/>
            <a:ext cx="13004802" cy="939800"/>
            <a:chOff x="0" y="0"/>
            <a:chExt cx="13004801" cy="939799"/>
          </a:xfrm>
        </p:grpSpPr>
        <p:sp>
          <p:nvSpPr>
            <p:cNvPr id="24" name="Shape 24"/>
            <p:cNvSpPr/>
            <p:nvPr/>
          </p:nvSpPr>
          <p:spPr>
            <a:xfrm>
              <a:off x="0" y="114300"/>
              <a:ext cx="13004802" cy="711201"/>
            </a:xfrm>
            <a:prstGeom prst="rect">
              <a:avLst/>
            </a:prstGeom>
            <a:solidFill>
              <a:srgbClr val="020202"/>
            </a:soli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25" name="Shape 25"/>
            <p:cNvSpPr/>
            <p:nvPr/>
          </p:nvSpPr>
          <p:spPr>
            <a:xfrm>
              <a:off x="5730594" y="114300"/>
              <a:ext cx="7274207" cy="711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fontScale="100000" lnSpcReduction="0"/>
            </a:bodyPr>
            <a:lstStyle>
              <a:lvl1pPr>
                <a:defRPr sz="2900">
                  <a:solidFill>
                    <a:srgbClr val="A6AAA9"/>
                  </a:solidFill>
                  <a:latin typeface="Copperplate Gothic Bold"/>
                  <a:ea typeface="Copperplate Gothic Bold"/>
                  <a:cs typeface="Copperplate Gothic Bold"/>
                  <a:sym typeface="Copperplate Gothic Bold"/>
                </a:defRPr>
              </a:lvl1pPr>
            </a:lstStyle>
            <a:p>
              <a:pPr/>
              <a:r>
                <a:t>Vision to Strengthen the Saints</a:t>
              </a:r>
            </a:p>
          </p:txBody>
        </p:sp>
        <p:sp>
          <p:nvSpPr>
            <p:cNvPr id="26" name="Shape 26"/>
            <p:cNvSpPr/>
            <p:nvPr/>
          </p:nvSpPr>
          <p:spPr>
            <a:xfrm>
              <a:off x="0" y="0"/>
              <a:ext cx="5897679" cy="939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fontScale="100000" lnSpcReduction="0"/>
            </a:bodyPr>
            <a:lstStyle>
              <a:lvl1pPr>
                <a:defRPr sz="3700">
                  <a:solidFill>
                    <a:srgbClr val="A6AAA9"/>
                  </a:solidFill>
                  <a:latin typeface="Copperplate Gothic Bold"/>
                  <a:ea typeface="Copperplate Gothic Bold"/>
                  <a:cs typeface="Copperplate Gothic Bold"/>
                  <a:sym typeface="Copperplate Gothic Bold"/>
                </a:defRPr>
              </a:lvl1pPr>
            </a:lstStyle>
            <a:p>
              <a:pPr/>
              <a:r>
                <a:t>Book of Revelation: </a:t>
              </a:r>
            </a:p>
          </p:txBody>
        </p:sp>
      </p:grpSp>
      <p:sp>
        <p:nvSpPr>
          <p:cNvPr id="28" name="Shape 2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Blank copy">
    <p:spTree>
      <p:nvGrpSpPr>
        <p:cNvPr id="1" name=""/>
        <p:cNvGrpSpPr/>
        <p:nvPr/>
      </p:nvGrpSpPr>
      <p:grpSpPr>
        <a:xfrm>
          <a:off x="0" y="0"/>
          <a:ext cx="0" cy="0"/>
          <a:chOff x="0" y="0"/>
          <a:chExt cx="0" cy="0"/>
        </a:xfrm>
      </p:grpSpPr>
      <p:sp>
        <p:nvSpPr>
          <p:cNvPr id="35" name="Shape 35"/>
          <p:cNvSpPr/>
          <p:nvPr>
            <p:ph type="title"/>
          </p:nvPr>
        </p:nvSpPr>
        <p:spPr>
          <a:xfrm>
            <a:off x="140621" y="147781"/>
            <a:ext cx="11426281" cy="888153"/>
          </a:xfrm>
          <a:prstGeom prst="rect">
            <a:avLst/>
          </a:prstGeom>
        </p:spPr>
        <p:txBody>
          <a:bodyPr/>
          <a:lstStyle>
            <a:lvl1pPr algn="l">
              <a:defRPr sz="5700">
                <a:latin typeface="Gill Sans"/>
                <a:ea typeface="Gill Sans"/>
                <a:cs typeface="Gill Sans"/>
                <a:sym typeface="Gill Sans"/>
              </a:defRPr>
            </a:lvl1pPr>
          </a:lstStyle>
          <a:p>
            <a:pPr/>
            <a:r>
              <a:t>Title Text</a:t>
            </a:r>
          </a:p>
        </p:txBody>
      </p:sp>
      <p:sp>
        <p:nvSpPr>
          <p:cNvPr id="36" name="Shape 36"/>
          <p:cNvSpPr/>
          <p:nvPr>
            <p:ph type="body" idx="1"/>
          </p:nvPr>
        </p:nvSpPr>
        <p:spPr>
          <a:xfrm>
            <a:off x="1737590" y="2726188"/>
            <a:ext cx="11099801" cy="628650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7" name="Shape 3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p:spTree>
      <p:nvGrpSpPr>
        <p:cNvPr id="1" name=""/>
        <p:cNvGrpSpPr/>
        <p:nvPr/>
      </p:nvGrpSpPr>
      <p:grpSpPr>
        <a:xfrm>
          <a:off x="0" y="0"/>
          <a:ext cx="0" cy="0"/>
          <a:chOff x="0" y="0"/>
          <a:chExt cx="0" cy="0"/>
        </a:xfrm>
      </p:grpSpPr>
      <p:sp>
        <p:nvSpPr>
          <p:cNvPr id="44" name="Shape 44"/>
          <p:cNvSpPr/>
          <p:nvPr/>
        </p:nvSpPr>
        <p:spPr>
          <a:xfrm>
            <a:off x="-1" y="0"/>
            <a:ext cx="1420616" cy="9753600"/>
          </a:xfrm>
          <a:prstGeom prst="rect">
            <a:avLst/>
          </a:prstGeom>
          <a:gradFill>
            <a:gsLst>
              <a:gs pos="0">
                <a:srgbClr val="0F6CBE"/>
              </a:gs>
              <a:gs pos="100000">
                <a:srgbClr val="012248"/>
              </a:gs>
            </a:gsLst>
            <a:lin ang="5400000"/>
          </a:gra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pic>
        <p:nvPicPr>
          <p:cNvPr id="45" name="Candlestick_glowSmall.png"/>
          <p:cNvPicPr>
            <a:picLocks noChangeAspect="1"/>
          </p:cNvPicPr>
          <p:nvPr/>
        </p:nvPicPr>
        <p:blipFill>
          <a:blip r:embed="rId2">
            <a:extLst/>
          </a:blip>
          <a:srcRect l="8450" t="5688" r="2514" b="5688"/>
          <a:stretch>
            <a:fillRect/>
          </a:stretch>
        </p:blipFill>
        <p:spPr>
          <a:xfrm>
            <a:off x="198" y="-149"/>
            <a:ext cx="1420434" cy="982623"/>
          </a:xfrm>
          <a:prstGeom prst="rect">
            <a:avLst/>
          </a:prstGeom>
          <a:ln w="12700">
            <a:miter lim="400000"/>
          </a:ln>
        </p:spPr>
      </p:pic>
      <p:sp>
        <p:nvSpPr>
          <p:cNvPr id="46" name="Shape 46"/>
          <p:cNvSpPr/>
          <p:nvPr/>
        </p:nvSpPr>
        <p:spPr>
          <a:xfrm>
            <a:off x="-1" y="1091415"/>
            <a:ext cx="1420615" cy="7215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sz="2400">
                <a:solidFill>
                  <a:srgbClr val="FFFFFF"/>
                </a:solidFill>
                <a:latin typeface="Helvetica Condensed Medium"/>
                <a:ea typeface="Helvetica Condensed Medium"/>
                <a:cs typeface="Helvetica Condensed Medium"/>
                <a:sym typeface="Helvetica Condensed Medium"/>
              </a:defRPr>
            </a:lvl1pPr>
          </a:lstStyle>
          <a:p>
            <a:pPr/>
            <a:r>
              <a:t>Book of Revelation</a:t>
            </a:r>
          </a:p>
        </p:txBody>
      </p:sp>
      <p:sp>
        <p:nvSpPr>
          <p:cNvPr id="47" name="Shape 47"/>
          <p:cNvSpPr/>
          <p:nvPr/>
        </p:nvSpPr>
        <p:spPr>
          <a:xfrm>
            <a:off x="-1" y="8629451"/>
            <a:ext cx="1420615" cy="8908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nSpc>
                <a:spcPct val="110000"/>
              </a:lnSpc>
              <a:defRPr sz="2600">
                <a:solidFill>
                  <a:srgbClr val="FFFFFF"/>
                </a:solidFill>
                <a:latin typeface="Helvetica Condensed Medium"/>
                <a:ea typeface="Helvetica Condensed Medium"/>
                <a:cs typeface="Helvetica Condensed Medium"/>
                <a:sym typeface="Helvetica Condensed Medium"/>
              </a:defRPr>
            </a:lvl1pPr>
          </a:lstStyle>
          <a:p>
            <a:pPr/>
            <a:r>
              <a:t>Special Topic</a:t>
            </a:r>
          </a:p>
        </p:txBody>
      </p:sp>
      <p:sp>
        <p:nvSpPr>
          <p:cNvPr id="48" name="Shape 48"/>
          <p:cNvSpPr/>
          <p:nvPr/>
        </p:nvSpPr>
        <p:spPr>
          <a:xfrm>
            <a:off x="79434" y="1921819"/>
            <a:ext cx="1261746" cy="7215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sz="2200">
                <a:solidFill>
                  <a:srgbClr val="FFFFFF"/>
                </a:solidFill>
                <a:latin typeface="Helvetica Condensed Medium"/>
                <a:ea typeface="Helvetica Condensed Medium"/>
                <a:cs typeface="Helvetica Condensed Medium"/>
                <a:sym typeface="Helvetica Condensed Medium"/>
              </a:defRPr>
            </a:lvl1pPr>
          </a:lstStyle>
          <a:p>
            <a:pPr/>
            <a:r>
              <a:t>Chapter 20</a:t>
            </a:r>
          </a:p>
        </p:txBody>
      </p:sp>
      <p:sp>
        <p:nvSpPr>
          <p:cNvPr id="49" name="Shape 49"/>
          <p:cNvSpPr/>
          <p:nvPr/>
        </p:nvSpPr>
        <p:spPr>
          <a:xfrm>
            <a:off x="-12700" y="3267319"/>
            <a:ext cx="1420615" cy="71512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2300">
                <a:solidFill>
                  <a:srgbClr val="FFFFFF"/>
                </a:solidFill>
                <a:latin typeface="Helvetica Condensed Oblique"/>
                <a:ea typeface="Helvetica Condensed Oblique"/>
                <a:cs typeface="Helvetica Condensed Oblique"/>
                <a:sym typeface="Helvetica Condensed Oblique"/>
              </a:defRPr>
            </a:lvl1pPr>
          </a:lstStyle>
          <a:p>
            <a:pPr/>
            <a:r>
              <a:t>The Millennium</a:t>
            </a:r>
          </a:p>
        </p:txBody>
      </p:sp>
      <p:sp>
        <p:nvSpPr>
          <p:cNvPr id="50" name="Shape 50"/>
          <p:cNvSpPr/>
          <p:nvPr>
            <p:ph type="body" sz="quarter" idx="1"/>
          </p:nvPr>
        </p:nvSpPr>
        <p:spPr>
          <a:xfrm>
            <a:off x="2890981" y="1064542"/>
            <a:ext cx="8282530" cy="2436056"/>
          </a:xfrm>
          <a:prstGeom prst="rect">
            <a:avLst/>
          </a:prstGeom>
        </p:spPr>
        <p:txBody>
          <a:bodyPr anchor="t"/>
          <a:lstStyle>
            <a:lvl1pPr marL="0" indent="0">
              <a:spcBef>
                <a:spcPts val="0"/>
              </a:spcBef>
              <a:buSzTx/>
              <a:buNone/>
              <a:defRPr>
                <a:latin typeface="Gill Sans"/>
                <a:ea typeface="Gill Sans"/>
                <a:cs typeface="Gill Sans"/>
                <a:sym typeface="Gill Sans"/>
              </a:defRPr>
            </a:lvl1pPr>
            <a:lvl2pPr marL="0" indent="228600">
              <a:spcBef>
                <a:spcPts val="0"/>
              </a:spcBef>
              <a:buSzTx/>
              <a:buNone/>
              <a:defRPr>
                <a:latin typeface="Gill Sans"/>
                <a:ea typeface="Gill Sans"/>
                <a:cs typeface="Gill Sans"/>
                <a:sym typeface="Gill Sans"/>
              </a:defRPr>
            </a:lvl2pPr>
            <a:lvl3pPr marL="0" indent="457200">
              <a:spcBef>
                <a:spcPts val="0"/>
              </a:spcBef>
              <a:buSzTx/>
              <a:buNone/>
              <a:defRPr>
                <a:latin typeface="Gill Sans"/>
                <a:ea typeface="Gill Sans"/>
                <a:cs typeface="Gill Sans"/>
                <a:sym typeface="Gill Sans"/>
              </a:defRPr>
            </a:lvl3pPr>
            <a:lvl4pPr marL="0" indent="685800">
              <a:spcBef>
                <a:spcPts val="0"/>
              </a:spcBef>
              <a:buSzTx/>
              <a:buNone/>
              <a:defRPr>
                <a:latin typeface="Gill Sans"/>
                <a:ea typeface="Gill Sans"/>
                <a:cs typeface="Gill Sans"/>
                <a:sym typeface="Gill Sans"/>
              </a:defRPr>
            </a:lvl4pPr>
            <a:lvl5pPr marL="0" indent="914400">
              <a:spcBef>
                <a:spcPts val="0"/>
              </a:spcBef>
              <a:buSzTx/>
              <a:buNone/>
              <a:defRPr>
                <a:latin typeface="Gill Sans"/>
                <a:ea typeface="Gill Sans"/>
                <a:cs typeface="Gill San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51" name="Shape 5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Candlestick_glow55.jpg"/>
          <p:cNvPicPr>
            <a:picLocks noChangeAspect="1"/>
          </p:cNvPicPr>
          <p:nvPr/>
        </p:nvPicPr>
        <p:blipFill>
          <a:blip r:embed="rId2">
            <a:extLst/>
          </a:blip>
          <a:srcRect l="8045" t="6021" r="4807" b="0"/>
          <a:stretch>
            <a:fillRect/>
          </a:stretch>
        </p:blipFill>
        <p:spPr>
          <a:xfrm>
            <a:off x="0" y="431800"/>
            <a:ext cx="13004697" cy="9753600"/>
          </a:xfrm>
          <a:prstGeom prst="rect">
            <a:avLst/>
          </a:prstGeom>
          <a:ln w="12700">
            <a:miter lim="400000"/>
          </a:ln>
        </p:spPr>
      </p:pic>
      <p:grpSp>
        <p:nvGrpSpPr>
          <p:cNvPr id="6" name="Group 6"/>
          <p:cNvGrpSpPr/>
          <p:nvPr/>
        </p:nvGrpSpPr>
        <p:grpSpPr>
          <a:xfrm>
            <a:off x="-3" y="-203200"/>
            <a:ext cx="13004803" cy="939800"/>
            <a:chOff x="0" y="0"/>
            <a:chExt cx="13004801" cy="939799"/>
          </a:xfrm>
        </p:grpSpPr>
        <p:sp>
          <p:nvSpPr>
            <p:cNvPr id="3" name="Shape 3"/>
            <p:cNvSpPr/>
            <p:nvPr/>
          </p:nvSpPr>
          <p:spPr>
            <a:xfrm>
              <a:off x="0" y="114300"/>
              <a:ext cx="13004802" cy="711201"/>
            </a:xfrm>
            <a:prstGeom prst="rect">
              <a:avLst/>
            </a:prstGeom>
            <a:solidFill>
              <a:srgbClr val="020202"/>
            </a:soli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4" name="Shape 4"/>
            <p:cNvSpPr/>
            <p:nvPr/>
          </p:nvSpPr>
          <p:spPr>
            <a:xfrm>
              <a:off x="5730594" y="114300"/>
              <a:ext cx="7274207" cy="711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fontScale="100000" lnSpcReduction="0"/>
            </a:bodyPr>
            <a:lstStyle>
              <a:lvl1pPr>
                <a:defRPr sz="2900">
                  <a:solidFill>
                    <a:srgbClr val="A6AAA9"/>
                  </a:solidFill>
                  <a:latin typeface="Copperplate Gothic Bold"/>
                  <a:ea typeface="Copperplate Gothic Bold"/>
                  <a:cs typeface="Copperplate Gothic Bold"/>
                  <a:sym typeface="Copperplate Gothic Bold"/>
                </a:defRPr>
              </a:lvl1pPr>
            </a:lstStyle>
            <a:p>
              <a:pPr/>
              <a:r>
                <a:t>Vision to Strengthen the Saints</a:t>
              </a:r>
            </a:p>
          </p:txBody>
        </p:sp>
        <p:sp>
          <p:nvSpPr>
            <p:cNvPr id="5" name="Shape 5"/>
            <p:cNvSpPr/>
            <p:nvPr/>
          </p:nvSpPr>
          <p:spPr>
            <a:xfrm>
              <a:off x="0" y="0"/>
              <a:ext cx="5897679" cy="939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fontScale="100000" lnSpcReduction="0"/>
            </a:bodyPr>
            <a:lstStyle>
              <a:lvl1pPr>
                <a:defRPr sz="3700">
                  <a:solidFill>
                    <a:srgbClr val="A6AAA9"/>
                  </a:solidFill>
                  <a:latin typeface="Copperplate Gothic Bold"/>
                  <a:ea typeface="Copperplate Gothic Bold"/>
                  <a:cs typeface="Copperplate Gothic Bold"/>
                  <a:sym typeface="Copperplate Gothic Bold"/>
                </a:defRPr>
              </a:lvl1pPr>
            </a:lstStyle>
            <a:p>
              <a:pPr/>
              <a:r>
                <a:t>Book of Revelation: </a:t>
              </a:r>
            </a:p>
          </p:txBody>
        </p:sp>
      </p:grpSp>
      <p:sp>
        <p:nvSpPr>
          <p:cNvPr id="7" name="Shape 7"/>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8" name="Shape 8"/>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9" name="Shape 9"/>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7.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4.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8.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 Id="rId3"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7.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 Id="rId3" Type="http://schemas.openxmlformats.org/officeDocument/2006/relationships/image" Target="../media/image9.png"/><Relationship Id="rId4" Type="http://schemas.openxmlformats.org/officeDocument/2006/relationships/image" Target="../media/image10.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 name="Shape 60"/>
          <p:cNvSpPr/>
          <p:nvPr/>
        </p:nvSpPr>
        <p:spPr>
          <a:xfrm>
            <a:off x="8346417" y="9029699"/>
            <a:ext cx="4430548"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sz="3200">
                <a:solidFill>
                  <a:srgbClr val="DCDEE0"/>
                </a:solidFill>
              </a:defRPr>
            </a:lvl1pPr>
          </a:lstStyle>
          <a:p>
            <a:pPr/>
            <a:r>
              <a:t>Paul J. Bucknell</a:t>
            </a:r>
          </a:p>
        </p:txBody>
      </p:sp>
      <p:sp>
        <p:nvSpPr>
          <p:cNvPr id="61" name="Shape 61"/>
          <p:cNvSpPr/>
          <p:nvPr/>
        </p:nvSpPr>
        <p:spPr>
          <a:xfrm>
            <a:off x="-1" y="8006292"/>
            <a:ext cx="13004801" cy="1130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1" sz="4700">
                <a:solidFill>
                  <a:srgbClr val="FFFFFF"/>
                </a:solidFill>
                <a:latin typeface="Helvetica"/>
                <a:ea typeface="Helvetica"/>
                <a:cs typeface="Helvetica"/>
                <a:sym typeface="Helvetica"/>
              </a:defRPr>
            </a:lvl1pPr>
          </a:lstStyle>
          <a:p>
            <a:pPr/>
            <a:r>
              <a:t>Special focus on The Millennium</a:t>
            </a:r>
          </a:p>
        </p:txBody>
      </p:sp>
      <p:sp>
        <p:nvSpPr>
          <p:cNvPr id="62" name="Shape 62"/>
          <p:cNvSpPr/>
          <p:nvPr/>
        </p:nvSpPr>
        <p:spPr>
          <a:xfrm>
            <a:off x="-3" y="6507754"/>
            <a:ext cx="13004803" cy="187477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sz="8500">
                <a:solidFill>
                  <a:srgbClr val="FFFFFF"/>
                </a:solidFill>
                <a:latin typeface="Impact"/>
                <a:ea typeface="Impact"/>
                <a:cs typeface="Impact"/>
                <a:sym typeface="Impact"/>
              </a:defRPr>
            </a:lvl1pPr>
          </a:lstStyle>
          <a:p>
            <a:pPr/>
            <a:r>
              <a:t>Revelation 20</a:t>
            </a:r>
          </a:p>
        </p:txBody>
      </p:sp>
      <p:pic>
        <p:nvPicPr>
          <p:cNvPr id="63" name="Dante-dragon-filtered.png"/>
          <p:cNvPicPr>
            <a:picLocks noChangeAspect="1"/>
          </p:cNvPicPr>
          <p:nvPr/>
        </p:nvPicPr>
        <p:blipFill>
          <a:blip r:embed="rId2">
            <a:extLst/>
          </a:blip>
          <a:srcRect l="0" t="0" r="5" b="0"/>
          <a:stretch>
            <a:fillRect/>
          </a:stretch>
        </p:blipFill>
        <p:spPr>
          <a:xfrm rot="21457081">
            <a:off x="1905695" y="2545308"/>
            <a:ext cx="2465785" cy="30446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0800"/>
                </a:lnTo>
                <a:lnTo>
                  <a:pt x="0" y="21600"/>
                </a:lnTo>
                <a:lnTo>
                  <a:pt x="10802" y="21600"/>
                </a:lnTo>
                <a:lnTo>
                  <a:pt x="21600" y="21600"/>
                </a:lnTo>
                <a:lnTo>
                  <a:pt x="21600" y="10800"/>
                </a:lnTo>
                <a:lnTo>
                  <a:pt x="21600" y="0"/>
                </a:lnTo>
                <a:lnTo>
                  <a:pt x="10802" y="0"/>
                </a:lnTo>
                <a:lnTo>
                  <a:pt x="0" y="0"/>
                </a:lnTo>
                <a:close/>
                <a:moveTo>
                  <a:pt x="8598" y="1943"/>
                </a:moveTo>
                <a:cubicBezTo>
                  <a:pt x="8665" y="1944"/>
                  <a:pt x="8736" y="2021"/>
                  <a:pt x="8782" y="2176"/>
                </a:cubicBezTo>
                <a:cubicBezTo>
                  <a:pt x="8819" y="2302"/>
                  <a:pt x="8875" y="2500"/>
                  <a:pt x="8907" y="2616"/>
                </a:cubicBezTo>
                <a:cubicBezTo>
                  <a:pt x="8951" y="2774"/>
                  <a:pt x="9020" y="2824"/>
                  <a:pt x="9192" y="2824"/>
                </a:cubicBezTo>
                <a:cubicBezTo>
                  <a:pt x="9521" y="2824"/>
                  <a:pt x="9553" y="2927"/>
                  <a:pt x="9289" y="3128"/>
                </a:cubicBezTo>
                <a:cubicBezTo>
                  <a:pt x="9095" y="3276"/>
                  <a:pt x="9037" y="3289"/>
                  <a:pt x="8910" y="3204"/>
                </a:cubicBezTo>
                <a:cubicBezTo>
                  <a:pt x="8877" y="3181"/>
                  <a:pt x="8852" y="3165"/>
                  <a:pt x="8834" y="3156"/>
                </a:cubicBezTo>
                <a:cubicBezTo>
                  <a:pt x="8830" y="3168"/>
                  <a:pt x="8824" y="3179"/>
                  <a:pt x="8817" y="3190"/>
                </a:cubicBezTo>
                <a:cubicBezTo>
                  <a:pt x="8828" y="3216"/>
                  <a:pt x="8846" y="3255"/>
                  <a:pt x="8879" y="3314"/>
                </a:cubicBezTo>
                <a:cubicBezTo>
                  <a:pt x="8971" y="3477"/>
                  <a:pt x="8974" y="3555"/>
                  <a:pt x="8886" y="3669"/>
                </a:cubicBezTo>
                <a:cubicBezTo>
                  <a:pt x="8824" y="3749"/>
                  <a:pt x="8771" y="3861"/>
                  <a:pt x="8771" y="3919"/>
                </a:cubicBezTo>
                <a:cubicBezTo>
                  <a:pt x="8771" y="3977"/>
                  <a:pt x="8709" y="4067"/>
                  <a:pt x="8632" y="4119"/>
                </a:cubicBezTo>
                <a:cubicBezTo>
                  <a:pt x="8516" y="4197"/>
                  <a:pt x="8476" y="4177"/>
                  <a:pt x="8396" y="3995"/>
                </a:cubicBezTo>
                <a:cubicBezTo>
                  <a:pt x="8343" y="3875"/>
                  <a:pt x="8264" y="3726"/>
                  <a:pt x="8219" y="3663"/>
                </a:cubicBezTo>
                <a:cubicBezTo>
                  <a:pt x="8166" y="3590"/>
                  <a:pt x="8189" y="3465"/>
                  <a:pt x="8281" y="3319"/>
                </a:cubicBezTo>
                <a:cubicBezTo>
                  <a:pt x="8417" y="3105"/>
                  <a:pt x="8415" y="3097"/>
                  <a:pt x="8264" y="3198"/>
                </a:cubicBezTo>
                <a:cubicBezTo>
                  <a:pt x="8121" y="3294"/>
                  <a:pt x="8072" y="3285"/>
                  <a:pt x="7861" y="3114"/>
                </a:cubicBezTo>
                <a:lnTo>
                  <a:pt x="7621" y="2920"/>
                </a:lnTo>
                <a:lnTo>
                  <a:pt x="7986" y="2776"/>
                </a:lnTo>
                <a:cubicBezTo>
                  <a:pt x="8311" y="2647"/>
                  <a:pt x="8354" y="2597"/>
                  <a:pt x="8396" y="2289"/>
                </a:cubicBezTo>
                <a:cubicBezTo>
                  <a:pt x="8427" y="2062"/>
                  <a:pt x="8511" y="1941"/>
                  <a:pt x="8598" y="1943"/>
                </a:cubicBezTo>
                <a:close/>
              </a:path>
            </a:pathLst>
          </a:custGeom>
          <a:ln w="12700">
            <a:miter lim="400000"/>
          </a:ln>
        </p:spPr>
      </p:pic>
      <p:pic>
        <p:nvPicPr>
          <p:cNvPr id="64" name="Dante-dragon-filtered.png"/>
          <p:cNvPicPr>
            <a:picLocks noChangeAspect="1"/>
          </p:cNvPicPr>
          <p:nvPr/>
        </p:nvPicPr>
        <p:blipFill>
          <a:blip r:embed="rId3">
            <a:extLst/>
          </a:blip>
          <a:srcRect l="0" t="0" r="5" b="0"/>
          <a:stretch>
            <a:fillRect/>
          </a:stretch>
        </p:blipFill>
        <p:spPr>
          <a:xfrm flipH="1" rot="21518408">
            <a:off x="8504334" y="2566403"/>
            <a:ext cx="2465785" cy="30446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0800"/>
                </a:lnTo>
                <a:lnTo>
                  <a:pt x="0" y="21600"/>
                </a:lnTo>
                <a:lnTo>
                  <a:pt x="10802" y="21600"/>
                </a:lnTo>
                <a:lnTo>
                  <a:pt x="21600" y="21600"/>
                </a:lnTo>
                <a:lnTo>
                  <a:pt x="21600" y="10800"/>
                </a:lnTo>
                <a:lnTo>
                  <a:pt x="21600" y="0"/>
                </a:lnTo>
                <a:lnTo>
                  <a:pt x="10802" y="0"/>
                </a:lnTo>
                <a:lnTo>
                  <a:pt x="0" y="0"/>
                </a:lnTo>
                <a:close/>
                <a:moveTo>
                  <a:pt x="8625" y="1931"/>
                </a:moveTo>
                <a:cubicBezTo>
                  <a:pt x="8681" y="1933"/>
                  <a:pt x="8730" y="1985"/>
                  <a:pt x="8754" y="2097"/>
                </a:cubicBezTo>
                <a:cubicBezTo>
                  <a:pt x="8769" y="2171"/>
                  <a:pt x="8784" y="2220"/>
                  <a:pt x="8799" y="2281"/>
                </a:cubicBezTo>
                <a:cubicBezTo>
                  <a:pt x="8808" y="2307"/>
                  <a:pt x="8819" y="2329"/>
                  <a:pt x="8827" y="2359"/>
                </a:cubicBezTo>
                <a:cubicBezTo>
                  <a:pt x="8842" y="2413"/>
                  <a:pt x="8848" y="2456"/>
                  <a:pt x="8858" y="2500"/>
                </a:cubicBezTo>
                <a:cubicBezTo>
                  <a:pt x="8942" y="2741"/>
                  <a:pt x="9039" y="2824"/>
                  <a:pt x="9196" y="2824"/>
                </a:cubicBezTo>
                <a:cubicBezTo>
                  <a:pt x="9522" y="2824"/>
                  <a:pt x="9553" y="2928"/>
                  <a:pt x="9289" y="3128"/>
                </a:cubicBezTo>
                <a:cubicBezTo>
                  <a:pt x="9099" y="3273"/>
                  <a:pt x="9037" y="3287"/>
                  <a:pt x="8917" y="3207"/>
                </a:cubicBezTo>
                <a:cubicBezTo>
                  <a:pt x="8858" y="3167"/>
                  <a:pt x="8815" y="3153"/>
                  <a:pt x="8792" y="3162"/>
                </a:cubicBezTo>
                <a:cubicBezTo>
                  <a:pt x="8803" y="3198"/>
                  <a:pt x="8819" y="3240"/>
                  <a:pt x="8841" y="3286"/>
                </a:cubicBezTo>
                <a:cubicBezTo>
                  <a:pt x="8845" y="3294"/>
                  <a:pt x="8845" y="3298"/>
                  <a:pt x="8848" y="3305"/>
                </a:cubicBezTo>
                <a:cubicBezTo>
                  <a:pt x="8854" y="3310"/>
                  <a:pt x="8858" y="3316"/>
                  <a:pt x="8865" y="3319"/>
                </a:cubicBezTo>
                <a:cubicBezTo>
                  <a:pt x="9002" y="3388"/>
                  <a:pt x="8979" y="3616"/>
                  <a:pt x="8831" y="3728"/>
                </a:cubicBezTo>
                <a:cubicBezTo>
                  <a:pt x="8812" y="3768"/>
                  <a:pt x="8798" y="3809"/>
                  <a:pt x="8771" y="3860"/>
                </a:cubicBezTo>
                <a:cubicBezTo>
                  <a:pt x="8754" y="3892"/>
                  <a:pt x="8741" y="3909"/>
                  <a:pt x="8726" y="3936"/>
                </a:cubicBezTo>
                <a:cubicBezTo>
                  <a:pt x="8717" y="3978"/>
                  <a:pt x="8686" y="4036"/>
                  <a:pt x="8636" y="4091"/>
                </a:cubicBezTo>
                <a:cubicBezTo>
                  <a:pt x="8635" y="4092"/>
                  <a:pt x="8634" y="4092"/>
                  <a:pt x="8632" y="4094"/>
                </a:cubicBezTo>
                <a:cubicBezTo>
                  <a:pt x="8600" y="4140"/>
                  <a:pt x="8573" y="4168"/>
                  <a:pt x="8549" y="4178"/>
                </a:cubicBezTo>
                <a:cubicBezTo>
                  <a:pt x="8512" y="4207"/>
                  <a:pt x="8493" y="4191"/>
                  <a:pt x="8469" y="4139"/>
                </a:cubicBezTo>
                <a:cubicBezTo>
                  <a:pt x="8456" y="4119"/>
                  <a:pt x="8443" y="4095"/>
                  <a:pt x="8431" y="4063"/>
                </a:cubicBezTo>
                <a:cubicBezTo>
                  <a:pt x="8420" y="4036"/>
                  <a:pt x="8396" y="3987"/>
                  <a:pt x="8379" y="3947"/>
                </a:cubicBezTo>
                <a:cubicBezTo>
                  <a:pt x="8340" y="3872"/>
                  <a:pt x="8296" y="3790"/>
                  <a:pt x="8253" y="3722"/>
                </a:cubicBezTo>
                <a:cubicBezTo>
                  <a:pt x="8181" y="3608"/>
                  <a:pt x="8159" y="3496"/>
                  <a:pt x="8201" y="3474"/>
                </a:cubicBezTo>
                <a:cubicBezTo>
                  <a:pt x="8223" y="3463"/>
                  <a:pt x="8247" y="3435"/>
                  <a:pt x="8271" y="3398"/>
                </a:cubicBezTo>
                <a:cubicBezTo>
                  <a:pt x="8278" y="3375"/>
                  <a:pt x="8284" y="3351"/>
                  <a:pt x="8295" y="3328"/>
                </a:cubicBezTo>
                <a:cubicBezTo>
                  <a:pt x="8318" y="3279"/>
                  <a:pt x="8333" y="3247"/>
                  <a:pt x="8347" y="3212"/>
                </a:cubicBezTo>
                <a:cubicBezTo>
                  <a:pt x="8360" y="3147"/>
                  <a:pt x="8332" y="3153"/>
                  <a:pt x="8239" y="3215"/>
                </a:cubicBezTo>
                <a:cubicBezTo>
                  <a:pt x="8220" y="3228"/>
                  <a:pt x="8205" y="3236"/>
                  <a:pt x="8187" y="3243"/>
                </a:cubicBezTo>
                <a:cubicBezTo>
                  <a:pt x="8125" y="3294"/>
                  <a:pt x="8071" y="3271"/>
                  <a:pt x="7947" y="3176"/>
                </a:cubicBezTo>
                <a:cubicBezTo>
                  <a:pt x="7921" y="3157"/>
                  <a:pt x="7894" y="3141"/>
                  <a:pt x="7861" y="3114"/>
                </a:cubicBezTo>
                <a:lnTo>
                  <a:pt x="7621" y="2920"/>
                </a:lnTo>
                <a:lnTo>
                  <a:pt x="7986" y="2776"/>
                </a:lnTo>
                <a:cubicBezTo>
                  <a:pt x="8311" y="2647"/>
                  <a:pt x="8354" y="2597"/>
                  <a:pt x="8396" y="2289"/>
                </a:cubicBezTo>
                <a:cubicBezTo>
                  <a:pt x="8429" y="2048"/>
                  <a:pt x="8498" y="1934"/>
                  <a:pt x="8577" y="1943"/>
                </a:cubicBezTo>
                <a:cubicBezTo>
                  <a:pt x="8593" y="1935"/>
                  <a:pt x="8609" y="1931"/>
                  <a:pt x="8625" y="1931"/>
                </a:cubicBezTo>
                <a:close/>
              </a:path>
            </a:pathLst>
          </a:cu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5" presetID="19" grpId="1" fill="hold">
                                  <p:stCondLst>
                                    <p:cond delay="0"/>
                                  </p:stCondLst>
                                  <p:iterate type="el" backwards="0">
                                    <p:tmAbs val="0"/>
                                  </p:iterate>
                                  <p:childTnLst>
                                    <p:set>
                                      <p:cBhvr>
                                        <p:cTn id="6" fill="hold"/>
                                        <p:tgtEl>
                                          <p:spTgt spid="61"/>
                                        </p:tgtEl>
                                        <p:attrNameLst>
                                          <p:attrName>style.visibility</p:attrName>
                                        </p:attrNameLst>
                                      </p:cBhvr>
                                      <p:to>
                                        <p:strVal val="visible"/>
                                      </p:to>
                                    </p:set>
                                    <p:anim calcmode="lin" valueType="num">
                                      <p:cBhvr>
                                        <p:cTn id="7" dur="4500" fill="hold"/>
                                        <p:tgtEl>
                                          <p:spTgt spid="61"/>
                                        </p:tgtEl>
                                        <p:attrNameLst>
                                          <p:attrName>ppt_w</p:attrName>
                                        </p:attrNameLst>
                                      </p:cBhvr>
                                      <p:tavLst>
                                        <p:tav tm="0">
                                          <p:val>
                                            <p:strVal val="#ppt_w"/>
                                          </p:val>
                                        </p:tav>
                                        <p:tav tm="100000">
                                          <p:val>
                                            <p:strVal val="#ppt_w"/>
                                          </p:val>
                                        </p:tav>
                                      </p:tavLst>
                                    </p:anim>
                                    <p:anim calcmode="lin" valueType="num">
                                      <p:cBhvr>
                                        <p:cTn id="8" dur="4500" fill="hold"/>
                                        <p:tgtEl>
                                          <p:spTgt spid="61"/>
                                        </p:tgtEl>
                                        <p:attrNameLst>
                                          <p:attrName>ppt_h</p:attrName>
                                        </p:attrNameLst>
                                      </p:cBhvr>
                                      <p:tavLst>
                                        <p:tav tm="0" fmla="#ppt_h*sin(2.5*pi*$)">
                                          <p:val>
                                            <p:fltVal val="0"/>
                                          </p:val>
                                        </p:tav>
                                        <p:tav tm="100000">
                                          <p:val>
                                            <p:fltVal val="1"/>
                                          </p:val>
                                        </p:tav>
                                      </p:tavLst>
                                    </p:anim>
                                  </p:childTnLst>
                                </p:cTn>
                              </p:par>
                            </p:childTnLst>
                          </p:cTn>
                        </p:par>
                        <p:par>
                          <p:cTn id="9" fill="hold">
                            <p:stCondLst>
                              <p:cond delay="4500"/>
                            </p:stCondLst>
                            <p:childTnLst>
                              <p:par>
                                <p:cTn id="10" presetClass="entr" nodeType="afterEffect" presetID="9" grpId="2" fill="hold">
                                  <p:stCondLst>
                                    <p:cond delay="0"/>
                                  </p:stCondLst>
                                  <p:iterate type="el" backwards="0">
                                    <p:tmAbs val="0"/>
                                  </p:iterate>
                                  <p:childTnLst>
                                    <p:set>
                                      <p:cBhvr>
                                        <p:cTn id="11" fill="hold"/>
                                        <p:tgtEl>
                                          <p:spTgt spid="60"/>
                                        </p:tgtEl>
                                        <p:attrNameLst>
                                          <p:attrName>style.visibility</p:attrName>
                                        </p:attrNameLst>
                                      </p:cBhvr>
                                      <p:to>
                                        <p:strVal val="visible"/>
                                      </p:to>
                                    </p:set>
                                    <p:animEffect filter="dissolve" transition="in">
                                      <p:cBhvr>
                                        <p:cTn id="12" dur="1500"/>
                                        <p:tgtEl>
                                          <p:spTgt spid="60"/>
                                        </p:tgtEl>
                                      </p:cBhvr>
                                    </p:animEffect>
                                  </p:childTnLst>
                                </p:cTn>
                              </p:par>
                            </p:childTnLst>
                          </p:cTn>
                        </p:par>
                        <p:par>
                          <p:cTn id="13" fill="hold">
                            <p:stCondLst>
                              <p:cond delay="6000"/>
                            </p:stCondLst>
                            <p:childTnLst>
                              <p:par>
                                <p:cTn id="14" presetClass="entr" nodeType="afterEffect" presetID="9" grpId="3" fill="hold">
                                  <p:stCondLst>
                                    <p:cond delay="400"/>
                                  </p:stCondLst>
                                  <p:iterate type="el" backwards="0">
                                    <p:tmAbs val="0"/>
                                  </p:iterate>
                                  <p:childTnLst>
                                    <p:set>
                                      <p:cBhvr>
                                        <p:cTn id="15" fill="hold"/>
                                        <p:tgtEl>
                                          <p:spTgt spid="63"/>
                                        </p:tgtEl>
                                        <p:attrNameLst>
                                          <p:attrName>style.visibility</p:attrName>
                                        </p:attrNameLst>
                                      </p:cBhvr>
                                      <p:to>
                                        <p:strVal val="visible"/>
                                      </p:to>
                                    </p:set>
                                    <p:animEffect filter="dissolve" transition="in">
                                      <p:cBhvr>
                                        <p:cTn id="16" dur="4500"/>
                                        <p:tgtEl>
                                          <p:spTgt spid="63"/>
                                        </p:tgtEl>
                                      </p:cBhvr>
                                    </p:animEffect>
                                  </p:childTnLst>
                                </p:cTn>
                              </p:par>
                            </p:childTnLst>
                          </p:cTn>
                        </p:par>
                        <p:par>
                          <p:cTn id="17" fill="hold">
                            <p:stCondLst>
                              <p:cond delay="10900"/>
                            </p:stCondLst>
                            <p:childTnLst>
                              <p:par>
                                <p:cTn id="18" presetClass="entr" nodeType="afterEffect" presetID="9" grpId="4" fill="hold">
                                  <p:stCondLst>
                                    <p:cond delay="0"/>
                                  </p:stCondLst>
                                  <p:iterate type="el" backwards="0">
                                    <p:tmAbs val="0"/>
                                  </p:iterate>
                                  <p:childTnLst>
                                    <p:set>
                                      <p:cBhvr>
                                        <p:cTn id="19" fill="hold"/>
                                        <p:tgtEl>
                                          <p:spTgt spid="64"/>
                                        </p:tgtEl>
                                        <p:attrNameLst>
                                          <p:attrName>style.visibility</p:attrName>
                                        </p:attrNameLst>
                                      </p:cBhvr>
                                      <p:to>
                                        <p:strVal val="visible"/>
                                      </p:to>
                                    </p:set>
                                    <p:animEffect filter="dissolve" transition="in">
                                      <p:cBhvr>
                                        <p:cTn id="20" dur="4500"/>
                                        <p:tgtEl>
                                          <p:spTgt spid="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1" grpId="1"/>
      <p:bldP build="whole" bldLvl="1" animBg="1" rev="0" advAuto="0" spid="64" grpId="4"/>
      <p:bldP build="whole" bldLvl="1" animBg="1" rev="0" advAuto="0" spid="60" grpId="2"/>
      <p:bldP build="whole" bldLvl="1" animBg="1" rev="0" advAuto="0" spid="63" grpId="3"/>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3" name="Shape 223"/>
          <p:cNvSpPr/>
          <p:nvPr/>
        </p:nvSpPr>
        <p:spPr>
          <a:xfrm>
            <a:off x="9880581" y="1394742"/>
            <a:ext cx="2876388" cy="73660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100">
                <a:solidFill>
                  <a:srgbClr val="A6AAA9"/>
                </a:solidFill>
              </a:defRPr>
            </a:pPr>
            <a:r>
              <a:rPr b="1">
                <a:solidFill>
                  <a:schemeClr val="accent5"/>
                </a:solidFill>
                <a:latin typeface="Helvetica"/>
                <a:ea typeface="Helvetica"/>
                <a:cs typeface="Helvetica"/>
                <a:sym typeface="Helvetica"/>
              </a:rPr>
              <a:t>20:1 And I saw</a:t>
            </a:r>
            <a:r>
              <a:rPr>
                <a:solidFill>
                  <a:srgbClr val="000000"/>
                </a:solidFill>
              </a:rPr>
              <a:t> a</a:t>
            </a:r>
            <a:r>
              <a:t>n angel coming down from heaven, having the key of the abyss and a great chain in his hand. 2 And he laid hold of the dragon, the serpent of old, who is the devil and Satan, and bound him for a thousand years, 3 and threw him into the abyss, and shut it and sealed it over him, so that he should not deceive the nations any longer, until the thousand years were completed; after these things he must be released for a short time. 4 And I saw thrones, and they sat upon them, and judgment was given to them. </a:t>
            </a:r>
            <a:r>
              <a:rPr>
                <a:solidFill>
                  <a:srgbClr val="000000"/>
                </a:solidFill>
              </a:rPr>
              <a:t>And I saw</a:t>
            </a:r>
            <a:r>
              <a:t> the souls of those who had been beheaded because of the testimony of Jesus and because of the word of God, and those who had not worshiped the beast or his image, and had not received the mark upon their forehead and upon their hand; and they came to life and reigned with Christ for a thousand years. 5 The rest of the dead did not come to life until the thousand years were completed. This is the first resurrection.  6 Blessed and holy is the one who has a part in the first resurrection; over these the second death has no power, but they will be priests of God and of Christ and will reign with Him for a thousand years. 7 And when the thousand years are completed, Satan will be released from his prison,  8 and will come out to deceive the nations which are in the four corners of the earth, Gog and Magog, to gather them together for the war; the number of them is like the sand of the seashore. 9 And they came up on the broad plain of the earth and surrounded the camp of the saints and the beloved city, and fire came down from heaven and devoured them. 10 And the devil who deceived them was thrown into the lake of fire and brimstone, where the beast and the false prophet are also; and they will be tormented day and night forever and ever.</a:t>
            </a:r>
          </a:p>
        </p:txBody>
      </p:sp>
      <p:sp>
        <p:nvSpPr>
          <p:cNvPr id="224" name="Shape 224"/>
          <p:cNvSpPr/>
          <p:nvPr>
            <p:ph type="title" idx="4294967295"/>
          </p:nvPr>
        </p:nvSpPr>
        <p:spPr>
          <a:xfrm>
            <a:off x="1420614" y="0"/>
            <a:ext cx="11584187" cy="890836"/>
          </a:xfrm>
          <a:prstGeom prst="rect">
            <a:avLst/>
          </a:prstGeom>
        </p:spPr>
        <p:txBody>
          <a:bodyPr/>
          <a:lstStyle>
            <a:lvl1pPr>
              <a:defRPr sz="5000">
                <a:latin typeface="Helvetica Condensed Medium"/>
                <a:ea typeface="Helvetica Condensed Medium"/>
                <a:cs typeface="Helvetica Condensed Medium"/>
                <a:sym typeface="Helvetica Condensed Medium"/>
              </a:defRPr>
            </a:lvl1pPr>
          </a:lstStyle>
          <a:p>
            <a:pPr/>
            <a:r>
              <a:t>Checking for Chronological Sequence</a:t>
            </a:r>
          </a:p>
        </p:txBody>
      </p:sp>
      <p:sp>
        <p:nvSpPr>
          <p:cNvPr id="225" name="Shape 225"/>
          <p:cNvSpPr/>
          <p:nvPr/>
        </p:nvSpPr>
        <p:spPr>
          <a:xfrm>
            <a:off x="4046310" y="892153"/>
            <a:ext cx="1060060" cy="415732"/>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26" name="Shape 226"/>
          <p:cNvSpPr/>
          <p:nvPr/>
        </p:nvSpPr>
        <p:spPr>
          <a:xfrm>
            <a:off x="1420613" y="888318"/>
            <a:ext cx="2695038" cy="4869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10000"/>
              </a:lnSpc>
              <a:spcBef>
                <a:spcPts val="500"/>
              </a:spcBef>
              <a:defRPr b="1" spc="-64" sz="3200">
                <a:latin typeface="Helvetica Condensed Medium"/>
                <a:ea typeface="Helvetica Condensed Medium"/>
                <a:cs typeface="Helvetica Condensed Medium"/>
                <a:sym typeface="Helvetica Condensed Medium"/>
              </a:defRPr>
            </a:lvl1pPr>
          </a:lstStyle>
          <a:p>
            <a:pPr/>
            <a:r>
              <a:t>Rev 19:1-10</a:t>
            </a:r>
          </a:p>
        </p:txBody>
      </p:sp>
      <p:sp>
        <p:nvSpPr>
          <p:cNvPr id="227" name="Shape 227"/>
          <p:cNvSpPr/>
          <p:nvPr/>
        </p:nvSpPr>
        <p:spPr>
          <a:xfrm>
            <a:off x="1655834" y="1509901"/>
            <a:ext cx="2390477" cy="72136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200"/>
            </a:pPr>
            <a:r>
              <a:t>19:1 After these things I heard, as it were, a loud voice of a great multitude in heaven, saying, “Hallelujah! Salvation and glory and </a:t>
            </a:r>
            <a:r>
              <a:rPr b="1">
                <a:latin typeface="Helvetica"/>
                <a:ea typeface="Helvetica"/>
                <a:cs typeface="Helvetica"/>
                <a:sym typeface="Helvetica"/>
              </a:rPr>
              <a:t>power belong to our God;</a:t>
            </a:r>
            <a:r>
              <a:t>  2 BECAUSE HIS JUDGMENTS ARE TRUE AND RIGHTEOUS; for</a:t>
            </a:r>
            <a:r>
              <a:rPr b="1">
                <a:latin typeface="Helvetica"/>
                <a:ea typeface="Helvetica"/>
                <a:cs typeface="Helvetica"/>
                <a:sym typeface="Helvetica"/>
              </a:rPr>
              <a:t> He has judged the great harlot who was corrupting the earth </a:t>
            </a:r>
            <a:r>
              <a:t>with her immorality, and HE HAS AVENGED THE BLOOD OF HIS BOND-SERVANTS ON HER.”  3 And a second time they said, </a:t>
            </a:r>
            <a:r>
              <a:rPr b="1">
                <a:latin typeface="Helvetica"/>
                <a:ea typeface="Helvetica"/>
                <a:cs typeface="Helvetica"/>
                <a:sym typeface="Helvetica"/>
              </a:rPr>
              <a:t>“Hallelujah! HER SMOKE RISES</a:t>
            </a:r>
            <a:r>
              <a:t> UP FOREVER AND EVER.”  4 And the twenty-four elders and the four living creatures fell down and worshiped God who sits on the </a:t>
            </a:r>
            <a:r>
              <a:rPr b="1">
                <a:latin typeface="Helvetica"/>
                <a:ea typeface="Helvetica"/>
                <a:cs typeface="Helvetica"/>
                <a:sym typeface="Helvetica"/>
              </a:rPr>
              <a:t>throne saying, “Amen. Hallelujah!”</a:t>
            </a:r>
            <a:r>
              <a:t>  5 And a voice came from the throne, saying, “Give praise to our God, all you His bond-servants, you who fear Him, the small and the great.”  6 And I heard, as it were, the voice of a great multitude and as the sound of many waters and as the sound of mighty peals of thunder, saying, </a:t>
            </a:r>
            <a:r>
              <a:rPr b="1">
                <a:latin typeface="Helvetica"/>
                <a:ea typeface="Helvetica"/>
                <a:cs typeface="Helvetica"/>
                <a:sym typeface="Helvetica"/>
              </a:rPr>
              <a:t>“Hallelujah! For the Lord our God, the Almighty, reigns</a:t>
            </a:r>
            <a:r>
              <a:t>.  7 “Let us rejoice and be glad and give the glory to Him, </a:t>
            </a:r>
            <a:r>
              <a:rPr b="1">
                <a:latin typeface="Helvetica"/>
                <a:ea typeface="Helvetica"/>
                <a:cs typeface="Helvetica"/>
                <a:sym typeface="Helvetica"/>
              </a:rPr>
              <a:t>for the marriage of the Lamb has come and His bride has made herself ready.” </a:t>
            </a:r>
            <a:r>
              <a:t> 8 And it was</a:t>
            </a:r>
            <a:r>
              <a:rPr b="1">
                <a:latin typeface="Helvetica"/>
                <a:ea typeface="Helvetica"/>
                <a:cs typeface="Helvetica"/>
                <a:sym typeface="Helvetica"/>
              </a:rPr>
              <a:t> given to her to clothe herself in fine linen, bright and clean</a:t>
            </a:r>
            <a:r>
              <a:t>; for the fine linen is the righteous acts of the saints.</a:t>
            </a:r>
          </a:p>
        </p:txBody>
      </p:sp>
      <p:sp>
        <p:nvSpPr>
          <p:cNvPr id="228" name="Shape 228"/>
          <p:cNvSpPr/>
          <p:nvPr/>
        </p:nvSpPr>
        <p:spPr>
          <a:xfrm>
            <a:off x="3863544" y="1866655"/>
            <a:ext cx="1371601" cy="6883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10000"/>
              </a:lnSpc>
              <a:spcBef>
                <a:spcPts val="500"/>
              </a:spcBef>
              <a:defRPr b="1" sz="2300">
                <a:latin typeface="Helvetica Condensed Medium"/>
                <a:ea typeface="Helvetica Condensed Medium"/>
                <a:cs typeface="Helvetica Condensed Medium"/>
                <a:sym typeface="Helvetica Condensed Medium"/>
              </a:defRPr>
            </a:lvl1pPr>
          </a:lstStyle>
          <a:p>
            <a:pPr/>
            <a:r>
              <a:t>Glorious victor</a:t>
            </a:r>
          </a:p>
        </p:txBody>
      </p:sp>
      <p:sp>
        <p:nvSpPr>
          <p:cNvPr id="229" name="Shape 229"/>
          <p:cNvSpPr/>
          <p:nvPr/>
        </p:nvSpPr>
        <p:spPr>
          <a:xfrm>
            <a:off x="3863544" y="2787210"/>
            <a:ext cx="1371601" cy="68834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10000"/>
              </a:lnSpc>
              <a:spcBef>
                <a:spcPts val="500"/>
              </a:spcBef>
              <a:defRPr b="1" sz="2300">
                <a:latin typeface="Helvetica Condensed Medium"/>
                <a:ea typeface="Helvetica Condensed Medium"/>
                <a:cs typeface="Helvetica Condensed Medium"/>
                <a:sym typeface="Helvetica Condensed Medium"/>
              </a:defRPr>
            </a:lvl1pPr>
          </a:lstStyle>
          <a:p>
            <a:pPr/>
            <a:r>
              <a:t>Harlot judged</a:t>
            </a:r>
          </a:p>
        </p:txBody>
      </p:sp>
      <p:sp>
        <p:nvSpPr>
          <p:cNvPr id="230" name="Shape 230"/>
          <p:cNvSpPr/>
          <p:nvPr/>
        </p:nvSpPr>
        <p:spPr>
          <a:xfrm>
            <a:off x="3863544" y="4127557"/>
            <a:ext cx="1371601" cy="68834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10000"/>
              </a:lnSpc>
              <a:spcBef>
                <a:spcPts val="500"/>
              </a:spcBef>
              <a:defRPr b="1" sz="2300">
                <a:latin typeface="Helvetica Condensed Medium"/>
                <a:ea typeface="Helvetica Condensed Medium"/>
                <a:cs typeface="Helvetica Condensed Medium"/>
                <a:sym typeface="Helvetica Condensed Medium"/>
              </a:defRPr>
            </a:lvl1pPr>
          </a:lstStyle>
          <a:p>
            <a:pPr/>
            <a:r>
              <a:t>Celebrate judgment</a:t>
            </a:r>
          </a:p>
        </p:txBody>
      </p:sp>
      <p:sp>
        <p:nvSpPr>
          <p:cNvPr id="231" name="Shape 231"/>
          <p:cNvSpPr/>
          <p:nvPr/>
        </p:nvSpPr>
        <p:spPr>
          <a:xfrm>
            <a:off x="3863544" y="5179222"/>
            <a:ext cx="1371601" cy="100722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10000"/>
              </a:lnSpc>
              <a:spcBef>
                <a:spcPts val="500"/>
              </a:spcBef>
              <a:defRPr b="1" sz="2300">
                <a:latin typeface="Helvetica Condensed Medium"/>
                <a:ea typeface="Helvetica Condensed Medium"/>
                <a:cs typeface="Helvetica Condensed Medium"/>
                <a:sym typeface="Helvetica Condensed Medium"/>
              </a:defRPr>
            </a:lvl1pPr>
          </a:lstStyle>
          <a:p>
            <a:pPr/>
            <a:r>
              <a:t>Great throng praising</a:t>
            </a:r>
          </a:p>
        </p:txBody>
      </p:sp>
      <p:sp>
        <p:nvSpPr>
          <p:cNvPr id="232" name="Shape 232"/>
          <p:cNvSpPr/>
          <p:nvPr/>
        </p:nvSpPr>
        <p:spPr>
          <a:xfrm>
            <a:off x="3863544" y="6905367"/>
            <a:ext cx="1371601" cy="100722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10000"/>
              </a:lnSpc>
              <a:spcBef>
                <a:spcPts val="500"/>
              </a:spcBef>
              <a:defRPr b="1" sz="2300">
                <a:latin typeface="Helvetica Condensed Medium"/>
                <a:ea typeface="Helvetica Condensed Medium"/>
                <a:cs typeface="Helvetica Condensed Medium"/>
                <a:sym typeface="Helvetica Condensed Medium"/>
              </a:defRPr>
            </a:lvl1pPr>
          </a:lstStyle>
          <a:p>
            <a:pPr/>
            <a:r>
              <a:t>Bride ready for marriage</a:t>
            </a:r>
          </a:p>
        </p:txBody>
      </p:sp>
      <p:sp>
        <p:nvSpPr>
          <p:cNvPr id="233" name="Shape 233"/>
          <p:cNvSpPr/>
          <p:nvPr/>
        </p:nvSpPr>
        <p:spPr>
          <a:xfrm>
            <a:off x="3863544" y="8198568"/>
            <a:ext cx="1371601" cy="3694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10000"/>
              </a:lnSpc>
              <a:spcBef>
                <a:spcPts val="500"/>
              </a:spcBef>
              <a:defRPr b="1" sz="2300">
                <a:latin typeface="Helvetica Condensed Medium"/>
                <a:ea typeface="Helvetica Condensed Medium"/>
                <a:cs typeface="Helvetica Condensed Medium"/>
                <a:sym typeface="Helvetica Condensed Medium"/>
              </a:defRPr>
            </a:lvl1pPr>
          </a:lstStyle>
          <a:p>
            <a:pPr/>
            <a:r>
              <a:t>Marriage</a:t>
            </a:r>
          </a:p>
        </p:txBody>
      </p:sp>
      <p:sp>
        <p:nvSpPr>
          <p:cNvPr id="234" name="Shape 234"/>
          <p:cNvSpPr/>
          <p:nvPr/>
        </p:nvSpPr>
        <p:spPr>
          <a:xfrm>
            <a:off x="5375152" y="1483516"/>
            <a:ext cx="2698280" cy="73914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200"/>
            </a:pPr>
            <a:r>
              <a:rPr b="1">
                <a:latin typeface="Helvetica"/>
                <a:ea typeface="Helvetica"/>
                <a:cs typeface="Helvetica"/>
                <a:sym typeface="Helvetica"/>
              </a:rPr>
              <a:t> 19:11</a:t>
            </a:r>
            <a:r>
              <a:rPr b="1">
                <a:solidFill>
                  <a:schemeClr val="accent5"/>
                </a:solidFill>
                <a:latin typeface="Helvetica"/>
                <a:ea typeface="Helvetica"/>
                <a:cs typeface="Helvetica"/>
                <a:sym typeface="Helvetica"/>
              </a:rPr>
              <a:t> And I saw</a:t>
            </a:r>
            <a:r>
              <a:rPr b="1">
                <a:latin typeface="Helvetica"/>
                <a:ea typeface="Helvetica"/>
                <a:cs typeface="Helvetica"/>
                <a:sym typeface="Helvetica"/>
              </a:rPr>
              <a:t> </a:t>
            </a:r>
            <a:r>
              <a:t>heaven opened; and behold, a white horse, and He who sat upon it is called </a:t>
            </a:r>
            <a:r>
              <a:rPr b="1">
                <a:latin typeface="Helvetica"/>
                <a:ea typeface="Helvetica"/>
                <a:cs typeface="Helvetica"/>
                <a:sym typeface="Helvetica"/>
              </a:rPr>
              <a:t>Faithful and True; and in righteousness He judges and wages </a:t>
            </a:r>
            <a:r>
              <a:t>war.  12 And His eyes are a flame of fire, and upon His head are many diadems; and He has a name written upon Him which no one knows except Himself.  13 And He is clothed with a robe dipped in blood; and His name is called The Word of God.  14 And the armies which are in heaven, clothed in fine linen, white and clean, were following Him on white horses.  15 </a:t>
            </a:r>
            <a:r>
              <a:rPr b="1">
                <a:latin typeface="Helvetica"/>
                <a:ea typeface="Helvetica"/>
                <a:cs typeface="Helvetica"/>
                <a:sym typeface="Helvetica"/>
              </a:rPr>
              <a:t>And from His mouth comes a sharp sword, so that with it He may smite the nations; and He will rule them with a rod of iron</a:t>
            </a:r>
            <a:r>
              <a:t>; and He treads the wine press of the fierce wrath of God, the Almighty.  16 And on His robe and on His thigh He has a name written, “KING OF KINGS, AND LORD OF LORDS.”  19 And I saw the beast and the kings of the earth and their armies, assembled to make war against Him who sat upon the horse, and against His army.</a:t>
            </a:r>
          </a:p>
          <a:p>
            <a:pPr algn="l">
              <a:defRPr sz="1200"/>
            </a:pPr>
            <a:r>
              <a:t> 20 And the beast was seized, and with him the false prophet who performed the signs in his presence, by which he deceived those who had received the mark of the beast and those who worshiped his image; these two were thrown alive into the lake of fire which burns with brimstone.  21 And the rest were killed with the sword which came from the mouth of Him who sat upon the horse, and all the birds were filled with their flesh.</a:t>
            </a:r>
          </a:p>
        </p:txBody>
      </p:sp>
      <p:sp>
        <p:nvSpPr>
          <p:cNvPr id="235" name="Shape 235"/>
          <p:cNvSpPr/>
          <p:nvPr/>
        </p:nvSpPr>
        <p:spPr>
          <a:xfrm>
            <a:off x="5465827" y="856535"/>
            <a:ext cx="2695038" cy="4869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10000"/>
              </a:lnSpc>
              <a:spcBef>
                <a:spcPts val="500"/>
              </a:spcBef>
              <a:defRPr b="1" spc="-64" sz="3200">
                <a:latin typeface="Helvetica Condensed Medium"/>
                <a:ea typeface="Helvetica Condensed Medium"/>
                <a:cs typeface="Helvetica Condensed Medium"/>
                <a:sym typeface="Helvetica Condensed Medium"/>
              </a:defRPr>
            </a:lvl1pPr>
          </a:lstStyle>
          <a:p>
            <a:pPr/>
            <a:r>
              <a:t>Rev 19:11-21</a:t>
            </a:r>
          </a:p>
        </p:txBody>
      </p:sp>
      <p:sp>
        <p:nvSpPr>
          <p:cNvPr id="236" name="Shape 236"/>
          <p:cNvSpPr/>
          <p:nvPr/>
        </p:nvSpPr>
        <p:spPr>
          <a:xfrm>
            <a:off x="7984839" y="1674649"/>
            <a:ext cx="1371601" cy="100722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10000"/>
              </a:lnSpc>
              <a:spcBef>
                <a:spcPts val="500"/>
              </a:spcBef>
              <a:defRPr b="1" sz="2300">
                <a:latin typeface="Helvetica Condensed Medium"/>
                <a:ea typeface="Helvetica Condensed Medium"/>
                <a:cs typeface="Helvetica Condensed Medium"/>
                <a:sym typeface="Helvetica Condensed Medium"/>
              </a:defRPr>
            </a:lvl1pPr>
          </a:lstStyle>
          <a:p>
            <a:pPr/>
            <a:r>
              <a:t>Christ’s glorious leadership</a:t>
            </a:r>
          </a:p>
        </p:txBody>
      </p:sp>
      <p:sp>
        <p:nvSpPr>
          <p:cNvPr id="237" name="Shape 237"/>
          <p:cNvSpPr/>
          <p:nvPr/>
        </p:nvSpPr>
        <p:spPr>
          <a:xfrm>
            <a:off x="7984839" y="3169051"/>
            <a:ext cx="1371601" cy="100722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10000"/>
              </a:lnSpc>
              <a:spcBef>
                <a:spcPts val="500"/>
              </a:spcBef>
              <a:defRPr b="1" sz="2300">
                <a:latin typeface="Helvetica Condensed Medium"/>
                <a:ea typeface="Helvetica Condensed Medium"/>
                <a:cs typeface="Helvetica Condensed Medium"/>
                <a:sym typeface="Helvetica Condensed Medium"/>
              </a:defRPr>
            </a:lvl1pPr>
          </a:lstStyle>
          <a:p>
            <a:pPr/>
            <a:r>
              <a:t>Victorious army comes</a:t>
            </a:r>
          </a:p>
        </p:txBody>
      </p:sp>
      <p:sp>
        <p:nvSpPr>
          <p:cNvPr id="238" name="Shape 238"/>
          <p:cNvSpPr/>
          <p:nvPr/>
        </p:nvSpPr>
        <p:spPr>
          <a:xfrm>
            <a:off x="8051715" y="4433587"/>
            <a:ext cx="1371601" cy="100722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10000"/>
              </a:lnSpc>
              <a:spcBef>
                <a:spcPts val="500"/>
              </a:spcBef>
              <a:defRPr b="1" sz="2300">
                <a:latin typeface="Helvetica Condensed Medium"/>
                <a:ea typeface="Helvetica Condensed Medium"/>
                <a:cs typeface="Helvetica Condensed Medium"/>
                <a:sym typeface="Helvetica Condensed Medium"/>
              </a:defRPr>
            </a:lvl1pPr>
          </a:lstStyle>
          <a:p>
            <a:pPr/>
            <a:r>
              <a:t>Ready to smite nations</a:t>
            </a:r>
          </a:p>
        </p:txBody>
      </p:sp>
      <p:sp>
        <p:nvSpPr>
          <p:cNvPr id="239" name="Shape 239"/>
          <p:cNvSpPr/>
          <p:nvPr/>
        </p:nvSpPr>
        <p:spPr>
          <a:xfrm>
            <a:off x="7984839" y="5698124"/>
            <a:ext cx="1505353" cy="68834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10000"/>
              </a:lnSpc>
              <a:spcBef>
                <a:spcPts val="500"/>
              </a:spcBef>
              <a:defRPr b="1" sz="2300">
                <a:latin typeface="Helvetica Condensed Medium"/>
                <a:ea typeface="Helvetica Condensed Medium"/>
                <a:cs typeface="Helvetica Condensed Medium"/>
                <a:sym typeface="Helvetica Condensed Medium"/>
              </a:defRPr>
            </a:lvl1pPr>
          </a:lstStyle>
          <a:p>
            <a:pPr/>
            <a:r>
              <a:t>Assembles for war</a:t>
            </a:r>
          </a:p>
        </p:txBody>
      </p:sp>
      <p:sp>
        <p:nvSpPr>
          <p:cNvPr id="240" name="Shape 240"/>
          <p:cNvSpPr/>
          <p:nvPr/>
        </p:nvSpPr>
        <p:spPr>
          <a:xfrm>
            <a:off x="7984839" y="6545908"/>
            <a:ext cx="1371601" cy="13261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10000"/>
              </a:lnSpc>
              <a:spcBef>
                <a:spcPts val="500"/>
              </a:spcBef>
              <a:defRPr b="1" sz="2300">
                <a:latin typeface="Helvetica Condensed Medium"/>
                <a:ea typeface="Helvetica Condensed Medium"/>
                <a:cs typeface="Helvetica Condensed Medium"/>
                <a:sym typeface="Helvetica Condensed Medium"/>
              </a:defRPr>
            </a:lvl1pPr>
          </a:lstStyle>
          <a:p>
            <a:pPr/>
            <a:r>
              <a:t>Beast and false prophet seized</a:t>
            </a:r>
          </a:p>
        </p:txBody>
      </p:sp>
      <p:sp>
        <p:nvSpPr>
          <p:cNvPr id="241" name="Shape 241"/>
          <p:cNvSpPr/>
          <p:nvPr/>
        </p:nvSpPr>
        <p:spPr>
          <a:xfrm>
            <a:off x="7984839" y="8198568"/>
            <a:ext cx="1371601" cy="3694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10000"/>
              </a:lnSpc>
              <a:spcBef>
                <a:spcPts val="500"/>
              </a:spcBef>
              <a:defRPr b="1" sz="2300">
                <a:latin typeface="Helvetica Condensed Medium"/>
                <a:ea typeface="Helvetica Condensed Medium"/>
                <a:cs typeface="Helvetica Condensed Medium"/>
                <a:sym typeface="Helvetica Condensed Medium"/>
              </a:defRPr>
            </a:lvl1pPr>
          </a:lstStyle>
          <a:p>
            <a:pPr/>
            <a:r>
              <a:t>All judged</a:t>
            </a:r>
          </a:p>
        </p:txBody>
      </p:sp>
      <p:sp>
        <p:nvSpPr>
          <p:cNvPr id="242" name="Shape 242"/>
          <p:cNvSpPr/>
          <p:nvPr/>
        </p:nvSpPr>
        <p:spPr>
          <a:xfrm>
            <a:off x="8140610" y="892153"/>
            <a:ext cx="1060060" cy="415732"/>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43" name="Shape 243"/>
          <p:cNvSpPr/>
          <p:nvPr/>
        </p:nvSpPr>
        <p:spPr>
          <a:xfrm flipV="1">
            <a:off x="5286099" y="907774"/>
            <a:ext cx="1" cy="7910641"/>
          </a:xfrm>
          <a:prstGeom prst="line">
            <a:avLst/>
          </a:prstGeom>
          <a:ln w="25400">
            <a:solidFill>
              <a:srgbClr val="000000"/>
            </a:solidFill>
            <a:miter lim="400000"/>
          </a:ln>
        </p:spPr>
        <p:txBody>
          <a:bodyPr lIns="50800" tIns="50800" rIns="50800" bIns="50800" anchor="ctr"/>
          <a:lstStyle/>
          <a:p>
            <a:pPr>
              <a:defRPr sz="2400"/>
            </a:pPr>
          </a:p>
        </p:txBody>
      </p:sp>
      <p:sp>
        <p:nvSpPr>
          <p:cNvPr id="244" name="Shape 244"/>
          <p:cNvSpPr/>
          <p:nvPr/>
        </p:nvSpPr>
        <p:spPr>
          <a:xfrm flipV="1">
            <a:off x="1538224" y="1151258"/>
            <a:ext cx="1" cy="7658665"/>
          </a:xfrm>
          <a:prstGeom prst="line">
            <a:avLst/>
          </a:prstGeom>
          <a:ln w="25400">
            <a:solidFill>
              <a:srgbClr val="000000"/>
            </a:solidFill>
            <a:miter lim="400000"/>
          </a:ln>
        </p:spPr>
        <p:txBody>
          <a:bodyPr lIns="50800" tIns="50800" rIns="50800" bIns="50800" anchor="ctr"/>
          <a:lstStyle/>
          <a:p>
            <a:pPr>
              <a:defRPr sz="2400"/>
            </a:pPr>
          </a:p>
        </p:txBody>
      </p:sp>
      <p:sp>
        <p:nvSpPr>
          <p:cNvPr id="245" name="Shape 245"/>
          <p:cNvSpPr/>
          <p:nvPr/>
        </p:nvSpPr>
        <p:spPr>
          <a:xfrm flipV="1">
            <a:off x="9620198" y="911610"/>
            <a:ext cx="1" cy="7808578"/>
          </a:xfrm>
          <a:prstGeom prst="line">
            <a:avLst/>
          </a:prstGeom>
          <a:ln w="25400">
            <a:solidFill>
              <a:srgbClr val="000000"/>
            </a:solidFill>
            <a:miter lim="400000"/>
          </a:ln>
        </p:spPr>
        <p:txBody>
          <a:bodyPr lIns="50800" tIns="50800" rIns="50800" bIns="50800" anchor="ctr"/>
          <a:lstStyle/>
          <a:p>
            <a:pPr>
              <a:defRPr sz="2400"/>
            </a:pPr>
          </a:p>
        </p:txBody>
      </p:sp>
      <p:sp>
        <p:nvSpPr>
          <p:cNvPr id="246" name="Shape 246"/>
          <p:cNvSpPr/>
          <p:nvPr/>
        </p:nvSpPr>
        <p:spPr>
          <a:xfrm>
            <a:off x="10323871" y="1564952"/>
            <a:ext cx="1930191" cy="9190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10000"/>
              </a:lnSpc>
              <a:spcBef>
                <a:spcPts val="500"/>
              </a:spcBef>
              <a:defRPr b="1" sz="3100">
                <a:latin typeface="Helvetica Condensed Medium"/>
                <a:ea typeface="Helvetica Condensed Medium"/>
                <a:cs typeface="Helvetica Condensed Medium"/>
                <a:sym typeface="Helvetica Condensed Medium"/>
              </a:defRPr>
            </a:lvl1pPr>
          </a:lstStyle>
          <a:p>
            <a:pPr/>
            <a:r>
              <a:t>A binding of evil one</a:t>
            </a:r>
          </a:p>
        </p:txBody>
      </p:sp>
      <p:sp>
        <p:nvSpPr>
          <p:cNvPr id="247" name="Shape 247"/>
          <p:cNvSpPr/>
          <p:nvPr/>
        </p:nvSpPr>
        <p:spPr>
          <a:xfrm>
            <a:off x="10323871" y="3958265"/>
            <a:ext cx="2135615" cy="4753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10000"/>
              </a:lnSpc>
              <a:spcBef>
                <a:spcPts val="500"/>
              </a:spcBef>
              <a:defRPr b="1" sz="3100">
                <a:latin typeface="Helvetica Condensed Medium"/>
                <a:ea typeface="Helvetica Condensed Medium"/>
                <a:cs typeface="Helvetica Condensed Medium"/>
                <a:sym typeface="Helvetica Condensed Medium"/>
              </a:defRPr>
            </a:lvl1pPr>
          </a:lstStyle>
          <a:p>
            <a:pPr/>
            <a:r>
              <a:t>persecution</a:t>
            </a:r>
          </a:p>
        </p:txBody>
      </p:sp>
      <p:sp>
        <p:nvSpPr>
          <p:cNvPr id="248" name="Shape 248"/>
          <p:cNvSpPr/>
          <p:nvPr/>
        </p:nvSpPr>
        <p:spPr>
          <a:xfrm>
            <a:off x="10375483" y="5232155"/>
            <a:ext cx="2135616" cy="47532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10000"/>
              </a:lnSpc>
              <a:spcBef>
                <a:spcPts val="500"/>
              </a:spcBef>
              <a:defRPr b="1" sz="3100">
                <a:latin typeface="Helvetica Condensed Medium"/>
                <a:ea typeface="Helvetica Condensed Medium"/>
                <a:cs typeface="Helvetica Condensed Medium"/>
                <a:sym typeface="Helvetica Condensed Medium"/>
              </a:defRPr>
            </a:lvl1pPr>
          </a:lstStyle>
          <a:p>
            <a:pPr/>
            <a:r>
              <a:t>resurrection</a:t>
            </a:r>
          </a:p>
        </p:txBody>
      </p:sp>
      <p:sp>
        <p:nvSpPr>
          <p:cNvPr id="249" name="Shape 249"/>
          <p:cNvSpPr/>
          <p:nvPr/>
        </p:nvSpPr>
        <p:spPr>
          <a:xfrm>
            <a:off x="9993060" y="6207658"/>
            <a:ext cx="2695038" cy="47532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10000"/>
              </a:lnSpc>
              <a:spcBef>
                <a:spcPts val="500"/>
              </a:spcBef>
              <a:defRPr b="1" sz="3100">
                <a:latin typeface="Helvetica Condensed Medium"/>
                <a:ea typeface="Helvetica Condensed Medium"/>
                <a:cs typeface="Helvetica Condensed Medium"/>
                <a:sym typeface="Helvetica Condensed Medium"/>
              </a:defRPr>
            </a:lvl1pPr>
          </a:lstStyle>
          <a:p>
            <a:pPr/>
            <a:r>
              <a:t>Satan released</a:t>
            </a:r>
          </a:p>
        </p:txBody>
      </p:sp>
      <p:sp>
        <p:nvSpPr>
          <p:cNvPr id="250" name="Shape 250"/>
          <p:cNvSpPr/>
          <p:nvPr/>
        </p:nvSpPr>
        <p:spPr>
          <a:xfrm>
            <a:off x="9993060" y="6971303"/>
            <a:ext cx="2695038" cy="47532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10000"/>
              </a:lnSpc>
              <a:spcBef>
                <a:spcPts val="500"/>
              </a:spcBef>
              <a:defRPr b="1" sz="3100">
                <a:latin typeface="Helvetica Condensed Medium"/>
                <a:ea typeface="Helvetica Condensed Medium"/>
                <a:cs typeface="Helvetica Condensed Medium"/>
                <a:sym typeface="Helvetica Condensed Medium"/>
              </a:defRPr>
            </a:lvl1pPr>
          </a:lstStyle>
          <a:p>
            <a:pPr/>
            <a:r>
              <a:t>Amageddon</a:t>
            </a:r>
          </a:p>
        </p:txBody>
      </p:sp>
      <p:sp>
        <p:nvSpPr>
          <p:cNvPr id="251" name="Shape 251"/>
          <p:cNvSpPr/>
          <p:nvPr/>
        </p:nvSpPr>
        <p:spPr>
          <a:xfrm>
            <a:off x="9971256" y="7652711"/>
            <a:ext cx="2695038" cy="47532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10000"/>
              </a:lnSpc>
              <a:spcBef>
                <a:spcPts val="500"/>
              </a:spcBef>
              <a:defRPr b="1" sz="3100">
                <a:latin typeface="Helvetica Condensed Medium"/>
                <a:ea typeface="Helvetica Condensed Medium"/>
                <a:cs typeface="Helvetica Condensed Medium"/>
                <a:sym typeface="Helvetica Condensed Medium"/>
              </a:defRPr>
            </a:lvl1pPr>
          </a:lstStyle>
          <a:p>
            <a:pPr/>
            <a:r>
              <a:t>Final judgment</a:t>
            </a:r>
          </a:p>
        </p:txBody>
      </p:sp>
      <p:sp>
        <p:nvSpPr>
          <p:cNvPr id="252" name="Shape 252"/>
          <p:cNvSpPr/>
          <p:nvPr/>
        </p:nvSpPr>
        <p:spPr>
          <a:xfrm>
            <a:off x="10323871" y="2722798"/>
            <a:ext cx="1930191" cy="9190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10000"/>
              </a:lnSpc>
              <a:spcBef>
                <a:spcPts val="500"/>
              </a:spcBef>
              <a:defRPr b="1" sz="3100">
                <a:latin typeface="Helvetica Condensed Medium"/>
                <a:ea typeface="Helvetica Condensed Medium"/>
                <a:cs typeface="Helvetica Condensed Medium"/>
                <a:sym typeface="Helvetica Condensed Medium"/>
              </a:defRPr>
            </a:lvl1pPr>
          </a:lstStyle>
          <a:p>
            <a:pPr/>
            <a:r>
              <a:t>kingdom growth</a:t>
            </a:r>
          </a:p>
        </p:txBody>
      </p:sp>
      <p:sp>
        <p:nvSpPr>
          <p:cNvPr id="253" name="Shape 253"/>
          <p:cNvSpPr/>
          <p:nvPr/>
        </p:nvSpPr>
        <p:spPr>
          <a:xfrm>
            <a:off x="9356439" y="856535"/>
            <a:ext cx="2695038" cy="4869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10000"/>
              </a:lnSpc>
              <a:spcBef>
                <a:spcPts val="500"/>
              </a:spcBef>
              <a:defRPr b="1" spc="-64" sz="3200">
                <a:latin typeface="Helvetica Condensed Medium"/>
                <a:ea typeface="Helvetica Condensed Medium"/>
                <a:cs typeface="Helvetica Condensed Medium"/>
                <a:sym typeface="Helvetica Condensed Medium"/>
              </a:defRPr>
            </a:lvl1pPr>
          </a:lstStyle>
          <a:p>
            <a:pPr/>
            <a:r>
              <a:t>Rev 20:1-10</a:t>
            </a:r>
          </a:p>
        </p:txBody>
      </p:sp>
      <p:sp>
        <p:nvSpPr>
          <p:cNvPr id="254" name="Shape 254"/>
          <p:cNvSpPr/>
          <p:nvPr/>
        </p:nvSpPr>
        <p:spPr>
          <a:xfrm>
            <a:off x="11724031" y="856535"/>
            <a:ext cx="1060061" cy="415731"/>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55" name="Shape 255"/>
          <p:cNvSpPr/>
          <p:nvPr/>
        </p:nvSpPr>
        <p:spPr>
          <a:xfrm flipV="1">
            <a:off x="12919634" y="892153"/>
            <a:ext cx="1" cy="7885798"/>
          </a:xfrm>
          <a:prstGeom prst="line">
            <a:avLst/>
          </a:prstGeom>
          <a:ln w="25400">
            <a:solidFill>
              <a:srgbClr val="000000"/>
            </a:solidFill>
            <a:miter lim="400000"/>
          </a:ln>
        </p:spPr>
        <p:txBody>
          <a:bodyPr lIns="50800" tIns="50800" rIns="50800" bIns="50800" anchor="ctr"/>
          <a:lstStyle/>
          <a:p>
            <a:pPr>
              <a:defRPr sz="2400"/>
            </a:pPr>
          </a:p>
        </p:txBody>
      </p:sp>
      <p:sp>
        <p:nvSpPr>
          <p:cNvPr id="256" name="Shape 256"/>
          <p:cNvSpPr/>
          <p:nvPr/>
        </p:nvSpPr>
        <p:spPr>
          <a:xfrm>
            <a:off x="1811401" y="8858136"/>
            <a:ext cx="6589938" cy="736601"/>
          </a:xfrm>
          <a:prstGeom prst="rect">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b="1" sz="2100">
                <a:solidFill>
                  <a:srgbClr val="FFFFFF"/>
                </a:solidFill>
                <a:latin typeface="Helvetica"/>
                <a:ea typeface="Helvetica"/>
                <a:cs typeface="Helvetica"/>
                <a:sym typeface="Helvetica"/>
              </a:defRPr>
            </a:lvl1pPr>
          </a:lstStyle>
          <a:p>
            <a:pPr>
              <a:defRPr b="0">
                <a:latin typeface="+mn-lt"/>
                <a:ea typeface="+mn-ea"/>
                <a:cs typeface="+mn-cs"/>
                <a:sym typeface="Helvetica Light"/>
              </a:defRPr>
            </a:pPr>
            <a:r>
              <a:rPr b="1">
                <a:latin typeface="Helvetica"/>
                <a:ea typeface="Helvetica"/>
                <a:cs typeface="Helvetica"/>
                <a:sym typeface="Helvetica"/>
              </a:rPr>
              <a:t>How can final judgment come after the victor’s march and marriage of the lamb?</a:t>
            </a:r>
          </a:p>
        </p:txBody>
      </p:sp>
      <p:sp>
        <p:nvSpPr>
          <p:cNvPr id="257" name="Shape 257"/>
          <p:cNvSpPr/>
          <p:nvPr/>
        </p:nvSpPr>
        <p:spPr>
          <a:xfrm>
            <a:off x="9221142" y="8678465"/>
            <a:ext cx="3032841" cy="1074986"/>
          </a:xfrm>
          <a:prstGeom prst="wedgeEllipseCallout">
            <a:avLst>
              <a:gd name="adj1" fmla="val -150678"/>
              <a:gd name="adj2" fmla="val -696621"/>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sz="2400">
                <a:solidFill>
                  <a:srgbClr val="FFFFFF"/>
                </a:solidFill>
              </a:defRPr>
            </a:pPr>
            <a:r>
              <a:t>27 x</a:t>
            </a:r>
          </a:p>
          <a:p>
            <a:pPr>
              <a:defRPr sz="2400">
                <a:solidFill>
                  <a:srgbClr val="FFFFFF"/>
                </a:solidFill>
              </a:defRPr>
            </a:pPr>
            <a:r>
              <a:t>“And I saw”</a:t>
            </a:r>
          </a:p>
        </p:txBody>
      </p:sp>
    </p:spTree>
  </p:cSld>
  <p:clrMapOvr>
    <a:masterClrMapping/>
  </p:clrMapOvr>
  <mc:AlternateContent xmlns:mc="http://schemas.openxmlformats.org/markup-compatibility/2006">
    <mc:Choice xmlns:p14="http://schemas.microsoft.com/office/powerpoint/2010/main" Requires="p14">
      <p:transition spd="slow" advClick="1" p14:dur="2250">
        <p:fade thruBlk="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9" name="Shape 259"/>
          <p:cNvSpPr/>
          <p:nvPr/>
        </p:nvSpPr>
        <p:spPr>
          <a:xfrm>
            <a:off x="8749852" y="5943967"/>
            <a:ext cx="4065379" cy="3652521"/>
          </a:xfrm>
          <a:prstGeom prst="rect">
            <a:avLst/>
          </a:prstGeom>
          <a:solidFill>
            <a:srgbClr val="FFFFFF"/>
          </a:solidFill>
          <a:ln w="12700">
            <a:solidFill>
              <a:schemeClr val="accent1"/>
            </a:solidFill>
            <a:miter lim="400000"/>
          </a:ln>
          <a:effectLst>
            <a:outerShdw sx="100000" sy="100000" kx="0" ky="0" algn="b" rotWithShape="0" blurRad="355600" dist="0" dir="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algn="just">
              <a:lnSpc>
                <a:spcPct val="90000"/>
              </a:lnSpc>
              <a:defRPr sz="2000">
                <a:solidFill>
                  <a:schemeClr val="accent1">
                    <a:hueOff val="273561"/>
                    <a:satOff val="2937"/>
                    <a:lumOff val="-22233"/>
                  </a:schemeClr>
                </a:solidFill>
                <a:latin typeface="Gill Sans"/>
                <a:ea typeface="Gill Sans"/>
                <a:cs typeface="Gill Sans"/>
                <a:sym typeface="Gill Sans"/>
              </a:defRPr>
            </a:pPr>
            <a:r>
              <a:t>Rev 21:1 And I saw a new heaven and a new earth; for the </a:t>
            </a:r>
            <a:r>
              <a:rPr>
                <a:latin typeface="Gill Sans SemiBold"/>
                <a:ea typeface="Gill Sans SemiBold"/>
                <a:cs typeface="Gill Sans SemiBold"/>
                <a:sym typeface="Gill Sans SemiBold"/>
              </a:rPr>
              <a:t>first heaven and the first earth passed away</a:t>
            </a:r>
            <a:r>
              <a:t>, and there is no longer any sea. 2 And I saw the holy city, </a:t>
            </a:r>
            <a:r>
              <a:rPr>
                <a:latin typeface="Gill Sans SemiBold"/>
                <a:ea typeface="Gill Sans SemiBold"/>
                <a:cs typeface="Gill Sans SemiBold"/>
                <a:sym typeface="Gill Sans SemiBold"/>
              </a:rPr>
              <a:t>new Jerusalem</a:t>
            </a:r>
            <a:r>
              <a:t>, </a:t>
            </a:r>
            <a:r>
              <a:rPr>
                <a:latin typeface="Gill Sans SemiBold"/>
                <a:ea typeface="Gill Sans SemiBold"/>
                <a:cs typeface="Gill Sans SemiBold"/>
                <a:sym typeface="Gill Sans SemiBold"/>
              </a:rPr>
              <a:t>coming down out of heaven from God</a:t>
            </a:r>
            <a:r>
              <a:t>, made ready as a </a:t>
            </a:r>
            <a:r>
              <a:rPr>
                <a:latin typeface="Gill Sans SemiBold"/>
                <a:ea typeface="Gill Sans SemiBold"/>
                <a:cs typeface="Gill Sans SemiBold"/>
                <a:sym typeface="Gill Sans SemiBold"/>
              </a:rPr>
              <a:t>bride adorned for her husband</a:t>
            </a:r>
            <a:r>
              <a:t>. 3 And I heard a loud voice from the throne, saying, “Behold, the </a:t>
            </a:r>
            <a:r>
              <a:rPr>
                <a:latin typeface="Gill Sans SemiBold"/>
                <a:ea typeface="Gill Sans SemiBold"/>
                <a:cs typeface="Gill Sans SemiBold"/>
                <a:sym typeface="Gill Sans SemiBold"/>
              </a:rPr>
              <a:t>tabernacle of God</a:t>
            </a:r>
            <a:r>
              <a:t> is among men, and He shall dwell among them, and they shall be </a:t>
            </a:r>
            <a:r>
              <a:rPr>
                <a:latin typeface="Gill Sans SemiBold"/>
                <a:ea typeface="Gill Sans SemiBold"/>
                <a:cs typeface="Gill Sans SemiBold"/>
                <a:sym typeface="Gill Sans SemiBold"/>
              </a:rPr>
              <a:t>His people</a:t>
            </a:r>
            <a:r>
              <a:t>, and God Himself shall be among them,</a:t>
            </a:r>
          </a:p>
        </p:txBody>
      </p:sp>
      <p:sp>
        <p:nvSpPr>
          <p:cNvPr id="260" name="Shape 260"/>
          <p:cNvSpPr/>
          <p:nvPr/>
        </p:nvSpPr>
        <p:spPr>
          <a:xfrm>
            <a:off x="2427983" y="5329183"/>
            <a:ext cx="1941669" cy="3874738"/>
          </a:xfrm>
          <a:prstGeom prst="wedgeEllipseCallout">
            <a:avLst>
              <a:gd name="adj1" fmla="val 298193"/>
              <a:gd name="adj2" fmla="val 18505"/>
            </a:avLst>
          </a:prstGeom>
          <a:solidFill>
            <a:srgbClr val="BAE6F9"/>
          </a:solidFill>
          <a:ln w="38100">
            <a:solidFill>
              <a:schemeClr val="accent1"/>
            </a:solidFill>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grpSp>
        <p:nvGrpSpPr>
          <p:cNvPr id="274" name="Group 274"/>
          <p:cNvGrpSpPr/>
          <p:nvPr/>
        </p:nvGrpSpPr>
        <p:grpSpPr>
          <a:xfrm>
            <a:off x="2708722" y="1327401"/>
            <a:ext cx="3024928" cy="7490469"/>
            <a:chOff x="0" y="0"/>
            <a:chExt cx="3024927" cy="7490467"/>
          </a:xfrm>
        </p:grpSpPr>
        <p:sp>
          <p:nvSpPr>
            <p:cNvPr id="261" name="Shape 261"/>
            <p:cNvSpPr/>
            <p:nvPr/>
          </p:nvSpPr>
          <p:spPr>
            <a:xfrm>
              <a:off x="212833" y="0"/>
              <a:ext cx="2548143" cy="5335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110000"/>
                </a:lnSpc>
                <a:spcBef>
                  <a:spcPts val="500"/>
                </a:spcBef>
                <a:defRPr b="1" u="sng">
                  <a:latin typeface="Helvetica Condensed Medium"/>
                  <a:ea typeface="Helvetica Condensed Medium"/>
                  <a:cs typeface="Helvetica Condensed Medium"/>
                  <a:sym typeface="Helvetica Condensed Medium"/>
                </a:defRPr>
              </a:lvl1pPr>
            </a:lstStyle>
            <a:p>
              <a:pPr/>
              <a:r>
                <a:t>Chapter 19</a:t>
              </a:r>
            </a:p>
          </p:txBody>
        </p:sp>
        <p:sp>
          <p:nvSpPr>
            <p:cNvPr id="262" name="Shape 262"/>
            <p:cNvSpPr/>
            <p:nvPr/>
          </p:nvSpPr>
          <p:spPr>
            <a:xfrm>
              <a:off x="0" y="826845"/>
              <a:ext cx="1371600" cy="6883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110000"/>
                </a:lnSpc>
                <a:spcBef>
                  <a:spcPts val="500"/>
                </a:spcBef>
                <a:defRPr b="1" sz="2300">
                  <a:latin typeface="Helvetica Condensed Medium"/>
                  <a:ea typeface="Helvetica Condensed Medium"/>
                  <a:cs typeface="Helvetica Condensed Medium"/>
                  <a:sym typeface="Helvetica Condensed Medium"/>
                </a:defRPr>
              </a:lvl1pPr>
            </a:lstStyle>
            <a:p>
              <a:pPr/>
              <a:r>
                <a:t>Judgment seen</a:t>
              </a:r>
            </a:p>
          </p:txBody>
        </p:sp>
        <p:sp>
          <p:nvSpPr>
            <p:cNvPr id="263" name="Shape 263"/>
            <p:cNvSpPr/>
            <p:nvPr/>
          </p:nvSpPr>
          <p:spPr>
            <a:xfrm>
              <a:off x="0" y="1772907"/>
              <a:ext cx="1371600" cy="6883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110000"/>
                </a:lnSpc>
                <a:spcBef>
                  <a:spcPts val="500"/>
                </a:spcBef>
                <a:defRPr b="1" sz="2300">
                  <a:latin typeface="Helvetica Condensed Medium"/>
                  <a:ea typeface="Helvetica Condensed Medium"/>
                  <a:cs typeface="Helvetica Condensed Medium"/>
                  <a:sym typeface="Helvetica Condensed Medium"/>
                </a:defRPr>
              </a:lvl1pPr>
            </a:lstStyle>
            <a:p>
              <a:pPr/>
              <a:r>
                <a:t>Harlot judged</a:t>
              </a:r>
            </a:p>
          </p:txBody>
        </p:sp>
        <p:sp>
          <p:nvSpPr>
            <p:cNvPr id="264" name="Shape 264"/>
            <p:cNvSpPr/>
            <p:nvPr/>
          </p:nvSpPr>
          <p:spPr>
            <a:xfrm>
              <a:off x="0" y="3055553"/>
              <a:ext cx="1371600" cy="6883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110000"/>
                </a:lnSpc>
                <a:spcBef>
                  <a:spcPts val="500"/>
                </a:spcBef>
                <a:defRPr b="1" sz="2300">
                  <a:latin typeface="Helvetica Condensed Medium"/>
                  <a:ea typeface="Helvetica Condensed Medium"/>
                  <a:cs typeface="Helvetica Condensed Medium"/>
                  <a:sym typeface="Helvetica Condensed Medium"/>
                </a:defRPr>
              </a:lvl1pPr>
            </a:lstStyle>
            <a:p>
              <a:pPr/>
              <a:r>
                <a:t>Celebrate judgment</a:t>
              </a:r>
            </a:p>
          </p:txBody>
        </p:sp>
        <p:sp>
          <p:nvSpPr>
            <p:cNvPr id="265" name="Shape 265"/>
            <p:cNvSpPr/>
            <p:nvPr/>
          </p:nvSpPr>
          <p:spPr>
            <a:xfrm>
              <a:off x="0" y="4168295"/>
              <a:ext cx="1371600" cy="10072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110000"/>
                </a:lnSpc>
                <a:spcBef>
                  <a:spcPts val="500"/>
                </a:spcBef>
                <a:defRPr b="1" sz="2300">
                  <a:latin typeface="Helvetica Condensed Medium"/>
                  <a:ea typeface="Helvetica Condensed Medium"/>
                  <a:cs typeface="Helvetica Condensed Medium"/>
                  <a:sym typeface="Helvetica Condensed Medium"/>
                </a:defRPr>
              </a:lvl1pPr>
            </a:lstStyle>
            <a:p>
              <a:pPr/>
              <a:r>
                <a:t>Great throng praising</a:t>
              </a:r>
            </a:p>
          </p:txBody>
        </p:sp>
        <p:sp>
          <p:nvSpPr>
            <p:cNvPr id="266" name="Shape 266"/>
            <p:cNvSpPr/>
            <p:nvPr/>
          </p:nvSpPr>
          <p:spPr>
            <a:xfrm>
              <a:off x="0" y="5509887"/>
              <a:ext cx="1371600" cy="10072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110000"/>
                </a:lnSpc>
                <a:spcBef>
                  <a:spcPts val="500"/>
                </a:spcBef>
                <a:defRPr b="1" sz="2300">
                  <a:latin typeface="Helvetica Condensed Medium"/>
                  <a:ea typeface="Helvetica Condensed Medium"/>
                  <a:cs typeface="Helvetica Condensed Medium"/>
                  <a:sym typeface="Helvetica Condensed Medium"/>
                </a:defRPr>
              </a:lvl1pPr>
            </a:lstStyle>
            <a:p>
              <a:pPr/>
              <a:r>
                <a:t>Bride ready for marriage</a:t>
              </a:r>
            </a:p>
          </p:txBody>
        </p:sp>
        <p:sp>
          <p:nvSpPr>
            <p:cNvPr id="267" name="Shape 267"/>
            <p:cNvSpPr/>
            <p:nvPr/>
          </p:nvSpPr>
          <p:spPr>
            <a:xfrm>
              <a:off x="0" y="7121011"/>
              <a:ext cx="1371600" cy="3694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110000"/>
                </a:lnSpc>
                <a:spcBef>
                  <a:spcPts val="500"/>
                </a:spcBef>
                <a:defRPr b="1" sz="2300">
                  <a:latin typeface="Helvetica Condensed Medium"/>
                  <a:ea typeface="Helvetica Condensed Medium"/>
                  <a:cs typeface="Helvetica Condensed Medium"/>
                  <a:sym typeface="Helvetica Condensed Medium"/>
                </a:defRPr>
              </a:lvl1pPr>
            </a:lstStyle>
            <a:p>
              <a:pPr/>
              <a:r>
                <a:t>Marriage</a:t>
              </a:r>
            </a:p>
          </p:txBody>
        </p:sp>
        <p:sp>
          <p:nvSpPr>
            <p:cNvPr id="268" name="Shape 268"/>
            <p:cNvSpPr/>
            <p:nvPr/>
          </p:nvSpPr>
          <p:spPr>
            <a:xfrm>
              <a:off x="1586451" y="826845"/>
              <a:ext cx="1371601" cy="6883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110000"/>
                </a:lnSpc>
                <a:spcBef>
                  <a:spcPts val="500"/>
                </a:spcBef>
                <a:defRPr b="1" sz="2300">
                  <a:latin typeface="Helvetica Condensed Medium"/>
                  <a:ea typeface="Helvetica Condensed Medium"/>
                  <a:cs typeface="Helvetica Condensed Medium"/>
                  <a:sym typeface="Helvetica Condensed Medium"/>
                </a:defRPr>
              </a:lvl1pPr>
            </a:lstStyle>
            <a:p>
              <a:pPr/>
              <a:r>
                <a:t>Leader of army</a:t>
              </a:r>
            </a:p>
          </p:txBody>
        </p:sp>
        <p:sp>
          <p:nvSpPr>
            <p:cNvPr id="269" name="Shape 269"/>
            <p:cNvSpPr/>
            <p:nvPr/>
          </p:nvSpPr>
          <p:spPr>
            <a:xfrm>
              <a:off x="1586451" y="2125061"/>
              <a:ext cx="1371601" cy="10072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110000"/>
                </a:lnSpc>
                <a:spcBef>
                  <a:spcPts val="500"/>
                </a:spcBef>
                <a:defRPr b="1" sz="2300">
                  <a:latin typeface="Helvetica Condensed Medium"/>
                  <a:ea typeface="Helvetica Condensed Medium"/>
                  <a:cs typeface="Helvetica Condensed Medium"/>
                  <a:sym typeface="Helvetica Condensed Medium"/>
                </a:defRPr>
              </a:lvl1pPr>
            </a:lstStyle>
            <a:p>
              <a:pPr/>
              <a:r>
                <a:t>Victorious army comes</a:t>
              </a:r>
            </a:p>
          </p:txBody>
        </p:sp>
        <p:sp>
          <p:nvSpPr>
            <p:cNvPr id="270" name="Shape 270"/>
            <p:cNvSpPr/>
            <p:nvPr/>
          </p:nvSpPr>
          <p:spPr>
            <a:xfrm>
              <a:off x="1586451" y="3355127"/>
              <a:ext cx="1371601" cy="10072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110000"/>
                </a:lnSpc>
                <a:spcBef>
                  <a:spcPts val="500"/>
                </a:spcBef>
                <a:defRPr b="1" sz="2300">
                  <a:latin typeface="Helvetica Condensed Medium"/>
                  <a:ea typeface="Helvetica Condensed Medium"/>
                  <a:cs typeface="Helvetica Condensed Medium"/>
                  <a:sym typeface="Helvetica Condensed Medium"/>
                </a:defRPr>
              </a:lvl1pPr>
            </a:lstStyle>
            <a:p>
              <a:pPr/>
              <a:r>
                <a:t>Ready to smite nations</a:t>
              </a:r>
            </a:p>
          </p:txBody>
        </p:sp>
        <p:sp>
          <p:nvSpPr>
            <p:cNvPr id="271" name="Shape 271"/>
            <p:cNvSpPr/>
            <p:nvPr/>
          </p:nvSpPr>
          <p:spPr>
            <a:xfrm>
              <a:off x="1519575" y="4671908"/>
              <a:ext cx="1505353" cy="6883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110000"/>
                </a:lnSpc>
                <a:spcBef>
                  <a:spcPts val="500"/>
                </a:spcBef>
                <a:defRPr b="1" sz="2300">
                  <a:latin typeface="Helvetica Condensed Medium"/>
                  <a:ea typeface="Helvetica Condensed Medium"/>
                  <a:cs typeface="Helvetica Condensed Medium"/>
                  <a:sym typeface="Helvetica Condensed Medium"/>
                </a:defRPr>
              </a:lvl1pPr>
            </a:lstStyle>
            <a:p>
              <a:pPr/>
              <a:r>
                <a:t>Assembles for war</a:t>
              </a:r>
            </a:p>
          </p:txBody>
        </p:sp>
        <p:sp>
          <p:nvSpPr>
            <p:cNvPr id="272" name="Shape 272"/>
            <p:cNvSpPr/>
            <p:nvPr/>
          </p:nvSpPr>
          <p:spPr>
            <a:xfrm>
              <a:off x="1586451" y="5458767"/>
              <a:ext cx="1371601" cy="132611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110000"/>
                </a:lnSpc>
                <a:spcBef>
                  <a:spcPts val="500"/>
                </a:spcBef>
                <a:defRPr b="1" sz="2300">
                  <a:latin typeface="Helvetica Condensed Medium"/>
                  <a:ea typeface="Helvetica Condensed Medium"/>
                  <a:cs typeface="Helvetica Condensed Medium"/>
                  <a:sym typeface="Helvetica Condensed Medium"/>
                </a:defRPr>
              </a:lvl1pPr>
            </a:lstStyle>
            <a:p>
              <a:pPr/>
              <a:r>
                <a:t>Beast and false prophet seized</a:t>
              </a:r>
            </a:p>
          </p:txBody>
        </p:sp>
        <p:sp>
          <p:nvSpPr>
            <p:cNvPr id="273" name="Shape 273"/>
            <p:cNvSpPr/>
            <p:nvPr/>
          </p:nvSpPr>
          <p:spPr>
            <a:xfrm>
              <a:off x="1586451" y="7121011"/>
              <a:ext cx="1371601" cy="3694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110000"/>
                </a:lnSpc>
                <a:spcBef>
                  <a:spcPts val="500"/>
                </a:spcBef>
                <a:defRPr b="1" sz="2300">
                  <a:latin typeface="Helvetica Condensed Medium"/>
                  <a:ea typeface="Helvetica Condensed Medium"/>
                  <a:cs typeface="Helvetica Condensed Medium"/>
                  <a:sym typeface="Helvetica Condensed Medium"/>
                </a:defRPr>
              </a:lvl1pPr>
            </a:lstStyle>
            <a:p>
              <a:pPr/>
              <a:r>
                <a:t>All judged</a:t>
              </a:r>
            </a:p>
          </p:txBody>
        </p:sp>
      </p:grpSp>
      <p:sp>
        <p:nvSpPr>
          <p:cNvPr id="275" name="Shape 275"/>
          <p:cNvSpPr/>
          <p:nvPr>
            <p:ph type="title" idx="4294967295"/>
          </p:nvPr>
        </p:nvSpPr>
        <p:spPr>
          <a:xfrm>
            <a:off x="1420613" y="165640"/>
            <a:ext cx="11584187" cy="890837"/>
          </a:xfrm>
          <a:prstGeom prst="rect">
            <a:avLst/>
          </a:prstGeom>
        </p:spPr>
        <p:txBody>
          <a:bodyPr/>
          <a:lstStyle>
            <a:lvl1pPr>
              <a:defRPr sz="5000">
                <a:latin typeface="Helvetica Condensed Medium"/>
                <a:ea typeface="Helvetica Condensed Medium"/>
                <a:cs typeface="Helvetica Condensed Medium"/>
                <a:sym typeface="Helvetica Condensed Medium"/>
              </a:defRPr>
            </a:lvl1pPr>
          </a:lstStyle>
          <a:p>
            <a:pPr/>
            <a:r>
              <a:t>Recapitulated Events</a:t>
            </a:r>
          </a:p>
        </p:txBody>
      </p:sp>
      <p:grpSp>
        <p:nvGrpSpPr>
          <p:cNvPr id="285" name="Group 285"/>
          <p:cNvGrpSpPr/>
          <p:nvPr/>
        </p:nvGrpSpPr>
        <p:grpSpPr>
          <a:xfrm>
            <a:off x="6088165" y="1327401"/>
            <a:ext cx="2548143" cy="7490469"/>
            <a:chOff x="0" y="0"/>
            <a:chExt cx="2548141" cy="7490467"/>
          </a:xfrm>
        </p:grpSpPr>
        <p:sp>
          <p:nvSpPr>
            <p:cNvPr id="276" name="Shape 276"/>
            <p:cNvSpPr/>
            <p:nvPr/>
          </p:nvSpPr>
          <p:spPr>
            <a:xfrm>
              <a:off x="0" y="0"/>
              <a:ext cx="2548142" cy="5335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110000"/>
                </a:lnSpc>
                <a:spcBef>
                  <a:spcPts val="500"/>
                </a:spcBef>
                <a:defRPr b="1" u="sng">
                  <a:latin typeface="Helvetica Condensed Medium"/>
                  <a:ea typeface="Helvetica Condensed Medium"/>
                  <a:cs typeface="Helvetica Condensed Medium"/>
                  <a:sym typeface="Helvetica Condensed Medium"/>
                </a:defRPr>
              </a:lvl1pPr>
            </a:lstStyle>
            <a:p>
              <a:pPr/>
              <a:r>
                <a:t>Chapter 20</a:t>
              </a:r>
            </a:p>
          </p:txBody>
        </p:sp>
        <p:sp>
          <p:nvSpPr>
            <p:cNvPr id="277" name="Shape 277"/>
            <p:cNvSpPr/>
            <p:nvPr/>
          </p:nvSpPr>
          <p:spPr>
            <a:xfrm>
              <a:off x="421392" y="707079"/>
              <a:ext cx="1371601" cy="6883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110000"/>
                </a:lnSpc>
                <a:spcBef>
                  <a:spcPts val="500"/>
                </a:spcBef>
                <a:defRPr b="1" sz="2300">
                  <a:latin typeface="Helvetica Condensed Medium"/>
                  <a:ea typeface="Helvetica Condensed Medium"/>
                  <a:cs typeface="Helvetica Condensed Medium"/>
                  <a:sym typeface="Helvetica Condensed Medium"/>
                </a:defRPr>
              </a:lvl1pPr>
            </a:lstStyle>
            <a:p>
              <a:pPr/>
              <a:r>
                <a:t>Satan bound</a:t>
              </a:r>
            </a:p>
          </p:txBody>
        </p:sp>
        <p:sp>
          <p:nvSpPr>
            <p:cNvPr id="278" name="Shape 278"/>
            <p:cNvSpPr/>
            <p:nvPr/>
          </p:nvSpPr>
          <p:spPr>
            <a:xfrm>
              <a:off x="414234" y="1455202"/>
              <a:ext cx="1505352" cy="6883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110000"/>
                </a:lnSpc>
                <a:spcBef>
                  <a:spcPts val="500"/>
                </a:spcBef>
                <a:defRPr b="1" sz="2300">
                  <a:latin typeface="Helvetica Condensed Medium"/>
                  <a:ea typeface="Helvetica Condensed Medium"/>
                  <a:cs typeface="Helvetica Condensed Medium"/>
                  <a:sym typeface="Helvetica Condensed Medium"/>
                </a:defRPr>
              </a:lvl1pPr>
            </a:lstStyle>
            <a:p>
              <a:pPr/>
              <a:r>
                <a:t>1000 great years</a:t>
              </a:r>
            </a:p>
          </p:txBody>
        </p:sp>
        <p:sp>
          <p:nvSpPr>
            <p:cNvPr id="279" name="Shape 279"/>
            <p:cNvSpPr/>
            <p:nvPr/>
          </p:nvSpPr>
          <p:spPr>
            <a:xfrm>
              <a:off x="488268" y="2203324"/>
              <a:ext cx="1371601" cy="6883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110000"/>
                </a:lnSpc>
                <a:spcBef>
                  <a:spcPts val="500"/>
                </a:spcBef>
                <a:defRPr b="1" sz="2300">
                  <a:latin typeface="Helvetica Condensed Medium"/>
                  <a:ea typeface="Helvetica Condensed Medium"/>
                  <a:cs typeface="Helvetica Condensed Medium"/>
                  <a:sym typeface="Helvetica Condensed Medium"/>
                </a:defRPr>
              </a:lvl1pPr>
            </a:lstStyle>
            <a:p>
              <a:pPr/>
              <a:r>
                <a:t>Satan bound</a:t>
              </a:r>
            </a:p>
          </p:txBody>
        </p:sp>
        <p:sp>
          <p:nvSpPr>
            <p:cNvPr id="280" name="Shape 280"/>
            <p:cNvSpPr/>
            <p:nvPr/>
          </p:nvSpPr>
          <p:spPr>
            <a:xfrm>
              <a:off x="414234" y="2961443"/>
              <a:ext cx="1371601" cy="10072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110000"/>
                </a:lnSpc>
                <a:spcBef>
                  <a:spcPts val="500"/>
                </a:spcBef>
                <a:defRPr b="1" sz="2300">
                  <a:latin typeface="Helvetica Condensed Medium"/>
                  <a:ea typeface="Helvetica Condensed Medium"/>
                  <a:cs typeface="Helvetica Condensed Medium"/>
                  <a:sym typeface="Helvetica Condensed Medium"/>
                </a:defRPr>
              </a:lvl1pPr>
            </a:lstStyle>
            <a:p>
              <a:pPr/>
              <a:r>
                <a:t>Reigned with Christ</a:t>
              </a:r>
            </a:p>
          </p:txBody>
        </p:sp>
        <p:sp>
          <p:nvSpPr>
            <p:cNvPr id="281" name="Shape 281"/>
            <p:cNvSpPr/>
            <p:nvPr/>
          </p:nvSpPr>
          <p:spPr>
            <a:xfrm>
              <a:off x="488268" y="4048529"/>
              <a:ext cx="1371601" cy="6883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110000"/>
                </a:lnSpc>
                <a:spcBef>
                  <a:spcPts val="500"/>
                </a:spcBef>
                <a:defRPr b="1" sz="2300">
                  <a:latin typeface="Helvetica Condensed Medium"/>
                  <a:ea typeface="Helvetica Condensed Medium"/>
                  <a:cs typeface="Helvetica Condensed Medium"/>
                  <a:sym typeface="Helvetica Condensed Medium"/>
                </a:defRPr>
              </a:lvl1pPr>
            </a:lstStyle>
            <a:p>
              <a:pPr/>
              <a:r>
                <a:t>Priests and reign</a:t>
              </a:r>
            </a:p>
          </p:txBody>
        </p:sp>
        <p:sp>
          <p:nvSpPr>
            <p:cNvPr id="282" name="Shape 282"/>
            <p:cNvSpPr/>
            <p:nvPr/>
          </p:nvSpPr>
          <p:spPr>
            <a:xfrm>
              <a:off x="421392" y="4809598"/>
              <a:ext cx="1371601" cy="10072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110000"/>
                </a:lnSpc>
                <a:spcBef>
                  <a:spcPts val="500"/>
                </a:spcBef>
                <a:defRPr b="1" sz="2300">
                  <a:latin typeface="Helvetica Condensed Medium"/>
                  <a:ea typeface="Helvetica Condensed Medium"/>
                  <a:cs typeface="Helvetica Condensed Medium"/>
                  <a:sym typeface="Helvetica Condensed Medium"/>
                </a:defRPr>
              </a:lvl1pPr>
            </a:lstStyle>
            <a:p>
              <a:pPr/>
              <a:r>
                <a:t>1000+ satan released</a:t>
              </a:r>
            </a:p>
          </p:txBody>
        </p:sp>
        <p:sp>
          <p:nvSpPr>
            <p:cNvPr id="283" name="Shape 283"/>
            <p:cNvSpPr/>
            <p:nvPr/>
          </p:nvSpPr>
          <p:spPr>
            <a:xfrm>
              <a:off x="421392" y="6013500"/>
              <a:ext cx="1371601" cy="10072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110000"/>
                </a:lnSpc>
                <a:spcBef>
                  <a:spcPts val="500"/>
                </a:spcBef>
                <a:defRPr b="1" sz="2300">
                  <a:latin typeface="Helvetica Condensed Medium"/>
                  <a:ea typeface="Helvetica Condensed Medium"/>
                  <a:cs typeface="Helvetica Condensed Medium"/>
                  <a:sym typeface="Helvetica Condensed Medium"/>
                </a:defRPr>
              </a:lvl1pPr>
            </a:lstStyle>
            <a:p>
              <a:pPr/>
              <a:r>
                <a:t>All come against saints</a:t>
              </a:r>
            </a:p>
          </p:txBody>
        </p:sp>
        <p:sp>
          <p:nvSpPr>
            <p:cNvPr id="284" name="Shape 284"/>
            <p:cNvSpPr/>
            <p:nvPr/>
          </p:nvSpPr>
          <p:spPr>
            <a:xfrm>
              <a:off x="488268" y="7121011"/>
              <a:ext cx="1371601" cy="3694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110000"/>
                </a:lnSpc>
                <a:spcBef>
                  <a:spcPts val="500"/>
                </a:spcBef>
                <a:defRPr b="1" sz="2300">
                  <a:latin typeface="Helvetica Condensed Medium"/>
                  <a:ea typeface="Helvetica Condensed Medium"/>
                  <a:cs typeface="Helvetica Condensed Medium"/>
                  <a:sym typeface="Helvetica Condensed Medium"/>
                </a:defRPr>
              </a:lvl1pPr>
            </a:lstStyle>
            <a:p>
              <a:pPr/>
              <a:r>
                <a:t>All judged</a:t>
              </a:r>
            </a:p>
          </p:txBody>
        </p:sp>
      </p:grpSp>
      <p:sp>
        <p:nvSpPr>
          <p:cNvPr id="286" name="Shape 286"/>
          <p:cNvSpPr/>
          <p:nvPr/>
        </p:nvSpPr>
        <p:spPr>
          <a:xfrm>
            <a:off x="2569022" y="1914256"/>
            <a:ext cx="1651001" cy="2013467"/>
          </a:xfrm>
          <a:prstGeom prst="wedgeEllipseCallout">
            <a:avLst>
              <a:gd name="adj1" fmla="val 359399"/>
              <a:gd name="adj2" fmla="val 65528"/>
            </a:avLst>
          </a:prstGeom>
          <a:ln w="38100">
            <a:solidFill>
              <a:schemeClr val="accent5"/>
            </a:solidFill>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87" name="Shape 287"/>
          <p:cNvSpPr/>
          <p:nvPr/>
        </p:nvSpPr>
        <p:spPr>
          <a:xfrm>
            <a:off x="3960819" y="5641900"/>
            <a:ext cx="2047419" cy="3414061"/>
          </a:xfrm>
          <a:prstGeom prst="wedgeEllipseCallout">
            <a:avLst>
              <a:gd name="adj1" fmla="val 211721"/>
              <a:gd name="adj2" fmla="val -91088"/>
            </a:avLst>
          </a:prstGeom>
          <a:ln w="38100">
            <a:solidFill>
              <a:schemeClr val="accent5"/>
            </a:solidFill>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88" name="Shape 288"/>
          <p:cNvSpPr/>
          <p:nvPr/>
        </p:nvSpPr>
        <p:spPr>
          <a:xfrm>
            <a:off x="6401310" y="7154157"/>
            <a:ext cx="1651001" cy="1878297"/>
          </a:xfrm>
          <a:prstGeom prst="wedgeEllipseCallout">
            <a:avLst>
              <a:gd name="adj1" fmla="val 129168"/>
              <a:gd name="adj2" fmla="val -207103"/>
            </a:avLst>
          </a:prstGeom>
          <a:ln w="38100">
            <a:solidFill>
              <a:schemeClr val="accent5"/>
            </a:solidFill>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89" name="Shape 289"/>
          <p:cNvSpPr/>
          <p:nvPr/>
        </p:nvSpPr>
        <p:spPr>
          <a:xfrm>
            <a:off x="9191359" y="1895206"/>
            <a:ext cx="2136703" cy="3416301"/>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sz="2400">
                <a:solidFill>
                  <a:srgbClr val="FFFFFF"/>
                </a:solidFill>
              </a:defRPr>
            </a:pPr>
            <a:r>
              <a:rPr b="1">
                <a:latin typeface="Helvetica"/>
                <a:ea typeface="Helvetica"/>
                <a:cs typeface="Helvetica"/>
                <a:sym typeface="Helvetica"/>
              </a:rPr>
              <a:t>Repeated themes through Revelation prove they are not </a:t>
            </a:r>
            <a:br>
              <a:rPr b="1">
                <a:latin typeface="Helvetica"/>
                <a:ea typeface="Helvetica"/>
                <a:cs typeface="Helvetica"/>
                <a:sym typeface="Helvetica"/>
              </a:rPr>
            </a:br>
            <a:r>
              <a:rPr b="1">
                <a:latin typeface="Helvetica"/>
                <a:ea typeface="Helvetica"/>
                <a:cs typeface="Helvetica"/>
                <a:sym typeface="Helvetica"/>
              </a:rPr>
              <a:t>given in chronological order!</a:t>
            </a:r>
          </a:p>
        </p:txBody>
      </p:sp>
    </p:spTree>
  </p:cSld>
  <p:clrMapOvr>
    <a:masterClrMapping/>
  </p:clrMapOvr>
  <mc:AlternateContent xmlns:mc="http://schemas.openxmlformats.org/markup-compatibility/2006">
    <mc:Choice xmlns:p14="http://schemas.microsoft.com/office/powerpoint/2010/main" Requires="p14">
      <p:transition spd="slow" advClick="1" p14:dur="2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0" presetID="19" grpId="1" fill="hold">
                                  <p:stCondLst>
                                    <p:cond delay="0"/>
                                  </p:stCondLst>
                                  <p:iterate type="el" backwards="0">
                                    <p:tmAbs val="0"/>
                                  </p:iterate>
                                  <p:childTnLst>
                                    <p:set>
                                      <p:cBhvr>
                                        <p:cTn id="6" fill="hold"/>
                                        <p:tgtEl>
                                          <p:spTgt spid="274"/>
                                        </p:tgtEl>
                                        <p:attrNameLst>
                                          <p:attrName>style.visibility</p:attrName>
                                        </p:attrNameLst>
                                      </p:cBhvr>
                                      <p:to>
                                        <p:strVal val="visible"/>
                                      </p:to>
                                    </p:set>
                                    <p:anim calcmode="lin" valueType="num">
                                      <p:cBhvr>
                                        <p:cTn id="7" dur="2500" fill="hold"/>
                                        <p:tgtEl>
                                          <p:spTgt spid="274"/>
                                        </p:tgtEl>
                                        <p:attrNameLst>
                                          <p:attrName>ppt_w</p:attrName>
                                        </p:attrNameLst>
                                      </p:cBhvr>
                                      <p:tavLst>
                                        <p:tav tm="0" fmla="#ppt_w*sin(2.5*pi*$)">
                                          <p:val>
                                            <p:fltVal val="0"/>
                                          </p:val>
                                        </p:tav>
                                        <p:tav tm="100000">
                                          <p:val>
                                            <p:fltVal val="1"/>
                                          </p:val>
                                        </p:tav>
                                      </p:tavLst>
                                    </p:anim>
                                    <p:anim calcmode="lin" valueType="num">
                                      <p:cBhvr>
                                        <p:cTn id="8" dur="2500" fill="hold"/>
                                        <p:tgtEl>
                                          <p:spTgt spid="274"/>
                                        </p:tgtEl>
                                        <p:attrNameLst>
                                          <p:attrName>ppt_h</p:attrName>
                                        </p:attrNameLst>
                                      </p:cBhvr>
                                      <p:tavLst>
                                        <p:tav tm="0">
                                          <p:val>
                                            <p:strVal val="#ppt_h"/>
                                          </p:val>
                                        </p:tav>
                                        <p:tav tm="100000">
                                          <p:val>
                                            <p:strVal val="#ppt_h"/>
                                          </p:val>
                                        </p:tav>
                                      </p:tavLst>
                                    </p:anim>
                                  </p:childTnLst>
                                </p:cTn>
                              </p:par>
                            </p:childTnLst>
                          </p:cTn>
                        </p:par>
                        <p:par>
                          <p:cTn id="9" fill="hold">
                            <p:stCondLst>
                              <p:cond delay="2500"/>
                            </p:stCondLst>
                            <p:childTnLst>
                              <p:par>
                                <p:cTn id="10" presetClass="entr" nodeType="afterEffect" presetSubtype="10" presetID="19" grpId="2" fill="hold">
                                  <p:stCondLst>
                                    <p:cond delay="0"/>
                                  </p:stCondLst>
                                  <p:iterate type="el" backwards="0">
                                    <p:tmAbs val="0"/>
                                  </p:iterate>
                                  <p:childTnLst>
                                    <p:set>
                                      <p:cBhvr>
                                        <p:cTn id="11" fill="hold"/>
                                        <p:tgtEl>
                                          <p:spTgt spid="285"/>
                                        </p:tgtEl>
                                        <p:attrNameLst>
                                          <p:attrName>style.visibility</p:attrName>
                                        </p:attrNameLst>
                                      </p:cBhvr>
                                      <p:to>
                                        <p:strVal val="visible"/>
                                      </p:to>
                                    </p:set>
                                    <p:anim calcmode="lin" valueType="num">
                                      <p:cBhvr>
                                        <p:cTn id="12" dur="2500" fill="hold"/>
                                        <p:tgtEl>
                                          <p:spTgt spid="285"/>
                                        </p:tgtEl>
                                        <p:attrNameLst>
                                          <p:attrName>ppt_w</p:attrName>
                                        </p:attrNameLst>
                                      </p:cBhvr>
                                      <p:tavLst>
                                        <p:tav tm="0" fmla="#ppt_w*sin(2.5*pi*$)">
                                          <p:val>
                                            <p:fltVal val="0"/>
                                          </p:val>
                                        </p:tav>
                                        <p:tav tm="100000">
                                          <p:val>
                                            <p:fltVal val="1"/>
                                          </p:val>
                                        </p:tav>
                                      </p:tavLst>
                                    </p:anim>
                                    <p:anim calcmode="lin" valueType="num">
                                      <p:cBhvr>
                                        <p:cTn id="13" dur="2500" fill="hold"/>
                                        <p:tgtEl>
                                          <p:spTgt spid="285"/>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8" presetID="22" grpId="3" fill="hold">
                                  <p:stCondLst>
                                    <p:cond delay="0"/>
                                  </p:stCondLst>
                                  <p:iterate type="el" backwards="0">
                                    <p:tmAbs val="0"/>
                                  </p:iterate>
                                  <p:childTnLst>
                                    <p:set>
                                      <p:cBhvr>
                                        <p:cTn id="17" fill="hold"/>
                                        <p:tgtEl>
                                          <p:spTgt spid="286"/>
                                        </p:tgtEl>
                                        <p:attrNameLst>
                                          <p:attrName>style.visibility</p:attrName>
                                        </p:attrNameLst>
                                      </p:cBhvr>
                                      <p:to>
                                        <p:strVal val="visible"/>
                                      </p:to>
                                    </p:set>
                                    <p:animEffect filter="wipe(left)" transition="in">
                                      <p:cBhvr>
                                        <p:cTn id="18" dur="2500"/>
                                        <p:tgtEl>
                                          <p:spTgt spid="286"/>
                                        </p:tgtEl>
                                      </p:cBhvr>
                                    </p:animEffect>
                                  </p:childTnLst>
                                </p:cTn>
                              </p:par>
                            </p:childTnLst>
                          </p:cTn>
                        </p:par>
                        <p:par>
                          <p:cTn id="19" fill="hold">
                            <p:stCondLst>
                              <p:cond delay="2500"/>
                            </p:stCondLst>
                            <p:childTnLst>
                              <p:par>
                                <p:cTn id="20" presetClass="entr" nodeType="afterEffect" presetSubtype="8" presetID="22" grpId="4" fill="hold">
                                  <p:stCondLst>
                                    <p:cond delay="0"/>
                                  </p:stCondLst>
                                  <p:iterate type="el" backwards="0">
                                    <p:tmAbs val="0"/>
                                  </p:iterate>
                                  <p:childTnLst>
                                    <p:set>
                                      <p:cBhvr>
                                        <p:cTn id="21" fill="hold"/>
                                        <p:tgtEl>
                                          <p:spTgt spid="287"/>
                                        </p:tgtEl>
                                        <p:attrNameLst>
                                          <p:attrName>style.visibility</p:attrName>
                                        </p:attrNameLst>
                                      </p:cBhvr>
                                      <p:to>
                                        <p:strVal val="visible"/>
                                      </p:to>
                                    </p:set>
                                    <p:animEffect filter="wipe(left)" transition="in">
                                      <p:cBhvr>
                                        <p:cTn id="22" dur="2500"/>
                                        <p:tgtEl>
                                          <p:spTgt spid="287"/>
                                        </p:tgtEl>
                                      </p:cBhvr>
                                    </p:animEffect>
                                  </p:childTnLst>
                                </p:cTn>
                              </p:par>
                            </p:childTnLst>
                          </p:cTn>
                        </p:par>
                        <p:par>
                          <p:cTn id="23" fill="hold">
                            <p:stCondLst>
                              <p:cond delay="5000"/>
                            </p:stCondLst>
                            <p:childTnLst>
                              <p:par>
                                <p:cTn id="24" presetClass="entr" nodeType="afterEffect" presetSubtype="8" presetID="22" grpId="5" fill="hold">
                                  <p:stCondLst>
                                    <p:cond delay="0"/>
                                  </p:stCondLst>
                                  <p:iterate type="el" backwards="0">
                                    <p:tmAbs val="0"/>
                                  </p:iterate>
                                  <p:childTnLst>
                                    <p:set>
                                      <p:cBhvr>
                                        <p:cTn id="25" fill="hold"/>
                                        <p:tgtEl>
                                          <p:spTgt spid="288"/>
                                        </p:tgtEl>
                                        <p:attrNameLst>
                                          <p:attrName>style.visibility</p:attrName>
                                        </p:attrNameLst>
                                      </p:cBhvr>
                                      <p:to>
                                        <p:strVal val="visible"/>
                                      </p:to>
                                    </p:set>
                                    <p:animEffect filter="wipe(left)" transition="in">
                                      <p:cBhvr>
                                        <p:cTn id="26" dur="2500"/>
                                        <p:tgtEl>
                                          <p:spTgt spid="288"/>
                                        </p:tgtEl>
                                      </p:cBhvr>
                                    </p:animEffect>
                                  </p:childTnLst>
                                </p:cTn>
                              </p:par>
                            </p:childTnLst>
                          </p:cTn>
                        </p:par>
                        <p:par>
                          <p:cTn id="27" fill="hold">
                            <p:stCondLst>
                              <p:cond delay="7500"/>
                            </p:stCondLst>
                            <p:childTnLst>
                              <p:par>
                                <p:cTn id="28" presetClass="entr" nodeType="afterEffect" presetSubtype="8" presetID="22" grpId="6" fill="hold">
                                  <p:stCondLst>
                                    <p:cond delay="0"/>
                                  </p:stCondLst>
                                  <p:iterate type="el" backwards="0">
                                    <p:tmAbs val="0"/>
                                  </p:iterate>
                                  <p:childTnLst>
                                    <p:set>
                                      <p:cBhvr>
                                        <p:cTn id="29" fill="hold"/>
                                        <p:tgtEl>
                                          <p:spTgt spid="289"/>
                                        </p:tgtEl>
                                        <p:attrNameLst>
                                          <p:attrName>style.visibility</p:attrName>
                                        </p:attrNameLst>
                                      </p:cBhvr>
                                      <p:to>
                                        <p:strVal val="visible"/>
                                      </p:to>
                                    </p:set>
                                    <p:animEffect filter="wipe(left)" transition="in">
                                      <p:cBhvr>
                                        <p:cTn id="30" dur="2500"/>
                                        <p:tgtEl>
                                          <p:spTgt spid="289"/>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8" presetID="22" grpId="7" fill="hold">
                                  <p:stCondLst>
                                    <p:cond delay="0"/>
                                  </p:stCondLst>
                                  <p:iterate type="el" backwards="0">
                                    <p:tmAbs val="0"/>
                                  </p:iterate>
                                  <p:childTnLst>
                                    <p:set>
                                      <p:cBhvr>
                                        <p:cTn id="34" fill="hold"/>
                                        <p:tgtEl>
                                          <p:spTgt spid="260"/>
                                        </p:tgtEl>
                                        <p:attrNameLst>
                                          <p:attrName>style.visibility</p:attrName>
                                        </p:attrNameLst>
                                      </p:cBhvr>
                                      <p:to>
                                        <p:strVal val="visible"/>
                                      </p:to>
                                    </p:set>
                                    <p:animEffect filter="wipe(left)" transition="in">
                                      <p:cBhvr>
                                        <p:cTn id="35" dur="2000"/>
                                        <p:tgtEl>
                                          <p:spTgt spid="260"/>
                                        </p:tgtEl>
                                      </p:cBhvr>
                                    </p:animEffect>
                                  </p:childTnLst>
                                </p:cTn>
                              </p:par>
                            </p:childTnLst>
                          </p:cTn>
                        </p:par>
                        <p:par>
                          <p:cTn id="36" fill="hold">
                            <p:stCondLst>
                              <p:cond delay="2000"/>
                            </p:stCondLst>
                            <p:childTnLst>
                              <p:par>
                                <p:cTn id="37" presetClass="entr" nodeType="afterEffect" presetSubtype="1" presetID="22" grpId="8" fill="hold">
                                  <p:stCondLst>
                                    <p:cond delay="0"/>
                                  </p:stCondLst>
                                  <p:iterate type="el" backwards="0">
                                    <p:tmAbs val="0"/>
                                  </p:iterate>
                                  <p:childTnLst>
                                    <p:set>
                                      <p:cBhvr>
                                        <p:cTn id="38" fill="hold"/>
                                        <p:tgtEl>
                                          <p:spTgt spid="259"/>
                                        </p:tgtEl>
                                        <p:attrNameLst>
                                          <p:attrName>style.visibility</p:attrName>
                                        </p:attrNameLst>
                                      </p:cBhvr>
                                      <p:to>
                                        <p:strVal val="visible"/>
                                      </p:to>
                                    </p:set>
                                    <p:animEffect filter="wipe(up)" transition="in">
                                      <p:cBhvr>
                                        <p:cTn id="39" dur="1000"/>
                                        <p:tgtEl>
                                          <p:spTgt spid="2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0" grpId="7"/>
      <p:bldP build="whole" bldLvl="1" animBg="1" rev="0" advAuto="0" spid="289" grpId="6"/>
      <p:bldP build="whole" bldLvl="1" animBg="1" rev="0" advAuto="0" spid="274" grpId="1"/>
      <p:bldP build="whole" bldLvl="1" animBg="1" rev="0" advAuto="0" spid="286" grpId="3"/>
      <p:bldP build="whole" bldLvl="1" animBg="1" rev="0" advAuto="0" spid="288" grpId="5"/>
      <p:bldP build="whole" bldLvl="1" animBg="1" rev="0" advAuto="0" spid="285" grpId="2"/>
      <p:bldP build="whole" bldLvl="1" animBg="1" rev="0" advAuto="0" spid="287" grpId="4"/>
      <p:bldP build="whole" bldLvl="1" animBg="1" rev="0" advAuto="0" spid="259" grpId="8"/>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1" name="Shape 291"/>
          <p:cNvSpPr/>
          <p:nvPr/>
        </p:nvSpPr>
        <p:spPr>
          <a:xfrm>
            <a:off x="2398728" y="890868"/>
            <a:ext cx="2510684" cy="36945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10000"/>
              </a:lnSpc>
              <a:spcBef>
                <a:spcPts val="500"/>
              </a:spcBef>
              <a:defRPr b="1" sz="2300">
                <a:latin typeface="Helvetica Condensed Medium"/>
                <a:ea typeface="Helvetica Condensed Medium"/>
                <a:cs typeface="Helvetica Condensed Medium"/>
                <a:sym typeface="Helvetica Condensed Medium"/>
              </a:defRPr>
            </a:lvl1pPr>
          </a:lstStyle>
          <a:p>
            <a:pPr/>
            <a:r>
              <a:t>Ezekiel 37:24-28</a:t>
            </a:r>
          </a:p>
        </p:txBody>
      </p:sp>
      <p:sp>
        <p:nvSpPr>
          <p:cNvPr id="292" name="Shape 292"/>
          <p:cNvSpPr/>
          <p:nvPr/>
        </p:nvSpPr>
        <p:spPr>
          <a:xfrm>
            <a:off x="3714702" y="224406"/>
            <a:ext cx="7477265" cy="53355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500"/>
              </a:spcBef>
              <a:defRPr b="1">
                <a:latin typeface="Helvetica Condensed Medium"/>
                <a:ea typeface="Helvetica Condensed Medium"/>
                <a:cs typeface="Helvetica Condensed Medium"/>
                <a:sym typeface="Helvetica Condensed Medium"/>
              </a:defRPr>
            </a:lvl1pPr>
          </a:lstStyle>
          <a:p>
            <a:pPr/>
            <a:r>
              <a:t>OT Messianic Kingdom Prophecies</a:t>
            </a:r>
          </a:p>
        </p:txBody>
      </p:sp>
      <p:sp>
        <p:nvSpPr>
          <p:cNvPr id="293" name="Shape 293"/>
          <p:cNvSpPr/>
          <p:nvPr/>
        </p:nvSpPr>
        <p:spPr>
          <a:xfrm>
            <a:off x="1649027" y="1251703"/>
            <a:ext cx="5158047" cy="740415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a:lnSpc>
                <a:spcPct val="110000"/>
              </a:lnSpc>
              <a:defRPr sz="2100"/>
            </a:pPr>
            <a:r>
              <a:t>“24 My</a:t>
            </a:r>
            <a:r>
              <a:rPr b="1">
                <a:latin typeface="Helvetica"/>
                <a:ea typeface="Helvetica"/>
                <a:cs typeface="Helvetica"/>
                <a:sym typeface="Helvetica"/>
              </a:rPr>
              <a:t> servant David will be king </a:t>
            </a:r>
            <a:r>
              <a:t>over them, and they</a:t>
            </a:r>
            <a:r>
              <a:rPr b="1">
                <a:latin typeface="Helvetica"/>
                <a:ea typeface="Helvetica"/>
                <a:cs typeface="Helvetica"/>
                <a:sym typeface="Helvetica"/>
              </a:rPr>
              <a:t> </a:t>
            </a:r>
            <a:r>
              <a:rPr b="1">
                <a:solidFill>
                  <a:schemeClr val="accent5"/>
                </a:solidFill>
                <a:latin typeface="Helvetica"/>
                <a:ea typeface="Helvetica"/>
                <a:cs typeface="Helvetica"/>
                <a:sym typeface="Helvetica"/>
              </a:rPr>
              <a:t>will all have one shepherd</a:t>
            </a:r>
            <a:r>
              <a:t>; and they will walk in My ordinances and keep My statutes and observe them. 25 </a:t>
            </a:r>
            <a:r>
              <a:rPr b="1">
                <a:solidFill>
                  <a:schemeClr val="accent2"/>
                </a:solidFill>
                <a:latin typeface="Helvetica"/>
                <a:ea typeface="Helvetica"/>
                <a:cs typeface="Helvetica"/>
                <a:sym typeface="Helvetica"/>
              </a:rPr>
              <a:t>They will live on the land that I gave to Jacob My servant,</a:t>
            </a:r>
            <a:r>
              <a:rPr>
                <a:solidFill>
                  <a:schemeClr val="accent2"/>
                </a:solidFill>
              </a:rPr>
              <a:t> in which your fathers lived; and they will live on it, they,</a:t>
            </a:r>
            <a:r>
              <a:rPr b="1">
                <a:solidFill>
                  <a:schemeClr val="accent2"/>
                </a:solidFill>
                <a:latin typeface="Helvetica"/>
                <a:ea typeface="Helvetica"/>
                <a:cs typeface="Helvetica"/>
                <a:sym typeface="Helvetica"/>
              </a:rPr>
              <a:t> and their sons and their sons’ sons, forever</a:t>
            </a:r>
            <a:r>
              <a:rPr>
                <a:solidFill>
                  <a:schemeClr val="accent2"/>
                </a:solidFill>
              </a:rPr>
              <a:t>;</a:t>
            </a:r>
            <a:r>
              <a:t> and </a:t>
            </a:r>
            <a:r>
              <a:rPr b="1">
                <a:latin typeface="Helvetica"/>
                <a:ea typeface="Helvetica"/>
                <a:cs typeface="Helvetica"/>
                <a:sym typeface="Helvetica"/>
              </a:rPr>
              <a:t>David My servant will be their prince </a:t>
            </a:r>
            <a:r>
              <a:rPr b="1">
                <a:solidFill>
                  <a:schemeClr val="accent2"/>
                </a:solidFill>
                <a:latin typeface="Helvetica"/>
                <a:ea typeface="Helvetica"/>
                <a:cs typeface="Helvetica"/>
                <a:sym typeface="Helvetica"/>
              </a:rPr>
              <a:t>forever. 26 I will make a covenant of peace with them; it will be an everlasting covenant with them. </a:t>
            </a:r>
            <a:r>
              <a:rPr>
                <a:solidFill>
                  <a:schemeClr val="accent6"/>
                </a:solidFill>
              </a:rPr>
              <a:t>And I will place them and multiply them, and will set </a:t>
            </a:r>
            <a:r>
              <a:rPr b="1">
                <a:solidFill>
                  <a:schemeClr val="accent6"/>
                </a:solidFill>
                <a:latin typeface="Helvetica"/>
                <a:ea typeface="Helvetica"/>
                <a:cs typeface="Helvetica"/>
                <a:sym typeface="Helvetica"/>
              </a:rPr>
              <a:t>My sanctuary in their midst forever. 27 My dwelling place also will be with them</a:t>
            </a:r>
            <a:r>
              <a:rPr>
                <a:solidFill>
                  <a:schemeClr val="accent6"/>
                </a:solidFill>
              </a:rPr>
              <a:t>; and I will be their God, and they will be My people. And the nations will know that I am the LORD who sanctifies Israel, </a:t>
            </a:r>
            <a:r>
              <a:rPr b="1">
                <a:solidFill>
                  <a:schemeClr val="accent6"/>
                </a:solidFill>
                <a:latin typeface="Helvetica"/>
                <a:ea typeface="Helvetica"/>
                <a:cs typeface="Helvetica"/>
                <a:sym typeface="Helvetica"/>
              </a:rPr>
              <a:t>when My sanctuary is in their midst</a:t>
            </a:r>
            <a:r>
              <a:rPr b="1">
                <a:latin typeface="Helvetica"/>
                <a:ea typeface="Helvetica"/>
                <a:cs typeface="Helvetica"/>
                <a:sym typeface="Helvetica"/>
              </a:rPr>
              <a:t> </a:t>
            </a:r>
            <a:r>
              <a:rPr b="1">
                <a:solidFill>
                  <a:schemeClr val="accent2"/>
                </a:solidFill>
                <a:latin typeface="Helvetica"/>
                <a:ea typeface="Helvetica"/>
                <a:cs typeface="Helvetica"/>
                <a:sym typeface="Helvetica"/>
              </a:rPr>
              <a:t>forever.</a:t>
            </a:r>
            <a:r>
              <a:t>”</a:t>
            </a:r>
          </a:p>
        </p:txBody>
      </p:sp>
      <p:sp>
        <p:nvSpPr>
          <p:cNvPr id="294" name="Shape 294"/>
          <p:cNvSpPr/>
          <p:nvPr/>
        </p:nvSpPr>
        <p:spPr>
          <a:xfrm>
            <a:off x="7453334" y="1260323"/>
            <a:ext cx="5320056" cy="713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l">
              <a:spcBef>
                <a:spcPts val="2600"/>
              </a:spcBef>
              <a:buSzPct val="100000"/>
              <a:buChar char="•"/>
              <a:defRPr b="1" sz="2300">
                <a:latin typeface="Helvetica"/>
                <a:ea typeface="Helvetica"/>
                <a:cs typeface="Helvetica"/>
                <a:sym typeface="Helvetica"/>
              </a:defRPr>
            </a:pPr>
            <a:r>
              <a:t>24 Not always literal - this refers to the promised son of David - Jesus (2 Sa 7:14; Rev 15:3; 17:4;19:6;22:16)</a:t>
            </a:r>
          </a:p>
          <a:p>
            <a:pPr marL="228600" indent="-228600" algn="l">
              <a:spcBef>
                <a:spcPts val="2600"/>
              </a:spcBef>
              <a:buSzPct val="100000"/>
              <a:buChar char="•"/>
              <a:defRPr b="1" sz="2300">
                <a:solidFill>
                  <a:schemeClr val="accent5"/>
                </a:solidFill>
                <a:latin typeface="Helvetica"/>
                <a:ea typeface="Helvetica"/>
                <a:cs typeface="Helvetica"/>
                <a:sym typeface="Helvetica"/>
              </a:defRPr>
            </a:pPr>
            <a:r>
              <a:t>24 The true Shepherd is undoubtedly Jesus (Mt 2:6; John 10:14-16; Rev 7:17;21:4)</a:t>
            </a:r>
          </a:p>
          <a:p>
            <a:pPr marL="228600" indent="-228600" algn="l">
              <a:spcBef>
                <a:spcPts val="2600"/>
              </a:spcBef>
              <a:buSzPct val="100000"/>
              <a:buChar char="•"/>
              <a:defRPr b="1" sz="2300">
                <a:solidFill>
                  <a:schemeClr val="accent2"/>
                </a:solidFill>
                <a:latin typeface="Helvetica"/>
                <a:ea typeface="Helvetica"/>
                <a:cs typeface="Helvetica"/>
                <a:sym typeface="Helvetica"/>
              </a:defRPr>
            </a:pPr>
            <a:r>
              <a:t>25 ‘Forever’ (49) and eternal’ (70) are common words in the NT but cannot describe the millennium (only 1000 years–Rev 11:15; 22:5). </a:t>
            </a:r>
          </a:p>
          <a:p>
            <a:pPr marL="228600" indent="-228600" algn="l">
              <a:spcBef>
                <a:spcPts val="2600"/>
              </a:spcBef>
              <a:buSzPct val="100000"/>
              <a:buChar char="•"/>
              <a:defRPr b="1" sz="2300">
                <a:solidFill>
                  <a:schemeClr val="accent6"/>
                </a:solidFill>
                <a:latin typeface="Helvetica"/>
                <a:ea typeface="Helvetica"/>
                <a:cs typeface="Helvetica"/>
                <a:sym typeface="Helvetica"/>
              </a:defRPr>
            </a:pPr>
            <a:r>
              <a:t>26-27 God’s dwelling, promised sanctuary, intimate knowledge of is fulfilled not in a rebuilt temple but in the church and the final glorious new Jerusalem (city/temple) in Rev 21-22.</a:t>
            </a:r>
          </a:p>
        </p:txBody>
      </p:sp>
      <p:sp>
        <p:nvSpPr>
          <p:cNvPr id="295" name="Shape 295"/>
          <p:cNvSpPr/>
          <p:nvPr/>
        </p:nvSpPr>
        <p:spPr>
          <a:xfrm>
            <a:off x="1420614" y="8508999"/>
            <a:ext cx="11584187" cy="1244601"/>
          </a:xfrm>
          <a:prstGeom prst="rect">
            <a:avLst/>
          </a:prstGeom>
          <a:blipFill>
            <a:blip r:embed="rId2"/>
          </a:blipFill>
          <a:ln w="12700">
            <a:miter lim="400000"/>
          </a:ln>
          <a:effectLst>
            <a:outerShdw sx="100000" sy="100000" kx="0" ky="0" algn="b" rotWithShape="0" blurRad="25400" dist="25400" dir="2388334">
              <a:srgbClr val="000000">
                <a:alpha val="7931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2500">
                <a:solidFill>
                  <a:srgbClr val="FFFFFF"/>
                </a:solidFill>
              </a:defRPr>
            </a:lvl1pPr>
          </a:lstStyle>
          <a:p>
            <a:pPr/>
            <a:r>
              <a:t>“And I heard a loud voice from the throne, saying, “Behold, the tabernacle of God is among men, and He shall dwell among them, and they shall be His people, and God Himself shall be among them” (Rev 21:3).</a:t>
            </a:r>
          </a:p>
        </p:txBody>
      </p:sp>
    </p:spTree>
  </p:cSld>
  <p:clrMapOvr>
    <a:masterClrMapping/>
  </p:clrMapOvr>
  <mc:AlternateContent xmlns:mc="http://schemas.openxmlformats.org/markup-compatibility/2006">
    <mc:Choice xmlns:p14="http://schemas.microsoft.com/office/powerpoint/2010/main" Requires="p14">
      <p:transition spd="slow" advClick="1" p14:dur="2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2" grpId="1" fill="hold">
                                  <p:stCondLst>
                                    <p:cond delay="0"/>
                                  </p:stCondLst>
                                  <p:iterate type="el" backwards="0">
                                    <p:tmAbs val="0"/>
                                  </p:iterate>
                                  <p:childTnLst>
                                    <p:set>
                                      <p:cBhvr>
                                        <p:cTn id="6" fill="hold"/>
                                        <p:tgtEl>
                                          <p:spTgt spid="291"/>
                                        </p:tgtEl>
                                        <p:attrNameLst>
                                          <p:attrName>style.visibility</p:attrName>
                                        </p:attrNameLst>
                                      </p:cBhvr>
                                      <p:to>
                                        <p:strVal val="visible"/>
                                      </p:to>
                                    </p:set>
                                    <p:animEffect filter="wipe(up)" transition="in">
                                      <p:cBhvr>
                                        <p:cTn id="7" dur="2000"/>
                                        <p:tgtEl>
                                          <p:spTgt spid="291"/>
                                        </p:tgtEl>
                                      </p:cBhvr>
                                    </p:animEffect>
                                  </p:childTnLst>
                                </p:cTn>
                              </p:par>
                            </p:childTnLst>
                          </p:cTn>
                        </p:par>
                        <p:par>
                          <p:cTn id="8" fill="hold">
                            <p:stCondLst>
                              <p:cond delay="2000"/>
                            </p:stCondLst>
                            <p:childTnLst>
                              <p:par>
                                <p:cTn id="9" presetClass="entr" nodeType="afterEffect" presetSubtype="1" presetID="22" grpId="2" fill="hold">
                                  <p:stCondLst>
                                    <p:cond delay="0"/>
                                  </p:stCondLst>
                                  <p:iterate type="el" backwards="0">
                                    <p:tmAbs val="0"/>
                                  </p:iterate>
                                  <p:childTnLst>
                                    <p:set>
                                      <p:cBhvr>
                                        <p:cTn id="10" fill="hold"/>
                                        <p:tgtEl>
                                          <p:spTgt spid="293"/>
                                        </p:tgtEl>
                                        <p:attrNameLst>
                                          <p:attrName>style.visibility</p:attrName>
                                        </p:attrNameLst>
                                      </p:cBhvr>
                                      <p:to>
                                        <p:strVal val="visible"/>
                                      </p:to>
                                    </p:set>
                                    <p:animEffect filter="wipe(up)" transition="in">
                                      <p:cBhvr>
                                        <p:cTn id="11" dur="2000"/>
                                        <p:tgtEl>
                                          <p:spTgt spid="293"/>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8" presetID="2" grpId="3" fill="hold">
                                  <p:stCondLst>
                                    <p:cond delay="0"/>
                                  </p:stCondLst>
                                  <p:iterate type="el" backwards="0">
                                    <p:tmAbs val="0"/>
                                  </p:iterate>
                                  <p:childTnLst>
                                    <p:set>
                                      <p:cBhvr>
                                        <p:cTn id="15" fill="hold"/>
                                        <p:tgtEl>
                                          <p:spTgt spid="294">
                                            <p:bg/>
                                          </p:spTgt>
                                        </p:tgtEl>
                                        <p:attrNameLst>
                                          <p:attrName>style.visibility</p:attrName>
                                        </p:attrNameLst>
                                      </p:cBhvr>
                                      <p:to>
                                        <p:strVal val="visible"/>
                                      </p:to>
                                    </p:set>
                                    <p:anim calcmode="lin" valueType="num">
                                      <p:cBhvr>
                                        <p:cTn id="16" dur="1000" fill="hold"/>
                                        <p:tgtEl>
                                          <p:spTgt spid="294">
                                            <p:bg/>
                                          </p:spTgt>
                                        </p:tgtEl>
                                        <p:attrNameLst>
                                          <p:attrName>ppt_x</p:attrName>
                                        </p:attrNameLst>
                                      </p:cBhvr>
                                      <p:tavLst>
                                        <p:tav tm="0">
                                          <p:val>
                                            <p:strVal val="0-#ppt_w/2"/>
                                          </p:val>
                                        </p:tav>
                                        <p:tav tm="100000">
                                          <p:val>
                                            <p:strVal val="#ppt_x"/>
                                          </p:val>
                                        </p:tav>
                                      </p:tavLst>
                                    </p:anim>
                                    <p:anim calcmode="lin" valueType="num">
                                      <p:cBhvr>
                                        <p:cTn id="17" dur="1000" fill="hold"/>
                                        <p:tgtEl>
                                          <p:spTgt spid="294">
                                            <p:bg/>
                                          </p:spTgt>
                                        </p:tgtEl>
                                        <p:attrNameLst>
                                          <p:attrName>ppt_y</p:attrName>
                                        </p:attrNameLst>
                                      </p:cBhvr>
                                      <p:tavLst>
                                        <p:tav tm="0">
                                          <p:val>
                                            <p:strVal val="#ppt_y"/>
                                          </p:val>
                                        </p:tav>
                                        <p:tav tm="100000">
                                          <p:val>
                                            <p:strVal val="#ppt_y"/>
                                          </p:val>
                                        </p:tav>
                                      </p:tavLst>
                                    </p:anim>
                                  </p:childTnLst>
                                </p:cTn>
                              </p:par>
                              <p:par>
                                <p:cTn id="18" presetClass="entr" nodeType="withEffect" presetSubtype="8" presetID="2" grpId="3" fill="hold">
                                  <p:stCondLst>
                                    <p:cond delay="0"/>
                                  </p:stCondLst>
                                  <p:iterate type="el" backwards="0">
                                    <p:tmAbs val="0"/>
                                  </p:iterate>
                                  <p:childTnLst>
                                    <p:set>
                                      <p:cBhvr>
                                        <p:cTn id="19" fill="hold"/>
                                        <p:tgtEl>
                                          <p:spTgt spid="294">
                                            <p:txEl>
                                              <p:pRg st="0" end="0"/>
                                            </p:txEl>
                                          </p:spTgt>
                                        </p:tgtEl>
                                        <p:attrNameLst>
                                          <p:attrName>style.visibility</p:attrName>
                                        </p:attrNameLst>
                                      </p:cBhvr>
                                      <p:to>
                                        <p:strVal val="visible"/>
                                      </p:to>
                                    </p:set>
                                    <p:anim calcmode="lin" valueType="num">
                                      <p:cBhvr>
                                        <p:cTn id="20" dur="1000" fill="hold"/>
                                        <p:tgtEl>
                                          <p:spTgt spid="294">
                                            <p:txEl>
                                              <p:pRg st="0" end="0"/>
                                            </p:txEl>
                                          </p:spTgt>
                                        </p:tgtEl>
                                        <p:attrNameLst>
                                          <p:attrName>ppt_x</p:attrName>
                                        </p:attrNameLst>
                                      </p:cBhvr>
                                      <p:tavLst>
                                        <p:tav tm="0">
                                          <p:val>
                                            <p:strVal val="0-#ppt_w/2"/>
                                          </p:val>
                                        </p:tav>
                                        <p:tav tm="100000">
                                          <p:val>
                                            <p:strVal val="#ppt_x"/>
                                          </p:val>
                                        </p:tav>
                                      </p:tavLst>
                                    </p:anim>
                                    <p:anim calcmode="lin" valueType="num">
                                      <p:cBhvr>
                                        <p:cTn id="21" dur="1000" fill="hold"/>
                                        <p:tgtEl>
                                          <p:spTgt spid="29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8" presetID="2" grpId="3" fill="hold">
                                  <p:stCondLst>
                                    <p:cond delay="0"/>
                                  </p:stCondLst>
                                  <p:iterate type="el" backwards="0">
                                    <p:tmAbs val="0"/>
                                  </p:iterate>
                                  <p:childTnLst>
                                    <p:set>
                                      <p:cBhvr>
                                        <p:cTn id="25" fill="hold"/>
                                        <p:tgtEl>
                                          <p:spTgt spid="294">
                                            <p:txEl>
                                              <p:pRg st="1" end="1"/>
                                            </p:txEl>
                                          </p:spTgt>
                                        </p:tgtEl>
                                        <p:attrNameLst>
                                          <p:attrName>style.visibility</p:attrName>
                                        </p:attrNameLst>
                                      </p:cBhvr>
                                      <p:to>
                                        <p:strVal val="visible"/>
                                      </p:to>
                                    </p:set>
                                    <p:anim calcmode="lin" valueType="num">
                                      <p:cBhvr>
                                        <p:cTn id="26" dur="1000" fill="hold"/>
                                        <p:tgtEl>
                                          <p:spTgt spid="294">
                                            <p:txEl>
                                              <p:pRg st="1" end="1"/>
                                            </p:txEl>
                                          </p:spTgt>
                                        </p:tgtEl>
                                        <p:attrNameLst>
                                          <p:attrName>ppt_x</p:attrName>
                                        </p:attrNameLst>
                                      </p:cBhvr>
                                      <p:tavLst>
                                        <p:tav tm="0">
                                          <p:val>
                                            <p:strVal val="0-#ppt_w/2"/>
                                          </p:val>
                                        </p:tav>
                                        <p:tav tm="100000">
                                          <p:val>
                                            <p:strVal val="#ppt_x"/>
                                          </p:val>
                                        </p:tav>
                                      </p:tavLst>
                                    </p:anim>
                                    <p:anim calcmode="lin" valueType="num">
                                      <p:cBhvr>
                                        <p:cTn id="27" dur="1000" fill="hold"/>
                                        <p:tgtEl>
                                          <p:spTgt spid="29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8" presetID="2" grpId="3" fill="hold">
                                  <p:stCondLst>
                                    <p:cond delay="0"/>
                                  </p:stCondLst>
                                  <p:iterate type="el" backwards="0">
                                    <p:tmAbs val="0"/>
                                  </p:iterate>
                                  <p:childTnLst>
                                    <p:set>
                                      <p:cBhvr>
                                        <p:cTn id="31" fill="hold"/>
                                        <p:tgtEl>
                                          <p:spTgt spid="294">
                                            <p:txEl>
                                              <p:pRg st="2" end="2"/>
                                            </p:txEl>
                                          </p:spTgt>
                                        </p:tgtEl>
                                        <p:attrNameLst>
                                          <p:attrName>style.visibility</p:attrName>
                                        </p:attrNameLst>
                                      </p:cBhvr>
                                      <p:to>
                                        <p:strVal val="visible"/>
                                      </p:to>
                                    </p:set>
                                    <p:anim calcmode="lin" valueType="num">
                                      <p:cBhvr>
                                        <p:cTn id="32" dur="1000" fill="hold"/>
                                        <p:tgtEl>
                                          <p:spTgt spid="294">
                                            <p:txEl>
                                              <p:pRg st="2" end="2"/>
                                            </p:txEl>
                                          </p:spTgt>
                                        </p:tgtEl>
                                        <p:attrNameLst>
                                          <p:attrName>ppt_x</p:attrName>
                                        </p:attrNameLst>
                                      </p:cBhvr>
                                      <p:tavLst>
                                        <p:tav tm="0">
                                          <p:val>
                                            <p:strVal val="0-#ppt_w/2"/>
                                          </p:val>
                                        </p:tav>
                                        <p:tav tm="100000">
                                          <p:val>
                                            <p:strVal val="#ppt_x"/>
                                          </p:val>
                                        </p:tav>
                                      </p:tavLst>
                                    </p:anim>
                                    <p:anim calcmode="lin" valueType="num">
                                      <p:cBhvr>
                                        <p:cTn id="33" dur="1000" fill="hold"/>
                                        <p:tgtEl>
                                          <p:spTgt spid="29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8" presetID="2" grpId="3" fill="hold">
                                  <p:stCondLst>
                                    <p:cond delay="0"/>
                                  </p:stCondLst>
                                  <p:iterate type="el" backwards="0">
                                    <p:tmAbs val="0"/>
                                  </p:iterate>
                                  <p:childTnLst>
                                    <p:set>
                                      <p:cBhvr>
                                        <p:cTn id="37" fill="hold"/>
                                        <p:tgtEl>
                                          <p:spTgt spid="294">
                                            <p:txEl>
                                              <p:pRg st="3" end="3"/>
                                            </p:txEl>
                                          </p:spTgt>
                                        </p:tgtEl>
                                        <p:attrNameLst>
                                          <p:attrName>style.visibility</p:attrName>
                                        </p:attrNameLst>
                                      </p:cBhvr>
                                      <p:to>
                                        <p:strVal val="visible"/>
                                      </p:to>
                                    </p:set>
                                    <p:anim calcmode="lin" valueType="num">
                                      <p:cBhvr>
                                        <p:cTn id="38" dur="1000" fill="hold"/>
                                        <p:tgtEl>
                                          <p:spTgt spid="294">
                                            <p:txEl>
                                              <p:pRg st="3" end="3"/>
                                            </p:txEl>
                                          </p:spTgt>
                                        </p:tgtEl>
                                        <p:attrNameLst>
                                          <p:attrName>ppt_x</p:attrName>
                                        </p:attrNameLst>
                                      </p:cBhvr>
                                      <p:tavLst>
                                        <p:tav tm="0">
                                          <p:val>
                                            <p:strVal val="0-#ppt_w/2"/>
                                          </p:val>
                                        </p:tav>
                                        <p:tav tm="100000">
                                          <p:val>
                                            <p:strVal val="#ppt_x"/>
                                          </p:val>
                                        </p:tav>
                                      </p:tavLst>
                                    </p:anim>
                                    <p:anim calcmode="lin" valueType="num">
                                      <p:cBhvr>
                                        <p:cTn id="39" dur="1000" fill="hold"/>
                                        <p:tgtEl>
                                          <p:spTgt spid="294">
                                            <p:txEl>
                                              <p:pRg st="3" end="3"/>
                                            </p:txEl>
                                          </p:spTgt>
                                        </p:tgtEl>
                                        <p:attrNameLst>
                                          <p:attrName>ppt_y</p:attrName>
                                        </p:attrNameLst>
                                      </p:cBhvr>
                                      <p:tavLst>
                                        <p:tav tm="0">
                                          <p:val>
                                            <p:strVal val="#ppt_y"/>
                                          </p:val>
                                        </p:tav>
                                        <p:tav tm="100000">
                                          <p:val>
                                            <p:strVal val="#ppt_y"/>
                                          </p:val>
                                        </p:tav>
                                      </p:tavLst>
                                    </p:anim>
                                  </p:childTnLst>
                                </p:cTn>
                              </p:par>
                            </p:childTnLst>
                          </p:cTn>
                        </p:par>
                        <p:par>
                          <p:cTn id="40" fill="hold">
                            <p:stCondLst>
                              <p:cond delay="1000"/>
                            </p:stCondLst>
                            <p:childTnLst>
                              <p:par>
                                <p:cTn id="41" presetClass="entr" nodeType="afterEffect" presetSubtype="5" presetID="19" grpId="4" fill="hold">
                                  <p:stCondLst>
                                    <p:cond delay="0"/>
                                  </p:stCondLst>
                                  <p:iterate type="el" backwards="0">
                                    <p:tmAbs val="0"/>
                                  </p:iterate>
                                  <p:childTnLst>
                                    <p:set>
                                      <p:cBhvr>
                                        <p:cTn id="42" fill="hold"/>
                                        <p:tgtEl>
                                          <p:spTgt spid="295"/>
                                        </p:tgtEl>
                                        <p:attrNameLst>
                                          <p:attrName>style.visibility</p:attrName>
                                        </p:attrNameLst>
                                      </p:cBhvr>
                                      <p:to>
                                        <p:strVal val="visible"/>
                                      </p:to>
                                    </p:set>
                                    <p:anim calcmode="lin" valueType="num">
                                      <p:cBhvr>
                                        <p:cTn id="43" dur="2250" fill="hold"/>
                                        <p:tgtEl>
                                          <p:spTgt spid="295"/>
                                        </p:tgtEl>
                                        <p:attrNameLst>
                                          <p:attrName>ppt_w</p:attrName>
                                        </p:attrNameLst>
                                      </p:cBhvr>
                                      <p:tavLst>
                                        <p:tav tm="0">
                                          <p:val>
                                            <p:strVal val="#ppt_w"/>
                                          </p:val>
                                        </p:tav>
                                        <p:tav tm="100000">
                                          <p:val>
                                            <p:strVal val="#ppt_w"/>
                                          </p:val>
                                        </p:tav>
                                      </p:tavLst>
                                    </p:anim>
                                    <p:anim calcmode="lin" valueType="num">
                                      <p:cBhvr>
                                        <p:cTn id="44" dur="2250" fill="hold"/>
                                        <p:tgtEl>
                                          <p:spTgt spid="295"/>
                                        </p:tgtEl>
                                        <p:attrNameLst>
                                          <p:attrName>ppt_h</p:attrName>
                                        </p:attrNameLst>
                                      </p:cBhvr>
                                      <p:tavLst>
                                        <p:tav tm="0" fmla="#ppt_h*sin(2.5*pi*$)">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94" grpId="3"/>
      <p:bldP build="whole" bldLvl="1" animBg="1" rev="0" advAuto="0" spid="295" grpId="4"/>
      <p:bldP build="whole" bldLvl="1" animBg="1" rev="0" advAuto="0" spid="291" grpId="1"/>
      <p:bldP build="whole" bldLvl="1" animBg="1" rev="0" advAuto="0" spid="293" grpId="2"/>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7" name="Shape 297"/>
          <p:cNvSpPr/>
          <p:nvPr/>
        </p:nvSpPr>
        <p:spPr>
          <a:xfrm>
            <a:off x="2398728" y="890868"/>
            <a:ext cx="3689297" cy="36945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10000"/>
              </a:lnSpc>
              <a:spcBef>
                <a:spcPts val="500"/>
              </a:spcBef>
              <a:defRPr b="1" sz="2300">
                <a:latin typeface="Helvetica Condensed Medium"/>
                <a:ea typeface="Helvetica Condensed Medium"/>
                <a:cs typeface="Helvetica Condensed Medium"/>
                <a:sym typeface="Helvetica Condensed Medium"/>
              </a:defRPr>
            </a:lvl1pPr>
          </a:lstStyle>
          <a:p>
            <a:pPr/>
            <a:r>
              <a:t>Isaiah 65:17-25 (Is 25:6-9)</a:t>
            </a:r>
          </a:p>
        </p:txBody>
      </p:sp>
      <p:sp>
        <p:nvSpPr>
          <p:cNvPr id="298" name="Shape 298"/>
          <p:cNvSpPr/>
          <p:nvPr/>
        </p:nvSpPr>
        <p:spPr>
          <a:xfrm>
            <a:off x="3714702" y="224406"/>
            <a:ext cx="7477265" cy="53355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500"/>
              </a:spcBef>
              <a:defRPr b="1">
                <a:latin typeface="Helvetica Condensed Medium"/>
                <a:ea typeface="Helvetica Condensed Medium"/>
                <a:cs typeface="Helvetica Condensed Medium"/>
                <a:sym typeface="Helvetica Condensed Medium"/>
              </a:defRPr>
            </a:lvl1pPr>
          </a:lstStyle>
          <a:p>
            <a:pPr/>
            <a:r>
              <a:t>OT Messianic Kingdom Prophecies</a:t>
            </a:r>
          </a:p>
        </p:txBody>
      </p:sp>
      <p:sp>
        <p:nvSpPr>
          <p:cNvPr id="299" name="Shape 299"/>
          <p:cNvSpPr/>
          <p:nvPr/>
        </p:nvSpPr>
        <p:spPr>
          <a:xfrm>
            <a:off x="1638238" y="1251704"/>
            <a:ext cx="5597473" cy="8191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a:lnSpc>
                <a:spcPct val="110000"/>
              </a:lnSpc>
              <a:defRPr sz="1900">
                <a:latin typeface="Gill Sans"/>
                <a:ea typeface="Gill Sans"/>
                <a:cs typeface="Gill Sans"/>
                <a:sym typeface="Gill Sans"/>
              </a:defRPr>
            </a:pPr>
            <a:r>
              <a:t> 17 “</a:t>
            </a:r>
            <a:r>
              <a:rPr>
                <a:solidFill>
                  <a:schemeClr val="accent5"/>
                </a:solidFill>
                <a:latin typeface="Gill Sans SemiBold"/>
                <a:ea typeface="Gill Sans SemiBold"/>
                <a:cs typeface="Gill Sans SemiBold"/>
                <a:sym typeface="Gill Sans SemiBold"/>
              </a:rPr>
              <a:t>For behold, I create new heavens and a new earth</a:t>
            </a:r>
            <a:r>
              <a:t>; And the former things shall not be remembered or come to mind.  18 “But be glad and rejoice forever in what I create; For behold, </a:t>
            </a:r>
            <a:r>
              <a:rPr>
                <a:solidFill>
                  <a:schemeClr val="accent6"/>
                </a:solidFill>
                <a:latin typeface="Gill Sans SemiBold"/>
                <a:ea typeface="Gill Sans SemiBold"/>
                <a:cs typeface="Gill Sans SemiBold"/>
                <a:sym typeface="Gill Sans SemiBold"/>
              </a:rPr>
              <a:t>I create Jerusalem</a:t>
            </a:r>
            <a:r>
              <a:t> for rejoicing, And her people for gladness.  19 “I will also </a:t>
            </a:r>
            <a:r>
              <a:rPr>
                <a:solidFill>
                  <a:schemeClr val="accent6"/>
                </a:solidFill>
                <a:latin typeface="Gill Sans SemiBold"/>
                <a:ea typeface="Gill Sans SemiBold"/>
                <a:cs typeface="Gill Sans SemiBold"/>
                <a:sym typeface="Gill Sans SemiBold"/>
              </a:rPr>
              <a:t>rejoice in Jerusalem, and be glad in My people</a:t>
            </a:r>
            <a:r>
              <a:t>; </a:t>
            </a:r>
            <a:r>
              <a:rPr>
                <a:solidFill>
                  <a:schemeClr val="accent1"/>
                </a:solidFill>
                <a:latin typeface="Gill Sans SemiBold"/>
                <a:ea typeface="Gill Sans SemiBold"/>
                <a:cs typeface="Gill Sans SemiBold"/>
                <a:sym typeface="Gill Sans SemiBold"/>
              </a:rPr>
              <a:t>And there will no longer be heard in her The voice of weeping and the sound of crying. </a:t>
            </a:r>
            <a:r>
              <a:t> </a:t>
            </a:r>
            <a:r>
              <a:t>20 “No longer will there be in it an infant who lives but a few days, Or an old man who does not live out his days; For the youth will die at the age of one hundred And the one who does not reach the age of one hundred Shall be thought accursed.  21 “And they shall build houses and inhabit them; They shall also plant vineyards and eat their fruit.  22 “They shall not build, and another inhabit, They shall not plant, and another eat; For as the lifetime of a tree, so shall be the days of My people, And My chosen ones shall wear out the work of their hands.  </a:t>
            </a:r>
            <a:r>
              <a:t>23 “They shall not labor in vain, Or bear children for calamity; For they are the offspring of those blessed by the LORD, And their descendants with them.  24 “It will also come to pass that before they call, I will answer; and while they are still speaking, I will hear.  25 “The wolf and the lamb shall graze together, and the lion shall eat straw like the ox; and dust shall be the serpent’s food. They shall do no evil or harm in all </a:t>
            </a:r>
            <a:r>
              <a:rPr>
                <a:solidFill>
                  <a:schemeClr val="accent6"/>
                </a:solidFill>
                <a:latin typeface="Gill Sans SemiBold"/>
                <a:ea typeface="Gill Sans SemiBold"/>
                <a:cs typeface="Gill Sans SemiBold"/>
                <a:sym typeface="Gill Sans SemiBold"/>
              </a:rPr>
              <a:t>My holy mountain</a:t>
            </a:r>
            <a:r>
              <a:t>,” says the LORD. (Is 65:17-25)</a:t>
            </a:r>
          </a:p>
        </p:txBody>
      </p:sp>
      <p:sp>
        <p:nvSpPr>
          <p:cNvPr id="300" name="Shape 300"/>
          <p:cNvSpPr/>
          <p:nvPr/>
        </p:nvSpPr>
        <p:spPr>
          <a:xfrm>
            <a:off x="7356230" y="890868"/>
            <a:ext cx="5360432" cy="8572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l">
              <a:spcBef>
                <a:spcPts val="1700"/>
              </a:spcBef>
              <a:buSzPct val="100000"/>
              <a:buChar char="•"/>
              <a:defRPr b="1" sz="2300">
                <a:latin typeface="Helvetica"/>
                <a:ea typeface="Helvetica"/>
                <a:cs typeface="Helvetica"/>
                <a:sym typeface="Helvetica"/>
              </a:defRPr>
            </a:pPr>
            <a:r>
              <a:t>20-25 Often is used as proof for a millennium: people live to be 100+ and “wolf and lamb” graze together but prior verses don’t allow it!</a:t>
            </a:r>
          </a:p>
          <a:p>
            <a:pPr marL="228600" indent="-228600" algn="l">
              <a:spcBef>
                <a:spcPts val="1700"/>
              </a:spcBef>
              <a:buSzPct val="100000"/>
              <a:buChar char="•"/>
              <a:defRPr b="1" sz="2300">
                <a:solidFill>
                  <a:schemeClr val="accent5"/>
                </a:solidFill>
                <a:latin typeface="Helvetica"/>
                <a:ea typeface="Helvetica"/>
                <a:cs typeface="Helvetica"/>
                <a:sym typeface="Helvetica"/>
              </a:defRPr>
            </a:pPr>
            <a:r>
              <a:t>17 Context is of “new heaven and earth”: “And I saw a new heaven and a new earth; for the first heaven and the first earth passed away…” (Rev 21:1).</a:t>
            </a:r>
          </a:p>
          <a:p>
            <a:pPr marL="228600" indent="-228600" algn="l">
              <a:spcBef>
                <a:spcPts val="1700"/>
              </a:spcBef>
              <a:buSzPct val="100000"/>
              <a:buChar char="•"/>
              <a:defRPr b="1" sz="2300">
                <a:solidFill>
                  <a:schemeClr val="accent6"/>
                </a:solidFill>
                <a:latin typeface="Helvetica"/>
                <a:ea typeface="Helvetica"/>
                <a:cs typeface="Helvetica"/>
                <a:sym typeface="Helvetica"/>
              </a:defRPr>
            </a:pPr>
            <a:r>
              <a:t> 18 New Jerusalem: “And I saw the holy city, new Jerusalem, coming down out of heaven from God, made ready as a bride adorned for her husband” (Rev 21:2)</a:t>
            </a:r>
          </a:p>
          <a:p>
            <a:pPr marL="228600" indent="-228600" algn="l">
              <a:spcBef>
                <a:spcPts val="1700"/>
              </a:spcBef>
              <a:buSzPct val="100000"/>
              <a:buChar char="•"/>
              <a:defRPr b="1" sz="2300">
                <a:solidFill>
                  <a:schemeClr val="accent1"/>
                </a:solidFill>
                <a:latin typeface="Helvetica"/>
                <a:ea typeface="Helvetica"/>
                <a:cs typeface="Helvetica"/>
                <a:sym typeface="Helvetica"/>
              </a:defRPr>
            </a:pPr>
            <a:r>
              <a:t>19 ‘Forever’ “God Himself shall be among them,  4 and He shall wipe away every tear from their eyes; and there shall no longer be any death; there shall no longer be any mourning, or crying, or pain; the first things have passed away” (Rev 21:3-4).</a:t>
            </a:r>
          </a:p>
        </p:txBody>
      </p:sp>
    </p:spTree>
  </p:cSld>
  <p:clrMapOvr>
    <a:masterClrMapping/>
  </p:clrMapOvr>
  <mc:AlternateContent xmlns:mc="http://schemas.openxmlformats.org/markup-compatibility/2006">
    <mc:Choice xmlns:p14="http://schemas.microsoft.com/office/powerpoint/2010/main" Requires="p14">
      <p:transition spd="slow" advClick="1" p14:dur="2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2" grpId="1" fill="hold">
                                  <p:stCondLst>
                                    <p:cond delay="0"/>
                                  </p:stCondLst>
                                  <p:iterate type="el" backwards="0">
                                    <p:tmAbs val="0"/>
                                  </p:iterate>
                                  <p:childTnLst>
                                    <p:set>
                                      <p:cBhvr>
                                        <p:cTn id="6" fill="hold"/>
                                        <p:tgtEl>
                                          <p:spTgt spid="297"/>
                                        </p:tgtEl>
                                        <p:attrNameLst>
                                          <p:attrName>style.visibility</p:attrName>
                                        </p:attrNameLst>
                                      </p:cBhvr>
                                      <p:to>
                                        <p:strVal val="visible"/>
                                      </p:to>
                                    </p:set>
                                    <p:animEffect filter="wipe(up)" transition="in">
                                      <p:cBhvr>
                                        <p:cTn id="7" dur="2000"/>
                                        <p:tgtEl>
                                          <p:spTgt spid="297"/>
                                        </p:tgtEl>
                                      </p:cBhvr>
                                    </p:animEffect>
                                  </p:childTnLst>
                                </p:cTn>
                              </p:par>
                            </p:childTnLst>
                          </p:cTn>
                        </p:par>
                        <p:par>
                          <p:cTn id="8" fill="hold">
                            <p:stCondLst>
                              <p:cond delay="2000"/>
                            </p:stCondLst>
                            <p:childTnLst>
                              <p:par>
                                <p:cTn id="9" presetClass="entr" nodeType="afterEffect" presetSubtype="1" presetID="22" grpId="2" fill="hold">
                                  <p:stCondLst>
                                    <p:cond delay="0"/>
                                  </p:stCondLst>
                                  <p:iterate type="el" backwards="0">
                                    <p:tmAbs val="0"/>
                                  </p:iterate>
                                  <p:childTnLst>
                                    <p:set>
                                      <p:cBhvr>
                                        <p:cTn id="10" fill="hold"/>
                                        <p:tgtEl>
                                          <p:spTgt spid="299"/>
                                        </p:tgtEl>
                                        <p:attrNameLst>
                                          <p:attrName>style.visibility</p:attrName>
                                        </p:attrNameLst>
                                      </p:cBhvr>
                                      <p:to>
                                        <p:strVal val="visible"/>
                                      </p:to>
                                    </p:set>
                                    <p:animEffect filter="wipe(up)" transition="in">
                                      <p:cBhvr>
                                        <p:cTn id="11" dur="2000"/>
                                        <p:tgtEl>
                                          <p:spTgt spid="299"/>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8" presetID="2" grpId="3" fill="hold">
                                  <p:stCondLst>
                                    <p:cond delay="0"/>
                                  </p:stCondLst>
                                  <p:iterate type="el" backwards="0">
                                    <p:tmAbs val="0"/>
                                  </p:iterate>
                                  <p:childTnLst>
                                    <p:set>
                                      <p:cBhvr>
                                        <p:cTn id="15" fill="hold"/>
                                        <p:tgtEl>
                                          <p:spTgt spid="300">
                                            <p:bg/>
                                          </p:spTgt>
                                        </p:tgtEl>
                                        <p:attrNameLst>
                                          <p:attrName>style.visibility</p:attrName>
                                        </p:attrNameLst>
                                      </p:cBhvr>
                                      <p:to>
                                        <p:strVal val="visible"/>
                                      </p:to>
                                    </p:set>
                                    <p:anim calcmode="lin" valueType="num">
                                      <p:cBhvr>
                                        <p:cTn id="16" dur="1000" fill="hold"/>
                                        <p:tgtEl>
                                          <p:spTgt spid="300">
                                            <p:bg/>
                                          </p:spTgt>
                                        </p:tgtEl>
                                        <p:attrNameLst>
                                          <p:attrName>ppt_x</p:attrName>
                                        </p:attrNameLst>
                                      </p:cBhvr>
                                      <p:tavLst>
                                        <p:tav tm="0">
                                          <p:val>
                                            <p:strVal val="0-#ppt_w/2"/>
                                          </p:val>
                                        </p:tav>
                                        <p:tav tm="100000">
                                          <p:val>
                                            <p:strVal val="#ppt_x"/>
                                          </p:val>
                                        </p:tav>
                                      </p:tavLst>
                                    </p:anim>
                                    <p:anim calcmode="lin" valueType="num">
                                      <p:cBhvr>
                                        <p:cTn id="17" dur="1000" fill="hold"/>
                                        <p:tgtEl>
                                          <p:spTgt spid="300">
                                            <p:bg/>
                                          </p:spTgt>
                                        </p:tgtEl>
                                        <p:attrNameLst>
                                          <p:attrName>ppt_y</p:attrName>
                                        </p:attrNameLst>
                                      </p:cBhvr>
                                      <p:tavLst>
                                        <p:tav tm="0">
                                          <p:val>
                                            <p:strVal val="#ppt_y"/>
                                          </p:val>
                                        </p:tav>
                                        <p:tav tm="100000">
                                          <p:val>
                                            <p:strVal val="#ppt_y"/>
                                          </p:val>
                                        </p:tav>
                                      </p:tavLst>
                                    </p:anim>
                                  </p:childTnLst>
                                </p:cTn>
                              </p:par>
                              <p:par>
                                <p:cTn id="18" presetClass="entr" nodeType="withEffect" presetSubtype="8" presetID="2" grpId="3" fill="hold">
                                  <p:stCondLst>
                                    <p:cond delay="0"/>
                                  </p:stCondLst>
                                  <p:iterate type="el" backwards="0">
                                    <p:tmAbs val="0"/>
                                  </p:iterate>
                                  <p:childTnLst>
                                    <p:set>
                                      <p:cBhvr>
                                        <p:cTn id="19" fill="hold"/>
                                        <p:tgtEl>
                                          <p:spTgt spid="300">
                                            <p:txEl>
                                              <p:pRg st="0" end="0"/>
                                            </p:txEl>
                                          </p:spTgt>
                                        </p:tgtEl>
                                        <p:attrNameLst>
                                          <p:attrName>style.visibility</p:attrName>
                                        </p:attrNameLst>
                                      </p:cBhvr>
                                      <p:to>
                                        <p:strVal val="visible"/>
                                      </p:to>
                                    </p:set>
                                    <p:anim calcmode="lin" valueType="num">
                                      <p:cBhvr>
                                        <p:cTn id="20" dur="1000" fill="hold"/>
                                        <p:tgtEl>
                                          <p:spTgt spid="300">
                                            <p:txEl>
                                              <p:pRg st="0" end="0"/>
                                            </p:txEl>
                                          </p:spTgt>
                                        </p:tgtEl>
                                        <p:attrNameLst>
                                          <p:attrName>ppt_x</p:attrName>
                                        </p:attrNameLst>
                                      </p:cBhvr>
                                      <p:tavLst>
                                        <p:tav tm="0">
                                          <p:val>
                                            <p:strVal val="0-#ppt_w/2"/>
                                          </p:val>
                                        </p:tav>
                                        <p:tav tm="100000">
                                          <p:val>
                                            <p:strVal val="#ppt_x"/>
                                          </p:val>
                                        </p:tav>
                                      </p:tavLst>
                                    </p:anim>
                                    <p:anim calcmode="lin" valueType="num">
                                      <p:cBhvr>
                                        <p:cTn id="21" dur="1000" fill="hold"/>
                                        <p:tgtEl>
                                          <p:spTgt spid="30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8" presetID="2" grpId="3" fill="hold">
                                  <p:stCondLst>
                                    <p:cond delay="0"/>
                                  </p:stCondLst>
                                  <p:iterate type="el" backwards="0">
                                    <p:tmAbs val="0"/>
                                  </p:iterate>
                                  <p:childTnLst>
                                    <p:set>
                                      <p:cBhvr>
                                        <p:cTn id="25" fill="hold"/>
                                        <p:tgtEl>
                                          <p:spTgt spid="300">
                                            <p:txEl>
                                              <p:pRg st="1" end="1"/>
                                            </p:txEl>
                                          </p:spTgt>
                                        </p:tgtEl>
                                        <p:attrNameLst>
                                          <p:attrName>style.visibility</p:attrName>
                                        </p:attrNameLst>
                                      </p:cBhvr>
                                      <p:to>
                                        <p:strVal val="visible"/>
                                      </p:to>
                                    </p:set>
                                    <p:anim calcmode="lin" valueType="num">
                                      <p:cBhvr>
                                        <p:cTn id="26" dur="1000" fill="hold"/>
                                        <p:tgtEl>
                                          <p:spTgt spid="300">
                                            <p:txEl>
                                              <p:pRg st="1" end="1"/>
                                            </p:txEl>
                                          </p:spTgt>
                                        </p:tgtEl>
                                        <p:attrNameLst>
                                          <p:attrName>ppt_x</p:attrName>
                                        </p:attrNameLst>
                                      </p:cBhvr>
                                      <p:tavLst>
                                        <p:tav tm="0">
                                          <p:val>
                                            <p:strVal val="0-#ppt_w/2"/>
                                          </p:val>
                                        </p:tav>
                                        <p:tav tm="100000">
                                          <p:val>
                                            <p:strVal val="#ppt_x"/>
                                          </p:val>
                                        </p:tav>
                                      </p:tavLst>
                                    </p:anim>
                                    <p:anim calcmode="lin" valueType="num">
                                      <p:cBhvr>
                                        <p:cTn id="27" dur="1000" fill="hold"/>
                                        <p:tgtEl>
                                          <p:spTgt spid="30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8" presetID="2" grpId="3" fill="hold">
                                  <p:stCondLst>
                                    <p:cond delay="0"/>
                                  </p:stCondLst>
                                  <p:iterate type="el" backwards="0">
                                    <p:tmAbs val="0"/>
                                  </p:iterate>
                                  <p:childTnLst>
                                    <p:set>
                                      <p:cBhvr>
                                        <p:cTn id="31" fill="hold"/>
                                        <p:tgtEl>
                                          <p:spTgt spid="300">
                                            <p:txEl>
                                              <p:pRg st="2" end="2"/>
                                            </p:txEl>
                                          </p:spTgt>
                                        </p:tgtEl>
                                        <p:attrNameLst>
                                          <p:attrName>style.visibility</p:attrName>
                                        </p:attrNameLst>
                                      </p:cBhvr>
                                      <p:to>
                                        <p:strVal val="visible"/>
                                      </p:to>
                                    </p:set>
                                    <p:anim calcmode="lin" valueType="num">
                                      <p:cBhvr>
                                        <p:cTn id="32" dur="1000" fill="hold"/>
                                        <p:tgtEl>
                                          <p:spTgt spid="300">
                                            <p:txEl>
                                              <p:pRg st="2" end="2"/>
                                            </p:txEl>
                                          </p:spTgt>
                                        </p:tgtEl>
                                        <p:attrNameLst>
                                          <p:attrName>ppt_x</p:attrName>
                                        </p:attrNameLst>
                                      </p:cBhvr>
                                      <p:tavLst>
                                        <p:tav tm="0">
                                          <p:val>
                                            <p:strVal val="0-#ppt_w/2"/>
                                          </p:val>
                                        </p:tav>
                                        <p:tav tm="100000">
                                          <p:val>
                                            <p:strVal val="#ppt_x"/>
                                          </p:val>
                                        </p:tav>
                                      </p:tavLst>
                                    </p:anim>
                                    <p:anim calcmode="lin" valueType="num">
                                      <p:cBhvr>
                                        <p:cTn id="33" dur="1000" fill="hold"/>
                                        <p:tgtEl>
                                          <p:spTgt spid="30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8" presetID="2" grpId="3" fill="hold">
                                  <p:stCondLst>
                                    <p:cond delay="0"/>
                                  </p:stCondLst>
                                  <p:iterate type="el" backwards="0">
                                    <p:tmAbs val="0"/>
                                  </p:iterate>
                                  <p:childTnLst>
                                    <p:set>
                                      <p:cBhvr>
                                        <p:cTn id="37" fill="hold"/>
                                        <p:tgtEl>
                                          <p:spTgt spid="300">
                                            <p:txEl>
                                              <p:pRg st="3" end="3"/>
                                            </p:txEl>
                                          </p:spTgt>
                                        </p:tgtEl>
                                        <p:attrNameLst>
                                          <p:attrName>style.visibility</p:attrName>
                                        </p:attrNameLst>
                                      </p:cBhvr>
                                      <p:to>
                                        <p:strVal val="visible"/>
                                      </p:to>
                                    </p:set>
                                    <p:anim calcmode="lin" valueType="num">
                                      <p:cBhvr>
                                        <p:cTn id="38" dur="1000" fill="hold"/>
                                        <p:tgtEl>
                                          <p:spTgt spid="300">
                                            <p:txEl>
                                              <p:pRg st="3" end="3"/>
                                            </p:txEl>
                                          </p:spTgt>
                                        </p:tgtEl>
                                        <p:attrNameLst>
                                          <p:attrName>ppt_x</p:attrName>
                                        </p:attrNameLst>
                                      </p:cBhvr>
                                      <p:tavLst>
                                        <p:tav tm="0">
                                          <p:val>
                                            <p:strVal val="0-#ppt_w/2"/>
                                          </p:val>
                                        </p:tav>
                                        <p:tav tm="100000">
                                          <p:val>
                                            <p:strVal val="#ppt_x"/>
                                          </p:val>
                                        </p:tav>
                                      </p:tavLst>
                                    </p:anim>
                                    <p:anim calcmode="lin" valueType="num">
                                      <p:cBhvr>
                                        <p:cTn id="39" dur="1000" fill="hold"/>
                                        <p:tgtEl>
                                          <p:spTgt spid="30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9" grpId="2"/>
      <p:bldP build="p" bldLvl="5" animBg="1" rev="0" advAuto="0" spid="300" grpId="3"/>
      <p:bldP build="whole" bldLvl="1" animBg="1" rev="0" advAuto="0" spid="297"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2" name="Shape 302"/>
          <p:cNvSpPr/>
          <p:nvPr/>
        </p:nvSpPr>
        <p:spPr>
          <a:xfrm>
            <a:off x="3714702" y="224406"/>
            <a:ext cx="7477265" cy="53355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500"/>
              </a:spcBef>
              <a:defRPr b="1">
                <a:latin typeface="Helvetica Condensed Medium"/>
                <a:ea typeface="Helvetica Condensed Medium"/>
                <a:cs typeface="Helvetica Condensed Medium"/>
                <a:sym typeface="Helvetica Condensed Medium"/>
              </a:defRPr>
            </a:lvl1pPr>
          </a:lstStyle>
          <a:p>
            <a:pPr/>
            <a:r>
              <a:t>The Millennium</a:t>
            </a:r>
          </a:p>
        </p:txBody>
      </p:sp>
      <p:sp>
        <p:nvSpPr>
          <p:cNvPr id="303" name="Shape 303"/>
          <p:cNvSpPr/>
          <p:nvPr/>
        </p:nvSpPr>
        <p:spPr>
          <a:xfrm>
            <a:off x="1859622" y="1649721"/>
            <a:ext cx="7018961" cy="3289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228600" indent="-228600" algn="l">
              <a:spcBef>
                <a:spcPts val="1700"/>
              </a:spcBef>
              <a:buSzPct val="100000"/>
              <a:buChar char="•"/>
              <a:defRPr b="1" sz="2600">
                <a:latin typeface="Helvetica"/>
                <a:ea typeface="Helvetica"/>
                <a:cs typeface="Helvetica"/>
                <a:sym typeface="Helvetica"/>
              </a:defRPr>
            </a:pPr>
            <a:r>
              <a:t>3 major millennial interpretations, each shape a person’s eschatology.</a:t>
            </a:r>
          </a:p>
          <a:p>
            <a:pPr marL="228600" indent="-228600" algn="l">
              <a:spcBef>
                <a:spcPts val="1700"/>
              </a:spcBef>
              <a:buSzPct val="100000"/>
              <a:buChar char="•"/>
              <a:defRPr b="1" sz="2600">
                <a:latin typeface="Helvetica"/>
                <a:ea typeface="Helvetica"/>
                <a:cs typeface="Helvetica"/>
                <a:sym typeface="Helvetica"/>
              </a:defRPr>
            </a:pPr>
            <a:r>
              <a:t>All views are orthodox.</a:t>
            </a:r>
          </a:p>
          <a:p>
            <a:pPr marL="228600" indent="-228600" algn="l">
              <a:spcBef>
                <a:spcPts val="1700"/>
              </a:spcBef>
              <a:buSzPct val="100000"/>
              <a:buChar char="•"/>
              <a:defRPr b="1" sz="2600">
                <a:latin typeface="Helvetica"/>
                <a:ea typeface="Helvetica"/>
                <a:cs typeface="Helvetica"/>
                <a:sym typeface="Helvetica"/>
              </a:defRPr>
            </a:pPr>
            <a:r>
              <a:t>The biggest issue is not the content of the millennium but when it should take place, whether literal 1000 years or symbolically describing in the church age.</a:t>
            </a:r>
          </a:p>
        </p:txBody>
      </p:sp>
      <p:grpSp>
        <p:nvGrpSpPr>
          <p:cNvPr id="306" name="Group 306"/>
          <p:cNvGrpSpPr/>
          <p:nvPr/>
        </p:nvGrpSpPr>
        <p:grpSpPr>
          <a:xfrm>
            <a:off x="1859622" y="5136576"/>
            <a:ext cx="10813208" cy="4189731"/>
            <a:chOff x="0" y="0"/>
            <a:chExt cx="10813207" cy="4189730"/>
          </a:xfrm>
        </p:grpSpPr>
        <p:sp>
          <p:nvSpPr>
            <p:cNvPr id="304" name="Shape 304"/>
            <p:cNvSpPr/>
            <p:nvPr/>
          </p:nvSpPr>
          <p:spPr>
            <a:xfrm>
              <a:off x="0" y="0"/>
              <a:ext cx="10813208" cy="4189731"/>
            </a:xfrm>
            <a:prstGeom prst="rect">
              <a:avLst/>
            </a:prstGeom>
            <a:gradFill flip="none" rotWithShape="1">
              <a:gsLst>
                <a:gs pos="0">
                  <a:srgbClr val="F9F4E5"/>
                </a:gs>
                <a:gs pos="100000">
                  <a:srgbClr val="C1A49D"/>
                </a:gs>
              </a:gsLst>
              <a:lin ang="5400000" scaled="0"/>
            </a:gradFill>
            <a:ln w="12700" cap="flat">
              <a:noFill/>
              <a:miter lim="400000"/>
            </a:ln>
            <a:effectLst>
              <a:outerShdw sx="100000" sy="100000" kx="0" ky="0" algn="b" rotWithShape="0" blurRad="190500" dist="8455" dir="5400000">
                <a:srgbClr val="000000"/>
              </a:outerShdw>
            </a:effectLst>
          </p:spPr>
          <p:txBody>
            <a:bodyPr wrap="square" lIns="50800" tIns="50800" rIns="50800" bIns="50800" numCol="1" anchor="ctr">
              <a:noAutofit/>
            </a:bodyPr>
            <a:lstStyle/>
            <a:p>
              <a:pPr>
                <a:defRPr sz="2400">
                  <a:solidFill>
                    <a:srgbClr val="FFFFFF"/>
                  </a:solidFill>
                </a:defRPr>
              </a:pPr>
            </a:p>
          </p:txBody>
        </p:sp>
        <p:sp>
          <p:nvSpPr>
            <p:cNvPr id="305" name="Shape 305"/>
            <p:cNvSpPr/>
            <p:nvPr/>
          </p:nvSpPr>
          <p:spPr>
            <a:xfrm>
              <a:off x="350402" y="0"/>
              <a:ext cx="10112403" cy="41897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marL="38100" algn="just" defTabSz="457200">
                <a:lnSpc>
                  <a:spcPct val="110000"/>
                </a:lnSpc>
                <a:spcBef>
                  <a:spcPts val="600"/>
                </a:spcBef>
                <a:defRPr sz="3000">
                  <a:latin typeface="Times"/>
                  <a:ea typeface="Times"/>
                  <a:cs typeface="Times"/>
                  <a:sym typeface="Times"/>
                </a:defRPr>
              </a:pPr>
              <a:r>
                <a:t>“The proper Christian preunderstanding in reading Old Testament prophetic passages is the authoritative apostolic, post-Pentecost, New Testament interpretative pattern, which consistently sees these prophecies as filled in Christ and his messianic kingdom, both in its present, partially realized phase and in its future, fully realized phase.” </a:t>
              </a:r>
              <a:br/>
              <a:r>
                <a:rPr>
                  <a:solidFill>
                    <a:srgbClr val="53585F"/>
                  </a:solidFill>
                </a:rPr>
                <a:t>(Robert Strimple, </a:t>
              </a:r>
              <a:r>
                <a:rPr i="1">
                  <a:solidFill>
                    <a:srgbClr val="53585F"/>
                  </a:solidFill>
                </a:rPr>
                <a:t>Three Views on the Millennium and Beyond</a:t>
              </a:r>
              <a:r>
                <a:rPr>
                  <a:solidFill>
                    <a:srgbClr val="53585F"/>
                  </a:solidFill>
                </a:rPr>
                <a:t> (Ed. Darrell Bock, p. 267).</a:t>
              </a:r>
            </a:p>
          </p:txBody>
        </p:sp>
      </p:grpSp>
      <p:sp>
        <p:nvSpPr>
          <p:cNvPr id="307" name="Shape 307"/>
          <p:cNvSpPr/>
          <p:nvPr/>
        </p:nvSpPr>
        <p:spPr>
          <a:xfrm>
            <a:off x="1859622" y="867966"/>
            <a:ext cx="3003251" cy="584201"/>
          </a:xfrm>
          <a:prstGeom prst="rect">
            <a:avLst/>
          </a:prstGeom>
          <a:blipFill>
            <a:blip r:embed="rId2"/>
          </a:blipFill>
          <a:ln w="12700">
            <a:miter lim="400000"/>
          </a:ln>
          <a:effectLst>
            <a:outerShdw sx="100000" sy="100000" kx="0" ky="0" algn="b" rotWithShape="0" blurRad="25400" dist="25400" dir="2388334">
              <a:srgbClr val="000000">
                <a:alpha val="7931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b="1" sz="3200">
                <a:solidFill>
                  <a:srgbClr val="FFFFFF"/>
                </a:solidFill>
                <a:latin typeface="Helvetica"/>
                <a:ea typeface="Helvetica"/>
                <a:cs typeface="Helvetica"/>
                <a:sym typeface="Helvetica"/>
              </a:defRPr>
            </a:lvl1pPr>
          </a:lstStyle>
          <a:p>
            <a:pPr/>
            <a:r>
              <a:t>Summary</a:t>
            </a:r>
          </a:p>
        </p:txBody>
      </p:sp>
      <p:sp>
        <p:nvSpPr>
          <p:cNvPr id="308" name="Shape 308"/>
          <p:cNvSpPr/>
          <p:nvPr/>
        </p:nvSpPr>
        <p:spPr>
          <a:xfrm>
            <a:off x="9439531" y="2995696"/>
            <a:ext cx="3233299" cy="1765301"/>
          </a:xfrm>
          <a:prstGeom prst="rect">
            <a:avLst/>
          </a:prstGeom>
          <a:gradFill>
            <a:gsLst>
              <a:gs pos="0">
                <a:srgbClr val="FBFBFB"/>
              </a:gs>
              <a:gs pos="100000">
                <a:srgbClr val="BEBEBE"/>
              </a:gs>
            </a:gsLst>
            <a:lin ang="5400000"/>
          </a:gra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l">
              <a:spcBef>
                <a:spcPts val="2200"/>
              </a:spcBef>
              <a:buSzPct val="100000"/>
              <a:buChar char="•"/>
              <a:defRPr sz="2400"/>
            </a:pPr>
            <a:r>
              <a:t>Literal numbers</a:t>
            </a:r>
          </a:p>
          <a:p>
            <a:pPr marL="228600" indent="-228600" algn="l">
              <a:spcBef>
                <a:spcPts val="2200"/>
              </a:spcBef>
              <a:buSzPct val="100000"/>
              <a:buChar char="•"/>
              <a:defRPr sz="2400"/>
            </a:pPr>
            <a:r>
              <a:t>Chronological order</a:t>
            </a:r>
          </a:p>
          <a:p>
            <a:pPr marL="228600" indent="-228600" algn="l">
              <a:spcBef>
                <a:spcPts val="2200"/>
              </a:spcBef>
              <a:buSzPct val="100000"/>
              <a:buChar char="•"/>
              <a:defRPr sz="2400"/>
            </a:pPr>
            <a:r>
              <a:t>Messianic promises </a:t>
            </a:r>
          </a:p>
        </p:txBody>
      </p:sp>
    </p:spTree>
  </p:cSld>
  <p:clrMapOvr>
    <a:masterClrMapping/>
  </p:clrMapOvr>
  <mc:AlternateContent xmlns:mc="http://schemas.openxmlformats.org/markup-compatibility/2006">
    <mc:Choice xmlns:p14="http://schemas.microsoft.com/office/powerpoint/2010/main" Requires="p14">
      <p:transition spd="slow" advClick="1" p14:dur="2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303">
                                            <p:bg/>
                                          </p:spTgt>
                                        </p:tgtEl>
                                        <p:attrNameLst>
                                          <p:attrName>style.visibility</p:attrName>
                                        </p:attrNameLst>
                                      </p:cBhvr>
                                      <p:to>
                                        <p:strVal val="visible"/>
                                      </p:to>
                                    </p:set>
                                    <p:anim calcmode="lin" valueType="num">
                                      <p:cBhvr>
                                        <p:cTn id="7" dur="1000" fill="hold"/>
                                        <p:tgtEl>
                                          <p:spTgt spid="303">
                                            <p:bg/>
                                          </p:spTgt>
                                        </p:tgtEl>
                                        <p:attrNameLst>
                                          <p:attrName>ppt_x</p:attrName>
                                        </p:attrNameLst>
                                      </p:cBhvr>
                                      <p:tavLst>
                                        <p:tav tm="0">
                                          <p:val>
                                            <p:strVal val="0-#ppt_w/2"/>
                                          </p:val>
                                        </p:tav>
                                        <p:tav tm="100000">
                                          <p:val>
                                            <p:strVal val="#ppt_x"/>
                                          </p:val>
                                        </p:tav>
                                      </p:tavLst>
                                    </p:anim>
                                    <p:anim calcmode="lin" valueType="num">
                                      <p:cBhvr>
                                        <p:cTn id="8" dur="1000" fill="hold"/>
                                        <p:tgtEl>
                                          <p:spTgt spid="303">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303">
                                            <p:txEl>
                                              <p:pRg st="0" end="0"/>
                                            </p:txEl>
                                          </p:spTgt>
                                        </p:tgtEl>
                                        <p:attrNameLst>
                                          <p:attrName>style.visibility</p:attrName>
                                        </p:attrNameLst>
                                      </p:cBhvr>
                                      <p:to>
                                        <p:strVal val="visible"/>
                                      </p:to>
                                    </p:set>
                                    <p:anim calcmode="lin" valueType="num">
                                      <p:cBhvr>
                                        <p:cTn id="11" dur="1000" fill="hold"/>
                                        <p:tgtEl>
                                          <p:spTgt spid="303">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3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1" fill="hold">
                                  <p:stCondLst>
                                    <p:cond delay="0"/>
                                  </p:stCondLst>
                                  <p:iterate type="el" backwards="0">
                                    <p:tmAbs val="0"/>
                                  </p:iterate>
                                  <p:childTnLst>
                                    <p:set>
                                      <p:cBhvr>
                                        <p:cTn id="16" fill="hold"/>
                                        <p:tgtEl>
                                          <p:spTgt spid="303">
                                            <p:txEl>
                                              <p:pRg st="1" end="1"/>
                                            </p:txEl>
                                          </p:spTgt>
                                        </p:tgtEl>
                                        <p:attrNameLst>
                                          <p:attrName>style.visibility</p:attrName>
                                        </p:attrNameLst>
                                      </p:cBhvr>
                                      <p:to>
                                        <p:strVal val="visible"/>
                                      </p:to>
                                    </p:set>
                                    <p:anim calcmode="lin" valueType="num">
                                      <p:cBhvr>
                                        <p:cTn id="17" dur="1000" fill="hold"/>
                                        <p:tgtEl>
                                          <p:spTgt spid="303">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3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 grpId="1" fill="hold">
                                  <p:stCondLst>
                                    <p:cond delay="0"/>
                                  </p:stCondLst>
                                  <p:iterate type="el" backwards="0">
                                    <p:tmAbs val="0"/>
                                  </p:iterate>
                                  <p:childTnLst>
                                    <p:set>
                                      <p:cBhvr>
                                        <p:cTn id="22" fill="hold"/>
                                        <p:tgtEl>
                                          <p:spTgt spid="303">
                                            <p:txEl>
                                              <p:pRg st="2" end="2"/>
                                            </p:txEl>
                                          </p:spTgt>
                                        </p:tgtEl>
                                        <p:attrNameLst>
                                          <p:attrName>style.visibility</p:attrName>
                                        </p:attrNameLst>
                                      </p:cBhvr>
                                      <p:to>
                                        <p:strVal val="visible"/>
                                      </p:to>
                                    </p:set>
                                    <p:anim calcmode="lin" valueType="num">
                                      <p:cBhvr>
                                        <p:cTn id="23" dur="1000" fill="hold"/>
                                        <p:tgtEl>
                                          <p:spTgt spid="303">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3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2" grpId="2" fill="hold">
                                  <p:stCondLst>
                                    <p:cond delay="0"/>
                                  </p:stCondLst>
                                  <p:iterate type="el" backwards="0">
                                    <p:tmAbs val="0"/>
                                  </p:iterate>
                                  <p:childTnLst>
                                    <p:set>
                                      <p:cBhvr>
                                        <p:cTn id="28" fill="hold"/>
                                        <p:tgtEl>
                                          <p:spTgt spid="308"/>
                                        </p:tgtEl>
                                        <p:attrNameLst>
                                          <p:attrName>style.visibility</p:attrName>
                                        </p:attrNameLst>
                                      </p:cBhvr>
                                      <p:to>
                                        <p:strVal val="visible"/>
                                      </p:to>
                                    </p:set>
                                    <p:anim calcmode="lin" valueType="num">
                                      <p:cBhvr>
                                        <p:cTn id="29" dur="1000" fill="hold"/>
                                        <p:tgtEl>
                                          <p:spTgt spid="308"/>
                                        </p:tgtEl>
                                        <p:attrNameLst>
                                          <p:attrName>ppt_x</p:attrName>
                                        </p:attrNameLst>
                                      </p:cBhvr>
                                      <p:tavLst>
                                        <p:tav tm="0">
                                          <p:val>
                                            <p:strVal val="0-#ppt_w/2"/>
                                          </p:val>
                                        </p:tav>
                                        <p:tav tm="100000">
                                          <p:val>
                                            <p:strVal val="#ppt_x"/>
                                          </p:val>
                                        </p:tav>
                                      </p:tavLst>
                                    </p:anim>
                                    <p:anim calcmode="lin" valueType="num">
                                      <p:cBhvr>
                                        <p:cTn id="30" dur="1000" fill="hold"/>
                                        <p:tgtEl>
                                          <p:spTgt spid="30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32" presetID="4" grpId="3" fill="hold">
                                  <p:stCondLst>
                                    <p:cond delay="0"/>
                                  </p:stCondLst>
                                  <p:iterate type="el" backwards="0">
                                    <p:tmAbs val="0"/>
                                  </p:iterate>
                                  <p:childTnLst>
                                    <p:set>
                                      <p:cBhvr>
                                        <p:cTn id="34" fill="hold"/>
                                        <p:tgtEl>
                                          <p:spTgt spid="306"/>
                                        </p:tgtEl>
                                        <p:attrNameLst>
                                          <p:attrName>style.visibility</p:attrName>
                                        </p:attrNameLst>
                                      </p:cBhvr>
                                      <p:to>
                                        <p:strVal val="visible"/>
                                      </p:to>
                                    </p:set>
                                    <p:animEffect filter="box(out)" transition="in">
                                      <p:cBhvr>
                                        <p:cTn id="35" dur="2750"/>
                                        <p:tgtEl>
                                          <p:spTgt spid="3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03" grpId="1"/>
      <p:bldP build="whole" bldLvl="1" animBg="1" rev="0" advAuto="0" spid="308" grpId="2"/>
      <p:bldP build="whole" bldLvl="1" animBg="1" rev="0" advAuto="0" spid="306" grpId="3"/>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0" name="Shape 310"/>
          <p:cNvSpPr/>
          <p:nvPr/>
        </p:nvSpPr>
        <p:spPr>
          <a:xfrm>
            <a:off x="1621897" y="675728"/>
            <a:ext cx="4797807" cy="3632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sz="3800">
                <a:solidFill>
                  <a:srgbClr val="A04F49"/>
                </a:solidFill>
                <a:latin typeface="Blackmoor LET"/>
                <a:ea typeface="Blackmoor LET"/>
                <a:cs typeface="Blackmoor LET"/>
                <a:sym typeface="Blackmoor LET"/>
              </a:defRPr>
            </a:pPr>
            <a:r>
              <a:t>“And if anyone’s name was not found written in the book of life, he was thrown into the lake of fire.” </a:t>
            </a:r>
          </a:p>
          <a:p>
            <a:pPr defTabSz="457200">
              <a:defRPr sz="3000">
                <a:solidFill>
                  <a:srgbClr val="A04F49"/>
                </a:solidFill>
                <a:latin typeface="Blackmoor LET"/>
                <a:ea typeface="Blackmoor LET"/>
                <a:cs typeface="Blackmoor LET"/>
                <a:sym typeface="Blackmoor LET"/>
              </a:defRPr>
            </a:pPr>
            <a:r>
              <a:t>Revelation 20:15</a:t>
            </a:r>
          </a:p>
        </p:txBody>
      </p:sp>
      <p:sp>
        <p:nvSpPr>
          <p:cNvPr id="311" name="Shape 311"/>
          <p:cNvSpPr/>
          <p:nvPr/>
        </p:nvSpPr>
        <p:spPr>
          <a:xfrm>
            <a:off x="1777722" y="5837226"/>
            <a:ext cx="10547261" cy="3225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21027" indent="-321027" algn="just">
              <a:spcBef>
                <a:spcPts val="3800"/>
              </a:spcBef>
              <a:buSzPct val="75000"/>
              <a:buChar char="•"/>
              <a:defRPr sz="2900">
                <a:latin typeface="Gill Sans"/>
                <a:ea typeface="Gill Sans"/>
                <a:cs typeface="Gill Sans"/>
                <a:sym typeface="Gill Sans"/>
              </a:defRPr>
            </a:pPr>
            <a:r>
              <a:t>Before this Revelation class have you ever heard of the millennium? If so, what view were you taught?</a:t>
            </a:r>
          </a:p>
          <a:p>
            <a:pPr marL="321027" indent="-321027" algn="just">
              <a:spcBef>
                <a:spcPts val="3800"/>
              </a:spcBef>
              <a:buSzPct val="75000"/>
              <a:buChar char="•"/>
              <a:defRPr sz="2900">
                <a:latin typeface="Gill Sans"/>
                <a:ea typeface="Gill Sans"/>
                <a:cs typeface="Gill Sans"/>
                <a:sym typeface="Gill Sans"/>
              </a:defRPr>
            </a:pPr>
            <a:r>
              <a:t>Why is it important that we have the right view of the millennium?</a:t>
            </a:r>
          </a:p>
          <a:p>
            <a:pPr marL="321027" indent="-321027" algn="just">
              <a:spcBef>
                <a:spcPts val="3800"/>
              </a:spcBef>
              <a:buSzPct val="75000"/>
              <a:buChar char="•"/>
              <a:defRPr sz="2900">
                <a:latin typeface="Gill Sans"/>
                <a:ea typeface="Gill Sans"/>
                <a:cs typeface="Gill Sans"/>
                <a:sym typeface="Gill Sans"/>
              </a:defRPr>
            </a:pPr>
            <a:r>
              <a:t>What part of Revelation 20 and this discussion stands out as most significant for you? Why?</a:t>
            </a:r>
          </a:p>
        </p:txBody>
      </p:sp>
      <p:sp>
        <p:nvSpPr>
          <p:cNvPr id="312" name="Shape 312"/>
          <p:cNvSpPr/>
          <p:nvPr/>
        </p:nvSpPr>
        <p:spPr>
          <a:xfrm>
            <a:off x="1777722" y="5154236"/>
            <a:ext cx="4137757"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spcBef>
                <a:spcPts val="900"/>
              </a:spcBef>
              <a:defRPr sz="3400">
                <a:latin typeface="Gill Sans SemiBold"/>
                <a:ea typeface="Gill Sans SemiBold"/>
                <a:cs typeface="Gill Sans SemiBold"/>
                <a:sym typeface="Gill Sans SemiBold"/>
              </a:defRPr>
            </a:lvl1pPr>
          </a:lstStyle>
          <a:p>
            <a:pPr/>
            <a:r>
              <a:t>Discussion Questions</a:t>
            </a:r>
          </a:p>
        </p:txBody>
      </p:sp>
      <p:pic>
        <p:nvPicPr>
          <p:cNvPr id="313" name="Dante Infernoed-filtered.jpeg"/>
          <p:cNvPicPr>
            <a:picLocks noChangeAspect="1"/>
          </p:cNvPicPr>
          <p:nvPr/>
        </p:nvPicPr>
        <p:blipFill>
          <a:blip r:embed="rId2">
            <a:extLst/>
          </a:blip>
          <a:stretch>
            <a:fillRect/>
          </a:stretch>
        </p:blipFill>
        <p:spPr>
          <a:xfrm>
            <a:off x="6502399" y="0"/>
            <a:ext cx="6502401" cy="4983658"/>
          </a:xfrm>
          <a:prstGeom prst="rect">
            <a:avLst/>
          </a:prstGeom>
          <a:ln w="12700">
            <a:miter lim="400000"/>
          </a:ln>
          <a:effectLst>
            <a:outerShdw sx="100000" sy="100000" kx="0" ky="0" algn="b" rotWithShape="0" blurRad="25400" dist="25400" dir="2388334">
              <a:srgbClr val="000000">
                <a:alpha val="79310"/>
              </a:srgbClr>
            </a:outerShdw>
          </a:effectLst>
        </p:spPr>
      </p:pic>
    </p:spTree>
  </p:cSld>
  <p:clrMapOvr>
    <a:masterClrMapping/>
  </p:clrMapOvr>
  <mc:AlternateContent xmlns:mc="http://schemas.openxmlformats.org/markup-compatibility/2006">
    <mc:Choice xmlns:p14="http://schemas.microsoft.com/office/powerpoint/2010/main" Requires="p14">
      <p:transition spd="slow" advClick="1" p14:dur="2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lt" backwards="0">
                                    <p:tmAbs val="100"/>
                                  </p:iterate>
                                  <p:childTnLst>
                                    <p:set>
                                      <p:cBhvr>
                                        <p:cTn id="6" fill="hold"/>
                                        <p:tgtEl>
                                          <p:spTgt spid="310"/>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4" presetID="22" grpId="2" fill="hold">
                                  <p:stCondLst>
                                    <p:cond delay="0"/>
                                  </p:stCondLst>
                                  <p:iterate type="el" backwards="0">
                                    <p:tmAbs val="0"/>
                                  </p:iterate>
                                  <p:childTnLst>
                                    <p:set>
                                      <p:cBhvr>
                                        <p:cTn id="9" fill="hold"/>
                                        <p:tgtEl>
                                          <p:spTgt spid="313"/>
                                        </p:tgtEl>
                                        <p:attrNameLst>
                                          <p:attrName>style.visibility</p:attrName>
                                        </p:attrNameLst>
                                      </p:cBhvr>
                                      <p:to>
                                        <p:strVal val="visible"/>
                                      </p:to>
                                    </p:set>
                                    <p:animEffect filter="wipe(down)" transition="in">
                                      <p:cBhvr>
                                        <p:cTn id="10" dur="2500"/>
                                        <p:tgtEl>
                                          <p:spTgt spid="313"/>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312"/>
                                        </p:tgtEl>
                                        <p:attrNameLst>
                                          <p:attrName>style.visibility</p:attrName>
                                        </p:attrNameLst>
                                      </p:cBhvr>
                                      <p:to>
                                        <p:strVal val="visible"/>
                                      </p:to>
                                    </p:set>
                                  </p:childTnLst>
                                </p:cTn>
                              </p:par>
                            </p:childTnLst>
                          </p:cTn>
                        </p:par>
                        <p:par>
                          <p:cTn id="15" fill="hold">
                            <p:stCondLst>
                              <p:cond delay="0"/>
                            </p:stCondLst>
                            <p:childTnLst>
                              <p:par>
                                <p:cTn id="16" presetClass="entr" nodeType="afterEffect" presetSubtype="6" presetID="2" grpId="4" fill="hold">
                                  <p:stCondLst>
                                    <p:cond delay="0"/>
                                  </p:stCondLst>
                                  <p:iterate type="el" backwards="0">
                                    <p:tmAbs val="0"/>
                                  </p:iterate>
                                  <p:childTnLst>
                                    <p:set>
                                      <p:cBhvr>
                                        <p:cTn id="17" fill="hold"/>
                                        <p:tgtEl>
                                          <p:spTgt spid="311">
                                            <p:bg/>
                                          </p:spTgt>
                                        </p:tgtEl>
                                        <p:attrNameLst>
                                          <p:attrName>style.visibility</p:attrName>
                                        </p:attrNameLst>
                                      </p:cBhvr>
                                      <p:to>
                                        <p:strVal val="visible"/>
                                      </p:to>
                                    </p:set>
                                    <p:anim calcmode="lin" valueType="num">
                                      <p:cBhvr>
                                        <p:cTn id="18" dur="2000" fill="hold"/>
                                        <p:tgtEl>
                                          <p:spTgt spid="311">
                                            <p:bg/>
                                          </p:spTgt>
                                        </p:tgtEl>
                                        <p:attrNameLst>
                                          <p:attrName>ppt_x</p:attrName>
                                        </p:attrNameLst>
                                      </p:cBhvr>
                                      <p:tavLst>
                                        <p:tav tm="0">
                                          <p:val>
                                            <p:strVal val="1+#ppt_w/2"/>
                                          </p:val>
                                        </p:tav>
                                        <p:tav tm="100000">
                                          <p:val>
                                            <p:strVal val="#ppt_x"/>
                                          </p:val>
                                        </p:tav>
                                      </p:tavLst>
                                    </p:anim>
                                    <p:anim calcmode="lin" valueType="num">
                                      <p:cBhvr>
                                        <p:cTn id="19" dur="2000" fill="hold"/>
                                        <p:tgtEl>
                                          <p:spTgt spid="311">
                                            <p:bg/>
                                          </p:spTgt>
                                        </p:tgtEl>
                                        <p:attrNameLst>
                                          <p:attrName>ppt_y</p:attrName>
                                        </p:attrNameLst>
                                      </p:cBhvr>
                                      <p:tavLst>
                                        <p:tav tm="0">
                                          <p:val>
                                            <p:strVal val="1+#ppt_h/2"/>
                                          </p:val>
                                        </p:tav>
                                        <p:tav tm="100000">
                                          <p:val>
                                            <p:strVal val="#ppt_y"/>
                                          </p:val>
                                        </p:tav>
                                      </p:tavLst>
                                    </p:anim>
                                  </p:childTnLst>
                                </p:cTn>
                              </p:par>
                              <p:par>
                                <p:cTn id="20" presetClass="entr" nodeType="withEffect" presetSubtype="6" presetID="2" grpId="4" fill="hold">
                                  <p:stCondLst>
                                    <p:cond delay="0"/>
                                  </p:stCondLst>
                                  <p:iterate type="el" backwards="0">
                                    <p:tmAbs val="0"/>
                                  </p:iterate>
                                  <p:childTnLst>
                                    <p:set>
                                      <p:cBhvr>
                                        <p:cTn id="21" fill="hold"/>
                                        <p:tgtEl>
                                          <p:spTgt spid="311">
                                            <p:txEl>
                                              <p:pRg st="0" end="0"/>
                                            </p:txEl>
                                          </p:spTgt>
                                        </p:tgtEl>
                                        <p:attrNameLst>
                                          <p:attrName>style.visibility</p:attrName>
                                        </p:attrNameLst>
                                      </p:cBhvr>
                                      <p:to>
                                        <p:strVal val="visible"/>
                                      </p:to>
                                    </p:set>
                                    <p:anim calcmode="lin" valueType="num">
                                      <p:cBhvr>
                                        <p:cTn id="22" dur="2000" fill="hold"/>
                                        <p:tgtEl>
                                          <p:spTgt spid="311">
                                            <p:txEl>
                                              <p:pRg st="0" end="0"/>
                                            </p:txEl>
                                          </p:spTgt>
                                        </p:tgtEl>
                                        <p:attrNameLst>
                                          <p:attrName>ppt_x</p:attrName>
                                        </p:attrNameLst>
                                      </p:cBhvr>
                                      <p:tavLst>
                                        <p:tav tm="0">
                                          <p:val>
                                            <p:strVal val="1+#ppt_w/2"/>
                                          </p:val>
                                        </p:tav>
                                        <p:tav tm="100000">
                                          <p:val>
                                            <p:strVal val="#ppt_x"/>
                                          </p:val>
                                        </p:tav>
                                      </p:tavLst>
                                    </p:anim>
                                    <p:anim calcmode="lin" valueType="num">
                                      <p:cBhvr>
                                        <p:cTn id="23" dur="2000" fill="hold"/>
                                        <p:tgtEl>
                                          <p:spTgt spid="311">
                                            <p:txEl>
                                              <p:pRg st="0" end="0"/>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Class="entr" nodeType="afterEffect" presetSubtype="6" presetID="2" grpId="4" fill="hold">
                                  <p:stCondLst>
                                    <p:cond delay="0"/>
                                  </p:stCondLst>
                                  <p:iterate type="el" backwards="0">
                                    <p:tmAbs val="0"/>
                                  </p:iterate>
                                  <p:childTnLst>
                                    <p:set>
                                      <p:cBhvr>
                                        <p:cTn id="26" fill="hold"/>
                                        <p:tgtEl>
                                          <p:spTgt spid="311">
                                            <p:txEl>
                                              <p:pRg st="1" end="1"/>
                                            </p:txEl>
                                          </p:spTgt>
                                        </p:tgtEl>
                                        <p:attrNameLst>
                                          <p:attrName>style.visibility</p:attrName>
                                        </p:attrNameLst>
                                      </p:cBhvr>
                                      <p:to>
                                        <p:strVal val="visible"/>
                                      </p:to>
                                    </p:set>
                                    <p:anim calcmode="lin" valueType="num">
                                      <p:cBhvr>
                                        <p:cTn id="27" dur="2000" fill="hold"/>
                                        <p:tgtEl>
                                          <p:spTgt spid="311">
                                            <p:txEl>
                                              <p:pRg st="1" end="1"/>
                                            </p:txEl>
                                          </p:spTgt>
                                        </p:tgtEl>
                                        <p:attrNameLst>
                                          <p:attrName>ppt_x</p:attrName>
                                        </p:attrNameLst>
                                      </p:cBhvr>
                                      <p:tavLst>
                                        <p:tav tm="0">
                                          <p:val>
                                            <p:strVal val="1+#ppt_w/2"/>
                                          </p:val>
                                        </p:tav>
                                        <p:tav tm="100000">
                                          <p:val>
                                            <p:strVal val="#ppt_x"/>
                                          </p:val>
                                        </p:tav>
                                      </p:tavLst>
                                    </p:anim>
                                    <p:anim calcmode="lin" valueType="num">
                                      <p:cBhvr>
                                        <p:cTn id="28" dur="2000" fill="hold"/>
                                        <p:tgtEl>
                                          <p:spTgt spid="311">
                                            <p:txEl>
                                              <p:pRg st="1" end="1"/>
                                            </p:txEl>
                                          </p:spTgt>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Class="entr" nodeType="afterEffect" presetSubtype="6" presetID="2" grpId="4" fill="hold">
                                  <p:stCondLst>
                                    <p:cond delay="0"/>
                                  </p:stCondLst>
                                  <p:iterate type="el" backwards="0">
                                    <p:tmAbs val="0"/>
                                  </p:iterate>
                                  <p:childTnLst>
                                    <p:set>
                                      <p:cBhvr>
                                        <p:cTn id="31" fill="hold"/>
                                        <p:tgtEl>
                                          <p:spTgt spid="311">
                                            <p:txEl>
                                              <p:pRg st="2" end="2"/>
                                            </p:txEl>
                                          </p:spTgt>
                                        </p:tgtEl>
                                        <p:attrNameLst>
                                          <p:attrName>style.visibility</p:attrName>
                                        </p:attrNameLst>
                                      </p:cBhvr>
                                      <p:to>
                                        <p:strVal val="visible"/>
                                      </p:to>
                                    </p:set>
                                    <p:anim calcmode="lin" valueType="num">
                                      <p:cBhvr>
                                        <p:cTn id="32" dur="2000" fill="hold"/>
                                        <p:tgtEl>
                                          <p:spTgt spid="311">
                                            <p:txEl>
                                              <p:pRg st="2" end="2"/>
                                            </p:txEl>
                                          </p:spTgt>
                                        </p:tgtEl>
                                        <p:attrNameLst>
                                          <p:attrName>ppt_x</p:attrName>
                                        </p:attrNameLst>
                                      </p:cBhvr>
                                      <p:tavLst>
                                        <p:tav tm="0">
                                          <p:val>
                                            <p:strVal val="1+#ppt_w/2"/>
                                          </p:val>
                                        </p:tav>
                                        <p:tav tm="100000">
                                          <p:val>
                                            <p:strVal val="#ppt_x"/>
                                          </p:val>
                                        </p:tav>
                                      </p:tavLst>
                                    </p:anim>
                                    <p:anim calcmode="lin" valueType="num">
                                      <p:cBhvr>
                                        <p:cTn id="33" dur="2000" fill="hold"/>
                                        <p:tgtEl>
                                          <p:spTgt spid="3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0" grpId="1"/>
      <p:bldP build="whole" bldLvl="1" animBg="1" rev="0" advAuto="0" spid="312" grpId="3"/>
      <p:bldP build="whole" bldLvl="1" animBg="1" rev="0" advAuto="0" spid="313" grpId="2"/>
      <p:bldP build="p" bldLvl="5" animBg="1" rev="0" advAuto="0" spid="311" grpId="4"/>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5" name="Shape 315"/>
          <p:cNvSpPr/>
          <p:nvPr/>
        </p:nvSpPr>
        <p:spPr>
          <a:xfrm>
            <a:off x="8346417" y="9029699"/>
            <a:ext cx="4430548"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sz="3200">
                <a:solidFill>
                  <a:srgbClr val="DCDEE0"/>
                </a:solidFill>
              </a:defRPr>
            </a:lvl1pPr>
          </a:lstStyle>
          <a:p>
            <a:pPr/>
            <a:r>
              <a:t>Paul J. Bucknell</a:t>
            </a:r>
          </a:p>
        </p:txBody>
      </p:sp>
      <p:sp>
        <p:nvSpPr>
          <p:cNvPr id="316" name="Shape 316"/>
          <p:cNvSpPr/>
          <p:nvPr/>
        </p:nvSpPr>
        <p:spPr>
          <a:xfrm>
            <a:off x="-1" y="8006292"/>
            <a:ext cx="13004801" cy="1130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1" sz="4700">
                <a:solidFill>
                  <a:srgbClr val="FFFFFF"/>
                </a:solidFill>
                <a:latin typeface="Helvetica"/>
                <a:ea typeface="Helvetica"/>
                <a:cs typeface="Helvetica"/>
                <a:sym typeface="Helvetica"/>
              </a:defRPr>
            </a:lvl1pPr>
          </a:lstStyle>
          <a:p>
            <a:pPr/>
            <a:r>
              <a:t>Special focus on The Millennium</a:t>
            </a:r>
          </a:p>
        </p:txBody>
      </p:sp>
      <p:sp>
        <p:nvSpPr>
          <p:cNvPr id="317" name="Shape 317"/>
          <p:cNvSpPr/>
          <p:nvPr/>
        </p:nvSpPr>
        <p:spPr>
          <a:xfrm>
            <a:off x="-3" y="6507754"/>
            <a:ext cx="13004803" cy="187477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sz="8500">
                <a:solidFill>
                  <a:srgbClr val="FFFFFF"/>
                </a:solidFill>
                <a:latin typeface="Impact"/>
                <a:ea typeface="Impact"/>
                <a:cs typeface="Impact"/>
                <a:sym typeface="Impact"/>
              </a:defRPr>
            </a:lvl1pPr>
          </a:lstStyle>
          <a:p>
            <a:pPr/>
            <a:r>
              <a:t>Revelation 20</a:t>
            </a:r>
          </a:p>
        </p:txBody>
      </p:sp>
      <p:pic>
        <p:nvPicPr>
          <p:cNvPr id="318" name="Dante-dragon-filtered.png"/>
          <p:cNvPicPr>
            <a:picLocks noChangeAspect="1"/>
          </p:cNvPicPr>
          <p:nvPr/>
        </p:nvPicPr>
        <p:blipFill>
          <a:blip r:embed="rId2">
            <a:extLst/>
          </a:blip>
          <a:srcRect l="0" t="0" r="5" b="0"/>
          <a:stretch>
            <a:fillRect/>
          </a:stretch>
        </p:blipFill>
        <p:spPr>
          <a:xfrm rot="21457081">
            <a:off x="1905695" y="2545308"/>
            <a:ext cx="2465785" cy="30446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0800"/>
                </a:lnTo>
                <a:lnTo>
                  <a:pt x="0" y="21600"/>
                </a:lnTo>
                <a:lnTo>
                  <a:pt x="10802" y="21600"/>
                </a:lnTo>
                <a:lnTo>
                  <a:pt x="21600" y="21600"/>
                </a:lnTo>
                <a:lnTo>
                  <a:pt x="21600" y="10800"/>
                </a:lnTo>
                <a:lnTo>
                  <a:pt x="21600" y="0"/>
                </a:lnTo>
                <a:lnTo>
                  <a:pt x="10802" y="0"/>
                </a:lnTo>
                <a:lnTo>
                  <a:pt x="0" y="0"/>
                </a:lnTo>
                <a:close/>
                <a:moveTo>
                  <a:pt x="8598" y="1943"/>
                </a:moveTo>
                <a:cubicBezTo>
                  <a:pt x="8665" y="1944"/>
                  <a:pt x="8736" y="2021"/>
                  <a:pt x="8782" y="2176"/>
                </a:cubicBezTo>
                <a:cubicBezTo>
                  <a:pt x="8819" y="2302"/>
                  <a:pt x="8875" y="2500"/>
                  <a:pt x="8907" y="2616"/>
                </a:cubicBezTo>
                <a:cubicBezTo>
                  <a:pt x="8951" y="2774"/>
                  <a:pt x="9020" y="2824"/>
                  <a:pt x="9192" y="2824"/>
                </a:cubicBezTo>
                <a:cubicBezTo>
                  <a:pt x="9521" y="2824"/>
                  <a:pt x="9553" y="2927"/>
                  <a:pt x="9289" y="3128"/>
                </a:cubicBezTo>
                <a:cubicBezTo>
                  <a:pt x="9095" y="3276"/>
                  <a:pt x="9037" y="3289"/>
                  <a:pt x="8910" y="3204"/>
                </a:cubicBezTo>
                <a:cubicBezTo>
                  <a:pt x="8877" y="3181"/>
                  <a:pt x="8852" y="3165"/>
                  <a:pt x="8834" y="3156"/>
                </a:cubicBezTo>
                <a:cubicBezTo>
                  <a:pt x="8830" y="3168"/>
                  <a:pt x="8824" y="3179"/>
                  <a:pt x="8817" y="3190"/>
                </a:cubicBezTo>
                <a:cubicBezTo>
                  <a:pt x="8828" y="3216"/>
                  <a:pt x="8846" y="3255"/>
                  <a:pt x="8879" y="3314"/>
                </a:cubicBezTo>
                <a:cubicBezTo>
                  <a:pt x="8971" y="3477"/>
                  <a:pt x="8974" y="3555"/>
                  <a:pt x="8886" y="3669"/>
                </a:cubicBezTo>
                <a:cubicBezTo>
                  <a:pt x="8824" y="3749"/>
                  <a:pt x="8771" y="3861"/>
                  <a:pt x="8771" y="3919"/>
                </a:cubicBezTo>
                <a:cubicBezTo>
                  <a:pt x="8771" y="3977"/>
                  <a:pt x="8709" y="4067"/>
                  <a:pt x="8632" y="4119"/>
                </a:cubicBezTo>
                <a:cubicBezTo>
                  <a:pt x="8516" y="4197"/>
                  <a:pt x="8476" y="4177"/>
                  <a:pt x="8396" y="3995"/>
                </a:cubicBezTo>
                <a:cubicBezTo>
                  <a:pt x="8343" y="3875"/>
                  <a:pt x="8264" y="3726"/>
                  <a:pt x="8219" y="3663"/>
                </a:cubicBezTo>
                <a:cubicBezTo>
                  <a:pt x="8166" y="3590"/>
                  <a:pt x="8189" y="3465"/>
                  <a:pt x="8281" y="3319"/>
                </a:cubicBezTo>
                <a:cubicBezTo>
                  <a:pt x="8417" y="3105"/>
                  <a:pt x="8415" y="3097"/>
                  <a:pt x="8264" y="3198"/>
                </a:cubicBezTo>
                <a:cubicBezTo>
                  <a:pt x="8121" y="3294"/>
                  <a:pt x="8072" y="3285"/>
                  <a:pt x="7861" y="3114"/>
                </a:cubicBezTo>
                <a:lnTo>
                  <a:pt x="7621" y="2920"/>
                </a:lnTo>
                <a:lnTo>
                  <a:pt x="7986" y="2776"/>
                </a:lnTo>
                <a:cubicBezTo>
                  <a:pt x="8311" y="2647"/>
                  <a:pt x="8354" y="2597"/>
                  <a:pt x="8396" y="2289"/>
                </a:cubicBezTo>
                <a:cubicBezTo>
                  <a:pt x="8427" y="2062"/>
                  <a:pt x="8511" y="1941"/>
                  <a:pt x="8598" y="1943"/>
                </a:cubicBezTo>
                <a:close/>
              </a:path>
            </a:pathLst>
          </a:custGeom>
          <a:ln w="12700">
            <a:miter lim="400000"/>
          </a:ln>
        </p:spPr>
      </p:pic>
      <p:pic>
        <p:nvPicPr>
          <p:cNvPr id="319" name="Dante-dragon-filtered.png"/>
          <p:cNvPicPr>
            <a:picLocks noChangeAspect="1"/>
          </p:cNvPicPr>
          <p:nvPr/>
        </p:nvPicPr>
        <p:blipFill>
          <a:blip r:embed="rId3">
            <a:extLst/>
          </a:blip>
          <a:srcRect l="0" t="0" r="5" b="0"/>
          <a:stretch>
            <a:fillRect/>
          </a:stretch>
        </p:blipFill>
        <p:spPr>
          <a:xfrm flipH="1" rot="21518408">
            <a:off x="8504334" y="2566403"/>
            <a:ext cx="2465785" cy="30446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0800"/>
                </a:lnTo>
                <a:lnTo>
                  <a:pt x="0" y="21600"/>
                </a:lnTo>
                <a:lnTo>
                  <a:pt x="10802" y="21600"/>
                </a:lnTo>
                <a:lnTo>
                  <a:pt x="21600" y="21600"/>
                </a:lnTo>
                <a:lnTo>
                  <a:pt x="21600" y="10800"/>
                </a:lnTo>
                <a:lnTo>
                  <a:pt x="21600" y="0"/>
                </a:lnTo>
                <a:lnTo>
                  <a:pt x="10802" y="0"/>
                </a:lnTo>
                <a:lnTo>
                  <a:pt x="0" y="0"/>
                </a:lnTo>
                <a:close/>
                <a:moveTo>
                  <a:pt x="8625" y="1931"/>
                </a:moveTo>
                <a:cubicBezTo>
                  <a:pt x="8681" y="1933"/>
                  <a:pt x="8730" y="1985"/>
                  <a:pt x="8754" y="2097"/>
                </a:cubicBezTo>
                <a:cubicBezTo>
                  <a:pt x="8769" y="2171"/>
                  <a:pt x="8784" y="2220"/>
                  <a:pt x="8799" y="2281"/>
                </a:cubicBezTo>
                <a:cubicBezTo>
                  <a:pt x="8808" y="2307"/>
                  <a:pt x="8819" y="2329"/>
                  <a:pt x="8827" y="2359"/>
                </a:cubicBezTo>
                <a:cubicBezTo>
                  <a:pt x="8842" y="2413"/>
                  <a:pt x="8848" y="2456"/>
                  <a:pt x="8858" y="2500"/>
                </a:cubicBezTo>
                <a:cubicBezTo>
                  <a:pt x="8942" y="2741"/>
                  <a:pt x="9039" y="2824"/>
                  <a:pt x="9196" y="2824"/>
                </a:cubicBezTo>
                <a:cubicBezTo>
                  <a:pt x="9522" y="2824"/>
                  <a:pt x="9553" y="2928"/>
                  <a:pt x="9289" y="3128"/>
                </a:cubicBezTo>
                <a:cubicBezTo>
                  <a:pt x="9099" y="3273"/>
                  <a:pt x="9037" y="3287"/>
                  <a:pt x="8917" y="3207"/>
                </a:cubicBezTo>
                <a:cubicBezTo>
                  <a:pt x="8858" y="3167"/>
                  <a:pt x="8815" y="3153"/>
                  <a:pt x="8792" y="3162"/>
                </a:cubicBezTo>
                <a:cubicBezTo>
                  <a:pt x="8803" y="3198"/>
                  <a:pt x="8819" y="3240"/>
                  <a:pt x="8841" y="3286"/>
                </a:cubicBezTo>
                <a:cubicBezTo>
                  <a:pt x="8845" y="3294"/>
                  <a:pt x="8845" y="3298"/>
                  <a:pt x="8848" y="3305"/>
                </a:cubicBezTo>
                <a:cubicBezTo>
                  <a:pt x="8854" y="3310"/>
                  <a:pt x="8858" y="3316"/>
                  <a:pt x="8865" y="3319"/>
                </a:cubicBezTo>
                <a:cubicBezTo>
                  <a:pt x="9002" y="3388"/>
                  <a:pt x="8979" y="3616"/>
                  <a:pt x="8831" y="3728"/>
                </a:cubicBezTo>
                <a:cubicBezTo>
                  <a:pt x="8812" y="3768"/>
                  <a:pt x="8798" y="3809"/>
                  <a:pt x="8771" y="3860"/>
                </a:cubicBezTo>
                <a:cubicBezTo>
                  <a:pt x="8754" y="3892"/>
                  <a:pt x="8741" y="3909"/>
                  <a:pt x="8726" y="3936"/>
                </a:cubicBezTo>
                <a:cubicBezTo>
                  <a:pt x="8717" y="3978"/>
                  <a:pt x="8686" y="4036"/>
                  <a:pt x="8636" y="4091"/>
                </a:cubicBezTo>
                <a:cubicBezTo>
                  <a:pt x="8635" y="4092"/>
                  <a:pt x="8634" y="4092"/>
                  <a:pt x="8632" y="4094"/>
                </a:cubicBezTo>
                <a:cubicBezTo>
                  <a:pt x="8600" y="4140"/>
                  <a:pt x="8573" y="4168"/>
                  <a:pt x="8549" y="4178"/>
                </a:cubicBezTo>
                <a:cubicBezTo>
                  <a:pt x="8512" y="4207"/>
                  <a:pt x="8493" y="4191"/>
                  <a:pt x="8469" y="4139"/>
                </a:cubicBezTo>
                <a:cubicBezTo>
                  <a:pt x="8456" y="4119"/>
                  <a:pt x="8443" y="4095"/>
                  <a:pt x="8431" y="4063"/>
                </a:cubicBezTo>
                <a:cubicBezTo>
                  <a:pt x="8420" y="4036"/>
                  <a:pt x="8396" y="3987"/>
                  <a:pt x="8379" y="3947"/>
                </a:cubicBezTo>
                <a:cubicBezTo>
                  <a:pt x="8340" y="3872"/>
                  <a:pt x="8296" y="3790"/>
                  <a:pt x="8253" y="3722"/>
                </a:cubicBezTo>
                <a:cubicBezTo>
                  <a:pt x="8181" y="3608"/>
                  <a:pt x="8159" y="3496"/>
                  <a:pt x="8201" y="3474"/>
                </a:cubicBezTo>
                <a:cubicBezTo>
                  <a:pt x="8223" y="3463"/>
                  <a:pt x="8247" y="3435"/>
                  <a:pt x="8271" y="3398"/>
                </a:cubicBezTo>
                <a:cubicBezTo>
                  <a:pt x="8278" y="3375"/>
                  <a:pt x="8284" y="3351"/>
                  <a:pt x="8295" y="3328"/>
                </a:cubicBezTo>
                <a:cubicBezTo>
                  <a:pt x="8318" y="3279"/>
                  <a:pt x="8333" y="3247"/>
                  <a:pt x="8347" y="3212"/>
                </a:cubicBezTo>
                <a:cubicBezTo>
                  <a:pt x="8360" y="3147"/>
                  <a:pt x="8332" y="3153"/>
                  <a:pt x="8239" y="3215"/>
                </a:cubicBezTo>
                <a:cubicBezTo>
                  <a:pt x="8220" y="3228"/>
                  <a:pt x="8205" y="3236"/>
                  <a:pt x="8187" y="3243"/>
                </a:cubicBezTo>
                <a:cubicBezTo>
                  <a:pt x="8125" y="3294"/>
                  <a:pt x="8071" y="3271"/>
                  <a:pt x="7947" y="3176"/>
                </a:cubicBezTo>
                <a:cubicBezTo>
                  <a:pt x="7921" y="3157"/>
                  <a:pt x="7894" y="3141"/>
                  <a:pt x="7861" y="3114"/>
                </a:cubicBezTo>
                <a:lnTo>
                  <a:pt x="7621" y="2920"/>
                </a:lnTo>
                <a:lnTo>
                  <a:pt x="7986" y="2776"/>
                </a:lnTo>
                <a:cubicBezTo>
                  <a:pt x="8311" y="2647"/>
                  <a:pt x="8354" y="2597"/>
                  <a:pt x="8396" y="2289"/>
                </a:cubicBezTo>
                <a:cubicBezTo>
                  <a:pt x="8429" y="2048"/>
                  <a:pt x="8498" y="1934"/>
                  <a:pt x="8577" y="1943"/>
                </a:cubicBezTo>
                <a:cubicBezTo>
                  <a:pt x="8593" y="1935"/>
                  <a:pt x="8609" y="1931"/>
                  <a:pt x="8625" y="1931"/>
                </a:cubicBezTo>
                <a:close/>
              </a:path>
            </a:pathLst>
          </a:cu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2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5" presetID="19" grpId="1" fill="hold">
                                  <p:stCondLst>
                                    <p:cond delay="0"/>
                                  </p:stCondLst>
                                  <p:iterate type="el" backwards="0">
                                    <p:tmAbs val="0"/>
                                  </p:iterate>
                                  <p:childTnLst>
                                    <p:set>
                                      <p:cBhvr>
                                        <p:cTn id="6" fill="hold"/>
                                        <p:tgtEl>
                                          <p:spTgt spid="316"/>
                                        </p:tgtEl>
                                        <p:attrNameLst>
                                          <p:attrName>style.visibility</p:attrName>
                                        </p:attrNameLst>
                                      </p:cBhvr>
                                      <p:to>
                                        <p:strVal val="visible"/>
                                      </p:to>
                                    </p:set>
                                    <p:anim calcmode="lin" valueType="num">
                                      <p:cBhvr>
                                        <p:cTn id="7" dur="4500" fill="hold"/>
                                        <p:tgtEl>
                                          <p:spTgt spid="316"/>
                                        </p:tgtEl>
                                        <p:attrNameLst>
                                          <p:attrName>ppt_w</p:attrName>
                                        </p:attrNameLst>
                                      </p:cBhvr>
                                      <p:tavLst>
                                        <p:tav tm="0">
                                          <p:val>
                                            <p:strVal val="#ppt_w"/>
                                          </p:val>
                                        </p:tav>
                                        <p:tav tm="100000">
                                          <p:val>
                                            <p:strVal val="#ppt_w"/>
                                          </p:val>
                                        </p:tav>
                                      </p:tavLst>
                                    </p:anim>
                                    <p:anim calcmode="lin" valueType="num">
                                      <p:cBhvr>
                                        <p:cTn id="8" dur="4500" fill="hold"/>
                                        <p:tgtEl>
                                          <p:spTgt spid="316"/>
                                        </p:tgtEl>
                                        <p:attrNameLst>
                                          <p:attrName>ppt_h</p:attrName>
                                        </p:attrNameLst>
                                      </p:cBhvr>
                                      <p:tavLst>
                                        <p:tav tm="0" fmla="#ppt_h*sin(2.5*pi*$)">
                                          <p:val>
                                            <p:fltVal val="0"/>
                                          </p:val>
                                        </p:tav>
                                        <p:tav tm="100000">
                                          <p:val>
                                            <p:fltVal val="1"/>
                                          </p:val>
                                        </p:tav>
                                      </p:tavLst>
                                    </p:anim>
                                  </p:childTnLst>
                                </p:cTn>
                              </p:par>
                            </p:childTnLst>
                          </p:cTn>
                        </p:par>
                        <p:par>
                          <p:cTn id="9" fill="hold">
                            <p:stCondLst>
                              <p:cond delay="4500"/>
                            </p:stCondLst>
                            <p:childTnLst>
                              <p:par>
                                <p:cTn id="10" presetClass="entr" nodeType="afterEffect" presetID="9" grpId="2" fill="hold">
                                  <p:stCondLst>
                                    <p:cond delay="0"/>
                                  </p:stCondLst>
                                  <p:iterate type="el" backwards="0">
                                    <p:tmAbs val="0"/>
                                  </p:iterate>
                                  <p:childTnLst>
                                    <p:set>
                                      <p:cBhvr>
                                        <p:cTn id="11" fill="hold"/>
                                        <p:tgtEl>
                                          <p:spTgt spid="315"/>
                                        </p:tgtEl>
                                        <p:attrNameLst>
                                          <p:attrName>style.visibility</p:attrName>
                                        </p:attrNameLst>
                                      </p:cBhvr>
                                      <p:to>
                                        <p:strVal val="visible"/>
                                      </p:to>
                                    </p:set>
                                    <p:animEffect filter="dissolve" transition="in">
                                      <p:cBhvr>
                                        <p:cTn id="12" dur="1500"/>
                                        <p:tgtEl>
                                          <p:spTgt spid="315"/>
                                        </p:tgtEl>
                                      </p:cBhvr>
                                    </p:animEffect>
                                  </p:childTnLst>
                                </p:cTn>
                              </p:par>
                            </p:childTnLst>
                          </p:cTn>
                        </p:par>
                        <p:par>
                          <p:cTn id="13" fill="hold">
                            <p:stCondLst>
                              <p:cond delay="6000"/>
                            </p:stCondLst>
                            <p:childTnLst>
                              <p:par>
                                <p:cTn id="14" presetClass="entr" nodeType="afterEffect" presetID="9" grpId="3" fill="hold">
                                  <p:stCondLst>
                                    <p:cond delay="400"/>
                                  </p:stCondLst>
                                  <p:iterate type="el" backwards="0">
                                    <p:tmAbs val="0"/>
                                  </p:iterate>
                                  <p:childTnLst>
                                    <p:set>
                                      <p:cBhvr>
                                        <p:cTn id="15" fill="hold"/>
                                        <p:tgtEl>
                                          <p:spTgt spid="318"/>
                                        </p:tgtEl>
                                        <p:attrNameLst>
                                          <p:attrName>style.visibility</p:attrName>
                                        </p:attrNameLst>
                                      </p:cBhvr>
                                      <p:to>
                                        <p:strVal val="visible"/>
                                      </p:to>
                                    </p:set>
                                    <p:animEffect filter="dissolve" transition="in">
                                      <p:cBhvr>
                                        <p:cTn id="16" dur="4500"/>
                                        <p:tgtEl>
                                          <p:spTgt spid="318"/>
                                        </p:tgtEl>
                                      </p:cBhvr>
                                    </p:animEffect>
                                  </p:childTnLst>
                                </p:cTn>
                              </p:par>
                            </p:childTnLst>
                          </p:cTn>
                        </p:par>
                        <p:par>
                          <p:cTn id="17" fill="hold">
                            <p:stCondLst>
                              <p:cond delay="10900"/>
                            </p:stCondLst>
                            <p:childTnLst>
                              <p:par>
                                <p:cTn id="18" presetClass="entr" nodeType="afterEffect" presetID="9" grpId="4" fill="hold">
                                  <p:stCondLst>
                                    <p:cond delay="0"/>
                                  </p:stCondLst>
                                  <p:iterate type="el" backwards="0">
                                    <p:tmAbs val="0"/>
                                  </p:iterate>
                                  <p:childTnLst>
                                    <p:set>
                                      <p:cBhvr>
                                        <p:cTn id="19" fill="hold"/>
                                        <p:tgtEl>
                                          <p:spTgt spid="319"/>
                                        </p:tgtEl>
                                        <p:attrNameLst>
                                          <p:attrName>style.visibility</p:attrName>
                                        </p:attrNameLst>
                                      </p:cBhvr>
                                      <p:to>
                                        <p:strVal val="visible"/>
                                      </p:to>
                                    </p:set>
                                    <p:animEffect filter="dissolve" transition="in">
                                      <p:cBhvr>
                                        <p:cTn id="20" dur="4500"/>
                                        <p:tgtEl>
                                          <p:spTgt spid="3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8" grpId="3"/>
      <p:bldP build="whole" bldLvl="1" animBg="1" rev="0" advAuto="0" spid="319" grpId="4"/>
      <p:bldP build="whole" bldLvl="1" animBg="1" rev="0" advAuto="0" spid="316" grpId="1"/>
      <p:bldP build="whole" bldLvl="1" animBg="1" rev="0" advAuto="0" spid="315" grpId="2"/>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6" name="Sky-golden.jpg"/>
          <p:cNvPicPr>
            <a:picLocks noChangeAspect="1"/>
          </p:cNvPicPr>
          <p:nvPr/>
        </p:nvPicPr>
        <p:blipFill>
          <a:blip r:embed="rId2">
            <a:alphaModFix amt="85093"/>
            <a:extLst/>
          </a:blip>
          <a:srcRect l="0" t="40358" r="0" b="4012"/>
          <a:stretch>
            <a:fillRect/>
          </a:stretch>
        </p:blipFill>
        <p:spPr>
          <a:xfrm>
            <a:off x="1420613" y="0"/>
            <a:ext cx="11689233" cy="9753798"/>
          </a:xfrm>
          <a:prstGeom prst="rect">
            <a:avLst/>
          </a:prstGeom>
          <a:ln w="12700">
            <a:miter lim="400000"/>
          </a:ln>
        </p:spPr>
      </p:pic>
      <p:sp>
        <p:nvSpPr>
          <p:cNvPr id="67" name="Shape 67"/>
          <p:cNvSpPr/>
          <p:nvPr/>
        </p:nvSpPr>
        <p:spPr>
          <a:xfrm>
            <a:off x="1727385" y="694011"/>
            <a:ext cx="5255986" cy="8712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sz="2100">
                <a:latin typeface="Gill Sans"/>
                <a:ea typeface="Gill Sans"/>
                <a:cs typeface="Gill Sans"/>
                <a:sym typeface="Gill Sans"/>
              </a:defRPr>
            </a:pPr>
            <a:r>
              <a:t>“</a:t>
            </a:r>
            <a:r>
              <a:rPr baseline="31999"/>
              <a:t>20:1</a:t>
            </a:r>
            <a:r>
              <a:t> And I saw an angel coming down from heaven, having the key of the abyss and a great chain in his hand. </a:t>
            </a:r>
            <a:r>
              <a:rPr baseline="31999"/>
              <a:t>2 </a:t>
            </a:r>
            <a:r>
              <a:t>And he laid hold of the dragon, the serpent of old, who is the devil and Satan, and bound him for a </a:t>
            </a:r>
            <a:r>
              <a:rPr>
                <a:solidFill>
                  <a:schemeClr val="accent5"/>
                </a:solidFill>
                <a:latin typeface="Gill Sans SemiBold"/>
                <a:ea typeface="Gill Sans SemiBold"/>
                <a:cs typeface="Gill Sans SemiBold"/>
                <a:sym typeface="Gill Sans SemiBold"/>
              </a:rPr>
              <a:t>thousand years</a:t>
            </a:r>
            <a:r>
              <a:t>, </a:t>
            </a:r>
            <a:r>
              <a:rPr baseline="31999"/>
              <a:t>3</a:t>
            </a:r>
            <a:r>
              <a:t> and threw him into the abyss, and shut it and sealed it over him, so that he should not deceive the nations any longer, until the </a:t>
            </a:r>
            <a:r>
              <a:rPr>
                <a:solidFill>
                  <a:schemeClr val="accent5"/>
                </a:solidFill>
                <a:latin typeface="Gill Sans SemiBold"/>
                <a:ea typeface="Gill Sans SemiBold"/>
                <a:cs typeface="Gill Sans SemiBold"/>
                <a:sym typeface="Gill Sans SemiBold"/>
              </a:rPr>
              <a:t>thousand years</a:t>
            </a:r>
            <a:r>
              <a:t> were completed; after these things he must be released for a short time. </a:t>
            </a:r>
            <a:r>
              <a:rPr baseline="31999"/>
              <a:t>4 </a:t>
            </a:r>
            <a:r>
              <a:t>And I saw thrones, and they sat upon them, and judgment was given to them. And I saw the souls of those who had been beheaded because of the testimony of Jesus and because of the word of God, and those who had not worshiped the beast or his image, and had not received the mark upon their forehead and upon their hand; and they came to life and reigned with Christ for a </a:t>
            </a:r>
            <a:r>
              <a:rPr>
                <a:solidFill>
                  <a:schemeClr val="accent5"/>
                </a:solidFill>
                <a:latin typeface="Gill Sans SemiBold"/>
                <a:ea typeface="Gill Sans SemiBold"/>
                <a:cs typeface="Gill Sans SemiBold"/>
                <a:sym typeface="Gill Sans SemiBold"/>
              </a:rPr>
              <a:t>thousand years</a:t>
            </a:r>
            <a:r>
              <a:t>. </a:t>
            </a:r>
            <a:r>
              <a:rPr baseline="31999"/>
              <a:t>5</a:t>
            </a:r>
            <a:r>
              <a:t> The rest of the dead did not come to life until the </a:t>
            </a:r>
            <a:r>
              <a:rPr>
                <a:solidFill>
                  <a:schemeClr val="accent5"/>
                </a:solidFill>
                <a:latin typeface="Gill Sans SemiBold"/>
                <a:ea typeface="Gill Sans SemiBold"/>
                <a:cs typeface="Gill Sans SemiBold"/>
                <a:sym typeface="Gill Sans SemiBold"/>
              </a:rPr>
              <a:t>thousand years</a:t>
            </a:r>
            <a:r>
              <a:t> were completed. This is the first resurrection. </a:t>
            </a:r>
            <a:r>
              <a:rPr baseline="31999"/>
              <a:t>6</a:t>
            </a:r>
            <a:r>
              <a:t> Blessed and holy is the one who has a part in the first resurrection; over these the second death has no power, but they will be priests of God and of Christ and will reign with Him for a </a:t>
            </a:r>
            <a:r>
              <a:rPr>
                <a:solidFill>
                  <a:schemeClr val="accent5"/>
                </a:solidFill>
                <a:latin typeface="Gill Sans SemiBold"/>
                <a:ea typeface="Gill Sans SemiBold"/>
                <a:cs typeface="Gill Sans SemiBold"/>
                <a:sym typeface="Gill Sans SemiBold"/>
              </a:rPr>
              <a:t>thousand years</a:t>
            </a:r>
            <a:r>
              <a:t>.</a:t>
            </a:r>
            <a:r>
              <a:rPr baseline="31999"/>
              <a:t>7</a:t>
            </a:r>
            <a:r>
              <a:t> And when the </a:t>
            </a:r>
            <a:r>
              <a:rPr>
                <a:solidFill>
                  <a:schemeClr val="accent5"/>
                </a:solidFill>
                <a:latin typeface="Gill Sans SemiBold"/>
                <a:ea typeface="Gill Sans SemiBold"/>
                <a:cs typeface="Gill Sans SemiBold"/>
                <a:sym typeface="Gill Sans SemiBold"/>
              </a:rPr>
              <a:t>thousand years</a:t>
            </a:r>
            <a:r>
              <a:t> are completed, Satan will be released from his prison,</a:t>
            </a:r>
          </a:p>
        </p:txBody>
      </p:sp>
      <p:sp>
        <p:nvSpPr>
          <p:cNvPr id="68" name="Shape 68"/>
          <p:cNvSpPr/>
          <p:nvPr>
            <p:ph type="title" idx="4294967295"/>
          </p:nvPr>
        </p:nvSpPr>
        <p:spPr>
          <a:xfrm>
            <a:off x="1420614" y="-63500"/>
            <a:ext cx="11584187" cy="890836"/>
          </a:xfrm>
          <a:prstGeom prst="rect">
            <a:avLst/>
          </a:prstGeom>
        </p:spPr>
        <p:txBody>
          <a:bodyPr/>
          <a:lstStyle>
            <a:lvl1pPr>
              <a:defRPr sz="5000">
                <a:latin typeface="Helvetica Condensed Medium"/>
                <a:ea typeface="Helvetica Condensed Medium"/>
                <a:cs typeface="Helvetica Condensed Medium"/>
                <a:sym typeface="Helvetica Condensed Medium"/>
              </a:defRPr>
            </a:lvl1pPr>
          </a:lstStyle>
          <a:p>
            <a:pPr/>
            <a:r>
              <a:t>Revelation 20:1-15</a:t>
            </a:r>
          </a:p>
        </p:txBody>
      </p:sp>
      <p:sp>
        <p:nvSpPr>
          <p:cNvPr id="69" name="Shape 69"/>
          <p:cNvSpPr/>
          <p:nvPr/>
        </p:nvSpPr>
        <p:spPr>
          <a:xfrm>
            <a:off x="7201693" y="706711"/>
            <a:ext cx="5514678" cy="8940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sz="2100">
                <a:latin typeface="Gill Sans"/>
                <a:ea typeface="Gill Sans"/>
                <a:cs typeface="Gill Sans"/>
                <a:sym typeface="Gill Sans"/>
              </a:defRPr>
            </a:pPr>
            <a:r>
              <a:rPr baseline="31999"/>
              <a:t>8</a:t>
            </a:r>
            <a:r>
              <a:t> and will come out to deceive the nations which are in the four corners of the earth, Gog and Magog, to gather them together for the war; the number of them is like the sand of the seashore. </a:t>
            </a:r>
            <a:r>
              <a:rPr baseline="31999"/>
              <a:t>9</a:t>
            </a:r>
            <a:r>
              <a:t> And they came up on the broad plain of the earth and surrounded the camp of the saints and the beloved city, and fire came down from heaven and devoured them. </a:t>
            </a:r>
            <a:r>
              <a:rPr baseline="31999"/>
              <a:t>10</a:t>
            </a:r>
            <a:r>
              <a:t> And the devil who deceived them was thrown into the lake of fire and brimstone, where the beast and the false prophet are also; and they will be tormented day and night forever and ever.</a:t>
            </a:r>
          </a:p>
          <a:p>
            <a:pPr algn="just">
              <a:defRPr sz="2100">
                <a:latin typeface="Gill Sans"/>
                <a:ea typeface="Gill Sans"/>
                <a:cs typeface="Gill Sans"/>
                <a:sym typeface="Gill Sans"/>
              </a:defRPr>
            </a:pPr>
            <a:r>
              <a:t> </a:t>
            </a:r>
            <a:r>
              <a:rPr baseline="31999"/>
              <a:t>11</a:t>
            </a:r>
            <a:r>
              <a:t> And I saw a great white throne and Him who sat upon it, from whose presence earth and heaven fled away, and no place was found for them. </a:t>
            </a:r>
            <a:r>
              <a:rPr baseline="31999"/>
              <a:t>12</a:t>
            </a:r>
            <a:r>
              <a:t> And I saw the dead, the great and the small, standing before the throne, and books were opened; and another book was opened, which is the book of life; and the dead were judged from the things which were written in the books, according to their deeds. </a:t>
            </a:r>
            <a:r>
              <a:rPr baseline="31999"/>
              <a:t>13</a:t>
            </a:r>
            <a:r>
              <a:t> And the sea gave up the dead which were in it, and death and Hades gave up the dead which were in them; and they were judged, every one of them according to their deeds. </a:t>
            </a:r>
            <a:r>
              <a:rPr baseline="31999"/>
              <a:t>14</a:t>
            </a:r>
            <a:r>
              <a:t> And death and Hades were thrown into the lake of fire. This is the second death, the lake of fire. </a:t>
            </a:r>
            <a:r>
              <a:rPr baseline="31999"/>
              <a:t>15</a:t>
            </a:r>
            <a:r>
              <a:t> And if anyone’s name was not found written in the book of life, he was thrown into the lake of fire” (Rev 20:1-15 NASB).</a:t>
            </a:r>
          </a:p>
        </p:txBody>
      </p:sp>
    </p:spTree>
  </p:cSld>
  <p:clrMapOvr>
    <a:masterClrMapping/>
  </p:clrMapOvr>
  <mc:AlternateContent xmlns:mc="http://schemas.openxmlformats.org/markup-compatibility/2006">
    <mc:Choice xmlns:p14="http://schemas.microsoft.com/office/powerpoint/2010/main" Requires="p14">
      <p:transition spd="slow" advClick="1" p14:dur="2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6" presetID="18" grpId="1" fill="hold">
                                  <p:stCondLst>
                                    <p:cond delay="0"/>
                                  </p:stCondLst>
                                  <p:iterate type="el" backwards="0">
                                    <p:tmAbs val="0"/>
                                  </p:iterate>
                                  <p:childTnLst>
                                    <p:set>
                                      <p:cBhvr>
                                        <p:cTn id="6" fill="hold"/>
                                        <p:tgtEl>
                                          <p:spTgt spid="67"/>
                                        </p:tgtEl>
                                        <p:attrNameLst>
                                          <p:attrName>style.visibility</p:attrName>
                                        </p:attrNameLst>
                                      </p:cBhvr>
                                      <p:to>
                                        <p:strVal val="visible"/>
                                      </p:to>
                                    </p:set>
                                    <p:animEffect filter="strips(downRight)" transition="in">
                                      <p:cBhvr>
                                        <p:cTn id="7" dur="3500"/>
                                        <p:tgtEl>
                                          <p:spTgt spid="67"/>
                                        </p:tgtEl>
                                      </p:cBhvr>
                                    </p:animEffect>
                                  </p:childTnLst>
                                </p:cTn>
                              </p:par>
                            </p:childTnLst>
                          </p:cTn>
                        </p:par>
                        <p:par>
                          <p:cTn id="8" fill="hold">
                            <p:stCondLst>
                              <p:cond delay="3500"/>
                            </p:stCondLst>
                            <p:childTnLst>
                              <p:par>
                                <p:cTn id="9" presetClass="entr" nodeType="afterEffect" presetSubtype="6" presetID="18" grpId="2" fill="hold">
                                  <p:stCondLst>
                                    <p:cond delay="200"/>
                                  </p:stCondLst>
                                  <p:iterate type="el" backwards="0">
                                    <p:tmAbs val="0"/>
                                  </p:iterate>
                                  <p:childTnLst>
                                    <p:set>
                                      <p:cBhvr>
                                        <p:cTn id="10" fill="hold"/>
                                        <p:tgtEl>
                                          <p:spTgt spid="69"/>
                                        </p:tgtEl>
                                        <p:attrNameLst>
                                          <p:attrName>style.visibility</p:attrName>
                                        </p:attrNameLst>
                                      </p:cBhvr>
                                      <p:to>
                                        <p:strVal val="visible"/>
                                      </p:to>
                                    </p:set>
                                    <p:animEffect filter="strips(downRight)" transition="in">
                                      <p:cBhvr>
                                        <p:cTn id="11" dur="3500"/>
                                        <p:tgtEl>
                                          <p:spTgt spid="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7" grpId="1"/>
      <p:bldP build="whole" bldLvl="1" animBg="1" rev="0" advAuto="0" spid="69" grpId="2"/>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1" name="Sky-golden.jpg"/>
          <p:cNvPicPr>
            <a:picLocks noChangeAspect="1"/>
          </p:cNvPicPr>
          <p:nvPr/>
        </p:nvPicPr>
        <p:blipFill>
          <a:blip r:embed="rId2">
            <a:alphaModFix amt="85093"/>
            <a:extLst/>
          </a:blip>
          <a:srcRect l="0" t="40358" r="0" b="4012"/>
          <a:stretch>
            <a:fillRect/>
          </a:stretch>
        </p:blipFill>
        <p:spPr>
          <a:xfrm>
            <a:off x="1420613" y="2048"/>
            <a:ext cx="11689233" cy="9753799"/>
          </a:xfrm>
          <a:prstGeom prst="rect">
            <a:avLst/>
          </a:prstGeom>
          <a:ln w="12700">
            <a:miter lim="400000"/>
          </a:ln>
        </p:spPr>
      </p:pic>
      <p:grpSp>
        <p:nvGrpSpPr>
          <p:cNvPr id="75" name="Group 75"/>
          <p:cNvGrpSpPr/>
          <p:nvPr/>
        </p:nvGrpSpPr>
        <p:grpSpPr>
          <a:xfrm>
            <a:off x="1871911" y="1259591"/>
            <a:ext cx="6241470" cy="5382125"/>
            <a:chOff x="0" y="0"/>
            <a:chExt cx="6241469" cy="5382123"/>
          </a:xfrm>
        </p:grpSpPr>
        <p:pic>
          <p:nvPicPr>
            <p:cNvPr id="72" name="imgp42394470_532.jpg"/>
            <p:cNvPicPr>
              <a:picLocks noChangeAspect="1"/>
            </p:cNvPicPr>
            <p:nvPr/>
          </p:nvPicPr>
          <p:blipFill>
            <a:blip r:embed="rId3">
              <a:alphaModFix amt="68097"/>
              <a:extLst/>
            </a:blip>
            <a:srcRect l="17500" t="5728" r="11550" b="3050"/>
            <a:stretch>
              <a:fillRect/>
            </a:stretch>
          </p:blipFill>
          <p:spPr>
            <a:xfrm rot="26186">
              <a:off x="20227" y="23539"/>
              <a:ext cx="6201013" cy="5335046"/>
            </a:xfrm>
            <a:custGeom>
              <a:avLst/>
              <a:gdLst/>
              <a:ahLst/>
              <a:cxnLst>
                <a:cxn ang="0">
                  <a:pos x="wd2" y="hd2"/>
                </a:cxn>
                <a:cxn ang="5400000">
                  <a:pos x="wd2" y="hd2"/>
                </a:cxn>
                <a:cxn ang="10800000">
                  <a:pos x="wd2" y="hd2"/>
                </a:cxn>
                <a:cxn ang="16200000">
                  <a:pos x="wd2" y="hd2"/>
                </a:cxn>
              </a:cxnLst>
              <a:rect l="0" t="0" r="r" b="b"/>
              <a:pathLst>
                <a:path w="21595" h="21588" fill="norm" stroke="1" extrusionOk="0">
                  <a:moveTo>
                    <a:pt x="1370" y="0"/>
                  </a:moveTo>
                  <a:lnTo>
                    <a:pt x="1370" y="451"/>
                  </a:lnTo>
                  <a:cubicBezTo>
                    <a:pt x="1370" y="763"/>
                    <a:pt x="1360" y="913"/>
                    <a:pt x="1339" y="938"/>
                  </a:cubicBezTo>
                  <a:cubicBezTo>
                    <a:pt x="1319" y="961"/>
                    <a:pt x="1207" y="973"/>
                    <a:pt x="1003" y="973"/>
                  </a:cubicBezTo>
                  <a:cubicBezTo>
                    <a:pt x="835" y="973"/>
                    <a:pt x="681" y="986"/>
                    <a:pt x="661" y="1000"/>
                  </a:cubicBezTo>
                  <a:cubicBezTo>
                    <a:pt x="611" y="1037"/>
                    <a:pt x="586" y="1327"/>
                    <a:pt x="585" y="1876"/>
                  </a:cubicBezTo>
                  <a:lnTo>
                    <a:pt x="583" y="2324"/>
                  </a:lnTo>
                  <a:lnTo>
                    <a:pt x="463" y="2402"/>
                  </a:lnTo>
                  <a:cubicBezTo>
                    <a:pt x="397" y="2446"/>
                    <a:pt x="292" y="2490"/>
                    <a:pt x="229" y="2500"/>
                  </a:cubicBezTo>
                  <a:cubicBezTo>
                    <a:pt x="138" y="2516"/>
                    <a:pt x="105" y="2540"/>
                    <a:pt x="58" y="2621"/>
                  </a:cubicBezTo>
                  <a:cubicBezTo>
                    <a:pt x="8" y="2708"/>
                    <a:pt x="0" y="2758"/>
                    <a:pt x="0" y="3003"/>
                  </a:cubicBezTo>
                  <a:cubicBezTo>
                    <a:pt x="0" y="3158"/>
                    <a:pt x="11" y="3503"/>
                    <a:pt x="25" y="3771"/>
                  </a:cubicBezTo>
                  <a:cubicBezTo>
                    <a:pt x="39" y="4039"/>
                    <a:pt x="68" y="4576"/>
                    <a:pt x="88" y="4965"/>
                  </a:cubicBezTo>
                  <a:cubicBezTo>
                    <a:pt x="109" y="5354"/>
                    <a:pt x="139" y="5998"/>
                    <a:pt x="153" y="6395"/>
                  </a:cubicBezTo>
                  <a:cubicBezTo>
                    <a:pt x="168" y="6792"/>
                    <a:pt x="191" y="7309"/>
                    <a:pt x="205" y="7545"/>
                  </a:cubicBezTo>
                  <a:cubicBezTo>
                    <a:pt x="226" y="7912"/>
                    <a:pt x="284" y="9233"/>
                    <a:pt x="380" y="11493"/>
                  </a:cubicBezTo>
                  <a:cubicBezTo>
                    <a:pt x="483" y="13900"/>
                    <a:pt x="494" y="14757"/>
                    <a:pt x="444" y="16253"/>
                  </a:cubicBezTo>
                  <a:cubicBezTo>
                    <a:pt x="420" y="16966"/>
                    <a:pt x="396" y="17975"/>
                    <a:pt x="390" y="18494"/>
                  </a:cubicBezTo>
                  <a:cubicBezTo>
                    <a:pt x="383" y="19012"/>
                    <a:pt x="371" y="19503"/>
                    <a:pt x="364" y="19586"/>
                  </a:cubicBezTo>
                  <a:cubicBezTo>
                    <a:pt x="355" y="19686"/>
                    <a:pt x="364" y="19772"/>
                    <a:pt x="391" y="19847"/>
                  </a:cubicBezTo>
                  <a:cubicBezTo>
                    <a:pt x="420" y="19927"/>
                    <a:pt x="431" y="20055"/>
                    <a:pt x="431" y="20295"/>
                  </a:cubicBezTo>
                  <a:cubicBezTo>
                    <a:pt x="431" y="20510"/>
                    <a:pt x="444" y="20665"/>
                    <a:pt x="466" y="20726"/>
                  </a:cubicBezTo>
                  <a:cubicBezTo>
                    <a:pt x="485" y="20778"/>
                    <a:pt x="507" y="20874"/>
                    <a:pt x="517" y="20939"/>
                  </a:cubicBezTo>
                  <a:cubicBezTo>
                    <a:pt x="527" y="21004"/>
                    <a:pt x="550" y="21084"/>
                    <a:pt x="568" y="21116"/>
                  </a:cubicBezTo>
                  <a:cubicBezTo>
                    <a:pt x="586" y="21148"/>
                    <a:pt x="609" y="21213"/>
                    <a:pt x="619" y="21260"/>
                  </a:cubicBezTo>
                  <a:cubicBezTo>
                    <a:pt x="630" y="21311"/>
                    <a:pt x="667" y="21381"/>
                    <a:pt x="715" y="21452"/>
                  </a:cubicBezTo>
                  <a:cubicBezTo>
                    <a:pt x="730" y="21450"/>
                    <a:pt x="750" y="21458"/>
                    <a:pt x="784" y="21487"/>
                  </a:cubicBezTo>
                  <a:cubicBezTo>
                    <a:pt x="877" y="21567"/>
                    <a:pt x="1218" y="21600"/>
                    <a:pt x="1776" y="21583"/>
                  </a:cubicBezTo>
                  <a:cubicBezTo>
                    <a:pt x="2141" y="21572"/>
                    <a:pt x="2518" y="21572"/>
                    <a:pt x="3019" y="21583"/>
                  </a:cubicBezTo>
                  <a:cubicBezTo>
                    <a:pt x="3180" y="21587"/>
                    <a:pt x="3715" y="21552"/>
                    <a:pt x="4045" y="21514"/>
                  </a:cubicBezTo>
                  <a:cubicBezTo>
                    <a:pt x="4171" y="21500"/>
                    <a:pt x="4485" y="21480"/>
                    <a:pt x="4743" y="21471"/>
                  </a:cubicBezTo>
                  <a:cubicBezTo>
                    <a:pt x="5002" y="21461"/>
                    <a:pt x="5293" y="21446"/>
                    <a:pt x="5390" y="21439"/>
                  </a:cubicBezTo>
                  <a:cubicBezTo>
                    <a:pt x="5488" y="21431"/>
                    <a:pt x="5711" y="21419"/>
                    <a:pt x="5885" y="21410"/>
                  </a:cubicBezTo>
                  <a:cubicBezTo>
                    <a:pt x="6059" y="21401"/>
                    <a:pt x="6264" y="21388"/>
                    <a:pt x="6341" y="21381"/>
                  </a:cubicBezTo>
                  <a:cubicBezTo>
                    <a:pt x="6418" y="21374"/>
                    <a:pt x="6646" y="21361"/>
                    <a:pt x="6848" y="21352"/>
                  </a:cubicBezTo>
                  <a:cubicBezTo>
                    <a:pt x="7051" y="21343"/>
                    <a:pt x="7319" y="21322"/>
                    <a:pt x="7444" y="21305"/>
                  </a:cubicBezTo>
                  <a:cubicBezTo>
                    <a:pt x="7570" y="21289"/>
                    <a:pt x="7798" y="21269"/>
                    <a:pt x="7951" y="21264"/>
                  </a:cubicBezTo>
                  <a:cubicBezTo>
                    <a:pt x="8105" y="21258"/>
                    <a:pt x="8390" y="21240"/>
                    <a:pt x="8586" y="21222"/>
                  </a:cubicBezTo>
                  <a:cubicBezTo>
                    <a:pt x="8781" y="21204"/>
                    <a:pt x="9078" y="21182"/>
                    <a:pt x="9245" y="21174"/>
                  </a:cubicBezTo>
                  <a:cubicBezTo>
                    <a:pt x="9412" y="21166"/>
                    <a:pt x="9686" y="21138"/>
                    <a:pt x="9853" y="21113"/>
                  </a:cubicBezTo>
                  <a:cubicBezTo>
                    <a:pt x="10020" y="21087"/>
                    <a:pt x="10220" y="21071"/>
                    <a:pt x="10297" y="21076"/>
                  </a:cubicBezTo>
                  <a:cubicBezTo>
                    <a:pt x="10374" y="21081"/>
                    <a:pt x="10452" y="21074"/>
                    <a:pt x="10470" y="21061"/>
                  </a:cubicBezTo>
                  <a:cubicBezTo>
                    <a:pt x="10525" y="21021"/>
                    <a:pt x="10970" y="21023"/>
                    <a:pt x="11013" y="21065"/>
                  </a:cubicBezTo>
                  <a:cubicBezTo>
                    <a:pt x="11042" y="21093"/>
                    <a:pt x="11071" y="21093"/>
                    <a:pt x="11133" y="21068"/>
                  </a:cubicBezTo>
                  <a:cubicBezTo>
                    <a:pt x="11190" y="21045"/>
                    <a:pt x="11269" y="21043"/>
                    <a:pt x="11397" y="21063"/>
                  </a:cubicBezTo>
                  <a:cubicBezTo>
                    <a:pt x="11498" y="21078"/>
                    <a:pt x="11864" y="21088"/>
                    <a:pt x="12213" y="21084"/>
                  </a:cubicBezTo>
                  <a:cubicBezTo>
                    <a:pt x="13129" y="21072"/>
                    <a:pt x="14565" y="21044"/>
                    <a:pt x="15371" y="21023"/>
                  </a:cubicBezTo>
                  <a:cubicBezTo>
                    <a:pt x="15754" y="21013"/>
                    <a:pt x="16114" y="21009"/>
                    <a:pt x="16170" y="21013"/>
                  </a:cubicBezTo>
                  <a:cubicBezTo>
                    <a:pt x="16225" y="21018"/>
                    <a:pt x="16294" y="21020"/>
                    <a:pt x="16322" y="21018"/>
                  </a:cubicBezTo>
                  <a:cubicBezTo>
                    <a:pt x="16349" y="21016"/>
                    <a:pt x="16687" y="21008"/>
                    <a:pt x="17071" y="21000"/>
                  </a:cubicBezTo>
                  <a:cubicBezTo>
                    <a:pt x="17454" y="20993"/>
                    <a:pt x="17945" y="20978"/>
                    <a:pt x="18161" y="20968"/>
                  </a:cubicBezTo>
                  <a:cubicBezTo>
                    <a:pt x="18377" y="20959"/>
                    <a:pt x="18714" y="20945"/>
                    <a:pt x="18909" y="20938"/>
                  </a:cubicBezTo>
                  <a:cubicBezTo>
                    <a:pt x="19311" y="20923"/>
                    <a:pt x="19636" y="20902"/>
                    <a:pt x="19823" y="20878"/>
                  </a:cubicBezTo>
                  <a:cubicBezTo>
                    <a:pt x="19892" y="20870"/>
                    <a:pt x="20027" y="20863"/>
                    <a:pt x="20122" y="20864"/>
                  </a:cubicBezTo>
                  <a:cubicBezTo>
                    <a:pt x="20283" y="20865"/>
                    <a:pt x="20293" y="20860"/>
                    <a:pt x="20279" y="20806"/>
                  </a:cubicBezTo>
                  <a:cubicBezTo>
                    <a:pt x="20269" y="20769"/>
                    <a:pt x="20276" y="20742"/>
                    <a:pt x="20298" y="20732"/>
                  </a:cubicBezTo>
                  <a:cubicBezTo>
                    <a:pt x="20349" y="20709"/>
                    <a:pt x="21000" y="20700"/>
                    <a:pt x="21107" y="20718"/>
                  </a:cubicBezTo>
                  <a:cubicBezTo>
                    <a:pt x="21145" y="20699"/>
                    <a:pt x="21217" y="20660"/>
                    <a:pt x="21224" y="20660"/>
                  </a:cubicBezTo>
                  <a:cubicBezTo>
                    <a:pt x="21302" y="20660"/>
                    <a:pt x="21503" y="20510"/>
                    <a:pt x="21531" y="20432"/>
                  </a:cubicBezTo>
                  <a:cubicBezTo>
                    <a:pt x="21577" y="20301"/>
                    <a:pt x="21600" y="19894"/>
                    <a:pt x="21594" y="19319"/>
                  </a:cubicBezTo>
                  <a:cubicBezTo>
                    <a:pt x="21592" y="19027"/>
                    <a:pt x="21582" y="18046"/>
                    <a:pt x="21574" y="17138"/>
                  </a:cubicBezTo>
                  <a:cubicBezTo>
                    <a:pt x="21548" y="14397"/>
                    <a:pt x="21534" y="13328"/>
                    <a:pt x="21513" y="12849"/>
                  </a:cubicBezTo>
                  <a:cubicBezTo>
                    <a:pt x="21502" y="12598"/>
                    <a:pt x="21490" y="11935"/>
                    <a:pt x="21487" y="11376"/>
                  </a:cubicBezTo>
                  <a:cubicBezTo>
                    <a:pt x="21478" y="9855"/>
                    <a:pt x="21463" y="9219"/>
                    <a:pt x="21402" y="7721"/>
                  </a:cubicBezTo>
                  <a:cubicBezTo>
                    <a:pt x="21388" y="7356"/>
                    <a:pt x="21368" y="6799"/>
                    <a:pt x="21359" y="6483"/>
                  </a:cubicBezTo>
                  <a:cubicBezTo>
                    <a:pt x="21349" y="6114"/>
                    <a:pt x="21332" y="5886"/>
                    <a:pt x="21312" y="5845"/>
                  </a:cubicBezTo>
                  <a:cubicBezTo>
                    <a:pt x="21289" y="5798"/>
                    <a:pt x="21287" y="5712"/>
                    <a:pt x="21304" y="5505"/>
                  </a:cubicBezTo>
                  <a:cubicBezTo>
                    <a:pt x="21317" y="5353"/>
                    <a:pt x="21322" y="5122"/>
                    <a:pt x="21317" y="4993"/>
                  </a:cubicBezTo>
                  <a:cubicBezTo>
                    <a:pt x="21311" y="4864"/>
                    <a:pt x="21294" y="4349"/>
                    <a:pt x="21279" y="3846"/>
                  </a:cubicBezTo>
                  <a:cubicBezTo>
                    <a:pt x="21265" y="3344"/>
                    <a:pt x="21242" y="2826"/>
                    <a:pt x="21228" y="2696"/>
                  </a:cubicBezTo>
                  <a:cubicBezTo>
                    <a:pt x="21214" y="2567"/>
                    <a:pt x="21197" y="2355"/>
                    <a:pt x="21189" y="2226"/>
                  </a:cubicBezTo>
                  <a:cubicBezTo>
                    <a:pt x="21182" y="2096"/>
                    <a:pt x="21164" y="1954"/>
                    <a:pt x="21149" y="1911"/>
                  </a:cubicBezTo>
                  <a:cubicBezTo>
                    <a:pt x="21127" y="1843"/>
                    <a:pt x="20956" y="1649"/>
                    <a:pt x="20856" y="1580"/>
                  </a:cubicBezTo>
                  <a:cubicBezTo>
                    <a:pt x="20823" y="1557"/>
                    <a:pt x="20423" y="1517"/>
                    <a:pt x="19936" y="1489"/>
                  </a:cubicBezTo>
                  <a:cubicBezTo>
                    <a:pt x="19775" y="1479"/>
                    <a:pt x="19606" y="1466"/>
                    <a:pt x="19559" y="1457"/>
                  </a:cubicBezTo>
                  <a:cubicBezTo>
                    <a:pt x="19461" y="1438"/>
                    <a:pt x="17326" y="1413"/>
                    <a:pt x="14496" y="1399"/>
                  </a:cubicBezTo>
                  <a:cubicBezTo>
                    <a:pt x="13233" y="1392"/>
                    <a:pt x="12496" y="1378"/>
                    <a:pt x="12302" y="1354"/>
                  </a:cubicBezTo>
                  <a:cubicBezTo>
                    <a:pt x="11939" y="1309"/>
                    <a:pt x="11372" y="1309"/>
                    <a:pt x="11256" y="1354"/>
                  </a:cubicBezTo>
                  <a:cubicBezTo>
                    <a:pt x="11145" y="1396"/>
                    <a:pt x="11061" y="1497"/>
                    <a:pt x="11049" y="1608"/>
                  </a:cubicBezTo>
                  <a:cubicBezTo>
                    <a:pt x="11043" y="1655"/>
                    <a:pt x="11026" y="1731"/>
                    <a:pt x="11010" y="1778"/>
                  </a:cubicBezTo>
                  <a:cubicBezTo>
                    <a:pt x="10986" y="1848"/>
                    <a:pt x="10975" y="1858"/>
                    <a:pt x="10944" y="1828"/>
                  </a:cubicBezTo>
                  <a:cubicBezTo>
                    <a:pt x="10923" y="1808"/>
                    <a:pt x="10906" y="1758"/>
                    <a:pt x="10906" y="1718"/>
                  </a:cubicBezTo>
                  <a:cubicBezTo>
                    <a:pt x="10906" y="1621"/>
                    <a:pt x="10786" y="1486"/>
                    <a:pt x="10663" y="1447"/>
                  </a:cubicBezTo>
                  <a:cubicBezTo>
                    <a:pt x="10608" y="1429"/>
                    <a:pt x="10443" y="1415"/>
                    <a:pt x="10294" y="1415"/>
                  </a:cubicBezTo>
                  <a:cubicBezTo>
                    <a:pt x="10146" y="1415"/>
                    <a:pt x="9935" y="1394"/>
                    <a:pt x="9826" y="1370"/>
                  </a:cubicBezTo>
                  <a:cubicBezTo>
                    <a:pt x="9716" y="1346"/>
                    <a:pt x="9391" y="1287"/>
                    <a:pt x="9105" y="1238"/>
                  </a:cubicBezTo>
                  <a:cubicBezTo>
                    <a:pt x="8819" y="1190"/>
                    <a:pt x="8271" y="1097"/>
                    <a:pt x="7888" y="1031"/>
                  </a:cubicBezTo>
                  <a:cubicBezTo>
                    <a:pt x="7504" y="965"/>
                    <a:pt x="6934" y="872"/>
                    <a:pt x="6620" y="824"/>
                  </a:cubicBezTo>
                  <a:cubicBezTo>
                    <a:pt x="6307" y="775"/>
                    <a:pt x="5809" y="696"/>
                    <a:pt x="5516" y="647"/>
                  </a:cubicBezTo>
                  <a:cubicBezTo>
                    <a:pt x="4008" y="395"/>
                    <a:pt x="3375" y="287"/>
                    <a:pt x="3006" y="222"/>
                  </a:cubicBezTo>
                  <a:cubicBezTo>
                    <a:pt x="2574" y="145"/>
                    <a:pt x="1555" y="0"/>
                    <a:pt x="1439" y="0"/>
                  </a:cubicBezTo>
                  <a:lnTo>
                    <a:pt x="1370" y="0"/>
                  </a:lnTo>
                  <a:close/>
                  <a:moveTo>
                    <a:pt x="20775" y="20838"/>
                  </a:moveTo>
                  <a:cubicBezTo>
                    <a:pt x="20751" y="20839"/>
                    <a:pt x="20759" y="20851"/>
                    <a:pt x="20794" y="20867"/>
                  </a:cubicBezTo>
                  <a:cubicBezTo>
                    <a:pt x="20798" y="20869"/>
                    <a:pt x="20798" y="20872"/>
                    <a:pt x="20801" y="20873"/>
                  </a:cubicBezTo>
                  <a:cubicBezTo>
                    <a:pt x="20809" y="20869"/>
                    <a:pt x="20818" y="20865"/>
                    <a:pt x="20826" y="20861"/>
                  </a:cubicBezTo>
                  <a:cubicBezTo>
                    <a:pt x="20810" y="20849"/>
                    <a:pt x="20792" y="20837"/>
                    <a:pt x="20775" y="20838"/>
                  </a:cubicBezTo>
                  <a:close/>
                  <a:moveTo>
                    <a:pt x="19434" y="21140"/>
                  </a:moveTo>
                  <a:cubicBezTo>
                    <a:pt x="19406" y="21142"/>
                    <a:pt x="19386" y="21146"/>
                    <a:pt x="19357" y="21148"/>
                  </a:cubicBezTo>
                  <a:cubicBezTo>
                    <a:pt x="19374" y="21146"/>
                    <a:pt x="19405" y="21142"/>
                    <a:pt x="19434" y="21140"/>
                  </a:cubicBezTo>
                  <a:close/>
                  <a:moveTo>
                    <a:pt x="19007" y="21156"/>
                  </a:moveTo>
                  <a:cubicBezTo>
                    <a:pt x="18966" y="21157"/>
                    <a:pt x="18922" y="21161"/>
                    <a:pt x="18845" y="21171"/>
                  </a:cubicBezTo>
                  <a:cubicBezTo>
                    <a:pt x="18818" y="21174"/>
                    <a:pt x="18782" y="21177"/>
                    <a:pt x="18753" y="21180"/>
                  </a:cubicBezTo>
                  <a:cubicBezTo>
                    <a:pt x="18804" y="21178"/>
                    <a:pt x="18868" y="21175"/>
                    <a:pt x="18909" y="21174"/>
                  </a:cubicBezTo>
                  <a:cubicBezTo>
                    <a:pt x="18979" y="21171"/>
                    <a:pt x="19033" y="21166"/>
                    <a:pt x="19097" y="21163"/>
                  </a:cubicBezTo>
                  <a:cubicBezTo>
                    <a:pt x="19067" y="21160"/>
                    <a:pt x="19032" y="21156"/>
                    <a:pt x="19007" y="21156"/>
                  </a:cubicBezTo>
                  <a:close/>
                  <a:moveTo>
                    <a:pt x="16558" y="21244"/>
                  </a:moveTo>
                  <a:cubicBezTo>
                    <a:pt x="16523" y="21245"/>
                    <a:pt x="16475" y="21248"/>
                    <a:pt x="16425" y="21252"/>
                  </a:cubicBezTo>
                  <a:cubicBezTo>
                    <a:pt x="16481" y="21253"/>
                    <a:pt x="16509" y="21259"/>
                    <a:pt x="16576" y="21256"/>
                  </a:cubicBezTo>
                  <a:cubicBezTo>
                    <a:pt x="16617" y="21254"/>
                    <a:pt x="16605" y="21256"/>
                    <a:pt x="16638" y="21254"/>
                  </a:cubicBezTo>
                  <a:cubicBezTo>
                    <a:pt x="16636" y="21253"/>
                    <a:pt x="16629" y="21252"/>
                    <a:pt x="16628" y="21251"/>
                  </a:cubicBezTo>
                  <a:cubicBezTo>
                    <a:pt x="16625" y="21245"/>
                    <a:pt x="16598" y="21244"/>
                    <a:pt x="16558" y="21244"/>
                  </a:cubicBezTo>
                  <a:close/>
                </a:path>
              </a:pathLst>
            </a:custGeom>
            <a:ln w="12700" cap="flat">
              <a:noFill/>
              <a:miter lim="400000"/>
            </a:ln>
            <a:effectLst/>
          </p:spPr>
        </p:pic>
        <p:sp>
          <p:nvSpPr>
            <p:cNvPr id="73" name="Shape 73"/>
            <p:cNvSpPr/>
            <p:nvPr/>
          </p:nvSpPr>
          <p:spPr>
            <a:xfrm>
              <a:off x="137981" y="1037413"/>
              <a:ext cx="3112225" cy="11997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110000"/>
                </a:lnSpc>
                <a:spcBef>
                  <a:spcPts val="500"/>
                </a:spcBef>
                <a:defRPr b="1" sz="4200">
                  <a:latin typeface="Helvetica Condensed Medium"/>
                  <a:ea typeface="Helvetica Condensed Medium"/>
                  <a:cs typeface="Helvetica Condensed Medium"/>
                  <a:sym typeface="Helvetica Condensed Medium"/>
                </a:defRPr>
              </a:lvl1pPr>
            </a:lstStyle>
            <a:p>
              <a:pPr/>
              <a:r>
                <a:t>Old Testament</a:t>
              </a:r>
            </a:p>
          </p:txBody>
        </p:sp>
        <p:sp>
          <p:nvSpPr>
            <p:cNvPr id="74" name="Shape 74"/>
            <p:cNvSpPr/>
            <p:nvPr/>
          </p:nvSpPr>
          <p:spPr>
            <a:xfrm>
              <a:off x="3119925" y="1037413"/>
              <a:ext cx="3027014" cy="11997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110000"/>
                </a:lnSpc>
                <a:spcBef>
                  <a:spcPts val="500"/>
                </a:spcBef>
                <a:defRPr b="1" sz="4200">
                  <a:latin typeface="Helvetica Condensed Medium"/>
                  <a:ea typeface="Helvetica Condensed Medium"/>
                  <a:cs typeface="Helvetica Condensed Medium"/>
                  <a:sym typeface="Helvetica Condensed Medium"/>
                </a:defRPr>
              </a:lvl1pPr>
            </a:lstStyle>
            <a:p>
              <a:pPr/>
              <a:r>
                <a:t>New Testament</a:t>
              </a:r>
            </a:p>
          </p:txBody>
        </p:sp>
      </p:grpSp>
      <p:grpSp>
        <p:nvGrpSpPr>
          <p:cNvPr id="78" name="Group 78"/>
          <p:cNvGrpSpPr/>
          <p:nvPr/>
        </p:nvGrpSpPr>
        <p:grpSpPr>
          <a:xfrm>
            <a:off x="7490802" y="4352903"/>
            <a:ext cx="572750" cy="1996370"/>
            <a:chOff x="0" y="0"/>
            <a:chExt cx="572749" cy="1996368"/>
          </a:xfrm>
        </p:grpSpPr>
        <p:pic>
          <p:nvPicPr>
            <p:cNvPr id="76" name="8Scenes.png"/>
            <p:cNvPicPr>
              <a:picLocks noChangeAspect="1"/>
            </p:cNvPicPr>
            <p:nvPr/>
          </p:nvPicPr>
          <p:blipFill>
            <a:blip r:embed="rId4">
              <a:extLst/>
            </a:blip>
            <a:srcRect l="0" t="0" r="3451" b="0"/>
            <a:stretch>
              <a:fillRect/>
            </a:stretch>
          </p:blipFill>
          <p:spPr>
            <a:xfrm>
              <a:off x="0" y="0"/>
              <a:ext cx="572750" cy="1996369"/>
            </a:xfrm>
            <a:prstGeom prst="rect">
              <a:avLst/>
            </a:prstGeom>
            <a:ln w="12700" cap="flat">
              <a:noFill/>
              <a:miter lim="400000"/>
            </a:ln>
            <a:effectLst/>
          </p:spPr>
        </p:pic>
        <p:sp>
          <p:nvSpPr>
            <p:cNvPr id="77" name="Shape 77"/>
            <p:cNvSpPr/>
            <p:nvPr/>
          </p:nvSpPr>
          <p:spPr>
            <a:xfrm>
              <a:off x="144627" y="1686693"/>
              <a:ext cx="428064" cy="121903"/>
            </a:xfrm>
            <a:prstGeom prst="rect">
              <a:avLst/>
            </a:prstGeom>
            <a:solidFill>
              <a:srgbClr val="000000"/>
            </a:solidFill>
            <a:ln w="12700" cap="flat">
              <a:noFill/>
              <a:miter lim="400000"/>
            </a:ln>
            <a:effectLst/>
          </p:spPr>
          <p:txBody>
            <a:bodyPr wrap="square" lIns="50800" tIns="50800" rIns="50800" bIns="50800" numCol="1" anchor="ctr">
              <a:noAutofit/>
            </a:bodyPr>
            <a:lstStyle/>
            <a:p>
              <a:pPr>
                <a:defRPr sz="600">
                  <a:solidFill>
                    <a:srgbClr val="FFFFFF"/>
                  </a:solidFill>
                  <a:latin typeface="Copperplate"/>
                  <a:ea typeface="Copperplate"/>
                  <a:cs typeface="Copperplate"/>
                  <a:sym typeface="Copperplate"/>
                </a:defRPr>
              </a:pPr>
            </a:p>
          </p:txBody>
        </p:sp>
      </p:grpSp>
      <p:grpSp>
        <p:nvGrpSpPr>
          <p:cNvPr id="81" name="Group 81"/>
          <p:cNvGrpSpPr/>
          <p:nvPr/>
        </p:nvGrpSpPr>
        <p:grpSpPr>
          <a:xfrm>
            <a:off x="8014137" y="3444066"/>
            <a:ext cx="3358511" cy="5546480"/>
            <a:chOff x="0" y="0"/>
            <a:chExt cx="3358509" cy="5546479"/>
          </a:xfrm>
        </p:grpSpPr>
        <p:sp>
          <p:nvSpPr>
            <p:cNvPr id="79" name="Shape 79"/>
            <p:cNvSpPr/>
            <p:nvPr/>
          </p:nvSpPr>
          <p:spPr>
            <a:xfrm>
              <a:off x="800103" y="355352"/>
              <a:ext cx="2558407" cy="45212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just">
                <a:defRPr sz="1000"/>
              </a:pPr>
              <a:r>
                <a:t>“2 And he laid hold of the dragon, the serpent of old, who is the devil and Satan, and bound him for a </a:t>
              </a:r>
              <a:r>
                <a:rPr b="1">
                  <a:latin typeface="Helvetica"/>
                  <a:ea typeface="Helvetica"/>
                  <a:cs typeface="Helvetica"/>
                  <a:sym typeface="Helvetica"/>
                </a:rPr>
                <a:t>thousand years</a:t>
              </a:r>
              <a:r>
                <a:t>, 3 and threw him into the abyss, and shut it and sealed it over him, so that he should not deceive the nations any longer, until the </a:t>
              </a:r>
              <a:r>
                <a:rPr b="1">
                  <a:latin typeface="Helvetica"/>
                  <a:ea typeface="Helvetica"/>
                  <a:cs typeface="Helvetica"/>
                  <a:sym typeface="Helvetica"/>
                </a:rPr>
                <a:t>thousand years</a:t>
              </a:r>
              <a:r>
                <a:t> were completed; after these things he must be released for a short time. 4 And I saw thrones, and they sat upon them, and judgment was given to them. And I saw the souls of those who had been beheaded because of the testimony of Jesus and because of the word of God, and those who had not worshiped the beast or his image, and had not received the mark upon their forehead and upon their hand; and they came to life and reigned with Christ for a </a:t>
              </a:r>
              <a:r>
                <a:rPr b="1">
                  <a:latin typeface="Helvetica"/>
                  <a:ea typeface="Helvetica"/>
                  <a:cs typeface="Helvetica"/>
                  <a:sym typeface="Helvetica"/>
                </a:rPr>
                <a:t>thousand years</a:t>
              </a:r>
              <a:r>
                <a:t>. 5 The rest of the dead did not come to life until the </a:t>
              </a:r>
              <a:r>
                <a:rPr b="1">
                  <a:latin typeface="Helvetica"/>
                  <a:ea typeface="Helvetica"/>
                  <a:cs typeface="Helvetica"/>
                  <a:sym typeface="Helvetica"/>
                </a:rPr>
                <a:t>thousand years</a:t>
              </a:r>
              <a:r>
                <a:t> were completed. This is the first resurrection. 6 Blessed and holy is the one who has a part in the first resurrection; over these the second death has no power, but they will be priests of God and of Christ and will reign with Him for a </a:t>
              </a:r>
              <a:r>
                <a:rPr b="1">
                  <a:latin typeface="Helvetica"/>
                  <a:ea typeface="Helvetica"/>
                  <a:cs typeface="Helvetica"/>
                  <a:sym typeface="Helvetica"/>
                </a:rPr>
                <a:t>thousand years</a:t>
              </a:r>
              <a:r>
                <a:t>.7 And when the </a:t>
              </a:r>
              <a:r>
                <a:rPr b="1">
                  <a:latin typeface="Helvetica"/>
                  <a:ea typeface="Helvetica"/>
                  <a:cs typeface="Helvetica"/>
                  <a:sym typeface="Helvetica"/>
                </a:rPr>
                <a:t>thousand years</a:t>
              </a:r>
              <a:r>
                <a:t> are completed, Satan will be released from his prison” (Rev 20:2-7).</a:t>
              </a:r>
            </a:p>
          </p:txBody>
        </p:sp>
        <p:pic>
          <p:nvPicPr>
            <p:cNvPr id="80" name="Parenthesis3.png"/>
            <p:cNvPicPr>
              <a:picLocks noChangeAspect="0"/>
            </p:cNvPicPr>
            <p:nvPr/>
          </p:nvPicPr>
          <p:blipFill>
            <a:blip r:embed="rId5">
              <a:extLst/>
            </a:blip>
            <a:stretch>
              <a:fillRect/>
            </a:stretch>
          </p:blipFill>
          <p:spPr>
            <a:xfrm>
              <a:off x="0" y="0"/>
              <a:ext cx="1069727" cy="5546480"/>
            </a:xfrm>
            <a:prstGeom prst="rect">
              <a:avLst/>
            </a:prstGeom>
            <a:ln w="25400" cap="flat">
              <a:noFill/>
              <a:miter lim="400000"/>
            </a:ln>
            <a:effectLst>
              <a:outerShdw sx="100000" sy="100000" kx="0" ky="0" algn="b" rotWithShape="0" blurRad="254000" dist="127000" dir="5400000">
                <a:srgbClr val="000000">
                  <a:alpha val="70000"/>
                </a:srgbClr>
              </a:outerShdw>
            </a:effectLst>
          </p:spPr>
        </p:pic>
      </p:grpSp>
      <p:sp>
        <p:nvSpPr>
          <p:cNvPr id="82" name="Shape 82"/>
          <p:cNvSpPr/>
          <p:nvPr>
            <p:ph type="title" idx="4294967295"/>
          </p:nvPr>
        </p:nvSpPr>
        <p:spPr>
          <a:xfrm>
            <a:off x="1420614" y="0"/>
            <a:ext cx="11584187" cy="890836"/>
          </a:xfrm>
          <a:prstGeom prst="rect">
            <a:avLst/>
          </a:prstGeom>
        </p:spPr>
        <p:txBody>
          <a:bodyPr/>
          <a:lstStyle>
            <a:lvl1pPr>
              <a:defRPr sz="5000">
                <a:latin typeface="Helvetica Condensed Medium"/>
                <a:ea typeface="Helvetica Condensed Medium"/>
                <a:cs typeface="Helvetica Condensed Medium"/>
                <a:sym typeface="Helvetica Condensed Medium"/>
              </a:defRPr>
            </a:lvl1pPr>
          </a:lstStyle>
          <a:p>
            <a:pPr/>
            <a:r>
              <a:t>A. Different Views of the Millennium</a:t>
            </a:r>
          </a:p>
        </p:txBody>
      </p:sp>
      <p:grpSp>
        <p:nvGrpSpPr>
          <p:cNvPr id="85" name="Group 85"/>
          <p:cNvGrpSpPr/>
          <p:nvPr/>
        </p:nvGrpSpPr>
        <p:grpSpPr>
          <a:xfrm>
            <a:off x="1420614" y="7015708"/>
            <a:ext cx="5081786" cy="2737992"/>
            <a:chOff x="0" y="-6"/>
            <a:chExt cx="5081785" cy="2737990"/>
          </a:xfrm>
        </p:grpSpPr>
        <p:sp>
          <p:nvSpPr>
            <p:cNvPr id="83" name="Shape 83"/>
            <p:cNvSpPr/>
            <p:nvPr/>
          </p:nvSpPr>
          <p:spPr>
            <a:xfrm>
              <a:off x="1819794" y="242136"/>
              <a:ext cx="3261992" cy="162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457200">
                <a:spcBef>
                  <a:spcPts val="400"/>
                </a:spcBef>
                <a:defRPr sz="3500">
                  <a:latin typeface="Gill Sans"/>
                  <a:ea typeface="Gill Sans"/>
                  <a:cs typeface="Gill Sans"/>
                  <a:sym typeface="Gill Sans"/>
                </a:defRPr>
              </a:pPr>
              <a:r>
                <a:t>“The tail that wags the dog.”</a:t>
              </a:r>
              <a:r>
                <a:rPr>
                  <a:solidFill>
                    <a:srgbClr val="A6AAA9"/>
                  </a:solidFill>
                </a:rPr>
                <a:t> (Blevin)</a:t>
              </a:r>
            </a:p>
          </p:txBody>
        </p:sp>
        <p:pic>
          <p:nvPicPr>
            <p:cNvPr id="84" name="060425a0032.jpg"/>
            <p:cNvPicPr>
              <a:picLocks noChangeAspect="1"/>
            </p:cNvPicPr>
            <p:nvPr/>
          </p:nvPicPr>
          <p:blipFill>
            <a:blip r:embed="rId6">
              <a:extLst/>
            </a:blip>
            <a:srcRect l="11" t="17530" r="8482" b="10722"/>
            <a:stretch>
              <a:fillRect/>
            </a:stretch>
          </p:blipFill>
          <p:spPr>
            <a:xfrm>
              <a:off x="0" y="-7"/>
              <a:ext cx="2330940" cy="2737992"/>
            </a:xfrm>
            <a:custGeom>
              <a:avLst/>
              <a:gdLst/>
              <a:ahLst/>
              <a:cxnLst>
                <a:cxn ang="0">
                  <a:pos x="wd2" y="hd2"/>
                </a:cxn>
                <a:cxn ang="5400000">
                  <a:pos x="wd2" y="hd2"/>
                </a:cxn>
                <a:cxn ang="10800000">
                  <a:pos x="wd2" y="hd2"/>
                </a:cxn>
                <a:cxn ang="16200000">
                  <a:pos x="wd2" y="hd2"/>
                </a:cxn>
              </a:cxnLst>
              <a:rect l="0" t="0" r="r" b="b"/>
              <a:pathLst>
                <a:path w="21582" h="21586" fill="norm" stroke="1" extrusionOk="0">
                  <a:moveTo>
                    <a:pt x="3046" y="3"/>
                  </a:moveTo>
                  <a:cubicBezTo>
                    <a:pt x="3004" y="14"/>
                    <a:pt x="2969" y="61"/>
                    <a:pt x="2969" y="131"/>
                  </a:cubicBezTo>
                  <a:cubicBezTo>
                    <a:pt x="2969" y="215"/>
                    <a:pt x="2930" y="283"/>
                    <a:pt x="2844" y="341"/>
                  </a:cubicBezTo>
                  <a:cubicBezTo>
                    <a:pt x="2773" y="388"/>
                    <a:pt x="2712" y="444"/>
                    <a:pt x="2712" y="463"/>
                  </a:cubicBezTo>
                  <a:cubicBezTo>
                    <a:pt x="2711" y="482"/>
                    <a:pt x="2679" y="528"/>
                    <a:pt x="2638" y="566"/>
                  </a:cubicBezTo>
                  <a:cubicBezTo>
                    <a:pt x="2598" y="604"/>
                    <a:pt x="2578" y="665"/>
                    <a:pt x="2594" y="701"/>
                  </a:cubicBezTo>
                  <a:cubicBezTo>
                    <a:pt x="2612" y="740"/>
                    <a:pt x="2573" y="792"/>
                    <a:pt x="2495" y="835"/>
                  </a:cubicBezTo>
                  <a:cubicBezTo>
                    <a:pt x="2332" y="926"/>
                    <a:pt x="2333" y="927"/>
                    <a:pt x="2253" y="788"/>
                  </a:cubicBezTo>
                  <a:cubicBezTo>
                    <a:pt x="2203" y="703"/>
                    <a:pt x="2199" y="637"/>
                    <a:pt x="2234" y="554"/>
                  </a:cubicBezTo>
                  <a:cubicBezTo>
                    <a:pt x="2298" y="402"/>
                    <a:pt x="2154" y="246"/>
                    <a:pt x="1992" y="291"/>
                  </a:cubicBezTo>
                  <a:cubicBezTo>
                    <a:pt x="1934" y="307"/>
                    <a:pt x="1860" y="319"/>
                    <a:pt x="1826" y="319"/>
                  </a:cubicBezTo>
                  <a:cubicBezTo>
                    <a:pt x="1793" y="319"/>
                    <a:pt x="1774" y="331"/>
                    <a:pt x="1786" y="347"/>
                  </a:cubicBezTo>
                  <a:cubicBezTo>
                    <a:pt x="1798" y="363"/>
                    <a:pt x="1777" y="415"/>
                    <a:pt x="1738" y="460"/>
                  </a:cubicBezTo>
                  <a:cubicBezTo>
                    <a:pt x="1671" y="538"/>
                    <a:pt x="1664" y="535"/>
                    <a:pt x="1613" y="422"/>
                  </a:cubicBezTo>
                  <a:cubicBezTo>
                    <a:pt x="1584" y="357"/>
                    <a:pt x="1531" y="303"/>
                    <a:pt x="1492" y="303"/>
                  </a:cubicBezTo>
                  <a:cubicBezTo>
                    <a:pt x="1453" y="303"/>
                    <a:pt x="1394" y="276"/>
                    <a:pt x="1360" y="241"/>
                  </a:cubicBezTo>
                  <a:cubicBezTo>
                    <a:pt x="1306" y="185"/>
                    <a:pt x="1284" y="190"/>
                    <a:pt x="1194" y="288"/>
                  </a:cubicBezTo>
                  <a:cubicBezTo>
                    <a:pt x="1099" y="391"/>
                    <a:pt x="1068" y="399"/>
                    <a:pt x="801" y="378"/>
                  </a:cubicBezTo>
                  <a:cubicBezTo>
                    <a:pt x="619" y="364"/>
                    <a:pt x="488" y="376"/>
                    <a:pt x="452" y="406"/>
                  </a:cubicBezTo>
                  <a:cubicBezTo>
                    <a:pt x="409" y="443"/>
                    <a:pt x="365" y="417"/>
                    <a:pt x="268" y="313"/>
                  </a:cubicBezTo>
                  <a:cubicBezTo>
                    <a:pt x="24" y="47"/>
                    <a:pt x="1" y="102"/>
                    <a:pt x="0" y="3560"/>
                  </a:cubicBezTo>
                  <a:cubicBezTo>
                    <a:pt x="3" y="7064"/>
                    <a:pt x="20" y="9807"/>
                    <a:pt x="40" y="9962"/>
                  </a:cubicBezTo>
                  <a:lnTo>
                    <a:pt x="202" y="10056"/>
                  </a:lnTo>
                  <a:lnTo>
                    <a:pt x="401" y="10175"/>
                  </a:lnTo>
                  <a:lnTo>
                    <a:pt x="401" y="10072"/>
                  </a:lnTo>
                  <a:cubicBezTo>
                    <a:pt x="401" y="10014"/>
                    <a:pt x="440" y="9940"/>
                    <a:pt x="489" y="9909"/>
                  </a:cubicBezTo>
                  <a:cubicBezTo>
                    <a:pt x="537" y="9878"/>
                    <a:pt x="584" y="9825"/>
                    <a:pt x="592" y="9790"/>
                  </a:cubicBezTo>
                  <a:cubicBezTo>
                    <a:pt x="600" y="9755"/>
                    <a:pt x="717" y="9634"/>
                    <a:pt x="856" y="9524"/>
                  </a:cubicBezTo>
                  <a:cubicBezTo>
                    <a:pt x="1086" y="9341"/>
                    <a:pt x="1123" y="9327"/>
                    <a:pt x="1264" y="9361"/>
                  </a:cubicBezTo>
                  <a:cubicBezTo>
                    <a:pt x="1375" y="9388"/>
                    <a:pt x="1471" y="9381"/>
                    <a:pt x="1602" y="9333"/>
                  </a:cubicBezTo>
                  <a:cubicBezTo>
                    <a:pt x="1703" y="9297"/>
                    <a:pt x="1865" y="9259"/>
                    <a:pt x="1959" y="9249"/>
                  </a:cubicBezTo>
                  <a:cubicBezTo>
                    <a:pt x="2177" y="9224"/>
                    <a:pt x="2211" y="9204"/>
                    <a:pt x="2271" y="9070"/>
                  </a:cubicBezTo>
                  <a:lnTo>
                    <a:pt x="2319" y="8961"/>
                  </a:lnTo>
                  <a:lnTo>
                    <a:pt x="2440" y="9061"/>
                  </a:lnTo>
                  <a:cubicBezTo>
                    <a:pt x="2561" y="9158"/>
                    <a:pt x="2566" y="9158"/>
                    <a:pt x="2705" y="9080"/>
                  </a:cubicBezTo>
                  <a:cubicBezTo>
                    <a:pt x="2782" y="9036"/>
                    <a:pt x="2959" y="8994"/>
                    <a:pt x="3098" y="8986"/>
                  </a:cubicBezTo>
                  <a:cubicBezTo>
                    <a:pt x="3236" y="8978"/>
                    <a:pt x="3395" y="8952"/>
                    <a:pt x="3450" y="8930"/>
                  </a:cubicBezTo>
                  <a:cubicBezTo>
                    <a:pt x="3506" y="8907"/>
                    <a:pt x="3679" y="8850"/>
                    <a:pt x="3836" y="8801"/>
                  </a:cubicBezTo>
                  <a:cubicBezTo>
                    <a:pt x="3993" y="8753"/>
                    <a:pt x="4133" y="8686"/>
                    <a:pt x="4149" y="8651"/>
                  </a:cubicBezTo>
                  <a:cubicBezTo>
                    <a:pt x="4183" y="8574"/>
                    <a:pt x="4337" y="8569"/>
                    <a:pt x="4424" y="8642"/>
                  </a:cubicBezTo>
                  <a:cubicBezTo>
                    <a:pt x="4476" y="8685"/>
                    <a:pt x="4523" y="8663"/>
                    <a:pt x="4656" y="8529"/>
                  </a:cubicBezTo>
                  <a:lnTo>
                    <a:pt x="4821" y="8363"/>
                  </a:lnTo>
                  <a:lnTo>
                    <a:pt x="4913" y="8466"/>
                  </a:lnTo>
                  <a:cubicBezTo>
                    <a:pt x="4998" y="8563"/>
                    <a:pt x="5020" y="8566"/>
                    <a:pt x="5144" y="8513"/>
                  </a:cubicBezTo>
                  <a:cubicBezTo>
                    <a:pt x="5219" y="8482"/>
                    <a:pt x="5305" y="8429"/>
                    <a:pt x="5339" y="8395"/>
                  </a:cubicBezTo>
                  <a:cubicBezTo>
                    <a:pt x="5410" y="8322"/>
                    <a:pt x="5599" y="8309"/>
                    <a:pt x="5674" y="8373"/>
                  </a:cubicBezTo>
                  <a:cubicBezTo>
                    <a:pt x="5727" y="8418"/>
                    <a:pt x="6108" y="8288"/>
                    <a:pt x="6170" y="8204"/>
                  </a:cubicBezTo>
                  <a:cubicBezTo>
                    <a:pt x="6187" y="8180"/>
                    <a:pt x="6295" y="8170"/>
                    <a:pt x="6412" y="8182"/>
                  </a:cubicBezTo>
                  <a:cubicBezTo>
                    <a:pt x="6689" y="8210"/>
                    <a:pt x="6935" y="8416"/>
                    <a:pt x="6849" y="8551"/>
                  </a:cubicBezTo>
                  <a:cubicBezTo>
                    <a:pt x="6800" y="8630"/>
                    <a:pt x="6786" y="8631"/>
                    <a:pt x="6710" y="8573"/>
                  </a:cubicBezTo>
                  <a:cubicBezTo>
                    <a:pt x="6652" y="8529"/>
                    <a:pt x="6597" y="8521"/>
                    <a:pt x="6541" y="8548"/>
                  </a:cubicBezTo>
                  <a:cubicBezTo>
                    <a:pt x="6474" y="8580"/>
                    <a:pt x="6460" y="8665"/>
                    <a:pt x="6456" y="9005"/>
                  </a:cubicBezTo>
                  <a:cubicBezTo>
                    <a:pt x="6452" y="9395"/>
                    <a:pt x="6486" y="9587"/>
                    <a:pt x="6614" y="9824"/>
                  </a:cubicBezTo>
                  <a:cubicBezTo>
                    <a:pt x="6651" y="9892"/>
                    <a:pt x="6651" y="9934"/>
                    <a:pt x="6614" y="9965"/>
                  </a:cubicBezTo>
                  <a:cubicBezTo>
                    <a:pt x="6577" y="9997"/>
                    <a:pt x="6589" y="10061"/>
                    <a:pt x="6655" y="10178"/>
                  </a:cubicBezTo>
                  <a:cubicBezTo>
                    <a:pt x="6764" y="10370"/>
                    <a:pt x="6774" y="10439"/>
                    <a:pt x="6695" y="10507"/>
                  </a:cubicBezTo>
                  <a:cubicBezTo>
                    <a:pt x="6653" y="10542"/>
                    <a:pt x="6665" y="10589"/>
                    <a:pt x="6739" y="10679"/>
                  </a:cubicBezTo>
                  <a:cubicBezTo>
                    <a:pt x="6795" y="10745"/>
                    <a:pt x="6856" y="10875"/>
                    <a:pt x="6875" y="10970"/>
                  </a:cubicBezTo>
                  <a:cubicBezTo>
                    <a:pt x="6894" y="11064"/>
                    <a:pt x="6951" y="11209"/>
                    <a:pt x="7004" y="11292"/>
                  </a:cubicBezTo>
                  <a:cubicBezTo>
                    <a:pt x="7223" y="11638"/>
                    <a:pt x="7294" y="11781"/>
                    <a:pt x="7272" y="11830"/>
                  </a:cubicBezTo>
                  <a:cubicBezTo>
                    <a:pt x="7259" y="11859"/>
                    <a:pt x="7285" y="11893"/>
                    <a:pt x="7331" y="11908"/>
                  </a:cubicBezTo>
                  <a:cubicBezTo>
                    <a:pt x="7378" y="11924"/>
                    <a:pt x="7406" y="11963"/>
                    <a:pt x="7390" y="11999"/>
                  </a:cubicBezTo>
                  <a:cubicBezTo>
                    <a:pt x="7374" y="12033"/>
                    <a:pt x="7380" y="12071"/>
                    <a:pt x="7404" y="12083"/>
                  </a:cubicBezTo>
                  <a:cubicBezTo>
                    <a:pt x="7428" y="12096"/>
                    <a:pt x="7437" y="12179"/>
                    <a:pt x="7423" y="12268"/>
                  </a:cubicBezTo>
                  <a:cubicBezTo>
                    <a:pt x="7403" y="12395"/>
                    <a:pt x="7417" y="12448"/>
                    <a:pt x="7500" y="12512"/>
                  </a:cubicBezTo>
                  <a:cubicBezTo>
                    <a:pt x="7558" y="12557"/>
                    <a:pt x="7606" y="12618"/>
                    <a:pt x="7606" y="12650"/>
                  </a:cubicBezTo>
                  <a:cubicBezTo>
                    <a:pt x="7606" y="12682"/>
                    <a:pt x="7633" y="12753"/>
                    <a:pt x="7665" y="12806"/>
                  </a:cubicBezTo>
                  <a:cubicBezTo>
                    <a:pt x="7792" y="13015"/>
                    <a:pt x="7798" y="13043"/>
                    <a:pt x="7742" y="13091"/>
                  </a:cubicBezTo>
                  <a:cubicBezTo>
                    <a:pt x="7699" y="13127"/>
                    <a:pt x="7707" y="13170"/>
                    <a:pt x="7772" y="13263"/>
                  </a:cubicBezTo>
                  <a:cubicBezTo>
                    <a:pt x="7819" y="13332"/>
                    <a:pt x="7872" y="13481"/>
                    <a:pt x="7889" y="13595"/>
                  </a:cubicBezTo>
                  <a:cubicBezTo>
                    <a:pt x="7906" y="13709"/>
                    <a:pt x="7948" y="13842"/>
                    <a:pt x="7981" y="13889"/>
                  </a:cubicBezTo>
                  <a:cubicBezTo>
                    <a:pt x="8096" y="14049"/>
                    <a:pt x="8160" y="14372"/>
                    <a:pt x="8128" y="14630"/>
                  </a:cubicBezTo>
                  <a:cubicBezTo>
                    <a:pt x="8107" y="14800"/>
                    <a:pt x="8116" y="14895"/>
                    <a:pt x="8154" y="14915"/>
                  </a:cubicBezTo>
                  <a:cubicBezTo>
                    <a:pt x="8185" y="14932"/>
                    <a:pt x="8213" y="15033"/>
                    <a:pt x="8213" y="15140"/>
                  </a:cubicBezTo>
                  <a:cubicBezTo>
                    <a:pt x="8213" y="15298"/>
                    <a:pt x="8227" y="15330"/>
                    <a:pt x="8290" y="15309"/>
                  </a:cubicBezTo>
                  <a:cubicBezTo>
                    <a:pt x="8403" y="15272"/>
                    <a:pt x="8440" y="15398"/>
                    <a:pt x="8367" y="15569"/>
                  </a:cubicBezTo>
                  <a:cubicBezTo>
                    <a:pt x="8322" y="15675"/>
                    <a:pt x="8321" y="15732"/>
                    <a:pt x="8360" y="15772"/>
                  </a:cubicBezTo>
                  <a:cubicBezTo>
                    <a:pt x="8435" y="15850"/>
                    <a:pt x="8398" y="16183"/>
                    <a:pt x="8308" y="16242"/>
                  </a:cubicBezTo>
                  <a:cubicBezTo>
                    <a:pt x="8258" y="16275"/>
                    <a:pt x="8234" y="16372"/>
                    <a:pt x="8235" y="16542"/>
                  </a:cubicBezTo>
                  <a:cubicBezTo>
                    <a:pt x="8235" y="16684"/>
                    <a:pt x="8210" y="16812"/>
                    <a:pt x="8176" y="16836"/>
                  </a:cubicBezTo>
                  <a:cubicBezTo>
                    <a:pt x="8143" y="16860"/>
                    <a:pt x="8131" y="16906"/>
                    <a:pt x="8147" y="16939"/>
                  </a:cubicBezTo>
                  <a:cubicBezTo>
                    <a:pt x="8162" y="16973"/>
                    <a:pt x="8143" y="17131"/>
                    <a:pt x="8106" y="17290"/>
                  </a:cubicBezTo>
                  <a:cubicBezTo>
                    <a:pt x="8070" y="17449"/>
                    <a:pt x="8038" y="17588"/>
                    <a:pt x="8036" y="17600"/>
                  </a:cubicBezTo>
                  <a:cubicBezTo>
                    <a:pt x="8035" y="17611"/>
                    <a:pt x="7980" y="17685"/>
                    <a:pt x="7915" y="17762"/>
                  </a:cubicBezTo>
                  <a:cubicBezTo>
                    <a:pt x="7797" y="17904"/>
                    <a:pt x="7669" y="17930"/>
                    <a:pt x="7695" y="17806"/>
                  </a:cubicBezTo>
                  <a:cubicBezTo>
                    <a:pt x="7726" y="17653"/>
                    <a:pt x="7550" y="17700"/>
                    <a:pt x="7309" y="17909"/>
                  </a:cubicBezTo>
                  <a:cubicBezTo>
                    <a:pt x="7062" y="18124"/>
                    <a:pt x="6952" y="18147"/>
                    <a:pt x="6952" y="17985"/>
                  </a:cubicBezTo>
                  <a:cubicBezTo>
                    <a:pt x="6952" y="17890"/>
                    <a:pt x="6900" y="17879"/>
                    <a:pt x="6813" y="17953"/>
                  </a:cubicBezTo>
                  <a:cubicBezTo>
                    <a:pt x="6767" y="17992"/>
                    <a:pt x="6725" y="17989"/>
                    <a:pt x="6633" y="17947"/>
                  </a:cubicBezTo>
                  <a:cubicBezTo>
                    <a:pt x="6542" y="17906"/>
                    <a:pt x="6486" y="17905"/>
                    <a:pt x="6408" y="17941"/>
                  </a:cubicBezTo>
                  <a:cubicBezTo>
                    <a:pt x="6351" y="17967"/>
                    <a:pt x="6259" y="17988"/>
                    <a:pt x="6203" y="17988"/>
                  </a:cubicBezTo>
                  <a:cubicBezTo>
                    <a:pt x="5915" y="17988"/>
                    <a:pt x="5680" y="18588"/>
                    <a:pt x="5850" y="18889"/>
                  </a:cubicBezTo>
                  <a:cubicBezTo>
                    <a:pt x="5853" y="18894"/>
                    <a:pt x="5858" y="18902"/>
                    <a:pt x="5861" y="18908"/>
                  </a:cubicBezTo>
                  <a:cubicBezTo>
                    <a:pt x="5887" y="18910"/>
                    <a:pt x="5925" y="18939"/>
                    <a:pt x="6001" y="19008"/>
                  </a:cubicBezTo>
                  <a:cubicBezTo>
                    <a:pt x="6132" y="19127"/>
                    <a:pt x="6186" y="19146"/>
                    <a:pt x="6390" y="19142"/>
                  </a:cubicBezTo>
                  <a:cubicBezTo>
                    <a:pt x="6520" y="19140"/>
                    <a:pt x="6705" y="19161"/>
                    <a:pt x="6802" y="19186"/>
                  </a:cubicBezTo>
                  <a:cubicBezTo>
                    <a:pt x="7074" y="19258"/>
                    <a:pt x="8062" y="19242"/>
                    <a:pt x="8441" y="19161"/>
                  </a:cubicBezTo>
                  <a:cubicBezTo>
                    <a:pt x="8755" y="19094"/>
                    <a:pt x="8765" y="19088"/>
                    <a:pt x="8683" y="19011"/>
                  </a:cubicBezTo>
                  <a:cubicBezTo>
                    <a:pt x="8603" y="18935"/>
                    <a:pt x="8605" y="18928"/>
                    <a:pt x="8687" y="18851"/>
                  </a:cubicBezTo>
                  <a:cubicBezTo>
                    <a:pt x="8747" y="18794"/>
                    <a:pt x="8756" y="18760"/>
                    <a:pt x="8716" y="18739"/>
                  </a:cubicBezTo>
                  <a:cubicBezTo>
                    <a:pt x="8675" y="18717"/>
                    <a:pt x="8680" y="18689"/>
                    <a:pt x="8731" y="18638"/>
                  </a:cubicBezTo>
                  <a:cubicBezTo>
                    <a:pt x="8826" y="18544"/>
                    <a:pt x="8876" y="18416"/>
                    <a:pt x="8819" y="18416"/>
                  </a:cubicBezTo>
                  <a:cubicBezTo>
                    <a:pt x="8794" y="18416"/>
                    <a:pt x="8759" y="18436"/>
                    <a:pt x="8742" y="18460"/>
                  </a:cubicBezTo>
                  <a:cubicBezTo>
                    <a:pt x="8724" y="18484"/>
                    <a:pt x="8687" y="18493"/>
                    <a:pt x="8661" y="18479"/>
                  </a:cubicBezTo>
                  <a:cubicBezTo>
                    <a:pt x="8614" y="18454"/>
                    <a:pt x="8620" y="18332"/>
                    <a:pt x="8676" y="18200"/>
                  </a:cubicBezTo>
                  <a:cubicBezTo>
                    <a:pt x="8808" y="17890"/>
                    <a:pt x="8900" y="17604"/>
                    <a:pt x="8874" y="17572"/>
                  </a:cubicBezTo>
                  <a:cubicBezTo>
                    <a:pt x="8857" y="17550"/>
                    <a:pt x="8798" y="17516"/>
                    <a:pt x="8746" y="17500"/>
                  </a:cubicBezTo>
                  <a:cubicBezTo>
                    <a:pt x="8666" y="17474"/>
                    <a:pt x="8659" y="17444"/>
                    <a:pt x="8687" y="17290"/>
                  </a:cubicBezTo>
                  <a:cubicBezTo>
                    <a:pt x="8705" y="17190"/>
                    <a:pt x="8751" y="17087"/>
                    <a:pt x="8790" y="17062"/>
                  </a:cubicBezTo>
                  <a:cubicBezTo>
                    <a:pt x="8892" y="16995"/>
                    <a:pt x="8949" y="16779"/>
                    <a:pt x="8859" y="16796"/>
                  </a:cubicBezTo>
                  <a:cubicBezTo>
                    <a:pt x="8755" y="16814"/>
                    <a:pt x="8742" y="16502"/>
                    <a:pt x="8841" y="16373"/>
                  </a:cubicBezTo>
                  <a:cubicBezTo>
                    <a:pt x="8886" y="16315"/>
                    <a:pt x="8943" y="16278"/>
                    <a:pt x="8970" y="16292"/>
                  </a:cubicBezTo>
                  <a:cubicBezTo>
                    <a:pt x="8996" y="16306"/>
                    <a:pt x="9017" y="16280"/>
                    <a:pt x="9017" y="16232"/>
                  </a:cubicBezTo>
                  <a:cubicBezTo>
                    <a:pt x="9017" y="16185"/>
                    <a:pt x="9037" y="16136"/>
                    <a:pt x="9062" y="16123"/>
                  </a:cubicBezTo>
                  <a:cubicBezTo>
                    <a:pt x="9128" y="16088"/>
                    <a:pt x="9227" y="16205"/>
                    <a:pt x="9194" y="16279"/>
                  </a:cubicBezTo>
                  <a:cubicBezTo>
                    <a:pt x="9177" y="16316"/>
                    <a:pt x="9197" y="16356"/>
                    <a:pt x="9242" y="16370"/>
                  </a:cubicBezTo>
                  <a:cubicBezTo>
                    <a:pt x="9351" y="16406"/>
                    <a:pt x="9340" y="16457"/>
                    <a:pt x="9194" y="16605"/>
                  </a:cubicBezTo>
                  <a:cubicBezTo>
                    <a:pt x="9073" y="16727"/>
                    <a:pt x="9071" y="16733"/>
                    <a:pt x="9168" y="16755"/>
                  </a:cubicBezTo>
                  <a:cubicBezTo>
                    <a:pt x="9274" y="16778"/>
                    <a:pt x="9306" y="16891"/>
                    <a:pt x="9220" y="16936"/>
                  </a:cubicBezTo>
                  <a:cubicBezTo>
                    <a:pt x="9186" y="16954"/>
                    <a:pt x="9187" y="16992"/>
                    <a:pt x="9223" y="17049"/>
                  </a:cubicBezTo>
                  <a:cubicBezTo>
                    <a:pt x="9266" y="17117"/>
                    <a:pt x="9259" y="17153"/>
                    <a:pt x="9190" y="17218"/>
                  </a:cubicBezTo>
                  <a:cubicBezTo>
                    <a:pt x="9046" y="17354"/>
                    <a:pt x="9188" y="17311"/>
                    <a:pt x="9344" y="17171"/>
                  </a:cubicBezTo>
                  <a:cubicBezTo>
                    <a:pt x="9442" y="17084"/>
                    <a:pt x="9509" y="17058"/>
                    <a:pt x="9543" y="17087"/>
                  </a:cubicBezTo>
                  <a:cubicBezTo>
                    <a:pt x="9577" y="17116"/>
                    <a:pt x="9572" y="17146"/>
                    <a:pt x="9532" y="17180"/>
                  </a:cubicBezTo>
                  <a:cubicBezTo>
                    <a:pt x="9499" y="17209"/>
                    <a:pt x="9473" y="17256"/>
                    <a:pt x="9473" y="17287"/>
                  </a:cubicBezTo>
                  <a:cubicBezTo>
                    <a:pt x="9473" y="17331"/>
                    <a:pt x="9489" y="17333"/>
                    <a:pt x="9565" y="17293"/>
                  </a:cubicBezTo>
                  <a:cubicBezTo>
                    <a:pt x="9644" y="17251"/>
                    <a:pt x="9659" y="17197"/>
                    <a:pt x="9649" y="16990"/>
                  </a:cubicBezTo>
                  <a:cubicBezTo>
                    <a:pt x="9637" y="16713"/>
                    <a:pt x="9669" y="16672"/>
                    <a:pt x="9830" y="16746"/>
                  </a:cubicBezTo>
                  <a:cubicBezTo>
                    <a:pt x="9908" y="16781"/>
                    <a:pt x="9922" y="16808"/>
                    <a:pt x="9881" y="16842"/>
                  </a:cubicBezTo>
                  <a:cubicBezTo>
                    <a:pt x="9878" y="16845"/>
                    <a:pt x="9880" y="16864"/>
                    <a:pt x="9877" y="16868"/>
                  </a:cubicBezTo>
                  <a:cubicBezTo>
                    <a:pt x="9924" y="16793"/>
                    <a:pt x="9944" y="16788"/>
                    <a:pt x="10013" y="16836"/>
                  </a:cubicBezTo>
                  <a:cubicBezTo>
                    <a:pt x="10083" y="16885"/>
                    <a:pt x="10090" y="16882"/>
                    <a:pt x="10061" y="16817"/>
                  </a:cubicBezTo>
                  <a:cubicBezTo>
                    <a:pt x="10013" y="16708"/>
                    <a:pt x="10112" y="16513"/>
                    <a:pt x="10201" y="16542"/>
                  </a:cubicBezTo>
                  <a:cubicBezTo>
                    <a:pt x="10287" y="16570"/>
                    <a:pt x="10348" y="16436"/>
                    <a:pt x="10304" y="16317"/>
                  </a:cubicBezTo>
                  <a:cubicBezTo>
                    <a:pt x="10286" y="16271"/>
                    <a:pt x="10316" y="16169"/>
                    <a:pt x="10373" y="16082"/>
                  </a:cubicBezTo>
                  <a:cubicBezTo>
                    <a:pt x="10429" y="15998"/>
                    <a:pt x="10493" y="15866"/>
                    <a:pt x="10517" y="15788"/>
                  </a:cubicBezTo>
                  <a:cubicBezTo>
                    <a:pt x="10547" y="15690"/>
                    <a:pt x="10592" y="15647"/>
                    <a:pt x="10660" y="15647"/>
                  </a:cubicBezTo>
                  <a:cubicBezTo>
                    <a:pt x="10737" y="15647"/>
                    <a:pt x="10754" y="15624"/>
                    <a:pt x="10741" y="15528"/>
                  </a:cubicBezTo>
                  <a:cubicBezTo>
                    <a:pt x="10723" y="15398"/>
                    <a:pt x="10803" y="15284"/>
                    <a:pt x="10914" y="15284"/>
                  </a:cubicBezTo>
                  <a:cubicBezTo>
                    <a:pt x="10952" y="15284"/>
                    <a:pt x="11029" y="15246"/>
                    <a:pt x="11083" y="15200"/>
                  </a:cubicBezTo>
                  <a:cubicBezTo>
                    <a:pt x="11159" y="15135"/>
                    <a:pt x="11172" y="15080"/>
                    <a:pt x="11149" y="14953"/>
                  </a:cubicBezTo>
                  <a:cubicBezTo>
                    <a:pt x="11114" y="14759"/>
                    <a:pt x="11045" y="14630"/>
                    <a:pt x="10991" y="14659"/>
                  </a:cubicBezTo>
                  <a:cubicBezTo>
                    <a:pt x="10969" y="14670"/>
                    <a:pt x="10873" y="14598"/>
                    <a:pt x="10778" y="14499"/>
                  </a:cubicBezTo>
                  <a:cubicBezTo>
                    <a:pt x="10645" y="14360"/>
                    <a:pt x="10604" y="14280"/>
                    <a:pt x="10609" y="14158"/>
                  </a:cubicBezTo>
                  <a:cubicBezTo>
                    <a:pt x="10612" y="14063"/>
                    <a:pt x="10594" y="14003"/>
                    <a:pt x="10561" y="14008"/>
                  </a:cubicBezTo>
                  <a:cubicBezTo>
                    <a:pt x="10530" y="14012"/>
                    <a:pt x="10503" y="13960"/>
                    <a:pt x="10502" y="13889"/>
                  </a:cubicBezTo>
                  <a:cubicBezTo>
                    <a:pt x="10500" y="13739"/>
                    <a:pt x="10443" y="13553"/>
                    <a:pt x="10348" y="13398"/>
                  </a:cubicBezTo>
                  <a:cubicBezTo>
                    <a:pt x="10311" y="13337"/>
                    <a:pt x="10278" y="13265"/>
                    <a:pt x="10278" y="13238"/>
                  </a:cubicBezTo>
                  <a:cubicBezTo>
                    <a:pt x="10278" y="13211"/>
                    <a:pt x="10246" y="13178"/>
                    <a:pt x="10208" y="13166"/>
                  </a:cubicBezTo>
                  <a:cubicBezTo>
                    <a:pt x="10154" y="13148"/>
                    <a:pt x="10066" y="12914"/>
                    <a:pt x="10068" y="12794"/>
                  </a:cubicBezTo>
                  <a:cubicBezTo>
                    <a:pt x="10069" y="12782"/>
                    <a:pt x="10047" y="12749"/>
                    <a:pt x="10021" y="12722"/>
                  </a:cubicBezTo>
                  <a:cubicBezTo>
                    <a:pt x="9989" y="12690"/>
                    <a:pt x="9989" y="12663"/>
                    <a:pt x="10021" y="12647"/>
                  </a:cubicBezTo>
                  <a:cubicBezTo>
                    <a:pt x="10050" y="12631"/>
                    <a:pt x="10036" y="12567"/>
                    <a:pt x="9988" y="12484"/>
                  </a:cubicBezTo>
                  <a:cubicBezTo>
                    <a:pt x="9943" y="12408"/>
                    <a:pt x="9905" y="12279"/>
                    <a:pt x="9903" y="12196"/>
                  </a:cubicBezTo>
                  <a:cubicBezTo>
                    <a:pt x="9901" y="12107"/>
                    <a:pt x="9865" y="12021"/>
                    <a:pt x="9815" y="11990"/>
                  </a:cubicBezTo>
                  <a:cubicBezTo>
                    <a:pt x="9768" y="11960"/>
                    <a:pt x="9724" y="11882"/>
                    <a:pt x="9716" y="11818"/>
                  </a:cubicBezTo>
                  <a:cubicBezTo>
                    <a:pt x="9705" y="11739"/>
                    <a:pt x="9665" y="11695"/>
                    <a:pt x="9598" y="11686"/>
                  </a:cubicBezTo>
                  <a:cubicBezTo>
                    <a:pt x="9369" y="11655"/>
                    <a:pt x="9339" y="11633"/>
                    <a:pt x="9444" y="11567"/>
                  </a:cubicBezTo>
                  <a:cubicBezTo>
                    <a:pt x="9498" y="11533"/>
                    <a:pt x="9521" y="11504"/>
                    <a:pt x="9495" y="11501"/>
                  </a:cubicBezTo>
                  <a:cubicBezTo>
                    <a:pt x="9469" y="11499"/>
                    <a:pt x="9412" y="11495"/>
                    <a:pt x="9370" y="11492"/>
                  </a:cubicBezTo>
                  <a:cubicBezTo>
                    <a:pt x="9329" y="11489"/>
                    <a:pt x="9301" y="11462"/>
                    <a:pt x="9308" y="11433"/>
                  </a:cubicBezTo>
                  <a:cubicBezTo>
                    <a:pt x="9320" y="11382"/>
                    <a:pt x="9276" y="11368"/>
                    <a:pt x="9047" y="11358"/>
                  </a:cubicBezTo>
                  <a:cubicBezTo>
                    <a:pt x="8900" y="11351"/>
                    <a:pt x="8852" y="11189"/>
                    <a:pt x="8970" y="11098"/>
                  </a:cubicBezTo>
                  <a:cubicBezTo>
                    <a:pt x="9023" y="11057"/>
                    <a:pt x="9069" y="11001"/>
                    <a:pt x="9069" y="10976"/>
                  </a:cubicBezTo>
                  <a:cubicBezTo>
                    <a:pt x="9069" y="10951"/>
                    <a:pt x="9032" y="10973"/>
                    <a:pt x="8988" y="11026"/>
                  </a:cubicBezTo>
                  <a:cubicBezTo>
                    <a:pt x="8945" y="11079"/>
                    <a:pt x="8889" y="11111"/>
                    <a:pt x="8863" y="11098"/>
                  </a:cubicBezTo>
                  <a:cubicBezTo>
                    <a:pt x="8781" y="11055"/>
                    <a:pt x="8809" y="10726"/>
                    <a:pt x="8904" y="10635"/>
                  </a:cubicBezTo>
                  <a:cubicBezTo>
                    <a:pt x="8981" y="10560"/>
                    <a:pt x="8983" y="10550"/>
                    <a:pt x="8911" y="10572"/>
                  </a:cubicBezTo>
                  <a:cubicBezTo>
                    <a:pt x="8776" y="10614"/>
                    <a:pt x="8703" y="10517"/>
                    <a:pt x="8801" y="10425"/>
                  </a:cubicBezTo>
                  <a:cubicBezTo>
                    <a:pt x="8878" y="10352"/>
                    <a:pt x="8879" y="10342"/>
                    <a:pt x="8797" y="10291"/>
                  </a:cubicBezTo>
                  <a:cubicBezTo>
                    <a:pt x="8739" y="10255"/>
                    <a:pt x="8713" y="10192"/>
                    <a:pt x="8723" y="10109"/>
                  </a:cubicBezTo>
                  <a:cubicBezTo>
                    <a:pt x="8736" y="10013"/>
                    <a:pt x="8721" y="9981"/>
                    <a:pt x="8657" y="9981"/>
                  </a:cubicBezTo>
                  <a:cubicBezTo>
                    <a:pt x="8519" y="9980"/>
                    <a:pt x="8494" y="9925"/>
                    <a:pt x="8591" y="9834"/>
                  </a:cubicBezTo>
                  <a:cubicBezTo>
                    <a:pt x="8642" y="9786"/>
                    <a:pt x="8663" y="9746"/>
                    <a:pt x="8639" y="9746"/>
                  </a:cubicBezTo>
                  <a:cubicBezTo>
                    <a:pt x="8615" y="9746"/>
                    <a:pt x="8620" y="9724"/>
                    <a:pt x="8654" y="9696"/>
                  </a:cubicBezTo>
                  <a:cubicBezTo>
                    <a:pt x="8748" y="9616"/>
                    <a:pt x="8727" y="9569"/>
                    <a:pt x="8602" y="9583"/>
                  </a:cubicBezTo>
                  <a:cubicBezTo>
                    <a:pt x="8508" y="9595"/>
                    <a:pt x="8492" y="9580"/>
                    <a:pt x="8503" y="9493"/>
                  </a:cubicBezTo>
                  <a:cubicBezTo>
                    <a:pt x="8511" y="9435"/>
                    <a:pt x="8546" y="9357"/>
                    <a:pt x="8580" y="9321"/>
                  </a:cubicBezTo>
                  <a:cubicBezTo>
                    <a:pt x="8655" y="9241"/>
                    <a:pt x="8654" y="9155"/>
                    <a:pt x="8580" y="9039"/>
                  </a:cubicBezTo>
                  <a:cubicBezTo>
                    <a:pt x="8550" y="8992"/>
                    <a:pt x="8511" y="8891"/>
                    <a:pt x="8492" y="8814"/>
                  </a:cubicBezTo>
                  <a:cubicBezTo>
                    <a:pt x="8462" y="8693"/>
                    <a:pt x="8471" y="8669"/>
                    <a:pt x="8573" y="8635"/>
                  </a:cubicBezTo>
                  <a:cubicBezTo>
                    <a:pt x="8668" y="8604"/>
                    <a:pt x="8713" y="8619"/>
                    <a:pt x="8815" y="8711"/>
                  </a:cubicBezTo>
                  <a:cubicBezTo>
                    <a:pt x="8971" y="8850"/>
                    <a:pt x="9074" y="9009"/>
                    <a:pt x="9062" y="9099"/>
                  </a:cubicBezTo>
                  <a:cubicBezTo>
                    <a:pt x="9056" y="9136"/>
                    <a:pt x="9072" y="9203"/>
                    <a:pt x="9095" y="9249"/>
                  </a:cubicBezTo>
                  <a:cubicBezTo>
                    <a:pt x="9122" y="9303"/>
                    <a:pt x="9107" y="9373"/>
                    <a:pt x="9054" y="9452"/>
                  </a:cubicBezTo>
                  <a:lnTo>
                    <a:pt x="8973" y="9571"/>
                  </a:lnTo>
                  <a:lnTo>
                    <a:pt x="9205" y="9562"/>
                  </a:lnTo>
                  <a:cubicBezTo>
                    <a:pt x="9424" y="9553"/>
                    <a:pt x="9442" y="9560"/>
                    <a:pt x="9480" y="9680"/>
                  </a:cubicBezTo>
                  <a:cubicBezTo>
                    <a:pt x="9503" y="9753"/>
                    <a:pt x="9500" y="9827"/>
                    <a:pt x="9473" y="9849"/>
                  </a:cubicBezTo>
                  <a:cubicBezTo>
                    <a:pt x="9444" y="9874"/>
                    <a:pt x="9444" y="9918"/>
                    <a:pt x="9473" y="9965"/>
                  </a:cubicBezTo>
                  <a:cubicBezTo>
                    <a:pt x="9505" y="10016"/>
                    <a:pt x="9504" y="10050"/>
                    <a:pt x="9469" y="10068"/>
                  </a:cubicBezTo>
                  <a:cubicBezTo>
                    <a:pt x="9401" y="10104"/>
                    <a:pt x="9457" y="10258"/>
                    <a:pt x="9580" y="10372"/>
                  </a:cubicBezTo>
                  <a:cubicBezTo>
                    <a:pt x="9633" y="10421"/>
                    <a:pt x="9680" y="10522"/>
                    <a:pt x="9686" y="10594"/>
                  </a:cubicBezTo>
                  <a:cubicBezTo>
                    <a:pt x="9692" y="10666"/>
                    <a:pt x="9710" y="10718"/>
                    <a:pt x="9727" y="10710"/>
                  </a:cubicBezTo>
                  <a:cubicBezTo>
                    <a:pt x="9799" y="10672"/>
                    <a:pt x="9977" y="10836"/>
                    <a:pt x="10032" y="10991"/>
                  </a:cubicBezTo>
                  <a:cubicBezTo>
                    <a:pt x="10081" y="11133"/>
                    <a:pt x="10103" y="11153"/>
                    <a:pt x="10164" y="11110"/>
                  </a:cubicBezTo>
                  <a:cubicBezTo>
                    <a:pt x="10223" y="11069"/>
                    <a:pt x="10251" y="11077"/>
                    <a:pt x="10307" y="11142"/>
                  </a:cubicBezTo>
                  <a:cubicBezTo>
                    <a:pt x="10367" y="11211"/>
                    <a:pt x="10366" y="11232"/>
                    <a:pt x="10300" y="11295"/>
                  </a:cubicBezTo>
                  <a:cubicBezTo>
                    <a:pt x="10230" y="11361"/>
                    <a:pt x="10232" y="11371"/>
                    <a:pt x="10307" y="11395"/>
                  </a:cubicBezTo>
                  <a:cubicBezTo>
                    <a:pt x="10366" y="11414"/>
                    <a:pt x="10376" y="11436"/>
                    <a:pt x="10340" y="11473"/>
                  </a:cubicBezTo>
                  <a:cubicBezTo>
                    <a:pt x="10313" y="11503"/>
                    <a:pt x="10275" y="11589"/>
                    <a:pt x="10256" y="11664"/>
                  </a:cubicBezTo>
                  <a:cubicBezTo>
                    <a:pt x="10226" y="11782"/>
                    <a:pt x="10242" y="11813"/>
                    <a:pt x="10373" y="11896"/>
                  </a:cubicBezTo>
                  <a:cubicBezTo>
                    <a:pt x="10457" y="11948"/>
                    <a:pt x="10548" y="12044"/>
                    <a:pt x="10579" y="12108"/>
                  </a:cubicBezTo>
                  <a:cubicBezTo>
                    <a:pt x="10621" y="12195"/>
                    <a:pt x="10662" y="12221"/>
                    <a:pt x="10733" y="12205"/>
                  </a:cubicBezTo>
                  <a:cubicBezTo>
                    <a:pt x="10870" y="12175"/>
                    <a:pt x="10983" y="12267"/>
                    <a:pt x="10983" y="12412"/>
                  </a:cubicBezTo>
                  <a:cubicBezTo>
                    <a:pt x="10983" y="12491"/>
                    <a:pt x="11010" y="12537"/>
                    <a:pt x="11057" y="12537"/>
                  </a:cubicBezTo>
                  <a:cubicBezTo>
                    <a:pt x="11162" y="12537"/>
                    <a:pt x="11233" y="12668"/>
                    <a:pt x="11185" y="12775"/>
                  </a:cubicBezTo>
                  <a:cubicBezTo>
                    <a:pt x="11144" y="12868"/>
                    <a:pt x="11159" y="13171"/>
                    <a:pt x="11208" y="13213"/>
                  </a:cubicBezTo>
                  <a:cubicBezTo>
                    <a:pt x="11258" y="13256"/>
                    <a:pt x="11302" y="13182"/>
                    <a:pt x="11307" y="13044"/>
                  </a:cubicBezTo>
                  <a:cubicBezTo>
                    <a:pt x="11313" y="12871"/>
                    <a:pt x="11416" y="12838"/>
                    <a:pt x="11494" y="12985"/>
                  </a:cubicBezTo>
                  <a:cubicBezTo>
                    <a:pt x="11527" y="13046"/>
                    <a:pt x="11585" y="13090"/>
                    <a:pt x="11619" y="13078"/>
                  </a:cubicBezTo>
                  <a:cubicBezTo>
                    <a:pt x="11653" y="13067"/>
                    <a:pt x="11720" y="13082"/>
                    <a:pt x="11770" y="13113"/>
                  </a:cubicBezTo>
                  <a:cubicBezTo>
                    <a:pt x="11854" y="13165"/>
                    <a:pt x="11851" y="13172"/>
                    <a:pt x="11737" y="13226"/>
                  </a:cubicBezTo>
                  <a:cubicBezTo>
                    <a:pt x="11669" y="13257"/>
                    <a:pt x="11584" y="13278"/>
                    <a:pt x="11549" y="13272"/>
                  </a:cubicBezTo>
                  <a:cubicBezTo>
                    <a:pt x="11515" y="13266"/>
                    <a:pt x="11487" y="13284"/>
                    <a:pt x="11487" y="13313"/>
                  </a:cubicBezTo>
                  <a:cubicBezTo>
                    <a:pt x="11487" y="13342"/>
                    <a:pt x="11453" y="13401"/>
                    <a:pt x="11410" y="13441"/>
                  </a:cubicBezTo>
                  <a:cubicBezTo>
                    <a:pt x="11357" y="13491"/>
                    <a:pt x="11348" y="13526"/>
                    <a:pt x="11384" y="13545"/>
                  </a:cubicBezTo>
                  <a:cubicBezTo>
                    <a:pt x="11414" y="13560"/>
                    <a:pt x="11459" y="13522"/>
                    <a:pt x="11487" y="13460"/>
                  </a:cubicBezTo>
                  <a:cubicBezTo>
                    <a:pt x="11535" y="13352"/>
                    <a:pt x="11540" y="13351"/>
                    <a:pt x="11663" y="13419"/>
                  </a:cubicBezTo>
                  <a:cubicBezTo>
                    <a:pt x="11807" y="13500"/>
                    <a:pt x="11824" y="13574"/>
                    <a:pt x="11715" y="13651"/>
                  </a:cubicBezTo>
                  <a:cubicBezTo>
                    <a:pt x="11625" y="13714"/>
                    <a:pt x="11617" y="13830"/>
                    <a:pt x="11696" y="13898"/>
                  </a:cubicBezTo>
                  <a:cubicBezTo>
                    <a:pt x="11728" y="13925"/>
                    <a:pt x="11760" y="14025"/>
                    <a:pt x="11770" y="14120"/>
                  </a:cubicBezTo>
                  <a:cubicBezTo>
                    <a:pt x="11780" y="14217"/>
                    <a:pt x="11858" y="14393"/>
                    <a:pt x="11946" y="14515"/>
                  </a:cubicBezTo>
                  <a:cubicBezTo>
                    <a:pt x="12061" y="14673"/>
                    <a:pt x="12089" y="14743"/>
                    <a:pt x="12049" y="14777"/>
                  </a:cubicBezTo>
                  <a:cubicBezTo>
                    <a:pt x="12009" y="14812"/>
                    <a:pt x="12030" y="14855"/>
                    <a:pt x="12122" y="14928"/>
                  </a:cubicBezTo>
                  <a:cubicBezTo>
                    <a:pt x="12193" y="14983"/>
                    <a:pt x="12271" y="15019"/>
                    <a:pt x="12295" y="15006"/>
                  </a:cubicBezTo>
                  <a:cubicBezTo>
                    <a:pt x="12368" y="14968"/>
                    <a:pt x="12442" y="15124"/>
                    <a:pt x="12391" y="15206"/>
                  </a:cubicBezTo>
                  <a:cubicBezTo>
                    <a:pt x="12361" y="15254"/>
                    <a:pt x="12363" y="15319"/>
                    <a:pt x="12402" y="15391"/>
                  </a:cubicBezTo>
                  <a:lnTo>
                    <a:pt x="12464" y="15503"/>
                  </a:lnTo>
                  <a:lnTo>
                    <a:pt x="12578" y="15381"/>
                  </a:lnTo>
                  <a:cubicBezTo>
                    <a:pt x="12661" y="15294"/>
                    <a:pt x="12706" y="15275"/>
                    <a:pt x="12747" y="15309"/>
                  </a:cubicBezTo>
                  <a:cubicBezTo>
                    <a:pt x="12789" y="15344"/>
                    <a:pt x="12787" y="15387"/>
                    <a:pt x="12743" y="15469"/>
                  </a:cubicBezTo>
                  <a:cubicBezTo>
                    <a:pt x="12708" y="15535"/>
                    <a:pt x="12701" y="15611"/>
                    <a:pt x="12725" y="15657"/>
                  </a:cubicBezTo>
                  <a:cubicBezTo>
                    <a:pt x="12748" y="15699"/>
                    <a:pt x="12767" y="15755"/>
                    <a:pt x="12769" y="15782"/>
                  </a:cubicBezTo>
                  <a:cubicBezTo>
                    <a:pt x="12771" y="15808"/>
                    <a:pt x="12806" y="15884"/>
                    <a:pt x="12846" y="15948"/>
                  </a:cubicBezTo>
                  <a:cubicBezTo>
                    <a:pt x="12900" y="16033"/>
                    <a:pt x="12905" y="16082"/>
                    <a:pt x="12865" y="16135"/>
                  </a:cubicBezTo>
                  <a:cubicBezTo>
                    <a:pt x="12821" y="16193"/>
                    <a:pt x="12843" y="16238"/>
                    <a:pt x="12982" y="16370"/>
                  </a:cubicBezTo>
                  <a:cubicBezTo>
                    <a:pt x="13114" y="16495"/>
                    <a:pt x="13146" y="16549"/>
                    <a:pt x="13104" y="16592"/>
                  </a:cubicBezTo>
                  <a:cubicBezTo>
                    <a:pt x="13013" y="16685"/>
                    <a:pt x="13024" y="16948"/>
                    <a:pt x="13126" y="17087"/>
                  </a:cubicBezTo>
                  <a:cubicBezTo>
                    <a:pt x="13180" y="17160"/>
                    <a:pt x="13164" y="17341"/>
                    <a:pt x="13096" y="17412"/>
                  </a:cubicBezTo>
                  <a:cubicBezTo>
                    <a:pt x="13067" y="17442"/>
                    <a:pt x="13077" y="17481"/>
                    <a:pt x="13126" y="17515"/>
                  </a:cubicBezTo>
                  <a:cubicBezTo>
                    <a:pt x="13228" y="17588"/>
                    <a:pt x="13223" y="17757"/>
                    <a:pt x="13115" y="17837"/>
                  </a:cubicBezTo>
                  <a:cubicBezTo>
                    <a:pt x="12848" y="18034"/>
                    <a:pt x="12696" y="18159"/>
                    <a:pt x="12696" y="18185"/>
                  </a:cubicBezTo>
                  <a:cubicBezTo>
                    <a:pt x="12696" y="18201"/>
                    <a:pt x="12735" y="18187"/>
                    <a:pt x="12784" y="18150"/>
                  </a:cubicBezTo>
                  <a:cubicBezTo>
                    <a:pt x="12832" y="18114"/>
                    <a:pt x="12966" y="18043"/>
                    <a:pt x="13082" y="17994"/>
                  </a:cubicBezTo>
                  <a:cubicBezTo>
                    <a:pt x="13367" y="17872"/>
                    <a:pt x="13434" y="17939"/>
                    <a:pt x="13295" y="18204"/>
                  </a:cubicBezTo>
                  <a:cubicBezTo>
                    <a:pt x="13239" y="18309"/>
                    <a:pt x="13205" y="18428"/>
                    <a:pt x="13218" y="18470"/>
                  </a:cubicBezTo>
                  <a:cubicBezTo>
                    <a:pt x="13243" y="18553"/>
                    <a:pt x="12991" y="19200"/>
                    <a:pt x="12894" y="19299"/>
                  </a:cubicBezTo>
                  <a:cubicBezTo>
                    <a:pt x="12861" y="19332"/>
                    <a:pt x="12794" y="19361"/>
                    <a:pt x="12740" y="19361"/>
                  </a:cubicBezTo>
                  <a:cubicBezTo>
                    <a:pt x="12684" y="19361"/>
                    <a:pt x="12655" y="19379"/>
                    <a:pt x="12674" y="19405"/>
                  </a:cubicBezTo>
                  <a:cubicBezTo>
                    <a:pt x="12692" y="19430"/>
                    <a:pt x="12669" y="19489"/>
                    <a:pt x="12622" y="19533"/>
                  </a:cubicBezTo>
                  <a:cubicBezTo>
                    <a:pt x="12575" y="19578"/>
                    <a:pt x="12548" y="19631"/>
                    <a:pt x="12563" y="19652"/>
                  </a:cubicBezTo>
                  <a:cubicBezTo>
                    <a:pt x="12579" y="19674"/>
                    <a:pt x="12503" y="19753"/>
                    <a:pt x="12394" y="19827"/>
                  </a:cubicBezTo>
                  <a:cubicBezTo>
                    <a:pt x="12265" y="19916"/>
                    <a:pt x="12206" y="19985"/>
                    <a:pt x="12225" y="20028"/>
                  </a:cubicBezTo>
                  <a:cubicBezTo>
                    <a:pt x="12242" y="20064"/>
                    <a:pt x="12215" y="20135"/>
                    <a:pt x="12163" y="20187"/>
                  </a:cubicBezTo>
                  <a:cubicBezTo>
                    <a:pt x="12024" y="20326"/>
                    <a:pt x="11942" y="20465"/>
                    <a:pt x="11942" y="20560"/>
                  </a:cubicBezTo>
                  <a:cubicBezTo>
                    <a:pt x="11942" y="20670"/>
                    <a:pt x="12125" y="20934"/>
                    <a:pt x="12225" y="20966"/>
                  </a:cubicBezTo>
                  <a:cubicBezTo>
                    <a:pt x="12233" y="20969"/>
                    <a:pt x="12238" y="20972"/>
                    <a:pt x="12244" y="20976"/>
                  </a:cubicBezTo>
                  <a:cubicBezTo>
                    <a:pt x="12274" y="20954"/>
                    <a:pt x="12308" y="20974"/>
                    <a:pt x="12339" y="21041"/>
                  </a:cubicBezTo>
                  <a:cubicBezTo>
                    <a:pt x="12406" y="21187"/>
                    <a:pt x="12585" y="21336"/>
                    <a:pt x="12696" y="21336"/>
                  </a:cubicBezTo>
                  <a:cubicBezTo>
                    <a:pt x="12749" y="21336"/>
                    <a:pt x="12810" y="21359"/>
                    <a:pt x="12832" y="21389"/>
                  </a:cubicBezTo>
                  <a:cubicBezTo>
                    <a:pt x="12854" y="21418"/>
                    <a:pt x="12964" y="21477"/>
                    <a:pt x="13074" y="21520"/>
                  </a:cubicBezTo>
                  <a:cubicBezTo>
                    <a:pt x="13255" y="21591"/>
                    <a:pt x="13359" y="21598"/>
                    <a:pt x="14121" y="21570"/>
                  </a:cubicBezTo>
                  <a:cubicBezTo>
                    <a:pt x="14587" y="21553"/>
                    <a:pt x="14980" y="21520"/>
                    <a:pt x="14996" y="21498"/>
                  </a:cubicBezTo>
                  <a:cubicBezTo>
                    <a:pt x="15012" y="21476"/>
                    <a:pt x="14989" y="21424"/>
                    <a:pt x="14945" y="21383"/>
                  </a:cubicBezTo>
                  <a:cubicBezTo>
                    <a:pt x="14861" y="21304"/>
                    <a:pt x="14840" y="21199"/>
                    <a:pt x="14897" y="21151"/>
                  </a:cubicBezTo>
                  <a:cubicBezTo>
                    <a:pt x="14907" y="21143"/>
                    <a:pt x="14932" y="21152"/>
                    <a:pt x="14963" y="21173"/>
                  </a:cubicBezTo>
                  <a:cubicBezTo>
                    <a:pt x="14998" y="21135"/>
                    <a:pt x="15044" y="21091"/>
                    <a:pt x="15103" y="21041"/>
                  </a:cubicBezTo>
                  <a:cubicBezTo>
                    <a:pt x="15207" y="20955"/>
                    <a:pt x="15395" y="20777"/>
                    <a:pt x="15521" y="20647"/>
                  </a:cubicBezTo>
                  <a:cubicBezTo>
                    <a:pt x="15755" y="20408"/>
                    <a:pt x="15802" y="20275"/>
                    <a:pt x="15782" y="19896"/>
                  </a:cubicBezTo>
                  <a:cubicBezTo>
                    <a:pt x="15754" y="19363"/>
                    <a:pt x="15725" y="19058"/>
                    <a:pt x="15698" y="19020"/>
                  </a:cubicBezTo>
                  <a:cubicBezTo>
                    <a:pt x="15658" y="18965"/>
                    <a:pt x="15801" y="18782"/>
                    <a:pt x="15885" y="18782"/>
                  </a:cubicBezTo>
                  <a:cubicBezTo>
                    <a:pt x="15930" y="18782"/>
                    <a:pt x="15951" y="18661"/>
                    <a:pt x="15955" y="18360"/>
                  </a:cubicBezTo>
                  <a:cubicBezTo>
                    <a:pt x="15958" y="18129"/>
                    <a:pt x="15973" y="17929"/>
                    <a:pt x="15988" y="17916"/>
                  </a:cubicBezTo>
                  <a:cubicBezTo>
                    <a:pt x="16004" y="17902"/>
                    <a:pt x="15992" y="17841"/>
                    <a:pt x="15962" y="17778"/>
                  </a:cubicBezTo>
                  <a:cubicBezTo>
                    <a:pt x="15933" y="17716"/>
                    <a:pt x="15904" y="17578"/>
                    <a:pt x="15896" y="17471"/>
                  </a:cubicBezTo>
                  <a:cubicBezTo>
                    <a:pt x="15889" y="17365"/>
                    <a:pt x="15867" y="17157"/>
                    <a:pt x="15849" y="17008"/>
                  </a:cubicBezTo>
                  <a:cubicBezTo>
                    <a:pt x="15821" y="16785"/>
                    <a:pt x="15834" y="16706"/>
                    <a:pt x="15918" y="16558"/>
                  </a:cubicBezTo>
                  <a:cubicBezTo>
                    <a:pt x="16007" y="16402"/>
                    <a:pt x="16011" y="16352"/>
                    <a:pt x="15962" y="16189"/>
                  </a:cubicBezTo>
                  <a:cubicBezTo>
                    <a:pt x="15920" y="16047"/>
                    <a:pt x="15921" y="15981"/>
                    <a:pt x="15966" y="15919"/>
                  </a:cubicBezTo>
                  <a:cubicBezTo>
                    <a:pt x="16009" y="15861"/>
                    <a:pt x="16012" y="15815"/>
                    <a:pt x="15973" y="15754"/>
                  </a:cubicBezTo>
                  <a:cubicBezTo>
                    <a:pt x="15931" y="15687"/>
                    <a:pt x="15935" y="15664"/>
                    <a:pt x="15996" y="15644"/>
                  </a:cubicBezTo>
                  <a:cubicBezTo>
                    <a:pt x="16098" y="15611"/>
                    <a:pt x="16095" y="15549"/>
                    <a:pt x="15973" y="15356"/>
                  </a:cubicBezTo>
                  <a:cubicBezTo>
                    <a:pt x="15918" y="15268"/>
                    <a:pt x="15871" y="15167"/>
                    <a:pt x="15871" y="15128"/>
                  </a:cubicBezTo>
                  <a:cubicBezTo>
                    <a:pt x="15871" y="15089"/>
                    <a:pt x="15813" y="14971"/>
                    <a:pt x="15742" y="14868"/>
                  </a:cubicBezTo>
                  <a:cubicBezTo>
                    <a:pt x="15671" y="14765"/>
                    <a:pt x="15627" y="14664"/>
                    <a:pt x="15643" y="14643"/>
                  </a:cubicBezTo>
                  <a:cubicBezTo>
                    <a:pt x="15658" y="14622"/>
                    <a:pt x="15600" y="14544"/>
                    <a:pt x="15514" y="14471"/>
                  </a:cubicBezTo>
                  <a:cubicBezTo>
                    <a:pt x="15429" y="14398"/>
                    <a:pt x="15370" y="14316"/>
                    <a:pt x="15382" y="14286"/>
                  </a:cubicBezTo>
                  <a:cubicBezTo>
                    <a:pt x="15394" y="14257"/>
                    <a:pt x="15373" y="14180"/>
                    <a:pt x="15334" y="14114"/>
                  </a:cubicBezTo>
                  <a:cubicBezTo>
                    <a:pt x="15264" y="13996"/>
                    <a:pt x="15226" y="13828"/>
                    <a:pt x="15180" y="13416"/>
                  </a:cubicBezTo>
                  <a:cubicBezTo>
                    <a:pt x="15166" y="13298"/>
                    <a:pt x="15123" y="13169"/>
                    <a:pt x="15081" y="13129"/>
                  </a:cubicBezTo>
                  <a:cubicBezTo>
                    <a:pt x="15011" y="13062"/>
                    <a:pt x="15009" y="13050"/>
                    <a:pt x="15084" y="13025"/>
                  </a:cubicBezTo>
                  <a:cubicBezTo>
                    <a:pt x="15147" y="13005"/>
                    <a:pt x="15154" y="12986"/>
                    <a:pt x="15114" y="12944"/>
                  </a:cubicBezTo>
                  <a:cubicBezTo>
                    <a:pt x="15073" y="12902"/>
                    <a:pt x="15080" y="12877"/>
                    <a:pt x="15143" y="12847"/>
                  </a:cubicBezTo>
                  <a:cubicBezTo>
                    <a:pt x="15217" y="12812"/>
                    <a:pt x="15221" y="12787"/>
                    <a:pt x="15165" y="12640"/>
                  </a:cubicBezTo>
                  <a:cubicBezTo>
                    <a:pt x="15130" y="12548"/>
                    <a:pt x="15090" y="12444"/>
                    <a:pt x="15077" y="12409"/>
                  </a:cubicBezTo>
                  <a:cubicBezTo>
                    <a:pt x="15042" y="12312"/>
                    <a:pt x="15048" y="11980"/>
                    <a:pt x="15084" y="11949"/>
                  </a:cubicBezTo>
                  <a:cubicBezTo>
                    <a:pt x="15102" y="11934"/>
                    <a:pt x="15089" y="11896"/>
                    <a:pt x="15058" y="11864"/>
                  </a:cubicBezTo>
                  <a:cubicBezTo>
                    <a:pt x="15023" y="11828"/>
                    <a:pt x="15021" y="11789"/>
                    <a:pt x="15051" y="11755"/>
                  </a:cubicBezTo>
                  <a:cubicBezTo>
                    <a:pt x="15104" y="11695"/>
                    <a:pt x="15099" y="11651"/>
                    <a:pt x="15040" y="11536"/>
                  </a:cubicBezTo>
                  <a:cubicBezTo>
                    <a:pt x="15012" y="11481"/>
                    <a:pt x="15032" y="11430"/>
                    <a:pt x="15103" y="11370"/>
                  </a:cubicBezTo>
                  <a:cubicBezTo>
                    <a:pt x="15200" y="11287"/>
                    <a:pt x="15199" y="11278"/>
                    <a:pt x="15117" y="11095"/>
                  </a:cubicBezTo>
                  <a:cubicBezTo>
                    <a:pt x="15071" y="10990"/>
                    <a:pt x="15010" y="10884"/>
                    <a:pt x="14978" y="10857"/>
                  </a:cubicBezTo>
                  <a:cubicBezTo>
                    <a:pt x="14934" y="10820"/>
                    <a:pt x="14950" y="10776"/>
                    <a:pt x="15044" y="10682"/>
                  </a:cubicBezTo>
                  <a:cubicBezTo>
                    <a:pt x="15155" y="10569"/>
                    <a:pt x="15160" y="10547"/>
                    <a:pt x="15095" y="10469"/>
                  </a:cubicBezTo>
                  <a:cubicBezTo>
                    <a:pt x="15056" y="10421"/>
                    <a:pt x="15034" y="10355"/>
                    <a:pt x="15047" y="10325"/>
                  </a:cubicBezTo>
                  <a:cubicBezTo>
                    <a:pt x="15061" y="10295"/>
                    <a:pt x="15047" y="10259"/>
                    <a:pt x="15018" y="10244"/>
                  </a:cubicBezTo>
                  <a:cubicBezTo>
                    <a:pt x="14982" y="10224"/>
                    <a:pt x="14987" y="10166"/>
                    <a:pt x="15036" y="10065"/>
                  </a:cubicBezTo>
                  <a:cubicBezTo>
                    <a:pt x="15076" y="9984"/>
                    <a:pt x="15096" y="9918"/>
                    <a:pt x="15081" y="9918"/>
                  </a:cubicBezTo>
                  <a:cubicBezTo>
                    <a:pt x="15065" y="9918"/>
                    <a:pt x="15083" y="9891"/>
                    <a:pt x="15117" y="9856"/>
                  </a:cubicBezTo>
                  <a:cubicBezTo>
                    <a:pt x="15152" y="9820"/>
                    <a:pt x="15231" y="9790"/>
                    <a:pt x="15294" y="9790"/>
                  </a:cubicBezTo>
                  <a:cubicBezTo>
                    <a:pt x="15364" y="9790"/>
                    <a:pt x="15418" y="9759"/>
                    <a:pt x="15433" y="9709"/>
                  </a:cubicBezTo>
                  <a:cubicBezTo>
                    <a:pt x="15478" y="9564"/>
                    <a:pt x="16017" y="9564"/>
                    <a:pt x="16062" y="9709"/>
                  </a:cubicBezTo>
                  <a:cubicBezTo>
                    <a:pt x="16075" y="9753"/>
                    <a:pt x="16110" y="9790"/>
                    <a:pt x="16139" y="9790"/>
                  </a:cubicBezTo>
                  <a:cubicBezTo>
                    <a:pt x="16168" y="9790"/>
                    <a:pt x="16231" y="9823"/>
                    <a:pt x="16282" y="9862"/>
                  </a:cubicBezTo>
                  <a:cubicBezTo>
                    <a:pt x="16368" y="9928"/>
                    <a:pt x="16384" y="9928"/>
                    <a:pt x="16470" y="9862"/>
                  </a:cubicBezTo>
                  <a:cubicBezTo>
                    <a:pt x="16573" y="9782"/>
                    <a:pt x="16628" y="9804"/>
                    <a:pt x="16628" y="9931"/>
                  </a:cubicBezTo>
                  <a:cubicBezTo>
                    <a:pt x="16628" y="10013"/>
                    <a:pt x="16631" y="10014"/>
                    <a:pt x="16727" y="9940"/>
                  </a:cubicBezTo>
                  <a:cubicBezTo>
                    <a:pt x="16810" y="9876"/>
                    <a:pt x="16832" y="9875"/>
                    <a:pt x="16855" y="9928"/>
                  </a:cubicBezTo>
                  <a:cubicBezTo>
                    <a:pt x="16871" y="9962"/>
                    <a:pt x="16861" y="10034"/>
                    <a:pt x="16837" y="10090"/>
                  </a:cubicBezTo>
                  <a:cubicBezTo>
                    <a:pt x="16804" y="10167"/>
                    <a:pt x="16819" y="10234"/>
                    <a:pt x="16896" y="10347"/>
                  </a:cubicBezTo>
                  <a:cubicBezTo>
                    <a:pt x="16953" y="10431"/>
                    <a:pt x="17026" y="10512"/>
                    <a:pt x="17054" y="10528"/>
                  </a:cubicBezTo>
                  <a:cubicBezTo>
                    <a:pt x="17082" y="10545"/>
                    <a:pt x="17180" y="10481"/>
                    <a:pt x="17274" y="10388"/>
                  </a:cubicBezTo>
                  <a:cubicBezTo>
                    <a:pt x="17400" y="10263"/>
                    <a:pt x="17460" y="10227"/>
                    <a:pt x="17506" y="10259"/>
                  </a:cubicBezTo>
                  <a:cubicBezTo>
                    <a:pt x="17551" y="10291"/>
                    <a:pt x="17595" y="10280"/>
                    <a:pt x="17660" y="10219"/>
                  </a:cubicBezTo>
                  <a:cubicBezTo>
                    <a:pt x="17710" y="10172"/>
                    <a:pt x="17782" y="10134"/>
                    <a:pt x="17818" y="10134"/>
                  </a:cubicBezTo>
                  <a:cubicBezTo>
                    <a:pt x="17854" y="10134"/>
                    <a:pt x="17910" y="10094"/>
                    <a:pt x="17939" y="10047"/>
                  </a:cubicBezTo>
                  <a:cubicBezTo>
                    <a:pt x="17969" y="10000"/>
                    <a:pt x="18017" y="9966"/>
                    <a:pt x="18050" y="9971"/>
                  </a:cubicBezTo>
                  <a:cubicBezTo>
                    <a:pt x="18082" y="9977"/>
                    <a:pt x="18110" y="9944"/>
                    <a:pt x="18112" y="9896"/>
                  </a:cubicBezTo>
                  <a:cubicBezTo>
                    <a:pt x="18116" y="9778"/>
                    <a:pt x="18186" y="9696"/>
                    <a:pt x="18252" y="9731"/>
                  </a:cubicBezTo>
                  <a:cubicBezTo>
                    <a:pt x="18288" y="9750"/>
                    <a:pt x="18295" y="9724"/>
                    <a:pt x="18274" y="9652"/>
                  </a:cubicBezTo>
                  <a:cubicBezTo>
                    <a:pt x="18256" y="9593"/>
                    <a:pt x="18255" y="9534"/>
                    <a:pt x="18270" y="9521"/>
                  </a:cubicBezTo>
                  <a:cubicBezTo>
                    <a:pt x="18304" y="9492"/>
                    <a:pt x="18757" y="9749"/>
                    <a:pt x="19009" y="9940"/>
                  </a:cubicBezTo>
                  <a:cubicBezTo>
                    <a:pt x="19118" y="10023"/>
                    <a:pt x="19211" y="10142"/>
                    <a:pt x="19229" y="10219"/>
                  </a:cubicBezTo>
                  <a:cubicBezTo>
                    <a:pt x="19258" y="10342"/>
                    <a:pt x="19350" y="10446"/>
                    <a:pt x="19350" y="10356"/>
                  </a:cubicBezTo>
                  <a:cubicBezTo>
                    <a:pt x="19350" y="10335"/>
                    <a:pt x="19399" y="10266"/>
                    <a:pt x="19457" y="10203"/>
                  </a:cubicBezTo>
                  <a:cubicBezTo>
                    <a:pt x="19539" y="10114"/>
                    <a:pt x="19577" y="10097"/>
                    <a:pt x="19630" y="10134"/>
                  </a:cubicBezTo>
                  <a:cubicBezTo>
                    <a:pt x="19715" y="10195"/>
                    <a:pt x="19747" y="10098"/>
                    <a:pt x="19766" y="9709"/>
                  </a:cubicBezTo>
                  <a:cubicBezTo>
                    <a:pt x="19774" y="9540"/>
                    <a:pt x="19802" y="9425"/>
                    <a:pt x="19839" y="9415"/>
                  </a:cubicBezTo>
                  <a:cubicBezTo>
                    <a:pt x="19873" y="9405"/>
                    <a:pt x="19964" y="9476"/>
                    <a:pt x="20041" y="9571"/>
                  </a:cubicBezTo>
                  <a:cubicBezTo>
                    <a:pt x="20198" y="9764"/>
                    <a:pt x="20230" y="9780"/>
                    <a:pt x="20240" y="9671"/>
                  </a:cubicBezTo>
                  <a:cubicBezTo>
                    <a:pt x="20243" y="9630"/>
                    <a:pt x="20274" y="9539"/>
                    <a:pt x="20306" y="9468"/>
                  </a:cubicBezTo>
                  <a:lnTo>
                    <a:pt x="20365" y="9339"/>
                  </a:lnTo>
                  <a:lnTo>
                    <a:pt x="20479" y="9452"/>
                  </a:lnTo>
                  <a:cubicBezTo>
                    <a:pt x="20565" y="9537"/>
                    <a:pt x="20614" y="9554"/>
                    <a:pt x="20677" y="9524"/>
                  </a:cubicBezTo>
                  <a:cubicBezTo>
                    <a:pt x="20750" y="9489"/>
                    <a:pt x="20752" y="9472"/>
                    <a:pt x="20692" y="9374"/>
                  </a:cubicBezTo>
                  <a:cubicBezTo>
                    <a:pt x="20654" y="9312"/>
                    <a:pt x="20537" y="9213"/>
                    <a:pt x="20431" y="9152"/>
                  </a:cubicBezTo>
                  <a:cubicBezTo>
                    <a:pt x="20325" y="9090"/>
                    <a:pt x="20244" y="9019"/>
                    <a:pt x="20251" y="8995"/>
                  </a:cubicBezTo>
                  <a:cubicBezTo>
                    <a:pt x="20273" y="8913"/>
                    <a:pt x="20526" y="8971"/>
                    <a:pt x="20681" y="9095"/>
                  </a:cubicBezTo>
                  <a:cubicBezTo>
                    <a:pt x="20836" y="9221"/>
                    <a:pt x="20949" y="9228"/>
                    <a:pt x="21026" y="9117"/>
                  </a:cubicBezTo>
                  <a:cubicBezTo>
                    <a:pt x="21048" y="9085"/>
                    <a:pt x="21098" y="9061"/>
                    <a:pt x="21136" y="9061"/>
                  </a:cubicBezTo>
                  <a:cubicBezTo>
                    <a:pt x="21266" y="9061"/>
                    <a:pt x="21268" y="8977"/>
                    <a:pt x="21140" y="8804"/>
                  </a:cubicBezTo>
                  <a:cubicBezTo>
                    <a:pt x="21019" y="8641"/>
                    <a:pt x="21018" y="8632"/>
                    <a:pt x="21107" y="8592"/>
                  </a:cubicBezTo>
                  <a:cubicBezTo>
                    <a:pt x="21295" y="8506"/>
                    <a:pt x="21600" y="8262"/>
                    <a:pt x="21581" y="8213"/>
                  </a:cubicBezTo>
                  <a:cubicBezTo>
                    <a:pt x="21568" y="8179"/>
                    <a:pt x="21478" y="8171"/>
                    <a:pt x="21313" y="8188"/>
                  </a:cubicBezTo>
                  <a:cubicBezTo>
                    <a:pt x="21178" y="8202"/>
                    <a:pt x="21032" y="8200"/>
                    <a:pt x="20986" y="8185"/>
                  </a:cubicBezTo>
                  <a:cubicBezTo>
                    <a:pt x="20842" y="8138"/>
                    <a:pt x="20997" y="8028"/>
                    <a:pt x="21210" y="8028"/>
                  </a:cubicBezTo>
                  <a:cubicBezTo>
                    <a:pt x="21313" y="8028"/>
                    <a:pt x="21412" y="8019"/>
                    <a:pt x="21430" y="8003"/>
                  </a:cubicBezTo>
                  <a:cubicBezTo>
                    <a:pt x="21479" y="7962"/>
                    <a:pt x="21307" y="7861"/>
                    <a:pt x="21180" y="7859"/>
                  </a:cubicBezTo>
                  <a:cubicBezTo>
                    <a:pt x="20977" y="7857"/>
                    <a:pt x="20998" y="7767"/>
                    <a:pt x="21247" y="7581"/>
                  </a:cubicBezTo>
                  <a:cubicBezTo>
                    <a:pt x="21483" y="7403"/>
                    <a:pt x="21486" y="7393"/>
                    <a:pt x="21401" y="7312"/>
                  </a:cubicBezTo>
                  <a:cubicBezTo>
                    <a:pt x="21352" y="7266"/>
                    <a:pt x="21312" y="7191"/>
                    <a:pt x="21309" y="7146"/>
                  </a:cubicBezTo>
                  <a:cubicBezTo>
                    <a:pt x="21305" y="7084"/>
                    <a:pt x="21295" y="7090"/>
                    <a:pt x="21269" y="7171"/>
                  </a:cubicBezTo>
                  <a:cubicBezTo>
                    <a:pt x="21200" y="7382"/>
                    <a:pt x="20912" y="7312"/>
                    <a:pt x="20912" y="7084"/>
                  </a:cubicBezTo>
                  <a:cubicBezTo>
                    <a:pt x="20912" y="7006"/>
                    <a:pt x="20947" y="6944"/>
                    <a:pt x="21011" y="6915"/>
                  </a:cubicBezTo>
                  <a:cubicBezTo>
                    <a:pt x="21096" y="6876"/>
                    <a:pt x="21104" y="6858"/>
                    <a:pt x="21052" y="6786"/>
                  </a:cubicBezTo>
                  <a:cubicBezTo>
                    <a:pt x="21018" y="6740"/>
                    <a:pt x="20954" y="6705"/>
                    <a:pt x="20912" y="6711"/>
                  </a:cubicBezTo>
                  <a:cubicBezTo>
                    <a:pt x="20864" y="6718"/>
                    <a:pt x="20831" y="6681"/>
                    <a:pt x="20820" y="6614"/>
                  </a:cubicBezTo>
                  <a:cubicBezTo>
                    <a:pt x="20811" y="6555"/>
                    <a:pt x="20779" y="6490"/>
                    <a:pt x="20754" y="6467"/>
                  </a:cubicBezTo>
                  <a:cubicBezTo>
                    <a:pt x="20729" y="6445"/>
                    <a:pt x="20710" y="6363"/>
                    <a:pt x="20710" y="6286"/>
                  </a:cubicBezTo>
                  <a:cubicBezTo>
                    <a:pt x="20710" y="6096"/>
                    <a:pt x="20454" y="5841"/>
                    <a:pt x="20343" y="5920"/>
                  </a:cubicBezTo>
                  <a:cubicBezTo>
                    <a:pt x="20229" y="6000"/>
                    <a:pt x="20112" y="5868"/>
                    <a:pt x="20196" y="5754"/>
                  </a:cubicBezTo>
                  <a:cubicBezTo>
                    <a:pt x="20228" y="5710"/>
                    <a:pt x="20242" y="5680"/>
                    <a:pt x="20247" y="5660"/>
                  </a:cubicBezTo>
                  <a:cubicBezTo>
                    <a:pt x="20242" y="5652"/>
                    <a:pt x="20238" y="5646"/>
                    <a:pt x="20232" y="5638"/>
                  </a:cubicBezTo>
                  <a:cubicBezTo>
                    <a:pt x="20226" y="5639"/>
                    <a:pt x="20221" y="5639"/>
                    <a:pt x="20210" y="5644"/>
                  </a:cubicBezTo>
                  <a:cubicBezTo>
                    <a:pt x="20185" y="5657"/>
                    <a:pt x="20115" y="5598"/>
                    <a:pt x="20056" y="5513"/>
                  </a:cubicBezTo>
                  <a:cubicBezTo>
                    <a:pt x="19954" y="5366"/>
                    <a:pt x="19945" y="5364"/>
                    <a:pt x="19858" y="5431"/>
                  </a:cubicBezTo>
                  <a:cubicBezTo>
                    <a:pt x="19807" y="5471"/>
                    <a:pt x="19746" y="5498"/>
                    <a:pt x="19722" y="5494"/>
                  </a:cubicBezTo>
                  <a:cubicBezTo>
                    <a:pt x="19608" y="5476"/>
                    <a:pt x="19543" y="5505"/>
                    <a:pt x="19497" y="5594"/>
                  </a:cubicBezTo>
                  <a:cubicBezTo>
                    <a:pt x="19470" y="5647"/>
                    <a:pt x="19426" y="5723"/>
                    <a:pt x="19395" y="5760"/>
                  </a:cubicBezTo>
                  <a:cubicBezTo>
                    <a:pt x="19358" y="5803"/>
                    <a:pt x="19347" y="5898"/>
                    <a:pt x="19369" y="6023"/>
                  </a:cubicBezTo>
                  <a:cubicBezTo>
                    <a:pt x="19396" y="6179"/>
                    <a:pt x="19440" y="6243"/>
                    <a:pt x="19578" y="6333"/>
                  </a:cubicBezTo>
                  <a:cubicBezTo>
                    <a:pt x="19694" y="6408"/>
                    <a:pt x="19751" y="6483"/>
                    <a:pt x="19751" y="6555"/>
                  </a:cubicBezTo>
                  <a:cubicBezTo>
                    <a:pt x="19751" y="6665"/>
                    <a:pt x="19916" y="6975"/>
                    <a:pt x="19997" y="7018"/>
                  </a:cubicBezTo>
                  <a:cubicBezTo>
                    <a:pt x="20082" y="7063"/>
                    <a:pt x="20018" y="7618"/>
                    <a:pt x="19909" y="7775"/>
                  </a:cubicBezTo>
                  <a:cubicBezTo>
                    <a:pt x="19763" y="7986"/>
                    <a:pt x="19379" y="8247"/>
                    <a:pt x="19108" y="8316"/>
                  </a:cubicBezTo>
                  <a:cubicBezTo>
                    <a:pt x="18980" y="8349"/>
                    <a:pt x="18854" y="8402"/>
                    <a:pt x="18832" y="8435"/>
                  </a:cubicBezTo>
                  <a:cubicBezTo>
                    <a:pt x="18805" y="8477"/>
                    <a:pt x="18732" y="8491"/>
                    <a:pt x="18604" y="8479"/>
                  </a:cubicBezTo>
                  <a:cubicBezTo>
                    <a:pt x="18501" y="8469"/>
                    <a:pt x="18294" y="8450"/>
                    <a:pt x="18141" y="8435"/>
                  </a:cubicBezTo>
                  <a:cubicBezTo>
                    <a:pt x="17976" y="8420"/>
                    <a:pt x="17791" y="8370"/>
                    <a:pt x="17686" y="8310"/>
                  </a:cubicBezTo>
                  <a:cubicBezTo>
                    <a:pt x="17589" y="8254"/>
                    <a:pt x="17414" y="8174"/>
                    <a:pt x="17296" y="8135"/>
                  </a:cubicBezTo>
                  <a:cubicBezTo>
                    <a:pt x="17150" y="8086"/>
                    <a:pt x="17058" y="8020"/>
                    <a:pt x="17006" y="7928"/>
                  </a:cubicBezTo>
                  <a:cubicBezTo>
                    <a:pt x="16964" y="7854"/>
                    <a:pt x="16853" y="7767"/>
                    <a:pt x="16764" y="7731"/>
                  </a:cubicBezTo>
                  <a:cubicBezTo>
                    <a:pt x="16656" y="7689"/>
                    <a:pt x="16602" y="7634"/>
                    <a:pt x="16602" y="7575"/>
                  </a:cubicBezTo>
                  <a:cubicBezTo>
                    <a:pt x="16602" y="7525"/>
                    <a:pt x="16574" y="7454"/>
                    <a:pt x="16536" y="7415"/>
                  </a:cubicBezTo>
                  <a:cubicBezTo>
                    <a:pt x="16498" y="7376"/>
                    <a:pt x="16477" y="7306"/>
                    <a:pt x="16492" y="7259"/>
                  </a:cubicBezTo>
                  <a:cubicBezTo>
                    <a:pt x="16510" y="7197"/>
                    <a:pt x="16452" y="7114"/>
                    <a:pt x="16282" y="6968"/>
                  </a:cubicBezTo>
                  <a:cubicBezTo>
                    <a:pt x="15953" y="6684"/>
                    <a:pt x="15757" y="6454"/>
                    <a:pt x="15797" y="6398"/>
                  </a:cubicBezTo>
                  <a:cubicBezTo>
                    <a:pt x="15821" y="6365"/>
                    <a:pt x="15852" y="6368"/>
                    <a:pt x="15904" y="6405"/>
                  </a:cubicBezTo>
                  <a:cubicBezTo>
                    <a:pt x="16009" y="6479"/>
                    <a:pt x="15940" y="6339"/>
                    <a:pt x="15760" y="6107"/>
                  </a:cubicBezTo>
                  <a:cubicBezTo>
                    <a:pt x="15612" y="5917"/>
                    <a:pt x="15610" y="5826"/>
                    <a:pt x="15753" y="5873"/>
                  </a:cubicBezTo>
                  <a:cubicBezTo>
                    <a:pt x="15823" y="5896"/>
                    <a:pt x="15831" y="5871"/>
                    <a:pt x="15801" y="5697"/>
                  </a:cubicBezTo>
                  <a:cubicBezTo>
                    <a:pt x="15772" y="5536"/>
                    <a:pt x="15780" y="5493"/>
                    <a:pt x="15845" y="5472"/>
                  </a:cubicBezTo>
                  <a:cubicBezTo>
                    <a:pt x="15982" y="5427"/>
                    <a:pt x="15621" y="5292"/>
                    <a:pt x="15404" y="5306"/>
                  </a:cubicBezTo>
                  <a:cubicBezTo>
                    <a:pt x="15224" y="5318"/>
                    <a:pt x="15206" y="5309"/>
                    <a:pt x="15106" y="5128"/>
                  </a:cubicBezTo>
                  <a:cubicBezTo>
                    <a:pt x="15048" y="5023"/>
                    <a:pt x="14928" y="4886"/>
                    <a:pt x="14838" y="4821"/>
                  </a:cubicBezTo>
                  <a:cubicBezTo>
                    <a:pt x="14748" y="4757"/>
                    <a:pt x="14658" y="4663"/>
                    <a:pt x="14640" y="4612"/>
                  </a:cubicBezTo>
                  <a:cubicBezTo>
                    <a:pt x="14621" y="4561"/>
                    <a:pt x="14552" y="4488"/>
                    <a:pt x="14482" y="4449"/>
                  </a:cubicBezTo>
                  <a:cubicBezTo>
                    <a:pt x="14383" y="4394"/>
                    <a:pt x="14365" y="4362"/>
                    <a:pt x="14408" y="4318"/>
                  </a:cubicBezTo>
                  <a:cubicBezTo>
                    <a:pt x="14445" y="4280"/>
                    <a:pt x="14449" y="4251"/>
                    <a:pt x="14415" y="4233"/>
                  </a:cubicBezTo>
                  <a:cubicBezTo>
                    <a:pt x="14388" y="4218"/>
                    <a:pt x="14378" y="4180"/>
                    <a:pt x="14393" y="4145"/>
                  </a:cubicBezTo>
                  <a:cubicBezTo>
                    <a:pt x="14410" y="4108"/>
                    <a:pt x="14345" y="4017"/>
                    <a:pt x="14228" y="3920"/>
                  </a:cubicBezTo>
                  <a:cubicBezTo>
                    <a:pt x="14121" y="3832"/>
                    <a:pt x="14030" y="3740"/>
                    <a:pt x="14026" y="3717"/>
                  </a:cubicBezTo>
                  <a:cubicBezTo>
                    <a:pt x="14022" y="3693"/>
                    <a:pt x="14013" y="3663"/>
                    <a:pt x="14008" y="3651"/>
                  </a:cubicBezTo>
                  <a:cubicBezTo>
                    <a:pt x="14002" y="3639"/>
                    <a:pt x="13994" y="3569"/>
                    <a:pt x="13989" y="3495"/>
                  </a:cubicBezTo>
                  <a:cubicBezTo>
                    <a:pt x="13984" y="3403"/>
                    <a:pt x="13936" y="3329"/>
                    <a:pt x="13842" y="3266"/>
                  </a:cubicBezTo>
                  <a:cubicBezTo>
                    <a:pt x="13732" y="3192"/>
                    <a:pt x="13715" y="3157"/>
                    <a:pt x="13754" y="3094"/>
                  </a:cubicBezTo>
                  <a:cubicBezTo>
                    <a:pt x="13791" y="3036"/>
                    <a:pt x="13784" y="3012"/>
                    <a:pt x="13728" y="2994"/>
                  </a:cubicBezTo>
                  <a:cubicBezTo>
                    <a:pt x="13621" y="2959"/>
                    <a:pt x="13638" y="2890"/>
                    <a:pt x="13780" y="2769"/>
                  </a:cubicBezTo>
                  <a:cubicBezTo>
                    <a:pt x="13881" y="2683"/>
                    <a:pt x="13894" y="2646"/>
                    <a:pt x="13857" y="2562"/>
                  </a:cubicBezTo>
                  <a:cubicBezTo>
                    <a:pt x="13832" y="2506"/>
                    <a:pt x="13749" y="2431"/>
                    <a:pt x="13673" y="2400"/>
                  </a:cubicBezTo>
                  <a:cubicBezTo>
                    <a:pt x="13587" y="2364"/>
                    <a:pt x="13518" y="2292"/>
                    <a:pt x="13493" y="2209"/>
                  </a:cubicBezTo>
                  <a:cubicBezTo>
                    <a:pt x="13417" y="1957"/>
                    <a:pt x="13244" y="1936"/>
                    <a:pt x="13192" y="2171"/>
                  </a:cubicBezTo>
                  <a:cubicBezTo>
                    <a:pt x="13179" y="2229"/>
                    <a:pt x="13133" y="2259"/>
                    <a:pt x="13048" y="2259"/>
                  </a:cubicBezTo>
                  <a:cubicBezTo>
                    <a:pt x="12964" y="2259"/>
                    <a:pt x="12918" y="2285"/>
                    <a:pt x="12905" y="2343"/>
                  </a:cubicBezTo>
                  <a:cubicBezTo>
                    <a:pt x="12895" y="2390"/>
                    <a:pt x="12867" y="2447"/>
                    <a:pt x="12843" y="2468"/>
                  </a:cubicBezTo>
                  <a:cubicBezTo>
                    <a:pt x="12785" y="2520"/>
                    <a:pt x="12597" y="2374"/>
                    <a:pt x="12597" y="2278"/>
                  </a:cubicBezTo>
                  <a:cubicBezTo>
                    <a:pt x="12597" y="2238"/>
                    <a:pt x="12552" y="2172"/>
                    <a:pt x="12497" y="2130"/>
                  </a:cubicBezTo>
                  <a:cubicBezTo>
                    <a:pt x="12443" y="2089"/>
                    <a:pt x="12403" y="2032"/>
                    <a:pt x="12409" y="2005"/>
                  </a:cubicBezTo>
                  <a:cubicBezTo>
                    <a:pt x="12415" y="1979"/>
                    <a:pt x="12389" y="1962"/>
                    <a:pt x="12354" y="1968"/>
                  </a:cubicBezTo>
                  <a:cubicBezTo>
                    <a:pt x="12275" y="1981"/>
                    <a:pt x="12184" y="1790"/>
                    <a:pt x="12225" y="1699"/>
                  </a:cubicBezTo>
                  <a:cubicBezTo>
                    <a:pt x="12242" y="1662"/>
                    <a:pt x="12318" y="1604"/>
                    <a:pt x="12394" y="1570"/>
                  </a:cubicBezTo>
                  <a:cubicBezTo>
                    <a:pt x="12517" y="1516"/>
                    <a:pt x="12528" y="1492"/>
                    <a:pt x="12497" y="1367"/>
                  </a:cubicBezTo>
                  <a:cubicBezTo>
                    <a:pt x="12474" y="1271"/>
                    <a:pt x="12437" y="1228"/>
                    <a:pt x="12380" y="1232"/>
                  </a:cubicBezTo>
                  <a:cubicBezTo>
                    <a:pt x="12333" y="1236"/>
                    <a:pt x="12227" y="1172"/>
                    <a:pt x="12145" y="1092"/>
                  </a:cubicBezTo>
                  <a:cubicBezTo>
                    <a:pt x="11950" y="903"/>
                    <a:pt x="11771" y="846"/>
                    <a:pt x="11623" y="920"/>
                  </a:cubicBezTo>
                  <a:cubicBezTo>
                    <a:pt x="11462" y="1000"/>
                    <a:pt x="10910" y="988"/>
                    <a:pt x="10903" y="904"/>
                  </a:cubicBezTo>
                  <a:cubicBezTo>
                    <a:pt x="10890" y="763"/>
                    <a:pt x="10878" y="760"/>
                    <a:pt x="10785" y="863"/>
                  </a:cubicBezTo>
                  <a:lnTo>
                    <a:pt x="10686" y="970"/>
                  </a:lnTo>
                  <a:lnTo>
                    <a:pt x="10546" y="857"/>
                  </a:lnTo>
                  <a:cubicBezTo>
                    <a:pt x="10468" y="795"/>
                    <a:pt x="10376" y="753"/>
                    <a:pt x="10344" y="763"/>
                  </a:cubicBezTo>
                  <a:cubicBezTo>
                    <a:pt x="10312" y="773"/>
                    <a:pt x="10255" y="743"/>
                    <a:pt x="10215" y="694"/>
                  </a:cubicBezTo>
                  <a:cubicBezTo>
                    <a:pt x="10176" y="646"/>
                    <a:pt x="10129" y="618"/>
                    <a:pt x="10112" y="632"/>
                  </a:cubicBezTo>
                  <a:cubicBezTo>
                    <a:pt x="10096" y="645"/>
                    <a:pt x="10056" y="614"/>
                    <a:pt x="10024" y="563"/>
                  </a:cubicBezTo>
                  <a:cubicBezTo>
                    <a:pt x="9991" y="510"/>
                    <a:pt x="9939" y="481"/>
                    <a:pt x="9899" y="494"/>
                  </a:cubicBezTo>
                  <a:cubicBezTo>
                    <a:pt x="9861" y="507"/>
                    <a:pt x="9813" y="498"/>
                    <a:pt x="9796" y="475"/>
                  </a:cubicBezTo>
                  <a:cubicBezTo>
                    <a:pt x="9751" y="412"/>
                    <a:pt x="9505" y="427"/>
                    <a:pt x="9326" y="503"/>
                  </a:cubicBezTo>
                  <a:cubicBezTo>
                    <a:pt x="9145" y="580"/>
                    <a:pt x="8970" y="553"/>
                    <a:pt x="9058" y="463"/>
                  </a:cubicBezTo>
                  <a:cubicBezTo>
                    <a:pt x="9152" y="366"/>
                    <a:pt x="9051" y="317"/>
                    <a:pt x="8768" y="325"/>
                  </a:cubicBezTo>
                  <a:cubicBezTo>
                    <a:pt x="8427" y="335"/>
                    <a:pt x="8217" y="382"/>
                    <a:pt x="8095" y="472"/>
                  </a:cubicBezTo>
                  <a:cubicBezTo>
                    <a:pt x="8010" y="536"/>
                    <a:pt x="7997" y="533"/>
                    <a:pt x="7933" y="460"/>
                  </a:cubicBezTo>
                  <a:cubicBezTo>
                    <a:pt x="7869" y="385"/>
                    <a:pt x="7863" y="388"/>
                    <a:pt x="7834" y="503"/>
                  </a:cubicBezTo>
                  <a:cubicBezTo>
                    <a:pt x="7793" y="671"/>
                    <a:pt x="7734" y="756"/>
                    <a:pt x="7665" y="751"/>
                  </a:cubicBezTo>
                  <a:cubicBezTo>
                    <a:pt x="7634" y="748"/>
                    <a:pt x="7539" y="745"/>
                    <a:pt x="7456" y="741"/>
                  </a:cubicBezTo>
                  <a:cubicBezTo>
                    <a:pt x="7346" y="737"/>
                    <a:pt x="7284" y="704"/>
                    <a:pt x="7243" y="625"/>
                  </a:cubicBezTo>
                  <a:cubicBezTo>
                    <a:pt x="7191" y="529"/>
                    <a:pt x="7203" y="500"/>
                    <a:pt x="7353" y="369"/>
                  </a:cubicBezTo>
                  <a:cubicBezTo>
                    <a:pt x="7445" y="288"/>
                    <a:pt x="7535" y="226"/>
                    <a:pt x="7551" y="228"/>
                  </a:cubicBezTo>
                  <a:cubicBezTo>
                    <a:pt x="7568" y="231"/>
                    <a:pt x="7620" y="218"/>
                    <a:pt x="7669" y="200"/>
                  </a:cubicBezTo>
                  <a:cubicBezTo>
                    <a:pt x="7772" y="161"/>
                    <a:pt x="7790" y="70"/>
                    <a:pt x="7687" y="103"/>
                  </a:cubicBezTo>
                  <a:cubicBezTo>
                    <a:pt x="7649" y="115"/>
                    <a:pt x="7598" y="108"/>
                    <a:pt x="7570" y="84"/>
                  </a:cubicBezTo>
                  <a:cubicBezTo>
                    <a:pt x="7502" y="27"/>
                    <a:pt x="7305" y="80"/>
                    <a:pt x="7305" y="156"/>
                  </a:cubicBezTo>
                  <a:cubicBezTo>
                    <a:pt x="7305" y="232"/>
                    <a:pt x="7237" y="264"/>
                    <a:pt x="7052" y="284"/>
                  </a:cubicBezTo>
                  <a:cubicBezTo>
                    <a:pt x="6853" y="306"/>
                    <a:pt x="6823" y="244"/>
                    <a:pt x="6978" y="141"/>
                  </a:cubicBezTo>
                  <a:cubicBezTo>
                    <a:pt x="7048" y="94"/>
                    <a:pt x="7103" y="48"/>
                    <a:pt x="7103" y="37"/>
                  </a:cubicBezTo>
                  <a:cubicBezTo>
                    <a:pt x="7103" y="10"/>
                    <a:pt x="6849" y="35"/>
                    <a:pt x="6813" y="65"/>
                  </a:cubicBezTo>
                  <a:cubicBezTo>
                    <a:pt x="6797" y="79"/>
                    <a:pt x="6757" y="72"/>
                    <a:pt x="6725" y="50"/>
                  </a:cubicBezTo>
                  <a:cubicBezTo>
                    <a:pt x="6685" y="22"/>
                    <a:pt x="6616" y="47"/>
                    <a:pt x="6504" y="134"/>
                  </a:cubicBezTo>
                  <a:cubicBezTo>
                    <a:pt x="6414" y="205"/>
                    <a:pt x="6320" y="251"/>
                    <a:pt x="6295" y="238"/>
                  </a:cubicBezTo>
                  <a:cubicBezTo>
                    <a:pt x="6269" y="224"/>
                    <a:pt x="6247" y="245"/>
                    <a:pt x="6247" y="281"/>
                  </a:cubicBezTo>
                  <a:cubicBezTo>
                    <a:pt x="6247" y="342"/>
                    <a:pt x="6388" y="370"/>
                    <a:pt x="6581" y="350"/>
                  </a:cubicBezTo>
                  <a:cubicBezTo>
                    <a:pt x="6614" y="347"/>
                    <a:pt x="6656" y="364"/>
                    <a:pt x="6673" y="388"/>
                  </a:cubicBezTo>
                  <a:cubicBezTo>
                    <a:pt x="6708" y="436"/>
                    <a:pt x="6616" y="608"/>
                    <a:pt x="6559" y="600"/>
                  </a:cubicBezTo>
                  <a:cubicBezTo>
                    <a:pt x="6539" y="598"/>
                    <a:pt x="6489" y="598"/>
                    <a:pt x="6449" y="600"/>
                  </a:cubicBezTo>
                  <a:cubicBezTo>
                    <a:pt x="6392" y="604"/>
                    <a:pt x="6391" y="617"/>
                    <a:pt x="6438" y="657"/>
                  </a:cubicBezTo>
                  <a:cubicBezTo>
                    <a:pt x="6521" y="727"/>
                    <a:pt x="6514" y="840"/>
                    <a:pt x="6423" y="904"/>
                  </a:cubicBezTo>
                  <a:cubicBezTo>
                    <a:pt x="6362" y="947"/>
                    <a:pt x="6342" y="944"/>
                    <a:pt x="6317" y="888"/>
                  </a:cubicBezTo>
                  <a:cubicBezTo>
                    <a:pt x="6282" y="811"/>
                    <a:pt x="6019" y="793"/>
                    <a:pt x="5968" y="863"/>
                  </a:cubicBezTo>
                  <a:cubicBezTo>
                    <a:pt x="5919" y="931"/>
                    <a:pt x="5831" y="864"/>
                    <a:pt x="5857" y="779"/>
                  </a:cubicBezTo>
                  <a:cubicBezTo>
                    <a:pt x="5874" y="723"/>
                    <a:pt x="5856" y="708"/>
                    <a:pt x="5791" y="722"/>
                  </a:cubicBezTo>
                  <a:cubicBezTo>
                    <a:pt x="5609" y="763"/>
                    <a:pt x="5621" y="636"/>
                    <a:pt x="5813" y="494"/>
                  </a:cubicBezTo>
                  <a:cubicBezTo>
                    <a:pt x="5958" y="387"/>
                    <a:pt x="5997" y="334"/>
                    <a:pt x="5971" y="266"/>
                  </a:cubicBezTo>
                  <a:cubicBezTo>
                    <a:pt x="5930" y="156"/>
                    <a:pt x="5843" y="149"/>
                    <a:pt x="5843" y="256"/>
                  </a:cubicBezTo>
                  <a:cubicBezTo>
                    <a:pt x="5843" y="356"/>
                    <a:pt x="5707" y="463"/>
                    <a:pt x="5530" y="500"/>
                  </a:cubicBezTo>
                  <a:cubicBezTo>
                    <a:pt x="5455" y="516"/>
                    <a:pt x="5368" y="555"/>
                    <a:pt x="5336" y="588"/>
                  </a:cubicBezTo>
                  <a:cubicBezTo>
                    <a:pt x="5303" y="621"/>
                    <a:pt x="5259" y="647"/>
                    <a:pt x="5236" y="647"/>
                  </a:cubicBezTo>
                  <a:cubicBezTo>
                    <a:pt x="5171" y="647"/>
                    <a:pt x="5038" y="393"/>
                    <a:pt x="5089" y="366"/>
                  </a:cubicBezTo>
                  <a:cubicBezTo>
                    <a:pt x="5180" y="318"/>
                    <a:pt x="5134" y="228"/>
                    <a:pt x="5005" y="200"/>
                  </a:cubicBezTo>
                  <a:cubicBezTo>
                    <a:pt x="4916" y="181"/>
                    <a:pt x="4846" y="193"/>
                    <a:pt x="4784" y="241"/>
                  </a:cubicBezTo>
                  <a:cubicBezTo>
                    <a:pt x="4726" y="286"/>
                    <a:pt x="4652" y="303"/>
                    <a:pt x="4582" y="284"/>
                  </a:cubicBezTo>
                  <a:cubicBezTo>
                    <a:pt x="4512" y="265"/>
                    <a:pt x="4441" y="278"/>
                    <a:pt x="4380" y="325"/>
                  </a:cubicBezTo>
                  <a:cubicBezTo>
                    <a:pt x="4328" y="365"/>
                    <a:pt x="4259" y="383"/>
                    <a:pt x="4226" y="366"/>
                  </a:cubicBezTo>
                  <a:cubicBezTo>
                    <a:pt x="4190" y="347"/>
                    <a:pt x="4131" y="376"/>
                    <a:pt x="4079" y="435"/>
                  </a:cubicBezTo>
                  <a:cubicBezTo>
                    <a:pt x="3937" y="594"/>
                    <a:pt x="3832" y="521"/>
                    <a:pt x="3855" y="281"/>
                  </a:cubicBezTo>
                  <a:cubicBezTo>
                    <a:pt x="3873" y="89"/>
                    <a:pt x="3867" y="84"/>
                    <a:pt x="3777" y="153"/>
                  </a:cubicBezTo>
                  <a:cubicBezTo>
                    <a:pt x="3713" y="203"/>
                    <a:pt x="3677" y="209"/>
                    <a:pt x="3653" y="175"/>
                  </a:cubicBezTo>
                  <a:cubicBezTo>
                    <a:pt x="3632" y="146"/>
                    <a:pt x="3557" y="140"/>
                    <a:pt x="3469" y="156"/>
                  </a:cubicBezTo>
                  <a:cubicBezTo>
                    <a:pt x="3361" y="176"/>
                    <a:pt x="3315" y="165"/>
                    <a:pt x="3292" y="115"/>
                  </a:cubicBezTo>
                  <a:cubicBezTo>
                    <a:pt x="3276" y="78"/>
                    <a:pt x="3242" y="56"/>
                    <a:pt x="3219" y="69"/>
                  </a:cubicBezTo>
                  <a:cubicBezTo>
                    <a:pt x="3196" y="81"/>
                    <a:pt x="3167" y="71"/>
                    <a:pt x="3149" y="47"/>
                  </a:cubicBezTo>
                  <a:cubicBezTo>
                    <a:pt x="3132" y="23"/>
                    <a:pt x="3110" y="9"/>
                    <a:pt x="3090" y="3"/>
                  </a:cubicBezTo>
                  <a:cubicBezTo>
                    <a:pt x="3076" y="-2"/>
                    <a:pt x="3060" y="-1"/>
                    <a:pt x="3046" y="3"/>
                  </a:cubicBezTo>
                  <a:close/>
                  <a:moveTo>
                    <a:pt x="9877" y="16868"/>
                  </a:moveTo>
                  <a:cubicBezTo>
                    <a:pt x="9850" y="16906"/>
                    <a:pt x="9823" y="16997"/>
                    <a:pt x="9822" y="17105"/>
                  </a:cubicBezTo>
                  <a:cubicBezTo>
                    <a:pt x="9822" y="17225"/>
                    <a:pt x="9803" y="17350"/>
                    <a:pt x="9778" y="17384"/>
                  </a:cubicBezTo>
                  <a:cubicBezTo>
                    <a:pt x="9753" y="17417"/>
                    <a:pt x="9752" y="17486"/>
                    <a:pt x="9774" y="17537"/>
                  </a:cubicBezTo>
                  <a:cubicBezTo>
                    <a:pt x="9820" y="17640"/>
                    <a:pt x="9765" y="17750"/>
                    <a:pt x="9664" y="17753"/>
                  </a:cubicBezTo>
                  <a:cubicBezTo>
                    <a:pt x="9629" y="17754"/>
                    <a:pt x="9603" y="17777"/>
                    <a:pt x="9609" y="17803"/>
                  </a:cubicBezTo>
                  <a:cubicBezTo>
                    <a:pt x="9615" y="17829"/>
                    <a:pt x="9587" y="17874"/>
                    <a:pt x="9547" y="17903"/>
                  </a:cubicBezTo>
                  <a:cubicBezTo>
                    <a:pt x="9452" y="17970"/>
                    <a:pt x="9450" y="18046"/>
                    <a:pt x="9543" y="18016"/>
                  </a:cubicBezTo>
                  <a:cubicBezTo>
                    <a:pt x="9565" y="18009"/>
                    <a:pt x="9595" y="18018"/>
                    <a:pt x="9627" y="18031"/>
                  </a:cubicBezTo>
                  <a:cubicBezTo>
                    <a:pt x="9646" y="18018"/>
                    <a:pt x="9678" y="18010"/>
                    <a:pt x="9723" y="18010"/>
                  </a:cubicBezTo>
                  <a:cubicBezTo>
                    <a:pt x="9850" y="18010"/>
                    <a:pt x="9882" y="17969"/>
                    <a:pt x="9837" y="17869"/>
                  </a:cubicBezTo>
                  <a:cubicBezTo>
                    <a:pt x="9824" y="17839"/>
                    <a:pt x="9845" y="17772"/>
                    <a:pt x="9885" y="17719"/>
                  </a:cubicBezTo>
                  <a:cubicBezTo>
                    <a:pt x="9935" y="17652"/>
                    <a:pt x="9944" y="17576"/>
                    <a:pt x="9918" y="17471"/>
                  </a:cubicBezTo>
                  <a:cubicBezTo>
                    <a:pt x="9836" y="17149"/>
                    <a:pt x="9824" y="16953"/>
                    <a:pt x="9877" y="16868"/>
                  </a:cubicBezTo>
                  <a:close/>
                  <a:moveTo>
                    <a:pt x="5626" y="238"/>
                  </a:moveTo>
                  <a:cubicBezTo>
                    <a:pt x="5605" y="234"/>
                    <a:pt x="5564" y="248"/>
                    <a:pt x="5512" y="281"/>
                  </a:cubicBezTo>
                  <a:cubicBezTo>
                    <a:pt x="5427" y="336"/>
                    <a:pt x="5426" y="346"/>
                    <a:pt x="5501" y="347"/>
                  </a:cubicBezTo>
                  <a:cubicBezTo>
                    <a:pt x="5548" y="348"/>
                    <a:pt x="5600" y="328"/>
                    <a:pt x="5618" y="303"/>
                  </a:cubicBezTo>
                  <a:cubicBezTo>
                    <a:pt x="5646" y="265"/>
                    <a:pt x="5646" y="241"/>
                    <a:pt x="5626" y="238"/>
                  </a:cubicBezTo>
                  <a:close/>
                  <a:moveTo>
                    <a:pt x="14335" y="3523"/>
                  </a:moveTo>
                  <a:cubicBezTo>
                    <a:pt x="14218" y="3523"/>
                    <a:pt x="14206" y="3532"/>
                    <a:pt x="14261" y="3589"/>
                  </a:cubicBezTo>
                  <a:cubicBezTo>
                    <a:pt x="14331" y="3661"/>
                    <a:pt x="14417" y="3656"/>
                    <a:pt x="14449" y="3576"/>
                  </a:cubicBezTo>
                  <a:cubicBezTo>
                    <a:pt x="14461" y="3545"/>
                    <a:pt x="14417" y="3523"/>
                    <a:pt x="14335" y="3523"/>
                  </a:cubicBezTo>
                  <a:close/>
                  <a:moveTo>
                    <a:pt x="15077" y="4183"/>
                  </a:moveTo>
                  <a:cubicBezTo>
                    <a:pt x="15046" y="4193"/>
                    <a:pt x="15072" y="4275"/>
                    <a:pt x="15147" y="4346"/>
                  </a:cubicBezTo>
                  <a:cubicBezTo>
                    <a:pt x="15225" y="4420"/>
                    <a:pt x="15236" y="4420"/>
                    <a:pt x="15297" y="4349"/>
                  </a:cubicBezTo>
                  <a:cubicBezTo>
                    <a:pt x="15352" y="4286"/>
                    <a:pt x="15347" y="4271"/>
                    <a:pt x="15275" y="4258"/>
                  </a:cubicBezTo>
                  <a:cubicBezTo>
                    <a:pt x="15229" y="4250"/>
                    <a:pt x="15163" y="4226"/>
                    <a:pt x="15128" y="4202"/>
                  </a:cubicBezTo>
                  <a:cubicBezTo>
                    <a:pt x="15104" y="4185"/>
                    <a:pt x="15087" y="4180"/>
                    <a:pt x="15077" y="4183"/>
                  </a:cubicBezTo>
                  <a:close/>
                  <a:moveTo>
                    <a:pt x="10733" y="12409"/>
                  </a:moveTo>
                  <a:cubicBezTo>
                    <a:pt x="10707" y="12409"/>
                    <a:pt x="10689" y="12446"/>
                    <a:pt x="10693" y="12493"/>
                  </a:cubicBezTo>
                  <a:cubicBezTo>
                    <a:pt x="10697" y="12541"/>
                    <a:pt x="10719" y="12581"/>
                    <a:pt x="10741" y="12581"/>
                  </a:cubicBezTo>
                  <a:cubicBezTo>
                    <a:pt x="10763" y="12581"/>
                    <a:pt x="10781" y="12541"/>
                    <a:pt x="10781" y="12493"/>
                  </a:cubicBezTo>
                  <a:cubicBezTo>
                    <a:pt x="10781" y="12446"/>
                    <a:pt x="10759" y="12409"/>
                    <a:pt x="10733" y="12409"/>
                  </a:cubicBezTo>
                  <a:close/>
                </a:path>
              </a:pathLst>
            </a:custGeom>
            <a:ln w="12700" cap="flat">
              <a:noFill/>
              <a:miter lim="400000"/>
            </a:ln>
            <a:effectLst/>
          </p:spPr>
        </p:pic>
      </p:grpSp>
      <p:sp>
        <p:nvSpPr>
          <p:cNvPr id="86" name="Shape 86"/>
          <p:cNvSpPr/>
          <p:nvPr/>
        </p:nvSpPr>
        <p:spPr>
          <a:xfrm>
            <a:off x="8920553" y="997307"/>
            <a:ext cx="3570578" cy="223319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l">
              <a:spcBef>
                <a:spcPts val="1600"/>
              </a:spcBef>
              <a:buSzPct val="69000"/>
              <a:buChar char="•"/>
              <a:defRPr b="1">
                <a:latin typeface="Helvetica Condensed Medium"/>
                <a:ea typeface="Helvetica Condensed Medium"/>
                <a:cs typeface="Helvetica Condensed Medium"/>
                <a:sym typeface="Helvetica Condensed Medium"/>
              </a:defRPr>
            </a:pPr>
            <a:r>
              <a:rPr>
                <a:solidFill>
                  <a:schemeClr val="accent5"/>
                </a:solidFill>
              </a:rPr>
              <a:t>Pre</a:t>
            </a:r>
            <a:r>
              <a:t>millennial</a:t>
            </a:r>
          </a:p>
          <a:p>
            <a:pPr marL="228600" indent="-228600" algn="l">
              <a:spcBef>
                <a:spcPts val="1600"/>
              </a:spcBef>
              <a:buSzPct val="69000"/>
              <a:buChar char="•"/>
              <a:defRPr b="1">
                <a:latin typeface="Helvetica Condensed Medium"/>
                <a:ea typeface="Helvetica Condensed Medium"/>
                <a:cs typeface="Helvetica Condensed Medium"/>
                <a:sym typeface="Helvetica Condensed Medium"/>
              </a:defRPr>
            </a:pPr>
            <a:r>
              <a:rPr>
                <a:solidFill>
                  <a:schemeClr val="accent5"/>
                </a:solidFill>
              </a:rPr>
              <a:t>Post</a:t>
            </a:r>
            <a:r>
              <a:t>millennial</a:t>
            </a:r>
          </a:p>
          <a:p>
            <a:pPr marL="228600" indent="-228600" algn="l">
              <a:spcBef>
                <a:spcPts val="1600"/>
              </a:spcBef>
              <a:buSzPct val="69000"/>
              <a:buChar char="•"/>
              <a:defRPr b="1">
                <a:latin typeface="Helvetica Condensed Medium"/>
                <a:ea typeface="Helvetica Condensed Medium"/>
                <a:cs typeface="Helvetica Condensed Medium"/>
                <a:sym typeface="Helvetica Condensed Medium"/>
              </a:defRPr>
            </a:pPr>
            <a:r>
              <a:rPr>
                <a:solidFill>
                  <a:schemeClr val="accent5"/>
                </a:solidFill>
              </a:rPr>
              <a:t>A</a:t>
            </a:r>
            <a:r>
              <a:t>millennial</a:t>
            </a:r>
            <a:br/>
            <a:r>
              <a:rPr sz="2600">
                <a:solidFill>
                  <a:srgbClr val="53585F"/>
                </a:solidFill>
              </a:rPr>
              <a:t>(Realized millennialist)</a:t>
            </a:r>
          </a:p>
        </p:txBody>
      </p:sp>
      <p:sp>
        <p:nvSpPr>
          <p:cNvPr id="87" name="Shape 87"/>
          <p:cNvSpPr/>
          <p:nvPr/>
        </p:nvSpPr>
        <p:spPr>
          <a:xfrm>
            <a:off x="2482504" y="3821732"/>
            <a:ext cx="4723854" cy="2019301"/>
          </a:xfrm>
          <a:prstGeom prst="rect">
            <a:avLst/>
          </a:prstGeom>
          <a:ln w="127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defRPr sz="2600">
                <a:latin typeface="Gill Sans"/>
                <a:ea typeface="Gill Sans"/>
                <a:cs typeface="Gill Sans"/>
                <a:sym typeface="Gill Sans"/>
              </a:defRPr>
            </a:lvl1pPr>
          </a:lstStyle>
          <a:p>
            <a:pPr/>
            <a:r>
              <a:t>It is astonishing to discover that a literal 1000 year age is not taught in any other part of the Bible but is proposed to be a last moment revelation.</a:t>
            </a:r>
          </a:p>
        </p:txBody>
      </p:sp>
    </p:spTree>
  </p:cSld>
  <p:clrMapOvr>
    <a:masterClrMapping/>
  </p:clrMapOvr>
  <mc:AlternateContent xmlns:mc="http://schemas.openxmlformats.org/markup-compatibility/2006">
    <mc:Choice xmlns:p14="http://schemas.microsoft.com/office/powerpoint/2010/main" Requires="p14">
      <p:transition spd="slow" advClick="1" p14:dur="2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75"/>
                                        </p:tgtEl>
                                        <p:attrNameLst>
                                          <p:attrName>style.visibility</p:attrName>
                                        </p:attrNameLst>
                                      </p:cBhvr>
                                      <p:to>
                                        <p:strVal val="visible"/>
                                      </p:to>
                                    </p:set>
                                    <p:anim calcmode="lin" valueType="num">
                                      <p:cBhvr>
                                        <p:cTn id="7" dur="2500" fill="hold"/>
                                        <p:tgtEl>
                                          <p:spTgt spid="75"/>
                                        </p:tgtEl>
                                        <p:attrNameLst>
                                          <p:attrName>ppt_w</p:attrName>
                                        </p:attrNameLst>
                                      </p:cBhvr>
                                      <p:tavLst>
                                        <p:tav tm="0">
                                          <p:val>
                                            <p:fltVal val="0"/>
                                          </p:val>
                                        </p:tav>
                                        <p:tav tm="100000">
                                          <p:val>
                                            <p:strVal val="#ppt_w"/>
                                          </p:val>
                                        </p:tav>
                                      </p:tavLst>
                                    </p:anim>
                                    <p:anim calcmode="lin" valueType="num">
                                      <p:cBhvr>
                                        <p:cTn id="8" dur="2500" fill="hold"/>
                                        <p:tgtEl>
                                          <p:spTgt spid="75"/>
                                        </p:tgtEl>
                                        <p:attrNameLst>
                                          <p:attrName>ppt_h</p:attrName>
                                        </p:attrNameLst>
                                      </p:cBhvr>
                                      <p:tavLst>
                                        <p:tav tm="0">
                                          <p:val>
                                            <p:fltVal val="0"/>
                                          </p:val>
                                        </p:tav>
                                        <p:tav tm="100000">
                                          <p:val>
                                            <p:strVal val="#ppt_h"/>
                                          </p:val>
                                        </p:tav>
                                      </p:tavLst>
                                    </p:anim>
                                  </p:childTnLst>
                                </p:cTn>
                              </p:par>
                            </p:childTnLst>
                          </p:cTn>
                        </p:par>
                        <p:par>
                          <p:cTn id="9" fill="hold">
                            <p:stCondLst>
                              <p:cond delay="2500"/>
                            </p:stCondLst>
                            <p:childTnLst>
                              <p:par>
                                <p:cTn id="10" presetClass="entr" nodeType="afterEffect" presetSubtype="32" presetID="23" grpId="2" fill="hold">
                                  <p:stCondLst>
                                    <p:cond delay="100"/>
                                  </p:stCondLst>
                                  <p:iterate type="el" backwards="0">
                                    <p:tmAbs val="0"/>
                                  </p:iterate>
                                  <p:childTnLst>
                                    <p:set>
                                      <p:cBhvr>
                                        <p:cTn id="11" fill="hold"/>
                                        <p:tgtEl>
                                          <p:spTgt spid="78"/>
                                        </p:tgtEl>
                                        <p:attrNameLst>
                                          <p:attrName>style.visibility</p:attrName>
                                        </p:attrNameLst>
                                      </p:cBhvr>
                                      <p:to>
                                        <p:strVal val="visible"/>
                                      </p:to>
                                    </p:set>
                                    <p:anim calcmode="lin" valueType="num">
                                      <p:cBhvr>
                                        <p:cTn id="12" dur="7250" fill="hold"/>
                                        <p:tgtEl>
                                          <p:spTgt spid="78"/>
                                        </p:tgtEl>
                                        <p:attrNameLst>
                                          <p:attrName>ppt_w</p:attrName>
                                        </p:attrNameLst>
                                      </p:cBhvr>
                                      <p:tavLst>
                                        <p:tav tm="0">
                                          <p:val>
                                            <p:strVal val="4*#ppt_w"/>
                                          </p:val>
                                        </p:tav>
                                        <p:tav tm="100000">
                                          <p:val>
                                            <p:strVal val="#ppt_w"/>
                                          </p:val>
                                        </p:tav>
                                      </p:tavLst>
                                    </p:anim>
                                    <p:anim calcmode="lin" valueType="num">
                                      <p:cBhvr>
                                        <p:cTn id="13" dur="7250" fill="hold"/>
                                        <p:tgtEl>
                                          <p:spTgt spid="78"/>
                                        </p:tgtEl>
                                        <p:attrNameLst>
                                          <p:attrName>ppt_h</p:attrName>
                                        </p:attrNameLst>
                                      </p:cBhvr>
                                      <p:tavLst>
                                        <p:tav tm="0">
                                          <p:val>
                                            <p:strVal val="4*#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2" presetID="22" grpId="3" fill="hold">
                                  <p:stCondLst>
                                    <p:cond delay="0"/>
                                  </p:stCondLst>
                                  <p:iterate type="el" backwards="0">
                                    <p:tmAbs val="0"/>
                                  </p:iterate>
                                  <p:childTnLst>
                                    <p:set>
                                      <p:cBhvr>
                                        <p:cTn id="17" fill="hold"/>
                                        <p:tgtEl>
                                          <p:spTgt spid="81"/>
                                        </p:tgtEl>
                                        <p:attrNameLst>
                                          <p:attrName>style.visibility</p:attrName>
                                        </p:attrNameLst>
                                      </p:cBhvr>
                                      <p:to>
                                        <p:strVal val="visible"/>
                                      </p:to>
                                    </p:set>
                                    <p:animEffect filter="wipe(right)" transition="in">
                                      <p:cBhvr>
                                        <p:cTn id="18" dur="2250"/>
                                        <p:tgtEl>
                                          <p:spTgt spid="81"/>
                                        </p:tgtEl>
                                      </p:cBhvr>
                                    </p:animEffec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 grpId="4" fill="hold">
                                  <p:stCondLst>
                                    <p:cond delay="0"/>
                                  </p:stCondLst>
                                  <p:iterate type="el" backwards="0">
                                    <p:tmAbs val="0"/>
                                  </p:iterate>
                                  <p:childTnLst>
                                    <p:set>
                                      <p:cBhvr>
                                        <p:cTn id="22" fill="hold"/>
                                        <p:tgtEl>
                                          <p:spTgt spid="87"/>
                                        </p:tgtEl>
                                        <p:attrNameLst>
                                          <p:attrName>style.visibility</p:attrName>
                                        </p:attrNameLst>
                                      </p:cBhvr>
                                      <p:to>
                                        <p:strVal val="visible"/>
                                      </p:to>
                                    </p:set>
                                    <p:anim calcmode="lin" valueType="num">
                                      <p:cBhvr>
                                        <p:cTn id="23" dur="3250" fill="hold"/>
                                        <p:tgtEl>
                                          <p:spTgt spid="87"/>
                                        </p:tgtEl>
                                        <p:attrNameLst>
                                          <p:attrName>ppt_x</p:attrName>
                                        </p:attrNameLst>
                                      </p:cBhvr>
                                      <p:tavLst>
                                        <p:tav tm="0">
                                          <p:val>
                                            <p:strVal val="0-#ppt_w/2"/>
                                          </p:val>
                                        </p:tav>
                                        <p:tav tm="100000">
                                          <p:val>
                                            <p:strVal val="#ppt_x"/>
                                          </p:val>
                                        </p:tav>
                                      </p:tavLst>
                                    </p:anim>
                                    <p:anim calcmode="lin" valueType="num">
                                      <p:cBhvr>
                                        <p:cTn id="24" dur="325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2" grpId="5" fill="hold">
                                  <p:stCondLst>
                                    <p:cond delay="0"/>
                                  </p:stCondLst>
                                  <p:iterate type="el" backwards="0">
                                    <p:tmAbs val="0"/>
                                  </p:iterate>
                                  <p:childTnLst>
                                    <p:set>
                                      <p:cBhvr>
                                        <p:cTn id="28" fill="hold"/>
                                        <p:tgtEl>
                                          <p:spTgt spid="85"/>
                                        </p:tgtEl>
                                        <p:attrNameLst>
                                          <p:attrName>style.visibility</p:attrName>
                                        </p:attrNameLst>
                                      </p:cBhvr>
                                      <p:to>
                                        <p:strVal val="visible"/>
                                      </p:to>
                                    </p:set>
                                    <p:anim calcmode="lin" valueType="num">
                                      <p:cBhvr>
                                        <p:cTn id="29" dur="1500" fill="hold"/>
                                        <p:tgtEl>
                                          <p:spTgt spid="85"/>
                                        </p:tgtEl>
                                        <p:attrNameLst>
                                          <p:attrName>ppt_x</p:attrName>
                                        </p:attrNameLst>
                                      </p:cBhvr>
                                      <p:tavLst>
                                        <p:tav tm="0">
                                          <p:val>
                                            <p:strVal val="0-#ppt_w/2"/>
                                          </p:val>
                                        </p:tav>
                                        <p:tav tm="100000">
                                          <p:val>
                                            <p:strVal val="#ppt_x"/>
                                          </p:val>
                                        </p:tav>
                                      </p:tavLst>
                                    </p:anim>
                                    <p:anim calcmode="lin" valueType="num">
                                      <p:cBhvr>
                                        <p:cTn id="30" dur="1500" fill="hold"/>
                                        <p:tgtEl>
                                          <p:spTgt spid="85"/>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2" presetID="2" grpId="6" fill="hold">
                                  <p:stCondLst>
                                    <p:cond delay="0"/>
                                  </p:stCondLst>
                                  <p:iterate type="el" backwards="0">
                                    <p:tmAbs val="0"/>
                                  </p:iterate>
                                  <p:childTnLst>
                                    <p:set>
                                      <p:cBhvr>
                                        <p:cTn id="34" fill="hold"/>
                                        <p:tgtEl>
                                          <p:spTgt spid="86">
                                            <p:bg/>
                                          </p:spTgt>
                                        </p:tgtEl>
                                        <p:attrNameLst>
                                          <p:attrName>style.visibility</p:attrName>
                                        </p:attrNameLst>
                                      </p:cBhvr>
                                      <p:to>
                                        <p:strVal val="visible"/>
                                      </p:to>
                                    </p:set>
                                    <p:anim calcmode="lin" valueType="num">
                                      <p:cBhvr>
                                        <p:cTn id="35" dur="2000" fill="hold"/>
                                        <p:tgtEl>
                                          <p:spTgt spid="86">
                                            <p:bg/>
                                          </p:spTgt>
                                        </p:tgtEl>
                                        <p:attrNameLst>
                                          <p:attrName>ppt_x</p:attrName>
                                        </p:attrNameLst>
                                      </p:cBhvr>
                                      <p:tavLst>
                                        <p:tav tm="0">
                                          <p:val>
                                            <p:strVal val="1+#ppt_w/2"/>
                                          </p:val>
                                        </p:tav>
                                        <p:tav tm="100000">
                                          <p:val>
                                            <p:strVal val="#ppt_x"/>
                                          </p:val>
                                        </p:tav>
                                      </p:tavLst>
                                    </p:anim>
                                    <p:anim calcmode="lin" valueType="num">
                                      <p:cBhvr>
                                        <p:cTn id="36" dur="2000" fill="hold"/>
                                        <p:tgtEl>
                                          <p:spTgt spid="86">
                                            <p:bg/>
                                          </p:spTgt>
                                        </p:tgtEl>
                                        <p:attrNameLst>
                                          <p:attrName>ppt_y</p:attrName>
                                        </p:attrNameLst>
                                      </p:cBhvr>
                                      <p:tavLst>
                                        <p:tav tm="0">
                                          <p:val>
                                            <p:strVal val="#ppt_y"/>
                                          </p:val>
                                        </p:tav>
                                        <p:tav tm="100000">
                                          <p:val>
                                            <p:strVal val="#ppt_y"/>
                                          </p:val>
                                        </p:tav>
                                      </p:tavLst>
                                    </p:anim>
                                  </p:childTnLst>
                                </p:cTn>
                              </p:par>
                              <p:par>
                                <p:cTn id="37" presetClass="entr" nodeType="withEffect" presetSubtype="2" presetID="2" grpId="6" fill="hold">
                                  <p:stCondLst>
                                    <p:cond delay="0"/>
                                  </p:stCondLst>
                                  <p:iterate type="el" backwards="0">
                                    <p:tmAbs val="0"/>
                                  </p:iterate>
                                  <p:childTnLst>
                                    <p:set>
                                      <p:cBhvr>
                                        <p:cTn id="38" fill="hold"/>
                                        <p:tgtEl>
                                          <p:spTgt spid="86">
                                            <p:txEl>
                                              <p:pRg st="0" end="0"/>
                                            </p:txEl>
                                          </p:spTgt>
                                        </p:tgtEl>
                                        <p:attrNameLst>
                                          <p:attrName>style.visibility</p:attrName>
                                        </p:attrNameLst>
                                      </p:cBhvr>
                                      <p:to>
                                        <p:strVal val="visible"/>
                                      </p:to>
                                    </p:set>
                                    <p:anim calcmode="lin" valueType="num">
                                      <p:cBhvr>
                                        <p:cTn id="39" dur="2000" fill="hold"/>
                                        <p:tgtEl>
                                          <p:spTgt spid="86">
                                            <p:txEl>
                                              <p:pRg st="0" end="0"/>
                                            </p:txEl>
                                          </p:spTgt>
                                        </p:tgtEl>
                                        <p:attrNameLst>
                                          <p:attrName>ppt_x</p:attrName>
                                        </p:attrNameLst>
                                      </p:cBhvr>
                                      <p:tavLst>
                                        <p:tav tm="0">
                                          <p:val>
                                            <p:strVal val="1+#ppt_w/2"/>
                                          </p:val>
                                        </p:tav>
                                        <p:tav tm="100000">
                                          <p:val>
                                            <p:strVal val="#ppt_x"/>
                                          </p:val>
                                        </p:tav>
                                      </p:tavLst>
                                    </p:anim>
                                    <p:anim calcmode="lin" valueType="num">
                                      <p:cBhvr>
                                        <p:cTn id="40" dur="2000" fill="hold"/>
                                        <p:tgtEl>
                                          <p:spTgt spid="8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2" presetID="2" grpId="6" fill="hold">
                                  <p:stCondLst>
                                    <p:cond delay="0"/>
                                  </p:stCondLst>
                                  <p:iterate type="el" backwards="0">
                                    <p:tmAbs val="0"/>
                                  </p:iterate>
                                  <p:childTnLst>
                                    <p:set>
                                      <p:cBhvr>
                                        <p:cTn id="44" fill="hold"/>
                                        <p:tgtEl>
                                          <p:spTgt spid="86">
                                            <p:txEl>
                                              <p:pRg st="1" end="1"/>
                                            </p:txEl>
                                          </p:spTgt>
                                        </p:tgtEl>
                                        <p:attrNameLst>
                                          <p:attrName>style.visibility</p:attrName>
                                        </p:attrNameLst>
                                      </p:cBhvr>
                                      <p:to>
                                        <p:strVal val="visible"/>
                                      </p:to>
                                    </p:set>
                                    <p:anim calcmode="lin" valueType="num">
                                      <p:cBhvr>
                                        <p:cTn id="45" dur="2000" fill="hold"/>
                                        <p:tgtEl>
                                          <p:spTgt spid="86">
                                            <p:txEl>
                                              <p:pRg st="1" end="1"/>
                                            </p:txEl>
                                          </p:spTgt>
                                        </p:tgtEl>
                                        <p:attrNameLst>
                                          <p:attrName>ppt_x</p:attrName>
                                        </p:attrNameLst>
                                      </p:cBhvr>
                                      <p:tavLst>
                                        <p:tav tm="0">
                                          <p:val>
                                            <p:strVal val="1+#ppt_w/2"/>
                                          </p:val>
                                        </p:tav>
                                        <p:tav tm="100000">
                                          <p:val>
                                            <p:strVal val="#ppt_x"/>
                                          </p:val>
                                        </p:tav>
                                      </p:tavLst>
                                    </p:anim>
                                    <p:anim calcmode="lin" valueType="num">
                                      <p:cBhvr>
                                        <p:cTn id="46" dur="2000" fill="hold"/>
                                        <p:tgtEl>
                                          <p:spTgt spid="8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2" presetID="2" grpId="6" fill="hold">
                                  <p:stCondLst>
                                    <p:cond delay="0"/>
                                  </p:stCondLst>
                                  <p:iterate type="el" backwards="0">
                                    <p:tmAbs val="0"/>
                                  </p:iterate>
                                  <p:childTnLst>
                                    <p:set>
                                      <p:cBhvr>
                                        <p:cTn id="50" fill="hold"/>
                                        <p:tgtEl>
                                          <p:spTgt spid="86">
                                            <p:txEl>
                                              <p:pRg st="2" end="2"/>
                                            </p:txEl>
                                          </p:spTgt>
                                        </p:tgtEl>
                                        <p:attrNameLst>
                                          <p:attrName>style.visibility</p:attrName>
                                        </p:attrNameLst>
                                      </p:cBhvr>
                                      <p:to>
                                        <p:strVal val="visible"/>
                                      </p:to>
                                    </p:set>
                                    <p:anim calcmode="lin" valueType="num">
                                      <p:cBhvr>
                                        <p:cTn id="51" dur="2000" fill="hold"/>
                                        <p:tgtEl>
                                          <p:spTgt spid="86">
                                            <p:txEl>
                                              <p:pRg st="2" end="2"/>
                                            </p:txEl>
                                          </p:spTgt>
                                        </p:tgtEl>
                                        <p:attrNameLst>
                                          <p:attrName>ppt_x</p:attrName>
                                        </p:attrNameLst>
                                      </p:cBhvr>
                                      <p:tavLst>
                                        <p:tav tm="0">
                                          <p:val>
                                            <p:strVal val="1+#ppt_w/2"/>
                                          </p:val>
                                        </p:tav>
                                        <p:tav tm="100000">
                                          <p:val>
                                            <p:strVal val="#ppt_x"/>
                                          </p:val>
                                        </p:tav>
                                      </p:tavLst>
                                    </p:anim>
                                    <p:anim calcmode="lin" valueType="num">
                                      <p:cBhvr>
                                        <p:cTn id="52" dur="2000" fill="hold"/>
                                        <p:tgtEl>
                                          <p:spTgt spid="8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5" grpId="1"/>
      <p:bldP build="whole" bldLvl="1" animBg="1" rev="0" advAuto="0" spid="87" grpId="4"/>
      <p:bldP build="p" bldLvl="5" animBg="1" rev="0" advAuto="0" spid="86" grpId="6"/>
      <p:bldP build="whole" bldLvl="1" animBg="1" rev="0" advAuto="0" spid="78" grpId="2"/>
      <p:bldP build="whole" bldLvl="1" animBg="1" rev="0" advAuto="0" spid="85" grpId="5"/>
      <p:bldP build="whole" bldLvl="1" animBg="1" rev="0" advAuto="0" spid="81" grpId="3"/>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 name="Shape 89"/>
          <p:cNvSpPr/>
          <p:nvPr/>
        </p:nvSpPr>
        <p:spPr>
          <a:xfrm>
            <a:off x="1420613" y="2291723"/>
            <a:ext cx="11584187" cy="4470414"/>
          </a:xfrm>
          <a:prstGeom prst="rect">
            <a:avLst/>
          </a:prstGeom>
          <a:gradFill>
            <a:gsLst>
              <a:gs pos="0">
                <a:srgbClr val="FBFBF3"/>
              </a:gs>
              <a:gs pos="100000">
                <a:srgbClr val="BCE4D3"/>
              </a:gs>
            </a:gsLst>
            <a:lin ang="5400000"/>
          </a:gra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pPr>
          </a:p>
        </p:txBody>
      </p:sp>
      <p:grpSp>
        <p:nvGrpSpPr>
          <p:cNvPr id="92" name="Group 92"/>
          <p:cNvGrpSpPr/>
          <p:nvPr/>
        </p:nvGrpSpPr>
        <p:grpSpPr>
          <a:xfrm>
            <a:off x="5924633" y="2482642"/>
            <a:ext cx="2355546" cy="687161"/>
            <a:chOff x="-1327754" y="134855"/>
            <a:chExt cx="2355545" cy="687159"/>
          </a:xfrm>
        </p:grpSpPr>
        <p:sp>
          <p:nvSpPr>
            <p:cNvPr id="90" name="Shape 90"/>
            <p:cNvSpPr/>
            <p:nvPr/>
          </p:nvSpPr>
          <p:spPr>
            <a:xfrm>
              <a:off x="-1327755" y="134855"/>
              <a:ext cx="2355546" cy="2879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nSpc>
                  <a:spcPct val="110000"/>
                </a:lnSpc>
                <a:spcBef>
                  <a:spcPts val="500"/>
                </a:spcBef>
                <a:defRPr b="1" sz="1600">
                  <a:latin typeface="Helvetica Condensed Medium"/>
                  <a:ea typeface="Helvetica Condensed Medium"/>
                  <a:cs typeface="Helvetica Condensed Medium"/>
                  <a:sym typeface="Helvetica Condensed Medium"/>
                </a:defRPr>
              </a:lvl1pPr>
            </a:lstStyle>
            <a:p>
              <a:pPr/>
              <a:r>
                <a:t>Second Coming for church</a:t>
              </a:r>
            </a:p>
          </p:txBody>
        </p:sp>
        <p:sp>
          <p:nvSpPr>
            <p:cNvPr id="91" name="Shape 91"/>
            <p:cNvSpPr/>
            <p:nvPr/>
          </p:nvSpPr>
          <p:spPr>
            <a:xfrm rot="10800000">
              <a:off x="-523699" y="397389"/>
              <a:ext cx="747434" cy="4246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blipFill rotWithShape="1">
              <a:blip r:embed="rId2">
                <a:alphaModFix amt="22328"/>
              </a:blip>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grpSp>
      <p:grpSp>
        <p:nvGrpSpPr>
          <p:cNvPr id="97" name="Group 97"/>
          <p:cNvGrpSpPr/>
          <p:nvPr/>
        </p:nvGrpSpPr>
        <p:grpSpPr>
          <a:xfrm>
            <a:off x="9134144" y="2482642"/>
            <a:ext cx="1511676" cy="2152953"/>
            <a:chOff x="0" y="0"/>
            <a:chExt cx="1511675" cy="2152951"/>
          </a:xfrm>
        </p:grpSpPr>
        <p:sp>
          <p:nvSpPr>
            <p:cNvPr id="93" name="Shape 93"/>
            <p:cNvSpPr/>
            <p:nvPr/>
          </p:nvSpPr>
          <p:spPr>
            <a:xfrm>
              <a:off x="292287" y="1218558"/>
              <a:ext cx="927101" cy="5097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nSpc>
                  <a:spcPct val="110000"/>
                </a:lnSpc>
                <a:spcBef>
                  <a:spcPts val="500"/>
                </a:spcBef>
                <a:defRPr b="1" sz="1600">
                  <a:latin typeface="Helvetica Condensed Medium"/>
                  <a:ea typeface="Helvetica Condensed Medium"/>
                  <a:cs typeface="Helvetica Condensed Medium"/>
                  <a:sym typeface="Helvetica Condensed Medium"/>
                </a:defRPr>
              </a:pPr>
              <a:r>
                <a:t>Final</a:t>
              </a:r>
              <a:br/>
              <a:r>
                <a:t>Judgment</a:t>
              </a:r>
            </a:p>
          </p:txBody>
        </p:sp>
        <p:sp>
          <p:nvSpPr>
            <p:cNvPr id="94" name="Shape 94"/>
            <p:cNvSpPr/>
            <p:nvPr/>
          </p:nvSpPr>
          <p:spPr>
            <a:xfrm rot="10800000">
              <a:off x="382120" y="1728326"/>
              <a:ext cx="747434" cy="4246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blipFill rotWithShape="1">
              <a:blip r:embed="rId2">
                <a:alphaModFix amt="22328"/>
              </a:blip>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95" name="Shape 95"/>
            <p:cNvSpPr/>
            <p:nvPr/>
          </p:nvSpPr>
          <p:spPr>
            <a:xfrm>
              <a:off x="107950" y="630880"/>
              <a:ext cx="1295776" cy="5097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110000"/>
                </a:lnSpc>
                <a:spcBef>
                  <a:spcPts val="500"/>
                </a:spcBef>
                <a:defRPr b="1" sz="1600">
                  <a:latin typeface="Helvetica Condensed Medium"/>
                  <a:ea typeface="Helvetica Condensed Medium"/>
                  <a:cs typeface="Helvetica Condensed Medium"/>
                  <a:sym typeface="Helvetica Condensed Medium"/>
                </a:defRPr>
              </a:lvl1pPr>
            </a:lstStyle>
            <a:p>
              <a:pPr/>
              <a:r>
                <a:t>Resurrection of wicked</a:t>
              </a:r>
            </a:p>
          </p:txBody>
        </p:sp>
        <p:sp>
          <p:nvSpPr>
            <p:cNvPr id="96" name="Shape 96"/>
            <p:cNvSpPr/>
            <p:nvPr/>
          </p:nvSpPr>
          <p:spPr>
            <a:xfrm>
              <a:off x="0" y="0"/>
              <a:ext cx="1511676" cy="5097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110000"/>
                </a:lnSpc>
                <a:spcBef>
                  <a:spcPts val="500"/>
                </a:spcBef>
                <a:defRPr b="1" sz="1600">
                  <a:latin typeface="Helvetica Condensed Medium"/>
                  <a:ea typeface="Helvetica Condensed Medium"/>
                  <a:cs typeface="Helvetica Condensed Medium"/>
                  <a:sym typeface="Helvetica Condensed Medium"/>
                </a:defRPr>
              </a:lvl1pPr>
            </a:lstStyle>
            <a:p>
              <a:pPr/>
              <a:r>
                <a:t>Second Coming with church</a:t>
              </a:r>
            </a:p>
          </p:txBody>
        </p:sp>
      </p:grpSp>
      <p:sp>
        <p:nvSpPr>
          <p:cNvPr id="98" name="Shape 98"/>
          <p:cNvSpPr/>
          <p:nvPr>
            <p:ph type="title" idx="4294967295"/>
          </p:nvPr>
        </p:nvSpPr>
        <p:spPr>
          <a:xfrm>
            <a:off x="1420614" y="258316"/>
            <a:ext cx="11584187" cy="890836"/>
          </a:xfrm>
          <a:prstGeom prst="rect">
            <a:avLst/>
          </a:prstGeom>
        </p:spPr>
        <p:txBody>
          <a:bodyPr/>
          <a:lstStyle>
            <a:lvl1pPr>
              <a:defRPr sz="5600">
                <a:latin typeface="Helvetica Condensed Medium"/>
                <a:ea typeface="Helvetica Condensed Medium"/>
                <a:cs typeface="Helvetica Condensed Medium"/>
                <a:sym typeface="Helvetica Condensed Medium"/>
              </a:defRPr>
            </a:lvl1pPr>
          </a:lstStyle>
          <a:p>
            <a:pPr/>
            <a:r>
              <a:t>Premillennialist’s Viewpoint</a:t>
            </a:r>
          </a:p>
        </p:txBody>
      </p:sp>
      <p:grpSp>
        <p:nvGrpSpPr>
          <p:cNvPr id="101" name="Group 101"/>
          <p:cNvGrpSpPr/>
          <p:nvPr/>
        </p:nvGrpSpPr>
        <p:grpSpPr>
          <a:xfrm>
            <a:off x="1632159" y="6931443"/>
            <a:ext cx="10515022" cy="2152952"/>
            <a:chOff x="89674" y="-197278"/>
            <a:chExt cx="10515021" cy="2152951"/>
          </a:xfrm>
        </p:grpSpPr>
        <p:sp>
          <p:nvSpPr>
            <p:cNvPr id="99" name="Shape 99"/>
            <p:cNvSpPr/>
            <p:nvPr/>
          </p:nvSpPr>
          <p:spPr>
            <a:xfrm>
              <a:off x="851720" y="-197279"/>
              <a:ext cx="9752977" cy="21529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lgn="just">
                <a:lnSpc>
                  <a:spcPct val="110000"/>
                </a:lnSpc>
                <a:spcBef>
                  <a:spcPts val="1800"/>
                </a:spcBef>
                <a:defRPr sz="2300">
                  <a:latin typeface="Helvetica"/>
                  <a:ea typeface="Helvetica"/>
                  <a:cs typeface="Helvetica"/>
                  <a:sym typeface="Helvetica"/>
                </a:defRPr>
              </a:pPr>
              <a:r>
                <a:t>Most premillennialists focus on the rapture to escape any form of suffering and the millennium rather than on Christ’s coming to deliver His people.</a:t>
              </a:r>
            </a:p>
            <a:p>
              <a:pPr algn="just">
                <a:lnSpc>
                  <a:spcPct val="110000"/>
                </a:lnSpc>
                <a:spcBef>
                  <a:spcPts val="1800"/>
                </a:spcBef>
                <a:defRPr sz="2300">
                  <a:latin typeface="Helvetica"/>
                  <a:ea typeface="Helvetica"/>
                  <a:cs typeface="Helvetica"/>
                  <a:sym typeface="Helvetica"/>
                </a:defRPr>
              </a:pPr>
              <a:r>
                <a:t>The multiplicity of several comings, judgments, and resurrections truly confuse the simple teaching of the scriptures.</a:t>
              </a:r>
            </a:p>
          </p:txBody>
        </p:sp>
        <p:sp>
          <p:nvSpPr>
            <p:cNvPr id="100" name="Shape 100"/>
            <p:cNvSpPr/>
            <p:nvPr/>
          </p:nvSpPr>
          <p:spPr>
            <a:xfrm rot="16200000">
              <a:off x="-278104" y="612743"/>
              <a:ext cx="1268465" cy="532909"/>
            </a:xfrm>
            <a:prstGeom prst="rect">
              <a:avLst/>
            </a:prstGeom>
            <a:gradFill flip="none" rotWithShape="1">
              <a:gsLst>
                <a:gs pos="0">
                  <a:srgbClr val="FBFBFB"/>
                </a:gs>
                <a:gs pos="100000">
                  <a:srgbClr val="BEBEBE"/>
                </a:gs>
              </a:gsLst>
              <a:lin ang="5400000" scaled="0"/>
            </a:grad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nSpc>
                  <a:spcPct val="110000"/>
                </a:lnSpc>
                <a:spcBef>
                  <a:spcPts val="500"/>
                </a:spcBef>
                <a:defRPr sz="2900">
                  <a:latin typeface="Copperplate Gothic Bold"/>
                  <a:ea typeface="Copperplate Gothic Bold"/>
                  <a:cs typeface="Copperplate Gothic Bold"/>
                  <a:sym typeface="Copperplate Gothic Bold"/>
                </a:defRPr>
              </a:lvl1pPr>
            </a:lstStyle>
            <a:p>
              <a:pPr/>
              <a:r>
                <a:t>BUT</a:t>
              </a:r>
            </a:p>
          </p:txBody>
        </p:sp>
      </p:grpSp>
      <p:grpSp>
        <p:nvGrpSpPr>
          <p:cNvPr id="104" name="Group 104"/>
          <p:cNvGrpSpPr/>
          <p:nvPr/>
        </p:nvGrpSpPr>
        <p:grpSpPr>
          <a:xfrm>
            <a:off x="6191224" y="5033692"/>
            <a:ext cx="1911243" cy="985607"/>
            <a:chOff x="28674" y="65343"/>
            <a:chExt cx="1911241" cy="985605"/>
          </a:xfrm>
        </p:grpSpPr>
        <p:sp>
          <p:nvSpPr>
            <p:cNvPr id="102" name="Shape 102"/>
            <p:cNvSpPr/>
            <p:nvPr/>
          </p:nvSpPr>
          <p:spPr>
            <a:xfrm>
              <a:off x="250580" y="65343"/>
              <a:ext cx="1467431" cy="5949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nSpc>
                  <a:spcPct val="110000"/>
                </a:lnSpc>
                <a:spcBef>
                  <a:spcPts val="500"/>
                </a:spcBef>
                <a:defRPr sz="1600">
                  <a:latin typeface="Copperplate Gothic Bold"/>
                  <a:ea typeface="Copperplate Gothic Bold"/>
                  <a:cs typeface="Copperplate Gothic Bold"/>
                  <a:sym typeface="Copperplate Gothic Bold"/>
                </a:defRPr>
              </a:lvl1pPr>
            </a:lstStyle>
            <a:p>
              <a:pPr/>
              <a:r>
                <a:t>tribulation</a:t>
              </a:r>
            </a:p>
          </p:txBody>
        </p:sp>
        <p:sp>
          <p:nvSpPr>
            <p:cNvPr id="103" name="Shape 103"/>
            <p:cNvSpPr/>
            <p:nvPr/>
          </p:nvSpPr>
          <p:spPr>
            <a:xfrm>
              <a:off x="28674" y="517397"/>
              <a:ext cx="1911243" cy="533553"/>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grpSp>
      <p:grpSp>
        <p:nvGrpSpPr>
          <p:cNvPr id="108" name="Group 108"/>
          <p:cNvGrpSpPr/>
          <p:nvPr/>
        </p:nvGrpSpPr>
        <p:grpSpPr>
          <a:xfrm>
            <a:off x="9959481" y="5259178"/>
            <a:ext cx="3019919" cy="982664"/>
            <a:chOff x="0" y="0"/>
            <a:chExt cx="3019918" cy="982662"/>
          </a:xfrm>
        </p:grpSpPr>
        <p:sp>
          <p:nvSpPr>
            <p:cNvPr id="105" name="Shape 105"/>
            <p:cNvSpPr/>
            <p:nvPr/>
          </p:nvSpPr>
          <p:spPr>
            <a:xfrm>
              <a:off x="0" y="0"/>
              <a:ext cx="2268138" cy="982663"/>
            </a:xfrm>
            <a:prstGeom prst="ellipse">
              <a:avLst/>
            </a:prstGeom>
            <a:solidFill>
              <a:schemeClr val="accent4">
                <a:hueOff val="384618"/>
                <a:satOff val="3869"/>
                <a:lumOff val="5802"/>
              </a:schemeClr>
            </a:solidFill>
            <a:ln w="12700" cap="flat">
              <a:noFill/>
              <a:miter lim="400000"/>
            </a:ln>
            <a:effectLst>
              <a:outerShdw sx="100000" sy="100000" kx="0" ky="0" algn="b" rotWithShape="0" blurRad="190500" dist="8455" dir="5400000">
                <a:srgbClr val="000000"/>
              </a:outerShdw>
            </a:effectLst>
          </p:spPr>
          <p:txBody>
            <a:bodyPr wrap="square" lIns="50800" tIns="50800" rIns="50800" bIns="50800" numCol="1" anchor="ctr">
              <a:noAutofit/>
            </a:bodyPr>
            <a:lstStyle/>
            <a:p>
              <a:pPr>
                <a:lnSpc>
                  <a:spcPct val="70000"/>
                </a:lnSpc>
                <a:defRPr b="1" sz="2200">
                  <a:solidFill>
                    <a:srgbClr val="FFFFFF"/>
                  </a:solidFill>
                  <a:latin typeface="Helvetica"/>
                  <a:ea typeface="Helvetica"/>
                  <a:cs typeface="Helvetica"/>
                  <a:sym typeface="Helvetica"/>
                </a:defRPr>
              </a:pPr>
            </a:p>
          </p:txBody>
        </p:sp>
        <p:sp>
          <p:nvSpPr>
            <p:cNvPr id="106" name="Shape 106"/>
            <p:cNvSpPr/>
            <p:nvPr/>
          </p:nvSpPr>
          <p:spPr>
            <a:xfrm>
              <a:off x="751781" y="0"/>
              <a:ext cx="2268138" cy="982663"/>
            </a:xfrm>
            <a:prstGeom prst="ellipse">
              <a:avLst/>
            </a:prstGeom>
            <a:gradFill flip="none" rotWithShape="1">
              <a:gsLst>
                <a:gs pos="0">
                  <a:srgbClr val="D6EDE0"/>
                </a:gs>
                <a:gs pos="100000">
                  <a:srgbClr val="CCE9DB"/>
                </a:gs>
              </a:gsLst>
              <a:lin ang="5400000" scaled="0"/>
            </a:gradFill>
            <a:ln w="12700" cap="flat">
              <a:noFill/>
              <a:miter lim="400000"/>
            </a:ln>
            <a:effectLst/>
          </p:spPr>
          <p:txBody>
            <a:bodyPr wrap="square" lIns="50800" tIns="50800" rIns="50800" bIns="50800" numCol="1" anchor="ctr">
              <a:noAutofit/>
            </a:bodyPr>
            <a:lstStyle/>
            <a:p>
              <a:pPr>
                <a:lnSpc>
                  <a:spcPct val="70000"/>
                </a:lnSpc>
                <a:defRPr b="1" sz="2200">
                  <a:solidFill>
                    <a:srgbClr val="FFFFFF"/>
                  </a:solidFill>
                  <a:latin typeface="Helvetica"/>
                  <a:ea typeface="Helvetica"/>
                  <a:cs typeface="Helvetica"/>
                  <a:sym typeface="Helvetica"/>
                </a:defRPr>
              </a:pPr>
            </a:p>
          </p:txBody>
        </p:sp>
        <p:sp>
          <p:nvSpPr>
            <p:cNvPr id="107" name="Shape 107"/>
            <p:cNvSpPr/>
            <p:nvPr/>
          </p:nvSpPr>
          <p:spPr>
            <a:xfrm>
              <a:off x="281881" y="110331"/>
              <a:ext cx="1694415" cy="762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1" spc="44" sz="2200">
                  <a:latin typeface="Helvetica"/>
                  <a:ea typeface="Helvetica"/>
                  <a:cs typeface="Helvetica"/>
                  <a:sym typeface="Helvetica"/>
                </a:defRPr>
              </a:lvl1pPr>
            </a:lstStyle>
            <a:p>
              <a:pPr/>
              <a:r>
                <a:t>Eternal kingdom</a:t>
              </a:r>
            </a:p>
          </p:txBody>
        </p:sp>
      </p:grpSp>
      <p:grpSp>
        <p:nvGrpSpPr>
          <p:cNvPr id="111" name="Group 111"/>
          <p:cNvGrpSpPr/>
          <p:nvPr/>
        </p:nvGrpSpPr>
        <p:grpSpPr>
          <a:xfrm>
            <a:off x="2165393" y="5218969"/>
            <a:ext cx="4028710" cy="800330"/>
            <a:chOff x="0" y="0"/>
            <a:chExt cx="4028708" cy="800328"/>
          </a:xfrm>
        </p:grpSpPr>
        <p:sp>
          <p:nvSpPr>
            <p:cNvPr id="109" name="Shape 109"/>
            <p:cNvSpPr/>
            <p:nvPr/>
          </p:nvSpPr>
          <p:spPr>
            <a:xfrm>
              <a:off x="0" y="266776"/>
              <a:ext cx="4028709" cy="533553"/>
            </a:xfrm>
            <a:prstGeom prst="rect">
              <a:avLst/>
            </a:prstGeom>
            <a:solidFill>
              <a:schemeClr val="accent3">
                <a:hueOff val="-333990"/>
                <a:satOff val="3917"/>
                <a:lumOff val="-6666"/>
              </a:schemeClr>
            </a:soli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110" name="Shape 110"/>
            <p:cNvSpPr/>
            <p:nvPr/>
          </p:nvSpPr>
          <p:spPr>
            <a:xfrm>
              <a:off x="674121" y="-1"/>
              <a:ext cx="2636215" cy="5335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spcBef>
                  <a:spcPts val="500"/>
                </a:spcBef>
                <a:defRPr b="1">
                  <a:latin typeface="Helvetica Condensed Medium"/>
                  <a:ea typeface="Helvetica Condensed Medium"/>
                  <a:cs typeface="Helvetica Condensed Medium"/>
                  <a:sym typeface="Helvetica Condensed Medium"/>
                </a:defRPr>
              </a:lvl1pPr>
            </a:lstStyle>
            <a:p>
              <a:pPr/>
              <a:r>
                <a:t>Church age</a:t>
              </a:r>
            </a:p>
          </p:txBody>
        </p:sp>
      </p:grpSp>
      <p:grpSp>
        <p:nvGrpSpPr>
          <p:cNvPr id="119" name="Group 119"/>
          <p:cNvGrpSpPr/>
          <p:nvPr/>
        </p:nvGrpSpPr>
        <p:grpSpPr>
          <a:xfrm>
            <a:off x="5550105" y="5184623"/>
            <a:ext cx="4474958" cy="1315409"/>
            <a:chOff x="-2438632" y="256483"/>
            <a:chExt cx="4474956" cy="1315408"/>
          </a:xfrm>
        </p:grpSpPr>
        <p:grpSp>
          <p:nvGrpSpPr>
            <p:cNvPr id="117" name="Group 117"/>
            <p:cNvGrpSpPr/>
            <p:nvPr/>
          </p:nvGrpSpPr>
          <p:grpSpPr>
            <a:xfrm>
              <a:off x="-2438633" y="550311"/>
              <a:ext cx="4474958" cy="1021581"/>
              <a:chOff x="-2118837" y="533552"/>
              <a:chExt cx="4474956" cy="1021579"/>
            </a:xfrm>
          </p:grpSpPr>
          <p:sp>
            <p:nvSpPr>
              <p:cNvPr id="132" name="Shape 132"/>
              <p:cNvSpPr/>
              <p:nvPr/>
            </p:nvSpPr>
            <p:spPr>
              <a:xfrm>
                <a:off x="-2118838" y="742421"/>
                <a:ext cx="1820425" cy="372859"/>
              </a:xfrm>
              <a:custGeom>
                <a:avLst/>
                <a:gdLst/>
                <a:ahLst/>
                <a:cxnLst>
                  <a:cxn ang="0">
                    <a:pos x="wd2" y="hd2"/>
                  </a:cxn>
                  <a:cxn ang="5400000">
                    <a:pos x="wd2" y="hd2"/>
                  </a:cxn>
                  <a:cxn ang="10800000">
                    <a:pos x="wd2" y="hd2"/>
                  </a:cxn>
                  <a:cxn ang="16200000">
                    <a:pos x="wd2" y="hd2"/>
                  </a:cxn>
                </a:cxnLst>
                <a:rect l="0" t="0" r="r" b="b"/>
                <a:pathLst>
                  <a:path w="21600" h="16203" fill="norm" stroke="1" extrusionOk="0">
                    <a:moveTo>
                      <a:pt x="21600" y="0"/>
                    </a:moveTo>
                    <a:cubicBezTo>
                      <a:pt x="14716" y="21291"/>
                      <a:pt x="7516" y="21600"/>
                      <a:pt x="0" y="927"/>
                    </a:cubicBezTo>
                  </a:path>
                </a:pathLst>
              </a:custGeom>
              <a:noFill/>
              <a:ln w="25400" cap="flat">
                <a:solidFill>
                  <a:srgbClr val="000000"/>
                </a:solidFill>
                <a:prstDash val="solid"/>
                <a:miter lim="400000"/>
                <a:headEnd type="triangle" w="med" len="med"/>
                <a:tailEnd type="triangle" w="med" len="med"/>
              </a:ln>
              <a:effectLst/>
            </p:spPr>
            <p:txBody>
              <a:bodyPr/>
              <a:lstStyle/>
              <a:p>
                <a:pPr/>
              </a:p>
            </p:txBody>
          </p:sp>
          <p:sp>
            <p:nvSpPr>
              <p:cNvPr id="113" name="Shape 113"/>
              <p:cNvSpPr/>
              <p:nvPr/>
            </p:nvSpPr>
            <p:spPr>
              <a:xfrm>
                <a:off x="436879" y="533552"/>
                <a:ext cx="1838976" cy="542780"/>
              </a:xfrm>
              <a:prstGeom prst="rect">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114" name="Shape 114"/>
              <p:cNvSpPr/>
              <p:nvPr/>
            </p:nvSpPr>
            <p:spPr>
              <a:xfrm>
                <a:off x="787585" y="1133992"/>
                <a:ext cx="1164235" cy="2879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nSpc>
                    <a:spcPct val="110000"/>
                  </a:lnSpc>
                  <a:spcBef>
                    <a:spcPts val="500"/>
                  </a:spcBef>
                  <a:defRPr b="1" sz="1600">
                    <a:latin typeface="Helvetica Condensed Medium"/>
                    <a:ea typeface="Helvetica Condensed Medium"/>
                    <a:cs typeface="Helvetica Condensed Medium"/>
                    <a:sym typeface="Helvetica Condensed Medium"/>
                  </a:defRPr>
                </a:lvl1pPr>
              </a:lstStyle>
              <a:p>
                <a:pPr/>
                <a:r>
                  <a:t>Armageddon</a:t>
                </a:r>
              </a:p>
            </p:txBody>
          </p:sp>
          <p:sp>
            <p:nvSpPr>
              <p:cNvPr id="115" name="Shape 115"/>
              <p:cNvSpPr/>
              <p:nvPr/>
            </p:nvSpPr>
            <p:spPr>
              <a:xfrm>
                <a:off x="332494" y="1267197"/>
                <a:ext cx="215901" cy="28793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nSpc>
                    <a:spcPct val="110000"/>
                  </a:lnSpc>
                  <a:spcBef>
                    <a:spcPts val="500"/>
                  </a:spcBef>
                  <a:defRPr b="1" sz="1600">
                    <a:latin typeface="Helvetica Condensed Medium"/>
                    <a:ea typeface="Helvetica Condensed Medium"/>
                    <a:cs typeface="Helvetica Condensed Medium"/>
                    <a:sym typeface="Helvetica Condensed Medium"/>
                  </a:defRPr>
                </a:lvl1pPr>
              </a:lstStyle>
              <a:p>
                <a:pPr/>
                <a:r>
                  <a:t>?</a:t>
                </a:r>
              </a:p>
            </p:txBody>
          </p:sp>
          <p:sp>
            <p:nvSpPr>
              <p:cNvPr id="116" name="Shape 116"/>
              <p:cNvSpPr/>
              <p:nvPr/>
            </p:nvSpPr>
            <p:spPr>
              <a:xfrm>
                <a:off x="2140218" y="1267197"/>
                <a:ext cx="215901" cy="28793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nSpc>
                    <a:spcPct val="110000"/>
                  </a:lnSpc>
                  <a:spcBef>
                    <a:spcPts val="500"/>
                  </a:spcBef>
                  <a:defRPr b="1" sz="1600">
                    <a:latin typeface="Helvetica Condensed Medium"/>
                    <a:ea typeface="Helvetica Condensed Medium"/>
                    <a:cs typeface="Helvetica Condensed Medium"/>
                    <a:sym typeface="Helvetica Condensed Medium"/>
                  </a:defRPr>
                </a:lvl1pPr>
              </a:lstStyle>
              <a:p>
                <a:pPr/>
                <a:r>
                  <a:t>?</a:t>
                </a:r>
              </a:p>
            </p:txBody>
          </p:sp>
        </p:grpSp>
        <p:sp>
          <p:nvSpPr>
            <p:cNvPr id="118" name="Shape 118"/>
            <p:cNvSpPr/>
            <p:nvPr/>
          </p:nvSpPr>
          <p:spPr>
            <a:xfrm>
              <a:off x="241827" y="256483"/>
              <a:ext cx="1580357" cy="5816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nSpc>
                  <a:spcPct val="110000"/>
                </a:lnSpc>
                <a:spcBef>
                  <a:spcPts val="500"/>
                </a:spcBef>
                <a:defRPr sz="1600">
                  <a:latin typeface="Copperplate Gothic Bold"/>
                  <a:ea typeface="Copperplate Gothic Bold"/>
                  <a:cs typeface="Copperplate Gothic Bold"/>
                  <a:sym typeface="Copperplate Gothic Bold"/>
                </a:defRPr>
              </a:pPr>
              <a:r>
                <a:t>Millennium</a:t>
              </a:r>
              <a:br/>
              <a:r>
                <a:rPr>
                  <a:solidFill>
                    <a:srgbClr val="DCDEE0"/>
                  </a:solidFill>
                </a:rPr>
                <a:t>Literal 1000</a:t>
              </a:r>
            </a:p>
          </p:txBody>
        </p:sp>
      </p:grpSp>
      <p:grpSp>
        <p:nvGrpSpPr>
          <p:cNvPr id="128" name="Group 128"/>
          <p:cNvGrpSpPr/>
          <p:nvPr/>
        </p:nvGrpSpPr>
        <p:grpSpPr>
          <a:xfrm>
            <a:off x="1414193" y="4968349"/>
            <a:ext cx="10657313" cy="959843"/>
            <a:chOff x="150480" y="0"/>
            <a:chExt cx="10657311" cy="959842"/>
          </a:xfrm>
        </p:grpSpPr>
        <p:sp>
          <p:nvSpPr>
            <p:cNvPr id="120" name="Shape 120"/>
            <p:cNvSpPr/>
            <p:nvPr/>
          </p:nvSpPr>
          <p:spPr>
            <a:xfrm>
              <a:off x="150480" y="792216"/>
              <a:ext cx="10657312" cy="1"/>
            </a:xfrm>
            <a:prstGeom prst="line">
              <a:avLst/>
            </a:prstGeom>
            <a:noFill/>
            <a:ln w="381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grpSp>
          <p:nvGrpSpPr>
            <p:cNvPr id="127" name="Group 127"/>
            <p:cNvGrpSpPr/>
            <p:nvPr/>
          </p:nvGrpSpPr>
          <p:grpSpPr>
            <a:xfrm>
              <a:off x="594019" y="-1"/>
              <a:ext cx="620859" cy="959844"/>
              <a:chOff x="0" y="0"/>
              <a:chExt cx="620857" cy="959842"/>
            </a:xfrm>
          </p:grpSpPr>
          <p:grpSp>
            <p:nvGrpSpPr>
              <p:cNvPr id="123" name="Group 123"/>
              <p:cNvGrpSpPr/>
              <p:nvPr/>
            </p:nvGrpSpPr>
            <p:grpSpPr>
              <a:xfrm>
                <a:off x="272587" y="-1"/>
                <a:ext cx="76161" cy="959844"/>
                <a:chOff x="0" y="0"/>
                <a:chExt cx="76159" cy="959842"/>
              </a:xfrm>
            </p:grpSpPr>
            <p:sp>
              <p:nvSpPr>
                <p:cNvPr id="121" name="Shape 121"/>
                <p:cNvSpPr/>
                <p:nvPr/>
              </p:nvSpPr>
              <p:spPr>
                <a:xfrm flipV="1">
                  <a:off x="-1" y="-1"/>
                  <a:ext cx="2" cy="957517"/>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122" name="Shape 122"/>
                <p:cNvSpPr/>
                <p:nvPr/>
              </p:nvSpPr>
              <p:spPr>
                <a:xfrm flipV="1">
                  <a:off x="76159" y="-1"/>
                  <a:ext cx="1" cy="959844"/>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grpSp>
          <p:grpSp>
            <p:nvGrpSpPr>
              <p:cNvPr id="126" name="Group 126"/>
              <p:cNvGrpSpPr/>
              <p:nvPr/>
            </p:nvGrpSpPr>
            <p:grpSpPr>
              <a:xfrm rot="5400000">
                <a:off x="274175" y="-15091"/>
                <a:ext cx="72508" cy="620859"/>
                <a:chOff x="0" y="251417"/>
                <a:chExt cx="72506" cy="620857"/>
              </a:xfrm>
            </p:grpSpPr>
            <p:sp>
              <p:nvSpPr>
                <p:cNvPr id="124" name="Shape 124"/>
                <p:cNvSpPr/>
                <p:nvPr/>
              </p:nvSpPr>
              <p:spPr>
                <a:xfrm flipV="1">
                  <a:off x="-1" y="251417"/>
                  <a:ext cx="2" cy="620859"/>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125" name="Shape 125"/>
                <p:cNvSpPr/>
                <p:nvPr/>
              </p:nvSpPr>
              <p:spPr>
                <a:xfrm flipV="1">
                  <a:off x="72506" y="264422"/>
                  <a:ext cx="1" cy="607854"/>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grpSp>
        </p:grpSp>
      </p:grpSp>
      <p:sp>
        <p:nvSpPr>
          <p:cNvPr id="129" name="Shape 129"/>
          <p:cNvSpPr/>
          <p:nvPr/>
        </p:nvSpPr>
        <p:spPr>
          <a:xfrm>
            <a:off x="1738367" y="1399837"/>
            <a:ext cx="3325951" cy="1536701"/>
          </a:xfrm>
          <a:prstGeom prst="rect">
            <a:avLst/>
          </a:prstGeom>
          <a:ln w="127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700"/>
              </a:spcBef>
              <a:defRPr sz="2300">
                <a:latin typeface="Helvetica"/>
                <a:ea typeface="Helvetica"/>
                <a:cs typeface="Helvetica"/>
                <a:sym typeface="Helvetica"/>
              </a:defRPr>
            </a:lvl1pPr>
          </a:lstStyle>
          <a:p>
            <a:pPr/>
            <a:r>
              <a:t>The church age is separated from the tribulation (by some) and the millennium.</a:t>
            </a:r>
          </a:p>
        </p:txBody>
      </p:sp>
      <p:sp>
        <p:nvSpPr>
          <p:cNvPr id="130" name="Shape 130"/>
          <p:cNvSpPr/>
          <p:nvPr/>
        </p:nvSpPr>
        <p:spPr>
          <a:xfrm>
            <a:off x="6820923" y="5481123"/>
            <a:ext cx="740766" cy="2879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10000"/>
              </a:lnSpc>
              <a:spcBef>
                <a:spcPts val="500"/>
              </a:spcBef>
              <a:defRPr b="1" sz="1600">
                <a:solidFill>
                  <a:srgbClr val="DCDEE0"/>
                </a:solidFill>
                <a:latin typeface="Helvetica Condensed Medium"/>
                <a:ea typeface="Helvetica Condensed Medium"/>
                <a:cs typeface="Helvetica Condensed Medium"/>
                <a:sym typeface="Helvetica Condensed Medium"/>
              </a:defRPr>
            </a:lvl1pPr>
          </a:lstStyle>
          <a:p>
            <a:pPr/>
            <a:r>
              <a:t>7 Years</a:t>
            </a:r>
          </a:p>
        </p:txBody>
      </p:sp>
      <p:pic>
        <p:nvPicPr>
          <p:cNvPr id="131" name="Rapture-chart.png"/>
          <p:cNvPicPr>
            <a:picLocks noChangeAspect="1"/>
          </p:cNvPicPr>
          <p:nvPr/>
        </p:nvPicPr>
        <p:blipFill>
          <a:blip r:embed="rId4">
            <a:extLst/>
          </a:blip>
          <a:srcRect l="0" t="0" r="0" b="0"/>
          <a:stretch>
            <a:fillRect/>
          </a:stretch>
        </p:blipFill>
        <p:spPr>
          <a:xfrm>
            <a:off x="5531169" y="3232162"/>
            <a:ext cx="3163729" cy="194999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2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28"/>
                                        </p:tgtEl>
                                        <p:attrNameLst>
                                          <p:attrName>style.visibility</p:attrName>
                                        </p:attrNameLst>
                                      </p:cBhvr>
                                      <p:to>
                                        <p:strVal val="visible"/>
                                      </p:to>
                                    </p:set>
                                    <p:animEffect filter="wipe(left)" transition="in">
                                      <p:cBhvr>
                                        <p:cTn id="7" dur="3250"/>
                                        <p:tgtEl>
                                          <p:spTgt spid="128"/>
                                        </p:tgtEl>
                                      </p:cBhvr>
                                    </p:animEffect>
                                  </p:childTnLst>
                                </p:cTn>
                              </p:par>
                            </p:childTnLst>
                          </p:cTn>
                        </p:par>
                        <p:par>
                          <p:cTn id="8" fill="hold">
                            <p:stCondLst>
                              <p:cond delay="3250"/>
                            </p:stCondLst>
                            <p:childTnLst>
                              <p:par>
                                <p:cTn id="9" presetClass="entr" nodeType="afterEffect" presetSubtype="5" presetID="19" grpId="2" fill="hold">
                                  <p:stCondLst>
                                    <p:cond delay="0"/>
                                  </p:stCondLst>
                                  <p:iterate type="el" backwards="0">
                                    <p:tmAbs val="0"/>
                                  </p:iterate>
                                  <p:childTnLst>
                                    <p:set>
                                      <p:cBhvr>
                                        <p:cTn id="10" fill="hold"/>
                                        <p:tgtEl>
                                          <p:spTgt spid="111"/>
                                        </p:tgtEl>
                                        <p:attrNameLst>
                                          <p:attrName>style.visibility</p:attrName>
                                        </p:attrNameLst>
                                      </p:cBhvr>
                                      <p:to>
                                        <p:strVal val="visible"/>
                                      </p:to>
                                    </p:set>
                                    <p:anim calcmode="lin" valueType="num">
                                      <p:cBhvr>
                                        <p:cTn id="11" dur="2250" fill="hold"/>
                                        <p:tgtEl>
                                          <p:spTgt spid="111"/>
                                        </p:tgtEl>
                                        <p:attrNameLst>
                                          <p:attrName>ppt_w</p:attrName>
                                        </p:attrNameLst>
                                      </p:cBhvr>
                                      <p:tavLst>
                                        <p:tav tm="0">
                                          <p:val>
                                            <p:strVal val="#ppt_w"/>
                                          </p:val>
                                        </p:tav>
                                        <p:tav tm="100000">
                                          <p:val>
                                            <p:strVal val="#ppt_w"/>
                                          </p:val>
                                        </p:tav>
                                      </p:tavLst>
                                    </p:anim>
                                    <p:anim calcmode="lin" valueType="num">
                                      <p:cBhvr>
                                        <p:cTn id="12" dur="2250" fill="hold"/>
                                        <p:tgtEl>
                                          <p:spTgt spid="111"/>
                                        </p:tgtEl>
                                        <p:attrNameLst>
                                          <p:attrName>ppt_h</p:attrName>
                                        </p:attrNameLst>
                                      </p:cBhvr>
                                      <p:tavLst>
                                        <p:tav tm="0" fmla="#ppt_h*sin(2.5*pi*$)">
                                          <p:val>
                                            <p:fltVal val="0"/>
                                          </p:val>
                                        </p:tav>
                                        <p:tav tm="100000">
                                          <p:val>
                                            <p:fltVal val="1"/>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5" presetID="19" grpId="3" fill="hold">
                                  <p:stCondLst>
                                    <p:cond delay="0"/>
                                  </p:stCondLst>
                                  <p:iterate type="el" backwards="0">
                                    <p:tmAbs val="0"/>
                                  </p:iterate>
                                  <p:childTnLst>
                                    <p:set>
                                      <p:cBhvr>
                                        <p:cTn id="16" fill="hold"/>
                                        <p:tgtEl>
                                          <p:spTgt spid="104"/>
                                        </p:tgtEl>
                                        <p:attrNameLst>
                                          <p:attrName>style.visibility</p:attrName>
                                        </p:attrNameLst>
                                      </p:cBhvr>
                                      <p:to>
                                        <p:strVal val="visible"/>
                                      </p:to>
                                    </p:set>
                                    <p:anim calcmode="lin" valueType="num">
                                      <p:cBhvr>
                                        <p:cTn id="17" dur="2250" fill="hold"/>
                                        <p:tgtEl>
                                          <p:spTgt spid="104"/>
                                        </p:tgtEl>
                                        <p:attrNameLst>
                                          <p:attrName>ppt_w</p:attrName>
                                        </p:attrNameLst>
                                      </p:cBhvr>
                                      <p:tavLst>
                                        <p:tav tm="0">
                                          <p:val>
                                            <p:strVal val="#ppt_w"/>
                                          </p:val>
                                        </p:tav>
                                        <p:tav tm="100000">
                                          <p:val>
                                            <p:strVal val="#ppt_w"/>
                                          </p:val>
                                        </p:tav>
                                      </p:tavLst>
                                    </p:anim>
                                    <p:anim calcmode="lin" valueType="num">
                                      <p:cBhvr>
                                        <p:cTn id="18" dur="2250" fill="hold"/>
                                        <p:tgtEl>
                                          <p:spTgt spid="104"/>
                                        </p:tgtEl>
                                        <p:attrNameLst>
                                          <p:attrName>ppt_h</p:attrName>
                                        </p:attrNameLst>
                                      </p:cBhvr>
                                      <p:tavLst>
                                        <p:tav tm="0" fmla="#ppt_h*sin(2.5*pi*$)">
                                          <p:val>
                                            <p:fltVal val="0"/>
                                          </p:val>
                                        </p:tav>
                                        <p:tav tm="100000">
                                          <p:val>
                                            <p:fltVal val="1"/>
                                          </p:val>
                                        </p:tav>
                                      </p:tavLst>
                                    </p:anim>
                                  </p:childTnLst>
                                </p:cTn>
                              </p:par>
                            </p:childTnLst>
                          </p:cTn>
                        </p:par>
                        <p:par>
                          <p:cTn id="19" fill="hold">
                            <p:stCondLst>
                              <p:cond delay="2250"/>
                            </p:stCondLst>
                            <p:childTnLst>
                              <p:par>
                                <p:cTn id="20" presetClass="entr" nodeType="afterEffect" presetSubtype="0" presetID="1" grpId="4" fill="hold">
                                  <p:stCondLst>
                                    <p:cond delay="0"/>
                                  </p:stCondLst>
                                  <p:iterate type="el" backwards="0">
                                    <p:tmAbs val="0"/>
                                  </p:iterate>
                                  <p:childTnLst>
                                    <p:set>
                                      <p:cBhvr>
                                        <p:cTn id="21" fill="hold"/>
                                        <p:tgtEl>
                                          <p:spTgt spid="130"/>
                                        </p:tgtEl>
                                        <p:attrNameLst>
                                          <p:attrName>style.visibility</p:attrName>
                                        </p:attrNameLst>
                                      </p:cBhvr>
                                      <p:to>
                                        <p:strVal val="visible"/>
                                      </p:to>
                                    </p:set>
                                  </p:childTnLst>
                                </p:cTn>
                              </p:par>
                            </p:childTnLst>
                          </p:cTn>
                        </p:par>
                        <p:par>
                          <p:cTn id="22" fill="hold">
                            <p:stCondLst>
                              <p:cond delay="2250"/>
                            </p:stCondLst>
                            <p:childTnLst>
                              <p:par>
                                <p:cTn id="23" presetClass="entr" nodeType="afterEffect" presetSubtype="8" presetID="2" grpId="5" fill="hold">
                                  <p:stCondLst>
                                    <p:cond delay="0"/>
                                  </p:stCondLst>
                                  <p:iterate type="el" backwards="0">
                                    <p:tmAbs val="0"/>
                                  </p:iterate>
                                  <p:childTnLst>
                                    <p:set>
                                      <p:cBhvr>
                                        <p:cTn id="24" fill="hold"/>
                                        <p:tgtEl>
                                          <p:spTgt spid="129"/>
                                        </p:tgtEl>
                                        <p:attrNameLst>
                                          <p:attrName>style.visibility</p:attrName>
                                        </p:attrNameLst>
                                      </p:cBhvr>
                                      <p:to>
                                        <p:strVal val="visible"/>
                                      </p:to>
                                    </p:set>
                                    <p:anim calcmode="lin" valueType="num">
                                      <p:cBhvr>
                                        <p:cTn id="25" dur="2000" fill="hold"/>
                                        <p:tgtEl>
                                          <p:spTgt spid="129"/>
                                        </p:tgtEl>
                                        <p:attrNameLst>
                                          <p:attrName>ppt_x</p:attrName>
                                        </p:attrNameLst>
                                      </p:cBhvr>
                                      <p:tavLst>
                                        <p:tav tm="0">
                                          <p:val>
                                            <p:strVal val="0-#ppt_w/2"/>
                                          </p:val>
                                        </p:tav>
                                        <p:tav tm="100000">
                                          <p:val>
                                            <p:strVal val="#ppt_x"/>
                                          </p:val>
                                        </p:tav>
                                      </p:tavLst>
                                    </p:anim>
                                    <p:anim calcmode="lin" valueType="num">
                                      <p:cBhvr>
                                        <p:cTn id="26" dur="2000" fill="hold"/>
                                        <p:tgtEl>
                                          <p:spTgt spid="12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1" presetID="7" grpId="6" fill="hold">
                                  <p:stCondLst>
                                    <p:cond delay="0"/>
                                  </p:stCondLst>
                                  <p:iterate type="el" backwards="0">
                                    <p:tmAbs val="0"/>
                                  </p:iterate>
                                  <p:childTnLst>
                                    <p:set>
                                      <p:cBhvr>
                                        <p:cTn id="30" fill="hold"/>
                                        <p:tgtEl>
                                          <p:spTgt spid="92"/>
                                        </p:tgtEl>
                                        <p:attrNameLst>
                                          <p:attrName>style.visibility</p:attrName>
                                        </p:attrNameLst>
                                      </p:cBhvr>
                                      <p:to>
                                        <p:strVal val="visible"/>
                                      </p:to>
                                    </p:set>
                                    <p:anim calcmode="lin" valueType="num">
                                      <p:cBhvr>
                                        <p:cTn id="31" dur="3250" fill="hold"/>
                                        <p:tgtEl>
                                          <p:spTgt spid="92"/>
                                        </p:tgtEl>
                                        <p:attrNameLst>
                                          <p:attrName>ppt_x</p:attrName>
                                        </p:attrNameLst>
                                      </p:cBhvr>
                                      <p:tavLst>
                                        <p:tav tm="0">
                                          <p:val>
                                            <p:strVal val="#ppt_x"/>
                                          </p:val>
                                        </p:tav>
                                        <p:tav tm="100000">
                                          <p:val>
                                            <p:strVal val="#ppt_x"/>
                                          </p:val>
                                        </p:tav>
                                      </p:tavLst>
                                    </p:anim>
                                    <p:anim calcmode="lin" valueType="num">
                                      <p:cBhvr>
                                        <p:cTn id="32" dur="3250" fill="hold"/>
                                        <p:tgtEl>
                                          <p:spTgt spid="9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Class="entr" nodeType="afterEffect" presetSubtype="32" presetID="4" grpId="7" fill="hold">
                                  <p:stCondLst>
                                    <p:cond delay="0"/>
                                  </p:stCondLst>
                                  <p:iterate type="el" backwards="0">
                                    <p:tmAbs val="0"/>
                                  </p:iterate>
                                  <p:childTnLst>
                                    <p:set>
                                      <p:cBhvr>
                                        <p:cTn id="35" fill="hold"/>
                                        <p:tgtEl>
                                          <p:spTgt spid="131"/>
                                        </p:tgtEl>
                                        <p:attrNameLst>
                                          <p:attrName>style.visibility</p:attrName>
                                        </p:attrNameLst>
                                      </p:cBhvr>
                                      <p:to>
                                        <p:strVal val="visible"/>
                                      </p:to>
                                    </p:set>
                                    <p:animEffect filter="box(out)" transition="in">
                                      <p:cBhvr>
                                        <p:cTn id="36" dur="2250"/>
                                        <p:tgtEl>
                                          <p:spTgt spid="131"/>
                                        </p:tgtEl>
                                      </p:cBhvr>
                                    </p:animEffec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5" presetID="19" grpId="8" fill="hold">
                                  <p:stCondLst>
                                    <p:cond delay="0"/>
                                  </p:stCondLst>
                                  <p:iterate type="el" backwards="0">
                                    <p:tmAbs val="0"/>
                                  </p:iterate>
                                  <p:childTnLst>
                                    <p:set>
                                      <p:cBhvr>
                                        <p:cTn id="40" fill="hold"/>
                                        <p:tgtEl>
                                          <p:spTgt spid="119"/>
                                        </p:tgtEl>
                                        <p:attrNameLst>
                                          <p:attrName>style.visibility</p:attrName>
                                        </p:attrNameLst>
                                      </p:cBhvr>
                                      <p:to>
                                        <p:strVal val="visible"/>
                                      </p:to>
                                    </p:set>
                                    <p:anim calcmode="lin" valueType="num">
                                      <p:cBhvr>
                                        <p:cTn id="41" dur="2250" fill="hold"/>
                                        <p:tgtEl>
                                          <p:spTgt spid="119"/>
                                        </p:tgtEl>
                                        <p:attrNameLst>
                                          <p:attrName>ppt_w</p:attrName>
                                        </p:attrNameLst>
                                      </p:cBhvr>
                                      <p:tavLst>
                                        <p:tav tm="0">
                                          <p:val>
                                            <p:strVal val="#ppt_w"/>
                                          </p:val>
                                        </p:tav>
                                        <p:tav tm="100000">
                                          <p:val>
                                            <p:strVal val="#ppt_w"/>
                                          </p:val>
                                        </p:tav>
                                      </p:tavLst>
                                    </p:anim>
                                    <p:anim calcmode="lin" valueType="num">
                                      <p:cBhvr>
                                        <p:cTn id="42" dur="2250" fill="hold"/>
                                        <p:tgtEl>
                                          <p:spTgt spid="119"/>
                                        </p:tgtEl>
                                        <p:attrNameLst>
                                          <p:attrName>ppt_h</p:attrName>
                                        </p:attrNameLst>
                                      </p:cBhvr>
                                      <p:tavLst>
                                        <p:tav tm="0" fmla="#ppt_h*sin(2.5*pi*$)">
                                          <p:val>
                                            <p:fltVal val="0"/>
                                          </p:val>
                                        </p:tav>
                                        <p:tav tm="100000">
                                          <p:val>
                                            <p:fltVal val="1"/>
                                          </p:val>
                                        </p:tav>
                                      </p:tavLst>
                                    </p:anim>
                                  </p:childTnLst>
                                </p:cTn>
                              </p:par>
                            </p:childTnLst>
                          </p:cTn>
                        </p:par>
                        <p:par>
                          <p:cTn id="43" fill="hold">
                            <p:stCondLst>
                              <p:cond delay="0"/>
                            </p:stCondLst>
                            <p:childTnLst>
                              <p:par>
                                <p:cTn id="44" presetClass="emph" nodeType="afterEffect" presetSubtype="0" presetID="6" grpId="9" accel="50000" decel="50000" fill="hold">
                                  <p:stCondLst>
                                    <p:cond delay="0"/>
                                  </p:stCondLst>
                                  <p:childTnLst>
                                    <p:animScale>
                                      <p:cBhvr>
                                        <p:cTn id="45" dur="1000" fill="hold"/>
                                        <p:tgtEl>
                                          <p:spTgt spid="131"/>
                                        </p:tgtEl>
                                      </p:cBhvr>
                                      <p:by x="58461" y="58461"/>
                                    </p:animScale>
                                  </p:childTnLst>
                                </p:cTn>
                              </p:par>
                            </p:childTnLst>
                          </p:cTn>
                        </p:par>
                        <p:par>
                          <p:cTn id="46" fill="hold">
                            <p:stCondLst>
                              <p:cond delay="1000"/>
                            </p:stCondLst>
                            <p:childTnLst>
                              <p:par>
                                <p:cTn id="47" presetClass="entr" nodeType="afterEffect" presetSubtype="1" presetID="7" grpId="10" fill="hold">
                                  <p:stCondLst>
                                    <p:cond delay="0"/>
                                  </p:stCondLst>
                                  <p:iterate type="el" backwards="0">
                                    <p:tmAbs val="0"/>
                                  </p:iterate>
                                  <p:childTnLst>
                                    <p:set>
                                      <p:cBhvr>
                                        <p:cTn id="48" fill="hold"/>
                                        <p:tgtEl>
                                          <p:spTgt spid="97"/>
                                        </p:tgtEl>
                                        <p:attrNameLst>
                                          <p:attrName>style.visibility</p:attrName>
                                        </p:attrNameLst>
                                      </p:cBhvr>
                                      <p:to>
                                        <p:strVal val="visible"/>
                                      </p:to>
                                    </p:set>
                                    <p:anim calcmode="lin" valueType="num">
                                      <p:cBhvr>
                                        <p:cTn id="49" dur="2250" fill="hold"/>
                                        <p:tgtEl>
                                          <p:spTgt spid="97"/>
                                        </p:tgtEl>
                                        <p:attrNameLst>
                                          <p:attrName>ppt_x</p:attrName>
                                        </p:attrNameLst>
                                      </p:cBhvr>
                                      <p:tavLst>
                                        <p:tav tm="0">
                                          <p:val>
                                            <p:strVal val="#ppt_x"/>
                                          </p:val>
                                        </p:tav>
                                        <p:tav tm="100000">
                                          <p:val>
                                            <p:strVal val="#ppt_x"/>
                                          </p:val>
                                        </p:tav>
                                      </p:tavLst>
                                    </p:anim>
                                    <p:anim calcmode="lin" valueType="num">
                                      <p:cBhvr>
                                        <p:cTn id="50" dur="2250" fill="hold"/>
                                        <p:tgtEl>
                                          <p:spTgt spid="97"/>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Class="entr" nodeType="afterEffect" presetSubtype="8" presetID="22" grpId="11" fill="hold">
                                  <p:stCondLst>
                                    <p:cond delay="100"/>
                                  </p:stCondLst>
                                  <p:iterate type="el" backwards="0">
                                    <p:tmAbs val="0"/>
                                  </p:iterate>
                                  <p:childTnLst>
                                    <p:set>
                                      <p:cBhvr>
                                        <p:cTn id="53" fill="hold"/>
                                        <p:tgtEl>
                                          <p:spTgt spid="108"/>
                                        </p:tgtEl>
                                        <p:attrNameLst>
                                          <p:attrName>style.visibility</p:attrName>
                                        </p:attrNameLst>
                                      </p:cBhvr>
                                      <p:to>
                                        <p:strVal val="visible"/>
                                      </p:to>
                                    </p:set>
                                    <p:animEffect filter="wipe(left)" transition="in">
                                      <p:cBhvr>
                                        <p:cTn id="54" dur="2250"/>
                                        <p:tgtEl>
                                          <p:spTgt spid="108"/>
                                        </p:tgtEl>
                                      </p:cBhvr>
                                    </p:animEffect>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4" presetID="7" grpId="12" fill="hold">
                                  <p:stCondLst>
                                    <p:cond delay="0"/>
                                  </p:stCondLst>
                                  <p:iterate type="el" backwards="0">
                                    <p:tmAbs val="0"/>
                                  </p:iterate>
                                  <p:childTnLst>
                                    <p:set>
                                      <p:cBhvr>
                                        <p:cTn id="58" fill="hold"/>
                                        <p:tgtEl>
                                          <p:spTgt spid="101"/>
                                        </p:tgtEl>
                                        <p:attrNameLst>
                                          <p:attrName>style.visibility</p:attrName>
                                        </p:attrNameLst>
                                      </p:cBhvr>
                                      <p:to>
                                        <p:strVal val="visible"/>
                                      </p:to>
                                    </p:set>
                                    <p:anim calcmode="lin" valueType="num">
                                      <p:cBhvr>
                                        <p:cTn id="59" dur="2500" fill="hold"/>
                                        <p:tgtEl>
                                          <p:spTgt spid="101"/>
                                        </p:tgtEl>
                                        <p:attrNameLst>
                                          <p:attrName>ppt_x</p:attrName>
                                        </p:attrNameLst>
                                      </p:cBhvr>
                                      <p:tavLst>
                                        <p:tav tm="0">
                                          <p:val>
                                            <p:strVal val="#ppt_x"/>
                                          </p:val>
                                        </p:tav>
                                        <p:tav tm="100000">
                                          <p:val>
                                            <p:strVal val="#ppt_x"/>
                                          </p:val>
                                        </p:tav>
                                      </p:tavLst>
                                    </p:anim>
                                    <p:anim calcmode="lin" valueType="num">
                                      <p:cBhvr>
                                        <p:cTn id="60" dur="2500" fill="hold"/>
                                        <p:tgtEl>
                                          <p:spTgt spid="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8" grpId="11"/>
      <p:bldP build="whole" bldLvl="1" animBg="1" rev="0" advAuto="0" spid="97" grpId="10"/>
      <p:bldP build="whole" bldLvl="1" animBg="1" rev="0" advAuto="0" spid="131" grpId="7"/>
      <p:bldP build="whole" bldLvl="1" animBg="1" rev="0" advAuto="0" spid="101" grpId="12"/>
      <p:bldP build="whole" bldLvl="1" animBg="1" rev="0" advAuto="0" spid="131" grpId="9"/>
      <p:bldP build="whole" bldLvl="1" animBg="1" rev="0" advAuto="0" spid="111" grpId="2"/>
      <p:bldP build="whole" bldLvl="1" animBg="1" rev="0" advAuto="0" spid="104" grpId="3"/>
      <p:bldP build="whole" bldLvl="1" animBg="1" rev="0" advAuto="0" spid="92" grpId="6"/>
      <p:bldP build="whole" bldLvl="1" animBg="1" rev="0" advAuto="0" spid="128" grpId="1"/>
      <p:bldP build="whole" bldLvl="1" animBg="1" rev="0" advAuto="0" spid="119" grpId="8"/>
      <p:bldP build="whole" bldLvl="1" animBg="1" rev="0" advAuto="0" spid="130" grpId="4"/>
      <p:bldP build="whole" bldLvl="1" animBg="1" rev="0" advAuto="0" spid="129" grpId="5"/>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nvSpPr>
        <p:spPr>
          <a:xfrm>
            <a:off x="1420613" y="2291723"/>
            <a:ext cx="11584187" cy="4470414"/>
          </a:xfrm>
          <a:prstGeom prst="rect">
            <a:avLst/>
          </a:prstGeom>
          <a:gradFill>
            <a:gsLst>
              <a:gs pos="0">
                <a:srgbClr val="FBFBF3"/>
              </a:gs>
              <a:gs pos="100000">
                <a:srgbClr val="BCE4D3"/>
              </a:gs>
            </a:gsLst>
            <a:lin ang="5400000"/>
          </a:gra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pPr>
          </a:p>
        </p:txBody>
      </p:sp>
      <p:sp>
        <p:nvSpPr>
          <p:cNvPr id="135" name="Shape 135"/>
          <p:cNvSpPr/>
          <p:nvPr/>
        </p:nvSpPr>
        <p:spPr>
          <a:xfrm>
            <a:off x="1993072" y="5305814"/>
            <a:ext cx="8390503"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spcBef>
                <a:spcPts val="500"/>
              </a:spcBef>
              <a:defRPr sz="3300">
                <a:solidFill>
                  <a:srgbClr val="A6AAA9"/>
                </a:solidFill>
                <a:latin typeface="Copperplate Gothic Bold"/>
                <a:ea typeface="Copperplate Gothic Bold"/>
                <a:cs typeface="Copperplate Gothic Bold"/>
                <a:sym typeface="Copperplate Gothic Bold"/>
              </a:defRPr>
            </a:pPr>
            <a:r>
              <a:t>Symbolic 1000 years</a:t>
            </a:r>
            <a:br/>
            <a:r>
              <a:t>An increasing Christianized world</a:t>
            </a:r>
          </a:p>
        </p:txBody>
      </p:sp>
      <p:sp>
        <p:nvSpPr>
          <p:cNvPr id="136" name="Shape 136"/>
          <p:cNvSpPr/>
          <p:nvPr/>
        </p:nvSpPr>
        <p:spPr>
          <a:xfrm>
            <a:off x="1891012" y="4389956"/>
            <a:ext cx="8492563" cy="657543"/>
          </a:xfrm>
          <a:prstGeom prst="rect">
            <a:avLst/>
          </a:prstGeom>
          <a:solidFill>
            <a:srgbClr val="7CC1B8"/>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37" name="Shape 137"/>
          <p:cNvSpPr/>
          <p:nvPr/>
        </p:nvSpPr>
        <p:spPr>
          <a:xfrm>
            <a:off x="2604469" y="4477068"/>
            <a:ext cx="7779106" cy="458314"/>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grpSp>
        <p:nvGrpSpPr>
          <p:cNvPr id="140" name="Group 140"/>
          <p:cNvGrpSpPr/>
          <p:nvPr/>
        </p:nvGrpSpPr>
        <p:grpSpPr>
          <a:xfrm>
            <a:off x="9842220" y="3187753"/>
            <a:ext cx="927101" cy="934394"/>
            <a:chOff x="0" y="0"/>
            <a:chExt cx="927100" cy="934393"/>
          </a:xfrm>
        </p:grpSpPr>
        <p:sp>
          <p:nvSpPr>
            <p:cNvPr id="138" name="Shape 138"/>
            <p:cNvSpPr/>
            <p:nvPr/>
          </p:nvSpPr>
          <p:spPr>
            <a:xfrm>
              <a:off x="-1" y="0"/>
              <a:ext cx="927101" cy="5097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nSpc>
                  <a:spcPct val="110000"/>
                </a:lnSpc>
                <a:spcBef>
                  <a:spcPts val="500"/>
                </a:spcBef>
                <a:defRPr b="1" sz="1600">
                  <a:latin typeface="Helvetica Condensed Medium"/>
                  <a:ea typeface="Helvetica Condensed Medium"/>
                  <a:cs typeface="Helvetica Condensed Medium"/>
                  <a:sym typeface="Helvetica Condensed Medium"/>
                </a:defRPr>
              </a:pPr>
              <a:r>
                <a:t>Final</a:t>
              </a:r>
              <a:br/>
              <a:r>
                <a:t>Judgment</a:t>
              </a:r>
            </a:p>
          </p:txBody>
        </p:sp>
        <p:sp>
          <p:nvSpPr>
            <p:cNvPr id="139" name="Shape 139"/>
            <p:cNvSpPr/>
            <p:nvPr/>
          </p:nvSpPr>
          <p:spPr>
            <a:xfrm rot="10800000">
              <a:off x="89833" y="509767"/>
              <a:ext cx="747433" cy="4246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blipFill rotWithShape="1">
              <a:blip r:embed="rId3">
                <a:alphaModFix amt="22328"/>
              </a:blip>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grpSp>
      <p:sp>
        <p:nvSpPr>
          <p:cNvPr id="141" name="Shape 141"/>
          <p:cNvSpPr/>
          <p:nvPr/>
        </p:nvSpPr>
        <p:spPr>
          <a:xfrm>
            <a:off x="9549933" y="2537742"/>
            <a:ext cx="1511677" cy="5097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10000"/>
              </a:lnSpc>
              <a:spcBef>
                <a:spcPts val="500"/>
              </a:spcBef>
              <a:defRPr b="1" sz="1600">
                <a:latin typeface="Helvetica Condensed Medium"/>
                <a:ea typeface="Helvetica Condensed Medium"/>
                <a:cs typeface="Helvetica Condensed Medium"/>
                <a:sym typeface="Helvetica Condensed Medium"/>
              </a:defRPr>
            </a:lvl1pPr>
          </a:lstStyle>
          <a:p>
            <a:pPr/>
            <a:r>
              <a:t>General resurrection</a:t>
            </a:r>
          </a:p>
        </p:txBody>
      </p:sp>
      <p:grpSp>
        <p:nvGrpSpPr>
          <p:cNvPr id="144" name="Group 144"/>
          <p:cNvGrpSpPr/>
          <p:nvPr/>
        </p:nvGrpSpPr>
        <p:grpSpPr>
          <a:xfrm>
            <a:off x="2179716" y="3369998"/>
            <a:ext cx="681389" cy="1565384"/>
            <a:chOff x="0" y="0"/>
            <a:chExt cx="681387" cy="1565382"/>
          </a:xfrm>
        </p:grpSpPr>
        <p:sp>
          <p:nvSpPr>
            <p:cNvPr id="142" name="Shape 142"/>
            <p:cNvSpPr/>
            <p:nvPr/>
          </p:nvSpPr>
          <p:spPr>
            <a:xfrm>
              <a:off x="0" y="0"/>
              <a:ext cx="681388" cy="5097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110000"/>
                </a:lnSpc>
                <a:spcBef>
                  <a:spcPts val="500"/>
                </a:spcBef>
                <a:defRPr b="1" sz="1600">
                  <a:latin typeface="Helvetica Condensed Medium"/>
                  <a:ea typeface="Helvetica Condensed Medium"/>
                  <a:cs typeface="Helvetica Condensed Medium"/>
                  <a:sym typeface="Helvetica Condensed Medium"/>
                </a:defRPr>
              </a:lvl1pPr>
            </a:lstStyle>
            <a:p>
              <a:pPr/>
              <a:r>
                <a:t>67-70 A.D.</a:t>
              </a:r>
            </a:p>
          </p:txBody>
        </p:sp>
        <p:sp>
          <p:nvSpPr>
            <p:cNvPr id="143" name="Shape 143"/>
            <p:cNvSpPr/>
            <p:nvPr/>
          </p:nvSpPr>
          <p:spPr>
            <a:xfrm>
              <a:off x="256634" y="598522"/>
              <a:ext cx="168120" cy="966861"/>
            </a:xfrm>
            <a:prstGeom prst="rect">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grpSp>
      <p:sp>
        <p:nvSpPr>
          <p:cNvPr id="145" name="Shape 145"/>
          <p:cNvSpPr/>
          <p:nvPr/>
        </p:nvSpPr>
        <p:spPr>
          <a:xfrm>
            <a:off x="2770994" y="2537742"/>
            <a:ext cx="2913818" cy="1225186"/>
          </a:xfrm>
          <a:prstGeom prst="wedgeEllipseCallout">
            <a:avLst>
              <a:gd name="adj1" fmla="val -56865"/>
              <a:gd name="adj2" fmla="val 97371"/>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lnSpc>
                <a:spcPct val="90000"/>
              </a:lnSpc>
              <a:spcBef>
                <a:spcPts val="500"/>
              </a:spcBef>
              <a:defRPr sz="1600">
                <a:solidFill>
                  <a:srgbClr val="FFFFFF"/>
                </a:solidFill>
                <a:latin typeface="Copperplate Gothic Bold"/>
                <a:ea typeface="Copperplate Gothic Bold"/>
                <a:cs typeface="Copperplate Gothic Bold"/>
                <a:sym typeface="Copperplate Gothic Bold"/>
              </a:defRPr>
            </a:pPr>
            <a:r>
              <a:t>great  tribulation</a:t>
            </a:r>
          </a:p>
          <a:p>
            <a:pPr>
              <a:lnSpc>
                <a:spcPct val="90000"/>
              </a:lnSpc>
              <a:spcBef>
                <a:spcPts val="500"/>
              </a:spcBef>
              <a:defRPr sz="1600">
                <a:solidFill>
                  <a:srgbClr val="FFFFFF"/>
                </a:solidFill>
                <a:latin typeface="Copperplate Gothic Bold"/>
                <a:ea typeface="Copperplate Gothic Bold"/>
                <a:cs typeface="Copperplate Gothic Bold"/>
                <a:sym typeface="Copperplate Gothic Bold"/>
              </a:defRPr>
            </a:pPr>
            <a:r>
              <a:t>Israel’s Destruction</a:t>
            </a:r>
          </a:p>
        </p:txBody>
      </p:sp>
      <p:grpSp>
        <p:nvGrpSpPr>
          <p:cNvPr id="148" name="Group 148"/>
          <p:cNvGrpSpPr/>
          <p:nvPr/>
        </p:nvGrpSpPr>
        <p:grpSpPr>
          <a:xfrm>
            <a:off x="1585764" y="6933916"/>
            <a:ext cx="10789926" cy="2710115"/>
            <a:chOff x="176105" y="-653304"/>
            <a:chExt cx="10789924" cy="2710113"/>
          </a:xfrm>
        </p:grpSpPr>
        <p:sp>
          <p:nvSpPr>
            <p:cNvPr id="146" name="Shape 146"/>
            <p:cNvSpPr/>
            <p:nvPr/>
          </p:nvSpPr>
          <p:spPr>
            <a:xfrm>
              <a:off x="700006" y="-653305"/>
              <a:ext cx="10266025" cy="27101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lnSpc>
                  <a:spcPct val="110000"/>
                </a:lnSpc>
                <a:spcBef>
                  <a:spcPts val="1800"/>
                </a:spcBef>
                <a:defRPr sz="2300">
                  <a:latin typeface="Helvetica"/>
                  <a:ea typeface="Helvetica"/>
                  <a:cs typeface="Helvetica"/>
                  <a:sym typeface="Helvetica"/>
                </a:defRPr>
              </a:pPr>
              <a:r>
                <a:t>“The golden age postmillennialist has his sights fixed upon the coming golden age rather than the return of Christ at the end of the age.” </a:t>
              </a:r>
              <a:br/>
              <a:r>
                <a:rPr>
                  <a:solidFill>
                    <a:srgbClr val="A6AAA9"/>
                  </a:solidFill>
                </a:rPr>
                <a:t>(Cornelis Venema quoted in </a:t>
              </a:r>
              <a:r>
                <a:rPr i="1">
                  <a:solidFill>
                    <a:srgbClr val="A6AAA9"/>
                  </a:solidFill>
                </a:rPr>
                <a:t>Three Views</a:t>
              </a:r>
              <a:r>
                <a:rPr>
                  <a:solidFill>
                    <a:srgbClr val="A6AAA9"/>
                  </a:solidFill>
                </a:rPr>
                <a:t>… Block, ed. p.66)</a:t>
              </a:r>
              <a:endParaRPr>
                <a:solidFill>
                  <a:srgbClr val="A6AAA9"/>
                </a:solidFill>
              </a:endParaRPr>
            </a:p>
            <a:p>
              <a:pPr>
                <a:lnSpc>
                  <a:spcPct val="110000"/>
                </a:lnSpc>
                <a:spcBef>
                  <a:spcPts val="1800"/>
                </a:spcBef>
                <a:defRPr sz="2300">
                  <a:latin typeface="Helvetica"/>
                  <a:ea typeface="Helvetica"/>
                  <a:cs typeface="Helvetica"/>
                  <a:sym typeface="Helvetica"/>
                </a:defRPr>
              </a:pPr>
              <a:r>
                <a:t>The postmillennialist cannot easily link all NT tribulation and evil with Israel’s 70 A.D.  judgment (e.g. Rev 2-3; 2 Th 1:5-10;2:2-11). </a:t>
              </a:r>
              <a:br/>
              <a:r>
                <a:t>(They hold to the preterist view of the Book of Revelation.)</a:t>
              </a:r>
            </a:p>
          </p:txBody>
        </p:sp>
        <p:sp>
          <p:nvSpPr>
            <p:cNvPr id="147" name="Shape 147"/>
            <p:cNvSpPr/>
            <p:nvPr/>
          </p:nvSpPr>
          <p:spPr>
            <a:xfrm rot="16200000">
              <a:off x="-185458" y="358436"/>
              <a:ext cx="1247028" cy="523902"/>
            </a:xfrm>
            <a:prstGeom prst="rect">
              <a:avLst/>
            </a:prstGeom>
            <a:gradFill flip="none" rotWithShape="1">
              <a:gsLst>
                <a:gs pos="0">
                  <a:srgbClr val="FBFBFB"/>
                </a:gs>
                <a:gs pos="100000">
                  <a:srgbClr val="BEBEBE"/>
                </a:gs>
              </a:gsLst>
              <a:lin ang="5400000" scaled="0"/>
            </a:grad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nSpc>
                  <a:spcPct val="110000"/>
                </a:lnSpc>
                <a:spcBef>
                  <a:spcPts val="500"/>
                </a:spcBef>
                <a:defRPr sz="2900">
                  <a:latin typeface="Copperplate Gothic Bold"/>
                  <a:ea typeface="Copperplate Gothic Bold"/>
                  <a:cs typeface="Copperplate Gothic Bold"/>
                  <a:sym typeface="Copperplate Gothic Bold"/>
                </a:defRPr>
              </a:lvl1pPr>
            </a:lstStyle>
            <a:p>
              <a:pPr/>
              <a:r>
                <a:t>BUT</a:t>
              </a:r>
            </a:p>
          </p:txBody>
        </p:sp>
      </p:grpSp>
      <p:sp>
        <p:nvSpPr>
          <p:cNvPr id="149" name="Shape 149"/>
          <p:cNvSpPr/>
          <p:nvPr>
            <p:ph type="title" idx="4294967295"/>
          </p:nvPr>
        </p:nvSpPr>
        <p:spPr>
          <a:xfrm>
            <a:off x="1288020" y="-1"/>
            <a:ext cx="11584186" cy="890837"/>
          </a:xfrm>
          <a:prstGeom prst="rect">
            <a:avLst/>
          </a:prstGeom>
        </p:spPr>
        <p:txBody>
          <a:bodyPr/>
          <a:lstStyle>
            <a:lvl1pPr>
              <a:defRPr sz="5600">
                <a:latin typeface="Helvetica Condensed Medium"/>
                <a:ea typeface="Helvetica Condensed Medium"/>
                <a:cs typeface="Helvetica Condensed Medium"/>
                <a:sym typeface="Helvetica Condensed Medium"/>
              </a:defRPr>
            </a:lvl1pPr>
          </a:lstStyle>
          <a:p>
            <a:pPr/>
            <a:r>
              <a:t>Postmillennialist’s Viewpoint</a:t>
            </a:r>
          </a:p>
        </p:txBody>
      </p:sp>
      <p:grpSp>
        <p:nvGrpSpPr>
          <p:cNvPr id="153" name="Group 153"/>
          <p:cNvGrpSpPr/>
          <p:nvPr/>
        </p:nvGrpSpPr>
        <p:grpSpPr>
          <a:xfrm>
            <a:off x="10383574" y="4223275"/>
            <a:ext cx="3019920" cy="982663"/>
            <a:chOff x="0" y="0"/>
            <a:chExt cx="3019918" cy="982662"/>
          </a:xfrm>
        </p:grpSpPr>
        <p:sp>
          <p:nvSpPr>
            <p:cNvPr id="150" name="Shape 150"/>
            <p:cNvSpPr/>
            <p:nvPr/>
          </p:nvSpPr>
          <p:spPr>
            <a:xfrm>
              <a:off x="0" y="0"/>
              <a:ext cx="2268138" cy="982663"/>
            </a:xfrm>
            <a:prstGeom prst="ellipse">
              <a:avLst/>
            </a:prstGeom>
            <a:solidFill>
              <a:schemeClr val="accent4">
                <a:hueOff val="384618"/>
                <a:satOff val="3869"/>
                <a:lumOff val="5802"/>
              </a:schemeClr>
            </a:solidFill>
            <a:ln w="12700" cap="flat">
              <a:noFill/>
              <a:miter lim="400000"/>
            </a:ln>
            <a:effectLst>
              <a:outerShdw sx="100000" sy="100000" kx="0" ky="0" algn="b" rotWithShape="0" blurRad="190500" dist="8455" dir="5400000">
                <a:srgbClr val="000000"/>
              </a:outerShdw>
            </a:effectLst>
          </p:spPr>
          <p:txBody>
            <a:bodyPr wrap="square" lIns="50800" tIns="50800" rIns="50800" bIns="50800" numCol="1" anchor="ctr">
              <a:noAutofit/>
            </a:bodyPr>
            <a:lstStyle/>
            <a:p>
              <a:pPr>
                <a:lnSpc>
                  <a:spcPct val="70000"/>
                </a:lnSpc>
                <a:defRPr b="1" sz="2200">
                  <a:solidFill>
                    <a:srgbClr val="FFFFFF"/>
                  </a:solidFill>
                  <a:latin typeface="Helvetica"/>
                  <a:ea typeface="Helvetica"/>
                  <a:cs typeface="Helvetica"/>
                  <a:sym typeface="Helvetica"/>
                </a:defRPr>
              </a:pPr>
            </a:p>
          </p:txBody>
        </p:sp>
        <p:sp>
          <p:nvSpPr>
            <p:cNvPr id="151" name="Shape 151"/>
            <p:cNvSpPr/>
            <p:nvPr/>
          </p:nvSpPr>
          <p:spPr>
            <a:xfrm>
              <a:off x="751781" y="0"/>
              <a:ext cx="2268138" cy="982663"/>
            </a:xfrm>
            <a:prstGeom prst="ellipse">
              <a:avLst/>
            </a:prstGeom>
            <a:gradFill flip="none" rotWithShape="1">
              <a:gsLst>
                <a:gs pos="0">
                  <a:srgbClr val="D6EDE0"/>
                </a:gs>
                <a:gs pos="100000">
                  <a:srgbClr val="CCE9DB"/>
                </a:gs>
              </a:gsLst>
              <a:lin ang="5400000" scaled="0"/>
            </a:gradFill>
            <a:ln w="12700" cap="flat">
              <a:noFill/>
              <a:miter lim="400000"/>
            </a:ln>
            <a:effectLst/>
          </p:spPr>
          <p:txBody>
            <a:bodyPr wrap="square" lIns="50800" tIns="50800" rIns="50800" bIns="50800" numCol="1" anchor="ctr">
              <a:noAutofit/>
            </a:bodyPr>
            <a:lstStyle/>
            <a:p>
              <a:pPr>
                <a:lnSpc>
                  <a:spcPct val="70000"/>
                </a:lnSpc>
                <a:defRPr b="1" sz="2200">
                  <a:solidFill>
                    <a:srgbClr val="FFFFFF"/>
                  </a:solidFill>
                  <a:latin typeface="Helvetica"/>
                  <a:ea typeface="Helvetica"/>
                  <a:cs typeface="Helvetica"/>
                  <a:sym typeface="Helvetica"/>
                </a:defRPr>
              </a:pPr>
            </a:p>
          </p:txBody>
        </p:sp>
        <p:sp>
          <p:nvSpPr>
            <p:cNvPr id="152" name="Shape 152"/>
            <p:cNvSpPr/>
            <p:nvPr/>
          </p:nvSpPr>
          <p:spPr>
            <a:xfrm>
              <a:off x="281881" y="110331"/>
              <a:ext cx="1694415" cy="762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1" spc="44" sz="2200">
                  <a:latin typeface="Helvetica"/>
                  <a:ea typeface="Helvetica"/>
                  <a:cs typeface="Helvetica"/>
                  <a:sym typeface="Helvetica"/>
                </a:defRPr>
              </a:lvl1pPr>
            </a:lstStyle>
            <a:p>
              <a:pPr/>
              <a:r>
                <a:t>Eternal kingdom</a:t>
              </a:r>
            </a:p>
          </p:txBody>
        </p:sp>
      </p:grpSp>
      <p:grpSp>
        <p:nvGrpSpPr>
          <p:cNvPr id="162" name="Group 162"/>
          <p:cNvGrpSpPr/>
          <p:nvPr/>
        </p:nvGrpSpPr>
        <p:grpSpPr>
          <a:xfrm>
            <a:off x="1414592" y="3883345"/>
            <a:ext cx="11319046" cy="959843"/>
            <a:chOff x="126572" y="0"/>
            <a:chExt cx="11319044" cy="959842"/>
          </a:xfrm>
        </p:grpSpPr>
        <p:sp>
          <p:nvSpPr>
            <p:cNvPr id="154" name="Shape 154"/>
            <p:cNvSpPr/>
            <p:nvPr/>
          </p:nvSpPr>
          <p:spPr>
            <a:xfrm>
              <a:off x="126572" y="835382"/>
              <a:ext cx="11319046"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grpSp>
          <p:nvGrpSpPr>
            <p:cNvPr id="161" name="Group 161"/>
            <p:cNvGrpSpPr/>
            <p:nvPr/>
          </p:nvGrpSpPr>
          <p:grpSpPr>
            <a:xfrm>
              <a:off x="292563" y="-1"/>
              <a:ext cx="620859" cy="959844"/>
              <a:chOff x="0" y="0"/>
              <a:chExt cx="620857" cy="959842"/>
            </a:xfrm>
          </p:grpSpPr>
          <p:grpSp>
            <p:nvGrpSpPr>
              <p:cNvPr id="157" name="Group 157"/>
              <p:cNvGrpSpPr/>
              <p:nvPr/>
            </p:nvGrpSpPr>
            <p:grpSpPr>
              <a:xfrm>
                <a:off x="272587" y="-1"/>
                <a:ext cx="76161" cy="959844"/>
                <a:chOff x="0" y="0"/>
                <a:chExt cx="76159" cy="959842"/>
              </a:xfrm>
            </p:grpSpPr>
            <p:sp>
              <p:nvSpPr>
                <p:cNvPr id="155" name="Shape 155"/>
                <p:cNvSpPr/>
                <p:nvPr/>
              </p:nvSpPr>
              <p:spPr>
                <a:xfrm flipV="1">
                  <a:off x="-1" y="-1"/>
                  <a:ext cx="2" cy="957517"/>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156" name="Shape 156"/>
                <p:cNvSpPr/>
                <p:nvPr/>
              </p:nvSpPr>
              <p:spPr>
                <a:xfrm flipV="1">
                  <a:off x="76159" y="-1"/>
                  <a:ext cx="1" cy="959844"/>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grpSp>
          <p:grpSp>
            <p:nvGrpSpPr>
              <p:cNvPr id="160" name="Group 160"/>
              <p:cNvGrpSpPr/>
              <p:nvPr/>
            </p:nvGrpSpPr>
            <p:grpSpPr>
              <a:xfrm rot="5400000">
                <a:off x="274175" y="-15091"/>
                <a:ext cx="72508" cy="620859"/>
                <a:chOff x="0" y="251417"/>
                <a:chExt cx="72506" cy="620857"/>
              </a:xfrm>
            </p:grpSpPr>
            <p:sp>
              <p:nvSpPr>
                <p:cNvPr id="158" name="Shape 158"/>
                <p:cNvSpPr/>
                <p:nvPr/>
              </p:nvSpPr>
              <p:spPr>
                <a:xfrm flipV="1">
                  <a:off x="-1" y="251417"/>
                  <a:ext cx="2" cy="620859"/>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159" name="Shape 159"/>
                <p:cNvSpPr/>
                <p:nvPr/>
              </p:nvSpPr>
              <p:spPr>
                <a:xfrm flipV="1">
                  <a:off x="72506" y="264422"/>
                  <a:ext cx="1" cy="607854"/>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grpSp>
        </p:grpSp>
      </p:grpSp>
      <p:sp>
        <p:nvSpPr>
          <p:cNvPr id="163" name="Shape 163"/>
          <p:cNvSpPr/>
          <p:nvPr/>
        </p:nvSpPr>
        <p:spPr>
          <a:xfrm>
            <a:off x="4603515" y="858963"/>
            <a:ext cx="5218384" cy="1625601"/>
          </a:xfrm>
          <a:prstGeom prst="rect">
            <a:avLst/>
          </a:prstGeom>
          <a:ln w="127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700"/>
              </a:spcBef>
              <a:defRPr sz="2300">
                <a:latin typeface="Helvetica"/>
                <a:ea typeface="Helvetica"/>
                <a:cs typeface="Helvetica"/>
                <a:sym typeface="Helvetica"/>
              </a:defRPr>
            </a:pPr>
            <a:r>
              <a:t>The Kingdom of God is extended by preaching/teaching of God’s Word. </a:t>
            </a:r>
          </a:p>
          <a:p>
            <a:pPr>
              <a:spcBef>
                <a:spcPts val="700"/>
              </a:spcBef>
              <a:defRPr sz="2300">
                <a:latin typeface="Helvetica"/>
                <a:ea typeface="Helvetica"/>
                <a:cs typeface="Helvetica"/>
                <a:sym typeface="Helvetica"/>
              </a:defRPr>
            </a:pPr>
            <a:r>
              <a:t>The world becomes progressively ‘Christianized.’</a:t>
            </a:r>
          </a:p>
        </p:txBody>
      </p:sp>
      <p:sp>
        <p:nvSpPr>
          <p:cNvPr id="164" name="Shape 164"/>
          <p:cNvSpPr/>
          <p:nvPr/>
        </p:nvSpPr>
        <p:spPr>
          <a:xfrm>
            <a:off x="5412134" y="4475091"/>
            <a:ext cx="2163776"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FFFFFF"/>
                </a:solidFill>
              </a:defRPr>
            </a:lvl1pPr>
          </a:lstStyle>
          <a:p>
            <a:pPr/>
            <a:r>
              <a:t>The millennium</a:t>
            </a:r>
          </a:p>
        </p:txBody>
      </p:sp>
      <p:sp>
        <p:nvSpPr>
          <p:cNvPr id="165" name="Shape 165"/>
          <p:cNvSpPr/>
          <p:nvPr/>
        </p:nvSpPr>
        <p:spPr>
          <a:xfrm>
            <a:off x="3154602" y="3931098"/>
            <a:ext cx="2636215" cy="53355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500"/>
              </a:spcBef>
              <a:defRPr b="1">
                <a:latin typeface="Helvetica Condensed Medium"/>
                <a:ea typeface="Helvetica Condensed Medium"/>
                <a:cs typeface="Helvetica Condensed Medium"/>
                <a:sym typeface="Helvetica Condensed Medium"/>
              </a:defRPr>
            </a:lvl1pPr>
          </a:lstStyle>
          <a:p>
            <a:pPr/>
            <a:r>
              <a:t>Church age</a:t>
            </a:r>
          </a:p>
        </p:txBody>
      </p:sp>
    </p:spTree>
  </p:cSld>
  <p:clrMapOvr>
    <a:masterClrMapping/>
  </p:clrMapOvr>
  <mc:AlternateContent xmlns:mc="http://schemas.openxmlformats.org/markup-compatibility/2006">
    <mc:Choice xmlns:p14="http://schemas.microsoft.com/office/powerpoint/2010/main" Requires="p14">
      <p:transition spd="slow" advClick="1" p14:dur="2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62"/>
                                        </p:tgtEl>
                                        <p:attrNameLst>
                                          <p:attrName>style.visibility</p:attrName>
                                        </p:attrNameLst>
                                      </p:cBhvr>
                                      <p:to>
                                        <p:strVal val="visible"/>
                                      </p:to>
                                    </p:set>
                                    <p:animEffect filter="wipe(left)" transition="in">
                                      <p:cBhvr>
                                        <p:cTn id="7" dur="3500"/>
                                        <p:tgtEl>
                                          <p:spTgt spid="162"/>
                                        </p:tgtEl>
                                      </p:cBhvr>
                                    </p:animEffect>
                                  </p:childTnLst>
                                </p:cTn>
                              </p:par>
                            </p:childTnLst>
                          </p:cTn>
                        </p:par>
                        <p:par>
                          <p:cTn id="8" fill="hold">
                            <p:stCondLst>
                              <p:cond delay="3500"/>
                            </p:stCondLst>
                            <p:childTnLst>
                              <p:par>
                                <p:cTn id="9" presetClass="entr" nodeType="afterEffect" presetSubtype="4" presetID="22" grpId="2" fill="hold">
                                  <p:stCondLst>
                                    <p:cond delay="0"/>
                                  </p:stCondLst>
                                  <p:iterate type="el" backwards="0">
                                    <p:tmAbs val="0"/>
                                  </p:iterate>
                                  <p:childTnLst>
                                    <p:set>
                                      <p:cBhvr>
                                        <p:cTn id="10" fill="hold"/>
                                        <p:tgtEl>
                                          <p:spTgt spid="136"/>
                                        </p:tgtEl>
                                        <p:attrNameLst>
                                          <p:attrName>style.visibility</p:attrName>
                                        </p:attrNameLst>
                                      </p:cBhvr>
                                      <p:to>
                                        <p:strVal val="visible"/>
                                      </p:to>
                                    </p:set>
                                    <p:animEffect filter="wipe(down)" transition="in">
                                      <p:cBhvr>
                                        <p:cTn id="11" dur="3500"/>
                                        <p:tgtEl>
                                          <p:spTgt spid="136"/>
                                        </p:tgtEl>
                                      </p:cBhvr>
                                    </p:animEffect>
                                  </p:childTnLst>
                                </p:cTn>
                              </p:par>
                            </p:childTnLst>
                          </p:cTn>
                        </p:par>
                        <p:par>
                          <p:cTn id="12" fill="hold">
                            <p:stCondLst>
                              <p:cond delay="7000"/>
                            </p:stCondLst>
                            <p:childTnLst>
                              <p:par>
                                <p:cTn id="13" presetClass="entr" nodeType="afterEffect" presetID="9" grpId="3" fill="hold">
                                  <p:stCondLst>
                                    <p:cond delay="0"/>
                                  </p:stCondLst>
                                  <p:iterate type="el" backwards="0">
                                    <p:tmAbs val="0"/>
                                  </p:iterate>
                                  <p:childTnLst>
                                    <p:set>
                                      <p:cBhvr>
                                        <p:cTn id="14" fill="hold"/>
                                        <p:tgtEl>
                                          <p:spTgt spid="165"/>
                                        </p:tgtEl>
                                        <p:attrNameLst>
                                          <p:attrName>style.visibility</p:attrName>
                                        </p:attrNameLst>
                                      </p:cBhvr>
                                      <p:to>
                                        <p:strVal val="visible"/>
                                      </p:to>
                                    </p:set>
                                    <p:animEffect filter="dissolve" transition="in">
                                      <p:cBhvr>
                                        <p:cTn id="15" dur="400"/>
                                        <p:tgtEl>
                                          <p:spTgt spid="165"/>
                                        </p:tgtEl>
                                      </p:cBhvr>
                                    </p:animEffect>
                                  </p:childTnLst>
                                </p:cTn>
                              </p:par>
                            </p:childTnLst>
                          </p:cTn>
                        </p:par>
                        <p:par>
                          <p:cTn id="16" fill="hold">
                            <p:stCondLst>
                              <p:cond delay="7400"/>
                            </p:stCondLst>
                            <p:childTnLst>
                              <p:par>
                                <p:cTn id="17" presetClass="entr" nodeType="afterEffect" presetSubtype="8" presetID="22" grpId="4" fill="hold">
                                  <p:stCondLst>
                                    <p:cond delay="0"/>
                                  </p:stCondLst>
                                  <p:iterate type="el" backwards="0">
                                    <p:tmAbs val="0"/>
                                  </p:iterate>
                                  <p:childTnLst>
                                    <p:set>
                                      <p:cBhvr>
                                        <p:cTn id="18" fill="hold"/>
                                        <p:tgtEl>
                                          <p:spTgt spid="153"/>
                                        </p:tgtEl>
                                        <p:attrNameLst>
                                          <p:attrName>style.visibility</p:attrName>
                                        </p:attrNameLst>
                                      </p:cBhvr>
                                      <p:to>
                                        <p:strVal val="visible"/>
                                      </p:to>
                                    </p:set>
                                    <p:animEffect filter="wipe(left)" transition="in">
                                      <p:cBhvr>
                                        <p:cTn id="19" dur="2500"/>
                                        <p:tgtEl>
                                          <p:spTgt spid="153"/>
                                        </p:tgtEl>
                                      </p:cBhvr>
                                    </p:animEffect>
                                  </p:childTnLst>
                                </p:cTn>
                              </p:par>
                            </p:childTnLst>
                          </p:cTn>
                        </p:par>
                        <p:par>
                          <p:cTn id="20" fill="hold">
                            <p:stCondLst>
                              <p:cond delay="9900"/>
                            </p:stCondLst>
                            <p:childTnLst>
                              <p:par>
                                <p:cTn id="21" presetClass="entr" nodeType="afterEffect" presetSubtype="8" presetID="2" grpId="5" fill="hold">
                                  <p:stCondLst>
                                    <p:cond delay="0"/>
                                  </p:stCondLst>
                                  <p:iterate type="el" backwards="0">
                                    <p:tmAbs val="0"/>
                                  </p:iterate>
                                  <p:childTnLst>
                                    <p:set>
                                      <p:cBhvr>
                                        <p:cTn id="22" fill="hold"/>
                                        <p:tgtEl>
                                          <p:spTgt spid="163">
                                            <p:bg/>
                                          </p:spTgt>
                                        </p:tgtEl>
                                        <p:attrNameLst>
                                          <p:attrName>style.visibility</p:attrName>
                                        </p:attrNameLst>
                                      </p:cBhvr>
                                      <p:to>
                                        <p:strVal val="visible"/>
                                      </p:to>
                                    </p:set>
                                    <p:anim calcmode="lin" valueType="num">
                                      <p:cBhvr>
                                        <p:cTn id="23" dur="1750" fill="hold"/>
                                        <p:tgtEl>
                                          <p:spTgt spid="163">
                                            <p:bg/>
                                          </p:spTgt>
                                        </p:tgtEl>
                                        <p:attrNameLst>
                                          <p:attrName>ppt_x</p:attrName>
                                        </p:attrNameLst>
                                      </p:cBhvr>
                                      <p:tavLst>
                                        <p:tav tm="0">
                                          <p:val>
                                            <p:strVal val="0-#ppt_w/2"/>
                                          </p:val>
                                        </p:tav>
                                        <p:tav tm="100000">
                                          <p:val>
                                            <p:strVal val="#ppt_x"/>
                                          </p:val>
                                        </p:tav>
                                      </p:tavLst>
                                    </p:anim>
                                    <p:anim calcmode="lin" valueType="num">
                                      <p:cBhvr>
                                        <p:cTn id="24" dur="1750" fill="hold"/>
                                        <p:tgtEl>
                                          <p:spTgt spid="163">
                                            <p:bg/>
                                          </p:spTgt>
                                        </p:tgtEl>
                                        <p:attrNameLst>
                                          <p:attrName>ppt_y</p:attrName>
                                        </p:attrNameLst>
                                      </p:cBhvr>
                                      <p:tavLst>
                                        <p:tav tm="0">
                                          <p:val>
                                            <p:strVal val="#ppt_y"/>
                                          </p:val>
                                        </p:tav>
                                        <p:tav tm="100000">
                                          <p:val>
                                            <p:strVal val="#ppt_y"/>
                                          </p:val>
                                        </p:tav>
                                      </p:tavLst>
                                    </p:anim>
                                  </p:childTnLst>
                                </p:cTn>
                              </p:par>
                              <p:par>
                                <p:cTn id="25" presetClass="entr" nodeType="withEffect" presetSubtype="8" presetID="2" grpId="5" fill="hold">
                                  <p:stCondLst>
                                    <p:cond delay="0"/>
                                  </p:stCondLst>
                                  <p:iterate type="el" backwards="0">
                                    <p:tmAbs val="0"/>
                                  </p:iterate>
                                  <p:childTnLst>
                                    <p:set>
                                      <p:cBhvr>
                                        <p:cTn id="26" fill="hold"/>
                                        <p:tgtEl>
                                          <p:spTgt spid="163">
                                            <p:txEl>
                                              <p:pRg st="0" end="0"/>
                                            </p:txEl>
                                          </p:spTgt>
                                        </p:tgtEl>
                                        <p:attrNameLst>
                                          <p:attrName>style.visibility</p:attrName>
                                        </p:attrNameLst>
                                      </p:cBhvr>
                                      <p:to>
                                        <p:strVal val="visible"/>
                                      </p:to>
                                    </p:set>
                                    <p:anim calcmode="lin" valueType="num">
                                      <p:cBhvr>
                                        <p:cTn id="27" dur="1750" fill="hold"/>
                                        <p:tgtEl>
                                          <p:spTgt spid="163">
                                            <p:txEl>
                                              <p:pRg st="0" end="0"/>
                                            </p:txEl>
                                          </p:spTgt>
                                        </p:tgtEl>
                                        <p:attrNameLst>
                                          <p:attrName>ppt_x</p:attrName>
                                        </p:attrNameLst>
                                      </p:cBhvr>
                                      <p:tavLst>
                                        <p:tav tm="0">
                                          <p:val>
                                            <p:strVal val="0-#ppt_w/2"/>
                                          </p:val>
                                        </p:tav>
                                        <p:tav tm="100000">
                                          <p:val>
                                            <p:strVal val="#ppt_x"/>
                                          </p:val>
                                        </p:tav>
                                      </p:tavLst>
                                    </p:anim>
                                    <p:anim calcmode="lin" valueType="num">
                                      <p:cBhvr>
                                        <p:cTn id="28" dur="1750" fill="hold"/>
                                        <p:tgtEl>
                                          <p:spTgt spid="1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5" presetID="19" grpId="6" fill="hold">
                                  <p:stCondLst>
                                    <p:cond delay="0"/>
                                  </p:stCondLst>
                                  <p:iterate type="el" backwards="0">
                                    <p:tmAbs val="0"/>
                                  </p:iterate>
                                  <p:childTnLst>
                                    <p:set>
                                      <p:cBhvr>
                                        <p:cTn id="32" fill="hold"/>
                                        <p:tgtEl>
                                          <p:spTgt spid="137"/>
                                        </p:tgtEl>
                                        <p:attrNameLst>
                                          <p:attrName>style.visibility</p:attrName>
                                        </p:attrNameLst>
                                      </p:cBhvr>
                                      <p:to>
                                        <p:strVal val="visible"/>
                                      </p:to>
                                    </p:set>
                                    <p:anim calcmode="lin" valueType="num">
                                      <p:cBhvr>
                                        <p:cTn id="33" dur="1000" fill="hold"/>
                                        <p:tgtEl>
                                          <p:spTgt spid="137"/>
                                        </p:tgtEl>
                                        <p:attrNameLst>
                                          <p:attrName>ppt_w</p:attrName>
                                        </p:attrNameLst>
                                      </p:cBhvr>
                                      <p:tavLst>
                                        <p:tav tm="0">
                                          <p:val>
                                            <p:strVal val="#ppt_w"/>
                                          </p:val>
                                        </p:tav>
                                        <p:tav tm="100000">
                                          <p:val>
                                            <p:strVal val="#ppt_w"/>
                                          </p:val>
                                        </p:tav>
                                      </p:tavLst>
                                    </p:anim>
                                    <p:anim calcmode="lin" valueType="num">
                                      <p:cBhvr>
                                        <p:cTn id="34" dur="1000" fill="hold"/>
                                        <p:tgtEl>
                                          <p:spTgt spid="137"/>
                                        </p:tgtEl>
                                        <p:attrNameLst>
                                          <p:attrName>ppt_h</p:attrName>
                                        </p:attrNameLst>
                                      </p:cBhvr>
                                      <p:tavLst>
                                        <p:tav tm="0" fmla="#ppt_h*sin(2.5*pi*$)">
                                          <p:val>
                                            <p:fltVal val="0"/>
                                          </p:val>
                                        </p:tav>
                                        <p:tav tm="100000">
                                          <p:val>
                                            <p:fltVal val="1"/>
                                          </p:val>
                                        </p:tav>
                                      </p:tavLst>
                                    </p:anim>
                                  </p:childTnLst>
                                </p:cTn>
                              </p:par>
                            </p:childTnLst>
                          </p:cTn>
                        </p:par>
                        <p:par>
                          <p:cTn id="35" fill="hold">
                            <p:stCondLst>
                              <p:cond delay="1000"/>
                            </p:stCondLst>
                            <p:childTnLst>
                              <p:par>
                                <p:cTn id="36" presetClass="entr" nodeType="afterEffect" presetSubtype="0" presetID="1" grpId="7" fill="hold">
                                  <p:stCondLst>
                                    <p:cond delay="0"/>
                                  </p:stCondLst>
                                  <p:iterate type="el" backwards="0">
                                    <p:tmAbs val="0"/>
                                  </p:iterate>
                                  <p:childTnLst>
                                    <p:set>
                                      <p:cBhvr>
                                        <p:cTn id="37" fill="hold"/>
                                        <p:tgtEl>
                                          <p:spTgt spid="164"/>
                                        </p:tgtEl>
                                        <p:attrNameLst>
                                          <p:attrName>style.visibility</p:attrName>
                                        </p:attrNameLst>
                                      </p:cBhvr>
                                      <p:to>
                                        <p:strVal val="visible"/>
                                      </p:to>
                                    </p:set>
                                  </p:childTnLst>
                                </p:cTn>
                              </p:par>
                            </p:childTnLst>
                          </p:cTn>
                        </p:par>
                        <p:par>
                          <p:cTn id="38" fill="hold">
                            <p:stCondLst>
                              <p:cond delay="1000"/>
                            </p:stCondLst>
                            <p:childTnLst>
                              <p:par>
                                <p:cTn id="39" presetClass="entr" nodeType="afterEffect" presetSubtype="32" presetID="4" grpId="8" fill="hold">
                                  <p:stCondLst>
                                    <p:cond delay="0"/>
                                  </p:stCondLst>
                                  <p:iterate type="el" backwards="0">
                                    <p:tmAbs val="0"/>
                                  </p:iterate>
                                  <p:childTnLst>
                                    <p:set>
                                      <p:cBhvr>
                                        <p:cTn id="40" fill="hold"/>
                                        <p:tgtEl>
                                          <p:spTgt spid="135"/>
                                        </p:tgtEl>
                                        <p:attrNameLst>
                                          <p:attrName>style.visibility</p:attrName>
                                        </p:attrNameLst>
                                      </p:cBhvr>
                                      <p:to>
                                        <p:strVal val="visible"/>
                                      </p:to>
                                    </p:set>
                                    <p:animEffect filter="box(out)" transition="in">
                                      <p:cBhvr>
                                        <p:cTn id="41" dur="5250"/>
                                        <p:tgtEl>
                                          <p:spTgt spid="135"/>
                                        </p:tgtEl>
                                      </p:cBhvr>
                                    </p:animEffect>
                                  </p:childTnLst>
                                </p:cTn>
                              </p:par>
                            </p:childTnLst>
                          </p:cTn>
                        </p:par>
                        <p:par>
                          <p:cTn id="42" fill="hold">
                            <p:stCondLst>
                              <p:cond delay="6250"/>
                            </p:stCondLst>
                            <p:childTnLst>
                              <p:par>
                                <p:cTn id="43" presetClass="entr" nodeType="afterEffect" presetSubtype="8" presetID="2" grpId="5" fill="hold">
                                  <p:stCondLst>
                                    <p:cond delay="0"/>
                                  </p:stCondLst>
                                  <p:iterate type="el" backwards="0">
                                    <p:tmAbs val="0"/>
                                  </p:iterate>
                                  <p:childTnLst>
                                    <p:set>
                                      <p:cBhvr>
                                        <p:cTn id="44" fill="hold"/>
                                        <p:tgtEl>
                                          <p:spTgt spid="163">
                                            <p:txEl>
                                              <p:pRg st="1" end="1"/>
                                            </p:txEl>
                                          </p:spTgt>
                                        </p:tgtEl>
                                        <p:attrNameLst>
                                          <p:attrName>style.visibility</p:attrName>
                                        </p:attrNameLst>
                                      </p:cBhvr>
                                      <p:to>
                                        <p:strVal val="visible"/>
                                      </p:to>
                                    </p:set>
                                    <p:anim calcmode="lin" valueType="num">
                                      <p:cBhvr>
                                        <p:cTn id="45" dur="1750" fill="hold"/>
                                        <p:tgtEl>
                                          <p:spTgt spid="163">
                                            <p:txEl>
                                              <p:pRg st="1" end="1"/>
                                            </p:txEl>
                                          </p:spTgt>
                                        </p:tgtEl>
                                        <p:attrNameLst>
                                          <p:attrName>ppt_x</p:attrName>
                                        </p:attrNameLst>
                                      </p:cBhvr>
                                      <p:tavLst>
                                        <p:tav tm="0">
                                          <p:val>
                                            <p:strVal val="0-#ppt_w/2"/>
                                          </p:val>
                                        </p:tav>
                                        <p:tav tm="100000">
                                          <p:val>
                                            <p:strVal val="#ppt_x"/>
                                          </p:val>
                                        </p:tav>
                                      </p:tavLst>
                                    </p:anim>
                                    <p:anim calcmode="lin" valueType="num">
                                      <p:cBhvr>
                                        <p:cTn id="46" dur="1750" fill="hold"/>
                                        <p:tgtEl>
                                          <p:spTgt spid="1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1" presetID="2" grpId="9" fill="hold">
                                  <p:stCondLst>
                                    <p:cond delay="0"/>
                                  </p:stCondLst>
                                  <p:iterate type="el" backwards="0">
                                    <p:tmAbs val="0"/>
                                  </p:iterate>
                                  <p:childTnLst>
                                    <p:set>
                                      <p:cBhvr>
                                        <p:cTn id="50" fill="hold"/>
                                        <p:tgtEl>
                                          <p:spTgt spid="144"/>
                                        </p:tgtEl>
                                        <p:attrNameLst>
                                          <p:attrName>style.visibility</p:attrName>
                                        </p:attrNameLst>
                                      </p:cBhvr>
                                      <p:to>
                                        <p:strVal val="visible"/>
                                      </p:to>
                                    </p:set>
                                    <p:anim calcmode="lin" valueType="num">
                                      <p:cBhvr>
                                        <p:cTn id="51" dur="1000" fill="hold"/>
                                        <p:tgtEl>
                                          <p:spTgt spid="144"/>
                                        </p:tgtEl>
                                        <p:attrNameLst>
                                          <p:attrName>ppt_x</p:attrName>
                                        </p:attrNameLst>
                                      </p:cBhvr>
                                      <p:tavLst>
                                        <p:tav tm="0">
                                          <p:val>
                                            <p:strVal val="#ppt_x"/>
                                          </p:val>
                                        </p:tav>
                                        <p:tav tm="100000">
                                          <p:val>
                                            <p:strVal val="#ppt_x"/>
                                          </p:val>
                                        </p:tav>
                                      </p:tavLst>
                                    </p:anim>
                                    <p:anim calcmode="lin" valueType="num">
                                      <p:cBhvr>
                                        <p:cTn id="52" dur="1000" fill="hold"/>
                                        <p:tgtEl>
                                          <p:spTgt spid="144"/>
                                        </p:tgtEl>
                                        <p:attrNameLst>
                                          <p:attrName>ppt_y</p:attrName>
                                        </p:attrNameLst>
                                      </p:cBhvr>
                                      <p:tavLst>
                                        <p:tav tm="0">
                                          <p:val>
                                            <p:strVal val="0-#ppt_h/2"/>
                                          </p:val>
                                        </p:tav>
                                        <p:tav tm="100000">
                                          <p:val>
                                            <p:strVal val="#ppt_y"/>
                                          </p:val>
                                        </p:tav>
                                      </p:tavLst>
                                    </p:anim>
                                  </p:childTnLst>
                                </p:cTn>
                              </p:par>
                            </p:childTnLst>
                          </p:cTn>
                        </p:par>
                        <p:par>
                          <p:cTn id="53" fill="hold">
                            <p:stCondLst>
                              <p:cond delay="1000"/>
                            </p:stCondLst>
                            <p:childTnLst>
                              <p:par>
                                <p:cTn id="54" presetClass="entr" nodeType="afterEffect" presetID="10" grpId="10" fill="hold">
                                  <p:stCondLst>
                                    <p:cond delay="0"/>
                                  </p:stCondLst>
                                  <p:iterate type="el" backwards="0">
                                    <p:tmAbs val="0"/>
                                  </p:iterate>
                                  <p:childTnLst>
                                    <p:set>
                                      <p:cBhvr>
                                        <p:cTn id="55" fill="hold"/>
                                        <p:tgtEl>
                                          <p:spTgt spid="145"/>
                                        </p:tgtEl>
                                        <p:attrNameLst>
                                          <p:attrName>style.visibility</p:attrName>
                                        </p:attrNameLst>
                                      </p:cBhvr>
                                      <p:to>
                                        <p:strVal val="visible"/>
                                      </p:to>
                                    </p:set>
                                    <p:animEffect filter="fade" transition="in">
                                      <p:cBhvr>
                                        <p:cTn id="56" dur="1500"/>
                                        <p:tgtEl>
                                          <p:spTgt spid="145"/>
                                        </p:tgtEl>
                                      </p:cBhvr>
                                    </p:animEffect>
                                  </p:childTnLst>
                                </p:cTn>
                              </p:par>
                            </p:childTnLst>
                          </p:cTn>
                        </p:par>
                      </p:childTnLst>
                    </p:cTn>
                  </p:par>
                  <p:par>
                    <p:cTn id="57" fill="hold">
                      <p:stCondLst>
                        <p:cond delay="indefinite"/>
                      </p:stCondLst>
                      <p:childTnLst>
                        <p:par>
                          <p:cTn id="58" fill="hold">
                            <p:stCondLst>
                              <p:cond delay="0"/>
                            </p:stCondLst>
                            <p:childTnLst>
                              <p:par>
                                <p:cTn id="59" presetClass="entr" nodeType="clickEffect" presetSubtype="1" presetID="2" grpId="11" fill="hold">
                                  <p:stCondLst>
                                    <p:cond delay="0"/>
                                  </p:stCondLst>
                                  <p:iterate type="el" backwards="0">
                                    <p:tmAbs val="0"/>
                                  </p:iterate>
                                  <p:childTnLst>
                                    <p:set>
                                      <p:cBhvr>
                                        <p:cTn id="60" fill="hold"/>
                                        <p:tgtEl>
                                          <p:spTgt spid="141"/>
                                        </p:tgtEl>
                                        <p:attrNameLst>
                                          <p:attrName>style.visibility</p:attrName>
                                        </p:attrNameLst>
                                      </p:cBhvr>
                                      <p:to>
                                        <p:strVal val="visible"/>
                                      </p:to>
                                    </p:set>
                                    <p:anim calcmode="lin" valueType="num">
                                      <p:cBhvr>
                                        <p:cTn id="61" dur="1750" fill="hold"/>
                                        <p:tgtEl>
                                          <p:spTgt spid="141"/>
                                        </p:tgtEl>
                                        <p:attrNameLst>
                                          <p:attrName>ppt_x</p:attrName>
                                        </p:attrNameLst>
                                      </p:cBhvr>
                                      <p:tavLst>
                                        <p:tav tm="0">
                                          <p:val>
                                            <p:strVal val="#ppt_x"/>
                                          </p:val>
                                        </p:tav>
                                        <p:tav tm="100000">
                                          <p:val>
                                            <p:strVal val="#ppt_x"/>
                                          </p:val>
                                        </p:tav>
                                      </p:tavLst>
                                    </p:anim>
                                    <p:anim calcmode="lin" valueType="num">
                                      <p:cBhvr>
                                        <p:cTn id="62" dur="1750" fill="hold"/>
                                        <p:tgtEl>
                                          <p:spTgt spid="141"/>
                                        </p:tgtEl>
                                        <p:attrNameLst>
                                          <p:attrName>ppt_y</p:attrName>
                                        </p:attrNameLst>
                                      </p:cBhvr>
                                      <p:tavLst>
                                        <p:tav tm="0">
                                          <p:val>
                                            <p:strVal val="0-#ppt_h/2"/>
                                          </p:val>
                                        </p:tav>
                                        <p:tav tm="100000">
                                          <p:val>
                                            <p:strVal val="#ppt_y"/>
                                          </p:val>
                                        </p:tav>
                                      </p:tavLst>
                                    </p:anim>
                                  </p:childTnLst>
                                </p:cTn>
                              </p:par>
                            </p:childTnLst>
                          </p:cTn>
                        </p:par>
                        <p:par>
                          <p:cTn id="63" fill="hold">
                            <p:stCondLst>
                              <p:cond delay="1750"/>
                            </p:stCondLst>
                            <p:childTnLst>
                              <p:par>
                                <p:cTn id="64" presetClass="entr" nodeType="afterEffect" presetSubtype="1" presetID="7" grpId="12" fill="hold">
                                  <p:stCondLst>
                                    <p:cond delay="0"/>
                                  </p:stCondLst>
                                  <p:iterate type="el" backwards="0">
                                    <p:tmAbs val="0"/>
                                  </p:iterate>
                                  <p:childTnLst>
                                    <p:set>
                                      <p:cBhvr>
                                        <p:cTn id="65" fill="hold"/>
                                        <p:tgtEl>
                                          <p:spTgt spid="140"/>
                                        </p:tgtEl>
                                        <p:attrNameLst>
                                          <p:attrName>style.visibility</p:attrName>
                                        </p:attrNameLst>
                                      </p:cBhvr>
                                      <p:to>
                                        <p:strVal val="visible"/>
                                      </p:to>
                                    </p:set>
                                    <p:anim calcmode="lin" valueType="num">
                                      <p:cBhvr>
                                        <p:cTn id="66" dur="2000" fill="hold"/>
                                        <p:tgtEl>
                                          <p:spTgt spid="140"/>
                                        </p:tgtEl>
                                        <p:attrNameLst>
                                          <p:attrName>ppt_x</p:attrName>
                                        </p:attrNameLst>
                                      </p:cBhvr>
                                      <p:tavLst>
                                        <p:tav tm="0">
                                          <p:val>
                                            <p:strVal val="#ppt_x"/>
                                          </p:val>
                                        </p:tav>
                                        <p:tav tm="100000">
                                          <p:val>
                                            <p:strVal val="#ppt_x"/>
                                          </p:val>
                                        </p:tav>
                                      </p:tavLst>
                                    </p:anim>
                                    <p:anim calcmode="lin" valueType="num">
                                      <p:cBhvr>
                                        <p:cTn id="67" dur="2000" fill="hold"/>
                                        <p:tgtEl>
                                          <p:spTgt spid="140"/>
                                        </p:tgtEl>
                                        <p:attrNameLst>
                                          <p:attrName>ppt_y</p:attrName>
                                        </p:attrNameLst>
                                      </p:cBhvr>
                                      <p:tavLst>
                                        <p:tav tm="0">
                                          <p:val>
                                            <p:strVal val="0-#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Class="entr" nodeType="clickEffect" presetSubtype="4" presetID="7" grpId="13" fill="hold">
                                  <p:stCondLst>
                                    <p:cond delay="0"/>
                                  </p:stCondLst>
                                  <p:iterate type="el" backwards="0">
                                    <p:tmAbs val="0"/>
                                  </p:iterate>
                                  <p:childTnLst>
                                    <p:set>
                                      <p:cBhvr>
                                        <p:cTn id="71" fill="hold"/>
                                        <p:tgtEl>
                                          <p:spTgt spid="148"/>
                                        </p:tgtEl>
                                        <p:attrNameLst>
                                          <p:attrName>style.visibility</p:attrName>
                                        </p:attrNameLst>
                                      </p:cBhvr>
                                      <p:to>
                                        <p:strVal val="visible"/>
                                      </p:to>
                                    </p:set>
                                    <p:anim calcmode="lin" valueType="num">
                                      <p:cBhvr>
                                        <p:cTn id="72" dur="2500" fill="hold"/>
                                        <p:tgtEl>
                                          <p:spTgt spid="148"/>
                                        </p:tgtEl>
                                        <p:attrNameLst>
                                          <p:attrName>ppt_x</p:attrName>
                                        </p:attrNameLst>
                                      </p:cBhvr>
                                      <p:tavLst>
                                        <p:tav tm="0">
                                          <p:val>
                                            <p:strVal val="#ppt_x"/>
                                          </p:val>
                                        </p:tav>
                                        <p:tav tm="100000">
                                          <p:val>
                                            <p:strVal val="#ppt_x"/>
                                          </p:val>
                                        </p:tav>
                                      </p:tavLst>
                                    </p:anim>
                                    <p:anim calcmode="lin" valueType="num">
                                      <p:cBhvr>
                                        <p:cTn id="73" dur="2500" fill="hold"/>
                                        <p:tgtEl>
                                          <p:spTgt spid="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4" grpId="7"/>
      <p:bldP build="whole" bldLvl="1" animBg="1" rev="0" advAuto="0" spid="136" grpId="2"/>
      <p:bldP build="whole" bldLvl="1" animBg="1" rev="0" advAuto="0" spid="141" grpId="11"/>
      <p:bldP build="whole" bldLvl="1" animBg="1" rev="0" advAuto="0" spid="135" grpId="8"/>
      <p:bldP build="whole" bldLvl="1" animBg="1" rev="0" advAuto="0" spid="148" grpId="13"/>
      <p:bldP build="whole" bldLvl="1" animBg="1" rev="0" advAuto="0" spid="165" grpId="3"/>
      <p:bldP build="whole" bldLvl="1" animBg="1" rev="0" advAuto="0" spid="162" grpId="1"/>
      <p:bldP build="whole" bldLvl="1" animBg="1" rev="0" advAuto="0" spid="144" grpId="9"/>
      <p:bldP build="whole" bldLvl="1" animBg="1" rev="0" advAuto="0" spid="145" grpId="10"/>
      <p:bldP build="p" bldLvl="5" animBg="1" rev="0" advAuto="0" spid="163" grpId="5"/>
      <p:bldP build="whole" bldLvl="1" animBg="1" rev="0" advAuto="0" spid="153" grpId="4"/>
      <p:bldP build="whole" bldLvl="1" animBg="1" rev="0" advAuto="0" spid="137" grpId="6"/>
      <p:bldP build="whole" bldLvl="1" animBg="1" rev="0" advAuto="0" spid="140" grpId="12"/>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nvSpPr>
        <p:spPr>
          <a:xfrm>
            <a:off x="1420613" y="2291723"/>
            <a:ext cx="11584187" cy="4470414"/>
          </a:xfrm>
          <a:prstGeom prst="rect">
            <a:avLst/>
          </a:prstGeom>
          <a:gradFill>
            <a:gsLst>
              <a:gs pos="0">
                <a:srgbClr val="FBFBF3"/>
              </a:gs>
              <a:gs pos="100000">
                <a:srgbClr val="BCE4D3"/>
              </a:gs>
            </a:gsLst>
            <a:lin ang="5400000"/>
          </a:gra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pPr>
          </a:p>
        </p:txBody>
      </p:sp>
      <p:sp>
        <p:nvSpPr>
          <p:cNvPr id="168" name="Shape 168"/>
          <p:cNvSpPr/>
          <p:nvPr/>
        </p:nvSpPr>
        <p:spPr>
          <a:xfrm>
            <a:off x="5048915" y="3823715"/>
            <a:ext cx="2636214" cy="53355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500"/>
              </a:spcBef>
              <a:defRPr b="1">
                <a:latin typeface="Helvetica Condensed Medium"/>
                <a:ea typeface="Helvetica Condensed Medium"/>
                <a:cs typeface="Helvetica Condensed Medium"/>
                <a:sym typeface="Helvetica Condensed Medium"/>
              </a:defRPr>
            </a:lvl1pPr>
          </a:lstStyle>
          <a:p>
            <a:pPr/>
            <a:r>
              <a:t>Church age</a:t>
            </a:r>
          </a:p>
        </p:txBody>
      </p:sp>
      <p:grpSp>
        <p:nvGrpSpPr>
          <p:cNvPr id="171" name="Group 171"/>
          <p:cNvGrpSpPr/>
          <p:nvPr/>
        </p:nvGrpSpPr>
        <p:grpSpPr>
          <a:xfrm>
            <a:off x="9867620" y="2796966"/>
            <a:ext cx="927101" cy="934394"/>
            <a:chOff x="0" y="0"/>
            <a:chExt cx="927100" cy="934393"/>
          </a:xfrm>
        </p:grpSpPr>
        <p:sp>
          <p:nvSpPr>
            <p:cNvPr id="169" name="Shape 169"/>
            <p:cNvSpPr/>
            <p:nvPr/>
          </p:nvSpPr>
          <p:spPr>
            <a:xfrm>
              <a:off x="-1" y="0"/>
              <a:ext cx="927101" cy="5097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nSpc>
                  <a:spcPct val="110000"/>
                </a:lnSpc>
                <a:spcBef>
                  <a:spcPts val="500"/>
                </a:spcBef>
                <a:defRPr b="1" sz="1600">
                  <a:latin typeface="Helvetica Condensed Medium"/>
                  <a:ea typeface="Helvetica Condensed Medium"/>
                  <a:cs typeface="Helvetica Condensed Medium"/>
                  <a:sym typeface="Helvetica Condensed Medium"/>
                </a:defRPr>
              </a:pPr>
              <a:r>
                <a:t>Final</a:t>
              </a:r>
              <a:br/>
              <a:r>
                <a:t>Judgment</a:t>
              </a:r>
            </a:p>
          </p:txBody>
        </p:sp>
        <p:sp>
          <p:nvSpPr>
            <p:cNvPr id="170" name="Shape 170"/>
            <p:cNvSpPr/>
            <p:nvPr/>
          </p:nvSpPr>
          <p:spPr>
            <a:xfrm rot="10800000">
              <a:off x="89833" y="509767"/>
              <a:ext cx="747433" cy="4246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blipFill rotWithShape="1">
              <a:blip r:embed="rId2">
                <a:alphaModFix amt="22328"/>
              </a:blip>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grpSp>
      <p:sp>
        <p:nvSpPr>
          <p:cNvPr id="172" name="Shape 172"/>
          <p:cNvSpPr/>
          <p:nvPr/>
        </p:nvSpPr>
        <p:spPr>
          <a:xfrm>
            <a:off x="9575333" y="2194842"/>
            <a:ext cx="1511677" cy="5097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10000"/>
              </a:lnSpc>
              <a:spcBef>
                <a:spcPts val="500"/>
              </a:spcBef>
              <a:defRPr b="1" sz="1600">
                <a:latin typeface="Helvetica Condensed Medium"/>
                <a:ea typeface="Helvetica Condensed Medium"/>
                <a:cs typeface="Helvetica Condensed Medium"/>
                <a:sym typeface="Helvetica Condensed Medium"/>
              </a:defRPr>
            </a:lvl1pPr>
          </a:lstStyle>
          <a:p>
            <a:pPr/>
            <a:r>
              <a:t>General resurrection</a:t>
            </a:r>
          </a:p>
        </p:txBody>
      </p:sp>
      <p:sp>
        <p:nvSpPr>
          <p:cNvPr id="173" name="Shape 173"/>
          <p:cNvSpPr/>
          <p:nvPr/>
        </p:nvSpPr>
        <p:spPr>
          <a:xfrm>
            <a:off x="1926644" y="5064793"/>
            <a:ext cx="8456930" cy="1028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500"/>
              </a:spcBef>
              <a:defRPr sz="3000">
                <a:solidFill>
                  <a:srgbClr val="A6AAA9"/>
                </a:solidFill>
                <a:latin typeface="Copperplate Gothic Bold"/>
                <a:ea typeface="Copperplate Gothic Bold"/>
                <a:cs typeface="Copperplate Gothic Bold"/>
                <a:sym typeface="Copperplate Gothic Bold"/>
              </a:defRPr>
            </a:pPr>
            <a:r>
              <a:t>evil and good continue to the end.</a:t>
            </a:r>
          </a:p>
          <a:p>
            <a:pPr>
              <a:spcBef>
                <a:spcPts val="500"/>
              </a:spcBef>
              <a:defRPr sz="3000">
                <a:solidFill>
                  <a:srgbClr val="A6AAA9"/>
                </a:solidFill>
                <a:latin typeface="Copperplate Gothic Bold"/>
                <a:ea typeface="Copperplate Gothic Bold"/>
                <a:cs typeface="Copperplate Gothic Bold"/>
                <a:sym typeface="Copperplate Gothic Bold"/>
              </a:defRPr>
            </a:pPr>
            <a:r>
              <a:t>Symbolic 1000 years</a:t>
            </a:r>
          </a:p>
        </p:txBody>
      </p:sp>
      <p:grpSp>
        <p:nvGrpSpPr>
          <p:cNvPr id="176" name="Group 176"/>
          <p:cNvGrpSpPr/>
          <p:nvPr/>
        </p:nvGrpSpPr>
        <p:grpSpPr>
          <a:xfrm>
            <a:off x="1777954" y="7511169"/>
            <a:ext cx="10113289" cy="1270001"/>
            <a:chOff x="0" y="0"/>
            <a:chExt cx="10113288" cy="1270000"/>
          </a:xfrm>
        </p:grpSpPr>
        <p:sp>
          <p:nvSpPr>
            <p:cNvPr id="174" name="Shape 174"/>
            <p:cNvSpPr/>
            <p:nvPr/>
          </p:nvSpPr>
          <p:spPr>
            <a:xfrm>
              <a:off x="623304" y="262823"/>
              <a:ext cx="9489985" cy="8483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110000"/>
                </a:lnSpc>
                <a:spcBef>
                  <a:spcPts val="1800"/>
                </a:spcBef>
                <a:defRPr sz="2300">
                  <a:latin typeface="Helvetica"/>
                  <a:ea typeface="Helvetica"/>
                  <a:cs typeface="Helvetica"/>
                  <a:sym typeface="Helvetica"/>
                </a:defRPr>
              </a:lvl1pPr>
            </a:lstStyle>
            <a:p>
              <a:pPr/>
              <a:r>
                <a:t>They are often criticized for assigning general time periods to the literal “figures”  given in the scripture such as the number 1000.</a:t>
              </a:r>
            </a:p>
          </p:txBody>
        </p:sp>
        <p:sp>
          <p:nvSpPr>
            <p:cNvPr id="175" name="Shape 175"/>
            <p:cNvSpPr/>
            <p:nvPr/>
          </p:nvSpPr>
          <p:spPr>
            <a:xfrm rot="16200000">
              <a:off x="-368224" y="368223"/>
              <a:ext cx="1270001" cy="533554"/>
            </a:xfrm>
            <a:prstGeom prst="rect">
              <a:avLst/>
            </a:prstGeom>
            <a:gradFill flip="none" rotWithShape="1">
              <a:gsLst>
                <a:gs pos="0">
                  <a:srgbClr val="FBFBFB"/>
                </a:gs>
                <a:gs pos="100000">
                  <a:srgbClr val="BEBEBE"/>
                </a:gs>
              </a:gsLst>
              <a:lin ang="5400000" scaled="0"/>
            </a:grad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nSpc>
                  <a:spcPct val="110000"/>
                </a:lnSpc>
                <a:spcBef>
                  <a:spcPts val="500"/>
                </a:spcBef>
                <a:defRPr sz="2900">
                  <a:latin typeface="Copperplate Gothic Bold"/>
                  <a:ea typeface="Copperplate Gothic Bold"/>
                  <a:cs typeface="Copperplate Gothic Bold"/>
                  <a:sym typeface="Copperplate Gothic Bold"/>
                </a:defRPr>
              </a:lvl1pPr>
            </a:lstStyle>
            <a:p>
              <a:pPr/>
              <a:r>
                <a:t>BUT</a:t>
              </a:r>
            </a:p>
          </p:txBody>
        </p:sp>
      </p:grpSp>
      <p:sp>
        <p:nvSpPr>
          <p:cNvPr id="177" name="Shape 177"/>
          <p:cNvSpPr/>
          <p:nvPr>
            <p:ph type="title" idx="4294967295"/>
          </p:nvPr>
        </p:nvSpPr>
        <p:spPr>
          <a:xfrm>
            <a:off x="1420614" y="91678"/>
            <a:ext cx="11584187" cy="890836"/>
          </a:xfrm>
          <a:prstGeom prst="rect">
            <a:avLst/>
          </a:prstGeom>
        </p:spPr>
        <p:txBody>
          <a:bodyPr/>
          <a:lstStyle>
            <a:lvl1pPr>
              <a:defRPr sz="5600">
                <a:latin typeface="Helvetica Condensed Medium"/>
                <a:ea typeface="Helvetica Condensed Medium"/>
                <a:cs typeface="Helvetica Condensed Medium"/>
                <a:sym typeface="Helvetica Condensed Medium"/>
              </a:defRPr>
            </a:lvl1pPr>
          </a:lstStyle>
          <a:p>
            <a:pPr/>
            <a:r>
              <a:t>Amillennialist’s Viewpoint</a:t>
            </a:r>
          </a:p>
        </p:txBody>
      </p:sp>
      <p:grpSp>
        <p:nvGrpSpPr>
          <p:cNvPr id="181" name="Group 181"/>
          <p:cNvGrpSpPr/>
          <p:nvPr/>
        </p:nvGrpSpPr>
        <p:grpSpPr>
          <a:xfrm>
            <a:off x="10421295" y="4214696"/>
            <a:ext cx="3019920" cy="982663"/>
            <a:chOff x="0" y="0"/>
            <a:chExt cx="3019918" cy="982662"/>
          </a:xfrm>
        </p:grpSpPr>
        <p:sp>
          <p:nvSpPr>
            <p:cNvPr id="178" name="Shape 178"/>
            <p:cNvSpPr/>
            <p:nvPr/>
          </p:nvSpPr>
          <p:spPr>
            <a:xfrm>
              <a:off x="0" y="0"/>
              <a:ext cx="2268138" cy="982663"/>
            </a:xfrm>
            <a:prstGeom prst="ellipse">
              <a:avLst/>
            </a:prstGeom>
            <a:solidFill>
              <a:schemeClr val="accent4">
                <a:hueOff val="384618"/>
                <a:satOff val="3869"/>
                <a:lumOff val="5802"/>
              </a:schemeClr>
            </a:solidFill>
            <a:ln w="12700" cap="flat">
              <a:noFill/>
              <a:miter lim="400000"/>
            </a:ln>
            <a:effectLst>
              <a:outerShdw sx="100000" sy="100000" kx="0" ky="0" algn="b" rotWithShape="0" blurRad="190500" dist="8455" dir="5400000">
                <a:srgbClr val="000000"/>
              </a:outerShdw>
            </a:effectLst>
          </p:spPr>
          <p:txBody>
            <a:bodyPr wrap="square" lIns="50800" tIns="50800" rIns="50800" bIns="50800" numCol="1" anchor="ctr">
              <a:noAutofit/>
            </a:bodyPr>
            <a:lstStyle/>
            <a:p>
              <a:pPr>
                <a:lnSpc>
                  <a:spcPct val="70000"/>
                </a:lnSpc>
                <a:defRPr b="1" sz="2200">
                  <a:solidFill>
                    <a:srgbClr val="FFFFFF"/>
                  </a:solidFill>
                  <a:latin typeface="Helvetica"/>
                  <a:ea typeface="Helvetica"/>
                  <a:cs typeface="Helvetica"/>
                  <a:sym typeface="Helvetica"/>
                </a:defRPr>
              </a:pPr>
            </a:p>
          </p:txBody>
        </p:sp>
        <p:sp>
          <p:nvSpPr>
            <p:cNvPr id="179" name="Shape 179"/>
            <p:cNvSpPr/>
            <p:nvPr/>
          </p:nvSpPr>
          <p:spPr>
            <a:xfrm>
              <a:off x="751781" y="0"/>
              <a:ext cx="2268138" cy="982663"/>
            </a:xfrm>
            <a:prstGeom prst="ellipse">
              <a:avLst/>
            </a:prstGeom>
            <a:gradFill flip="none" rotWithShape="1">
              <a:gsLst>
                <a:gs pos="0">
                  <a:srgbClr val="D6EDE0"/>
                </a:gs>
                <a:gs pos="100000">
                  <a:srgbClr val="CCE9DB"/>
                </a:gs>
              </a:gsLst>
              <a:lin ang="5400000" scaled="0"/>
            </a:gradFill>
            <a:ln w="12700" cap="flat">
              <a:noFill/>
              <a:miter lim="400000"/>
            </a:ln>
            <a:effectLst/>
          </p:spPr>
          <p:txBody>
            <a:bodyPr wrap="square" lIns="50800" tIns="50800" rIns="50800" bIns="50800" numCol="1" anchor="ctr">
              <a:noAutofit/>
            </a:bodyPr>
            <a:lstStyle/>
            <a:p>
              <a:pPr>
                <a:lnSpc>
                  <a:spcPct val="70000"/>
                </a:lnSpc>
                <a:defRPr b="1" sz="2200">
                  <a:solidFill>
                    <a:srgbClr val="FFFFFF"/>
                  </a:solidFill>
                  <a:latin typeface="Helvetica"/>
                  <a:ea typeface="Helvetica"/>
                  <a:cs typeface="Helvetica"/>
                  <a:sym typeface="Helvetica"/>
                </a:defRPr>
              </a:pPr>
            </a:p>
          </p:txBody>
        </p:sp>
        <p:sp>
          <p:nvSpPr>
            <p:cNvPr id="180" name="Shape 180"/>
            <p:cNvSpPr/>
            <p:nvPr/>
          </p:nvSpPr>
          <p:spPr>
            <a:xfrm>
              <a:off x="281881" y="110331"/>
              <a:ext cx="1694415" cy="762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1" spc="44" sz="2200">
                  <a:latin typeface="Helvetica"/>
                  <a:ea typeface="Helvetica"/>
                  <a:cs typeface="Helvetica"/>
                  <a:sym typeface="Helvetica"/>
                </a:defRPr>
              </a:lvl1pPr>
            </a:lstStyle>
            <a:p>
              <a:pPr/>
              <a:r>
                <a:t>Eternal kingdom</a:t>
              </a:r>
            </a:p>
          </p:txBody>
        </p:sp>
      </p:grpSp>
      <p:sp>
        <p:nvSpPr>
          <p:cNvPr id="182" name="Shape 182"/>
          <p:cNvSpPr/>
          <p:nvPr/>
        </p:nvSpPr>
        <p:spPr>
          <a:xfrm>
            <a:off x="1926644" y="4389956"/>
            <a:ext cx="8456931" cy="657543"/>
          </a:xfrm>
          <a:prstGeom prst="rect">
            <a:avLst/>
          </a:prstGeom>
          <a:solidFill>
            <a:srgbClr val="7CC1B8"/>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83" name="Shape 183"/>
          <p:cNvSpPr/>
          <p:nvPr/>
        </p:nvSpPr>
        <p:spPr>
          <a:xfrm>
            <a:off x="1926644" y="4477068"/>
            <a:ext cx="8456931" cy="458314"/>
          </a:xfrm>
          <a:prstGeom prst="rect">
            <a:avLst/>
          </a:prstGeom>
          <a:blipFill>
            <a:blip r:embed="rId3"/>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grpSp>
        <p:nvGrpSpPr>
          <p:cNvPr id="192" name="Group 192"/>
          <p:cNvGrpSpPr/>
          <p:nvPr/>
        </p:nvGrpSpPr>
        <p:grpSpPr>
          <a:xfrm>
            <a:off x="1420896" y="3910034"/>
            <a:ext cx="11325442" cy="959844"/>
            <a:chOff x="183983" y="0"/>
            <a:chExt cx="11325440" cy="959842"/>
          </a:xfrm>
        </p:grpSpPr>
        <p:sp>
          <p:nvSpPr>
            <p:cNvPr id="184" name="Shape 184"/>
            <p:cNvSpPr/>
            <p:nvPr/>
          </p:nvSpPr>
          <p:spPr>
            <a:xfrm>
              <a:off x="183983" y="808692"/>
              <a:ext cx="11325441"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grpSp>
          <p:nvGrpSpPr>
            <p:cNvPr id="191" name="Group 191"/>
            <p:cNvGrpSpPr/>
            <p:nvPr/>
          </p:nvGrpSpPr>
          <p:grpSpPr>
            <a:xfrm>
              <a:off x="379302" y="-1"/>
              <a:ext cx="620859" cy="959844"/>
              <a:chOff x="0" y="0"/>
              <a:chExt cx="620857" cy="959842"/>
            </a:xfrm>
          </p:grpSpPr>
          <p:grpSp>
            <p:nvGrpSpPr>
              <p:cNvPr id="187" name="Group 187"/>
              <p:cNvGrpSpPr/>
              <p:nvPr/>
            </p:nvGrpSpPr>
            <p:grpSpPr>
              <a:xfrm>
                <a:off x="272587" y="-1"/>
                <a:ext cx="76161" cy="959844"/>
                <a:chOff x="0" y="0"/>
                <a:chExt cx="76159" cy="959842"/>
              </a:xfrm>
            </p:grpSpPr>
            <p:sp>
              <p:nvSpPr>
                <p:cNvPr id="185" name="Shape 185"/>
                <p:cNvSpPr/>
                <p:nvPr/>
              </p:nvSpPr>
              <p:spPr>
                <a:xfrm flipV="1">
                  <a:off x="-1" y="-1"/>
                  <a:ext cx="2" cy="957517"/>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186" name="Shape 186"/>
                <p:cNvSpPr/>
                <p:nvPr/>
              </p:nvSpPr>
              <p:spPr>
                <a:xfrm flipV="1">
                  <a:off x="76159" y="-1"/>
                  <a:ext cx="1" cy="959844"/>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grpSp>
          <p:grpSp>
            <p:nvGrpSpPr>
              <p:cNvPr id="190" name="Group 190"/>
              <p:cNvGrpSpPr/>
              <p:nvPr/>
            </p:nvGrpSpPr>
            <p:grpSpPr>
              <a:xfrm rot="5400000">
                <a:off x="274175" y="-15091"/>
                <a:ext cx="72508" cy="620859"/>
                <a:chOff x="0" y="251417"/>
                <a:chExt cx="72506" cy="620857"/>
              </a:xfrm>
            </p:grpSpPr>
            <p:sp>
              <p:nvSpPr>
                <p:cNvPr id="188" name="Shape 188"/>
                <p:cNvSpPr/>
                <p:nvPr/>
              </p:nvSpPr>
              <p:spPr>
                <a:xfrm flipV="1">
                  <a:off x="-1" y="251417"/>
                  <a:ext cx="2" cy="620859"/>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189" name="Shape 189"/>
                <p:cNvSpPr/>
                <p:nvPr/>
              </p:nvSpPr>
              <p:spPr>
                <a:xfrm flipV="1">
                  <a:off x="72506" y="264422"/>
                  <a:ext cx="1" cy="607854"/>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grpSp>
        </p:grpSp>
      </p:grpSp>
      <p:sp>
        <p:nvSpPr>
          <p:cNvPr id="193" name="Shape 193"/>
          <p:cNvSpPr/>
          <p:nvPr/>
        </p:nvSpPr>
        <p:spPr>
          <a:xfrm>
            <a:off x="7613665" y="2216851"/>
            <a:ext cx="1651001" cy="812801"/>
          </a:xfrm>
          <a:prstGeom prst="wedgeEllipseCallout">
            <a:avLst>
              <a:gd name="adj1" fmla="val 115011"/>
              <a:gd name="adj2" fmla="val 241564"/>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lnSpc>
                <a:spcPct val="110000"/>
              </a:lnSpc>
              <a:spcBef>
                <a:spcPts val="500"/>
              </a:spcBef>
              <a:defRPr sz="1600">
                <a:solidFill>
                  <a:srgbClr val="FFFFFF"/>
                </a:solidFill>
                <a:latin typeface="Copperplate Gothic Bold"/>
                <a:ea typeface="Copperplate Gothic Bold"/>
                <a:cs typeface="Copperplate Gothic Bold"/>
                <a:sym typeface="Copperplate Gothic Bold"/>
              </a:defRPr>
            </a:pPr>
            <a:r>
              <a:t>great </a:t>
            </a:r>
            <a:br/>
            <a:r>
              <a:t>tribulation</a:t>
            </a:r>
          </a:p>
        </p:txBody>
      </p:sp>
      <p:sp>
        <p:nvSpPr>
          <p:cNvPr id="194" name="Shape 194"/>
          <p:cNvSpPr/>
          <p:nvPr/>
        </p:nvSpPr>
        <p:spPr>
          <a:xfrm>
            <a:off x="2103927" y="1626301"/>
            <a:ext cx="5218383" cy="1181101"/>
          </a:xfrm>
          <a:prstGeom prst="rect">
            <a:avLst/>
          </a:prstGeom>
          <a:ln w="127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700"/>
              </a:spcBef>
              <a:defRPr sz="2300">
                <a:latin typeface="Helvetica"/>
                <a:ea typeface="Helvetica"/>
                <a:cs typeface="Helvetica"/>
                <a:sym typeface="Helvetica"/>
              </a:defRPr>
            </a:lvl1pPr>
          </a:lstStyle>
          <a:p>
            <a:pPr/>
            <a:r>
              <a:t>Christ presently rules by His Word and Spirit as He builds His church, extending His Kingdom.</a:t>
            </a:r>
          </a:p>
        </p:txBody>
      </p:sp>
      <p:sp>
        <p:nvSpPr>
          <p:cNvPr id="195" name="Shape 195"/>
          <p:cNvSpPr/>
          <p:nvPr/>
        </p:nvSpPr>
        <p:spPr>
          <a:xfrm>
            <a:off x="5412134" y="4475091"/>
            <a:ext cx="2163776"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FFFFFF"/>
                </a:solidFill>
              </a:defRPr>
            </a:lvl1pPr>
          </a:lstStyle>
          <a:p>
            <a:pPr/>
            <a:r>
              <a:t>The millennium</a:t>
            </a:r>
          </a:p>
        </p:txBody>
      </p:sp>
    </p:spTree>
  </p:cSld>
  <p:clrMapOvr>
    <a:masterClrMapping/>
  </p:clrMapOvr>
  <mc:AlternateContent xmlns:mc="http://schemas.openxmlformats.org/markup-compatibility/2006">
    <mc:Choice xmlns:p14="http://schemas.microsoft.com/office/powerpoint/2010/main" Requires="p14">
      <p:transition spd="slow" advClick="1" p14:dur="2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92"/>
                                        </p:tgtEl>
                                        <p:attrNameLst>
                                          <p:attrName>style.visibility</p:attrName>
                                        </p:attrNameLst>
                                      </p:cBhvr>
                                      <p:to>
                                        <p:strVal val="visible"/>
                                      </p:to>
                                    </p:set>
                                    <p:animEffect filter="wipe(left)" transition="in">
                                      <p:cBhvr>
                                        <p:cTn id="7" dur="4000"/>
                                        <p:tgtEl>
                                          <p:spTgt spid="192"/>
                                        </p:tgtEl>
                                      </p:cBhvr>
                                    </p:animEffect>
                                  </p:childTnLst>
                                </p:cTn>
                              </p:par>
                            </p:childTnLst>
                          </p:cTn>
                        </p:par>
                        <p:par>
                          <p:cTn id="8" fill="hold">
                            <p:stCondLst>
                              <p:cond delay="4000"/>
                            </p:stCondLst>
                            <p:childTnLst>
                              <p:par>
                                <p:cTn id="9" presetClass="entr" nodeType="afterEffect" presetSubtype="4" presetID="22" grpId="2" fill="hold">
                                  <p:stCondLst>
                                    <p:cond delay="0"/>
                                  </p:stCondLst>
                                  <p:iterate type="el" backwards="0">
                                    <p:tmAbs val="0"/>
                                  </p:iterate>
                                  <p:childTnLst>
                                    <p:set>
                                      <p:cBhvr>
                                        <p:cTn id="10" fill="hold"/>
                                        <p:tgtEl>
                                          <p:spTgt spid="182"/>
                                        </p:tgtEl>
                                        <p:attrNameLst>
                                          <p:attrName>style.visibility</p:attrName>
                                        </p:attrNameLst>
                                      </p:cBhvr>
                                      <p:to>
                                        <p:strVal val="visible"/>
                                      </p:to>
                                    </p:set>
                                    <p:animEffect filter="wipe(down)" transition="in">
                                      <p:cBhvr>
                                        <p:cTn id="11" dur="3250"/>
                                        <p:tgtEl>
                                          <p:spTgt spid="182"/>
                                        </p:tgtEl>
                                      </p:cBhvr>
                                    </p:animEffect>
                                  </p:childTnLst>
                                </p:cTn>
                              </p:par>
                            </p:childTnLst>
                          </p:cTn>
                        </p:par>
                        <p:par>
                          <p:cTn id="12" fill="hold">
                            <p:stCondLst>
                              <p:cond delay="7250"/>
                            </p:stCondLst>
                            <p:childTnLst>
                              <p:par>
                                <p:cTn id="13" presetClass="entr" nodeType="afterEffect" presetID="9" grpId="3" fill="hold">
                                  <p:stCondLst>
                                    <p:cond delay="0"/>
                                  </p:stCondLst>
                                  <p:iterate type="el" backwards="0">
                                    <p:tmAbs val="0"/>
                                  </p:iterate>
                                  <p:childTnLst>
                                    <p:set>
                                      <p:cBhvr>
                                        <p:cTn id="14" fill="hold"/>
                                        <p:tgtEl>
                                          <p:spTgt spid="168"/>
                                        </p:tgtEl>
                                        <p:attrNameLst>
                                          <p:attrName>style.visibility</p:attrName>
                                        </p:attrNameLst>
                                      </p:cBhvr>
                                      <p:to>
                                        <p:strVal val="visible"/>
                                      </p:to>
                                    </p:set>
                                    <p:animEffect filter="dissolve" transition="in">
                                      <p:cBhvr>
                                        <p:cTn id="15" dur="1500"/>
                                        <p:tgtEl>
                                          <p:spTgt spid="168"/>
                                        </p:tgtEl>
                                      </p:cBhvr>
                                    </p:animEffect>
                                  </p:childTnLst>
                                </p:cTn>
                              </p:par>
                            </p:childTnLst>
                          </p:cTn>
                        </p:par>
                        <p:par>
                          <p:cTn id="16" fill="hold">
                            <p:stCondLst>
                              <p:cond delay="8750"/>
                            </p:stCondLst>
                            <p:childTnLst>
                              <p:par>
                                <p:cTn id="17" presetClass="entr" nodeType="afterEffect" presetSubtype="8" presetID="22" grpId="4" fill="hold">
                                  <p:stCondLst>
                                    <p:cond delay="0"/>
                                  </p:stCondLst>
                                  <p:iterate type="el" backwards="0">
                                    <p:tmAbs val="0"/>
                                  </p:iterate>
                                  <p:childTnLst>
                                    <p:set>
                                      <p:cBhvr>
                                        <p:cTn id="18" fill="hold"/>
                                        <p:tgtEl>
                                          <p:spTgt spid="181"/>
                                        </p:tgtEl>
                                        <p:attrNameLst>
                                          <p:attrName>style.visibility</p:attrName>
                                        </p:attrNameLst>
                                      </p:cBhvr>
                                      <p:to>
                                        <p:strVal val="visible"/>
                                      </p:to>
                                    </p:set>
                                    <p:animEffect filter="wipe(left)" transition="in">
                                      <p:cBhvr>
                                        <p:cTn id="19" dur="3500"/>
                                        <p:tgtEl>
                                          <p:spTgt spid="181"/>
                                        </p:tgtEl>
                                      </p:cBhvr>
                                    </p:animEffec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5" presetID="19" grpId="5" fill="hold">
                                  <p:stCondLst>
                                    <p:cond delay="0"/>
                                  </p:stCondLst>
                                  <p:iterate type="el" backwards="0">
                                    <p:tmAbs val="0"/>
                                  </p:iterate>
                                  <p:childTnLst>
                                    <p:set>
                                      <p:cBhvr>
                                        <p:cTn id="23" fill="hold"/>
                                        <p:tgtEl>
                                          <p:spTgt spid="183"/>
                                        </p:tgtEl>
                                        <p:attrNameLst>
                                          <p:attrName>style.visibility</p:attrName>
                                        </p:attrNameLst>
                                      </p:cBhvr>
                                      <p:to>
                                        <p:strVal val="visible"/>
                                      </p:to>
                                    </p:set>
                                    <p:anim calcmode="lin" valueType="num">
                                      <p:cBhvr>
                                        <p:cTn id="24" dur="2250" fill="hold"/>
                                        <p:tgtEl>
                                          <p:spTgt spid="183"/>
                                        </p:tgtEl>
                                        <p:attrNameLst>
                                          <p:attrName>ppt_w</p:attrName>
                                        </p:attrNameLst>
                                      </p:cBhvr>
                                      <p:tavLst>
                                        <p:tav tm="0">
                                          <p:val>
                                            <p:strVal val="#ppt_w"/>
                                          </p:val>
                                        </p:tav>
                                        <p:tav tm="100000">
                                          <p:val>
                                            <p:strVal val="#ppt_w"/>
                                          </p:val>
                                        </p:tav>
                                      </p:tavLst>
                                    </p:anim>
                                    <p:anim calcmode="lin" valueType="num">
                                      <p:cBhvr>
                                        <p:cTn id="25" dur="2250" fill="hold"/>
                                        <p:tgtEl>
                                          <p:spTgt spid="183"/>
                                        </p:tgtEl>
                                        <p:attrNameLst>
                                          <p:attrName>ppt_h</p:attrName>
                                        </p:attrNameLst>
                                      </p:cBhvr>
                                      <p:tavLst>
                                        <p:tav tm="0" fmla="#ppt_h*sin(2.5*pi*$)">
                                          <p:val>
                                            <p:fltVal val="0"/>
                                          </p:val>
                                        </p:tav>
                                        <p:tav tm="100000">
                                          <p:val>
                                            <p:fltVal val="1"/>
                                          </p:val>
                                        </p:tav>
                                      </p:tavLst>
                                    </p:anim>
                                  </p:childTnLst>
                                </p:cTn>
                              </p:par>
                            </p:childTnLst>
                          </p:cTn>
                        </p:par>
                        <p:par>
                          <p:cTn id="26" fill="hold">
                            <p:stCondLst>
                              <p:cond delay="2250"/>
                            </p:stCondLst>
                            <p:childTnLst>
                              <p:par>
                                <p:cTn id="27" presetClass="entr" nodeType="afterEffect" presetSubtype="0" presetID="1" grpId="6" fill="hold">
                                  <p:stCondLst>
                                    <p:cond delay="0"/>
                                  </p:stCondLst>
                                  <p:iterate type="el" backwards="0">
                                    <p:tmAbs val="0"/>
                                  </p:iterate>
                                  <p:childTnLst>
                                    <p:set>
                                      <p:cBhvr>
                                        <p:cTn id="28" fill="hold"/>
                                        <p:tgtEl>
                                          <p:spTgt spid="195"/>
                                        </p:tgtEl>
                                        <p:attrNameLst>
                                          <p:attrName>style.visibility</p:attrName>
                                        </p:attrNameLst>
                                      </p:cBhvr>
                                      <p:to>
                                        <p:strVal val="visible"/>
                                      </p:to>
                                    </p:set>
                                  </p:childTnLst>
                                </p:cTn>
                              </p:par>
                            </p:childTnLst>
                          </p:cTn>
                        </p:par>
                        <p:par>
                          <p:cTn id="29" fill="hold">
                            <p:stCondLst>
                              <p:cond delay="2250"/>
                            </p:stCondLst>
                            <p:childTnLst>
                              <p:par>
                                <p:cTn id="30" presetClass="entr" nodeType="afterEffect" presetSubtype="4" presetID="2" grpId="7" fill="hold">
                                  <p:stCondLst>
                                    <p:cond delay="0"/>
                                  </p:stCondLst>
                                  <p:iterate type="el" backwards="0">
                                    <p:tmAbs val="0"/>
                                  </p:iterate>
                                  <p:childTnLst>
                                    <p:set>
                                      <p:cBhvr>
                                        <p:cTn id="31" fill="hold"/>
                                        <p:tgtEl>
                                          <p:spTgt spid="173"/>
                                        </p:tgtEl>
                                        <p:attrNameLst>
                                          <p:attrName>style.visibility</p:attrName>
                                        </p:attrNameLst>
                                      </p:cBhvr>
                                      <p:to>
                                        <p:strVal val="visible"/>
                                      </p:to>
                                    </p:set>
                                    <p:anim calcmode="lin" valueType="num">
                                      <p:cBhvr>
                                        <p:cTn id="32" dur="2500" fill="hold"/>
                                        <p:tgtEl>
                                          <p:spTgt spid="173"/>
                                        </p:tgtEl>
                                        <p:attrNameLst>
                                          <p:attrName>ppt_x</p:attrName>
                                        </p:attrNameLst>
                                      </p:cBhvr>
                                      <p:tavLst>
                                        <p:tav tm="0">
                                          <p:val>
                                            <p:strVal val="#ppt_x"/>
                                          </p:val>
                                        </p:tav>
                                        <p:tav tm="100000">
                                          <p:val>
                                            <p:strVal val="#ppt_x"/>
                                          </p:val>
                                        </p:tav>
                                      </p:tavLst>
                                    </p:anim>
                                    <p:anim calcmode="lin" valueType="num">
                                      <p:cBhvr>
                                        <p:cTn id="33" dur="2500" fill="hold"/>
                                        <p:tgtEl>
                                          <p:spTgt spid="173"/>
                                        </p:tgtEl>
                                        <p:attrNameLst>
                                          <p:attrName>ppt_y</p:attrName>
                                        </p:attrNameLst>
                                      </p:cBhvr>
                                      <p:tavLst>
                                        <p:tav tm="0">
                                          <p:val>
                                            <p:strVal val="1+#ppt_h/2"/>
                                          </p:val>
                                        </p:tav>
                                        <p:tav tm="100000">
                                          <p:val>
                                            <p:strVal val="#ppt_y"/>
                                          </p:val>
                                        </p:tav>
                                      </p:tavLst>
                                    </p:anim>
                                  </p:childTnLst>
                                </p:cTn>
                              </p:par>
                            </p:childTnLst>
                          </p:cTn>
                        </p:par>
                        <p:par>
                          <p:cTn id="34" fill="hold">
                            <p:stCondLst>
                              <p:cond delay="4750"/>
                            </p:stCondLst>
                            <p:childTnLst>
                              <p:par>
                                <p:cTn id="35" presetClass="entr" nodeType="afterEffect" presetSubtype="8" presetID="2" grpId="8" fill="hold">
                                  <p:stCondLst>
                                    <p:cond delay="300"/>
                                  </p:stCondLst>
                                  <p:iterate type="el" backwards="0">
                                    <p:tmAbs val="0"/>
                                  </p:iterate>
                                  <p:childTnLst>
                                    <p:set>
                                      <p:cBhvr>
                                        <p:cTn id="36" fill="hold"/>
                                        <p:tgtEl>
                                          <p:spTgt spid="194"/>
                                        </p:tgtEl>
                                        <p:attrNameLst>
                                          <p:attrName>style.visibility</p:attrName>
                                        </p:attrNameLst>
                                      </p:cBhvr>
                                      <p:to>
                                        <p:strVal val="visible"/>
                                      </p:to>
                                    </p:set>
                                    <p:anim calcmode="lin" valueType="num">
                                      <p:cBhvr>
                                        <p:cTn id="37" dur="1000" fill="hold"/>
                                        <p:tgtEl>
                                          <p:spTgt spid="194"/>
                                        </p:tgtEl>
                                        <p:attrNameLst>
                                          <p:attrName>ppt_x</p:attrName>
                                        </p:attrNameLst>
                                      </p:cBhvr>
                                      <p:tavLst>
                                        <p:tav tm="0">
                                          <p:val>
                                            <p:strVal val="0-#ppt_w/2"/>
                                          </p:val>
                                        </p:tav>
                                        <p:tav tm="100000">
                                          <p:val>
                                            <p:strVal val="#ppt_x"/>
                                          </p:val>
                                        </p:tav>
                                      </p:tavLst>
                                    </p:anim>
                                    <p:anim calcmode="lin" valueType="num">
                                      <p:cBhvr>
                                        <p:cTn id="38" dur="1000" fill="hold"/>
                                        <p:tgtEl>
                                          <p:spTgt spid="19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Class="entr" nodeType="clickEffect" presetID="10" grpId="9" fill="hold">
                                  <p:stCondLst>
                                    <p:cond delay="0"/>
                                  </p:stCondLst>
                                  <p:iterate type="el" backwards="0">
                                    <p:tmAbs val="0"/>
                                  </p:iterate>
                                  <p:childTnLst>
                                    <p:set>
                                      <p:cBhvr>
                                        <p:cTn id="42" fill="hold"/>
                                        <p:tgtEl>
                                          <p:spTgt spid="193"/>
                                        </p:tgtEl>
                                        <p:attrNameLst>
                                          <p:attrName>style.visibility</p:attrName>
                                        </p:attrNameLst>
                                      </p:cBhvr>
                                      <p:to>
                                        <p:strVal val="visible"/>
                                      </p:to>
                                    </p:set>
                                    <p:animEffect filter="fade" transition="in">
                                      <p:cBhvr>
                                        <p:cTn id="43" dur="1500"/>
                                        <p:tgtEl>
                                          <p:spTgt spid="193"/>
                                        </p:tgtEl>
                                      </p:cBhvr>
                                    </p:animEffect>
                                  </p:childTnLst>
                                </p:cTn>
                              </p:par>
                            </p:childTnLst>
                          </p:cTn>
                        </p:par>
                        <p:par>
                          <p:cTn id="44" fill="hold">
                            <p:stCondLst>
                              <p:cond delay="1500"/>
                            </p:stCondLst>
                            <p:childTnLst>
                              <p:par>
                                <p:cTn id="45" presetClass="entr" nodeType="afterEffect" presetSubtype="1" presetID="7" grpId="10" fill="hold">
                                  <p:stCondLst>
                                    <p:cond delay="0"/>
                                  </p:stCondLst>
                                  <p:iterate type="el" backwards="0">
                                    <p:tmAbs val="0"/>
                                  </p:iterate>
                                  <p:childTnLst>
                                    <p:set>
                                      <p:cBhvr>
                                        <p:cTn id="46" fill="hold"/>
                                        <p:tgtEl>
                                          <p:spTgt spid="171"/>
                                        </p:tgtEl>
                                        <p:attrNameLst>
                                          <p:attrName>style.visibility</p:attrName>
                                        </p:attrNameLst>
                                      </p:cBhvr>
                                      <p:to>
                                        <p:strVal val="visible"/>
                                      </p:to>
                                    </p:set>
                                    <p:anim calcmode="lin" valueType="num">
                                      <p:cBhvr>
                                        <p:cTn id="47" dur="2250" fill="hold"/>
                                        <p:tgtEl>
                                          <p:spTgt spid="171"/>
                                        </p:tgtEl>
                                        <p:attrNameLst>
                                          <p:attrName>ppt_x</p:attrName>
                                        </p:attrNameLst>
                                      </p:cBhvr>
                                      <p:tavLst>
                                        <p:tav tm="0">
                                          <p:val>
                                            <p:strVal val="#ppt_x"/>
                                          </p:val>
                                        </p:tav>
                                        <p:tav tm="100000">
                                          <p:val>
                                            <p:strVal val="#ppt_x"/>
                                          </p:val>
                                        </p:tav>
                                      </p:tavLst>
                                    </p:anim>
                                    <p:anim calcmode="lin" valueType="num">
                                      <p:cBhvr>
                                        <p:cTn id="48" dur="2250" fill="hold"/>
                                        <p:tgtEl>
                                          <p:spTgt spid="171"/>
                                        </p:tgtEl>
                                        <p:attrNameLst>
                                          <p:attrName>ppt_y</p:attrName>
                                        </p:attrNameLst>
                                      </p:cBhvr>
                                      <p:tavLst>
                                        <p:tav tm="0">
                                          <p:val>
                                            <p:strVal val="0-#ppt_h/2"/>
                                          </p:val>
                                        </p:tav>
                                        <p:tav tm="100000">
                                          <p:val>
                                            <p:strVal val="#ppt_y"/>
                                          </p:val>
                                        </p:tav>
                                      </p:tavLst>
                                    </p:anim>
                                  </p:childTnLst>
                                </p:cTn>
                              </p:par>
                            </p:childTnLst>
                          </p:cTn>
                        </p:par>
                        <p:par>
                          <p:cTn id="49" fill="hold">
                            <p:stCondLst>
                              <p:cond delay="3750"/>
                            </p:stCondLst>
                            <p:childTnLst>
                              <p:par>
                                <p:cTn id="50" presetClass="entr" nodeType="afterEffect" presetSubtype="1" presetID="2" grpId="11" fill="hold">
                                  <p:stCondLst>
                                    <p:cond delay="0"/>
                                  </p:stCondLst>
                                  <p:iterate type="el" backwards="0">
                                    <p:tmAbs val="0"/>
                                  </p:iterate>
                                  <p:childTnLst>
                                    <p:set>
                                      <p:cBhvr>
                                        <p:cTn id="51" fill="hold"/>
                                        <p:tgtEl>
                                          <p:spTgt spid="172"/>
                                        </p:tgtEl>
                                        <p:attrNameLst>
                                          <p:attrName>style.visibility</p:attrName>
                                        </p:attrNameLst>
                                      </p:cBhvr>
                                      <p:to>
                                        <p:strVal val="visible"/>
                                      </p:to>
                                    </p:set>
                                    <p:anim calcmode="lin" valueType="num">
                                      <p:cBhvr>
                                        <p:cTn id="52" dur="2000" fill="hold"/>
                                        <p:tgtEl>
                                          <p:spTgt spid="172"/>
                                        </p:tgtEl>
                                        <p:attrNameLst>
                                          <p:attrName>ppt_x</p:attrName>
                                        </p:attrNameLst>
                                      </p:cBhvr>
                                      <p:tavLst>
                                        <p:tav tm="0">
                                          <p:val>
                                            <p:strVal val="#ppt_x"/>
                                          </p:val>
                                        </p:tav>
                                        <p:tav tm="100000">
                                          <p:val>
                                            <p:strVal val="#ppt_x"/>
                                          </p:val>
                                        </p:tav>
                                      </p:tavLst>
                                    </p:anim>
                                    <p:anim calcmode="lin" valueType="num">
                                      <p:cBhvr>
                                        <p:cTn id="53" dur="2000" fill="hold"/>
                                        <p:tgtEl>
                                          <p:spTgt spid="172"/>
                                        </p:tgtEl>
                                        <p:attrNameLst>
                                          <p:attrName>ppt_y</p:attrName>
                                        </p:attrNameLst>
                                      </p:cBhvr>
                                      <p:tavLst>
                                        <p:tav tm="0">
                                          <p:val>
                                            <p:strVal val="0-#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Class="entr" nodeType="clickEffect" presetSubtype="4" presetID="7" grpId="12" fill="hold">
                                  <p:stCondLst>
                                    <p:cond delay="0"/>
                                  </p:stCondLst>
                                  <p:iterate type="el" backwards="0">
                                    <p:tmAbs val="0"/>
                                  </p:iterate>
                                  <p:childTnLst>
                                    <p:set>
                                      <p:cBhvr>
                                        <p:cTn id="57" fill="hold"/>
                                        <p:tgtEl>
                                          <p:spTgt spid="176"/>
                                        </p:tgtEl>
                                        <p:attrNameLst>
                                          <p:attrName>style.visibility</p:attrName>
                                        </p:attrNameLst>
                                      </p:cBhvr>
                                      <p:to>
                                        <p:strVal val="visible"/>
                                      </p:to>
                                    </p:set>
                                    <p:anim calcmode="lin" valueType="num">
                                      <p:cBhvr>
                                        <p:cTn id="58" dur="1750" fill="hold"/>
                                        <p:tgtEl>
                                          <p:spTgt spid="176"/>
                                        </p:tgtEl>
                                        <p:attrNameLst>
                                          <p:attrName>ppt_x</p:attrName>
                                        </p:attrNameLst>
                                      </p:cBhvr>
                                      <p:tavLst>
                                        <p:tav tm="0">
                                          <p:val>
                                            <p:strVal val="#ppt_x"/>
                                          </p:val>
                                        </p:tav>
                                        <p:tav tm="100000">
                                          <p:val>
                                            <p:strVal val="#ppt_x"/>
                                          </p:val>
                                        </p:tav>
                                      </p:tavLst>
                                    </p:anim>
                                    <p:anim calcmode="lin" valueType="num">
                                      <p:cBhvr>
                                        <p:cTn id="59" dur="1750" fill="hold"/>
                                        <p:tgtEl>
                                          <p:spTgt spid="1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8" grpId="3"/>
      <p:bldP build="whole" bldLvl="1" animBg="1" rev="0" advAuto="0" spid="171" grpId="10"/>
      <p:bldP build="whole" bldLvl="1" animBg="1" rev="0" advAuto="0" spid="176" grpId="12"/>
      <p:bldP build="whole" bldLvl="1" animBg="1" rev="0" advAuto="0" spid="194" grpId="8"/>
      <p:bldP build="whole" bldLvl="1" animBg="1" rev="0" advAuto="0" spid="172" grpId="11"/>
      <p:bldP build="whole" bldLvl="1" animBg="1" rev="0" advAuto="0" spid="183" grpId="5"/>
      <p:bldP build="whole" bldLvl="1" animBg="1" rev="0" advAuto="0" spid="173" grpId="7"/>
      <p:bldP build="whole" bldLvl="1" animBg="1" rev="0" advAuto="0" spid="193" grpId="9"/>
      <p:bldP build="whole" bldLvl="1" animBg="1" rev="0" advAuto="0" spid="192" grpId="1"/>
      <p:bldP build="whole" bldLvl="1" animBg="1" rev="0" advAuto="0" spid="182" grpId="2"/>
      <p:bldP build="whole" bldLvl="1" animBg="1" rev="0" advAuto="0" spid="181" grpId="4"/>
      <p:bldP build="whole" bldLvl="1" animBg="1" rev="0" advAuto="0" spid="195" grpId="6"/>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Shape 197"/>
          <p:cNvSpPr/>
          <p:nvPr>
            <p:ph type="title" idx="4294967295"/>
          </p:nvPr>
        </p:nvSpPr>
        <p:spPr>
          <a:xfrm>
            <a:off x="1420614" y="0"/>
            <a:ext cx="11584187" cy="890836"/>
          </a:xfrm>
          <a:prstGeom prst="rect">
            <a:avLst/>
          </a:prstGeom>
        </p:spPr>
        <p:txBody>
          <a:bodyPr/>
          <a:lstStyle>
            <a:lvl1pPr>
              <a:defRPr sz="5000">
                <a:latin typeface="Helvetica Condensed Medium"/>
                <a:ea typeface="Helvetica Condensed Medium"/>
                <a:cs typeface="Helvetica Condensed Medium"/>
                <a:sym typeface="Helvetica Condensed Medium"/>
              </a:defRPr>
            </a:lvl1pPr>
          </a:lstStyle>
          <a:p>
            <a:pPr/>
            <a:r>
              <a:t>B. A Literal or Symbolic Millennium?</a:t>
            </a:r>
          </a:p>
        </p:txBody>
      </p:sp>
      <p:sp>
        <p:nvSpPr>
          <p:cNvPr id="198" name="Shape 198"/>
          <p:cNvSpPr/>
          <p:nvPr/>
        </p:nvSpPr>
        <p:spPr>
          <a:xfrm>
            <a:off x="9777121" y="2850960"/>
            <a:ext cx="3125435" cy="6819919"/>
          </a:xfrm>
          <a:prstGeom prst="rect">
            <a:avLst/>
          </a:prstGeom>
          <a:ln w="12700">
            <a:solidFill>
              <a:schemeClr val="accent1"/>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300"/>
            </a:pPr>
            <a:r>
              <a:rPr b="1">
                <a:latin typeface="Helvetica"/>
                <a:ea typeface="Helvetica"/>
                <a:cs typeface="Helvetica"/>
                <a:sym typeface="Helvetica"/>
              </a:rPr>
              <a:t>Re 4:1 After these things </a:t>
            </a:r>
            <a:r>
              <a:t>I looked, and behold, a door standing open in heaven, and the first voice which I had heard, like the sound of a trumpet speaking with me, said, “Come up here, and I will show you what must take place after these things.”</a:t>
            </a:r>
          </a:p>
          <a:p>
            <a:pPr algn="l">
              <a:defRPr sz="1300"/>
            </a:pPr>
            <a:r>
              <a:rPr b="1">
                <a:latin typeface="Helvetica"/>
                <a:ea typeface="Helvetica"/>
                <a:cs typeface="Helvetica"/>
                <a:sym typeface="Helvetica"/>
              </a:rPr>
              <a:t>Re 7:9 After these things</a:t>
            </a:r>
            <a:r>
              <a:t> I looked, and behold, a great multitude, which no one could count, from every nation and all tribes and peoples and tongues, standing before the throne and before the Lamb, clothed in white robes, and palm branches were in their hands;</a:t>
            </a:r>
          </a:p>
          <a:p>
            <a:pPr algn="l">
              <a:defRPr sz="1300"/>
            </a:pPr>
            <a:r>
              <a:t>Re 9:12 The first woe is past; behold, two woes are still coming</a:t>
            </a:r>
            <a:r>
              <a:rPr b="1">
                <a:latin typeface="Helvetica"/>
                <a:ea typeface="Helvetica"/>
                <a:cs typeface="Helvetica"/>
                <a:sym typeface="Helvetica"/>
              </a:rPr>
              <a:t> after these things.</a:t>
            </a:r>
          </a:p>
          <a:p>
            <a:pPr algn="l">
              <a:defRPr sz="1300"/>
            </a:pPr>
            <a:r>
              <a:rPr b="1">
                <a:latin typeface="Helvetica"/>
                <a:ea typeface="Helvetica"/>
                <a:cs typeface="Helvetica"/>
                <a:sym typeface="Helvetica"/>
              </a:rPr>
              <a:t>Re 15:5 After these things </a:t>
            </a:r>
            <a:r>
              <a:t>I looked, and the temple of the tabernacle of testimony in heaven was opened,</a:t>
            </a:r>
          </a:p>
          <a:p>
            <a:pPr algn="l">
              <a:defRPr sz="1300"/>
            </a:pPr>
            <a:r>
              <a:rPr b="1">
                <a:latin typeface="Helvetica"/>
                <a:ea typeface="Helvetica"/>
                <a:cs typeface="Helvetica"/>
                <a:sym typeface="Helvetica"/>
              </a:rPr>
              <a:t>Re 18:1 After these things</a:t>
            </a:r>
            <a:r>
              <a:t> I saw another angel coming down from heaven, having great authority, and the earth was illumined with his glory.</a:t>
            </a:r>
          </a:p>
          <a:p>
            <a:pPr algn="l">
              <a:defRPr sz="1300"/>
            </a:pPr>
            <a:r>
              <a:rPr b="1">
                <a:latin typeface="Helvetica"/>
                <a:ea typeface="Helvetica"/>
                <a:cs typeface="Helvetica"/>
                <a:sym typeface="Helvetica"/>
              </a:rPr>
              <a:t>Re 19:1 After these things</a:t>
            </a:r>
            <a:r>
              <a:t> I heard, as it were, a loud voice of a great multitude in heaven, saying, “Hallelujah! Salvation and glory and power belong to our God;</a:t>
            </a:r>
          </a:p>
          <a:p>
            <a:pPr algn="l">
              <a:defRPr sz="1300"/>
            </a:pPr>
            <a:r>
              <a:t>Re 20:3 and threw him into the abyss, and shut it and sealed it over him, so that he should not deceive the nations any longer, until the thousand years were completed; </a:t>
            </a:r>
            <a:r>
              <a:rPr b="1">
                <a:latin typeface="Helvetica"/>
                <a:ea typeface="Helvetica"/>
                <a:cs typeface="Helvetica"/>
                <a:sym typeface="Helvetica"/>
              </a:rPr>
              <a:t>after these things</a:t>
            </a:r>
          </a:p>
        </p:txBody>
      </p:sp>
      <p:sp>
        <p:nvSpPr>
          <p:cNvPr id="199" name="Shape 199"/>
          <p:cNvSpPr/>
          <p:nvPr/>
        </p:nvSpPr>
        <p:spPr>
          <a:xfrm>
            <a:off x="1659655" y="883559"/>
            <a:ext cx="10924273" cy="1790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457200">
              <a:spcBef>
                <a:spcPts val="400"/>
              </a:spcBef>
              <a:defRPr sz="2200">
                <a:latin typeface="Gill Sans"/>
                <a:ea typeface="Gill Sans"/>
                <a:cs typeface="Gill Sans"/>
                <a:sym typeface="Gill Sans"/>
              </a:defRPr>
            </a:pPr>
            <a:r>
              <a:rPr baseline="31999"/>
              <a:t>20:1</a:t>
            </a:r>
            <a:r>
              <a:t> </a:t>
            </a:r>
            <a:r>
              <a:rPr>
                <a:latin typeface="Gill Sans SemiBold"/>
                <a:ea typeface="Gill Sans SemiBold"/>
                <a:cs typeface="Gill Sans SemiBold"/>
                <a:sym typeface="Gill Sans SemiBold"/>
              </a:rPr>
              <a:t>And I saw</a:t>
            </a:r>
            <a:r>
              <a:t> an angel coming down from heaven, having the key of the abyss and a great chain in his hand. </a:t>
            </a:r>
            <a:r>
              <a:rPr baseline="31999"/>
              <a:t>2</a:t>
            </a:r>
            <a:r>
              <a:t> And he laid hold of the dragon, the serpent of old, who is the devil and Satan, and bound him for a </a:t>
            </a:r>
            <a:r>
              <a:rPr>
                <a:solidFill>
                  <a:schemeClr val="accent5"/>
                </a:solidFill>
                <a:latin typeface="Gill Sans SemiBold"/>
                <a:ea typeface="Gill Sans SemiBold"/>
                <a:cs typeface="Gill Sans SemiBold"/>
                <a:sym typeface="Gill Sans SemiBold"/>
              </a:rPr>
              <a:t>thousand years</a:t>
            </a:r>
            <a:r>
              <a:t>, </a:t>
            </a:r>
            <a:r>
              <a:rPr baseline="31999"/>
              <a:t>3</a:t>
            </a:r>
            <a:r>
              <a:t> and threw him into the abyss, and shut it and sealed it over him, so that he should not deceive the nations any longer, until the </a:t>
            </a:r>
            <a:r>
              <a:rPr>
                <a:solidFill>
                  <a:schemeClr val="accent5"/>
                </a:solidFill>
                <a:latin typeface="Gill Sans SemiBold"/>
                <a:ea typeface="Gill Sans SemiBold"/>
                <a:cs typeface="Gill Sans SemiBold"/>
                <a:sym typeface="Gill Sans SemiBold"/>
              </a:rPr>
              <a:t>thousand years</a:t>
            </a:r>
            <a:r>
              <a:rPr>
                <a:latin typeface="Gill Sans SemiBold"/>
                <a:ea typeface="Gill Sans SemiBold"/>
                <a:cs typeface="Gill Sans SemiBold"/>
                <a:sym typeface="Gill Sans SemiBold"/>
              </a:rPr>
              <a:t> </a:t>
            </a:r>
            <a:r>
              <a:t>were completed; after these things he must be released for a short time.</a:t>
            </a:r>
          </a:p>
        </p:txBody>
      </p:sp>
      <p:sp>
        <p:nvSpPr>
          <p:cNvPr id="200" name="Shape 200"/>
          <p:cNvSpPr/>
          <p:nvPr/>
        </p:nvSpPr>
        <p:spPr>
          <a:xfrm>
            <a:off x="1896113" y="2965251"/>
            <a:ext cx="7874659" cy="6337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209550" indent="-209550" algn="l" defTabSz="457200">
              <a:spcBef>
                <a:spcPts val="1500"/>
              </a:spcBef>
              <a:buSzPct val="100000"/>
              <a:buChar char="•"/>
              <a:defRPr sz="2400">
                <a:latin typeface="Gill Sans"/>
                <a:ea typeface="Gill Sans"/>
                <a:cs typeface="Gill Sans"/>
                <a:sym typeface="Gill Sans"/>
              </a:defRPr>
            </a:pPr>
            <a:r>
              <a:t>Premils’ support for a literal 1000 years depends on:</a:t>
            </a:r>
          </a:p>
          <a:p>
            <a:pPr marL="895350" indent="-209550" algn="l" defTabSz="457200">
              <a:spcBef>
                <a:spcPts val="800"/>
              </a:spcBef>
              <a:buSzPct val="100000"/>
              <a:buChar char="•"/>
              <a:defRPr sz="2400">
                <a:latin typeface="Gill Sans"/>
                <a:ea typeface="Gill Sans"/>
                <a:cs typeface="Gill Sans"/>
                <a:sym typeface="Gill Sans"/>
              </a:defRPr>
            </a:pPr>
            <a:r>
              <a:t>Literal numbers</a:t>
            </a:r>
          </a:p>
          <a:p>
            <a:pPr marL="895350" indent="-209550" algn="l" defTabSz="457200">
              <a:spcBef>
                <a:spcPts val="800"/>
              </a:spcBef>
              <a:buSzPct val="100000"/>
              <a:buChar char="•"/>
              <a:defRPr sz="2400">
                <a:latin typeface="Gill Sans"/>
                <a:ea typeface="Gill Sans"/>
                <a:cs typeface="Gill Sans"/>
                <a:sym typeface="Gill Sans"/>
              </a:defRPr>
            </a:pPr>
            <a:r>
              <a:t>Shaky chronological order</a:t>
            </a:r>
          </a:p>
          <a:p>
            <a:pPr marL="895350" indent="-209550" algn="l" defTabSz="457200">
              <a:spcBef>
                <a:spcPts val="800"/>
              </a:spcBef>
              <a:buSzPct val="100000"/>
              <a:buChar char="•"/>
              <a:defRPr sz="2400">
                <a:latin typeface="Gill Sans"/>
                <a:ea typeface="Gill Sans"/>
                <a:cs typeface="Gill Sans"/>
                <a:sym typeface="Gill Sans"/>
              </a:defRPr>
            </a:pPr>
            <a:r>
              <a:t>Messianic promises (Point C)</a:t>
            </a:r>
          </a:p>
          <a:p>
            <a:pPr marL="209550" indent="-209550" algn="l" defTabSz="457200">
              <a:spcBef>
                <a:spcPts val="1500"/>
              </a:spcBef>
              <a:buSzPct val="100000"/>
              <a:buChar char="•"/>
              <a:defRPr sz="2400">
                <a:latin typeface="Gill Sans"/>
                <a:ea typeface="Gill Sans"/>
                <a:cs typeface="Gill Sans"/>
                <a:sym typeface="Gill Sans"/>
              </a:defRPr>
            </a:pPr>
            <a:r>
              <a:t>Is “7” used literally? No symbolic meaning? </a:t>
            </a:r>
            <a:br/>
            <a:r>
              <a:t>What about 144,000 or 1000? Can we be sure?</a:t>
            </a:r>
          </a:p>
          <a:p>
            <a:pPr marL="209550" indent="-209550" algn="l" defTabSz="457200">
              <a:spcBef>
                <a:spcPts val="1500"/>
              </a:spcBef>
              <a:buSzPct val="100000"/>
              <a:buChar char="•"/>
              <a:defRPr sz="2400">
                <a:latin typeface="Gill Sans"/>
                <a:ea typeface="Gill Sans"/>
                <a:cs typeface="Gill Sans"/>
                <a:sym typeface="Gill Sans"/>
              </a:defRPr>
            </a:pPr>
            <a:r>
              <a:t>No strict chronological order found for Rev 19-20!</a:t>
            </a:r>
          </a:p>
          <a:p>
            <a:pPr lvl="1" marL="895350" indent="-209550" algn="l" defTabSz="457200">
              <a:spcBef>
                <a:spcPts val="1500"/>
              </a:spcBef>
              <a:buSzPct val="100000"/>
              <a:buChar char="•"/>
              <a:defRPr sz="2400">
                <a:latin typeface="Gill Sans"/>
                <a:ea typeface="Gill Sans"/>
                <a:cs typeface="Gill Sans"/>
                <a:sym typeface="Gill Sans"/>
              </a:defRPr>
            </a:pPr>
            <a:r>
              <a:t>Non-chronological markers: </a:t>
            </a:r>
          </a:p>
          <a:p>
            <a:pPr lvl="1" indent="685800" algn="l" defTabSz="457200">
              <a:spcBef>
                <a:spcPts val="1500"/>
              </a:spcBef>
              <a:defRPr sz="2400">
                <a:solidFill>
                  <a:schemeClr val="accent5">
                    <a:hueOff val="-176146"/>
                    <a:satOff val="3665"/>
                    <a:lumOff val="-13986"/>
                  </a:schemeClr>
                </a:solidFill>
                <a:latin typeface="Gill Sans"/>
                <a:ea typeface="Gill Sans"/>
                <a:cs typeface="Gill Sans"/>
                <a:sym typeface="Gill Sans"/>
              </a:defRPr>
            </a:pPr>
            <a:r>
              <a:t>“After these things” (7 times)</a:t>
            </a:r>
            <a:br/>
            <a:r>
              <a:t>“And I saw” (27 times) </a:t>
            </a:r>
            <a:br/>
            <a:r>
              <a:t>“And I heard” (17 times) </a:t>
            </a:r>
          </a:p>
          <a:p>
            <a:pPr marL="895350" indent="-209550" algn="l" defTabSz="457200">
              <a:spcBef>
                <a:spcPts val="1500"/>
              </a:spcBef>
              <a:buSzPct val="100000"/>
              <a:buChar char="•"/>
              <a:defRPr sz="2400">
                <a:latin typeface="Gill Sans"/>
                <a:ea typeface="Gill Sans"/>
                <a:cs typeface="Gill Sans"/>
                <a:sym typeface="Gill Sans"/>
              </a:defRPr>
            </a:pPr>
            <a:r>
              <a:t>All encapsulate recapitulated events and sequences not in historical chronology but indicative of what John saw (See following slides). </a:t>
            </a:r>
          </a:p>
        </p:txBody>
      </p:sp>
    </p:spTree>
  </p:cSld>
  <p:clrMapOvr>
    <a:masterClrMapping/>
  </p:clrMapOvr>
  <mc:AlternateContent xmlns:mc="http://schemas.openxmlformats.org/markup-compatibility/2006">
    <mc:Choice xmlns:p14="http://schemas.microsoft.com/office/powerpoint/2010/main" Requires="p14">
      <p:transition spd="slow" advClick="1" p14:dur="2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6" presetID="18" grpId="1" fill="hold">
                                  <p:stCondLst>
                                    <p:cond delay="0"/>
                                  </p:stCondLst>
                                  <p:iterate type="el" backwards="0">
                                    <p:tmAbs val="0"/>
                                  </p:iterate>
                                  <p:childTnLst>
                                    <p:set>
                                      <p:cBhvr>
                                        <p:cTn id="6" fill="hold"/>
                                        <p:tgtEl>
                                          <p:spTgt spid="199"/>
                                        </p:tgtEl>
                                        <p:attrNameLst>
                                          <p:attrName>style.visibility</p:attrName>
                                        </p:attrNameLst>
                                      </p:cBhvr>
                                      <p:to>
                                        <p:strVal val="visible"/>
                                      </p:to>
                                    </p:set>
                                    <p:animEffect filter="strips(downRight)" transition="in">
                                      <p:cBhvr>
                                        <p:cTn id="7" dur="2000"/>
                                        <p:tgtEl>
                                          <p:spTgt spid="19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4" presetID="2" grpId="2" fill="hold">
                                  <p:stCondLst>
                                    <p:cond delay="0"/>
                                  </p:stCondLst>
                                  <p:iterate type="el" backwards="0">
                                    <p:tmAbs val="0"/>
                                  </p:iterate>
                                  <p:childTnLst>
                                    <p:set>
                                      <p:cBhvr>
                                        <p:cTn id="11" fill="hold"/>
                                        <p:tgtEl>
                                          <p:spTgt spid="200">
                                            <p:bg/>
                                          </p:spTgt>
                                        </p:tgtEl>
                                        <p:attrNameLst>
                                          <p:attrName>style.visibility</p:attrName>
                                        </p:attrNameLst>
                                      </p:cBhvr>
                                      <p:to>
                                        <p:strVal val="visible"/>
                                      </p:to>
                                    </p:set>
                                    <p:anim calcmode="lin" valueType="num">
                                      <p:cBhvr>
                                        <p:cTn id="12" dur="2000" fill="hold"/>
                                        <p:tgtEl>
                                          <p:spTgt spid="200">
                                            <p:bg/>
                                          </p:spTgt>
                                        </p:tgtEl>
                                        <p:attrNameLst>
                                          <p:attrName>ppt_x</p:attrName>
                                        </p:attrNameLst>
                                      </p:cBhvr>
                                      <p:tavLst>
                                        <p:tav tm="0">
                                          <p:val>
                                            <p:strVal val="#ppt_x"/>
                                          </p:val>
                                        </p:tav>
                                        <p:tav tm="100000">
                                          <p:val>
                                            <p:strVal val="#ppt_x"/>
                                          </p:val>
                                        </p:tav>
                                      </p:tavLst>
                                    </p:anim>
                                    <p:anim calcmode="lin" valueType="num">
                                      <p:cBhvr>
                                        <p:cTn id="13" dur="2000" fill="hold"/>
                                        <p:tgtEl>
                                          <p:spTgt spid="200">
                                            <p:bg/>
                                          </p:spTgt>
                                        </p:tgtEl>
                                        <p:attrNameLst>
                                          <p:attrName>ppt_y</p:attrName>
                                        </p:attrNameLst>
                                      </p:cBhvr>
                                      <p:tavLst>
                                        <p:tav tm="0">
                                          <p:val>
                                            <p:strVal val="1+#ppt_h/2"/>
                                          </p:val>
                                        </p:tav>
                                        <p:tav tm="100000">
                                          <p:val>
                                            <p:strVal val="#ppt_y"/>
                                          </p:val>
                                        </p:tav>
                                      </p:tavLst>
                                    </p:anim>
                                  </p:childTnLst>
                                </p:cTn>
                              </p:par>
                              <p:par>
                                <p:cTn id="14" presetClass="entr" nodeType="withEffect" presetSubtype="4" presetID="2" grpId="2" fill="hold">
                                  <p:stCondLst>
                                    <p:cond delay="0"/>
                                  </p:stCondLst>
                                  <p:iterate type="el" backwards="0">
                                    <p:tmAbs val="0"/>
                                  </p:iterate>
                                  <p:childTnLst>
                                    <p:set>
                                      <p:cBhvr>
                                        <p:cTn id="15" fill="hold"/>
                                        <p:tgtEl>
                                          <p:spTgt spid="200">
                                            <p:txEl>
                                              <p:pRg st="0" end="0"/>
                                            </p:txEl>
                                          </p:spTgt>
                                        </p:tgtEl>
                                        <p:attrNameLst>
                                          <p:attrName>style.visibility</p:attrName>
                                        </p:attrNameLst>
                                      </p:cBhvr>
                                      <p:to>
                                        <p:strVal val="visible"/>
                                      </p:to>
                                    </p:set>
                                    <p:anim calcmode="lin" valueType="num">
                                      <p:cBhvr>
                                        <p:cTn id="16" dur="2000" fill="hold"/>
                                        <p:tgtEl>
                                          <p:spTgt spid="200">
                                            <p:txEl>
                                              <p:pRg st="0" end="0"/>
                                            </p:txEl>
                                          </p:spTgt>
                                        </p:tgtEl>
                                        <p:attrNameLst>
                                          <p:attrName>ppt_x</p:attrName>
                                        </p:attrNameLst>
                                      </p:cBhvr>
                                      <p:tavLst>
                                        <p:tav tm="0">
                                          <p:val>
                                            <p:strVal val="#ppt_x"/>
                                          </p:val>
                                        </p:tav>
                                        <p:tav tm="100000">
                                          <p:val>
                                            <p:strVal val="#ppt_x"/>
                                          </p:val>
                                        </p:tav>
                                      </p:tavLst>
                                    </p:anim>
                                    <p:anim calcmode="lin" valueType="num">
                                      <p:cBhvr>
                                        <p:cTn id="17" dur="2000" fill="hold"/>
                                        <p:tgtEl>
                                          <p:spTgt spid="200">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Class="entr" nodeType="afterEffect" presetSubtype="4" presetID="2" grpId="2" fill="hold">
                                  <p:stCondLst>
                                    <p:cond delay="0"/>
                                  </p:stCondLst>
                                  <p:iterate type="el" backwards="0">
                                    <p:tmAbs val="0"/>
                                  </p:iterate>
                                  <p:childTnLst>
                                    <p:set>
                                      <p:cBhvr>
                                        <p:cTn id="20" fill="hold"/>
                                        <p:tgtEl>
                                          <p:spTgt spid="200">
                                            <p:txEl>
                                              <p:pRg st="1" end="1"/>
                                            </p:txEl>
                                          </p:spTgt>
                                        </p:tgtEl>
                                        <p:attrNameLst>
                                          <p:attrName>style.visibility</p:attrName>
                                        </p:attrNameLst>
                                      </p:cBhvr>
                                      <p:to>
                                        <p:strVal val="visible"/>
                                      </p:to>
                                    </p:set>
                                    <p:anim calcmode="lin" valueType="num">
                                      <p:cBhvr>
                                        <p:cTn id="21" dur="2000" fill="hold"/>
                                        <p:tgtEl>
                                          <p:spTgt spid="200">
                                            <p:txEl>
                                              <p:pRg st="1" end="1"/>
                                            </p:txEl>
                                          </p:spTgt>
                                        </p:tgtEl>
                                        <p:attrNameLst>
                                          <p:attrName>ppt_x</p:attrName>
                                        </p:attrNameLst>
                                      </p:cBhvr>
                                      <p:tavLst>
                                        <p:tav tm="0">
                                          <p:val>
                                            <p:strVal val="#ppt_x"/>
                                          </p:val>
                                        </p:tav>
                                        <p:tav tm="100000">
                                          <p:val>
                                            <p:strVal val="#ppt_x"/>
                                          </p:val>
                                        </p:tav>
                                      </p:tavLst>
                                    </p:anim>
                                    <p:anim calcmode="lin" valueType="num">
                                      <p:cBhvr>
                                        <p:cTn id="22" dur="2000" fill="hold"/>
                                        <p:tgtEl>
                                          <p:spTgt spid="200">
                                            <p:txEl>
                                              <p:pRg st="1" end="1"/>
                                            </p:txEl>
                                          </p:spTgt>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Class="entr" nodeType="afterEffect" presetSubtype="4" presetID="2" grpId="2" fill="hold">
                                  <p:stCondLst>
                                    <p:cond delay="0"/>
                                  </p:stCondLst>
                                  <p:iterate type="el" backwards="0">
                                    <p:tmAbs val="0"/>
                                  </p:iterate>
                                  <p:childTnLst>
                                    <p:set>
                                      <p:cBhvr>
                                        <p:cTn id="25" fill="hold"/>
                                        <p:tgtEl>
                                          <p:spTgt spid="200">
                                            <p:txEl>
                                              <p:pRg st="2" end="2"/>
                                            </p:txEl>
                                          </p:spTgt>
                                        </p:tgtEl>
                                        <p:attrNameLst>
                                          <p:attrName>style.visibility</p:attrName>
                                        </p:attrNameLst>
                                      </p:cBhvr>
                                      <p:to>
                                        <p:strVal val="visible"/>
                                      </p:to>
                                    </p:set>
                                    <p:anim calcmode="lin" valueType="num">
                                      <p:cBhvr>
                                        <p:cTn id="26" dur="2000" fill="hold"/>
                                        <p:tgtEl>
                                          <p:spTgt spid="200">
                                            <p:txEl>
                                              <p:pRg st="2" end="2"/>
                                            </p:txEl>
                                          </p:spTgt>
                                        </p:tgtEl>
                                        <p:attrNameLst>
                                          <p:attrName>ppt_x</p:attrName>
                                        </p:attrNameLst>
                                      </p:cBhvr>
                                      <p:tavLst>
                                        <p:tav tm="0">
                                          <p:val>
                                            <p:strVal val="#ppt_x"/>
                                          </p:val>
                                        </p:tav>
                                        <p:tav tm="100000">
                                          <p:val>
                                            <p:strVal val="#ppt_x"/>
                                          </p:val>
                                        </p:tav>
                                      </p:tavLst>
                                    </p:anim>
                                    <p:anim calcmode="lin" valueType="num">
                                      <p:cBhvr>
                                        <p:cTn id="27" dur="2000" fill="hold"/>
                                        <p:tgtEl>
                                          <p:spTgt spid="200">
                                            <p:txEl>
                                              <p:pRg st="2" end="2"/>
                                            </p:txEl>
                                          </p:spTgt>
                                        </p:tgtEl>
                                        <p:attrNameLst>
                                          <p:attrName>ppt_y</p:attrName>
                                        </p:attrNameLst>
                                      </p:cBhvr>
                                      <p:tavLst>
                                        <p:tav tm="0">
                                          <p:val>
                                            <p:strVal val="1+#ppt_h/2"/>
                                          </p:val>
                                        </p:tav>
                                        <p:tav tm="100000">
                                          <p:val>
                                            <p:strVal val="#ppt_y"/>
                                          </p:val>
                                        </p:tav>
                                      </p:tavLst>
                                    </p:anim>
                                  </p:childTnLst>
                                </p:cTn>
                              </p:par>
                            </p:childTnLst>
                          </p:cTn>
                        </p:par>
                        <p:par>
                          <p:cTn id="28" fill="hold">
                            <p:stCondLst>
                              <p:cond delay="6000"/>
                            </p:stCondLst>
                            <p:childTnLst>
                              <p:par>
                                <p:cTn id="29" presetClass="entr" nodeType="afterEffect" presetSubtype="4" presetID="2" grpId="2" fill="hold">
                                  <p:stCondLst>
                                    <p:cond delay="0"/>
                                  </p:stCondLst>
                                  <p:iterate type="el" backwards="0">
                                    <p:tmAbs val="0"/>
                                  </p:iterate>
                                  <p:childTnLst>
                                    <p:set>
                                      <p:cBhvr>
                                        <p:cTn id="30" fill="hold"/>
                                        <p:tgtEl>
                                          <p:spTgt spid="200">
                                            <p:txEl>
                                              <p:pRg st="3" end="3"/>
                                            </p:txEl>
                                          </p:spTgt>
                                        </p:tgtEl>
                                        <p:attrNameLst>
                                          <p:attrName>style.visibility</p:attrName>
                                        </p:attrNameLst>
                                      </p:cBhvr>
                                      <p:to>
                                        <p:strVal val="visible"/>
                                      </p:to>
                                    </p:set>
                                    <p:anim calcmode="lin" valueType="num">
                                      <p:cBhvr>
                                        <p:cTn id="31" dur="2000" fill="hold"/>
                                        <p:tgtEl>
                                          <p:spTgt spid="200">
                                            <p:txEl>
                                              <p:pRg st="3" end="3"/>
                                            </p:txEl>
                                          </p:spTgt>
                                        </p:tgtEl>
                                        <p:attrNameLst>
                                          <p:attrName>ppt_x</p:attrName>
                                        </p:attrNameLst>
                                      </p:cBhvr>
                                      <p:tavLst>
                                        <p:tav tm="0">
                                          <p:val>
                                            <p:strVal val="#ppt_x"/>
                                          </p:val>
                                        </p:tav>
                                        <p:tav tm="100000">
                                          <p:val>
                                            <p:strVal val="#ppt_x"/>
                                          </p:val>
                                        </p:tav>
                                      </p:tavLst>
                                    </p:anim>
                                    <p:anim calcmode="lin" valueType="num">
                                      <p:cBhvr>
                                        <p:cTn id="32" dur="2000" fill="hold"/>
                                        <p:tgtEl>
                                          <p:spTgt spid="20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4" presetID="2" grpId="2" fill="hold">
                                  <p:stCondLst>
                                    <p:cond delay="0"/>
                                  </p:stCondLst>
                                  <p:iterate type="el" backwards="0">
                                    <p:tmAbs val="0"/>
                                  </p:iterate>
                                  <p:childTnLst>
                                    <p:set>
                                      <p:cBhvr>
                                        <p:cTn id="36" fill="hold"/>
                                        <p:tgtEl>
                                          <p:spTgt spid="200">
                                            <p:txEl>
                                              <p:pRg st="4" end="4"/>
                                            </p:txEl>
                                          </p:spTgt>
                                        </p:tgtEl>
                                        <p:attrNameLst>
                                          <p:attrName>style.visibility</p:attrName>
                                        </p:attrNameLst>
                                      </p:cBhvr>
                                      <p:to>
                                        <p:strVal val="visible"/>
                                      </p:to>
                                    </p:set>
                                    <p:anim calcmode="lin" valueType="num">
                                      <p:cBhvr>
                                        <p:cTn id="37" dur="2000" fill="hold"/>
                                        <p:tgtEl>
                                          <p:spTgt spid="200">
                                            <p:txEl>
                                              <p:pRg st="4" end="4"/>
                                            </p:txEl>
                                          </p:spTgt>
                                        </p:tgtEl>
                                        <p:attrNameLst>
                                          <p:attrName>ppt_x</p:attrName>
                                        </p:attrNameLst>
                                      </p:cBhvr>
                                      <p:tavLst>
                                        <p:tav tm="0">
                                          <p:val>
                                            <p:strVal val="#ppt_x"/>
                                          </p:val>
                                        </p:tav>
                                        <p:tav tm="100000">
                                          <p:val>
                                            <p:strVal val="#ppt_x"/>
                                          </p:val>
                                        </p:tav>
                                      </p:tavLst>
                                    </p:anim>
                                    <p:anim calcmode="lin" valueType="num">
                                      <p:cBhvr>
                                        <p:cTn id="38" dur="2000" fill="hold"/>
                                        <p:tgtEl>
                                          <p:spTgt spid="20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4" presetID="2" grpId="2" fill="hold">
                                  <p:stCondLst>
                                    <p:cond delay="0"/>
                                  </p:stCondLst>
                                  <p:iterate type="el" backwards="0">
                                    <p:tmAbs val="0"/>
                                  </p:iterate>
                                  <p:childTnLst>
                                    <p:set>
                                      <p:cBhvr>
                                        <p:cTn id="42" fill="hold"/>
                                        <p:tgtEl>
                                          <p:spTgt spid="200">
                                            <p:txEl>
                                              <p:pRg st="5" end="5"/>
                                            </p:txEl>
                                          </p:spTgt>
                                        </p:tgtEl>
                                        <p:attrNameLst>
                                          <p:attrName>style.visibility</p:attrName>
                                        </p:attrNameLst>
                                      </p:cBhvr>
                                      <p:to>
                                        <p:strVal val="visible"/>
                                      </p:to>
                                    </p:set>
                                    <p:anim calcmode="lin" valueType="num">
                                      <p:cBhvr>
                                        <p:cTn id="43" dur="2000" fill="hold"/>
                                        <p:tgtEl>
                                          <p:spTgt spid="200">
                                            <p:txEl>
                                              <p:pRg st="5" end="5"/>
                                            </p:txEl>
                                          </p:spTgt>
                                        </p:tgtEl>
                                        <p:attrNameLst>
                                          <p:attrName>ppt_x</p:attrName>
                                        </p:attrNameLst>
                                      </p:cBhvr>
                                      <p:tavLst>
                                        <p:tav tm="0">
                                          <p:val>
                                            <p:strVal val="#ppt_x"/>
                                          </p:val>
                                        </p:tav>
                                        <p:tav tm="100000">
                                          <p:val>
                                            <p:strVal val="#ppt_x"/>
                                          </p:val>
                                        </p:tav>
                                      </p:tavLst>
                                    </p:anim>
                                    <p:anim calcmode="lin" valueType="num">
                                      <p:cBhvr>
                                        <p:cTn id="44" dur="2000" fill="hold"/>
                                        <p:tgtEl>
                                          <p:spTgt spid="200">
                                            <p:txEl>
                                              <p:pRg st="5" end="5"/>
                                            </p:txEl>
                                          </p:spTgt>
                                        </p:tgtEl>
                                        <p:attrNameLst>
                                          <p:attrName>ppt_y</p:attrName>
                                        </p:attrNameLst>
                                      </p:cBhvr>
                                      <p:tavLst>
                                        <p:tav tm="0">
                                          <p:val>
                                            <p:strVal val="1+#ppt_h/2"/>
                                          </p:val>
                                        </p:tav>
                                        <p:tav tm="100000">
                                          <p:val>
                                            <p:strVal val="#ppt_y"/>
                                          </p:val>
                                        </p:tav>
                                      </p:tavLst>
                                    </p:anim>
                                  </p:childTnLst>
                                </p:cTn>
                              </p:par>
                            </p:childTnLst>
                          </p:cTn>
                        </p:par>
                        <p:par>
                          <p:cTn id="45" fill="hold">
                            <p:stCondLst>
                              <p:cond delay="2000"/>
                            </p:stCondLst>
                            <p:childTnLst>
                              <p:par>
                                <p:cTn id="46" presetClass="entr" nodeType="afterEffect" presetSubtype="4" presetID="2" grpId="2" fill="hold">
                                  <p:stCondLst>
                                    <p:cond delay="0"/>
                                  </p:stCondLst>
                                  <p:iterate type="el" backwards="0">
                                    <p:tmAbs val="0"/>
                                  </p:iterate>
                                  <p:childTnLst>
                                    <p:set>
                                      <p:cBhvr>
                                        <p:cTn id="47" fill="hold"/>
                                        <p:tgtEl>
                                          <p:spTgt spid="200">
                                            <p:txEl>
                                              <p:pRg st="6" end="6"/>
                                            </p:txEl>
                                          </p:spTgt>
                                        </p:tgtEl>
                                        <p:attrNameLst>
                                          <p:attrName>style.visibility</p:attrName>
                                        </p:attrNameLst>
                                      </p:cBhvr>
                                      <p:to>
                                        <p:strVal val="visible"/>
                                      </p:to>
                                    </p:set>
                                    <p:anim calcmode="lin" valueType="num">
                                      <p:cBhvr>
                                        <p:cTn id="48" dur="2000" fill="hold"/>
                                        <p:tgtEl>
                                          <p:spTgt spid="200">
                                            <p:txEl>
                                              <p:pRg st="6" end="6"/>
                                            </p:txEl>
                                          </p:spTgt>
                                        </p:tgtEl>
                                        <p:attrNameLst>
                                          <p:attrName>ppt_x</p:attrName>
                                        </p:attrNameLst>
                                      </p:cBhvr>
                                      <p:tavLst>
                                        <p:tav tm="0">
                                          <p:val>
                                            <p:strVal val="#ppt_x"/>
                                          </p:val>
                                        </p:tav>
                                        <p:tav tm="100000">
                                          <p:val>
                                            <p:strVal val="#ppt_x"/>
                                          </p:val>
                                        </p:tav>
                                      </p:tavLst>
                                    </p:anim>
                                    <p:anim calcmode="lin" valueType="num">
                                      <p:cBhvr>
                                        <p:cTn id="49" dur="2000" fill="hold"/>
                                        <p:tgtEl>
                                          <p:spTgt spid="200">
                                            <p:txEl>
                                              <p:pRg st="6" end="6"/>
                                            </p:txEl>
                                          </p:spTgt>
                                        </p:tgtEl>
                                        <p:attrNameLst>
                                          <p:attrName>ppt_y</p:attrName>
                                        </p:attrNameLst>
                                      </p:cBhvr>
                                      <p:tavLst>
                                        <p:tav tm="0">
                                          <p:val>
                                            <p:strVal val="1+#ppt_h/2"/>
                                          </p:val>
                                        </p:tav>
                                        <p:tav tm="100000">
                                          <p:val>
                                            <p:strVal val="#ppt_y"/>
                                          </p:val>
                                        </p:tav>
                                      </p:tavLst>
                                    </p:anim>
                                  </p:childTnLst>
                                </p:cTn>
                              </p:par>
                            </p:childTnLst>
                          </p:cTn>
                        </p:par>
                        <p:par>
                          <p:cTn id="50" fill="hold">
                            <p:stCondLst>
                              <p:cond delay="4000"/>
                            </p:stCondLst>
                            <p:childTnLst>
                              <p:par>
                                <p:cTn id="51" presetClass="entr" nodeType="afterEffect" presetSubtype="4" presetID="2" grpId="2" fill="hold">
                                  <p:stCondLst>
                                    <p:cond delay="0"/>
                                  </p:stCondLst>
                                  <p:iterate type="el" backwards="0">
                                    <p:tmAbs val="0"/>
                                  </p:iterate>
                                  <p:childTnLst>
                                    <p:set>
                                      <p:cBhvr>
                                        <p:cTn id="52" fill="hold"/>
                                        <p:tgtEl>
                                          <p:spTgt spid="200">
                                            <p:txEl>
                                              <p:pRg st="7" end="7"/>
                                            </p:txEl>
                                          </p:spTgt>
                                        </p:tgtEl>
                                        <p:attrNameLst>
                                          <p:attrName>style.visibility</p:attrName>
                                        </p:attrNameLst>
                                      </p:cBhvr>
                                      <p:to>
                                        <p:strVal val="visible"/>
                                      </p:to>
                                    </p:set>
                                    <p:anim calcmode="lin" valueType="num">
                                      <p:cBhvr>
                                        <p:cTn id="53" dur="2000" fill="hold"/>
                                        <p:tgtEl>
                                          <p:spTgt spid="200">
                                            <p:txEl>
                                              <p:pRg st="7" end="7"/>
                                            </p:txEl>
                                          </p:spTgt>
                                        </p:tgtEl>
                                        <p:attrNameLst>
                                          <p:attrName>ppt_x</p:attrName>
                                        </p:attrNameLst>
                                      </p:cBhvr>
                                      <p:tavLst>
                                        <p:tav tm="0">
                                          <p:val>
                                            <p:strVal val="#ppt_x"/>
                                          </p:val>
                                        </p:tav>
                                        <p:tav tm="100000">
                                          <p:val>
                                            <p:strVal val="#ppt_x"/>
                                          </p:val>
                                        </p:tav>
                                      </p:tavLst>
                                    </p:anim>
                                    <p:anim calcmode="lin" valueType="num">
                                      <p:cBhvr>
                                        <p:cTn id="54" dur="2000" fill="hold"/>
                                        <p:tgtEl>
                                          <p:spTgt spid="200">
                                            <p:txEl>
                                              <p:pRg st="7" end="7"/>
                                            </p:txEl>
                                          </p:spTgt>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Class="entr" nodeType="afterEffect" presetSubtype="10" presetID="19" grpId="3" fill="hold">
                                  <p:stCondLst>
                                    <p:cond delay="0"/>
                                  </p:stCondLst>
                                  <p:iterate type="el" backwards="0">
                                    <p:tmAbs val="0"/>
                                  </p:iterate>
                                  <p:childTnLst>
                                    <p:set>
                                      <p:cBhvr>
                                        <p:cTn id="57" fill="hold"/>
                                        <p:tgtEl>
                                          <p:spTgt spid="198"/>
                                        </p:tgtEl>
                                        <p:attrNameLst>
                                          <p:attrName>style.visibility</p:attrName>
                                        </p:attrNameLst>
                                      </p:cBhvr>
                                      <p:to>
                                        <p:strVal val="visible"/>
                                      </p:to>
                                    </p:set>
                                    <p:anim calcmode="lin" valueType="num">
                                      <p:cBhvr>
                                        <p:cTn id="58" dur="2250" fill="hold"/>
                                        <p:tgtEl>
                                          <p:spTgt spid="198"/>
                                        </p:tgtEl>
                                        <p:attrNameLst>
                                          <p:attrName>ppt_w</p:attrName>
                                        </p:attrNameLst>
                                      </p:cBhvr>
                                      <p:tavLst>
                                        <p:tav tm="0" fmla="#ppt_w*sin(2.5*pi*$)">
                                          <p:val>
                                            <p:fltVal val="0"/>
                                          </p:val>
                                        </p:tav>
                                        <p:tav tm="100000">
                                          <p:val>
                                            <p:fltVal val="1"/>
                                          </p:val>
                                        </p:tav>
                                      </p:tavLst>
                                    </p:anim>
                                    <p:anim calcmode="lin" valueType="num">
                                      <p:cBhvr>
                                        <p:cTn id="59" dur="2250" fill="hold"/>
                                        <p:tgtEl>
                                          <p:spTgt spid="198"/>
                                        </p:tgtEl>
                                        <p:attrNameLst>
                                          <p:attrName>ppt_h</p:attrName>
                                        </p:attrNameLst>
                                      </p:cBhvr>
                                      <p:tavLst>
                                        <p:tav tm="0">
                                          <p:val>
                                            <p:strVal val="#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Class="entr" nodeType="clickEffect" presetSubtype="4" presetID="2" grpId="2" fill="hold">
                                  <p:stCondLst>
                                    <p:cond delay="0"/>
                                  </p:stCondLst>
                                  <p:iterate type="el" backwards="0">
                                    <p:tmAbs val="0"/>
                                  </p:iterate>
                                  <p:childTnLst>
                                    <p:set>
                                      <p:cBhvr>
                                        <p:cTn id="63" fill="hold"/>
                                        <p:tgtEl>
                                          <p:spTgt spid="200">
                                            <p:txEl>
                                              <p:pRg st="8" end="8"/>
                                            </p:txEl>
                                          </p:spTgt>
                                        </p:tgtEl>
                                        <p:attrNameLst>
                                          <p:attrName>style.visibility</p:attrName>
                                        </p:attrNameLst>
                                      </p:cBhvr>
                                      <p:to>
                                        <p:strVal val="visible"/>
                                      </p:to>
                                    </p:set>
                                    <p:anim calcmode="lin" valueType="num">
                                      <p:cBhvr>
                                        <p:cTn id="64" dur="2000" fill="hold"/>
                                        <p:tgtEl>
                                          <p:spTgt spid="200">
                                            <p:txEl>
                                              <p:pRg st="8" end="8"/>
                                            </p:txEl>
                                          </p:spTgt>
                                        </p:tgtEl>
                                        <p:attrNameLst>
                                          <p:attrName>ppt_x</p:attrName>
                                        </p:attrNameLst>
                                      </p:cBhvr>
                                      <p:tavLst>
                                        <p:tav tm="0">
                                          <p:val>
                                            <p:strVal val="#ppt_x"/>
                                          </p:val>
                                        </p:tav>
                                        <p:tav tm="100000">
                                          <p:val>
                                            <p:strVal val="#ppt_x"/>
                                          </p:val>
                                        </p:tav>
                                      </p:tavLst>
                                    </p:anim>
                                    <p:anim calcmode="lin" valueType="num">
                                      <p:cBhvr>
                                        <p:cTn id="65" dur="2000" fill="hold"/>
                                        <p:tgtEl>
                                          <p:spTgt spid="20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0" grpId="2"/>
      <p:bldP build="whole" bldLvl="1" animBg="1" rev="0" advAuto="0" spid="199" grpId="1"/>
      <p:bldP build="whole" bldLvl="1" animBg="1" rev="0" advAuto="0" spid="198" grpId="3"/>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213" name="Group 213"/>
          <p:cNvGrpSpPr/>
          <p:nvPr/>
        </p:nvGrpSpPr>
        <p:grpSpPr>
          <a:xfrm>
            <a:off x="1420613" y="2941781"/>
            <a:ext cx="4099550" cy="3680275"/>
            <a:chOff x="293325" y="0"/>
            <a:chExt cx="4099548" cy="3680273"/>
          </a:xfrm>
        </p:grpSpPr>
        <p:sp>
          <p:nvSpPr>
            <p:cNvPr id="204" name="Shape 204"/>
            <p:cNvSpPr/>
            <p:nvPr/>
          </p:nvSpPr>
          <p:spPr>
            <a:xfrm>
              <a:off x="551886" y="0"/>
              <a:ext cx="1371601" cy="3694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110000"/>
                </a:lnSpc>
                <a:spcBef>
                  <a:spcPts val="500"/>
                </a:spcBef>
                <a:defRPr b="1" sz="2300">
                  <a:solidFill>
                    <a:schemeClr val="accent2">
                      <a:hueOff val="-902888"/>
                      <a:satOff val="-15377"/>
                      <a:lumOff val="-12864"/>
                    </a:schemeClr>
                  </a:solidFill>
                  <a:latin typeface="Helvetica Condensed Medium"/>
                  <a:ea typeface="Helvetica Condensed Medium"/>
                  <a:cs typeface="Helvetica Condensed Medium"/>
                  <a:sym typeface="Helvetica Condensed Medium"/>
                </a:defRPr>
              </a:lvl1pPr>
            </a:lstStyle>
            <a:p>
              <a:pPr/>
              <a:r>
                <a:t>Satan</a:t>
              </a:r>
            </a:p>
          </p:txBody>
        </p:sp>
        <p:sp>
          <p:nvSpPr>
            <p:cNvPr id="205" name="Shape 205"/>
            <p:cNvSpPr/>
            <p:nvPr/>
          </p:nvSpPr>
          <p:spPr>
            <a:xfrm>
              <a:off x="1084060" y="8704"/>
              <a:ext cx="2964644" cy="36715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110000"/>
                </a:lnSpc>
                <a:spcBef>
                  <a:spcPts val="500"/>
                </a:spcBef>
                <a:defRPr sz="30000">
                  <a:solidFill>
                    <a:schemeClr val="accent6">
                      <a:lumOff val="-8741"/>
                    </a:schemeClr>
                  </a:solidFill>
                  <a:latin typeface="Helvetica Condensed Medium"/>
                  <a:ea typeface="Helvetica Condensed Medium"/>
                  <a:cs typeface="Helvetica Condensed Medium"/>
                  <a:sym typeface="Helvetica Condensed Medium"/>
                </a:defRPr>
              </a:lvl1pPr>
            </a:lstStyle>
            <a:p>
              <a:pPr/>
              <a:r>
                <a:t>X</a:t>
              </a:r>
            </a:p>
          </p:txBody>
        </p:sp>
        <p:sp>
          <p:nvSpPr>
            <p:cNvPr id="206" name="Shape 206"/>
            <p:cNvSpPr/>
            <p:nvPr/>
          </p:nvSpPr>
          <p:spPr>
            <a:xfrm>
              <a:off x="297008" y="1074253"/>
              <a:ext cx="2168122" cy="3694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110000"/>
                </a:lnSpc>
                <a:spcBef>
                  <a:spcPts val="500"/>
                </a:spcBef>
                <a:defRPr b="1" sz="2300">
                  <a:solidFill>
                    <a:schemeClr val="accent2">
                      <a:hueOff val="-902888"/>
                      <a:satOff val="-15377"/>
                      <a:lumOff val="-12864"/>
                    </a:schemeClr>
                  </a:solidFill>
                  <a:latin typeface="Helvetica Condensed Medium"/>
                  <a:ea typeface="Helvetica Condensed Medium"/>
                  <a:cs typeface="Helvetica Condensed Medium"/>
                  <a:sym typeface="Helvetica Condensed Medium"/>
                </a:defRPr>
              </a:lvl1pPr>
            </a:lstStyle>
            <a:p>
              <a:pPr/>
              <a:r>
                <a:t>false prophet</a:t>
              </a:r>
            </a:p>
          </p:txBody>
        </p:sp>
        <p:sp>
          <p:nvSpPr>
            <p:cNvPr id="207" name="Shape 207"/>
            <p:cNvSpPr/>
            <p:nvPr/>
          </p:nvSpPr>
          <p:spPr>
            <a:xfrm>
              <a:off x="695269" y="537126"/>
              <a:ext cx="1371601" cy="3694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110000"/>
                </a:lnSpc>
                <a:spcBef>
                  <a:spcPts val="500"/>
                </a:spcBef>
                <a:defRPr b="1" sz="2300">
                  <a:solidFill>
                    <a:schemeClr val="accent2">
                      <a:hueOff val="-902888"/>
                      <a:satOff val="-15377"/>
                      <a:lumOff val="-12864"/>
                    </a:schemeClr>
                  </a:solidFill>
                  <a:latin typeface="Helvetica Condensed Medium"/>
                  <a:ea typeface="Helvetica Condensed Medium"/>
                  <a:cs typeface="Helvetica Condensed Medium"/>
                  <a:sym typeface="Helvetica Condensed Medium"/>
                </a:defRPr>
              </a:lvl1pPr>
            </a:lstStyle>
            <a:p>
              <a:pPr/>
              <a:r>
                <a:t>beast</a:t>
              </a:r>
            </a:p>
          </p:txBody>
        </p:sp>
        <p:sp>
          <p:nvSpPr>
            <p:cNvPr id="208" name="Shape 208"/>
            <p:cNvSpPr/>
            <p:nvPr/>
          </p:nvSpPr>
          <p:spPr>
            <a:xfrm>
              <a:off x="293325" y="1475033"/>
              <a:ext cx="2168122" cy="3694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110000"/>
                </a:lnSpc>
                <a:spcBef>
                  <a:spcPts val="500"/>
                </a:spcBef>
                <a:defRPr b="1" sz="2300">
                  <a:solidFill>
                    <a:schemeClr val="accent5">
                      <a:hueOff val="-522602"/>
                      <a:satOff val="-6700"/>
                      <a:lumOff val="-22320"/>
                    </a:schemeClr>
                  </a:solidFill>
                  <a:latin typeface="Helvetica Condensed Medium"/>
                  <a:ea typeface="Helvetica Condensed Medium"/>
                  <a:cs typeface="Helvetica Condensed Medium"/>
                  <a:sym typeface="Helvetica Condensed Medium"/>
                </a:defRPr>
              </a:lvl1pPr>
            </a:lstStyle>
            <a:p>
              <a:pPr/>
              <a:r>
                <a:t>false prophet</a:t>
              </a:r>
            </a:p>
          </p:txBody>
        </p:sp>
        <p:sp>
          <p:nvSpPr>
            <p:cNvPr id="209" name="Shape 209"/>
            <p:cNvSpPr/>
            <p:nvPr/>
          </p:nvSpPr>
          <p:spPr>
            <a:xfrm>
              <a:off x="695269" y="2029793"/>
              <a:ext cx="1371601" cy="3694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110000"/>
                </a:lnSpc>
                <a:spcBef>
                  <a:spcPts val="500"/>
                </a:spcBef>
                <a:defRPr b="1" sz="2300">
                  <a:solidFill>
                    <a:schemeClr val="accent5">
                      <a:hueOff val="-522602"/>
                      <a:satOff val="-6700"/>
                      <a:lumOff val="-22320"/>
                    </a:schemeClr>
                  </a:solidFill>
                  <a:latin typeface="Helvetica Condensed Medium"/>
                  <a:ea typeface="Helvetica Condensed Medium"/>
                  <a:cs typeface="Helvetica Condensed Medium"/>
                  <a:sym typeface="Helvetica Condensed Medium"/>
                </a:defRPr>
              </a:lvl1pPr>
            </a:lstStyle>
            <a:p>
              <a:pPr/>
              <a:r>
                <a:t>beast</a:t>
              </a:r>
            </a:p>
          </p:txBody>
        </p:sp>
        <p:sp>
          <p:nvSpPr>
            <p:cNvPr id="210" name="Shape 210"/>
            <p:cNvSpPr/>
            <p:nvPr/>
          </p:nvSpPr>
          <p:spPr>
            <a:xfrm>
              <a:off x="551886" y="2615877"/>
              <a:ext cx="1371601" cy="3694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110000"/>
                </a:lnSpc>
                <a:spcBef>
                  <a:spcPts val="500"/>
                </a:spcBef>
                <a:defRPr b="1" sz="2300">
                  <a:solidFill>
                    <a:schemeClr val="accent5">
                      <a:hueOff val="-522602"/>
                      <a:satOff val="-6700"/>
                      <a:lumOff val="-22320"/>
                    </a:schemeClr>
                  </a:solidFill>
                  <a:latin typeface="Helvetica Condensed Medium"/>
                  <a:ea typeface="Helvetica Condensed Medium"/>
                  <a:cs typeface="Helvetica Condensed Medium"/>
                  <a:sym typeface="Helvetica Condensed Medium"/>
                </a:defRPr>
              </a:lvl1pPr>
            </a:lstStyle>
            <a:p>
              <a:pPr/>
              <a:r>
                <a:t>Satan</a:t>
              </a:r>
            </a:p>
          </p:txBody>
        </p:sp>
        <p:sp>
          <p:nvSpPr>
            <p:cNvPr id="211" name="Shape 211"/>
            <p:cNvSpPr/>
            <p:nvPr/>
          </p:nvSpPr>
          <p:spPr>
            <a:xfrm rot="5400000">
              <a:off x="3362903" y="341629"/>
              <a:ext cx="1371601" cy="6883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110000"/>
                </a:lnSpc>
                <a:spcBef>
                  <a:spcPts val="500"/>
                </a:spcBef>
                <a:defRPr b="1" sz="2300">
                  <a:solidFill>
                    <a:schemeClr val="accent2">
                      <a:hueOff val="-902888"/>
                      <a:satOff val="-15377"/>
                      <a:lumOff val="-12864"/>
                    </a:schemeClr>
                  </a:solidFill>
                  <a:latin typeface="Helvetica Condensed Medium"/>
                  <a:ea typeface="Helvetica Condensed Medium"/>
                  <a:cs typeface="Helvetica Condensed Medium"/>
                  <a:sym typeface="Helvetica Condensed Medium"/>
                </a:defRPr>
              </a:lvl1pPr>
            </a:lstStyle>
            <a:p>
              <a:pPr/>
              <a:r>
                <a:t>Evil works revealed</a:t>
              </a:r>
            </a:p>
          </p:txBody>
        </p:sp>
        <p:sp>
          <p:nvSpPr>
            <p:cNvPr id="212" name="Shape 212"/>
            <p:cNvSpPr/>
            <p:nvPr/>
          </p:nvSpPr>
          <p:spPr>
            <a:xfrm rot="5400000">
              <a:off x="3362903" y="1785338"/>
              <a:ext cx="1371601" cy="6883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nSpc>
                  <a:spcPct val="110000"/>
                </a:lnSpc>
                <a:spcBef>
                  <a:spcPts val="500"/>
                </a:spcBef>
                <a:defRPr b="1" sz="2300">
                  <a:solidFill>
                    <a:schemeClr val="accent5">
                      <a:hueOff val="-522602"/>
                      <a:satOff val="-6700"/>
                      <a:lumOff val="-22320"/>
                    </a:schemeClr>
                  </a:solidFill>
                  <a:latin typeface="Helvetica Condensed Medium"/>
                  <a:ea typeface="Helvetica Condensed Medium"/>
                  <a:cs typeface="Helvetica Condensed Medium"/>
                  <a:sym typeface="Helvetica Condensed Medium"/>
                </a:defRPr>
              </a:pPr>
              <a:r>
                <a:t>Person</a:t>
              </a:r>
              <a:br/>
              <a:r>
                <a:t>Judged</a:t>
              </a:r>
            </a:p>
          </p:txBody>
        </p:sp>
      </p:grpSp>
      <p:sp>
        <p:nvSpPr>
          <p:cNvPr id="214" name="Shape 214"/>
          <p:cNvSpPr/>
          <p:nvPr/>
        </p:nvSpPr>
        <p:spPr>
          <a:xfrm>
            <a:off x="3470388" y="473713"/>
            <a:ext cx="7842683" cy="6383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500"/>
              </a:spcBef>
              <a:defRPr b="1" sz="4500">
                <a:latin typeface="Helvetica Condensed Medium"/>
                <a:ea typeface="Helvetica Condensed Medium"/>
                <a:cs typeface="Helvetica Condensed Medium"/>
                <a:sym typeface="Helvetica Condensed Medium"/>
              </a:defRPr>
            </a:lvl1pPr>
          </a:lstStyle>
          <a:p>
            <a:pPr/>
            <a:r>
              <a:t>Chiastic Diagrams in Revelation</a:t>
            </a:r>
          </a:p>
        </p:txBody>
      </p:sp>
      <p:pic>
        <p:nvPicPr>
          <p:cNvPr id="215" name="Beale-ChiasticRev17-22.jpg"/>
          <p:cNvPicPr>
            <a:picLocks noChangeAspect="1"/>
          </p:cNvPicPr>
          <p:nvPr/>
        </p:nvPicPr>
        <p:blipFill>
          <a:blip r:embed="rId2">
            <a:extLst/>
          </a:blip>
          <a:stretch>
            <a:fillRect/>
          </a:stretch>
        </p:blipFill>
        <p:spPr>
          <a:xfrm>
            <a:off x="6275394" y="4881562"/>
            <a:ext cx="6388739" cy="4572477"/>
          </a:xfrm>
          <a:prstGeom prst="rect">
            <a:avLst/>
          </a:prstGeom>
          <a:ln>
            <a:solidFill>
              <a:srgbClr val="000000"/>
            </a:solidFill>
            <a:miter lim="400000"/>
          </a:ln>
          <a:effectLst>
            <a:outerShdw sx="100000" sy="100000" kx="0" ky="0" algn="b" rotWithShape="0" blurRad="355600" dist="0" dir="0">
              <a:srgbClr val="000000">
                <a:alpha val="75000"/>
              </a:srgbClr>
            </a:outerShdw>
          </a:effectLst>
        </p:spPr>
      </p:pic>
      <p:sp>
        <p:nvSpPr>
          <p:cNvPr id="216" name="Shape 216"/>
          <p:cNvSpPr/>
          <p:nvPr/>
        </p:nvSpPr>
        <p:spPr>
          <a:xfrm>
            <a:off x="6736565" y="1607830"/>
            <a:ext cx="5280821" cy="838201"/>
          </a:xfrm>
          <a:prstGeom prst="rect">
            <a:avLst/>
          </a:prstGeom>
          <a:blipFill>
            <a:blip r:embed="rId3"/>
          </a:blipFill>
          <a:ln w="12700">
            <a:miter lim="400000"/>
          </a:ln>
          <a:effectLst>
            <a:outerShdw sx="100000" sy="100000" kx="0" ky="0" algn="b" rotWithShape="0" blurRad="25400" dist="25400" dir="2388334">
              <a:srgbClr val="000000">
                <a:alpha val="7931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b="1" sz="2400">
                <a:solidFill>
                  <a:srgbClr val="FFFFFF"/>
                </a:solidFill>
                <a:latin typeface="Helvetica"/>
                <a:ea typeface="Helvetica"/>
                <a:cs typeface="Helvetica"/>
                <a:sym typeface="Helvetica"/>
              </a:defRPr>
            </a:lvl1pPr>
          </a:lstStyle>
          <a:p>
            <a:pPr/>
            <a:r>
              <a:t>Chiastic diagrams necessarily supersede chronology patterns.</a:t>
            </a:r>
          </a:p>
        </p:txBody>
      </p:sp>
      <p:pic>
        <p:nvPicPr>
          <p:cNvPr id="217" name="Thousand-greek-chilios.png"/>
          <p:cNvPicPr>
            <a:picLocks noChangeAspect="1"/>
          </p:cNvPicPr>
          <p:nvPr/>
        </p:nvPicPr>
        <p:blipFill>
          <a:blip r:embed="rId4">
            <a:extLst/>
          </a:blip>
          <a:stretch>
            <a:fillRect/>
          </a:stretch>
        </p:blipFill>
        <p:spPr>
          <a:xfrm>
            <a:off x="2184385" y="1452166"/>
            <a:ext cx="2880477" cy="114952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2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217"/>
                                        </p:tgtEl>
                                        <p:attrNameLst>
                                          <p:attrName>style.visibility</p:attrName>
                                        </p:attrNameLst>
                                      </p:cBhvr>
                                      <p:to>
                                        <p:strVal val="visible"/>
                                      </p:to>
                                    </p:set>
                                    <p:animEffect filter="fade" transition="in">
                                      <p:cBhvr>
                                        <p:cTn id="7" dur="3000"/>
                                        <p:tgtEl>
                                          <p:spTgt spid="21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6" presetID="23" grpId="2" fill="hold">
                                  <p:stCondLst>
                                    <p:cond delay="0"/>
                                  </p:stCondLst>
                                  <p:iterate type="el" backwards="0">
                                    <p:tmAbs val="0"/>
                                  </p:iterate>
                                  <p:childTnLst>
                                    <p:set>
                                      <p:cBhvr>
                                        <p:cTn id="11" fill="hold"/>
                                        <p:tgtEl>
                                          <p:spTgt spid="213"/>
                                        </p:tgtEl>
                                        <p:attrNameLst>
                                          <p:attrName>style.visibility</p:attrName>
                                        </p:attrNameLst>
                                      </p:cBhvr>
                                      <p:to>
                                        <p:strVal val="visible"/>
                                      </p:to>
                                    </p:set>
                                    <p:anim calcmode="lin" valueType="num">
                                      <p:cBhvr>
                                        <p:cTn id="12" dur="2500" fill="hold"/>
                                        <p:tgtEl>
                                          <p:spTgt spid="213"/>
                                        </p:tgtEl>
                                        <p:attrNameLst>
                                          <p:attrName>ppt_w</p:attrName>
                                        </p:attrNameLst>
                                      </p:cBhvr>
                                      <p:tavLst>
                                        <p:tav tm="0">
                                          <p:val>
                                            <p:fltVal val="0"/>
                                          </p:val>
                                        </p:tav>
                                        <p:tav tm="100000">
                                          <p:val>
                                            <p:strVal val="#ppt_w"/>
                                          </p:val>
                                        </p:tav>
                                      </p:tavLst>
                                    </p:anim>
                                    <p:anim calcmode="lin" valueType="num">
                                      <p:cBhvr>
                                        <p:cTn id="13" dur="2500" fill="hold"/>
                                        <p:tgtEl>
                                          <p:spTgt spid="213"/>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1" presetID="2" grpId="3" fill="hold">
                                  <p:stCondLst>
                                    <p:cond delay="0"/>
                                  </p:stCondLst>
                                  <p:iterate type="el" backwards="0">
                                    <p:tmAbs val="0"/>
                                  </p:iterate>
                                  <p:childTnLst>
                                    <p:set>
                                      <p:cBhvr>
                                        <p:cTn id="17" fill="hold"/>
                                        <p:tgtEl>
                                          <p:spTgt spid="216"/>
                                        </p:tgtEl>
                                        <p:attrNameLst>
                                          <p:attrName>style.visibility</p:attrName>
                                        </p:attrNameLst>
                                      </p:cBhvr>
                                      <p:to>
                                        <p:strVal val="visible"/>
                                      </p:to>
                                    </p:set>
                                    <p:anim calcmode="lin" valueType="num">
                                      <p:cBhvr>
                                        <p:cTn id="18" dur="2500" fill="hold"/>
                                        <p:tgtEl>
                                          <p:spTgt spid="216"/>
                                        </p:tgtEl>
                                        <p:attrNameLst>
                                          <p:attrName>ppt_x</p:attrName>
                                        </p:attrNameLst>
                                      </p:cBhvr>
                                      <p:tavLst>
                                        <p:tav tm="0">
                                          <p:val>
                                            <p:strVal val="#ppt_x"/>
                                          </p:val>
                                        </p:tav>
                                        <p:tav tm="100000">
                                          <p:val>
                                            <p:strVal val="#ppt_x"/>
                                          </p:val>
                                        </p:tav>
                                      </p:tavLst>
                                    </p:anim>
                                    <p:anim calcmode="lin" valueType="num">
                                      <p:cBhvr>
                                        <p:cTn id="19" dur="2500" fill="hold"/>
                                        <p:tgtEl>
                                          <p:spTgt spid="216"/>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16" presetID="23" grpId="4" fill="hold">
                                  <p:stCondLst>
                                    <p:cond delay="0"/>
                                  </p:stCondLst>
                                  <p:iterate type="el" backwards="0">
                                    <p:tmAbs val="0"/>
                                  </p:iterate>
                                  <p:childTnLst>
                                    <p:set>
                                      <p:cBhvr>
                                        <p:cTn id="23" fill="hold"/>
                                        <p:tgtEl>
                                          <p:spTgt spid="215"/>
                                        </p:tgtEl>
                                        <p:attrNameLst>
                                          <p:attrName>style.visibility</p:attrName>
                                        </p:attrNameLst>
                                      </p:cBhvr>
                                      <p:to>
                                        <p:strVal val="visible"/>
                                      </p:to>
                                    </p:set>
                                    <p:anim calcmode="lin" valueType="num">
                                      <p:cBhvr>
                                        <p:cTn id="24" dur="2500" fill="hold"/>
                                        <p:tgtEl>
                                          <p:spTgt spid="215"/>
                                        </p:tgtEl>
                                        <p:attrNameLst>
                                          <p:attrName>ppt_w</p:attrName>
                                        </p:attrNameLst>
                                      </p:cBhvr>
                                      <p:tavLst>
                                        <p:tav tm="0">
                                          <p:val>
                                            <p:fltVal val="0"/>
                                          </p:val>
                                        </p:tav>
                                        <p:tav tm="100000">
                                          <p:val>
                                            <p:strVal val="#ppt_w"/>
                                          </p:val>
                                        </p:tav>
                                      </p:tavLst>
                                    </p:anim>
                                    <p:anim calcmode="lin" valueType="num">
                                      <p:cBhvr>
                                        <p:cTn id="25" dur="2500" fill="hold"/>
                                        <p:tgtEl>
                                          <p:spTgt spid="2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7" grpId="1"/>
      <p:bldP build="whole" bldLvl="1" animBg="1" rev="0" advAuto="0" spid="215" grpId="4"/>
      <p:bldP build="whole" bldLvl="1" animBg="1" rev="0" advAuto="0" spid="216" grpId="3"/>
      <p:bldP build="whole" bldLvl="1" animBg="1" rev="0" advAuto="0" spid="213" grpId="2"/>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pic>
        <p:nvPicPr>
          <p:cNvPr id="219" name="rev4stan.pdf"/>
          <p:cNvPicPr>
            <a:picLocks noChangeAspect="1"/>
          </p:cNvPicPr>
          <p:nvPr/>
        </p:nvPicPr>
        <p:blipFill>
          <a:blip r:embed="rId2">
            <a:extLst/>
          </a:blip>
          <a:srcRect l="10507" t="0" r="0" b="0"/>
          <a:stretch>
            <a:fillRect/>
          </a:stretch>
        </p:blipFill>
        <p:spPr>
          <a:xfrm>
            <a:off x="1654499" y="1241043"/>
            <a:ext cx="8852986" cy="7644158"/>
          </a:xfrm>
          <a:prstGeom prst="rect">
            <a:avLst/>
          </a:prstGeom>
          <a:ln>
            <a:solidFill>
              <a:srgbClr val="000000"/>
            </a:solidFill>
            <a:miter lim="400000"/>
          </a:ln>
        </p:spPr>
      </p:pic>
      <p:sp>
        <p:nvSpPr>
          <p:cNvPr id="220" name="Shape 220"/>
          <p:cNvSpPr/>
          <p:nvPr/>
        </p:nvSpPr>
        <p:spPr>
          <a:xfrm>
            <a:off x="10393669" y="782051"/>
            <a:ext cx="2760590" cy="8343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85750" marR="285750" algn="r" defTabSz="457200">
              <a:spcBef>
                <a:spcPts val="400"/>
              </a:spcBef>
              <a:defRPr sz="2400">
                <a:solidFill>
                  <a:srgbClr val="FFFFFF"/>
                </a:solidFill>
                <a:latin typeface="Gill Sans"/>
                <a:ea typeface="Gill Sans"/>
                <a:cs typeface="Gill Sans"/>
                <a:sym typeface="Gill Sans"/>
              </a:defRPr>
            </a:pPr>
            <a:r>
              <a:t>And the seventy returned with joy, saying, “Lord, even the demons are subject to us in Your name.” </a:t>
            </a:r>
            <a:r>
              <a:rPr baseline="31999"/>
              <a:t>18</a:t>
            </a:r>
            <a:r>
              <a:t> And He said to them, “</a:t>
            </a:r>
            <a:r>
              <a:rPr>
                <a:latin typeface="Gill Sans SemiBold"/>
                <a:ea typeface="Gill Sans SemiBold"/>
                <a:cs typeface="Gill Sans SemiBold"/>
                <a:sym typeface="Gill Sans SemiBold"/>
              </a:rPr>
              <a:t>I was watching Satan fall from heaven like lightning</a:t>
            </a:r>
            <a:r>
              <a:t>. </a:t>
            </a:r>
            <a:r>
              <a:rPr baseline="31999"/>
              <a:t>19</a:t>
            </a:r>
            <a:r>
              <a:t> Behold, I have given you authority to tread upon serpents and scorpions, and over all the power of the enemy…” </a:t>
            </a:r>
            <a:br/>
            <a:r>
              <a:t>(Lu 10:17-19).</a:t>
            </a:r>
          </a:p>
        </p:txBody>
      </p:sp>
      <p:sp>
        <p:nvSpPr>
          <p:cNvPr id="221" name="Shape 221"/>
          <p:cNvSpPr/>
          <p:nvPr>
            <p:ph type="title" idx="4294967295"/>
          </p:nvPr>
        </p:nvSpPr>
        <p:spPr>
          <a:xfrm>
            <a:off x="1570072" y="200579"/>
            <a:ext cx="8862617" cy="890837"/>
          </a:xfrm>
          <a:prstGeom prst="rect">
            <a:avLst/>
          </a:prstGeom>
        </p:spPr>
        <p:txBody>
          <a:bodyPr/>
          <a:lstStyle>
            <a:lvl1pPr>
              <a:defRPr sz="5000">
                <a:solidFill>
                  <a:srgbClr val="FFFFFF"/>
                </a:solidFill>
                <a:latin typeface="Helvetica Condensed Medium"/>
                <a:ea typeface="Helvetica Condensed Medium"/>
                <a:cs typeface="Helvetica Condensed Medium"/>
                <a:sym typeface="Helvetica Condensed Medium"/>
              </a:defRPr>
            </a:lvl1pPr>
          </a:lstStyle>
          <a:p>
            <a:pPr/>
            <a:r>
              <a:t>Millennium Doctrinal Conflict</a:t>
            </a:r>
          </a:p>
        </p:txBody>
      </p:sp>
    </p:spTree>
  </p:cSld>
  <p:clrMapOvr>
    <a:masterClrMapping/>
  </p:clrMapOvr>
  <mc:AlternateContent xmlns:mc="http://schemas.openxmlformats.org/markup-compatibility/2006">
    <mc:Choice xmlns:p14="http://schemas.microsoft.com/office/powerpoint/2010/main" Requires="p14">
      <p:transition spd="slow" advClick="1" p14:dur="2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6" presetID="18" grpId="1" fill="hold">
                                  <p:stCondLst>
                                    <p:cond delay="0"/>
                                  </p:stCondLst>
                                  <p:iterate type="el" backwards="0">
                                    <p:tmAbs val="0"/>
                                  </p:iterate>
                                  <p:childTnLst>
                                    <p:set>
                                      <p:cBhvr>
                                        <p:cTn id="6" fill="hold"/>
                                        <p:tgtEl>
                                          <p:spTgt spid="219"/>
                                        </p:tgtEl>
                                        <p:attrNameLst>
                                          <p:attrName>style.visibility</p:attrName>
                                        </p:attrNameLst>
                                      </p:cBhvr>
                                      <p:to>
                                        <p:strVal val="visible"/>
                                      </p:to>
                                    </p:set>
                                    <p:animEffect filter="strips(downRight)" transition="in">
                                      <p:cBhvr>
                                        <p:cTn id="7" dur="2500"/>
                                        <p:tgtEl>
                                          <p:spTgt spid="21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 presetID="22" grpId="2" fill="hold">
                                  <p:stCondLst>
                                    <p:cond delay="0"/>
                                  </p:stCondLst>
                                  <p:iterate type="el" backwards="0">
                                    <p:tmAbs val="0"/>
                                  </p:iterate>
                                  <p:childTnLst>
                                    <p:set>
                                      <p:cBhvr>
                                        <p:cTn id="11" fill="hold"/>
                                        <p:tgtEl>
                                          <p:spTgt spid="220"/>
                                        </p:tgtEl>
                                        <p:attrNameLst>
                                          <p:attrName>style.visibility</p:attrName>
                                        </p:attrNameLst>
                                      </p:cBhvr>
                                      <p:to>
                                        <p:strVal val="visible"/>
                                      </p:to>
                                    </p:set>
                                    <p:animEffect filter="wipe(up)" transition="in">
                                      <p:cBhvr>
                                        <p:cTn id="12" dur="2000"/>
                                        <p:tgtEl>
                                          <p:spTgt spid="2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0" grpId="2"/>
      <p:bldP build="whole" bldLvl="1" animBg="1" rev="0" advAuto="0" spid="219" grpId="1"/>
    </p:bld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