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andlestick_glow55.jpg"/>
          <p:cNvPicPr>
            <a:picLocks noChangeAspect="1"/>
          </p:cNvPicPr>
          <p:nvPr/>
        </p:nvPicPr>
        <p:blipFill>
          <a:blip r:embed="rId2">
            <a:extLst/>
          </a:blip>
          <a:srcRect l="8045" t="6021" r="4807" b="0"/>
          <a:stretch>
            <a:fillRect/>
          </a:stretch>
        </p:blipFill>
        <p:spPr>
          <a:xfrm>
            <a:off x="0" y="0"/>
            <a:ext cx="13004697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7"/>
          <p:cNvGrpSpPr/>
          <p:nvPr/>
        </p:nvGrpSpPr>
        <p:grpSpPr>
          <a:xfrm>
            <a:off x="0" y="9017000"/>
            <a:ext cx="13004802" cy="939800"/>
            <a:chOff x="0" y="0"/>
            <a:chExt cx="13004801" cy="939799"/>
          </a:xfrm>
        </p:grpSpPr>
        <p:sp>
          <p:nvSpPr>
            <p:cNvPr id="24" name="Shape 24"/>
            <p:cNvSpPr/>
            <p:nvPr/>
          </p:nvSpPr>
          <p:spPr>
            <a:xfrm>
              <a:off x="0" y="114300"/>
              <a:ext cx="13004802" cy="711201"/>
            </a:xfrm>
            <a:prstGeom prst="rect">
              <a:avLst/>
            </a:prstGeom>
            <a:solidFill>
              <a:srgbClr val="02020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" name="Shape 25"/>
            <p:cNvSpPr/>
            <p:nvPr/>
          </p:nvSpPr>
          <p:spPr>
            <a:xfrm>
              <a:off x="5730594" y="114300"/>
              <a:ext cx="7274207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>
                <a:defRPr sz="29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/>
              <a:r>
                <a:t>Vision to Strengthen the Saints</a:t>
              </a: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897679" cy="939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>
                <a:defRPr sz="37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/>
              <a:r>
                <a:t>Book of Revelation: </a:t>
              </a:r>
            </a:p>
          </p:txBody>
        </p:sp>
      </p:grp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40621" y="147781"/>
            <a:ext cx="11426281" cy="888153"/>
          </a:xfrm>
          <a:prstGeom prst="rect">
            <a:avLst/>
          </a:prstGeom>
        </p:spPr>
        <p:txBody>
          <a:bodyPr/>
          <a:lstStyle>
            <a:lvl1pPr algn="l">
              <a:defRPr sz="57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37590" y="2726188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1" y="0"/>
            <a:ext cx="1420616" cy="9753600"/>
          </a:xfrm>
          <a:prstGeom prst="rect">
            <a:avLst/>
          </a:prstGeom>
          <a:gradFill>
            <a:gsLst>
              <a:gs pos="0">
                <a:srgbClr val="0F6CBE"/>
              </a:gs>
              <a:gs pos="100000">
                <a:srgbClr val="012248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45" name="Candlestick_glowSmall.png"/>
          <p:cNvPicPr>
            <a:picLocks noChangeAspect="1"/>
          </p:cNvPicPr>
          <p:nvPr/>
        </p:nvPicPr>
        <p:blipFill>
          <a:blip r:embed="rId2">
            <a:extLst/>
          </a:blip>
          <a:srcRect l="8450" t="5688" r="2514" b="5688"/>
          <a:stretch>
            <a:fillRect/>
          </a:stretch>
        </p:blipFill>
        <p:spPr>
          <a:xfrm>
            <a:off x="198" y="-149"/>
            <a:ext cx="1420434" cy="9826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0" y="1149151"/>
            <a:ext cx="1420614" cy="721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24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Book of Revelation</a:t>
            </a:r>
          </a:p>
        </p:txBody>
      </p:sp>
      <p:sp>
        <p:nvSpPr>
          <p:cNvPr id="47" name="Shape 47"/>
          <p:cNvSpPr/>
          <p:nvPr/>
        </p:nvSpPr>
        <p:spPr>
          <a:xfrm>
            <a:off x="0" y="1834091"/>
            <a:ext cx="1420614" cy="72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22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22:20-21</a:t>
            </a:r>
          </a:p>
        </p:txBody>
      </p:sp>
      <p:sp>
        <p:nvSpPr>
          <p:cNvPr id="48" name="Shape 48"/>
          <p:cNvSpPr/>
          <p:nvPr/>
        </p:nvSpPr>
        <p:spPr>
          <a:xfrm>
            <a:off x="0" y="3240011"/>
            <a:ext cx="1420615" cy="76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24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Epilogue &amp; Summary</a:t>
            </a:r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2890981" y="1064542"/>
            <a:ext cx="8282530" cy="243605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gradFill flip="none" rotWithShape="1">
          <a:gsLst>
            <a:gs pos="0">
              <a:srgbClr val="FFFFFF"/>
            </a:gs>
            <a:gs pos="100000">
              <a:srgbClr val="A9D0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1267968" y="260096"/>
            <a:ext cx="10468865" cy="24384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585216">
              <a:lnSpc>
                <a:spcPts val="6900"/>
              </a:lnSpc>
              <a:spcBef>
                <a:spcPts val="200"/>
              </a:spcBef>
              <a:tabLst>
                <a:tab pos="1231900" algn="l"/>
              </a:tabLst>
              <a:defRPr b="1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67968" y="2763520"/>
            <a:ext cx="10468865" cy="5722113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marL="823784" indent="-569784" defTabSz="585216">
              <a:lnSpc>
                <a:spcPts val="4500"/>
              </a:lnSpc>
              <a:spcBef>
                <a:spcPts val="2500"/>
              </a:spcBef>
              <a:buSzPct val="171429"/>
              <a:tabLst>
                <a:tab pos="1549400" algn="l"/>
              </a:tabLst>
              <a:defRPr sz="3800">
                <a:latin typeface="Gill Sans"/>
                <a:ea typeface="Gill Sans"/>
                <a:cs typeface="Gill Sans"/>
                <a:sym typeface="Gill Sans"/>
              </a:defRPr>
            </a:lvl1pPr>
            <a:lvl2pPr marL="1179384" indent="-569784" defTabSz="585216">
              <a:lnSpc>
                <a:spcPts val="4500"/>
              </a:lnSpc>
              <a:spcBef>
                <a:spcPts val="2500"/>
              </a:spcBef>
              <a:buSzPct val="171429"/>
              <a:tabLst>
                <a:tab pos="1993900" algn="l"/>
              </a:tabLst>
              <a:defRPr sz="3800">
                <a:latin typeface="Gill Sans"/>
                <a:ea typeface="Gill Sans"/>
                <a:cs typeface="Gill Sans"/>
                <a:sym typeface="Gill Sans"/>
              </a:defRPr>
            </a:lvl2pPr>
            <a:lvl3pPr marL="1522284" indent="-569784" defTabSz="585216">
              <a:lnSpc>
                <a:spcPts val="4500"/>
              </a:lnSpc>
              <a:spcBef>
                <a:spcPts val="2500"/>
              </a:spcBef>
              <a:buSzPct val="171429"/>
              <a:tabLst>
                <a:tab pos="2438400" algn="l"/>
              </a:tabLst>
              <a:defRPr sz="3800">
                <a:latin typeface="Gill Sans"/>
                <a:ea typeface="Gill Sans"/>
                <a:cs typeface="Gill Sans"/>
                <a:sym typeface="Gill Sans"/>
              </a:defRPr>
            </a:lvl3pPr>
            <a:lvl4pPr marL="1865184" indent="-569784" defTabSz="585216">
              <a:lnSpc>
                <a:spcPts val="4500"/>
              </a:lnSpc>
              <a:spcBef>
                <a:spcPts val="2500"/>
              </a:spcBef>
              <a:buSzPct val="171429"/>
              <a:tabLst>
                <a:tab pos="2882900" algn="l"/>
              </a:tabLst>
              <a:defRPr sz="3800">
                <a:latin typeface="Gill Sans"/>
                <a:ea typeface="Gill Sans"/>
                <a:cs typeface="Gill Sans"/>
                <a:sym typeface="Gill Sans"/>
              </a:defRPr>
            </a:lvl4pPr>
            <a:lvl5pPr marL="2220784" indent="-569784" defTabSz="585216">
              <a:lnSpc>
                <a:spcPts val="4500"/>
              </a:lnSpc>
              <a:spcBef>
                <a:spcPts val="2500"/>
              </a:spcBef>
              <a:buSzPct val="171429"/>
              <a:tabLst>
                <a:tab pos="3327400" algn="l"/>
              </a:tabLst>
              <a:defRPr sz="3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xfrm>
            <a:off x="6350253" y="9326879"/>
            <a:ext cx="288037" cy="300737"/>
          </a:xfrm>
          <a:prstGeom prst="rect">
            <a:avLst/>
          </a:prstGeom>
        </p:spPr>
        <p:txBody>
          <a:bodyPr lIns="48767" tIns="48767" rIns="48767" bIns="48767" anchor="ctr"/>
          <a:lstStyle>
            <a:lvl1pPr defTabSz="585216">
              <a:lnSpc>
                <a:spcPts val="1600"/>
              </a:lnSpc>
              <a:tabLst>
                <a:tab pos="1066800" algn="l"/>
              </a:tabLst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ndlestick_glow55.jpg"/>
          <p:cNvPicPr>
            <a:picLocks noChangeAspect="1"/>
          </p:cNvPicPr>
          <p:nvPr/>
        </p:nvPicPr>
        <p:blipFill>
          <a:blip r:embed="rId2">
            <a:extLst/>
          </a:blip>
          <a:srcRect l="8045" t="6021" r="4807" b="0"/>
          <a:stretch>
            <a:fillRect/>
          </a:stretch>
        </p:blipFill>
        <p:spPr>
          <a:xfrm>
            <a:off x="0" y="431800"/>
            <a:ext cx="13004697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6"/>
          <p:cNvGrpSpPr/>
          <p:nvPr/>
        </p:nvGrpSpPr>
        <p:grpSpPr>
          <a:xfrm>
            <a:off x="-3" y="-203200"/>
            <a:ext cx="13004803" cy="939800"/>
            <a:chOff x="0" y="0"/>
            <a:chExt cx="13004801" cy="939799"/>
          </a:xfrm>
        </p:grpSpPr>
        <p:sp>
          <p:nvSpPr>
            <p:cNvPr id="3" name="Shape 3"/>
            <p:cNvSpPr/>
            <p:nvPr/>
          </p:nvSpPr>
          <p:spPr>
            <a:xfrm>
              <a:off x="0" y="114300"/>
              <a:ext cx="13004802" cy="711201"/>
            </a:xfrm>
            <a:prstGeom prst="rect">
              <a:avLst/>
            </a:prstGeom>
            <a:solidFill>
              <a:srgbClr val="02020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5730594" y="114300"/>
              <a:ext cx="7274207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>
                <a:defRPr sz="29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/>
              <a:r>
                <a:t>Vision to Strengthen the Saints</a:t>
              </a:r>
            </a:p>
          </p:txBody>
        </p:sp>
        <p:sp>
          <p:nvSpPr>
            <p:cNvPr id="5" name="Shape 5"/>
            <p:cNvSpPr/>
            <p:nvPr/>
          </p:nvSpPr>
          <p:spPr>
            <a:xfrm>
              <a:off x="0" y="0"/>
              <a:ext cx="5897679" cy="939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>
                <a:defRPr sz="37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/>
              <a:r>
                <a:t>Book of Revelation: </a:t>
              </a:r>
            </a:p>
          </p:txBody>
        </p:sp>
      </p:grpSp>
      <p:sp>
        <p:nvSpPr>
          <p:cNvPr id="7" name="Shape 7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5195432" y="2195711"/>
            <a:ext cx="6060679" cy="6530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918" y="10376"/>
                </a:lnTo>
                <a:lnTo>
                  <a:pt x="5918" y="20915"/>
                </a:lnTo>
                <a:cubicBezTo>
                  <a:pt x="5918" y="21294"/>
                  <a:pt x="6249" y="21600"/>
                  <a:pt x="6658" y="21600"/>
                </a:cubicBezTo>
                <a:lnTo>
                  <a:pt x="20862" y="21600"/>
                </a:lnTo>
                <a:cubicBezTo>
                  <a:pt x="21270" y="21600"/>
                  <a:pt x="21600" y="21294"/>
                  <a:pt x="21600" y="20915"/>
                </a:cubicBezTo>
                <a:lnTo>
                  <a:pt x="21600" y="8565"/>
                </a:lnTo>
                <a:cubicBezTo>
                  <a:pt x="21600" y="8186"/>
                  <a:pt x="21270" y="7878"/>
                  <a:pt x="20862" y="7878"/>
                </a:cubicBezTo>
                <a:lnTo>
                  <a:pt x="8118" y="78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900">
                <a:latin typeface="Bundle of Joy NF"/>
                <a:ea typeface="Bundle of Joy NF"/>
                <a:cs typeface="Bundle of Joy NF"/>
                <a:sym typeface="Bundle of Joy NF"/>
              </a:defRPr>
            </a:lvl1pPr>
          </a:lstStyle>
          <a:p>
            <a:pPr/>
            <a:r>
              <a:t>“I am a great student of Revelation. I always believe the last thing I heard!”</a:t>
            </a:r>
          </a:p>
        </p:txBody>
      </p:sp>
      <p:pic>
        <p:nvPicPr>
          <p:cNvPr id="69" name="Red-puppet.jpg"/>
          <p:cNvPicPr>
            <a:picLocks noChangeAspect="1"/>
          </p:cNvPicPr>
          <p:nvPr/>
        </p:nvPicPr>
        <p:blipFill>
          <a:blip r:embed="rId2">
            <a:extLst/>
          </a:blip>
          <a:srcRect l="3798" t="1139" r="4293" b="646"/>
          <a:stretch>
            <a:fillRect/>
          </a:stretch>
        </p:blipFill>
        <p:spPr>
          <a:xfrm>
            <a:off x="2478713" y="111137"/>
            <a:ext cx="3844091" cy="9579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38" fill="norm" stroke="1" extrusionOk="0">
                <a:moveTo>
                  <a:pt x="12742" y="1"/>
                </a:moveTo>
                <a:cubicBezTo>
                  <a:pt x="12557" y="3"/>
                  <a:pt x="12401" y="8"/>
                  <a:pt x="12319" y="17"/>
                </a:cubicBezTo>
                <a:cubicBezTo>
                  <a:pt x="11660" y="89"/>
                  <a:pt x="11293" y="217"/>
                  <a:pt x="11091" y="446"/>
                </a:cubicBezTo>
                <a:cubicBezTo>
                  <a:pt x="10946" y="613"/>
                  <a:pt x="10965" y="1042"/>
                  <a:pt x="11129" y="1301"/>
                </a:cubicBezTo>
                <a:cubicBezTo>
                  <a:pt x="11326" y="1610"/>
                  <a:pt x="11170" y="1647"/>
                  <a:pt x="10825" y="1374"/>
                </a:cubicBezTo>
                <a:cubicBezTo>
                  <a:pt x="10736" y="1304"/>
                  <a:pt x="10603" y="1233"/>
                  <a:pt x="10529" y="1217"/>
                </a:cubicBezTo>
                <a:cubicBezTo>
                  <a:pt x="10455" y="1202"/>
                  <a:pt x="10133" y="1177"/>
                  <a:pt x="9815" y="1162"/>
                </a:cubicBezTo>
                <a:cubicBezTo>
                  <a:pt x="9497" y="1148"/>
                  <a:pt x="9216" y="1126"/>
                  <a:pt x="9190" y="1116"/>
                </a:cubicBezTo>
                <a:cubicBezTo>
                  <a:pt x="9163" y="1105"/>
                  <a:pt x="9094" y="1010"/>
                  <a:pt x="9039" y="903"/>
                </a:cubicBezTo>
                <a:cubicBezTo>
                  <a:pt x="8873" y="586"/>
                  <a:pt x="8624" y="436"/>
                  <a:pt x="8125" y="352"/>
                </a:cubicBezTo>
                <a:cubicBezTo>
                  <a:pt x="7794" y="296"/>
                  <a:pt x="7344" y="296"/>
                  <a:pt x="7344" y="352"/>
                </a:cubicBezTo>
                <a:cubicBezTo>
                  <a:pt x="7344" y="423"/>
                  <a:pt x="7546" y="558"/>
                  <a:pt x="7849" y="689"/>
                </a:cubicBezTo>
                <a:cubicBezTo>
                  <a:pt x="8008" y="758"/>
                  <a:pt x="8140" y="826"/>
                  <a:pt x="8140" y="838"/>
                </a:cubicBezTo>
                <a:cubicBezTo>
                  <a:pt x="8140" y="851"/>
                  <a:pt x="8109" y="931"/>
                  <a:pt x="8069" y="1018"/>
                </a:cubicBezTo>
                <a:cubicBezTo>
                  <a:pt x="7918" y="1345"/>
                  <a:pt x="8137" y="1516"/>
                  <a:pt x="8814" y="1601"/>
                </a:cubicBezTo>
                <a:cubicBezTo>
                  <a:pt x="9228" y="1653"/>
                  <a:pt x="9493" y="1739"/>
                  <a:pt x="9321" y="1765"/>
                </a:cubicBezTo>
                <a:cubicBezTo>
                  <a:pt x="9187" y="1786"/>
                  <a:pt x="8592" y="1688"/>
                  <a:pt x="8180" y="1578"/>
                </a:cubicBezTo>
                <a:cubicBezTo>
                  <a:pt x="7994" y="1528"/>
                  <a:pt x="7633" y="1408"/>
                  <a:pt x="7377" y="1311"/>
                </a:cubicBezTo>
                <a:cubicBezTo>
                  <a:pt x="7122" y="1214"/>
                  <a:pt x="6733" y="1092"/>
                  <a:pt x="6517" y="1041"/>
                </a:cubicBezTo>
                <a:lnTo>
                  <a:pt x="6123" y="946"/>
                </a:lnTo>
                <a:lnTo>
                  <a:pt x="6365" y="1055"/>
                </a:lnTo>
                <a:cubicBezTo>
                  <a:pt x="6499" y="1115"/>
                  <a:pt x="6628" y="1196"/>
                  <a:pt x="6650" y="1237"/>
                </a:cubicBezTo>
                <a:cubicBezTo>
                  <a:pt x="6673" y="1278"/>
                  <a:pt x="6723" y="1353"/>
                  <a:pt x="6761" y="1404"/>
                </a:cubicBezTo>
                <a:cubicBezTo>
                  <a:pt x="6853" y="1527"/>
                  <a:pt x="7883" y="2130"/>
                  <a:pt x="8140" y="2211"/>
                </a:cubicBezTo>
                <a:lnTo>
                  <a:pt x="8343" y="2274"/>
                </a:lnTo>
                <a:lnTo>
                  <a:pt x="8145" y="2350"/>
                </a:lnTo>
                <a:lnTo>
                  <a:pt x="7947" y="2427"/>
                </a:lnTo>
                <a:lnTo>
                  <a:pt x="7642" y="2379"/>
                </a:lnTo>
                <a:cubicBezTo>
                  <a:pt x="7290" y="2325"/>
                  <a:pt x="7179" y="2268"/>
                  <a:pt x="7079" y="2088"/>
                </a:cubicBezTo>
                <a:cubicBezTo>
                  <a:pt x="6942" y="1841"/>
                  <a:pt x="6651" y="1702"/>
                  <a:pt x="5983" y="1566"/>
                </a:cubicBezTo>
                <a:cubicBezTo>
                  <a:pt x="5531" y="1474"/>
                  <a:pt x="5263" y="1455"/>
                  <a:pt x="5616" y="1540"/>
                </a:cubicBezTo>
                <a:cubicBezTo>
                  <a:pt x="6077" y="1651"/>
                  <a:pt x="6277" y="1752"/>
                  <a:pt x="6421" y="1950"/>
                </a:cubicBezTo>
                <a:cubicBezTo>
                  <a:pt x="6496" y="2053"/>
                  <a:pt x="6631" y="2188"/>
                  <a:pt x="6719" y="2250"/>
                </a:cubicBezTo>
                <a:cubicBezTo>
                  <a:pt x="6982" y="2433"/>
                  <a:pt x="6790" y="2429"/>
                  <a:pt x="6121" y="2238"/>
                </a:cubicBezTo>
                <a:cubicBezTo>
                  <a:pt x="5479" y="2055"/>
                  <a:pt x="5082" y="2030"/>
                  <a:pt x="4364" y="2128"/>
                </a:cubicBezTo>
                <a:cubicBezTo>
                  <a:pt x="4136" y="2159"/>
                  <a:pt x="3959" y="2187"/>
                  <a:pt x="3970" y="2192"/>
                </a:cubicBezTo>
                <a:cubicBezTo>
                  <a:pt x="3981" y="2196"/>
                  <a:pt x="4139" y="2189"/>
                  <a:pt x="4322" y="2175"/>
                </a:cubicBezTo>
                <a:cubicBezTo>
                  <a:pt x="4808" y="2137"/>
                  <a:pt x="5009" y="2162"/>
                  <a:pt x="5834" y="2358"/>
                </a:cubicBezTo>
                <a:cubicBezTo>
                  <a:pt x="6682" y="2559"/>
                  <a:pt x="7143" y="2656"/>
                  <a:pt x="7257" y="2658"/>
                </a:cubicBezTo>
                <a:cubicBezTo>
                  <a:pt x="7422" y="2659"/>
                  <a:pt x="7408" y="2714"/>
                  <a:pt x="7206" y="2874"/>
                </a:cubicBezTo>
                <a:cubicBezTo>
                  <a:pt x="6901" y="3117"/>
                  <a:pt x="6813" y="3254"/>
                  <a:pt x="6768" y="3552"/>
                </a:cubicBezTo>
                <a:cubicBezTo>
                  <a:pt x="6683" y="4121"/>
                  <a:pt x="7095" y="4578"/>
                  <a:pt x="8053" y="4982"/>
                </a:cubicBezTo>
                <a:lnTo>
                  <a:pt x="8418" y="5136"/>
                </a:lnTo>
                <a:lnTo>
                  <a:pt x="8347" y="5315"/>
                </a:lnTo>
                <a:cubicBezTo>
                  <a:pt x="8309" y="5414"/>
                  <a:pt x="8254" y="5503"/>
                  <a:pt x="8225" y="5514"/>
                </a:cubicBezTo>
                <a:cubicBezTo>
                  <a:pt x="8196" y="5524"/>
                  <a:pt x="7397" y="5492"/>
                  <a:pt x="6448" y="5443"/>
                </a:cubicBezTo>
                <a:cubicBezTo>
                  <a:pt x="5498" y="5393"/>
                  <a:pt x="4422" y="5338"/>
                  <a:pt x="4057" y="5319"/>
                </a:cubicBezTo>
                <a:cubicBezTo>
                  <a:pt x="3314" y="5282"/>
                  <a:pt x="3344" y="5295"/>
                  <a:pt x="3496" y="5059"/>
                </a:cubicBezTo>
                <a:cubicBezTo>
                  <a:pt x="3556" y="4967"/>
                  <a:pt x="3555" y="4911"/>
                  <a:pt x="3496" y="4824"/>
                </a:cubicBezTo>
                <a:cubicBezTo>
                  <a:pt x="3339" y="4589"/>
                  <a:pt x="2920" y="4532"/>
                  <a:pt x="2585" y="4700"/>
                </a:cubicBezTo>
                <a:lnTo>
                  <a:pt x="2396" y="4796"/>
                </a:lnTo>
                <a:lnTo>
                  <a:pt x="2064" y="4735"/>
                </a:lnTo>
                <a:cubicBezTo>
                  <a:pt x="1632" y="4657"/>
                  <a:pt x="919" y="4653"/>
                  <a:pt x="545" y="4725"/>
                </a:cubicBezTo>
                <a:cubicBezTo>
                  <a:pt x="185" y="4795"/>
                  <a:pt x="-5" y="4933"/>
                  <a:pt x="0" y="5106"/>
                </a:cubicBezTo>
                <a:cubicBezTo>
                  <a:pt x="2" y="5164"/>
                  <a:pt x="25" y="5225"/>
                  <a:pt x="71" y="5289"/>
                </a:cubicBezTo>
                <a:cubicBezTo>
                  <a:pt x="365" y="5695"/>
                  <a:pt x="1836" y="5970"/>
                  <a:pt x="2745" y="5788"/>
                </a:cubicBezTo>
                <a:cubicBezTo>
                  <a:pt x="3013" y="5734"/>
                  <a:pt x="3141" y="5731"/>
                  <a:pt x="5514" y="5722"/>
                </a:cubicBezTo>
                <a:cubicBezTo>
                  <a:pt x="7218" y="5716"/>
                  <a:pt x="8023" y="5722"/>
                  <a:pt x="8071" y="5741"/>
                </a:cubicBezTo>
                <a:cubicBezTo>
                  <a:pt x="8170" y="5781"/>
                  <a:pt x="8009" y="6076"/>
                  <a:pt x="7629" y="6546"/>
                </a:cubicBezTo>
                <a:lnTo>
                  <a:pt x="7322" y="6927"/>
                </a:lnTo>
                <a:lnTo>
                  <a:pt x="7469" y="6990"/>
                </a:lnTo>
                <a:cubicBezTo>
                  <a:pt x="7578" y="7037"/>
                  <a:pt x="7603" y="7071"/>
                  <a:pt x="7571" y="7124"/>
                </a:cubicBezTo>
                <a:cubicBezTo>
                  <a:pt x="7540" y="7173"/>
                  <a:pt x="7554" y="7194"/>
                  <a:pt x="7618" y="7196"/>
                </a:cubicBezTo>
                <a:cubicBezTo>
                  <a:pt x="7667" y="7197"/>
                  <a:pt x="8067" y="7213"/>
                  <a:pt x="8505" y="7230"/>
                </a:cubicBezTo>
                <a:lnTo>
                  <a:pt x="9301" y="7260"/>
                </a:lnTo>
                <a:lnTo>
                  <a:pt x="9326" y="7473"/>
                </a:lnTo>
                <a:cubicBezTo>
                  <a:pt x="9346" y="7666"/>
                  <a:pt x="9256" y="9683"/>
                  <a:pt x="9165" y="11088"/>
                </a:cubicBezTo>
                <a:cubicBezTo>
                  <a:pt x="9146" y="11389"/>
                  <a:pt x="9087" y="12524"/>
                  <a:pt x="9034" y="13610"/>
                </a:cubicBezTo>
                <a:cubicBezTo>
                  <a:pt x="8981" y="14696"/>
                  <a:pt x="8922" y="15764"/>
                  <a:pt x="8903" y="15984"/>
                </a:cubicBezTo>
                <a:cubicBezTo>
                  <a:pt x="8884" y="16204"/>
                  <a:pt x="8836" y="17074"/>
                  <a:pt x="8796" y="17918"/>
                </a:cubicBezTo>
                <a:cubicBezTo>
                  <a:pt x="8757" y="18762"/>
                  <a:pt x="8705" y="19680"/>
                  <a:pt x="8681" y="19959"/>
                </a:cubicBezTo>
                <a:lnTo>
                  <a:pt x="8638" y="20465"/>
                </a:lnTo>
                <a:lnTo>
                  <a:pt x="8231" y="20484"/>
                </a:lnTo>
                <a:cubicBezTo>
                  <a:pt x="7651" y="20510"/>
                  <a:pt x="7351" y="20546"/>
                  <a:pt x="6997" y="20637"/>
                </a:cubicBezTo>
                <a:cubicBezTo>
                  <a:pt x="6486" y="20767"/>
                  <a:pt x="6307" y="20975"/>
                  <a:pt x="6532" y="21179"/>
                </a:cubicBezTo>
                <a:cubicBezTo>
                  <a:pt x="6692" y="21325"/>
                  <a:pt x="7017" y="21429"/>
                  <a:pt x="7524" y="21496"/>
                </a:cubicBezTo>
                <a:cubicBezTo>
                  <a:pt x="8269" y="21595"/>
                  <a:pt x="9297" y="21512"/>
                  <a:pt x="9762" y="21316"/>
                </a:cubicBezTo>
                <a:cubicBezTo>
                  <a:pt x="10327" y="21077"/>
                  <a:pt x="10113" y="20742"/>
                  <a:pt x="9288" y="20575"/>
                </a:cubicBezTo>
                <a:lnTo>
                  <a:pt x="9074" y="20532"/>
                </a:lnTo>
                <a:lnTo>
                  <a:pt x="9105" y="20206"/>
                </a:lnTo>
                <a:cubicBezTo>
                  <a:pt x="9122" y="20026"/>
                  <a:pt x="9166" y="19224"/>
                  <a:pt x="9203" y="18425"/>
                </a:cubicBezTo>
                <a:cubicBezTo>
                  <a:pt x="9241" y="17625"/>
                  <a:pt x="9300" y="16515"/>
                  <a:pt x="9335" y="15957"/>
                </a:cubicBezTo>
                <a:cubicBezTo>
                  <a:pt x="9369" y="15400"/>
                  <a:pt x="9414" y="14578"/>
                  <a:pt x="9435" y="14130"/>
                </a:cubicBezTo>
                <a:cubicBezTo>
                  <a:pt x="9455" y="13682"/>
                  <a:pt x="9501" y="12830"/>
                  <a:pt x="9535" y="12236"/>
                </a:cubicBezTo>
                <a:cubicBezTo>
                  <a:pt x="9617" y="10798"/>
                  <a:pt x="9665" y="9892"/>
                  <a:pt x="9730" y="8518"/>
                </a:cubicBezTo>
                <a:cubicBezTo>
                  <a:pt x="9762" y="7865"/>
                  <a:pt x="9812" y="7365"/>
                  <a:pt x="9848" y="7350"/>
                </a:cubicBezTo>
                <a:cubicBezTo>
                  <a:pt x="9888" y="7334"/>
                  <a:pt x="10166" y="7341"/>
                  <a:pt x="10602" y="7367"/>
                </a:cubicBezTo>
                <a:cubicBezTo>
                  <a:pt x="10983" y="7390"/>
                  <a:pt x="11443" y="7418"/>
                  <a:pt x="11625" y="7428"/>
                </a:cubicBezTo>
                <a:lnTo>
                  <a:pt x="11959" y="7447"/>
                </a:lnTo>
                <a:lnTo>
                  <a:pt x="12001" y="7607"/>
                </a:lnTo>
                <a:cubicBezTo>
                  <a:pt x="12025" y="7695"/>
                  <a:pt x="12046" y="8176"/>
                  <a:pt x="12050" y="8674"/>
                </a:cubicBezTo>
                <a:cubicBezTo>
                  <a:pt x="12054" y="9173"/>
                  <a:pt x="12087" y="10470"/>
                  <a:pt x="12121" y="11556"/>
                </a:cubicBezTo>
                <a:cubicBezTo>
                  <a:pt x="12155" y="12641"/>
                  <a:pt x="12201" y="14214"/>
                  <a:pt x="12224" y="15050"/>
                </a:cubicBezTo>
                <a:cubicBezTo>
                  <a:pt x="12246" y="15886"/>
                  <a:pt x="12292" y="17447"/>
                  <a:pt x="12324" y="18518"/>
                </a:cubicBezTo>
                <a:lnTo>
                  <a:pt x="12381" y="20465"/>
                </a:lnTo>
                <a:lnTo>
                  <a:pt x="12228" y="20532"/>
                </a:lnTo>
                <a:cubicBezTo>
                  <a:pt x="11695" y="20764"/>
                  <a:pt x="11849" y="21033"/>
                  <a:pt x="12608" y="21193"/>
                </a:cubicBezTo>
                <a:cubicBezTo>
                  <a:pt x="12918" y="21258"/>
                  <a:pt x="13024" y="21264"/>
                  <a:pt x="13656" y="21265"/>
                </a:cubicBezTo>
                <a:cubicBezTo>
                  <a:pt x="14307" y="21266"/>
                  <a:pt x="14386" y="21260"/>
                  <a:pt x="14750" y="21185"/>
                </a:cubicBezTo>
                <a:cubicBezTo>
                  <a:pt x="15217" y="21090"/>
                  <a:pt x="15444" y="20970"/>
                  <a:pt x="15444" y="20820"/>
                </a:cubicBezTo>
                <a:cubicBezTo>
                  <a:pt x="15444" y="20519"/>
                  <a:pt x="14670" y="20326"/>
                  <a:pt x="13567" y="20352"/>
                </a:cubicBezTo>
                <a:cubicBezTo>
                  <a:pt x="13267" y="20359"/>
                  <a:pt x="12974" y="20370"/>
                  <a:pt x="12920" y="20375"/>
                </a:cubicBezTo>
                <a:cubicBezTo>
                  <a:pt x="12804" y="20387"/>
                  <a:pt x="12771" y="19753"/>
                  <a:pt x="12697" y="16371"/>
                </a:cubicBezTo>
                <a:cubicBezTo>
                  <a:pt x="12674" y="15292"/>
                  <a:pt x="12638" y="14122"/>
                  <a:pt x="12619" y="13770"/>
                </a:cubicBezTo>
                <a:cubicBezTo>
                  <a:pt x="12555" y="12549"/>
                  <a:pt x="12446" y="7461"/>
                  <a:pt x="12484" y="7437"/>
                </a:cubicBezTo>
                <a:cubicBezTo>
                  <a:pt x="12553" y="7392"/>
                  <a:pt x="13079" y="7388"/>
                  <a:pt x="14174" y="7425"/>
                </a:cubicBezTo>
                <a:cubicBezTo>
                  <a:pt x="14772" y="7446"/>
                  <a:pt x="15273" y="7458"/>
                  <a:pt x="15286" y="7453"/>
                </a:cubicBezTo>
                <a:cubicBezTo>
                  <a:pt x="15299" y="7447"/>
                  <a:pt x="15234" y="7216"/>
                  <a:pt x="15141" y="6938"/>
                </a:cubicBezTo>
                <a:cubicBezTo>
                  <a:pt x="14874" y="6134"/>
                  <a:pt x="14860" y="6088"/>
                  <a:pt x="14897" y="6063"/>
                </a:cubicBezTo>
                <a:cubicBezTo>
                  <a:pt x="14916" y="6049"/>
                  <a:pt x="15271" y="6046"/>
                  <a:pt x="15702" y="6055"/>
                </a:cubicBezTo>
                <a:cubicBezTo>
                  <a:pt x="16578" y="6073"/>
                  <a:pt x="18618" y="6244"/>
                  <a:pt x="19060" y="6337"/>
                </a:cubicBezTo>
                <a:cubicBezTo>
                  <a:pt x="19433" y="6416"/>
                  <a:pt x="19839" y="6409"/>
                  <a:pt x="20323" y="6317"/>
                </a:cubicBezTo>
                <a:cubicBezTo>
                  <a:pt x="20738" y="6238"/>
                  <a:pt x="21189" y="6066"/>
                  <a:pt x="21389" y="5910"/>
                </a:cubicBezTo>
                <a:cubicBezTo>
                  <a:pt x="21560" y="5777"/>
                  <a:pt x="21595" y="5516"/>
                  <a:pt x="21455" y="5398"/>
                </a:cubicBezTo>
                <a:cubicBezTo>
                  <a:pt x="21296" y="5263"/>
                  <a:pt x="20863" y="5180"/>
                  <a:pt x="20424" y="5201"/>
                </a:cubicBezTo>
                <a:cubicBezTo>
                  <a:pt x="20096" y="5216"/>
                  <a:pt x="19627" y="5297"/>
                  <a:pt x="19405" y="5376"/>
                </a:cubicBezTo>
                <a:cubicBezTo>
                  <a:pt x="19290" y="5416"/>
                  <a:pt x="19270" y="5413"/>
                  <a:pt x="19082" y="5319"/>
                </a:cubicBezTo>
                <a:cubicBezTo>
                  <a:pt x="18847" y="5201"/>
                  <a:pt x="18595" y="5187"/>
                  <a:pt x="18382" y="5279"/>
                </a:cubicBezTo>
                <a:cubicBezTo>
                  <a:pt x="18226" y="5347"/>
                  <a:pt x="18104" y="5513"/>
                  <a:pt x="18122" y="5633"/>
                </a:cubicBezTo>
                <a:lnTo>
                  <a:pt x="18133" y="5713"/>
                </a:lnTo>
                <a:lnTo>
                  <a:pt x="16638" y="5799"/>
                </a:lnTo>
                <a:cubicBezTo>
                  <a:pt x="15817" y="5846"/>
                  <a:pt x="15076" y="5879"/>
                  <a:pt x="14992" y="5872"/>
                </a:cubicBezTo>
                <a:cubicBezTo>
                  <a:pt x="14804" y="5855"/>
                  <a:pt x="14743" y="5791"/>
                  <a:pt x="14683" y="5552"/>
                </a:cubicBezTo>
                <a:lnTo>
                  <a:pt x="14637" y="5364"/>
                </a:lnTo>
                <a:lnTo>
                  <a:pt x="15021" y="5259"/>
                </a:lnTo>
                <a:cubicBezTo>
                  <a:pt x="15564" y="5109"/>
                  <a:pt x="15809" y="5019"/>
                  <a:pt x="16136" y="4848"/>
                </a:cubicBezTo>
                <a:cubicBezTo>
                  <a:pt x="16523" y="4645"/>
                  <a:pt x="16802" y="4437"/>
                  <a:pt x="16943" y="4246"/>
                </a:cubicBezTo>
                <a:cubicBezTo>
                  <a:pt x="17008" y="4158"/>
                  <a:pt x="17087" y="4074"/>
                  <a:pt x="17116" y="4060"/>
                </a:cubicBezTo>
                <a:cubicBezTo>
                  <a:pt x="17149" y="4045"/>
                  <a:pt x="17271" y="4074"/>
                  <a:pt x="17419" y="4131"/>
                </a:cubicBezTo>
                <a:cubicBezTo>
                  <a:pt x="17845" y="4296"/>
                  <a:pt x="18563" y="4409"/>
                  <a:pt x="18882" y="4362"/>
                </a:cubicBezTo>
                <a:cubicBezTo>
                  <a:pt x="19069" y="4334"/>
                  <a:pt x="19073" y="4240"/>
                  <a:pt x="18900" y="4037"/>
                </a:cubicBezTo>
                <a:cubicBezTo>
                  <a:pt x="18649" y="3744"/>
                  <a:pt x="18125" y="3509"/>
                  <a:pt x="17635" y="3470"/>
                </a:cubicBezTo>
                <a:cubicBezTo>
                  <a:pt x="17171" y="3433"/>
                  <a:pt x="17155" y="3427"/>
                  <a:pt x="17023" y="3232"/>
                </a:cubicBezTo>
                <a:cubicBezTo>
                  <a:pt x="16701" y="2759"/>
                  <a:pt x="16023" y="2385"/>
                  <a:pt x="14995" y="2112"/>
                </a:cubicBezTo>
                <a:cubicBezTo>
                  <a:pt x="14839" y="2071"/>
                  <a:pt x="14714" y="2027"/>
                  <a:pt x="14714" y="2015"/>
                </a:cubicBezTo>
                <a:cubicBezTo>
                  <a:pt x="14714" y="2003"/>
                  <a:pt x="14968" y="1933"/>
                  <a:pt x="15279" y="1859"/>
                </a:cubicBezTo>
                <a:cubicBezTo>
                  <a:pt x="17110" y="1425"/>
                  <a:pt x="18745" y="1343"/>
                  <a:pt x="20010" y="1622"/>
                </a:cubicBezTo>
                <a:lnTo>
                  <a:pt x="20257" y="1676"/>
                </a:lnTo>
                <a:lnTo>
                  <a:pt x="20061" y="1614"/>
                </a:lnTo>
                <a:cubicBezTo>
                  <a:pt x="19953" y="1579"/>
                  <a:pt x="19674" y="1518"/>
                  <a:pt x="19440" y="1478"/>
                </a:cubicBezTo>
                <a:cubicBezTo>
                  <a:pt x="18259" y="1274"/>
                  <a:pt x="17539" y="1274"/>
                  <a:pt x="15989" y="1481"/>
                </a:cubicBezTo>
                <a:cubicBezTo>
                  <a:pt x="15430" y="1555"/>
                  <a:pt x="14780" y="1656"/>
                  <a:pt x="14545" y="1706"/>
                </a:cubicBezTo>
                <a:cubicBezTo>
                  <a:pt x="14039" y="1814"/>
                  <a:pt x="13976" y="1802"/>
                  <a:pt x="13929" y="1578"/>
                </a:cubicBezTo>
                <a:cubicBezTo>
                  <a:pt x="13894" y="1404"/>
                  <a:pt x="14014" y="1294"/>
                  <a:pt x="14548" y="1010"/>
                </a:cubicBezTo>
                <a:cubicBezTo>
                  <a:pt x="14748" y="902"/>
                  <a:pt x="14912" y="809"/>
                  <a:pt x="14912" y="803"/>
                </a:cubicBezTo>
                <a:cubicBezTo>
                  <a:pt x="14912" y="767"/>
                  <a:pt x="14138" y="798"/>
                  <a:pt x="13823" y="845"/>
                </a:cubicBezTo>
                <a:cubicBezTo>
                  <a:pt x="13300" y="924"/>
                  <a:pt x="13042" y="1059"/>
                  <a:pt x="12813" y="1374"/>
                </a:cubicBezTo>
                <a:cubicBezTo>
                  <a:pt x="12766" y="1437"/>
                  <a:pt x="12624" y="1389"/>
                  <a:pt x="12468" y="1258"/>
                </a:cubicBezTo>
                <a:cubicBezTo>
                  <a:pt x="11924" y="802"/>
                  <a:pt x="12258" y="439"/>
                  <a:pt x="13449" y="192"/>
                </a:cubicBezTo>
                <a:cubicBezTo>
                  <a:pt x="13776" y="124"/>
                  <a:pt x="14059" y="58"/>
                  <a:pt x="14078" y="46"/>
                </a:cubicBezTo>
                <a:cubicBezTo>
                  <a:pt x="14124" y="16"/>
                  <a:pt x="13297" y="-5"/>
                  <a:pt x="12742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3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Class="entr" nodeType="afterEffect" presetSubtype="6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1" dur="6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  <p:bldP build="whole" bldLvl="1" animBg="1" rev="0" advAuto="0" spid="6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 idx="4294967295"/>
          </p:nvPr>
        </p:nvSpPr>
        <p:spPr>
          <a:xfrm>
            <a:off x="1420614" y="109264"/>
            <a:ext cx="11479087" cy="984165"/>
          </a:xfrm>
          <a:prstGeom prst="rect">
            <a:avLst/>
          </a:prstGeom>
        </p:spPr>
        <p:txBody>
          <a:bodyPr/>
          <a:lstStyle>
            <a:lvl1pPr algn="r">
              <a:lnSpc>
                <a:spcPct val="140000"/>
              </a:lnSpc>
              <a:defRPr sz="50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C. Revelation’s Epilogue (Rev 22:20-21)</a:t>
            </a:r>
          </a:p>
        </p:txBody>
      </p:sp>
      <p:pic>
        <p:nvPicPr>
          <p:cNvPr id="160" name="Chalice-bowl3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8880" y="109264"/>
            <a:ext cx="1196415" cy="88933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1698880" y="1242544"/>
            <a:ext cx="1092255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spcBef>
                <a:spcPts val="500"/>
              </a:spcBef>
              <a:defRPr sz="3300"/>
            </a:lvl1pPr>
          </a:lstStyle>
          <a:p>
            <a:pPr/>
            <a:r>
              <a:t>“20 He who testifies to these things says, ‘Yes, I am coming quickly.’ ‘Amen. Come, Lord Jesus.’ 21 The grace of the Lord Jesus be with all.  Amen” (Rev 22:20-21).</a:t>
            </a:r>
          </a:p>
        </p:txBody>
      </p:sp>
      <p:graphicFrame>
        <p:nvGraphicFramePr>
          <p:cNvPr id="162" name="Table 162"/>
          <p:cNvGraphicFramePr/>
          <p:nvPr/>
        </p:nvGraphicFramePr>
        <p:xfrm>
          <a:off x="1420613" y="3128175"/>
          <a:ext cx="11596887" cy="66381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845183"/>
                <a:gridCol w="5739003"/>
              </a:tblGrid>
              <a:tr h="881578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Bible Quote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Church’s Response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911966">
                <a:tc>
                  <a:txBody>
                    <a:bodyPr/>
                    <a:lstStyle/>
                    <a:p>
                      <a:pPr defTabSz="914400"/>
                      <a:r>
                        <a:rPr sz="2800"/>
                        <a:t>“I am coming quickly.”(20b)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D2E3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/>
                        <a:t>The pure church readies herself for Christ’s coming.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D2E3F9"/>
                    </a:solidFill>
                  </a:tcPr>
                </a:tc>
              </a:tr>
              <a:tr h="2175523">
                <a:tc>
                  <a:txBody>
                    <a:bodyPr/>
                    <a:lstStyle/>
                    <a:p>
                      <a:pPr defTabSz="914400"/>
                      <a:r>
                        <a:rPr sz="2800"/>
                        <a:t>“Amen. Come, Lord Jesus.” (20c)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/>
                        <a:t> The holy church has a deep desire to be with Christ.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656356">
                <a:tc>
                  <a:txBody>
                    <a:bodyPr/>
                    <a:lstStyle/>
                    <a:p>
                      <a:pPr defTabSz="914400"/>
                      <a:r>
                        <a:rPr sz="2800"/>
                        <a:t>“The grace of the Lord Jesus be with all.” (21)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D2E3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/>
                        <a:t>God’s people recognize their need for God’s grace during these last days.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D2E3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14:ripp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7" dur="2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  <p:bldP build="whole" bldLvl="1" animBg="1" rev="0" advAuto="0" spid="16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Coming-soon-cross.jpg"/>
          <p:cNvPicPr>
            <a:picLocks noChangeAspect="1"/>
          </p:cNvPicPr>
          <p:nvPr/>
        </p:nvPicPr>
        <p:blipFill>
          <a:blip r:embed="rId2">
            <a:extLst/>
          </a:blip>
          <a:srcRect l="3617" t="1990" r="0" b="2968"/>
          <a:stretch>
            <a:fillRect/>
          </a:stretch>
        </p:blipFill>
        <p:spPr>
          <a:xfrm>
            <a:off x="2937759" y="746125"/>
            <a:ext cx="9297678" cy="900748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3218822" y="5249862"/>
            <a:ext cx="2720098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000"/>
              </a:lnSpc>
              <a:spcBef>
                <a:spcPts val="1200"/>
              </a:spcBef>
              <a:defRPr sz="2400">
                <a:solidFill>
                  <a:srgbClr val="1E1B1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“But as for you, Daniel, conceal these words and </a:t>
            </a:r>
            <a:r>
              <a:rPr b="1">
                <a:solidFill>
                  <a:schemeClr val="accent5"/>
                </a:solidFill>
              </a:rPr>
              <a:t>seal up</a:t>
            </a:r>
            <a:r>
              <a:t> the book </a:t>
            </a:r>
            <a:r>
              <a:rPr b="1">
                <a:solidFill>
                  <a:srgbClr val="48A07B"/>
                </a:solidFill>
              </a:rPr>
              <a:t>until the end of time</a:t>
            </a:r>
            <a:r>
              <a:t>; many will go back and forth, and knowledge will increase.” </a:t>
            </a:r>
            <a:br/>
            <a:r>
              <a:t>(Dan 12:4)</a:t>
            </a:r>
          </a:p>
        </p:txBody>
      </p:sp>
      <p:sp>
        <p:nvSpPr>
          <p:cNvPr id="166" name="Shape 166"/>
          <p:cNvSpPr/>
          <p:nvPr/>
        </p:nvSpPr>
        <p:spPr>
          <a:xfrm>
            <a:off x="7844014" y="4410404"/>
            <a:ext cx="3177288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000"/>
              </a:lnSpc>
              <a:spcBef>
                <a:spcPts val="1200"/>
              </a:spcBef>
              <a:defRPr sz="2400">
                <a:solidFill>
                  <a:srgbClr val="1E1B1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“The </a:t>
            </a:r>
            <a:r>
              <a:rPr b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Revelation of Jesus Christ</a:t>
            </a:r>
            <a:r>
              <a:t>, which God gave Him to show to His bond-servants, the things which </a:t>
            </a:r>
            <a:r>
              <a:rPr b="1">
                <a:solidFill>
                  <a:srgbClr val="48A07B"/>
                </a:solidFill>
              </a:rPr>
              <a:t>must shortly take place</a:t>
            </a:r>
            <a:r>
              <a:t>.” (Rev 1:1)</a:t>
            </a:r>
          </a:p>
        </p:txBody>
      </p:sp>
      <p:sp>
        <p:nvSpPr>
          <p:cNvPr id="167" name="Shape 167"/>
          <p:cNvSpPr/>
          <p:nvPr/>
        </p:nvSpPr>
        <p:spPr>
          <a:xfrm>
            <a:off x="7737127" y="7256462"/>
            <a:ext cx="339106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000"/>
              </a:lnSpc>
              <a:spcBef>
                <a:spcPts val="1200"/>
              </a:spcBef>
              <a:defRPr sz="2400">
                <a:solidFill>
                  <a:srgbClr val="1E1B18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“And he said to me, “</a:t>
            </a:r>
            <a:r>
              <a:rPr b="1" u="sng"/>
              <a:t>Do not</a:t>
            </a:r>
            <a:r>
              <a:rPr b="1"/>
              <a:t> </a:t>
            </a:r>
            <a:r>
              <a:rPr b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seal up</a:t>
            </a:r>
            <a:r>
              <a:t> the words of the prophecy of this book, for </a:t>
            </a:r>
            <a:r>
              <a:rPr b="1">
                <a:solidFill>
                  <a:srgbClr val="48A07B"/>
                </a:solidFill>
              </a:rPr>
              <a:t>the time is near</a:t>
            </a:r>
            <a:r>
              <a:t>.” (Rev 22:10)</a:t>
            </a:r>
          </a:p>
        </p:txBody>
      </p:sp>
      <p:sp>
        <p:nvSpPr>
          <p:cNvPr id="168" name="Shape 168"/>
          <p:cNvSpPr/>
          <p:nvPr>
            <p:ph type="title" idx="4294967295"/>
          </p:nvPr>
        </p:nvSpPr>
        <p:spPr>
          <a:xfrm>
            <a:off x="1420614" y="20364"/>
            <a:ext cx="11584187" cy="984165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50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C. Revelation’s Epilogue (Rev 22:20-21)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6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2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2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whole" bldLvl="1" animBg="1" rev="0" advAuto="0" spid="164" grpId="1"/>
      <p:bldP build="whole" bldLvl="1" animBg="1" rev="0" advAuto="0" spid="166" grpId="3"/>
      <p:bldP build="whole" bldLvl="1" animBg="1" rev="0" advAuto="0" spid="167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0584.jpg"/>
          <p:cNvPicPr>
            <a:picLocks noChangeAspect="1"/>
          </p:cNvPicPr>
          <p:nvPr/>
        </p:nvPicPr>
        <p:blipFill>
          <a:blip r:embed="rId2">
            <a:extLst/>
          </a:blip>
          <a:srcRect l="21973" t="0" r="0" b="10443"/>
          <a:stretch>
            <a:fillRect/>
          </a:stretch>
        </p:blipFill>
        <p:spPr>
          <a:xfrm>
            <a:off x="1420614" y="0"/>
            <a:ext cx="11647698" cy="975369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4532436" y="0"/>
            <a:ext cx="4956450" cy="9871888"/>
          </a:xfrm>
          <a:prstGeom prst="rect">
            <a:avLst/>
          </a:prstGeom>
          <a:solidFill>
            <a:srgbClr val="FFFFFF">
              <a:alpha val="63502"/>
            </a:srgb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4612247" y="1509902"/>
            <a:ext cx="4669828" cy="774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2100" indent="-292100" algn="just">
              <a:spcBef>
                <a:spcPts val="1300"/>
              </a:spcBef>
              <a:buSzPct val="100000"/>
              <a:buAutoNum type="arabicPeriod" startAt="1"/>
              <a:defRPr sz="2900">
                <a:latin typeface="Gill Sans"/>
                <a:ea typeface="Gill Sans"/>
                <a:cs typeface="Gill Sans"/>
                <a:sym typeface="Gill Sans"/>
              </a:defRPr>
            </a:pPr>
            <a:r>
              <a:t>Uncomprehensive: Glimpses of the spiritual world shake up our basic understanding of life (Rev 21:1-2).  </a:t>
            </a:r>
          </a:p>
          <a:p>
            <a:pPr marL="279400" indent="-279400" algn="just">
              <a:spcBef>
                <a:spcPts val="1300"/>
              </a:spcBef>
              <a:buSzPct val="100000"/>
              <a:buAutoNum type="arabicPeriod" startAt="1"/>
              <a:defRPr sz="2700">
                <a:latin typeface="Gill Sans"/>
                <a:ea typeface="Gill Sans"/>
                <a:cs typeface="Gill Sans"/>
                <a:sym typeface="Gill Sans"/>
              </a:defRPr>
            </a:pPr>
            <a:r>
              <a:t>Ignorant: Inadequate understandings of OT scriptures and Revelation invite us to further dive into the pool of God’s holy Word.</a:t>
            </a:r>
          </a:p>
          <a:p>
            <a:pPr marL="292100" indent="-292100" algn="just">
              <a:spcBef>
                <a:spcPts val="1300"/>
              </a:spcBef>
              <a:buSzPct val="100000"/>
              <a:buAutoNum type="arabicPeriod" startAt="1"/>
              <a:defRPr sz="2900">
                <a:latin typeface="Gill Sans"/>
                <a:ea typeface="Gill Sans"/>
                <a:cs typeface="Gill Sans"/>
                <a:sym typeface="Gill Sans"/>
              </a:defRPr>
            </a:pPr>
            <a:r>
              <a:t>Misguided: We presume Revelation is discussing something which it is not.</a:t>
            </a:r>
          </a:p>
          <a:p>
            <a:pPr marL="292100" indent="-292100" algn="just">
              <a:spcBef>
                <a:spcPts val="1300"/>
              </a:spcBef>
              <a:buSzPct val="100000"/>
              <a:buAutoNum type="arabicPeriod" startAt="1"/>
              <a:defRPr sz="2900">
                <a:latin typeface="Gill Sans"/>
                <a:ea typeface="Gill Sans"/>
                <a:cs typeface="Gill Sans"/>
                <a:sym typeface="Gill Sans"/>
              </a:defRPr>
            </a:pPr>
            <a:r>
              <a:t>Speculative: We are not asking the questions most Christians around the world are asking. Revelation is written to the persecuted. </a:t>
            </a:r>
          </a:p>
        </p:txBody>
      </p:sp>
      <p:sp>
        <p:nvSpPr>
          <p:cNvPr id="173" name="Shape 173"/>
          <p:cNvSpPr/>
          <p:nvPr>
            <p:ph type="title" idx="4294967295"/>
          </p:nvPr>
        </p:nvSpPr>
        <p:spPr>
          <a:xfrm>
            <a:off x="1420830" y="0"/>
            <a:ext cx="11647453" cy="982365"/>
          </a:xfrm>
          <a:prstGeom prst="rect">
            <a:avLst/>
          </a:prstGeom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4300">
                <a:solidFill>
                  <a:srgbClr val="FFFFFF"/>
                </a:solidFill>
              </a:defRPr>
            </a:lvl1pPr>
          </a:lstStyle>
          <a:p>
            <a:pPr/>
            <a:r>
              <a:t>D. Problems Understanding Revelation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0584.jpg"/>
          <p:cNvPicPr>
            <a:picLocks noChangeAspect="1"/>
          </p:cNvPicPr>
          <p:nvPr/>
        </p:nvPicPr>
        <p:blipFill>
          <a:blip r:embed="rId2">
            <a:extLst/>
          </a:blip>
          <a:srcRect l="21973" t="0" r="0" b="10443"/>
          <a:stretch>
            <a:fillRect/>
          </a:stretch>
        </p:blipFill>
        <p:spPr>
          <a:xfrm>
            <a:off x="1420614" y="0"/>
            <a:ext cx="11647698" cy="975369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4751875" y="0"/>
            <a:ext cx="4371908" cy="9871888"/>
          </a:xfrm>
          <a:prstGeom prst="rect">
            <a:avLst/>
          </a:prstGeom>
          <a:solidFill>
            <a:srgbClr val="FFFFFF">
              <a:alpha val="63502"/>
            </a:srgb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4986463" y="1149151"/>
            <a:ext cx="3902732" cy="822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2100" indent="-292100" algn="just">
              <a:lnSpc>
                <a:spcPct val="110000"/>
              </a:lnSpc>
              <a:spcBef>
                <a:spcPts val="4100"/>
              </a:spcBef>
              <a:buSzPct val="100000"/>
              <a:buAutoNum type="arabicPeriod" startAt="5"/>
              <a:defRPr sz="2900">
                <a:latin typeface="Gill Sans"/>
                <a:ea typeface="Gill Sans"/>
                <a:cs typeface="Gill Sans"/>
                <a:sym typeface="Gill Sans"/>
              </a:defRPr>
            </a:pPr>
            <a:r>
              <a:t>Doubtful: We wonder how the Lord allows His beloved people to be assailed while on earth (Rev 6:9-10). </a:t>
            </a:r>
          </a:p>
          <a:p>
            <a:pPr marL="292100" indent="-292100" algn="just">
              <a:lnSpc>
                <a:spcPct val="110000"/>
              </a:lnSpc>
              <a:spcBef>
                <a:spcPts val="4100"/>
              </a:spcBef>
              <a:buSzPct val="100000"/>
              <a:buAutoNum type="arabicPeriod" startAt="5"/>
              <a:defRPr sz="2900">
                <a:latin typeface="Gill Sans"/>
                <a:ea typeface="Gill Sans"/>
                <a:cs typeface="Gill Sans"/>
                <a:sym typeface="Gill Sans"/>
              </a:defRPr>
            </a:pPr>
            <a:r>
              <a:t>Secretive: The presence of evil does not reflect God’s weakness but His special purposes (Rev 4:11).</a:t>
            </a:r>
          </a:p>
          <a:p>
            <a:pPr marL="292100" indent="-292100" algn="just">
              <a:lnSpc>
                <a:spcPct val="110000"/>
              </a:lnSpc>
              <a:spcBef>
                <a:spcPts val="4100"/>
              </a:spcBef>
              <a:buSzPct val="100000"/>
              <a:buAutoNum type="arabicPeriod" startAt="5"/>
              <a:defRPr sz="2900">
                <a:latin typeface="Gill Sans"/>
                <a:ea typeface="Gill Sans"/>
                <a:cs typeface="Gill Sans"/>
                <a:sym typeface="Gill Sans"/>
              </a:defRPr>
            </a:pPr>
            <a:r>
              <a:t>Unconvinced: Christ, the only and mighty sovereign, is at all times fully in charge (Rev 1:17-18).</a:t>
            </a:r>
          </a:p>
        </p:txBody>
      </p:sp>
      <p:sp>
        <p:nvSpPr>
          <p:cNvPr id="178" name="Shape 178"/>
          <p:cNvSpPr/>
          <p:nvPr>
            <p:ph type="title" idx="4294967295"/>
          </p:nvPr>
        </p:nvSpPr>
        <p:spPr>
          <a:xfrm>
            <a:off x="1420830" y="0"/>
            <a:ext cx="11647453" cy="982365"/>
          </a:xfrm>
          <a:prstGeom prst="rect">
            <a:avLst/>
          </a:prstGeom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D. Problems Understanding Revelation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085323" y="1265723"/>
            <a:ext cx="10617008" cy="222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900"/>
              </a:spcBef>
              <a:defRPr sz="31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 The book of Revelation answers the two questions:</a:t>
            </a:r>
          </a:p>
          <a:p>
            <a:pPr lvl="1" indent="635000" algn="l" defTabSz="457200">
              <a:spcBef>
                <a:spcPts val="900"/>
              </a:spcBef>
              <a:defRPr sz="31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(1) “Why has Christ not yet come back?” and </a:t>
            </a:r>
          </a:p>
          <a:p>
            <a:pPr lvl="1" indent="635000" algn="l" defTabSz="457200">
              <a:spcBef>
                <a:spcPts val="900"/>
              </a:spcBef>
              <a:defRPr sz="31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(2) “Is Christ really in charge with so much evil around?” </a:t>
            </a:r>
          </a:p>
          <a:p>
            <a:pPr algn="l" defTabSz="457200">
              <a:spcBef>
                <a:spcPts val="900"/>
              </a:spcBef>
              <a:defRPr sz="31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Not:  “When is Christ going to come back?” </a:t>
            </a:r>
          </a:p>
        </p:txBody>
      </p:sp>
      <p:sp>
        <p:nvSpPr>
          <p:cNvPr id="181" name="Shape 181"/>
          <p:cNvSpPr/>
          <p:nvPr>
            <p:ph type="title" idx="4294967295"/>
          </p:nvPr>
        </p:nvSpPr>
        <p:spPr>
          <a:xfrm>
            <a:off x="1598867" y="-1"/>
            <a:ext cx="11103464" cy="890837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Conclusion</a:t>
            </a:r>
          </a:p>
        </p:txBody>
      </p:sp>
      <p:pic>
        <p:nvPicPr>
          <p:cNvPr id="182" name="Revelation00_Banner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1243" y="5336904"/>
            <a:ext cx="8411734" cy="208762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2263577" y="4128524"/>
            <a:ext cx="9807066" cy="9906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pPr/>
            <a:r>
              <a:t>Jesus emphatically requests His disciples not to focus on the times of the end but our responsibilities (Acts 1:7-8).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82" grpId="2"/>
      <p:bldP build="whole" bldLvl="1" animBg="1" rev="0" advAuto="0" spid="183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 idx="4294967295"/>
          </p:nvPr>
        </p:nvSpPr>
        <p:spPr>
          <a:xfrm>
            <a:off x="1598867" y="91678"/>
            <a:ext cx="11103464" cy="890836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Discussion Questions</a:t>
            </a:r>
          </a:p>
        </p:txBody>
      </p:sp>
      <p:sp>
        <p:nvSpPr>
          <p:cNvPr id="186" name="Shape 186"/>
          <p:cNvSpPr/>
          <p:nvPr/>
        </p:nvSpPr>
        <p:spPr>
          <a:xfrm>
            <a:off x="1969790" y="1834091"/>
            <a:ext cx="6407908" cy="586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69900" indent="-469900" algn="just">
              <a:spcBef>
                <a:spcPts val="6900"/>
              </a:spcBef>
              <a:buSzPct val="100000"/>
              <a:buAutoNum type="arabicPeriod" startAt="1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What is the most important truth,  image, or phrase that has helped you in the study of the Book of Revelation? Why is it important to you?</a:t>
            </a:r>
          </a:p>
          <a:p>
            <a:pPr marL="469900" indent="-469900" algn="just">
              <a:spcBef>
                <a:spcPts val="6900"/>
              </a:spcBef>
              <a:buSzPct val="100000"/>
              <a:buAutoNum type="arabicPeriod" startAt="1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How important is it that we believe Christ is returning soon? Many doctrinal statements include “believe in the near return of Jesus Christ.” How does verse 22:20 shed light on this?</a:t>
            </a:r>
          </a:p>
        </p:txBody>
      </p:sp>
      <p:sp>
        <p:nvSpPr>
          <p:cNvPr id="187" name="Shape 187"/>
          <p:cNvSpPr/>
          <p:nvPr/>
        </p:nvSpPr>
        <p:spPr>
          <a:xfrm>
            <a:off x="9295164" y="1689100"/>
            <a:ext cx="2835145" cy="6375401"/>
          </a:xfrm>
          <a:prstGeom prst="rect">
            <a:avLst/>
          </a:prstGeom>
          <a:solidFill>
            <a:srgbClr val="61177C"/>
          </a:solid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“</a:t>
            </a:r>
            <a:r>
              <a:rPr baseline="31999"/>
              <a:t>20</a:t>
            </a:r>
            <a:r>
              <a:t> He who testifies to these things says, ‘Yes, I am coming quickly.’ Amen. Come, Lord Jesus. </a:t>
            </a:r>
            <a:r>
              <a:rPr baseline="31999"/>
              <a:t>21</a:t>
            </a:r>
            <a:r>
              <a:t> The grace of the Lord Jesus be with all.  Amen” (Rev 22:20-21).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  <p:bldP build="whole" bldLvl="1" animBg="1" rev="0" advAuto="0" spid="18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8346417" y="9029699"/>
            <a:ext cx="443054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200">
                <a:solidFill>
                  <a:srgbClr val="DCDEE0"/>
                </a:solidFill>
              </a:defRPr>
            </a:lvl1pPr>
          </a:lstStyle>
          <a:p>
            <a:pPr/>
            <a:r>
              <a:t>Paul J. Bucknell</a:t>
            </a:r>
          </a:p>
        </p:txBody>
      </p:sp>
      <p:sp>
        <p:nvSpPr>
          <p:cNvPr id="190" name="Shape 190"/>
          <p:cNvSpPr/>
          <p:nvPr/>
        </p:nvSpPr>
        <p:spPr>
          <a:xfrm>
            <a:off x="-1" y="8006292"/>
            <a:ext cx="1300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4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Epilogue and Summary</a:t>
            </a:r>
          </a:p>
        </p:txBody>
      </p:sp>
      <p:sp>
        <p:nvSpPr>
          <p:cNvPr id="191" name="Shape 191"/>
          <p:cNvSpPr/>
          <p:nvPr/>
        </p:nvSpPr>
        <p:spPr>
          <a:xfrm>
            <a:off x="-3" y="6507754"/>
            <a:ext cx="13004803" cy="187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Revelation 22:20-21</a:t>
            </a:r>
          </a:p>
        </p:txBody>
      </p:sp>
      <p:sp>
        <p:nvSpPr>
          <p:cNvPr id="192" name="Shape 192"/>
          <p:cNvSpPr/>
          <p:nvPr/>
        </p:nvSpPr>
        <p:spPr>
          <a:xfrm>
            <a:off x="149711" y="9029699"/>
            <a:ext cx="62142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>
                <a:solidFill>
                  <a:srgbClr val="DCDEE0"/>
                </a:solidFill>
              </a:defRPr>
            </a:lvl1pPr>
          </a:lstStyle>
          <a:p>
            <a:pPr/>
            <a:r>
              <a:t>Oakland International Fellowship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3"/>
      <p:bldP build="whole" bldLvl="1" animBg="1" rev="0" advAuto="0" spid="189" grpId="2"/>
      <p:bldP build="whole" bldLvl="1" animBg="1" rev="0" advAuto="0" spid="1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eam 4 parts person Daniel 2.jpg"/>
          <p:cNvPicPr>
            <a:picLocks noChangeAspect="1"/>
          </p:cNvPicPr>
          <p:nvPr/>
        </p:nvPicPr>
        <p:blipFill>
          <a:blip r:embed="rId2">
            <a:extLst/>
          </a:blip>
          <a:srcRect l="30614" t="8483" r="30730" b="7100"/>
          <a:stretch>
            <a:fillRect/>
          </a:stretch>
        </p:blipFill>
        <p:spPr>
          <a:xfrm>
            <a:off x="9411284" y="982513"/>
            <a:ext cx="2331296" cy="8233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598" fill="norm" stroke="1" extrusionOk="0">
                <a:moveTo>
                  <a:pt x="9775" y="1"/>
                </a:moveTo>
                <a:cubicBezTo>
                  <a:pt x="8917" y="9"/>
                  <a:pt x="8636" y="62"/>
                  <a:pt x="8125" y="227"/>
                </a:cubicBezTo>
                <a:cubicBezTo>
                  <a:pt x="7306" y="492"/>
                  <a:pt x="6885" y="898"/>
                  <a:pt x="7037" y="1276"/>
                </a:cubicBezTo>
                <a:cubicBezTo>
                  <a:pt x="7217" y="1723"/>
                  <a:pt x="8310" y="3151"/>
                  <a:pt x="8532" y="3231"/>
                </a:cubicBezTo>
                <a:cubicBezTo>
                  <a:pt x="8617" y="3261"/>
                  <a:pt x="8674" y="3382"/>
                  <a:pt x="8664" y="3512"/>
                </a:cubicBezTo>
                <a:cubicBezTo>
                  <a:pt x="8651" y="3689"/>
                  <a:pt x="8595" y="3749"/>
                  <a:pt x="8415" y="3787"/>
                </a:cubicBezTo>
                <a:cubicBezTo>
                  <a:pt x="8173" y="3837"/>
                  <a:pt x="8383" y="3842"/>
                  <a:pt x="11295" y="3850"/>
                </a:cubicBezTo>
                <a:cubicBezTo>
                  <a:pt x="11987" y="3852"/>
                  <a:pt x="12171" y="3864"/>
                  <a:pt x="12171" y="3907"/>
                </a:cubicBezTo>
                <a:cubicBezTo>
                  <a:pt x="12171" y="3950"/>
                  <a:pt x="11919" y="3962"/>
                  <a:pt x="10808" y="3972"/>
                </a:cubicBezTo>
                <a:cubicBezTo>
                  <a:pt x="10057" y="3979"/>
                  <a:pt x="9325" y="3999"/>
                  <a:pt x="9181" y="4017"/>
                </a:cubicBezTo>
                <a:cubicBezTo>
                  <a:pt x="8966" y="4044"/>
                  <a:pt x="8989" y="4047"/>
                  <a:pt x="9309" y="4034"/>
                </a:cubicBezTo>
                <a:cubicBezTo>
                  <a:pt x="9954" y="4006"/>
                  <a:pt x="10420" y="4057"/>
                  <a:pt x="10420" y="4157"/>
                </a:cubicBezTo>
                <a:cubicBezTo>
                  <a:pt x="10420" y="4236"/>
                  <a:pt x="10372" y="4244"/>
                  <a:pt x="9859" y="4244"/>
                </a:cubicBezTo>
                <a:cubicBezTo>
                  <a:pt x="9549" y="4244"/>
                  <a:pt x="9239" y="4261"/>
                  <a:pt x="9170" y="4282"/>
                </a:cubicBezTo>
                <a:cubicBezTo>
                  <a:pt x="8973" y="4343"/>
                  <a:pt x="7817" y="4568"/>
                  <a:pt x="7579" y="4593"/>
                </a:cubicBezTo>
                <a:cubicBezTo>
                  <a:pt x="7461" y="4605"/>
                  <a:pt x="7332" y="4600"/>
                  <a:pt x="7297" y="4584"/>
                </a:cubicBezTo>
                <a:cubicBezTo>
                  <a:pt x="7262" y="4568"/>
                  <a:pt x="7007" y="4558"/>
                  <a:pt x="6729" y="4561"/>
                </a:cubicBezTo>
                <a:cubicBezTo>
                  <a:pt x="6363" y="4566"/>
                  <a:pt x="6172" y="4590"/>
                  <a:pt x="6029" y="4648"/>
                </a:cubicBezTo>
                <a:cubicBezTo>
                  <a:pt x="5921" y="4692"/>
                  <a:pt x="5732" y="4722"/>
                  <a:pt x="5611" y="4716"/>
                </a:cubicBezTo>
                <a:cubicBezTo>
                  <a:pt x="5357" y="4704"/>
                  <a:pt x="4977" y="4783"/>
                  <a:pt x="4977" y="4848"/>
                </a:cubicBezTo>
                <a:cubicBezTo>
                  <a:pt x="4977" y="4872"/>
                  <a:pt x="4894" y="4912"/>
                  <a:pt x="4794" y="4936"/>
                </a:cubicBezTo>
                <a:cubicBezTo>
                  <a:pt x="4650" y="4970"/>
                  <a:pt x="4552" y="4967"/>
                  <a:pt x="4329" y="4923"/>
                </a:cubicBezTo>
                <a:cubicBezTo>
                  <a:pt x="4102" y="4878"/>
                  <a:pt x="4054" y="4838"/>
                  <a:pt x="4083" y="4724"/>
                </a:cubicBezTo>
                <a:cubicBezTo>
                  <a:pt x="4118" y="4588"/>
                  <a:pt x="4104" y="4581"/>
                  <a:pt x="3757" y="4581"/>
                </a:cubicBezTo>
                <a:cubicBezTo>
                  <a:pt x="3304" y="4581"/>
                  <a:pt x="3199" y="4609"/>
                  <a:pt x="3350" y="4689"/>
                </a:cubicBezTo>
                <a:cubicBezTo>
                  <a:pt x="3475" y="4756"/>
                  <a:pt x="3360" y="4800"/>
                  <a:pt x="2940" y="4842"/>
                </a:cubicBezTo>
                <a:cubicBezTo>
                  <a:pt x="2783" y="4858"/>
                  <a:pt x="2685" y="4843"/>
                  <a:pt x="2617" y="4790"/>
                </a:cubicBezTo>
                <a:cubicBezTo>
                  <a:pt x="2521" y="4717"/>
                  <a:pt x="2520" y="4717"/>
                  <a:pt x="2331" y="4800"/>
                </a:cubicBezTo>
                <a:cubicBezTo>
                  <a:pt x="2019" y="4937"/>
                  <a:pt x="1977" y="5044"/>
                  <a:pt x="2181" y="5189"/>
                </a:cubicBezTo>
                <a:cubicBezTo>
                  <a:pt x="2335" y="5298"/>
                  <a:pt x="2466" y="5333"/>
                  <a:pt x="2830" y="5362"/>
                </a:cubicBezTo>
                <a:cubicBezTo>
                  <a:pt x="3081" y="5382"/>
                  <a:pt x="3377" y="5398"/>
                  <a:pt x="3489" y="5398"/>
                </a:cubicBezTo>
                <a:cubicBezTo>
                  <a:pt x="3601" y="5398"/>
                  <a:pt x="3766" y="5423"/>
                  <a:pt x="3852" y="5452"/>
                </a:cubicBezTo>
                <a:cubicBezTo>
                  <a:pt x="3984" y="5498"/>
                  <a:pt x="3947" y="5512"/>
                  <a:pt x="3618" y="5545"/>
                </a:cubicBezTo>
                <a:cubicBezTo>
                  <a:pt x="3402" y="5566"/>
                  <a:pt x="3225" y="5600"/>
                  <a:pt x="3225" y="5620"/>
                </a:cubicBezTo>
                <a:cubicBezTo>
                  <a:pt x="3225" y="5640"/>
                  <a:pt x="2976" y="5728"/>
                  <a:pt x="2672" y="5814"/>
                </a:cubicBezTo>
                <a:lnTo>
                  <a:pt x="2119" y="5971"/>
                </a:lnTo>
                <a:lnTo>
                  <a:pt x="1924" y="5891"/>
                </a:lnTo>
                <a:cubicBezTo>
                  <a:pt x="1817" y="5847"/>
                  <a:pt x="1700" y="5820"/>
                  <a:pt x="1664" y="5830"/>
                </a:cubicBezTo>
                <a:cubicBezTo>
                  <a:pt x="1628" y="5841"/>
                  <a:pt x="1481" y="5975"/>
                  <a:pt x="1338" y="6130"/>
                </a:cubicBezTo>
                <a:cubicBezTo>
                  <a:pt x="1163" y="6319"/>
                  <a:pt x="1041" y="6610"/>
                  <a:pt x="964" y="7016"/>
                </a:cubicBezTo>
                <a:cubicBezTo>
                  <a:pt x="832" y="7714"/>
                  <a:pt x="627" y="8285"/>
                  <a:pt x="470" y="8403"/>
                </a:cubicBezTo>
                <a:cubicBezTo>
                  <a:pt x="396" y="8458"/>
                  <a:pt x="411" y="8496"/>
                  <a:pt x="513" y="8521"/>
                </a:cubicBezTo>
                <a:cubicBezTo>
                  <a:pt x="670" y="8557"/>
                  <a:pt x="692" y="8880"/>
                  <a:pt x="543" y="8948"/>
                </a:cubicBezTo>
                <a:cubicBezTo>
                  <a:pt x="268" y="9075"/>
                  <a:pt x="72" y="9383"/>
                  <a:pt x="11" y="9787"/>
                </a:cubicBezTo>
                <a:cubicBezTo>
                  <a:pt x="-65" y="10295"/>
                  <a:pt x="273" y="11744"/>
                  <a:pt x="484" y="11817"/>
                </a:cubicBezTo>
                <a:cubicBezTo>
                  <a:pt x="553" y="11840"/>
                  <a:pt x="571" y="11899"/>
                  <a:pt x="528" y="11948"/>
                </a:cubicBezTo>
                <a:cubicBezTo>
                  <a:pt x="478" y="12005"/>
                  <a:pt x="548" y="12090"/>
                  <a:pt x="730" y="12191"/>
                </a:cubicBezTo>
                <a:cubicBezTo>
                  <a:pt x="956" y="12317"/>
                  <a:pt x="1012" y="12410"/>
                  <a:pt x="1023" y="12684"/>
                </a:cubicBezTo>
                <a:cubicBezTo>
                  <a:pt x="1034" y="12966"/>
                  <a:pt x="1086" y="13047"/>
                  <a:pt x="1334" y="13180"/>
                </a:cubicBezTo>
                <a:cubicBezTo>
                  <a:pt x="1772" y="13414"/>
                  <a:pt x="2120" y="13538"/>
                  <a:pt x="2500" y="13594"/>
                </a:cubicBezTo>
                <a:cubicBezTo>
                  <a:pt x="3051" y="13675"/>
                  <a:pt x="3222" y="13654"/>
                  <a:pt x="3497" y="13478"/>
                </a:cubicBezTo>
                <a:cubicBezTo>
                  <a:pt x="4019" y="13143"/>
                  <a:pt x="3777" y="12514"/>
                  <a:pt x="3031" y="12262"/>
                </a:cubicBezTo>
                <a:cubicBezTo>
                  <a:pt x="2638" y="12129"/>
                  <a:pt x="2640" y="12009"/>
                  <a:pt x="3028" y="11280"/>
                </a:cubicBezTo>
                <a:cubicBezTo>
                  <a:pt x="3712" y="9995"/>
                  <a:pt x="3750" y="9300"/>
                  <a:pt x="3152" y="9098"/>
                </a:cubicBezTo>
                <a:cubicBezTo>
                  <a:pt x="2887" y="9009"/>
                  <a:pt x="2868" y="8983"/>
                  <a:pt x="2991" y="8883"/>
                </a:cubicBezTo>
                <a:cubicBezTo>
                  <a:pt x="3067" y="8821"/>
                  <a:pt x="3097" y="8712"/>
                  <a:pt x="3057" y="8641"/>
                </a:cubicBezTo>
                <a:cubicBezTo>
                  <a:pt x="3016" y="8570"/>
                  <a:pt x="3042" y="8493"/>
                  <a:pt x="3112" y="8468"/>
                </a:cubicBezTo>
                <a:cubicBezTo>
                  <a:pt x="3182" y="8444"/>
                  <a:pt x="3349" y="8292"/>
                  <a:pt x="3486" y="8129"/>
                </a:cubicBezTo>
                <a:cubicBezTo>
                  <a:pt x="3623" y="7966"/>
                  <a:pt x="3986" y="7601"/>
                  <a:pt x="4292" y="7318"/>
                </a:cubicBezTo>
                <a:cubicBezTo>
                  <a:pt x="4994" y="6668"/>
                  <a:pt x="5273" y="6162"/>
                  <a:pt x="5161" y="5749"/>
                </a:cubicBezTo>
                <a:cubicBezTo>
                  <a:pt x="5081" y="5458"/>
                  <a:pt x="5093" y="5440"/>
                  <a:pt x="5362" y="5387"/>
                </a:cubicBezTo>
                <a:cubicBezTo>
                  <a:pt x="5518" y="5356"/>
                  <a:pt x="5685" y="5338"/>
                  <a:pt x="5736" y="5347"/>
                </a:cubicBezTo>
                <a:cubicBezTo>
                  <a:pt x="5787" y="5356"/>
                  <a:pt x="5866" y="5464"/>
                  <a:pt x="5912" y="5586"/>
                </a:cubicBezTo>
                <a:cubicBezTo>
                  <a:pt x="5957" y="5708"/>
                  <a:pt x="6133" y="6052"/>
                  <a:pt x="6300" y="6351"/>
                </a:cubicBezTo>
                <a:cubicBezTo>
                  <a:pt x="6468" y="6650"/>
                  <a:pt x="6604" y="6901"/>
                  <a:pt x="6604" y="6909"/>
                </a:cubicBezTo>
                <a:cubicBezTo>
                  <a:pt x="6604" y="6917"/>
                  <a:pt x="6724" y="6956"/>
                  <a:pt x="6872" y="6995"/>
                </a:cubicBezTo>
                <a:cubicBezTo>
                  <a:pt x="7103" y="7056"/>
                  <a:pt x="7120" y="7075"/>
                  <a:pt x="6975" y="7124"/>
                </a:cubicBezTo>
                <a:cubicBezTo>
                  <a:pt x="6830" y="7174"/>
                  <a:pt x="6835" y="7188"/>
                  <a:pt x="7019" y="7217"/>
                </a:cubicBezTo>
                <a:cubicBezTo>
                  <a:pt x="7137" y="7236"/>
                  <a:pt x="7208" y="7264"/>
                  <a:pt x="7172" y="7281"/>
                </a:cubicBezTo>
                <a:cubicBezTo>
                  <a:pt x="7137" y="7297"/>
                  <a:pt x="7235" y="7319"/>
                  <a:pt x="7389" y="7332"/>
                </a:cubicBezTo>
                <a:cubicBezTo>
                  <a:pt x="7663" y="7354"/>
                  <a:pt x="7662" y="7355"/>
                  <a:pt x="7425" y="7407"/>
                </a:cubicBezTo>
                <a:cubicBezTo>
                  <a:pt x="7026" y="7493"/>
                  <a:pt x="7025" y="8030"/>
                  <a:pt x="7422" y="8321"/>
                </a:cubicBezTo>
                <a:cubicBezTo>
                  <a:pt x="7484" y="8366"/>
                  <a:pt x="7420" y="8392"/>
                  <a:pt x="7183" y="8417"/>
                </a:cubicBezTo>
                <a:cubicBezTo>
                  <a:pt x="6798" y="8459"/>
                  <a:pt x="6610" y="8578"/>
                  <a:pt x="6216" y="9026"/>
                </a:cubicBezTo>
                <a:cubicBezTo>
                  <a:pt x="5962" y="9315"/>
                  <a:pt x="5921" y="9450"/>
                  <a:pt x="5919" y="10001"/>
                </a:cubicBezTo>
                <a:cubicBezTo>
                  <a:pt x="5917" y="10511"/>
                  <a:pt x="5955" y="10662"/>
                  <a:pt x="6110" y="10747"/>
                </a:cubicBezTo>
                <a:cubicBezTo>
                  <a:pt x="6293" y="10848"/>
                  <a:pt x="6288" y="10861"/>
                  <a:pt x="6018" y="10979"/>
                </a:cubicBezTo>
                <a:cubicBezTo>
                  <a:pt x="5860" y="11049"/>
                  <a:pt x="5694" y="11183"/>
                  <a:pt x="5648" y="11279"/>
                </a:cubicBezTo>
                <a:cubicBezTo>
                  <a:pt x="5602" y="11375"/>
                  <a:pt x="5434" y="11507"/>
                  <a:pt x="5278" y="11572"/>
                </a:cubicBezTo>
                <a:cubicBezTo>
                  <a:pt x="4622" y="11846"/>
                  <a:pt x="4463" y="12381"/>
                  <a:pt x="4783" y="13222"/>
                </a:cubicBezTo>
                <a:cubicBezTo>
                  <a:pt x="4962" y="13692"/>
                  <a:pt x="5083" y="15669"/>
                  <a:pt x="4941" y="15775"/>
                </a:cubicBezTo>
                <a:cubicBezTo>
                  <a:pt x="4784" y="15890"/>
                  <a:pt x="4358" y="16483"/>
                  <a:pt x="4237" y="16752"/>
                </a:cubicBezTo>
                <a:cubicBezTo>
                  <a:pt x="3977" y="17333"/>
                  <a:pt x="3950" y="17631"/>
                  <a:pt x="4101" y="18155"/>
                </a:cubicBezTo>
                <a:cubicBezTo>
                  <a:pt x="4228" y="18592"/>
                  <a:pt x="4224" y="18811"/>
                  <a:pt x="4087" y="19338"/>
                </a:cubicBezTo>
                <a:cubicBezTo>
                  <a:pt x="3854" y="20234"/>
                  <a:pt x="3899" y="20423"/>
                  <a:pt x="4373" y="20615"/>
                </a:cubicBezTo>
                <a:lnTo>
                  <a:pt x="4607" y="20710"/>
                </a:lnTo>
                <a:lnTo>
                  <a:pt x="4013" y="20784"/>
                </a:lnTo>
                <a:cubicBezTo>
                  <a:pt x="3246" y="20881"/>
                  <a:pt x="3012" y="20944"/>
                  <a:pt x="2639" y="21153"/>
                </a:cubicBezTo>
                <a:cubicBezTo>
                  <a:pt x="2223" y="21386"/>
                  <a:pt x="2283" y="21502"/>
                  <a:pt x="2848" y="21557"/>
                </a:cubicBezTo>
                <a:cubicBezTo>
                  <a:pt x="3143" y="21585"/>
                  <a:pt x="3526" y="21599"/>
                  <a:pt x="3947" y="21598"/>
                </a:cubicBezTo>
                <a:cubicBezTo>
                  <a:pt x="4368" y="21598"/>
                  <a:pt x="4829" y="21582"/>
                  <a:pt x="5274" y="21553"/>
                </a:cubicBezTo>
                <a:cubicBezTo>
                  <a:pt x="6249" y="21487"/>
                  <a:pt x="6642" y="21400"/>
                  <a:pt x="6747" y="21226"/>
                </a:cubicBezTo>
                <a:cubicBezTo>
                  <a:pt x="6794" y="21149"/>
                  <a:pt x="6843" y="21071"/>
                  <a:pt x="6857" y="21052"/>
                </a:cubicBezTo>
                <a:cubicBezTo>
                  <a:pt x="6939" y="20941"/>
                  <a:pt x="6812" y="20838"/>
                  <a:pt x="6484" y="20751"/>
                </a:cubicBezTo>
                <a:cubicBezTo>
                  <a:pt x="6084" y="20645"/>
                  <a:pt x="6087" y="20618"/>
                  <a:pt x="6560" y="20300"/>
                </a:cubicBezTo>
                <a:cubicBezTo>
                  <a:pt x="6652" y="20239"/>
                  <a:pt x="6729" y="20119"/>
                  <a:pt x="6729" y="20034"/>
                </a:cubicBezTo>
                <a:cubicBezTo>
                  <a:pt x="6730" y="19794"/>
                  <a:pt x="7096" y="18811"/>
                  <a:pt x="7290" y="18531"/>
                </a:cubicBezTo>
                <a:cubicBezTo>
                  <a:pt x="7386" y="18393"/>
                  <a:pt x="7590" y="18120"/>
                  <a:pt x="7744" y="17924"/>
                </a:cubicBezTo>
                <a:cubicBezTo>
                  <a:pt x="7987" y="17616"/>
                  <a:pt x="8026" y="17462"/>
                  <a:pt x="8034" y="16765"/>
                </a:cubicBezTo>
                <a:cubicBezTo>
                  <a:pt x="8042" y="16025"/>
                  <a:pt x="8023" y="15954"/>
                  <a:pt x="7807" y="15886"/>
                </a:cubicBezTo>
                <a:cubicBezTo>
                  <a:pt x="7544" y="15804"/>
                  <a:pt x="7596" y="15629"/>
                  <a:pt x="7909" y="15529"/>
                </a:cubicBezTo>
                <a:cubicBezTo>
                  <a:pt x="8026" y="15492"/>
                  <a:pt x="8129" y="15297"/>
                  <a:pt x="8224" y="14940"/>
                </a:cubicBezTo>
                <a:cubicBezTo>
                  <a:pt x="8397" y="14292"/>
                  <a:pt x="8633" y="13844"/>
                  <a:pt x="9119" y="13233"/>
                </a:cubicBezTo>
                <a:cubicBezTo>
                  <a:pt x="9589" y="12641"/>
                  <a:pt x="9695" y="12370"/>
                  <a:pt x="9577" y="12061"/>
                </a:cubicBezTo>
                <a:cubicBezTo>
                  <a:pt x="9524" y="11924"/>
                  <a:pt x="9437" y="11652"/>
                  <a:pt x="9382" y="11455"/>
                </a:cubicBezTo>
                <a:cubicBezTo>
                  <a:pt x="9303" y="11170"/>
                  <a:pt x="9224" y="11075"/>
                  <a:pt x="8998" y="10985"/>
                </a:cubicBezTo>
                <a:cubicBezTo>
                  <a:pt x="8748" y="10885"/>
                  <a:pt x="8739" y="10869"/>
                  <a:pt x="8917" y="10849"/>
                </a:cubicBezTo>
                <a:cubicBezTo>
                  <a:pt x="9165" y="10822"/>
                  <a:pt x="11918" y="10855"/>
                  <a:pt x="12102" y="10887"/>
                </a:cubicBezTo>
                <a:cubicBezTo>
                  <a:pt x="12186" y="10902"/>
                  <a:pt x="12138" y="10947"/>
                  <a:pt x="11970" y="11012"/>
                </a:cubicBezTo>
                <a:cubicBezTo>
                  <a:pt x="11787" y="11082"/>
                  <a:pt x="11689" y="11186"/>
                  <a:pt x="11644" y="11356"/>
                </a:cubicBezTo>
                <a:cubicBezTo>
                  <a:pt x="11608" y="11490"/>
                  <a:pt x="11531" y="11616"/>
                  <a:pt x="11475" y="11636"/>
                </a:cubicBezTo>
                <a:cubicBezTo>
                  <a:pt x="11273" y="11709"/>
                  <a:pt x="11091" y="12172"/>
                  <a:pt x="11175" y="12400"/>
                </a:cubicBezTo>
                <a:cubicBezTo>
                  <a:pt x="11221" y="12527"/>
                  <a:pt x="11531" y="12942"/>
                  <a:pt x="11863" y="13323"/>
                </a:cubicBezTo>
                <a:cubicBezTo>
                  <a:pt x="12535" y="14092"/>
                  <a:pt x="12770" y="14446"/>
                  <a:pt x="13033" y="15093"/>
                </a:cubicBezTo>
                <a:cubicBezTo>
                  <a:pt x="13158" y="15403"/>
                  <a:pt x="13272" y="15550"/>
                  <a:pt x="13425" y="15598"/>
                </a:cubicBezTo>
                <a:cubicBezTo>
                  <a:pt x="13582" y="15647"/>
                  <a:pt x="13619" y="15698"/>
                  <a:pt x="13560" y="15783"/>
                </a:cubicBezTo>
                <a:cubicBezTo>
                  <a:pt x="13516" y="15847"/>
                  <a:pt x="13420" y="16093"/>
                  <a:pt x="13348" y="16331"/>
                </a:cubicBezTo>
                <a:cubicBezTo>
                  <a:pt x="13183" y="16869"/>
                  <a:pt x="13423" y="17632"/>
                  <a:pt x="13974" y="18316"/>
                </a:cubicBezTo>
                <a:cubicBezTo>
                  <a:pt x="14324" y="18749"/>
                  <a:pt x="14615" y="19328"/>
                  <a:pt x="14810" y="19986"/>
                </a:cubicBezTo>
                <a:cubicBezTo>
                  <a:pt x="14856" y="20142"/>
                  <a:pt x="14965" y="20294"/>
                  <a:pt x="15052" y="20323"/>
                </a:cubicBezTo>
                <a:cubicBezTo>
                  <a:pt x="15139" y="20352"/>
                  <a:pt x="15238" y="20433"/>
                  <a:pt x="15272" y="20501"/>
                </a:cubicBezTo>
                <a:cubicBezTo>
                  <a:pt x="15322" y="20602"/>
                  <a:pt x="15262" y="20648"/>
                  <a:pt x="14971" y="20743"/>
                </a:cubicBezTo>
                <a:cubicBezTo>
                  <a:pt x="14600" y="20863"/>
                  <a:pt x="14500" y="21023"/>
                  <a:pt x="14751" y="21094"/>
                </a:cubicBezTo>
                <a:cubicBezTo>
                  <a:pt x="14828" y="21116"/>
                  <a:pt x="14928" y="21187"/>
                  <a:pt x="14975" y="21252"/>
                </a:cubicBezTo>
                <a:cubicBezTo>
                  <a:pt x="15103" y="21430"/>
                  <a:pt x="15916" y="21535"/>
                  <a:pt x="17331" y="21558"/>
                </a:cubicBezTo>
                <a:cubicBezTo>
                  <a:pt x="19215" y="21588"/>
                  <a:pt x="19715" y="21473"/>
                  <a:pt x="19124" y="21143"/>
                </a:cubicBezTo>
                <a:cubicBezTo>
                  <a:pt x="18756" y="20939"/>
                  <a:pt x="18251" y="20832"/>
                  <a:pt x="17207" y="20736"/>
                </a:cubicBezTo>
                <a:cubicBezTo>
                  <a:pt x="17000" y="20717"/>
                  <a:pt x="16996" y="20708"/>
                  <a:pt x="17174" y="20610"/>
                </a:cubicBezTo>
                <a:cubicBezTo>
                  <a:pt x="17280" y="20552"/>
                  <a:pt x="17368" y="20463"/>
                  <a:pt x="17368" y="20412"/>
                </a:cubicBezTo>
                <a:cubicBezTo>
                  <a:pt x="17368" y="20360"/>
                  <a:pt x="17418" y="20291"/>
                  <a:pt x="17482" y="20257"/>
                </a:cubicBezTo>
                <a:cubicBezTo>
                  <a:pt x="17554" y="20219"/>
                  <a:pt x="17551" y="20096"/>
                  <a:pt x="17471" y="19931"/>
                </a:cubicBezTo>
                <a:cubicBezTo>
                  <a:pt x="17400" y="19785"/>
                  <a:pt x="17330" y="19019"/>
                  <a:pt x="17317" y="18227"/>
                </a:cubicBezTo>
                <a:cubicBezTo>
                  <a:pt x="17294" y="16803"/>
                  <a:pt x="17289" y="16782"/>
                  <a:pt x="16947" y="16325"/>
                </a:cubicBezTo>
                <a:cubicBezTo>
                  <a:pt x="16756" y="16071"/>
                  <a:pt x="16522" y="15828"/>
                  <a:pt x="16423" y="15785"/>
                </a:cubicBezTo>
                <a:cubicBezTo>
                  <a:pt x="16208" y="15692"/>
                  <a:pt x="16184" y="15556"/>
                  <a:pt x="16375" y="15502"/>
                </a:cubicBezTo>
                <a:cubicBezTo>
                  <a:pt x="16473" y="15474"/>
                  <a:pt x="16470" y="15332"/>
                  <a:pt x="16364" y="14993"/>
                </a:cubicBezTo>
                <a:cubicBezTo>
                  <a:pt x="16273" y="14703"/>
                  <a:pt x="16235" y="14055"/>
                  <a:pt x="16261" y="13309"/>
                </a:cubicBezTo>
                <a:cubicBezTo>
                  <a:pt x="16300" y="12219"/>
                  <a:pt x="16281" y="12076"/>
                  <a:pt x="16078" y="11895"/>
                </a:cubicBezTo>
                <a:cubicBezTo>
                  <a:pt x="15954" y="11783"/>
                  <a:pt x="15720" y="11638"/>
                  <a:pt x="15561" y="11572"/>
                </a:cubicBezTo>
                <a:cubicBezTo>
                  <a:pt x="15402" y="11505"/>
                  <a:pt x="15235" y="11377"/>
                  <a:pt x="15188" y="11288"/>
                </a:cubicBezTo>
                <a:cubicBezTo>
                  <a:pt x="15140" y="11198"/>
                  <a:pt x="14963" y="11066"/>
                  <a:pt x="14795" y="10996"/>
                </a:cubicBezTo>
                <a:cubicBezTo>
                  <a:pt x="14550" y="10894"/>
                  <a:pt x="14524" y="10865"/>
                  <a:pt x="14667" y="10849"/>
                </a:cubicBezTo>
                <a:cubicBezTo>
                  <a:pt x="15139" y="10798"/>
                  <a:pt x="15383" y="9870"/>
                  <a:pt x="15063" y="9343"/>
                </a:cubicBezTo>
                <a:cubicBezTo>
                  <a:pt x="14735" y="8802"/>
                  <a:pt x="14373" y="8490"/>
                  <a:pt x="14029" y="8453"/>
                </a:cubicBezTo>
                <a:cubicBezTo>
                  <a:pt x="13701" y="8417"/>
                  <a:pt x="13701" y="8422"/>
                  <a:pt x="13861" y="8082"/>
                </a:cubicBezTo>
                <a:cubicBezTo>
                  <a:pt x="13936" y="7922"/>
                  <a:pt x="13935" y="7760"/>
                  <a:pt x="13854" y="7629"/>
                </a:cubicBezTo>
                <a:cubicBezTo>
                  <a:pt x="13753" y="7467"/>
                  <a:pt x="13764" y="7410"/>
                  <a:pt x="13908" y="7345"/>
                </a:cubicBezTo>
                <a:cubicBezTo>
                  <a:pt x="14149" y="7237"/>
                  <a:pt x="14284" y="7045"/>
                  <a:pt x="14136" y="7019"/>
                </a:cubicBezTo>
                <a:cubicBezTo>
                  <a:pt x="13980" y="6992"/>
                  <a:pt x="14045" y="6710"/>
                  <a:pt x="14231" y="6611"/>
                </a:cubicBezTo>
                <a:cubicBezTo>
                  <a:pt x="14311" y="6569"/>
                  <a:pt x="14423" y="6542"/>
                  <a:pt x="14484" y="6553"/>
                </a:cubicBezTo>
                <a:cubicBezTo>
                  <a:pt x="14627" y="6578"/>
                  <a:pt x="14662" y="6539"/>
                  <a:pt x="14997" y="5950"/>
                </a:cubicBezTo>
                <a:cubicBezTo>
                  <a:pt x="15152" y="5677"/>
                  <a:pt x="15335" y="5432"/>
                  <a:pt x="15404" y="5407"/>
                </a:cubicBezTo>
                <a:cubicBezTo>
                  <a:pt x="15501" y="5371"/>
                  <a:pt x="15601" y="5380"/>
                  <a:pt x="15866" y="5452"/>
                </a:cubicBezTo>
                <a:cubicBezTo>
                  <a:pt x="16161" y="5533"/>
                  <a:pt x="16192" y="5562"/>
                  <a:pt x="16115" y="5682"/>
                </a:cubicBezTo>
                <a:cubicBezTo>
                  <a:pt x="15886" y="6037"/>
                  <a:pt x="16220" y="6627"/>
                  <a:pt x="17020" y="7282"/>
                </a:cubicBezTo>
                <a:cubicBezTo>
                  <a:pt x="17516" y="7687"/>
                  <a:pt x="18285" y="8488"/>
                  <a:pt x="18501" y="8827"/>
                </a:cubicBezTo>
                <a:cubicBezTo>
                  <a:pt x="18590" y="8968"/>
                  <a:pt x="18574" y="9015"/>
                  <a:pt x="18420" y="9063"/>
                </a:cubicBezTo>
                <a:cubicBezTo>
                  <a:pt x="18296" y="9102"/>
                  <a:pt x="18184" y="9248"/>
                  <a:pt x="18108" y="9473"/>
                </a:cubicBezTo>
                <a:cubicBezTo>
                  <a:pt x="17981" y="9851"/>
                  <a:pt x="17977" y="9831"/>
                  <a:pt x="18435" y="11014"/>
                </a:cubicBezTo>
                <a:cubicBezTo>
                  <a:pt x="18827" y="12028"/>
                  <a:pt x="18824" y="12041"/>
                  <a:pt x="18383" y="12229"/>
                </a:cubicBezTo>
                <a:cubicBezTo>
                  <a:pt x="17884" y="12442"/>
                  <a:pt x="17724" y="12604"/>
                  <a:pt x="17720" y="12907"/>
                </a:cubicBezTo>
                <a:cubicBezTo>
                  <a:pt x="17714" y="13304"/>
                  <a:pt x="18221" y="13572"/>
                  <a:pt x="18977" y="13572"/>
                </a:cubicBezTo>
                <a:cubicBezTo>
                  <a:pt x="19463" y="13572"/>
                  <a:pt x="20270" y="13322"/>
                  <a:pt x="20535" y="13090"/>
                </a:cubicBezTo>
                <a:cubicBezTo>
                  <a:pt x="20874" y="12791"/>
                  <a:pt x="20903" y="12668"/>
                  <a:pt x="20692" y="12434"/>
                </a:cubicBezTo>
                <a:cubicBezTo>
                  <a:pt x="20549" y="12276"/>
                  <a:pt x="20532" y="12200"/>
                  <a:pt x="20626" y="12167"/>
                </a:cubicBezTo>
                <a:cubicBezTo>
                  <a:pt x="20769" y="12118"/>
                  <a:pt x="20966" y="11850"/>
                  <a:pt x="21070" y="11565"/>
                </a:cubicBezTo>
                <a:cubicBezTo>
                  <a:pt x="21455" y="10499"/>
                  <a:pt x="21535" y="10191"/>
                  <a:pt x="21528" y="9835"/>
                </a:cubicBezTo>
                <a:cubicBezTo>
                  <a:pt x="21520" y="9445"/>
                  <a:pt x="21335" y="9050"/>
                  <a:pt x="21125" y="8970"/>
                </a:cubicBezTo>
                <a:cubicBezTo>
                  <a:pt x="21073" y="8951"/>
                  <a:pt x="20994" y="8847"/>
                  <a:pt x="20949" y="8739"/>
                </a:cubicBezTo>
                <a:cubicBezTo>
                  <a:pt x="20903" y="8632"/>
                  <a:pt x="20787" y="8352"/>
                  <a:pt x="20688" y="8118"/>
                </a:cubicBezTo>
                <a:cubicBezTo>
                  <a:pt x="20590" y="7883"/>
                  <a:pt x="20473" y="7419"/>
                  <a:pt x="20432" y="7087"/>
                </a:cubicBezTo>
                <a:cubicBezTo>
                  <a:pt x="20391" y="6755"/>
                  <a:pt x="20295" y="6379"/>
                  <a:pt x="20219" y="6252"/>
                </a:cubicBezTo>
                <a:cubicBezTo>
                  <a:pt x="20065" y="5993"/>
                  <a:pt x="19587" y="5568"/>
                  <a:pt x="19318" y="5451"/>
                </a:cubicBezTo>
                <a:cubicBezTo>
                  <a:pt x="19204" y="5402"/>
                  <a:pt x="19180" y="5357"/>
                  <a:pt x="19252" y="5324"/>
                </a:cubicBezTo>
                <a:cubicBezTo>
                  <a:pt x="19314" y="5297"/>
                  <a:pt x="19364" y="5224"/>
                  <a:pt x="19365" y="5163"/>
                </a:cubicBezTo>
                <a:cubicBezTo>
                  <a:pt x="19374" y="4683"/>
                  <a:pt x="17382" y="4464"/>
                  <a:pt x="15906" y="4784"/>
                </a:cubicBezTo>
                <a:cubicBezTo>
                  <a:pt x="15565" y="4858"/>
                  <a:pt x="15455" y="4866"/>
                  <a:pt x="15301" y="4830"/>
                </a:cubicBezTo>
                <a:cubicBezTo>
                  <a:pt x="15198" y="4806"/>
                  <a:pt x="15114" y="4731"/>
                  <a:pt x="15114" y="4664"/>
                </a:cubicBezTo>
                <a:cubicBezTo>
                  <a:pt x="15114" y="4598"/>
                  <a:pt x="15031" y="4488"/>
                  <a:pt x="14931" y="4420"/>
                </a:cubicBezTo>
                <a:cubicBezTo>
                  <a:pt x="14729" y="4282"/>
                  <a:pt x="13767" y="3996"/>
                  <a:pt x="13395" y="3963"/>
                </a:cubicBezTo>
                <a:cubicBezTo>
                  <a:pt x="12926" y="3920"/>
                  <a:pt x="12647" y="3760"/>
                  <a:pt x="12644" y="3533"/>
                </a:cubicBezTo>
                <a:cubicBezTo>
                  <a:pt x="12643" y="3416"/>
                  <a:pt x="12684" y="3305"/>
                  <a:pt x="12736" y="3285"/>
                </a:cubicBezTo>
                <a:cubicBezTo>
                  <a:pt x="12787" y="3265"/>
                  <a:pt x="13084" y="3001"/>
                  <a:pt x="13399" y="2698"/>
                </a:cubicBezTo>
                <a:cubicBezTo>
                  <a:pt x="14580" y="1562"/>
                  <a:pt x="14844" y="1151"/>
                  <a:pt x="14605" y="822"/>
                </a:cubicBezTo>
                <a:cubicBezTo>
                  <a:pt x="14334" y="450"/>
                  <a:pt x="13640" y="160"/>
                  <a:pt x="12798" y="67"/>
                </a:cubicBezTo>
                <a:cubicBezTo>
                  <a:pt x="12592" y="44"/>
                  <a:pt x="11719" y="17"/>
                  <a:pt x="10856" y="7"/>
                </a:cubicBezTo>
                <a:cubicBezTo>
                  <a:pt x="10412" y="1"/>
                  <a:pt x="10060" y="-1"/>
                  <a:pt x="9775" y="1"/>
                </a:cubicBezTo>
                <a:close/>
                <a:moveTo>
                  <a:pt x="1950" y="5700"/>
                </a:moveTo>
                <a:cubicBezTo>
                  <a:pt x="1912" y="5689"/>
                  <a:pt x="1840" y="5709"/>
                  <a:pt x="1793" y="5744"/>
                </a:cubicBezTo>
                <a:cubicBezTo>
                  <a:pt x="1725" y="5795"/>
                  <a:pt x="1739" y="5799"/>
                  <a:pt x="1862" y="5764"/>
                </a:cubicBezTo>
                <a:cubicBezTo>
                  <a:pt x="1948" y="5740"/>
                  <a:pt x="1989" y="5711"/>
                  <a:pt x="1950" y="5700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sp>
        <p:nvSpPr>
          <p:cNvPr id="195" name="Shape 195"/>
          <p:cNvSpPr/>
          <p:nvPr/>
        </p:nvSpPr>
        <p:spPr>
          <a:xfrm>
            <a:off x="1614248" y="0"/>
            <a:ext cx="217526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7700"/>
              </a:lnSpc>
              <a:spcBef>
                <a:spcPts val="1200"/>
              </a:spcBef>
              <a:defRPr b="1" sz="4600">
                <a:solidFill>
                  <a:srgbClr val="1E1B18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Daniel 2</a:t>
            </a:r>
          </a:p>
        </p:txBody>
      </p:sp>
      <p:sp>
        <p:nvSpPr>
          <p:cNvPr id="196" name="Shape 196"/>
          <p:cNvSpPr/>
          <p:nvPr/>
        </p:nvSpPr>
        <p:spPr>
          <a:xfrm>
            <a:off x="1807122" y="1379765"/>
            <a:ext cx="638205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6300"/>
              </a:spcBef>
            </a:pPr>
            <a:r>
              <a:t>(1) Head of gold:</a:t>
            </a:r>
          </a:p>
          <a:p>
            <a:pPr algn="l">
              <a:spcBef>
                <a:spcPts val="6300"/>
              </a:spcBef>
            </a:pPr>
            <a:r>
              <a:t>(2) Chest and arms of silver:</a:t>
            </a:r>
          </a:p>
          <a:p>
            <a:pPr algn="l">
              <a:spcBef>
                <a:spcPts val="6300"/>
              </a:spcBef>
            </a:pPr>
            <a:r>
              <a:t>(3) Belly and thighs of bronze:</a:t>
            </a:r>
          </a:p>
          <a:p>
            <a:pPr algn="l">
              <a:spcBef>
                <a:spcPts val="6300"/>
              </a:spcBef>
            </a:pPr>
            <a:r>
              <a:t>(4) Legs of iron:</a:t>
            </a:r>
          </a:p>
        </p:txBody>
      </p:sp>
      <p:sp>
        <p:nvSpPr>
          <p:cNvPr id="197" name="Shape 197"/>
          <p:cNvSpPr/>
          <p:nvPr/>
        </p:nvSpPr>
        <p:spPr>
          <a:xfrm>
            <a:off x="1420614" y="8724899"/>
            <a:ext cx="731866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Excerpt From: Richardson, Joel. “Mideast Beast: The Scriptural Case for an Islamic Antichrist.”</a:t>
            </a:r>
          </a:p>
        </p:txBody>
      </p:sp>
      <p:sp>
        <p:nvSpPr>
          <p:cNvPr id="198" name="Shape 198"/>
          <p:cNvSpPr/>
          <p:nvPr/>
        </p:nvSpPr>
        <p:spPr>
          <a:xfrm>
            <a:off x="8189177" y="1199683"/>
            <a:ext cx="4255444" cy="647701"/>
          </a:xfrm>
          <a:prstGeom prst="rect">
            <a:avLst/>
          </a:prstGeom>
          <a:solidFill>
            <a:srgbClr val="B1AFC6">
              <a:alpha val="6552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Babylonian Empire</a:t>
            </a:r>
          </a:p>
        </p:txBody>
      </p:sp>
      <p:sp>
        <p:nvSpPr>
          <p:cNvPr id="199" name="Shape 199"/>
          <p:cNvSpPr/>
          <p:nvPr/>
        </p:nvSpPr>
        <p:spPr>
          <a:xfrm>
            <a:off x="8052725" y="2606126"/>
            <a:ext cx="4789216" cy="647701"/>
          </a:xfrm>
          <a:prstGeom prst="rect">
            <a:avLst/>
          </a:prstGeom>
          <a:solidFill>
            <a:srgbClr val="B1AFC6">
              <a:alpha val="6552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Medo-Persian Empire</a:t>
            </a:r>
          </a:p>
        </p:txBody>
      </p:sp>
      <p:sp>
        <p:nvSpPr>
          <p:cNvPr id="200" name="Shape 200"/>
          <p:cNvSpPr/>
          <p:nvPr/>
        </p:nvSpPr>
        <p:spPr>
          <a:xfrm>
            <a:off x="8575686" y="4384136"/>
            <a:ext cx="3493965" cy="647701"/>
          </a:xfrm>
          <a:prstGeom prst="rect">
            <a:avLst/>
          </a:prstGeom>
          <a:solidFill>
            <a:srgbClr val="B1AFC6">
              <a:alpha val="6552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Grecian Empire</a:t>
            </a:r>
          </a:p>
        </p:txBody>
      </p:sp>
      <p:sp>
        <p:nvSpPr>
          <p:cNvPr id="201" name="Shape 201"/>
          <p:cNvSpPr/>
          <p:nvPr/>
        </p:nvSpPr>
        <p:spPr>
          <a:xfrm>
            <a:off x="8328592" y="6659159"/>
            <a:ext cx="3976614" cy="647701"/>
          </a:xfrm>
          <a:prstGeom prst="rect">
            <a:avLst/>
          </a:prstGeom>
          <a:solidFill>
            <a:srgbClr val="B1AFC6">
              <a:alpha val="6552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Islamic Caliphate</a:t>
            </a:r>
          </a:p>
        </p:txBody>
      </p:sp>
      <p:grpSp>
        <p:nvGrpSpPr>
          <p:cNvPr id="205" name="Group 205"/>
          <p:cNvGrpSpPr/>
          <p:nvPr/>
        </p:nvGrpSpPr>
        <p:grpSpPr>
          <a:xfrm>
            <a:off x="6233250" y="7536043"/>
            <a:ext cx="3340821" cy="959673"/>
            <a:chOff x="0" y="0"/>
            <a:chExt cx="3340819" cy="959671"/>
          </a:xfrm>
        </p:grpSpPr>
        <p:sp>
          <p:nvSpPr>
            <p:cNvPr id="202" name="Shape 202"/>
            <p:cNvSpPr/>
            <p:nvPr/>
          </p:nvSpPr>
          <p:spPr>
            <a:xfrm>
              <a:off x="0" y="155985"/>
              <a:ext cx="334082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A6AAA9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Roman Empire</a:t>
              </a:r>
            </a:p>
          </p:txBody>
        </p:sp>
        <p:sp>
          <p:nvSpPr>
            <p:cNvPr id="203" name="Shape 203"/>
            <p:cNvSpPr/>
            <p:nvPr/>
          </p:nvSpPr>
          <p:spPr>
            <a:xfrm flipV="1">
              <a:off x="625773" y="0"/>
              <a:ext cx="2089273" cy="95967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266043" y="84251"/>
              <a:ext cx="2562642" cy="79117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Class="entr" nodeType="afterEffect" presetSubtype="8" presetID="15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8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8"/>
      <p:bldP build="whole" bldLvl="1" animBg="1" rev="0" advAuto="0" spid="198" grpId="2"/>
      <p:bldP build="whole" bldLvl="1" animBg="1" rev="0" advAuto="0" spid="200" grpId="4"/>
      <p:bldP build="whole" bldLvl="1" animBg="1" rev="0" advAuto="0" spid="199" grpId="3"/>
      <p:bldP build="whole" bldLvl="1" animBg="1" rev="0" advAuto="0" spid="201" grpId="5"/>
      <p:bldP build="whole" bldLvl="1" animBg="1" rev="0" advAuto="0" spid="196" grpId="1"/>
      <p:bldP build="whole" bldLvl="1" animBg="1" rev="0" advAuto="0" spid="194" grpId="6"/>
      <p:bldP build="whole" bldLvl="1" animBg="1" rev="0" advAuto="0" spid="205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8346417" y="9029699"/>
            <a:ext cx="443054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200">
                <a:solidFill>
                  <a:srgbClr val="DCDEE0"/>
                </a:solidFill>
              </a:defRPr>
            </a:lvl1pPr>
          </a:lstStyle>
          <a:p>
            <a:pPr/>
            <a:r>
              <a:t>Paul J. Bucknell</a:t>
            </a:r>
          </a:p>
        </p:txBody>
      </p:sp>
      <p:sp>
        <p:nvSpPr>
          <p:cNvPr id="72" name="Shape 72"/>
          <p:cNvSpPr/>
          <p:nvPr/>
        </p:nvSpPr>
        <p:spPr>
          <a:xfrm>
            <a:off x="-1" y="8006292"/>
            <a:ext cx="1300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4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Epilogue and Summary</a:t>
            </a:r>
          </a:p>
        </p:txBody>
      </p:sp>
      <p:sp>
        <p:nvSpPr>
          <p:cNvPr id="73" name="Shape 73"/>
          <p:cNvSpPr/>
          <p:nvPr/>
        </p:nvSpPr>
        <p:spPr>
          <a:xfrm>
            <a:off x="-3" y="6507754"/>
            <a:ext cx="13004803" cy="187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Revelation 22:20-21</a:t>
            </a:r>
          </a:p>
        </p:txBody>
      </p:sp>
      <p:sp>
        <p:nvSpPr>
          <p:cNvPr id="74" name="Shape 74"/>
          <p:cNvSpPr/>
          <p:nvPr/>
        </p:nvSpPr>
        <p:spPr>
          <a:xfrm>
            <a:off x="149711" y="9029699"/>
            <a:ext cx="62142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>
                <a:solidFill>
                  <a:srgbClr val="DCDEE0"/>
                </a:solidFill>
              </a:defRPr>
            </a:lvl1pPr>
          </a:lstStyle>
          <a:p>
            <a:pPr/>
            <a:r>
              <a:t>Oakland International Fellowship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whole" bldLvl="1" animBg="1" rev="0" advAuto="0" spid="74" grpId="3"/>
      <p:bldP build="whole" bldLvl="1" animBg="1" rev="0" advAuto="0" spid="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Dürer_Apocalypse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4235" y="-100408"/>
            <a:ext cx="7178665" cy="995441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6038570" y="4552950"/>
            <a:ext cx="9276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78" name="Shape 78"/>
          <p:cNvSpPr/>
          <p:nvPr/>
        </p:nvSpPr>
        <p:spPr>
          <a:xfrm>
            <a:off x="1791898" y="1834091"/>
            <a:ext cx="407233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 Michael fighting the Dragon</a:t>
            </a:r>
          </a:p>
        </p:txBody>
      </p:sp>
      <p:sp>
        <p:nvSpPr>
          <p:cNvPr id="79" name="Shape 79"/>
          <p:cNvSpPr/>
          <p:nvPr/>
        </p:nvSpPr>
        <p:spPr>
          <a:xfrm>
            <a:off x="2113140" y="4032250"/>
            <a:ext cx="276178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Albrecht Dürer</a:t>
            </a:r>
          </a:p>
          <a:p>
            <a:pPr defTabSz="457200">
              <a:defRPr sz="3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1498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3"/>
      <p:bldP build="whole" bldLvl="1" animBg="1" rev="0" advAuto="0" spid="76" grpId="1"/>
      <p:bldP build="whole" bldLvl="1" animBg="1" rev="0" advAuto="0" spid="7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0584.jpg"/>
          <p:cNvPicPr>
            <a:picLocks noChangeAspect="1"/>
          </p:cNvPicPr>
          <p:nvPr/>
        </p:nvPicPr>
        <p:blipFill>
          <a:blip r:embed="rId2">
            <a:alphaModFix amt="42487"/>
            <a:extLst/>
          </a:blip>
          <a:srcRect l="21973" t="0" r="0" b="10443"/>
          <a:stretch>
            <a:fillRect/>
          </a:stretch>
        </p:blipFill>
        <p:spPr>
          <a:xfrm>
            <a:off x="1420614" y="0"/>
            <a:ext cx="11647698" cy="9753697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1614248" y="0"/>
            <a:ext cx="753061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7700"/>
              </a:lnSpc>
              <a:spcBef>
                <a:spcPts val="1200"/>
              </a:spcBef>
              <a:defRPr b="1" sz="4600">
                <a:solidFill>
                  <a:srgbClr val="1E1B18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A. The Profit from Revelation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5186894" y="2277632"/>
            <a:ext cx="3173340" cy="6730902"/>
            <a:chOff x="0" y="0"/>
            <a:chExt cx="3173339" cy="6730900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3173340" cy="1982040"/>
            </a:xfrm>
            <a:prstGeom prst="rect">
              <a:avLst/>
            </a:prstGeom>
            <a:noFill/>
            <a:ln w="9525" cap="flat">
              <a:solidFill>
                <a:srgbClr val="53585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ts val="6100"/>
                </a:lnSpc>
                <a:spcBef>
                  <a:spcPts val="1200"/>
                </a:spcBef>
                <a:defRPr>
                  <a:solidFill>
                    <a:schemeClr val="accent5">
                      <a:hueOff val="-522602"/>
                      <a:satOff val="-6700"/>
                      <a:lumOff val="-22320"/>
                    </a:schemeClr>
                  </a:solidFill>
                  <a:latin typeface="Copperplate"/>
                  <a:ea typeface="Copperplate"/>
                  <a:cs typeface="Copperplate"/>
                  <a:sym typeface="Copperplate"/>
                </a:defRPr>
              </a:lvl1pPr>
            </a:lstStyle>
            <a:p>
              <a:pPr/>
              <a:r>
                <a:t>What more we can we know from Revelation?</a:t>
              </a:r>
            </a:p>
          </p:txBody>
        </p:sp>
        <p:sp>
          <p:nvSpPr>
            <p:cNvPr id="84" name="Shape 84"/>
            <p:cNvSpPr/>
            <p:nvPr/>
          </p:nvSpPr>
          <p:spPr>
            <a:xfrm>
              <a:off x="93331" y="2285900"/>
              <a:ext cx="2986677" cy="444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457200">
                <a:spcBef>
                  <a:spcPts val="400"/>
                </a:spcBef>
                <a:defRPr sz="32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>
                  <a:latin typeface="Gill Sans SemiBold"/>
                  <a:ea typeface="Gill Sans SemiBold"/>
                  <a:cs typeface="Gill Sans SemiBold"/>
                  <a:sym typeface="Gill Sans SemiBold"/>
                </a:rPr>
                <a:t>The Book of Revelation raises awareness and alertness, further shaping commitment to live godly lives to the end.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8794414" y="2277632"/>
            <a:ext cx="3471525" cy="7213502"/>
            <a:chOff x="0" y="0"/>
            <a:chExt cx="3471524" cy="7213500"/>
          </a:xfrm>
        </p:grpSpPr>
        <p:sp>
          <p:nvSpPr>
            <p:cNvPr id="86" name="Shape 86"/>
            <p:cNvSpPr/>
            <p:nvPr/>
          </p:nvSpPr>
          <p:spPr>
            <a:xfrm>
              <a:off x="0" y="0"/>
              <a:ext cx="3466763" cy="1982040"/>
            </a:xfrm>
            <a:prstGeom prst="rect">
              <a:avLst/>
            </a:prstGeom>
            <a:noFill/>
            <a:ln w="9525" cap="flat">
              <a:solidFill>
                <a:srgbClr val="53585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ts val="6100"/>
                </a:lnSpc>
                <a:spcBef>
                  <a:spcPts val="1200"/>
                </a:spcBef>
                <a:defRPr>
                  <a:solidFill>
                    <a:schemeClr val="accent5">
                      <a:hueOff val="-522602"/>
                      <a:satOff val="-6700"/>
                      <a:lumOff val="-22320"/>
                    </a:schemeClr>
                  </a:solidFill>
                  <a:latin typeface="Copperplate"/>
                  <a:ea typeface="Copperplate"/>
                  <a:cs typeface="Copperplate"/>
                  <a:sym typeface="Copperplate"/>
                </a:defRPr>
              </a:lvl1pPr>
            </a:lstStyle>
            <a:p>
              <a:pPr/>
              <a:r>
                <a:t>What can we not know from Revelation?</a:t>
              </a:r>
            </a:p>
          </p:txBody>
        </p:sp>
        <p:sp>
          <p:nvSpPr>
            <p:cNvPr id="87" name="Shape 87"/>
            <p:cNvSpPr/>
            <p:nvPr/>
          </p:nvSpPr>
          <p:spPr>
            <a:xfrm>
              <a:off x="196245" y="2285900"/>
              <a:ext cx="3275280" cy="492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457200">
                <a:spcBef>
                  <a:spcPts val="400"/>
                </a:spcBef>
                <a:defRPr sz="32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>
                  <a:latin typeface="Gill Sans SemiBold"/>
                  <a:ea typeface="Gill Sans SemiBold"/>
                  <a:cs typeface="Gill Sans SemiBold"/>
                  <a:sym typeface="Gill Sans SemiBold"/>
                </a:rPr>
                <a:t>God uses the Book of Revelation to strengthen our confidence and faith rather than provide specific dates and events of Jesus’ second coming. </a:t>
              </a:r>
              <a:r>
                <a:rPr sz="2700">
                  <a:latin typeface="Gill Sans SemiBold"/>
                  <a:ea typeface="Gill Sans SemiBold"/>
                  <a:cs typeface="Gill Sans SemiBold"/>
                  <a:sym typeface="Gill Sans SemiBold"/>
                </a:rPr>
                <a:t>(Ac 1:6-11) 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702051" y="2277632"/>
            <a:ext cx="3050663" cy="7213502"/>
            <a:chOff x="0" y="0"/>
            <a:chExt cx="3050661" cy="7213500"/>
          </a:xfrm>
        </p:grpSpPr>
        <p:sp>
          <p:nvSpPr>
            <p:cNvPr id="89" name="Shape 89"/>
            <p:cNvSpPr/>
            <p:nvPr/>
          </p:nvSpPr>
          <p:spPr>
            <a:xfrm>
              <a:off x="40335" y="0"/>
              <a:ext cx="3010327" cy="1982040"/>
            </a:xfrm>
            <a:prstGeom prst="rect">
              <a:avLst/>
            </a:prstGeom>
            <a:noFill/>
            <a:ln w="9525" cap="flat">
              <a:solidFill>
                <a:srgbClr val="53585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ts val="6100"/>
                </a:lnSpc>
                <a:spcBef>
                  <a:spcPts val="1200"/>
                </a:spcBef>
                <a:defRPr>
                  <a:solidFill>
                    <a:schemeClr val="accent5">
                      <a:hueOff val="-522602"/>
                      <a:satOff val="-6700"/>
                      <a:lumOff val="-22320"/>
                    </a:schemeClr>
                  </a:solidFill>
                  <a:latin typeface="Copperplate"/>
                  <a:ea typeface="Copperplate"/>
                  <a:cs typeface="Copperplate"/>
                  <a:sym typeface="Copperplate"/>
                </a:defRPr>
              </a:lvl1pPr>
            </a:lstStyle>
            <a:p>
              <a:pPr/>
              <a:r>
                <a:t>How does God’s revelation help us?</a:t>
              </a: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2285900"/>
              <a:ext cx="3019852" cy="492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457200">
                <a:spcBef>
                  <a:spcPts val="400"/>
                </a:spcBef>
                <a:defRPr sz="32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>
                  <a:latin typeface="Gill Sans SemiBold"/>
                  <a:ea typeface="Gill Sans SemiBold"/>
                  <a:cs typeface="Gill Sans SemiBold"/>
                  <a:sym typeface="Gill Sans SemiBold"/>
                </a:rPr>
                <a:t>Revelatory knowledge enables us to know what otherwise is unknowable, directing us to prioritize what is truly important.</a:t>
              </a:r>
            </a:p>
          </p:txBody>
        </p:sp>
      </p:grpSp>
      <p:sp>
        <p:nvSpPr>
          <p:cNvPr id="92" name="Shape 92"/>
          <p:cNvSpPr/>
          <p:nvPr/>
        </p:nvSpPr>
        <p:spPr>
          <a:xfrm>
            <a:off x="1737624" y="970491"/>
            <a:ext cx="10986983" cy="838201"/>
          </a:xfrm>
          <a:prstGeom prst="rect">
            <a:avLst/>
          </a:prstGeom>
          <a:solidFill>
            <a:srgbClr val="094C8A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“Blessed is he who reads and those who hear the words of the prophecy, and heed the things which are written in it; for the time is near” (Rev 1:3).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  <p:bldP build="whole" bldLvl="1" animBg="1" rev="0" advAuto="0" spid="88" grpId="4"/>
      <p:bldP build="whole" bldLvl="1" animBg="1" rev="0" advAuto="0" spid="85" grpId="3"/>
      <p:bldP build="whole" bldLvl="1" animBg="1" rev="0" advAuto="0" spid="9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94"/>
          <p:cNvGraphicFramePr/>
          <p:nvPr/>
        </p:nvGraphicFramePr>
        <p:xfrm>
          <a:off x="1420613" y="853082"/>
          <a:ext cx="6450265" cy="890686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062"/>
                <a:gridCol w="1656738"/>
                <a:gridCol w="1987909"/>
                <a:gridCol w="2207203"/>
              </a:tblGrid>
              <a:tr h="80137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300">
                          <a:solidFill>
                            <a:srgbClr val="FFFFFF"/>
                          </a:solidFill>
                          <a:sym typeface="Helvetica"/>
                        </a:rPr>
                        <a:t>#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300">
                          <a:solidFill>
                            <a:srgbClr val="FFFFFF"/>
                          </a:solidFill>
                          <a:sym typeface="Helvetica"/>
                        </a:rPr>
                        <a:t>Scenes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300">
                          <a:solidFill>
                            <a:srgbClr val="FFFFFF"/>
                          </a:solidFill>
                          <a:sym typeface="Helvetica"/>
                        </a:rPr>
                        <a:t>7 Settings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T w="635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300">
                          <a:solidFill>
                            <a:srgbClr val="FFFFFF"/>
                          </a:solidFill>
                          <a:sym typeface="Helvetica"/>
                        </a:rPr>
                        <a:t>Opening scene</a:t>
                      </a:r>
                    </a:p>
                  </a:txBody>
                  <a:tcPr marL="50800" marR="50800" marT="50800" marB="50800" anchor="ctr" anchorCtr="0" horzOverflow="overflow"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1012393">
                <a:tc>
                  <a:txBody>
                    <a:bodyPr/>
                    <a:lstStyle/>
                    <a:p>
                      <a:pPr defTabSz="914400"/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1:19-3:22</a:t>
                      </a:r>
                    </a:p>
                    <a:p>
                      <a:pPr defTabSz="914400">
                        <a:def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Church in the World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Seven letters dictated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/>
                        <a:t>John turns to see who is speaking</a:t>
                      </a:r>
                    </a:p>
                  </a:txBody>
                  <a:tcPr marL="50800" marR="50800" marT="50800" marB="50800" anchor="ctr" anchorCtr="0" horzOverflow="overflow">
                    <a:lnR w="635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12393">
                <a:tc>
                  <a:txBody>
                    <a:bodyPr/>
                    <a:lstStyle/>
                    <a:p>
                      <a:pPr defTabSz="914400"/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4:1-8:1</a:t>
                      </a:r>
                    </a:p>
                    <a:p>
                      <a:pPr defTabSz="914400">
                        <a:def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Suffering for Church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Seven seals opened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/>
                        <a:t>A door in heaven opens</a:t>
                      </a:r>
                    </a:p>
                  </a:txBody>
                  <a:tcPr marL="50800" marR="50800" marT="50800" marB="50800" anchor="ctr" anchorCtr="0" horzOverflow="overflow"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12393">
                <a:tc>
                  <a:txBody>
                    <a:bodyPr/>
                    <a:lstStyle/>
                    <a:p>
                      <a:pPr defTabSz="914400"/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8:2-11:18</a:t>
                      </a:r>
                    </a:p>
                    <a:p>
                      <a:pPr defTabSz="914400">
                        <a:def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Warnings for World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Seven trumpets sounded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/>
                        <a:t>Angels with trumpets appear</a:t>
                      </a:r>
                    </a:p>
                  </a:txBody>
                  <a:tcPr marL="50800" marR="50800" marT="50800" marB="50800" anchor="ctr" anchorCtr="0" horzOverflow="overflow"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12393">
                <a:tc>
                  <a:txBody>
                    <a:bodyPr/>
                    <a:lstStyle/>
                    <a:p>
                      <a:pPr defTabSz="914400"/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11:19-15:4</a:t>
                      </a:r>
                    </a:p>
                    <a:p>
                      <a:pPr defTabSz="914400">
                        <a:def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Drama of History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Seven visions of cosmic conflict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/>
                        <a:t>The temple in heaven opens</a:t>
                      </a:r>
                    </a:p>
                  </a:txBody>
                  <a:tcPr marL="50800" marR="50800" marT="50800" marB="50800" anchor="ctr" anchorCtr="0" horzOverflow="overflow"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12393">
                <a:tc>
                  <a:txBody>
                    <a:bodyPr/>
                    <a:lstStyle/>
                    <a:p>
                      <a:pPr defTabSz="914400"/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15:5-16:21</a:t>
                      </a:r>
                    </a:p>
                    <a:p>
                      <a:pPr defTabSz="914400">
                        <a:def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rPr spc="-90"/>
                        <a:t>Punishment</a:t>
                      </a:r>
                      <a:r>
                        <a:t> for World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Seven bowls poured out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/>
                        <a:t>Tabernacle of testimony in heaven opens</a:t>
                      </a:r>
                    </a:p>
                  </a:txBody>
                  <a:tcPr marL="50800" marR="50800" marT="50800" marB="50800" anchor="ctr" anchorCtr="0" horzOverflow="overflow"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1012393">
                <a:tc>
                  <a:txBody>
                    <a:bodyPr/>
                    <a:lstStyle/>
                    <a:p>
                      <a:pPr defTabSz="914400"/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6350">
                      <a:solidFill>
                        <a:srgbClr val="53585F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17:1-19:10</a:t>
                      </a:r>
                    </a:p>
                    <a:p>
                      <a:pPr defTabSz="914400">
                        <a:def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Babylon the Whore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6350">
                      <a:solidFill>
                        <a:srgbClr val="53585F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Seven words of justice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T w="6350">
                      <a:solidFill>
                        <a:srgbClr val="53585F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/>
                        <a:t>Angel shows John the harlot</a:t>
                      </a:r>
                    </a:p>
                  </a:txBody>
                  <a:tcPr marL="50800" marR="50800" marT="50800" marB="50800" anchor="ctr" anchorCtr="0" horzOverflow="overflow"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53585F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1012393">
                <a:tc>
                  <a:txBody>
                    <a:bodyPr/>
                    <a:lstStyle/>
                    <a:p>
                      <a:pPr defTabSz="914400"/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6350">
                      <a:solidFill>
                        <a:srgbClr val="53585F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19:11-21:8</a:t>
                      </a:r>
                    </a:p>
                    <a:p>
                      <a:pPr defTabSz="914400">
                        <a:def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Drama Behind History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6350">
                      <a:solidFill>
                        <a:srgbClr val="53585F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Seven visions of ultimate reality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T w="6350">
                      <a:solidFill>
                        <a:srgbClr val="53585F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/>
                        <a:t>Heaven itself is opened</a:t>
                      </a:r>
                    </a:p>
                  </a:txBody>
                  <a:tcPr marL="50800" marR="50800" marT="50800" marB="50800" anchor="ctr" anchorCtr="0" horzOverflow="overflow"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53585F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12393">
                <a:tc>
                  <a:txBody>
                    <a:bodyPr/>
                    <a:lstStyle/>
                    <a:p>
                      <a:pPr defTabSz="914400"/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21:9-22:19</a:t>
                      </a:r>
                    </a:p>
                    <a:p>
                      <a:pPr defTabSz="914400">
                        <a:def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defRPr>
                      </a:pPr>
                      <a:r>
                        <a:t>Jerusalem the Bride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Seven final revelations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/>
                        <a:t>Angel calls John view the bride of Christ</a:t>
                      </a:r>
                    </a:p>
                  </a:txBody>
                  <a:tcPr marL="50800" marR="50800" marT="50800" marB="50800" anchor="ctr" anchorCtr="0" horzOverflow="overflow"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95" name="Shape 95"/>
          <p:cNvSpPr/>
          <p:nvPr>
            <p:ph type="title" idx="4294967295"/>
          </p:nvPr>
        </p:nvSpPr>
        <p:spPr>
          <a:xfrm>
            <a:off x="1420614" y="45764"/>
            <a:ext cx="11584187" cy="890837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B. The Meaningful Structure of Revelation</a:t>
            </a:r>
          </a:p>
        </p:txBody>
      </p:sp>
      <p:sp>
        <p:nvSpPr>
          <p:cNvPr id="96" name="Shape 96"/>
          <p:cNvSpPr/>
          <p:nvPr/>
        </p:nvSpPr>
        <p:spPr>
          <a:xfrm>
            <a:off x="8445634" y="1382042"/>
            <a:ext cx="3997905" cy="564234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57200" indent="-228600" algn="l">
              <a:spcBef>
                <a:spcPts val="2500"/>
              </a:spcBef>
              <a:buSzPct val="100000"/>
              <a:buChar char="•"/>
              <a:defRPr sz="2700">
                <a:solidFill>
                  <a:srgbClr val="FFFFFF"/>
                </a:solidFill>
              </a:defRPr>
            </a:pPr>
            <a:r>
              <a:t>The scenes overlap – because they  typically describe the same event(s)</a:t>
            </a:r>
          </a:p>
          <a:p>
            <a:pPr marL="457200" indent="-228600" algn="l">
              <a:spcBef>
                <a:spcPts val="2500"/>
              </a:spcBef>
              <a:buSzPct val="100000"/>
              <a:buChar char="•"/>
              <a:defRPr sz="2700">
                <a:solidFill>
                  <a:srgbClr val="FFFFFF"/>
                </a:solidFill>
              </a:defRPr>
            </a:pPr>
            <a:r>
              <a:t>The scenes are progressively intensive</a:t>
            </a:r>
          </a:p>
          <a:p>
            <a:pPr marL="457200" indent="-228600" algn="l">
              <a:spcBef>
                <a:spcPts val="2500"/>
              </a:spcBef>
              <a:buSzPct val="100000"/>
              <a:buChar char="•"/>
              <a:defRPr sz="2700">
                <a:solidFill>
                  <a:srgbClr val="FFFFFF"/>
                </a:solidFill>
              </a:defRPr>
            </a:pPr>
            <a:r>
              <a:t>The scenes gradually move from earthly to heavenly views</a:t>
            </a:r>
          </a:p>
        </p:txBody>
      </p:sp>
      <p:sp>
        <p:nvSpPr>
          <p:cNvPr id="97" name="Shape 97"/>
          <p:cNvSpPr/>
          <p:nvPr/>
        </p:nvSpPr>
        <p:spPr>
          <a:xfrm>
            <a:off x="8159581" y="7728813"/>
            <a:ext cx="457001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228600" algn="l">
              <a:spcBef>
                <a:spcPts val="2500"/>
              </a:spcBef>
              <a:buSzPct val="100000"/>
              <a:buChar char="•"/>
              <a:defRPr sz="2700"/>
            </a:lvl1pPr>
          </a:lstStyle>
          <a:p>
            <a:pPr/>
            <a:r>
              <a:t>Please note this excludes a historical chronology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" grpId="2"/>
      <p:bldP build="whole" bldLvl="1" animBg="1" rev="0" advAuto="0" spid="97" grpId="3"/>
      <p:bldP build="whole" bldLvl="1" animBg="1" rev="0" advAuto="0" spid="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Window-ou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429" y="703221"/>
            <a:ext cx="1533945" cy="229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Window-ou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2672" y="666659"/>
            <a:ext cx="1533945" cy="229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Window-ou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4914" y="666659"/>
            <a:ext cx="1533945" cy="229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Window-ou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7157" y="666659"/>
            <a:ext cx="1533946" cy="229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Window-ou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9400" y="666659"/>
            <a:ext cx="1533945" cy="229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Window-ou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1643" y="666659"/>
            <a:ext cx="1533945" cy="229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Window-ou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3886" y="666659"/>
            <a:ext cx="1533945" cy="229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2135542" y="3689349"/>
            <a:ext cx="7283260" cy="237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400"/>
              </a:spcBef>
              <a:buClr>
                <a:srgbClr val="000000"/>
              </a:buClr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“The scenes of revelation have brought us to the world’s end at each sixth section, and at each seventh section have shown us the triumph of Christ.” (Wilcock, p.203)</a:t>
            </a:r>
          </a:p>
        </p:txBody>
      </p:sp>
      <p:sp>
        <p:nvSpPr>
          <p:cNvPr id="107" name="Shape 107"/>
          <p:cNvSpPr/>
          <p:nvPr/>
        </p:nvSpPr>
        <p:spPr>
          <a:xfrm>
            <a:off x="2367856" y="2812556"/>
            <a:ext cx="463551" cy="872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400"/>
              </a:spcBef>
              <a:buClr>
                <a:srgbClr val="000000"/>
              </a:buClr>
              <a:defRPr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8" name="Shape 108"/>
          <p:cNvSpPr/>
          <p:nvPr/>
        </p:nvSpPr>
        <p:spPr>
          <a:xfrm>
            <a:off x="3885529" y="2812556"/>
            <a:ext cx="463551" cy="872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400"/>
              </a:spcBef>
              <a:buClr>
                <a:srgbClr val="000000"/>
              </a:buClr>
              <a:defRPr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09" name="Shape 109"/>
          <p:cNvSpPr/>
          <p:nvPr/>
        </p:nvSpPr>
        <p:spPr>
          <a:xfrm>
            <a:off x="5469553" y="2812556"/>
            <a:ext cx="463551" cy="872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400"/>
              </a:spcBef>
              <a:buClr>
                <a:srgbClr val="000000"/>
              </a:buClr>
              <a:defRPr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10" name="Shape 110"/>
          <p:cNvSpPr/>
          <p:nvPr/>
        </p:nvSpPr>
        <p:spPr>
          <a:xfrm>
            <a:off x="6962745" y="2812556"/>
            <a:ext cx="463551" cy="872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400"/>
              </a:spcBef>
              <a:buClr>
                <a:srgbClr val="000000"/>
              </a:buClr>
              <a:defRPr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11" name="Shape 111"/>
          <p:cNvSpPr/>
          <p:nvPr/>
        </p:nvSpPr>
        <p:spPr>
          <a:xfrm>
            <a:off x="8621480" y="2812556"/>
            <a:ext cx="463551" cy="872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400"/>
              </a:spcBef>
              <a:buClr>
                <a:srgbClr val="000000"/>
              </a:buClr>
              <a:defRPr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12" name="Shape 112"/>
          <p:cNvSpPr/>
          <p:nvPr/>
        </p:nvSpPr>
        <p:spPr>
          <a:xfrm>
            <a:off x="10181786" y="2812556"/>
            <a:ext cx="463551" cy="872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400"/>
              </a:spcBef>
              <a:buClr>
                <a:srgbClr val="000000"/>
              </a:buClr>
              <a:defRPr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13" name="Shape 113"/>
          <p:cNvSpPr/>
          <p:nvPr/>
        </p:nvSpPr>
        <p:spPr>
          <a:xfrm>
            <a:off x="11774182" y="2772319"/>
            <a:ext cx="43335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400"/>
              </a:spcBef>
              <a:buClr>
                <a:srgbClr val="000000"/>
              </a:buClr>
              <a:defRPr sz="5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7</a:t>
            </a:r>
          </a:p>
        </p:txBody>
      </p:sp>
      <p:grpSp>
        <p:nvGrpSpPr>
          <p:cNvPr id="116" name="Group 116"/>
          <p:cNvGrpSpPr/>
          <p:nvPr/>
        </p:nvGrpSpPr>
        <p:grpSpPr>
          <a:xfrm>
            <a:off x="6906385" y="3816349"/>
            <a:ext cx="3430192" cy="2806701"/>
            <a:chOff x="0" y="0"/>
            <a:chExt cx="3430190" cy="2806700"/>
          </a:xfrm>
        </p:grpSpPr>
        <p:sp>
          <p:nvSpPr>
            <p:cNvPr id="114" name="Shape 114"/>
            <p:cNvSpPr/>
            <p:nvPr/>
          </p:nvSpPr>
          <p:spPr>
            <a:xfrm flipV="1">
              <a:off x="2541913" y="0"/>
              <a:ext cx="842437" cy="211571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2120900"/>
              <a:ext cx="3430191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spcBef>
                  <a:spcPts val="400"/>
                </a:spcBef>
                <a:buClr>
                  <a:srgbClr val="000000"/>
                </a:buClr>
                <a:defRPr sz="4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The world’s end</a:t>
              </a: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8082444" y="4009753"/>
            <a:ext cx="4675387" cy="3982050"/>
            <a:chOff x="0" y="0"/>
            <a:chExt cx="4675385" cy="3982049"/>
          </a:xfrm>
        </p:grpSpPr>
        <p:sp>
          <p:nvSpPr>
            <p:cNvPr id="117" name="Shape 117"/>
            <p:cNvSpPr/>
            <p:nvPr/>
          </p:nvSpPr>
          <p:spPr>
            <a:xfrm flipV="1">
              <a:off x="2574897" y="0"/>
              <a:ext cx="1129712" cy="310716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3296249"/>
              <a:ext cx="467538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spcBef>
                  <a:spcPts val="400"/>
                </a:spcBef>
                <a:buClr>
                  <a:srgbClr val="000000"/>
                </a:buClr>
                <a:defRPr sz="4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The triumph of Christ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Class="entr" nodeType="after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Class="entr" nodeType="afterEffect" presetSubtype="32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Class="entr" nodeType="afterEffect" presetSubtype="32" presetID="4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Class="entr" nodeType="afterEffect" presetSubtype="32" presetID="4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Class="entr" nodeType="afterEffect" presetSubtype="32" presetID="4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3" presetID="18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64" dur="2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3" presetID="18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69" dur="2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13"/>
      <p:bldP build="whole" bldLvl="1" animBg="1" rev="0" advAuto="0" spid="108" grpId="9"/>
      <p:bldP build="whole" bldLvl="1" animBg="1" rev="0" advAuto="0" spid="100" grpId="2"/>
      <p:bldP build="whole" bldLvl="1" animBg="1" rev="0" advAuto="0" spid="109" grpId="10"/>
      <p:bldP build="whole" bldLvl="1" animBg="1" rev="0" advAuto="0" spid="102" grpId="4"/>
      <p:bldP build="whole" bldLvl="1" animBg="1" rev="0" advAuto="0" spid="107" grpId="8"/>
      <p:bldP build="whole" bldLvl="1" animBg="1" rev="0" advAuto="0" spid="110" grpId="11"/>
      <p:bldP build="whole" bldLvl="1" animBg="1" rev="0" advAuto="0" spid="105" grpId="7"/>
      <p:bldP build="whole" bldLvl="1" animBg="1" rev="0" advAuto="0" spid="103" grpId="5"/>
      <p:bldP build="whole" bldLvl="1" animBg="1" rev="0" advAuto="0" spid="111" grpId="12"/>
      <p:bldP build="whole" bldLvl="1" animBg="1" rev="0" advAuto="0" spid="116" grpId="15"/>
      <p:bldP build="whole" bldLvl="1" animBg="1" rev="0" advAuto="0" spid="119" grpId="16"/>
      <p:bldP build="whole" bldLvl="1" animBg="1" rev="0" advAuto="0" spid="113" grpId="14"/>
      <p:bldP build="whole" bldLvl="1" animBg="1" rev="0" advAuto="0" spid="104" grpId="6"/>
      <p:bldP build="whole" bldLvl="1" animBg="1" rev="0" advAuto="0" spid="99" grpId="1"/>
      <p:bldP build="whole" bldLvl="1" animBg="1" rev="0" advAuto="0" spid="106" grpId="17"/>
      <p:bldP build="whole" bldLvl="1" animBg="1" rev="0" advAuto="0" spid="10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arden_walk.jpg"/>
          <p:cNvPicPr>
            <a:picLocks noChangeAspect="1"/>
          </p:cNvPicPr>
          <p:nvPr/>
        </p:nvPicPr>
        <p:blipFill>
          <a:blip r:embed="rId2">
            <a:extLst/>
          </a:blip>
          <a:srcRect l="0" t="0" r="58357" b="6188"/>
          <a:stretch>
            <a:fillRect/>
          </a:stretch>
        </p:blipFill>
        <p:spPr>
          <a:xfrm>
            <a:off x="1420613" y="-1"/>
            <a:ext cx="11584187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5341217" y="7429499"/>
            <a:ext cx="7663583" cy="23241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2900">
                <a:solidFill>
                  <a:srgbClr val="FFFFFF"/>
                </a:solidFill>
              </a:defRPr>
            </a:lvl1pPr>
          </a:lstStyle>
          <a:p>
            <a:pPr/>
            <a:r>
              <a:t>“It is as if we have passed through a series of seven-sided rooms, in each of which one window has looked out on to eternity; and in a moment we shall step out of the seventh room and find ourselves in the open air.” p.198.</a:t>
            </a:r>
          </a:p>
        </p:txBody>
      </p:sp>
      <p:sp>
        <p:nvSpPr>
          <p:cNvPr id="123" name="Shape 123"/>
          <p:cNvSpPr/>
          <p:nvPr/>
        </p:nvSpPr>
        <p:spPr>
          <a:xfrm>
            <a:off x="1420613" y="2077961"/>
            <a:ext cx="6851290" cy="23241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2900">
                <a:solidFill>
                  <a:srgbClr val="FFFFFF"/>
                </a:solidFill>
              </a:defRPr>
            </a:lvl1pPr>
          </a:lstStyle>
          <a:p>
            <a:pPr/>
            <a:r>
              <a:t>“Scene 8 (Rev 21:9&gt;) takes up the seventh sections of nearly all the previous scenes, and blends them into a single but complex picture of the life of the world to come.” (Wilcock, p.198)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  <p:bldP build="whole" bldLvl="1" animBg="1" rev="0" advAuto="0" spid="12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enes-summary-diagr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7067" y="706471"/>
            <a:ext cx="9416917" cy="383515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621594" y="4557116"/>
            <a:ext cx="3973001" cy="491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6900"/>
              </a:lnSpc>
              <a:spcBef>
                <a:spcPts val="1200"/>
              </a:spcBef>
              <a:defRPr b="1" sz="3100">
                <a:solidFill>
                  <a:srgbClr val="1E1B18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Openings </a:t>
            </a:r>
          </a:p>
          <a:p>
            <a:pPr algn="l" defTabSz="457200">
              <a:spcBef>
                <a:spcPts val="700"/>
              </a:spcBef>
              <a:defRPr sz="2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These bring hope to the world. </a:t>
            </a:r>
          </a:p>
          <a:p>
            <a:pPr algn="l" defTabSz="457200">
              <a:spcBef>
                <a:spcPts val="7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1) Scene 1 portrays the condition of the church in the world. </a:t>
            </a:r>
          </a:p>
          <a:p>
            <a:pPr algn="l" defTabSz="457200">
              <a:spcBef>
                <a:spcPts val="7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2) Scene 2 is a breaking of the seals to reveal the troubles that affect church and world alike. </a:t>
            </a:r>
          </a:p>
          <a:p>
            <a:pPr algn="l" defTabSz="457200">
              <a:spcBef>
                <a:spcPts val="7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3) Scene 3 brings blasts of trumpet sounds bringing warning and a choice of repentance or doom. </a:t>
            </a:r>
          </a:p>
          <a:p>
            <a:pPr algn="l" defTabSz="457200">
              <a:spcBef>
                <a:spcPts val="7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4) Scene 4 unfolds the spiritual drama of history. </a:t>
            </a:r>
          </a:p>
        </p:txBody>
      </p:sp>
      <p:sp>
        <p:nvSpPr>
          <p:cNvPr id="127" name="Shape 127"/>
          <p:cNvSpPr/>
          <p:nvPr/>
        </p:nvSpPr>
        <p:spPr>
          <a:xfrm>
            <a:off x="5745405" y="4557116"/>
            <a:ext cx="2765153" cy="424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7400"/>
              </a:lnSpc>
              <a:spcBef>
                <a:spcPts val="800"/>
              </a:spcBef>
              <a:defRPr b="1" baseline="2857" sz="3500">
                <a:solidFill>
                  <a:srgbClr val="1E1B18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aseline="3225" sz="3100"/>
              <a:t>Endings</a:t>
            </a:r>
            <a:r>
              <a:t> </a:t>
            </a:r>
            <a:endParaRPr b="0" baseline="8333" sz="1200">
              <a:solidFill>
                <a:srgbClr val="000000"/>
              </a:solidFill>
            </a:endParaRPr>
          </a:p>
          <a:p>
            <a:pPr algn="l" defTabSz="457200">
              <a:spcBef>
                <a:spcPts val="700"/>
              </a:spcBef>
              <a:defRPr sz="2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These scenes close off some story. </a:t>
            </a:r>
          </a:p>
          <a:p>
            <a:pPr algn="l" defTabSz="457200">
              <a:spcBef>
                <a:spcPts val="7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5) Scene 5 reveals the angels that will destroy the whole earth. </a:t>
            </a:r>
          </a:p>
          <a:p>
            <a:pPr algn="l" defTabSz="457200">
              <a:spcBef>
                <a:spcPts val="7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6) Scene 6 shows the total end of the world and its power. </a:t>
            </a:r>
          </a:p>
          <a:p>
            <a:pPr algn="l" defTabSz="457200">
              <a:spcBef>
                <a:spcPts val="7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7) Scene 7 enable us to see the end of Satan. </a:t>
            </a:r>
          </a:p>
        </p:txBody>
      </p:sp>
      <p:sp>
        <p:nvSpPr>
          <p:cNvPr id="128" name="Shape 128"/>
          <p:cNvSpPr/>
          <p:nvPr>
            <p:ph type="title" idx="4294967295"/>
          </p:nvPr>
        </p:nvSpPr>
        <p:spPr>
          <a:xfrm>
            <a:off x="1439022" y="0"/>
            <a:ext cx="11584187" cy="890836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B. The Meaningful Structure of Revelation</a:t>
            </a:r>
          </a:p>
        </p:txBody>
      </p:sp>
      <p:grpSp>
        <p:nvGrpSpPr>
          <p:cNvPr id="132" name="Group 132"/>
          <p:cNvGrpSpPr/>
          <p:nvPr/>
        </p:nvGrpSpPr>
        <p:grpSpPr>
          <a:xfrm>
            <a:off x="9180139" y="4557116"/>
            <a:ext cx="3161628" cy="4664013"/>
            <a:chOff x="0" y="0"/>
            <a:chExt cx="3161627" cy="4664012"/>
          </a:xfrm>
        </p:grpSpPr>
        <p:sp>
          <p:nvSpPr>
            <p:cNvPr id="129" name="Shape 129"/>
            <p:cNvSpPr/>
            <p:nvPr/>
          </p:nvSpPr>
          <p:spPr>
            <a:xfrm>
              <a:off x="0" y="679789"/>
              <a:ext cx="3161628" cy="201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spcBef>
                  <a:spcPts val="400"/>
                </a:spcBef>
                <a:defRPr sz="21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u="sng">
                  <a:latin typeface="Gill Sans SemiBold"/>
                  <a:ea typeface="Gill Sans SemiBold"/>
                  <a:cs typeface="Gill Sans SemiBold"/>
                  <a:sym typeface="Gill Sans SemiBold"/>
                </a:rPr>
                <a:t>Summary</a:t>
              </a:r>
              <a:r>
                <a:t> </a:t>
              </a:r>
            </a:p>
            <a:p>
              <a:pPr algn="l" defTabSz="457200">
                <a:spcBef>
                  <a:spcPts val="400"/>
                </a:spcBef>
                <a:defRPr sz="21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“Write therefore the things which you have seen, and the things which are, and the things which </a:t>
              </a:r>
              <a:r>
                <a:rPr>
                  <a:latin typeface="Gill Sans SemiBold"/>
                  <a:ea typeface="Gill Sans SemiBold"/>
                  <a:cs typeface="Gill Sans SemiBold"/>
                  <a:sym typeface="Gill Sans SemiBold"/>
                </a:rPr>
                <a:t>shall take place after these things.</a:t>
              </a:r>
              <a:r>
                <a:t>” 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48913" y="0"/>
              <a:ext cx="1531901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8200"/>
                </a:lnSpc>
                <a:spcBef>
                  <a:spcPts val="1200"/>
                </a:spcBef>
                <a:defRPr b="1" baseline="2857" sz="3500">
                  <a:solidFill>
                    <a:srgbClr val="1E1B18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baseline="3225" sz="3100"/>
                <a:t>Eternal</a:t>
              </a:r>
              <a:r>
                <a:t> </a:t>
              </a:r>
              <a:endParaRPr b="0" baseline="8333" sz="1200">
                <a:solidFill>
                  <a:srgbClr val="000000"/>
                </a:solidFill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48913" y="3076512"/>
              <a:ext cx="2094471" cy="158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3700"/>
                </a:lnSpc>
                <a:spcBef>
                  <a:spcPts val="400"/>
                </a:spcBef>
                <a:defRPr b="1" baseline="4761" sz="2100">
                  <a:solidFill>
                    <a:srgbClr val="1E1B18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t>Shall take place:</a:t>
              </a:r>
              <a:endParaRPr baseline="3225" sz="3100"/>
            </a:p>
            <a:p>
              <a:pPr lvl="1" algn="l" defTabSz="457200">
                <a:lnSpc>
                  <a:spcPts val="3700"/>
                </a:lnSpc>
                <a:spcBef>
                  <a:spcPts val="1200"/>
                </a:spcBef>
                <a:defRPr b="1" baseline="5555" sz="1800">
                  <a:solidFill>
                    <a:srgbClr val="1E1B18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t>In time</a:t>
              </a:r>
            </a:p>
            <a:p>
              <a:pPr lvl="1" algn="l" defTabSz="457200">
                <a:lnSpc>
                  <a:spcPts val="3700"/>
                </a:lnSpc>
                <a:spcBef>
                  <a:spcPts val="1200"/>
                </a:spcBef>
                <a:defRPr b="1" baseline="5555" sz="1800">
                  <a:solidFill>
                    <a:srgbClr val="1E1B18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t>Beyond time</a:t>
              </a:r>
              <a:endParaRPr b="0" baseline="8333" sz="1200">
                <a:solidFill>
                  <a:srgbClr val="000000"/>
                </a:solidFill>
              </a:endParaRPr>
            </a:p>
          </p:txBody>
        </p:sp>
      </p:grpSp>
      <p:sp>
        <p:nvSpPr>
          <p:cNvPr id="133" name="Shape 133"/>
          <p:cNvSpPr/>
          <p:nvPr/>
        </p:nvSpPr>
        <p:spPr>
          <a:xfrm>
            <a:off x="1737624" y="982513"/>
            <a:ext cx="10986983" cy="838201"/>
          </a:xfrm>
          <a:prstGeom prst="rect">
            <a:avLst/>
          </a:prstGeom>
          <a:solidFill>
            <a:srgbClr val="094C8A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“Blessed is he who reads and those who hear the words of the prophecy, and heed the things which are written in it; for the time is near” (Rev 1:3).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5"/>
      <p:bldP build="whole" bldLvl="1" animBg="1" rev="0" advAuto="0" spid="127" grpId="4"/>
      <p:bldP build="whole" bldLvl="1" animBg="1" rev="0" advAuto="0" spid="125" grpId="2"/>
      <p:bldP build="whole" bldLvl="1" animBg="1" rev="0" advAuto="0" spid="126" grpId="3"/>
      <p:bldP build="whole" bldLvl="1" animBg="1" rev="0" advAuto="0" spid="1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16200000">
            <a:off x="6282944" y="4998720"/>
            <a:ext cx="1479296" cy="65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8767" tIns="48767" rIns="48767" bIns="48767" anchor="ctr"/>
          <a:lstStyle/>
          <a:p>
            <a:pPr defTabSz="585216">
              <a:lnSpc>
                <a:spcPts val="4500"/>
              </a:lnSpc>
              <a:tabLst>
                <a:tab pos="1066800" algn="l"/>
              </a:tabLst>
              <a:defRPr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6" name="Shape 136"/>
          <p:cNvSpPr/>
          <p:nvPr/>
        </p:nvSpPr>
        <p:spPr>
          <a:xfrm rot="16200000">
            <a:off x="723392" y="4998720"/>
            <a:ext cx="1479297" cy="65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8767" tIns="48767" rIns="48767" bIns="48767" anchor="ctr"/>
          <a:lstStyle/>
          <a:p>
            <a:pPr defTabSz="585216">
              <a:lnSpc>
                <a:spcPts val="4500"/>
              </a:lnSpc>
              <a:tabLst>
                <a:tab pos="1066800" algn="l"/>
              </a:tabLst>
              <a:defRPr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7" name="Shape 137"/>
          <p:cNvSpPr/>
          <p:nvPr/>
        </p:nvSpPr>
        <p:spPr>
          <a:xfrm rot="16200000">
            <a:off x="2544064" y="4998720"/>
            <a:ext cx="1479297" cy="65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8767" tIns="48767" rIns="48767" bIns="48767" anchor="ctr"/>
          <a:lstStyle/>
          <a:p>
            <a:pPr defTabSz="585216">
              <a:lnSpc>
                <a:spcPts val="4500"/>
              </a:lnSpc>
              <a:tabLst>
                <a:tab pos="1066800" algn="l"/>
              </a:tabLst>
              <a:defRPr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438912" y="5136896"/>
            <a:ext cx="11850625" cy="40640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8767" tIns="48767" rIns="48767" bIns="48767" anchor="ctr"/>
          <a:lstStyle/>
          <a:p>
            <a:pPr defTabSz="585216">
              <a:lnSpc>
                <a:spcPts val="4500"/>
              </a:lnSpc>
              <a:tabLst>
                <a:tab pos="1066800" algn="l"/>
              </a:tabLst>
              <a:defRPr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1105408" y="5689600"/>
            <a:ext cx="11200384" cy="2942336"/>
          </a:xfrm>
          <a:prstGeom prst="rect">
            <a:avLst/>
          </a:prstGeom>
          <a:gradFill>
            <a:gsLst>
              <a:gs pos="0">
                <a:srgbClr val="FFF958"/>
              </a:gs>
              <a:gs pos="100000">
                <a:srgbClr val="D49477"/>
              </a:gs>
            </a:gsLst>
          </a:gra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585216">
              <a:lnSpc>
                <a:spcPts val="4500"/>
              </a:lnSpc>
              <a:tabLst>
                <a:tab pos="1066800" algn="l"/>
              </a:tabLst>
              <a:defRPr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40" name="pasted1.pdf"/>
          <p:cNvPicPr>
            <a:picLocks noChangeAspect="1"/>
          </p:cNvPicPr>
          <p:nvPr/>
        </p:nvPicPr>
        <p:blipFill>
          <a:blip r:embed="rId2">
            <a:extLst/>
          </a:blip>
          <a:srcRect l="729" t="729" r="729" b="729"/>
          <a:stretch>
            <a:fillRect/>
          </a:stretch>
        </p:blipFill>
        <p:spPr>
          <a:xfrm>
            <a:off x="891891" y="638363"/>
            <a:ext cx="11208166" cy="38851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Group 143"/>
          <p:cNvGrpSpPr/>
          <p:nvPr/>
        </p:nvGrpSpPr>
        <p:grpSpPr>
          <a:xfrm>
            <a:off x="2118293" y="5705855"/>
            <a:ext cx="1783148" cy="2909825"/>
            <a:chOff x="17779" y="0"/>
            <a:chExt cx="1783146" cy="2909823"/>
          </a:xfrm>
        </p:grpSpPr>
        <p:sp>
          <p:nvSpPr>
            <p:cNvPr id="141" name="Shape 141"/>
            <p:cNvSpPr/>
            <p:nvPr/>
          </p:nvSpPr>
          <p:spPr>
            <a:xfrm rot="5400000">
              <a:off x="-400229" y="1002312"/>
              <a:ext cx="1435966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585216">
                <a:lnSpc>
                  <a:spcPts val="3800"/>
                </a:lnSpc>
                <a:tabLst>
                  <a:tab pos="1066800" algn="l"/>
                  <a:tab pos="7086600" algn="l"/>
                </a:tabLst>
                <a:defRPr sz="32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pPr/>
              <a:r>
                <a:t>7 weeks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565470" y="0"/>
              <a:ext cx="1235457" cy="2909824"/>
            </a:xfrm>
            <a:prstGeom prst="roundRect">
              <a:avLst>
                <a:gd name="adj" fmla="val 19737"/>
              </a:avLst>
            </a:prstGeom>
            <a:solidFill>
              <a:srgbClr val="D5ED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585216">
                <a:lnSpc>
                  <a:spcPts val="3600"/>
                </a:lnSpc>
                <a:tabLst>
                  <a:tab pos="1066800" algn="l"/>
                  <a:tab pos="7086600" algn="l"/>
                </a:tabLst>
                <a:defRPr sz="30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pPr>
              <a:r>
                <a:t>6th day</a:t>
              </a:r>
            </a:p>
            <a:p>
              <a:pPr defTabSz="585216">
                <a:lnSpc>
                  <a:spcPts val="3600"/>
                </a:lnSpc>
                <a:spcBef>
                  <a:spcPts val="2000"/>
                </a:spcBef>
                <a:tabLst>
                  <a:tab pos="1066800" algn="l"/>
                  <a:tab pos="7086600" algn="l"/>
                </a:tabLst>
                <a:defRPr sz="30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pPr>
              <a:r>
                <a:t>3rd </a:t>
              </a:r>
              <a:r>
                <a:t>month</a:t>
              </a:r>
            </a:p>
          </p:txBody>
        </p:sp>
      </p:grpSp>
      <p:sp>
        <p:nvSpPr>
          <p:cNvPr id="144" name="Shape 144"/>
          <p:cNvSpPr/>
          <p:nvPr/>
        </p:nvSpPr>
        <p:spPr>
          <a:xfrm>
            <a:off x="2136408" y="5055615"/>
            <a:ext cx="228352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585216">
              <a:lnSpc>
                <a:spcPts val="3800"/>
              </a:lnSpc>
              <a:tabLst>
                <a:tab pos="1066800" algn="l"/>
                <a:tab pos="7086600" algn="l"/>
              </a:tabLst>
              <a:defRPr sz="3200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/>
            <a:r>
              <a:t>definite time</a:t>
            </a:r>
          </a:p>
        </p:txBody>
      </p:sp>
      <p:sp>
        <p:nvSpPr>
          <p:cNvPr id="145" name="Shape 145"/>
          <p:cNvSpPr/>
          <p:nvPr/>
        </p:nvSpPr>
        <p:spPr>
          <a:xfrm>
            <a:off x="8956897" y="5055615"/>
            <a:ext cx="20447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585216">
              <a:lnSpc>
                <a:spcPts val="3800"/>
              </a:lnSpc>
              <a:tabLst>
                <a:tab pos="1066800" algn="l"/>
                <a:tab pos="7086600" algn="l"/>
              </a:tabLst>
              <a:defRPr spc="864" sz="3200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/>
            <a:r>
              <a:t>eternal</a:t>
            </a:r>
          </a:p>
        </p:txBody>
      </p:sp>
      <p:sp>
        <p:nvSpPr>
          <p:cNvPr id="146" name="Shape 146"/>
          <p:cNvSpPr/>
          <p:nvPr/>
        </p:nvSpPr>
        <p:spPr>
          <a:xfrm>
            <a:off x="5011281" y="5055615"/>
            <a:ext cx="216919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585216">
              <a:lnSpc>
                <a:spcPts val="3800"/>
              </a:lnSpc>
              <a:tabLst>
                <a:tab pos="1066800" algn="l"/>
                <a:tab pos="7086600" algn="l"/>
              </a:tabLst>
              <a:defRPr sz="3200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/>
            <a:r>
              <a:t>limited time</a:t>
            </a:r>
          </a:p>
        </p:txBody>
      </p:sp>
      <p:sp>
        <p:nvSpPr>
          <p:cNvPr id="147" name="Shape 147"/>
          <p:cNvSpPr/>
          <p:nvPr/>
        </p:nvSpPr>
        <p:spPr>
          <a:xfrm>
            <a:off x="974897" y="5055615"/>
            <a:ext cx="9579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585216">
              <a:lnSpc>
                <a:spcPts val="3800"/>
              </a:lnSpc>
              <a:tabLst>
                <a:tab pos="1066800" algn="l"/>
                <a:tab pos="7086600" algn="l"/>
              </a:tabLst>
              <a:defRPr sz="3200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/>
            <a:r>
              <a:t>Start</a:t>
            </a:r>
          </a:p>
        </p:txBody>
      </p:sp>
      <p:grpSp>
        <p:nvGrpSpPr>
          <p:cNvPr id="150" name="Group 150"/>
          <p:cNvGrpSpPr/>
          <p:nvPr/>
        </p:nvGrpSpPr>
        <p:grpSpPr>
          <a:xfrm>
            <a:off x="325120" y="5689600"/>
            <a:ext cx="1755649" cy="2942336"/>
            <a:chOff x="0" y="0"/>
            <a:chExt cx="1755648" cy="2942335"/>
          </a:xfrm>
        </p:grpSpPr>
        <p:sp>
          <p:nvSpPr>
            <p:cNvPr id="148" name="Shape 148"/>
            <p:cNvSpPr/>
            <p:nvPr/>
          </p:nvSpPr>
          <p:spPr>
            <a:xfrm>
              <a:off x="520191" y="0"/>
              <a:ext cx="1235457" cy="2942336"/>
            </a:xfrm>
            <a:prstGeom prst="roundRect">
              <a:avLst>
                <a:gd name="adj" fmla="val 19737"/>
              </a:avLst>
            </a:prstGeom>
            <a:solidFill>
              <a:srgbClr val="D5ED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585216">
                <a:lnSpc>
                  <a:spcPts val="3600"/>
                </a:lnSpc>
                <a:tabLst>
                  <a:tab pos="1066800" algn="l"/>
                  <a:tab pos="7086600" algn="l"/>
                </a:tabLst>
                <a:defRPr sz="30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pPr>
              <a:r>
                <a:t>14-21 day </a:t>
              </a:r>
            </a:p>
            <a:p>
              <a:pPr defTabSz="585216">
                <a:lnSpc>
                  <a:spcPts val="3600"/>
                </a:lnSpc>
                <a:spcBef>
                  <a:spcPts val="2000"/>
                </a:spcBef>
                <a:tabLst>
                  <a:tab pos="1066800" algn="l"/>
                  <a:tab pos="7086600" algn="l"/>
                </a:tabLst>
                <a:defRPr sz="30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pPr>
              <a:r>
                <a:t>1st </a:t>
              </a:r>
              <a:r>
                <a:t>month</a:t>
              </a:r>
            </a:p>
          </p:txBody>
        </p:sp>
        <p:sp>
          <p:nvSpPr>
            <p:cNvPr id="149" name="Shape 149"/>
            <p:cNvSpPr/>
            <p:nvPr/>
          </p:nvSpPr>
          <p:spPr>
            <a:xfrm rot="16200000">
              <a:off x="-707899" y="1016761"/>
              <a:ext cx="2015745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585216">
                <a:lnSpc>
                  <a:spcPts val="3800"/>
                </a:lnSpc>
                <a:tabLst>
                  <a:tab pos="1066800" algn="l"/>
                  <a:tab pos="7086600" algn="l"/>
                </a:tabLst>
                <a:defRPr sz="3200">
                  <a:solidFill>
                    <a:srgbClr val="FFFFFF"/>
                  </a:solidFill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pPr/>
              <a:r>
                <a:t>Slavery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7940323" y="6041813"/>
            <a:ext cx="4349214" cy="1901953"/>
            <a:chOff x="0" y="0"/>
            <a:chExt cx="4349213" cy="1901951"/>
          </a:xfrm>
        </p:grpSpPr>
        <p:sp>
          <p:nvSpPr>
            <p:cNvPr id="151" name="Shape 151"/>
            <p:cNvSpPr/>
            <p:nvPr/>
          </p:nvSpPr>
          <p:spPr>
            <a:xfrm>
              <a:off x="0" y="314282"/>
              <a:ext cx="3478784" cy="1247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585216">
                <a:lnSpc>
                  <a:spcPts val="4500"/>
                </a:lnSpc>
                <a:tabLst>
                  <a:tab pos="1066800" algn="l"/>
                  <a:tab pos="7086600" algn="l"/>
                </a:tabLst>
                <a:defRPr sz="38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pPr/>
              <a:r>
                <a:t>Calendar for God’s people</a:t>
              </a:r>
            </a:p>
          </p:txBody>
        </p:sp>
        <p:sp>
          <p:nvSpPr>
            <p:cNvPr id="152" name="Shape 152"/>
            <p:cNvSpPr/>
            <p:nvPr/>
          </p:nvSpPr>
          <p:spPr>
            <a:xfrm rot="5400000">
              <a:off x="3098263" y="651001"/>
              <a:ext cx="1901953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585216">
                <a:lnSpc>
                  <a:spcPts val="3800"/>
                </a:lnSpc>
                <a:tabLst>
                  <a:tab pos="1066800" algn="l"/>
                  <a:tab pos="7086600" algn="l"/>
                </a:tabLst>
                <a:defRPr sz="3200">
                  <a:solidFill>
                    <a:srgbClr val="FFFFFF"/>
                  </a:solidFill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pPr/>
              <a:r>
                <a:t>Freedom</a:t>
              </a:r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3995896" y="5705855"/>
            <a:ext cx="3611912" cy="2909825"/>
            <a:chOff x="0" y="0"/>
            <a:chExt cx="3611911" cy="2909823"/>
          </a:xfrm>
        </p:grpSpPr>
        <p:sp>
          <p:nvSpPr>
            <p:cNvPr id="154" name="Shape 154"/>
            <p:cNvSpPr/>
            <p:nvPr/>
          </p:nvSpPr>
          <p:spPr>
            <a:xfrm>
              <a:off x="2408967" y="0"/>
              <a:ext cx="1202945" cy="2909824"/>
            </a:xfrm>
            <a:prstGeom prst="roundRect">
              <a:avLst>
                <a:gd name="adj" fmla="val 20270"/>
              </a:avLst>
            </a:prstGeom>
            <a:solidFill>
              <a:srgbClr val="D5ED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585216">
                <a:lnSpc>
                  <a:spcPts val="3600"/>
                </a:lnSpc>
                <a:tabLst>
                  <a:tab pos="1066800" algn="l"/>
                  <a:tab pos="7086600" algn="l"/>
                </a:tabLst>
                <a:defRPr sz="30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pPr>
              <a:r>
                <a:t>15-21</a:t>
              </a:r>
            </a:p>
            <a:p>
              <a:pPr defTabSz="585216">
                <a:lnSpc>
                  <a:spcPts val="3600"/>
                </a:lnSpc>
                <a:tabLst>
                  <a:tab pos="1066800" algn="l"/>
                  <a:tab pos="7086600" algn="l"/>
                </a:tabLst>
                <a:defRPr sz="30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pPr>
              <a:r>
                <a:t>day</a:t>
              </a:r>
            </a:p>
            <a:p>
              <a:pPr defTabSz="585216">
                <a:lnSpc>
                  <a:spcPts val="3600"/>
                </a:lnSpc>
                <a:spcBef>
                  <a:spcPts val="2000"/>
                </a:spcBef>
                <a:tabLst>
                  <a:tab pos="1066800" algn="l"/>
                  <a:tab pos="7086600" algn="l"/>
                </a:tabLst>
                <a:defRPr sz="30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pPr>
              <a:r>
                <a:t> 7th </a:t>
              </a:r>
              <a:r>
                <a:t>month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731519"/>
              <a:ext cx="2454656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585216">
                <a:lnSpc>
                  <a:spcPts val="3800"/>
                </a:lnSpc>
                <a:tabLst>
                  <a:tab pos="1066800" algn="l"/>
                  <a:tab pos="7086600" algn="l"/>
                </a:tabLst>
                <a:defRPr sz="3200"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pPr/>
              <a:r>
                <a:t>Only the father knows</a:t>
              </a:r>
            </a:p>
          </p:txBody>
        </p:sp>
      </p:grpSp>
      <p:sp>
        <p:nvSpPr>
          <p:cNvPr id="157" name="Shape 157"/>
          <p:cNvSpPr/>
          <p:nvPr/>
        </p:nvSpPr>
        <p:spPr>
          <a:xfrm>
            <a:off x="7428992" y="1690624"/>
            <a:ext cx="4893057" cy="3234945"/>
          </a:xfrm>
          <a:prstGeom prst="ellipse">
            <a:avLst/>
          </a:prstGeom>
          <a:ln w="25400">
            <a:solidFill>
              <a:srgbClr val="AB4448"/>
            </a:solidFill>
            <a:miter lim="400000"/>
          </a:ln>
        </p:spPr>
        <p:txBody>
          <a:bodyPr lIns="48767" tIns="48767" rIns="48767" bIns="48767" anchor="ctr"/>
          <a:lstStyle/>
          <a:p>
            <a:pPr defTabSz="585216">
              <a:lnSpc>
                <a:spcPts val="4500"/>
              </a:lnSpc>
              <a:tabLst>
                <a:tab pos="1066800" algn="l"/>
              </a:tabLst>
              <a:defRPr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75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3"/>
      <p:bldP build="whole" bldLvl="1" animBg="1" rev="0" advAuto="0" spid="150" grpId="1"/>
      <p:bldP build="whole" bldLvl="1" animBg="1" rev="0" advAuto="0" spid="143" grpId="2"/>
      <p:bldP build="whole" bldLvl="1" animBg="1" rev="0" advAuto="0" spid="153" grpId="4"/>
      <p:bldP build="whole" bldLvl="1" animBg="1" rev="0" advAuto="0" spid="157" grpId="5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