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lvl="0"/>
          </a:p>
        </p:txBody>
      </p:sp>
      <p:sp>
        <p:nvSpPr>
          <p:cNvPr id="35" name="Shape 3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b="0" sz="1800"/>
            </a:pPr>
            <a:r>
              <a:rPr b="1" sz="52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pic>
        <p:nvPicPr>
          <p:cNvPr id="30" name="Rom-Sidebar.png"/>
          <p:cNvPicPr/>
          <p:nvPr/>
        </p:nvPicPr>
        <p:blipFill>
          <a:blip r:embed="rId2">
            <a:extLst/>
          </a:blip>
          <a:stretch>
            <a:fillRect/>
          </a:stretch>
        </p:blipFill>
        <p:spPr>
          <a:xfrm>
            <a:off x="0" y="159494"/>
            <a:ext cx="1445704" cy="883486"/>
          </a:xfrm>
          <a:prstGeom prst="rect">
            <a:avLst/>
          </a:prstGeom>
          <a:ln w="12700">
            <a:miter lim="400000"/>
          </a:ln>
        </p:spPr>
      </p:pic>
      <p:sp>
        <p:nvSpPr>
          <p:cNvPr id="31" name="Shape 31"/>
          <p:cNvSpPr/>
          <p:nvPr/>
        </p:nvSpPr>
        <p:spPr>
          <a:xfrm>
            <a:off x="94015" y="8775699"/>
            <a:ext cx="1257673"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defRPr sz="1800"/>
            </a:pPr>
            <a:r>
              <a:rPr b="1" spc="0" sz="2100">
                <a:solidFill>
                  <a:srgbClr val="FFEEDC"/>
                </a:solidFill>
                <a:latin typeface="Copperplate Gothic Bold"/>
                <a:ea typeface="Copperplate Gothic Bold"/>
                <a:cs typeface="Copperplate Gothic Bold"/>
                <a:sym typeface="Copperplate Gothic Bold"/>
              </a:rPr>
              <a:t>Lesson</a:t>
            </a:r>
            <a:endParaRPr b="1" spc="0" sz="2100">
              <a:solidFill>
                <a:srgbClr val="FFEEDC"/>
              </a:solidFill>
              <a:latin typeface="Copperplate Gothic Bold"/>
              <a:ea typeface="Copperplate Gothic Bold"/>
              <a:cs typeface="Copperplate Gothic Bold"/>
              <a:sym typeface="Copperplate Gothic Bold"/>
            </a:endParaRPr>
          </a:p>
          <a:p>
            <a:pPr lvl="0" defTabSz="457200">
              <a:defRPr sz="1800"/>
            </a:pPr>
            <a:r>
              <a:rPr b="1" spc="0" sz="2100">
                <a:solidFill>
                  <a:srgbClr val="FFEEDC"/>
                </a:solidFill>
                <a:latin typeface="Copperplate Gothic Bold"/>
                <a:ea typeface="Copperplate Gothic Bold"/>
                <a:cs typeface="Copperplate Gothic Bold"/>
                <a:sym typeface="Copperplate Gothic Bold"/>
              </a:rPr>
              <a:t>#1</a:t>
            </a:r>
          </a:p>
        </p:txBody>
      </p:sp>
      <p:sp>
        <p:nvSpPr>
          <p:cNvPr id="32" name="Shape 32"/>
          <p:cNvSpPr/>
          <p:nvPr/>
        </p:nvSpPr>
        <p:spPr>
          <a:xfrm>
            <a:off x="-1" y="1139971"/>
            <a:ext cx="1466120" cy="137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defRPr sz="1800"/>
            </a:pPr>
            <a:r>
              <a:rPr b="1" spc="0" sz="2300">
                <a:solidFill>
                  <a:srgbClr val="FFEEDC"/>
                </a:solidFill>
                <a:latin typeface="Copperplate Gothic Bold"/>
                <a:ea typeface="Copperplate Gothic Bold"/>
                <a:cs typeface="Copperplate Gothic Bold"/>
                <a:sym typeface="Copperplate Gothic Bold"/>
              </a:rPr>
              <a:t>Romans </a:t>
            </a:r>
            <a:br>
              <a:rPr b="1" spc="0" sz="2300">
                <a:solidFill>
                  <a:srgbClr val="FFEEDC"/>
                </a:solidFill>
                <a:latin typeface="Copperplate Gothic Bold"/>
                <a:ea typeface="Copperplate Gothic Bold"/>
                <a:cs typeface="Copperplate Gothic Bold"/>
                <a:sym typeface="Copperplate Gothic Bold"/>
              </a:rPr>
            </a:br>
            <a:r>
              <a:rPr b="1" spc="0" sz="2300">
                <a:solidFill>
                  <a:srgbClr val="FFEEDC"/>
                </a:solidFill>
                <a:latin typeface="Copperplate Gothic Bold"/>
                <a:ea typeface="Copperplate Gothic Bold"/>
                <a:cs typeface="Copperplate Gothic Bold"/>
                <a:sym typeface="Copperplate Gothic Bold"/>
              </a:rPr>
              <a:t>Intro </a:t>
            </a:r>
            <a:endParaRPr b="1" spc="0" sz="2300">
              <a:solidFill>
                <a:srgbClr val="FFEEDC"/>
              </a:solidFill>
              <a:latin typeface="Copperplate Gothic Bold"/>
              <a:ea typeface="Copperplate Gothic Bold"/>
              <a:cs typeface="Copperplate Gothic Bold"/>
              <a:sym typeface="Copperplate Gothic Bold"/>
            </a:endParaRPr>
          </a:p>
          <a:p>
            <a:pPr lvl="0" defTabSz="457200">
              <a:defRPr sz="1800"/>
            </a:pPr>
            <a:r>
              <a:rPr b="1" spc="0" sz="2300">
                <a:solidFill>
                  <a:srgbClr val="FFEEDC"/>
                </a:solidFill>
                <a:latin typeface="Copperplate Gothic Bold"/>
                <a:ea typeface="Copperplate Gothic Bold"/>
                <a:cs typeface="Copperplate Gothic Bold"/>
                <a:sym typeface="Copperplate Gothic Bold"/>
              </a:rPr>
              <a:t>&amp;</a:t>
            </a:r>
            <a:br>
              <a:rPr b="1" spc="0" sz="2300">
                <a:solidFill>
                  <a:srgbClr val="FFEEDC"/>
                </a:solidFill>
                <a:latin typeface="Copperplate Gothic Bold"/>
                <a:ea typeface="Copperplate Gothic Bold"/>
                <a:cs typeface="Copperplate Gothic Bold"/>
                <a:sym typeface="Copperplate Gothic Bold"/>
              </a:rPr>
            </a:br>
            <a:r>
              <a:rPr b="1" spc="0" sz="2300">
                <a:solidFill>
                  <a:srgbClr val="FFEEDC"/>
                </a:solidFill>
                <a:latin typeface="Copperplate Gothic Bold"/>
                <a:ea typeface="Copperplate Gothic Bold"/>
                <a:cs typeface="Copperplate Gothic Bold"/>
                <a:sym typeface="Copperplate Gothic Bold"/>
              </a:rPr>
              <a:t>1:1-7</a:t>
            </a:r>
          </a:p>
        </p:txBody>
      </p:sp>
      <p:sp>
        <p:nvSpPr>
          <p:cNvPr id="33" name="Shape 33"/>
          <p:cNvSpPr/>
          <p:nvPr/>
        </p:nvSpPr>
        <p:spPr>
          <a:xfrm>
            <a:off x="-112439" y="7835899"/>
            <a:ext cx="1565388"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1" spc="0" sz="2100">
                <a:solidFill>
                  <a:srgbClr val="FFEEDC"/>
                </a:solidFill>
                <a:latin typeface="Copperplate Gothic Bold"/>
                <a:ea typeface="Copperplate Gothic Bold"/>
                <a:cs typeface="Copperplate Gothic Bold"/>
                <a:sym typeface="Copperplate Gothic Bold"/>
              </a:defRPr>
            </a:lvl1pPr>
          </a:lstStyle>
          <a:p>
            <a:pPr lvl="0">
              <a:defRPr b="0" spc="0" sz="1800">
                <a:solidFill>
                  <a:srgbClr val="000000"/>
                </a:solidFill>
              </a:defRPr>
            </a:pPr>
            <a:r>
              <a:rPr b="1" spc="0" sz="2100">
                <a:solidFill>
                  <a:srgbClr val="FFEEDC"/>
                </a:solidFill>
              </a:rPr>
              <a:t>A Sneak Preview</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b="0" sz="1800"/>
            </a:pPr>
            <a:r>
              <a:rPr b="1" sz="52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b="0" sz="1800"/>
            </a:pPr>
            <a:r>
              <a:rPr b="1" sz="52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b="0" sz="6000">
                <a:latin typeface="+mn-lt"/>
                <a:ea typeface="+mn-ea"/>
                <a:cs typeface="+mn-cs"/>
                <a:sym typeface="Helvetica Light"/>
              </a:defRPr>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b="0" sz="1800"/>
            </a:pPr>
            <a:r>
              <a:rPr b="1" sz="52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b="0" sz="1800"/>
            </a:pPr>
            <a:r>
              <a:rPr b="1" sz="52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b="0" sz="1800"/>
            </a:pPr>
            <a:r>
              <a:rPr b="1" sz="52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b="0" sz="1800"/>
            </a:pPr>
            <a:r>
              <a:rPr b="1" sz="52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b="1" sz="5200">
          <a:latin typeface="+mj-lt"/>
          <a:ea typeface="+mj-ea"/>
          <a:cs typeface="+mj-cs"/>
          <a:sym typeface="Garamond"/>
        </a:defRPr>
      </a:lvl1pPr>
      <a:lvl2pPr indent="228600" algn="ctr" defTabSz="584200">
        <a:defRPr b="1" sz="5200">
          <a:latin typeface="+mj-lt"/>
          <a:ea typeface="+mj-ea"/>
          <a:cs typeface="+mj-cs"/>
          <a:sym typeface="Garamond"/>
        </a:defRPr>
      </a:lvl2pPr>
      <a:lvl3pPr indent="457200" algn="ctr" defTabSz="584200">
        <a:defRPr b="1" sz="5200">
          <a:latin typeface="+mj-lt"/>
          <a:ea typeface="+mj-ea"/>
          <a:cs typeface="+mj-cs"/>
          <a:sym typeface="Garamond"/>
        </a:defRPr>
      </a:lvl3pPr>
      <a:lvl4pPr indent="685800" algn="ctr" defTabSz="584200">
        <a:defRPr b="1" sz="5200">
          <a:latin typeface="+mj-lt"/>
          <a:ea typeface="+mj-ea"/>
          <a:cs typeface="+mj-cs"/>
          <a:sym typeface="Garamond"/>
        </a:defRPr>
      </a:lvl4pPr>
      <a:lvl5pPr indent="914400" algn="ctr" defTabSz="584200">
        <a:defRPr b="1" sz="5200">
          <a:latin typeface="+mj-lt"/>
          <a:ea typeface="+mj-ea"/>
          <a:cs typeface="+mj-cs"/>
          <a:sym typeface="Garamond"/>
        </a:defRPr>
      </a:lvl5pPr>
      <a:lvl6pPr indent="1143000" algn="ctr" defTabSz="584200">
        <a:defRPr b="1" sz="5200">
          <a:latin typeface="+mj-lt"/>
          <a:ea typeface="+mj-ea"/>
          <a:cs typeface="+mj-cs"/>
          <a:sym typeface="Garamond"/>
        </a:defRPr>
      </a:lvl6pPr>
      <a:lvl7pPr indent="1371600" algn="ctr" defTabSz="584200">
        <a:defRPr b="1" sz="5200">
          <a:latin typeface="+mj-lt"/>
          <a:ea typeface="+mj-ea"/>
          <a:cs typeface="+mj-cs"/>
          <a:sym typeface="Garamond"/>
        </a:defRPr>
      </a:lvl7pPr>
      <a:lvl8pPr indent="1600200" algn="ctr" defTabSz="584200">
        <a:defRPr b="1" sz="5200">
          <a:latin typeface="+mj-lt"/>
          <a:ea typeface="+mj-ea"/>
          <a:cs typeface="+mj-cs"/>
          <a:sym typeface="Garamond"/>
        </a:defRPr>
      </a:lvl8pPr>
      <a:lvl9pPr indent="1828800" algn="ctr" defTabSz="584200">
        <a:defRPr b="1" sz="5200">
          <a:latin typeface="+mj-lt"/>
          <a:ea typeface="+mj-ea"/>
          <a:cs typeface="+mj-cs"/>
          <a:sym typeface="Garamond"/>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37"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38" name="Shape 38"/>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pc="1440" sz="18000">
                <a:solidFill>
                  <a:srgbClr val="494237"/>
                </a:solidFill>
                <a:latin typeface="Times New Roman Bold"/>
                <a:ea typeface="Times New Roman Bold"/>
                <a:cs typeface="Times New Roman Bold"/>
                <a:sym typeface="Times New Roman Bold"/>
              </a:defRPr>
            </a:lvl1pPr>
          </a:lstStyle>
          <a:p>
            <a:pPr lvl="0">
              <a:defRPr spc="0" sz="1800">
                <a:solidFill>
                  <a:srgbClr val="000000"/>
                </a:solidFill>
              </a:defRPr>
            </a:pPr>
            <a:r>
              <a:rPr spc="1440" sz="18000">
                <a:solidFill>
                  <a:srgbClr val="494237"/>
                </a:solidFill>
              </a:rPr>
              <a:t>ROMANS</a:t>
            </a:r>
          </a:p>
        </p:txBody>
      </p:sp>
      <p:sp>
        <p:nvSpPr>
          <p:cNvPr id="39" name="Shape 39"/>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1"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0" baseline="0" spc="0" sz="1800">
                <a:solidFill>
                  <a:srgbClr val="000000"/>
                </a:solidFill>
                <a:effectLst/>
              </a:defRPr>
            </a:pPr>
            <a:r>
              <a:rPr b="1"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40" name="Shape 40"/>
          <p:cNvSpPr/>
          <p:nvPr/>
        </p:nvSpPr>
        <p:spPr>
          <a:xfrm>
            <a:off x="5120222" y="3152027"/>
            <a:ext cx="4088047" cy="1946673"/>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pc="512" sz="6400">
                <a:solidFill>
                  <a:srgbClr val="494237"/>
                </a:solidFill>
                <a:latin typeface="Times New Roman Bold"/>
                <a:ea typeface="Times New Roman Bold"/>
                <a:cs typeface="Times New Roman Bold"/>
                <a:sym typeface="Times New Roman Bold"/>
              </a:defRPr>
            </a:lvl1pPr>
          </a:lstStyle>
          <a:p>
            <a:pPr lvl="0">
              <a:defRPr spc="0" sz="1800">
                <a:solidFill>
                  <a:srgbClr val="000000"/>
                </a:solidFill>
              </a:defRPr>
            </a:pPr>
            <a:r>
              <a:rPr spc="512" sz="6400">
                <a:solidFill>
                  <a:srgbClr val="494237"/>
                </a:solidFill>
              </a:rPr>
              <a:t>Romans 1:1-7</a:t>
            </a:r>
          </a:p>
        </p:txBody>
      </p:sp>
      <p:sp>
        <p:nvSpPr>
          <p:cNvPr id="41" name="Shape 41"/>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2941" spc="101" sz="3400">
                <a:solidFill>
                  <a:srgbClr val="D2B9AA"/>
                </a:solidFill>
                <a:effectLst>
                  <a:outerShdw sx="100000" sy="100000" kx="0" ky="0" algn="b" rotWithShape="0" blurRad="12700" dist="12700" dir="2100000">
                    <a:srgbClr val="000000"/>
                  </a:outerShdw>
                </a:effectLst>
                <a:latin typeface="Times New Roman Bold"/>
                <a:ea typeface="Times New Roman Bold"/>
                <a:cs typeface="Times New Roman Bold"/>
                <a:sym typeface="Times New Roman Bold"/>
              </a:defRPr>
            </a:lvl1pPr>
          </a:lstStyle>
          <a:p>
            <a:pPr lvl="0">
              <a:defRPr baseline="0" spc="0" sz="1800">
                <a:solidFill>
                  <a:srgbClr val="000000"/>
                </a:solidFill>
                <a:effectLst/>
              </a:defRPr>
            </a:pPr>
            <a:r>
              <a:rPr baseline="2941" spc="101" sz="3400">
                <a:solidFill>
                  <a:srgbClr val="D2B9AA"/>
                </a:solidFill>
                <a:effectLst>
                  <a:outerShdw sx="100000" sy="100000" kx="0" ky="0" algn="b" rotWithShape="0" blurRad="12700" dist="12700" dir="2100000">
                    <a:srgbClr val="000000"/>
                  </a:outerShdw>
                </a:effectLst>
              </a:rPr>
              <a:t>Paul Bucknell</a:t>
            </a:r>
          </a:p>
        </p:txBody>
      </p:sp>
      <p:sp>
        <p:nvSpPr>
          <p:cNvPr id="42" name="Shape 42"/>
          <p:cNvSpPr/>
          <p:nvPr/>
        </p:nvSpPr>
        <p:spPr>
          <a:xfrm>
            <a:off x="3533392" y="2182176"/>
            <a:ext cx="7670042" cy="969852"/>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pc="496" sz="6200">
                <a:solidFill>
                  <a:srgbClr val="494237"/>
                </a:solidFill>
                <a:latin typeface="Times New Roman Bold"/>
                <a:ea typeface="Times New Roman Bold"/>
                <a:cs typeface="Times New Roman Bold"/>
                <a:sym typeface="Times New Roman Bold"/>
              </a:defRPr>
            </a:lvl1pPr>
          </a:lstStyle>
          <a:p>
            <a:pPr lvl="0">
              <a:defRPr spc="0" sz="1800">
                <a:solidFill>
                  <a:srgbClr val="000000"/>
                </a:solidFill>
              </a:defRPr>
            </a:pPr>
            <a:r>
              <a:rPr spc="496" sz="6200">
                <a:solidFill>
                  <a:srgbClr val="494237"/>
                </a:solidFill>
              </a:rPr>
              <a:t>A Sneak Preview</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nvSpPr>
        <p:spPr>
          <a:xfrm>
            <a:off x="2103451" y="159494"/>
            <a:ext cx="995838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The Gospel’s Message ( Rom 1:1-7)</a:t>
            </a:r>
          </a:p>
        </p:txBody>
      </p:sp>
      <p:sp>
        <p:nvSpPr>
          <p:cNvPr id="85" name="Shape 85"/>
          <p:cNvSpPr/>
          <p:nvPr/>
        </p:nvSpPr>
        <p:spPr>
          <a:xfrm>
            <a:off x="2002083" y="4457247"/>
            <a:ext cx="6524712" cy="5143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30200" indent="-330200" algn="l" defTabSz="457200">
              <a:spcBef>
                <a:spcPts val="1600"/>
              </a:spcBef>
              <a:buSzPct val="100000"/>
              <a:buChar char="•"/>
              <a:tabLst>
                <a:tab pos="114300" algn="l"/>
              </a:tabLst>
              <a:defRPr sz="1800"/>
            </a:pPr>
            <a:r>
              <a:rPr sz="3800">
                <a:latin typeface="+mj-lt"/>
                <a:ea typeface="+mj-ea"/>
                <a:cs typeface="+mj-cs"/>
                <a:sym typeface="Garamond"/>
              </a:rPr>
              <a:t>Gospel is all about Jesus (3)</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earthly </a:t>
            </a:r>
            <a:r>
              <a:rPr b="1" sz="3800">
                <a:solidFill>
                  <a:srgbClr val="C82506"/>
                </a:solidFill>
                <a:latin typeface="+mj-lt"/>
                <a:ea typeface="+mj-ea"/>
                <a:cs typeface="+mj-cs"/>
                <a:sym typeface="Garamond"/>
              </a:rPr>
              <a:t>birth</a:t>
            </a:r>
            <a:r>
              <a:rPr sz="3800">
                <a:latin typeface="+mj-lt"/>
                <a:ea typeface="+mj-ea"/>
                <a:cs typeface="+mj-cs"/>
                <a:sym typeface="Garamond"/>
              </a:rPr>
              <a:t> (3)</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a:t>
            </a:r>
            <a:r>
              <a:rPr b="1" sz="3800">
                <a:solidFill>
                  <a:srgbClr val="C82506"/>
                </a:solidFill>
                <a:latin typeface="+mj-lt"/>
                <a:ea typeface="+mj-ea"/>
                <a:cs typeface="+mj-cs"/>
                <a:sym typeface="Garamond"/>
              </a:rPr>
              <a:t>death </a:t>
            </a:r>
            <a:r>
              <a:rPr sz="3800">
                <a:latin typeface="+mj-lt"/>
                <a:ea typeface="+mj-ea"/>
                <a:cs typeface="+mj-cs"/>
                <a:sym typeface="Garamond"/>
              </a:rPr>
              <a:t>(4)</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a:t>
            </a:r>
            <a:r>
              <a:rPr b="1" sz="3800">
                <a:solidFill>
                  <a:srgbClr val="C82506"/>
                </a:solidFill>
                <a:latin typeface="+mj-lt"/>
                <a:ea typeface="+mj-ea"/>
                <a:cs typeface="+mj-cs"/>
                <a:sym typeface="Garamond"/>
              </a:rPr>
              <a:t>resurrection </a:t>
            </a:r>
            <a:r>
              <a:rPr sz="3800">
                <a:latin typeface="+mj-lt"/>
                <a:ea typeface="+mj-ea"/>
                <a:cs typeface="+mj-cs"/>
                <a:sym typeface="Garamond"/>
              </a:rPr>
              <a:t>(4)</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a:t>
            </a:r>
            <a:r>
              <a:rPr b="1" sz="3800">
                <a:solidFill>
                  <a:srgbClr val="C82506"/>
                </a:solidFill>
                <a:latin typeface="+mj-lt"/>
                <a:ea typeface="+mj-ea"/>
                <a:cs typeface="+mj-cs"/>
                <a:sym typeface="Garamond"/>
              </a:rPr>
              <a:t>lordship </a:t>
            </a:r>
            <a:r>
              <a:rPr sz="3800">
                <a:latin typeface="+mj-lt"/>
                <a:ea typeface="+mj-ea"/>
                <a:cs typeface="+mj-cs"/>
                <a:sym typeface="Garamond"/>
              </a:rPr>
              <a:t>(4)</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grace and gifts </a:t>
            </a:r>
            <a:r>
              <a:rPr sz="3800">
                <a:latin typeface="+mj-lt"/>
                <a:ea typeface="+mj-ea"/>
                <a:cs typeface="+mj-cs"/>
                <a:sym typeface="Garamond"/>
              </a:rPr>
              <a:t>(5)</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Jesus’ mission </a:t>
            </a:r>
            <a:r>
              <a:rPr sz="3800">
                <a:latin typeface="+mj-lt"/>
                <a:ea typeface="+mj-ea"/>
                <a:cs typeface="+mj-cs"/>
                <a:sym typeface="Garamond"/>
              </a:rPr>
              <a:t>(5)</a:t>
            </a:r>
          </a:p>
        </p:txBody>
      </p:sp>
      <p:sp>
        <p:nvSpPr>
          <p:cNvPr id="86" name="Shape 86"/>
          <p:cNvSpPr/>
          <p:nvPr/>
        </p:nvSpPr>
        <p:spPr>
          <a:xfrm>
            <a:off x="1782232" y="1139971"/>
            <a:ext cx="79134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lvl="0">
              <a:defRPr b="0" sz="1800"/>
            </a:pPr>
            <a:r>
              <a:rPr b="1" sz="3600"/>
              <a:t>3.  The Person of the Gospel (1:3-5) </a:t>
            </a:r>
          </a:p>
        </p:txBody>
      </p:sp>
      <p:sp>
        <p:nvSpPr>
          <p:cNvPr id="87" name="Shape 87"/>
          <p:cNvSpPr/>
          <p:nvPr/>
        </p:nvSpPr>
        <p:spPr>
          <a:xfrm>
            <a:off x="2002083" y="1917248"/>
            <a:ext cx="10389725" cy="25400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aseline="31999" sz="2700"/>
              <a:t>3</a:t>
            </a:r>
            <a:r>
              <a:rPr sz="2700"/>
              <a:t>Concerning his son, who was born of the seed of David according to the flesh, </a:t>
            </a:r>
            <a:r>
              <a:rPr baseline="31999" sz="2700"/>
              <a:t>4</a:t>
            </a:r>
            <a:r>
              <a:rPr sz="2700"/>
              <a:t>who was declared with power to be the Son of God by the resurrection from the dead according to the Spirit of holiness, Jesus Christ our Lord, </a:t>
            </a:r>
            <a:r>
              <a:rPr baseline="31999" sz="2700"/>
              <a:t>5</a:t>
            </a:r>
            <a:r>
              <a:rPr sz="2700"/>
              <a:t>through whom we have received grace and apostleship to bring about the obedience of faith among all the Gentiles, for His name’s sake.</a:t>
            </a:r>
          </a:p>
        </p:txBody>
      </p:sp>
      <p:sp>
        <p:nvSpPr>
          <p:cNvPr id="88" name="Shape 88"/>
          <p:cNvSpPr/>
          <p:nvPr/>
        </p:nvSpPr>
        <p:spPr>
          <a:xfrm>
            <a:off x="9224716" y="5068959"/>
            <a:ext cx="3167092" cy="3706741"/>
          </a:xfrm>
          <a:prstGeom prst="rect">
            <a:avLst/>
          </a:prstGeom>
          <a:gradFill>
            <a:gsLst>
              <a:gs pos="0">
                <a:srgbClr val="AA7B31"/>
              </a:gs>
              <a:gs pos="100000">
                <a:srgbClr val="4F3910"/>
              </a:gs>
            </a:gsLst>
            <a:lin ang="5400000"/>
          </a:gradFill>
          <a:ln w="12700">
            <a:miter lim="400000"/>
          </a:ln>
          <a:extLst>
            <a:ext uri="{C572A759-6A51-4108-AA02-DFA0A04FC94B}">
              <ma14:wrappingTextBoxFlag xmlns:ma14="http://schemas.microsoft.com/office/mac/drawingml/2011/main" val="1"/>
            </a:ext>
          </a:extLst>
        </p:spPr>
        <p:txBody>
          <a:bodyPr lIns="63500" tIns="63500" rIns="63500" bIns="63500"/>
          <a:lstStyle>
            <a:lvl1pPr algn="l" defTabSz="457200">
              <a:defRPr b="1" i="1" sz="2600">
                <a:solidFill>
                  <a:srgbClr val="FFFFFF"/>
                </a:solidFill>
                <a:latin typeface="+mj-lt"/>
                <a:ea typeface="+mj-ea"/>
                <a:cs typeface="+mj-cs"/>
                <a:sym typeface="Garamond"/>
              </a:defRPr>
            </a:lvl1pPr>
          </a:lstStyle>
          <a:p>
            <a:pPr lvl="0">
              <a:defRPr b="0" i="0" sz="1800">
                <a:solidFill>
                  <a:srgbClr val="000000"/>
                </a:solidFill>
              </a:defRPr>
            </a:pPr>
            <a:r>
              <a:rPr b="1" i="1" sz="2600">
                <a:solidFill>
                  <a:srgbClr val="FFFFFF"/>
                </a:solidFill>
              </a:rPr>
              <a:t>Note Romans 12 where Paul clearly sees each believer a member of Christ’s body and each having a spiritual gift and responsibility for the body of Christ and the lost.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85">
                                            <p:bg/>
                                          </p:spTgt>
                                        </p:tgtEl>
                                        <p:attrNameLst>
                                          <p:attrName>style.visibility</p:attrName>
                                        </p:attrNameLst>
                                      </p:cBhvr>
                                      <p:to>
                                        <p:strVal val="visible"/>
                                      </p:to>
                                    </p:set>
                                    <p:anim calcmode="lin" valueType="num">
                                      <p:cBhvr>
                                        <p:cTn id="7" dur="1000" fill="hold"/>
                                        <p:tgtEl>
                                          <p:spTgt spid="85">
                                            <p:bg/>
                                          </p:spTgt>
                                        </p:tgtEl>
                                        <p:attrNameLst>
                                          <p:attrName>ppt_x</p:attrName>
                                        </p:attrNameLst>
                                      </p:cBhvr>
                                      <p:tavLst>
                                        <p:tav tm="0">
                                          <p:val>
                                            <p:strVal val="0-#ppt_w/2"/>
                                          </p:val>
                                        </p:tav>
                                        <p:tav tm="100000">
                                          <p:val>
                                            <p:strVal val="#ppt_x"/>
                                          </p:val>
                                        </p:tav>
                                      </p:tavLst>
                                    </p:anim>
                                    <p:anim calcmode="lin" valueType="num">
                                      <p:cBhvr>
                                        <p:cTn id="8" dur="1000" fill="hold"/>
                                        <p:tgtEl>
                                          <p:spTgt spid="85">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85">
                                            <p:txEl>
                                              <p:pRg st="0" end="0"/>
                                            </p:txEl>
                                          </p:spTgt>
                                        </p:tgtEl>
                                        <p:attrNameLst>
                                          <p:attrName>style.visibility</p:attrName>
                                        </p:attrNameLst>
                                      </p:cBhvr>
                                      <p:to>
                                        <p:strVal val="visible"/>
                                      </p:to>
                                    </p:set>
                                    <p:anim calcmode="lin" valueType="num">
                                      <p:cBhvr>
                                        <p:cTn id="11" dur="1000" fill="hold"/>
                                        <p:tgtEl>
                                          <p:spTgt spid="85">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el" backwards="0">
                                    <p:tmAbs val="0"/>
                                  </p:iterate>
                                  <p:childTnLst>
                                    <p:set>
                                      <p:cBhvr>
                                        <p:cTn id="16" fill="hold"/>
                                        <p:tgtEl>
                                          <p:spTgt spid="85">
                                            <p:txEl>
                                              <p:pRg st="1" end="1"/>
                                            </p:txEl>
                                          </p:spTgt>
                                        </p:tgtEl>
                                        <p:attrNameLst>
                                          <p:attrName>style.visibility</p:attrName>
                                        </p:attrNameLst>
                                      </p:cBhvr>
                                      <p:to>
                                        <p:strVal val="visible"/>
                                      </p:to>
                                    </p:set>
                                    <p:anim calcmode="lin" valueType="num">
                                      <p:cBhvr>
                                        <p:cTn id="17" dur="1000" fill="hold"/>
                                        <p:tgtEl>
                                          <p:spTgt spid="85">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1" fill="hold">
                                  <p:stCondLst>
                                    <p:cond delay="0"/>
                                  </p:stCondLst>
                                  <p:iterate type="el" backwards="0">
                                    <p:tmAbs val="0"/>
                                  </p:iterate>
                                  <p:childTnLst>
                                    <p:set>
                                      <p:cBhvr>
                                        <p:cTn id="22" fill="hold"/>
                                        <p:tgtEl>
                                          <p:spTgt spid="85">
                                            <p:txEl>
                                              <p:pRg st="2" end="2"/>
                                            </p:txEl>
                                          </p:spTgt>
                                        </p:tgtEl>
                                        <p:attrNameLst>
                                          <p:attrName>style.visibility</p:attrName>
                                        </p:attrNameLst>
                                      </p:cBhvr>
                                      <p:to>
                                        <p:strVal val="visible"/>
                                      </p:to>
                                    </p:set>
                                    <p:anim calcmode="lin" valueType="num">
                                      <p:cBhvr>
                                        <p:cTn id="23" dur="1000" fill="hold"/>
                                        <p:tgtEl>
                                          <p:spTgt spid="85">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 grpId="1" fill="hold">
                                  <p:stCondLst>
                                    <p:cond delay="0"/>
                                  </p:stCondLst>
                                  <p:iterate type="el" backwards="0">
                                    <p:tmAbs val="0"/>
                                  </p:iterate>
                                  <p:childTnLst>
                                    <p:set>
                                      <p:cBhvr>
                                        <p:cTn id="28" fill="hold"/>
                                        <p:tgtEl>
                                          <p:spTgt spid="85">
                                            <p:txEl>
                                              <p:pRg st="3" end="3"/>
                                            </p:txEl>
                                          </p:spTgt>
                                        </p:tgtEl>
                                        <p:attrNameLst>
                                          <p:attrName>style.visibility</p:attrName>
                                        </p:attrNameLst>
                                      </p:cBhvr>
                                      <p:to>
                                        <p:strVal val="visible"/>
                                      </p:to>
                                    </p:set>
                                    <p:anim calcmode="lin" valueType="num">
                                      <p:cBhvr>
                                        <p:cTn id="29" dur="1000" fill="hold"/>
                                        <p:tgtEl>
                                          <p:spTgt spid="85">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 grpId="1" fill="hold">
                                  <p:stCondLst>
                                    <p:cond delay="0"/>
                                  </p:stCondLst>
                                  <p:iterate type="el" backwards="0">
                                    <p:tmAbs val="0"/>
                                  </p:iterate>
                                  <p:childTnLst>
                                    <p:set>
                                      <p:cBhvr>
                                        <p:cTn id="34" fill="hold"/>
                                        <p:tgtEl>
                                          <p:spTgt spid="85">
                                            <p:txEl>
                                              <p:pRg st="4" end="4"/>
                                            </p:txEl>
                                          </p:spTgt>
                                        </p:tgtEl>
                                        <p:attrNameLst>
                                          <p:attrName>style.visibility</p:attrName>
                                        </p:attrNameLst>
                                      </p:cBhvr>
                                      <p:to>
                                        <p:strVal val="visible"/>
                                      </p:to>
                                    </p:set>
                                    <p:anim calcmode="lin" valueType="num">
                                      <p:cBhvr>
                                        <p:cTn id="35" dur="1000" fill="hold"/>
                                        <p:tgtEl>
                                          <p:spTgt spid="85">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8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 grpId="1" fill="hold">
                                  <p:stCondLst>
                                    <p:cond delay="0"/>
                                  </p:stCondLst>
                                  <p:iterate type="el" backwards="0">
                                    <p:tmAbs val="0"/>
                                  </p:iterate>
                                  <p:childTnLst>
                                    <p:set>
                                      <p:cBhvr>
                                        <p:cTn id="40" fill="hold"/>
                                        <p:tgtEl>
                                          <p:spTgt spid="85">
                                            <p:txEl>
                                              <p:pRg st="5" end="5"/>
                                            </p:txEl>
                                          </p:spTgt>
                                        </p:tgtEl>
                                        <p:attrNameLst>
                                          <p:attrName>style.visibility</p:attrName>
                                        </p:attrNameLst>
                                      </p:cBhvr>
                                      <p:to>
                                        <p:strVal val="visible"/>
                                      </p:to>
                                    </p:set>
                                    <p:anim calcmode="lin" valueType="num">
                                      <p:cBhvr>
                                        <p:cTn id="41" dur="1000" fill="hold"/>
                                        <p:tgtEl>
                                          <p:spTgt spid="85">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8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 grpId="1" fill="hold">
                                  <p:stCondLst>
                                    <p:cond delay="0"/>
                                  </p:stCondLst>
                                  <p:iterate type="el" backwards="0">
                                    <p:tmAbs val="0"/>
                                  </p:iterate>
                                  <p:childTnLst>
                                    <p:set>
                                      <p:cBhvr>
                                        <p:cTn id="46" fill="hold"/>
                                        <p:tgtEl>
                                          <p:spTgt spid="85">
                                            <p:txEl>
                                              <p:pRg st="6" end="6"/>
                                            </p:txEl>
                                          </p:spTgt>
                                        </p:tgtEl>
                                        <p:attrNameLst>
                                          <p:attrName>style.visibility</p:attrName>
                                        </p:attrNameLst>
                                      </p:cBhvr>
                                      <p:to>
                                        <p:strVal val="visible"/>
                                      </p:to>
                                    </p:set>
                                    <p:anim calcmode="lin" valueType="num">
                                      <p:cBhvr>
                                        <p:cTn id="47" dur="1000" fill="hold"/>
                                        <p:tgtEl>
                                          <p:spTgt spid="85">
                                            <p:txEl>
                                              <p:pRg st="6" end="6"/>
                                            </p:txEl>
                                          </p:spTgt>
                                        </p:tgtEl>
                                        <p:attrNameLst>
                                          <p:attrName>ppt_x</p:attrName>
                                        </p:attrNameLst>
                                      </p:cBhvr>
                                      <p:tavLst>
                                        <p:tav tm="0">
                                          <p:val>
                                            <p:strVal val="0-#ppt_w/2"/>
                                          </p:val>
                                        </p:tav>
                                        <p:tav tm="100000">
                                          <p:val>
                                            <p:strVal val="#ppt_x"/>
                                          </p:val>
                                        </p:tav>
                                      </p:tavLst>
                                    </p:anim>
                                    <p:anim calcmode="lin" valueType="num">
                                      <p:cBhvr>
                                        <p:cTn id="48" dur="1000" fill="hold"/>
                                        <p:tgtEl>
                                          <p:spTgt spid="85">
                                            <p:txEl>
                                              <p:pRg st="6" end="6"/>
                                            </p:txEl>
                                          </p:spTgt>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nodeType="afterEffect" presetClass="entr" presetSubtype="16" presetID="23" grpId="2" fill="hold">
                                  <p:stCondLst>
                                    <p:cond delay="300"/>
                                  </p:stCondLst>
                                  <p:iterate type="el" backwards="0">
                                    <p:tmAbs val="0"/>
                                  </p:iterate>
                                  <p:childTnLst>
                                    <p:set>
                                      <p:cBhvr>
                                        <p:cTn id="51" fill="hold"/>
                                        <p:tgtEl>
                                          <p:spTgt spid="88"/>
                                        </p:tgtEl>
                                        <p:attrNameLst>
                                          <p:attrName>style.visibility</p:attrName>
                                        </p:attrNameLst>
                                      </p:cBhvr>
                                      <p:to>
                                        <p:strVal val="visible"/>
                                      </p:to>
                                    </p:set>
                                    <p:anim calcmode="lin" valueType="num">
                                      <p:cBhvr>
                                        <p:cTn id="52" dur="2250" fill="hold"/>
                                        <p:tgtEl>
                                          <p:spTgt spid="88"/>
                                        </p:tgtEl>
                                        <p:attrNameLst>
                                          <p:attrName>ppt_w</p:attrName>
                                        </p:attrNameLst>
                                      </p:cBhvr>
                                      <p:tavLst>
                                        <p:tav tm="0">
                                          <p:val>
                                            <p:fltVal val="0"/>
                                          </p:val>
                                        </p:tav>
                                        <p:tav tm="100000">
                                          <p:val>
                                            <p:strVal val="#ppt_w"/>
                                          </p:val>
                                        </p:tav>
                                      </p:tavLst>
                                    </p:anim>
                                    <p:anim calcmode="lin" valueType="num">
                                      <p:cBhvr>
                                        <p:cTn id="53" dur="2250" fill="hold"/>
                                        <p:tgtEl>
                                          <p:spTgt spid="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8" grpId="2"/>
      <p:bldP build="p" bldLvl="5" animBg="1" rev="0" advAuto="0" spid="8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nvSpPr>
        <p:spPr>
          <a:xfrm>
            <a:off x="2103451" y="159494"/>
            <a:ext cx="995838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The Gospel’s Message ( Rom 1:1-7)</a:t>
            </a:r>
          </a:p>
        </p:txBody>
      </p:sp>
      <p:sp>
        <p:nvSpPr>
          <p:cNvPr id="91" name="Shape 91"/>
          <p:cNvSpPr/>
          <p:nvPr/>
        </p:nvSpPr>
        <p:spPr>
          <a:xfrm>
            <a:off x="2002083" y="3679971"/>
            <a:ext cx="10755797" cy="269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30200" indent="-330200" algn="l" defTabSz="457200">
              <a:spcBef>
                <a:spcPts val="1600"/>
              </a:spcBef>
              <a:buSzPct val="100000"/>
              <a:buChar char="•"/>
              <a:tabLst>
                <a:tab pos="114300" algn="l"/>
              </a:tabLst>
              <a:defRPr sz="1800"/>
            </a:pPr>
            <a:r>
              <a:rPr sz="3800">
                <a:latin typeface="+mj-lt"/>
                <a:ea typeface="+mj-ea"/>
                <a:cs typeface="+mj-cs"/>
                <a:sym typeface="Garamond"/>
              </a:rPr>
              <a:t>Review 1:3-5. Jesus’ work and purpose changes our relationship to Him.</a:t>
            </a:r>
            <a:endParaRPr sz="3800">
              <a:latin typeface="+mj-lt"/>
              <a:ea typeface="+mj-ea"/>
              <a:cs typeface="+mj-cs"/>
              <a:sym typeface="Garamond"/>
            </a:endParaRPr>
          </a:p>
          <a:p>
            <a:pPr lvl="0" marL="330200" indent="-330200" algn="l" defTabSz="457200">
              <a:spcBef>
                <a:spcPts val="1600"/>
              </a:spcBef>
              <a:buSzPct val="100000"/>
              <a:buChar char="•"/>
              <a:tabLst>
                <a:tab pos="114300" algn="l"/>
              </a:tabLst>
              <a:defRPr sz="1800"/>
            </a:pPr>
            <a:r>
              <a:rPr sz="3800">
                <a:latin typeface="+mj-lt"/>
                <a:ea typeface="+mj-ea"/>
                <a:cs typeface="+mj-cs"/>
                <a:sym typeface="Garamond"/>
              </a:rPr>
              <a:t>Participation in the calling (6-7a) </a:t>
            </a:r>
            <a:endParaRPr sz="3800">
              <a:latin typeface="+mj-lt"/>
              <a:ea typeface="+mj-ea"/>
              <a:cs typeface="+mj-cs"/>
              <a:sym typeface="Garamond"/>
            </a:endParaRPr>
          </a:p>
          <a:p>
            <a:pPr lvl="2" algn="l" defTabSz="457200">
              <a:spcBef>
                <a:spcPts val="1600"/>
              </a:spcBef>
              <a:tabLst>
                <a:tab pos="114300" algn="l"/>
              </a:tabLst>
              <a:defRPr sz="1800"/>
            </a:pPr>
            <a:r>
              <a:rPr sz="3800">
                <a:latin typeface="+mj-lt"/>
                <a:ea typeface="+mj-ea"/>
                <a:cs typeface="+mj-cs"/>
                <a:sym typeface="Garamond"/>
              </a:rPr>
              <a:t>- Indian restaurant owner example</a:t>
            </a:r>
          </a:p>
        </p:txBody>
      </p:sp>
      <p:sp>
        <p:nvSpPr>
          <p:cNvPr id="92" name="Shape 92"/>
          <p:cNvSpPr/>
          <p:nvPr/>
        </p:nvSpPr>
        <p:spPr>
          <a:xfrm>
            <a:off x="1782232" y="1139971"/>
            <a:ext cx="786259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lvl="0">
              <a:defRPr b="0" sz="1800"/>
            </a:pPr>
            <a:r>
              <a:rPr b="1" sz="3600"/>
              <a:t>4.  The People of the Gospel (1:6-7) </a:t>
            </a:r>
          </a:p>
        </p:txBody>
      </p:sp>
      <p:sp>
        <p:nvSpPr>
          <p:cNvPr id="93" name="Shape 93"/>
          <p:cNvSpPr/>
          <p:nvPr/>
        </p:nvSpPr>
        <p:spPr>
          <a:xfrm>
            <a:off x="2002083" y="2073421"/>
            <a:ext cx="10389725" cy="13208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aseline="31999" sz="2700"/>
              <a:t>6</a:t>
            </a:r>
            <a:r>
              <a:rPr sz="2700"/>
              <a:t>Among whom you also are the called of Jesus Christ; </a:t>
            </a:r>
            <a:r>
              <a:rPr baseline="31999" sz="2700"/>
              <a:t>7</a:t>
            </a:r>
            <a:r>
              <a:rPr sz="2700"/>
              <a:t>to all who are beloved of God in Rome, called as saints: Grace to you and peace from God our Father and the Lord Jesus Christ.</a:t>
            </a:r>
          </a:p>
        </p:txBody>
      </p:sp>
      <p:pic>
        <p:nvPicPr>
          <p:cNvPr id="94" name="We-you.png"/>
          <p:cNvPicPr/>
          <p:nvPr/>
        </p:nvPicPr>
        <p:blipFill>
          <a:blip r:embed="rId2">
            <a:extLst/>
          </a:blip>
          <a:stretch>
            <a:fillRect/>
          </a:stretch>
        </p:blipFill>
        <p:spPr>
          <a:xfrm>
            <a:off x="4273496" y="5915171"/>
            <a:ext cx="5846898" cy="1526897"/>
          </a:xfrm>
          <a:prstGeom prst="rect">
            <a:avLst/>
          </a:prstGeom>
          <a:ln w="12700">
            <a:miter lim="400000"/>
          </a:ln>
        </p:spPr>
      </p:pic>
      <p:sp>
        <p:nvSpPr>
          <p:cNvPr id="95" name="Shape 95"/>
          <p:cNvSpPr/>
          <p:nvPr/>
        </p:nvSpPr>
        <p:spPr>
          <a:xfrm>
            <a:off x="2001851" y="7112000"/>
            <a:ext cx="10755796"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330200" indent="-330200" algn="l" defTabSz="457200">
              <a:spcBef>
                <a:spcPts val="200"/>
              </a:spcBef>
              <a:buSzPct val="100000"/>
              <a:buChar char="•"/>
              <a:tabLst>
                <a:tab pos="114300" algn="l"/>
              </a:tabLst>
              <a:defRPr sz="1800"/>
            </a:pPr>
            <a:r>
              <a:rPr sz="3800">
                <a:latin typeface="+mj-lt"/>
                <a:ea typeface="+mj-ea"/>
                <a:cs typeface="+mj-cs"/>
                <a:sym typeface="Garamond"/>
              </a:rPr>
              <a:t>Partakers of the benefits (7b)</a:t>
            </a:r>
            <a:endParaRPr sz="3800">
              <a:latin typeface="+mj-lt"/>
              <a:ea typeface="+mj-ea"/>
              <a:cs typeface="+mj-cs"/>
              <a:sym typeface="Garamond"/>
            </a:endParaRPr>
          </a:p>
          <a:p>
            <a:pPr lvl="2" marL="901700" indent="-444500" algn="l" defTabSz="457200">
              <a:spcBef>
                <a:spcPts val="300"/>
              </a:spcBef>
              <a:buSzPct val="100000"/>
              <a:buChar char="➡"/>
              <a:tabLst>
                <a:tab pos="114300" algn="l"/>
              </a:tabLst>
              <a:defRPr sz="1800"/>
            </a:pPr>
            <a:r>
              <a:rPr sz="3000">
                <a:latin typeface="+mj-lt"/>
                <a:ea typeface="+mj-ea"/>
                <a:cs typeface="+mj-cs"/>
                <a:sym typeface="Garamond"/>
              </a:rPr>
              <a:t>Grace is the favor God bestows on us unworthy creatures to know and obey Him. </a:t>
            </a:r>
            <a:endParaRPr sz="3000">
              <a:latin typeface="+mj-lt"/>
              <a:ea typeface="+mj-ea"/>
              <a:cs typeface="+mj-cs"/>
              <a:sym typeface="Garamond"/>
            </a:endParaRPr>
          </a:p>
          <a:p>
            <a:pPr lvl="2" marL="901700" indent="-444500" algn="l" defTabSz="457200">
              <a:spcBef>
                <a:spcPts val="300"/>
              </a:spcBef>
              <a:buSzPct val="100000"/>
              <a:buChar char="➡"/>
              <a:tabLst>
                <a:tab pos="114300" algn="l"/>
              </a:tabLst>
              <a:defRPr sz="1800"/>
            </a:pPr>
            <a:r>
              <a:rPr sz="3000">
                <a:latin typeface="+mj-lt"/>
                <a:ea typeface="+mj-ea"/>
                <a:cs typeface="+mj-cs"/>
                <a:sym typeface="Garamond"/>
              </a:rPr>
              <a:t>Peace is the calmness within our hearts and minds that governs our lives in a tumultuous world.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lt" backwards="0">
                                    <p:tmAbs val="100"/>
                                  </p:iterate>
                                  <p:childTnLst>
                                    <p:set>
                                      <p:cBhvr>
                                        <p:cTn id="6" fill="hold"/>
                                        <p:tgtEl>
                                          <p:spTgt spid="91">
                                            <p:bg/>
                                          </p:spTgt>
                                        </p:tgtEl>
                                        <p:attrNameLst>
                                          <p:attrName>style.visibility</p:attrName>
                                        </p:attrNameLst>
                                      </p:cBhvr>
                                      <p:to>
                                        <p:strVal val="visible"/>
                                      </p:to>
                                    </p:set>
                                    <p:anim calcmode="lin" valueType="num">
                                      <p:cBhvr>
                                        <p:cTn id="7" dur="1000" fill="hold"/>
                                        <p:tgtEl>
                                          <p:spTgt spid="91">
                                            <p:bg/>
                                          </p:spTgt>
                                        </p:tgtEl>
                                        <p:attrNameLst>
                                          <p:attrName>ppt_x</p:attrName>
                                        </p:attrNameLst>
                                      </p:cBhvr>
                                      <p:tavLst>
                                        <p:tav tm="0">
                                          <p:val>
                                            <p:strVal val="0-#ppt_w/2"/>
                                          </p:val>
                                        </p:tav>
                                        <p:tav tm="100000">
                                          <p:val>
                                            <p:strVal val="#ppt_x"/>
                                          </p:val>
                                        </p:tav>
                                      </p:tavLst>
                                    </p:anim>
                                    <p:anim calcmode="lin" valueType="num">
                                      <p:cBhvr>
                                        <p:cTn id="8" dur="1000" fill="hold"/>
                                        <p:tgtEl>
                                          <p:spTgt spid="91">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lt" backwards="0">
                                    <p:tmAbs val="100"/>
                                  </p:iterate>
                                  <p:childTnLst>
                                    <p:set>
                                      <p:cBhvr>
                                        <p:cTn id="10" fill="hold"/>
                                        <p:tgtEl>
                                          <p:spTgt spid="91">
                                            <p:txEl>
                                              <p:pRg st="0" end="0"/>
                                            </p:txEl>
                                          </p:spTgt>
                                        </p:tgtEl>
                                        <p:attrNameLst>
                                          <p:attrName>style.visibility</p:attrName>
                                        </p:attrNameLst>
                                      </p:cBhvr>
                                      <p:to>
                                        <p:strVal val="visible"/>
                                      </p:to>
                                    </p:set>
                                    <p:anim calcmode="lin" valueType="num">
                                      <p:cBhvr>
                                        <p:cTn id="11" dur="1000" fill="hold"/>
                                        <p:tgtEl>
                                          <p:spTgt spid="91">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lt" backwards="0">
                                    <p:tmAbs val="100"/>
                                  </p:iterate>
                                  <p:childTnLst>
                                    <p:set>
                                      <p:cBhvr>
                                        <p:cTn id="16" fill="hold"/>
                                        <p:tgtEl>
                                          <p:spTgt spid="91">
                                            <p:txEl>
                                              <p:pRg st="1" end="1"/>
                                            </p:txEl>
                                          </p:spTgt>
                                        </p:tgtEl>
                                        <p:attrNameLst>
                                          <p:attrName>style.visibility</p:attrName>
                                        </p:attrNameLst>
                                      </p:cBhvr>
                                      <p:to>
                                        <p:strVal val="visible"/>
                                      </p:to>
                                    </p:set>
                                    <p:anim calcmode="lin" valueType="num">
                                      <p:cBhvr>
                                        <p:cTn id="17" dur="1000" fill="hold"/>
                                        <p:tgtEl>
                                          <p:spTgt spid="91">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1" fill="hold">
                                  <p:stCondLst>
                                    <p:cond delay="0"/>
                                  </p:stCondLst>
                                  <p:iterate type="lt" backwards="0">
                                    <p:tmAbs val="100"/>
                                  </p:iterate>
                                  <p:childTnLst>
                                    <p:set>
                                      <p:cBhvr>
                                        <p:cTn id="22" fill="hold"/>
                                        <p:tgtEl>
                                          <p:spTgt spid="91">
                                            <p:txEl>
                                              <p:pRg st="2" end="2"/>
                                            </p:txEl>
                                          </p:spTgt>
                                        </p:tgtEl>
                                        <p:attrNameLst>
                                          <p:attrName>style.visibility</p:attrName>
                                        </p:attrNameLst>
                                      </p:cBhvr>
                                      <p:to>
                                        <p:strVal val="visible"/>
                                      </p:to>
                                    </p:set>
                                    <p:anim calcmode="lin" valueType="num">
                                      <p:cBhvr>
                                        <p:cTn id="23" dur="1000" fill="hold"/>
                                        <p:tgtEl>
                                          <p:spTgt spid="91">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91">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nodeType="afterEffect" presetClass="entr" presetSubtype="8" presetID="22" grpId="2" fill="hold">
                                  <p:stCondLst>
                                    <p:cond delay="0"/>
                                  </p:stCondLst>
                                  <p:iterate type="el" backwards="0">
                                    <p:tmAbs val="0"/>
                                  </p:iterate>
                                  <p:childTnLst>
                                    <p:set>
                                      <p:cBhvr>
                                        <p:cTn id="27" fill="hold"/>
                                        <p:tgtEl>
                                          <p:spTgt spid="94"/>
                                        </p:tgtEl>
                                        <p:attrNameLst>
                                          <p:attrName>style.visibility</p:attrName>
                                        </p:attrNameLst>
                                      </p:cBhvr>
                                      <p:to>
                                        <p:strVal val="visible"/>
                                      </p:to>
                                    </p:set>
                                    <p:animEffect filter="wipe(left)" transition="in">
                                      <p:cBhvr>
                                        <p:cTn id="28" dur="3000"/>
                                        <p:tgtEl>
                                          <p:spTgt spid="94"/>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 grpId="3" fill="hold">
                                  <p:stCondLst>
                                    <p:cond delay="0"/>
                                  </p:stCondLst>
                                  <p:iterate type="lt" backwards="0">
                                    <p:tmAbs val="0"/>
                                  </p:iterate>
                                  <p:childTnLst>
                                    <p:set>
                                      <p:cBhvr>
                                        <p:cTn id="32" fill="hold"/>
                                        <p:tgtEl>
                                          <p:spTgt spid="95"/>
                                        </p:tgtEl>
                                        <p:attrNameLst>
                                          <p:attrName>style.visibility</p:attrName>
                                        </p:attrNameLst>
                                      </p:cBhvr>
                                      <p:to>
                                        <p:strVal val="visible"/>
                                      </p:to>
                                    </p:set>
                                    <p:anim calcmode="lin" valueType="num">
                                      <p:cBhvr>
                                        <p:cTn id="33" dur="1000" fill="hold"/>
                                        <p:tgtEl>
                                          <p:spTgt spid="95"/>
                                        </p:tgtEl>
                                        <p:attrNameLst>
                                          <p:attrName>ppt_x</p:attrName>
                                        </p:attrNameLst>
                                      </p:cBhvr>
                                      <p:tavLst>
                                        <p:tav tm="0">
                                          <p:val>
                                            <p:strVal val="0-#ppt_w/2"/>
                                          </p:val>
                                        </p:tav>
                                        <p:tav tm="100000">
                                          <p:val>
                                            <p:strVal val="#ppt_x"/>
                                          </p:val>
                                        </p:tav>
                                      </p:tavLst>
                                    </p:anim>
                                    <p:anim calcmode="lin" valueType="num">
                                      <p:cBhvr>
                                        <p:cTn id="34" dur="10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1" grpId="1"/>
      <p:bldP build="whole" bldLvl="1" animBg="1" rev="0" advAuto="0" spid="95" grpId="3"/>
      <p:bldP build="whole" bldLvl="1" animBg="1" rev="0" advAuto="0" spid="94"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a:off x="2103451" y="159494"/>
            <a:ext cx="995838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The Gospel’s Message ( Rom 1:1-7)</a:t>
            </a:r>
          </a:p>
        </p:txBody>
      </p:sp>
      <p:sp>
        <p:nvSpPr>
          <p:cNvPr id="98" name="Shape 98"/>
          <p:cNvSpPr/>
          <p:nvPr/>
        </p:nvSpPr>
        <p:spPr>
          <a:xfrm>
            <a:off x="2103451" y="5118100"/>
            <a:ext cx="10593671" cy="391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599722" indent="-599722" algn="l" defTabSz="457200">
              <a:spcBef>
                <a:spcPts val="3600"/>
              </a:spcBef>
              <a:buSzPct val="100000"/>
              <a:buAutoNum type="arabicPeriod" startAt="1"/>
              <a:tabLst>
                <a:tab pos="114300" algn="l"/>
              </a:tabLst>
              <a:defRPr sz="1800"/>
            </a:pPr>
            <a:r>
              <a:rPr sz="3400">
                <a:latin typeface="+mj-lt"/>
                <a:ea typeface="+mj-ea"/>
                <a:cs typeface="+mj-cs"/>
                <a:sym typeface="Garamond"/>
              </a:rPr>
              <a:t>What truth about Christian faith or life do you wrestle with most? </a:t>
            </a:r>
            <a:endParaRPr sz="3400">
              <a:latin typeface="+mj-lt"/>
              <a:ea typeface="+mj-ea"/>
              <a:cs typeface="+mj-cs"/>
              <a:sym typeface="Garamond"/>
            </a:endParaRPr>
          </a:p>
          <a:p>
            <a:pPr lvl="0" marL="599722" indent="-599722" algn="l" defTabSz="457200">
              <a:spcBef>
                <a:spcPts val="3600"/>
              </a:spcBef>
              <a:buSzPct val="100000"/>
              <a:buAutoNum type="arabicPeriod" startAt="1"/>
              <a:tabLst>
                <a:tab pos="114300" algn="l"/>
              </a:tabLst>
              <a:defRPr sz="1800"/>
            </a:pPr>
            <a:r>
              <a:rPr sz="3400">
                <a:latin typeface="+mj-lt"/>
                <a:ea typeface="+mj-ea"/>
                <a:cs typeface="+mj-cs"/>
                <a:sym typeface="Garamond"/>
              </a:rPr>
              <a:t>Do you see yourself as God’s specially gifted servant carrying out God’s greater purposes? Explain.</a:t>
            </a:r>
            <a:endParaRPr sz="3400">
              <a:latin typeface="+mj-lt"/>
              <a:ea typeface="+mj-ea"/>
              <a:cs typeface="+mj-cs"/>
              <a:sym typeface="Garamond"/>
            </a:endParaRPr>
          </a:p>
          <a:p>
            <a:pPr lvl="0" marL="599722" indent="-599722" algn="l" defTabSz="457200">
              <a:spcBef>
                <a:spcPts val="3600"/>
              </a:spcBef>
              <a:buSzPct val="100000"/>
              <a:buAutoNum type="arabicPeriod" startAt="1"/>
              <a:tabLst>
                <a:tab pos="114300" algn="l"/>
              </a:tabLst>
              <a:defRPr sz="1800"/>
            </a:pPr>
            <a:r>
              <a:rPr sz="3400">
                <a:latin typeface="+mj-lt"/>
                <a:ea typeface="+mj-ea"/>
                <a:cs typeface="+mj-cs"/>
                <a:sym typeface="Garamond"/>
              </a:rPr>
              <a:t>What has God called you for? How has He specially gifted you for this purpose? What are you doing about it?</a:t>
            </a:r>
          </a:p>
        </p:txBody>
      </p:sp>
      <p:sp>
        <p:nvSpPr>
          <p:cNvPr id="99" name="Shape 99"/>
          <p:cNvSpPr/>
          <p:nvPr/>
        </p:nvSpPr>
        <p:spPr>
          <a:xfrm>
            <a:off x="1782232" y="1310132"/>
            <a:ext cx="219804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lvl="0">
              <a:defRPr b="0" sz="1800"/>
            </a:pPr>
            <a:r>
              <a:rPr b="1" sz="3600"/>
              <a:t>Summary</a:t>
            </a:r>
          </a:p>
        </p:txBody>
      </p:sp>
      <p:sp>
        <p:nvSpPr>
          <p:cNvPr id="100" name="Shape 100"/>
          <p:cNvSpPr/>
          <p:nvPr/>
        </p:nvSpPr>
        <p:spPr>
          <a:xfrm>
            <a:off x="2227987" y="2094393"/>
            <a:ext cx="6857375"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mj-lt"/>
                <a:ea typeface="+mj-ea"/>
                <a:cs typeface="+mj-cs"/>
                <a:sym typeface="Garamond"/>
              </a:defRPr>
            </a:lvl1pPr>
          </a:lstStyle>
          <a:p>
            <a:pPr lvl="0">
              <a:defRPr sz="1800"/>
            </a:pPr>
            <a:r>
              <a:rPr sz="3600"/>
              <a:t>Jesus is alive working powerfully in our lives along as well as other genuine believers of God, the church.</a:t>
            </a:r>
          </a:p>
        </p:txBody>
      </p:sp>
      <p:sp>
        <p:nvSpPr>
          <p:cNvPr id="101" name="Shape 101"/>
          <p:cNvSpPr/>
          <p:nvPr/>
        </p:nvSpPr>
        <p:spPr>
          <a:xfrm>
            <a:off x="1778199" y="4356433"/>
            <a:ext cx="483966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lvl="0">
              <a:defRPr b="0" sz="1800"/>
            </a:pPr>
            <a:r>
              <a:rPr b="1" sz="3600"/>
              <a:t>Discussion questions</a:t>
            </a:r>
          </a:p>
        </p:txBody>
      </p:sp>
      <p:pic>
        <p:nvPicPr>
          <p:cNvPr id="102" name="shanghai_old_door.png"/>
          <p:cNvPicPr/>
          <p:nvPr/>
        </p:nvPicPr>
        <p:blipFill>
          <a:blip r:embed="rId2">
            <a:extLst/>
          </a:blip>
          <a:stretch>
            <a:fillRect/>
          </a:stretch>
        </p:blipFill>
        <p:spPr>
          <a:xfrm>
            <a:off x="9703628" y="1134102"/>
            <a:ext cx="2358211" cy="3546182"/>
          </a:xfrm>
          <a:prstGeom prst="rect">
            <a:avLst/>
          </a:prstGeom>
          <a:ln w="12700">
            <a:miter lim="400000"/>
          </a:ln>
          <a:effectLst>
            <a:outerShdw sx="100000" sy="100000" kx="0" ky="0" algn="b" rotWithShape="0" blurRad="190500" dist="8455" dir="5400000">
              <a:srgbClr val="4F3710"/>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5" presetID="3" grpId="1" fill="hold">
                                  <p:stCondLst>
                                    <p:cond delay="0"/>
                                  </p:stCondLst>
                                  <p:iterate type="el" backwards="0">
                                    <p:tmAbs val="0"/>
                                  </p:iterate>
                                  <p:childTnLst>
                                    <p:set>
                                      <p:cBhvr>
                                        <p:cTn id="6" fill="hold"/>
                                        <p:tgtEl>
                                          <p:spTgt spid="102"/>
                                        </p:tgtEl>
                                        <p:attrNameLst>
                                          <p:attrName>style.visibility</p:attrName>
                                        </p:attrNameLst>
                                      </p:cBhvr>
                                      <p:to>
                                        <p:strVal val="visible"/>
                                      </p:to>
                                    </p:set>
                                    <p:animEffect filter="blinds(vertical)" transition="in">
                                      <p:cBhvr>
                                        <p:cTn id="7" dur="4750"/>
                                        <p:tgtEl>
                                          <p:spTgt spid="102"/>
                                        </p:tgtEl>
                                      </p:cBhvr>
                                    </p:animEffect>
                                  </p:childTnLst>
                                </p:cTn>
                              </p:par>
                            </p:childTnLst>
                          </p:cTn>
                        </p:par>
                        <p:par>
                          <p:cTn id="8" fill="hold">
                            <p:stCondLst>
                              <p:cond delay="4750"/>
                            </p:stCondLst>
                            <p:childTnLst>
                              <p:par>
                                <p:cTn id="9" nodeType="afterEffect" presetClass="entr" presetSubtype="1" presetID="22" grpId="2" fill="hold">
                                  <p:stCondLst>
                                    <p:cond delay="300"/>
                                  </p:stCondLst>
                                  <p:iterate type="el" backwards="0">
                                    <p:tmAbs val="0"/>
                                  </p:iterate>
                                  <p:childTnLst>
                                    <p:set>
                                      <p:cBhvr>
                                        <p:cTn id="10" fill="hold"/>
                                        <p:tgtEl>
                                          <p:spTgt spid="100"/>
                                        </p:tgtEl>
                                        <p:attrNameLst>
                                          <p:attrName>style.visibility</p:attrName>
                                        </p:attrNameLst>
                                      </p:cBhvr>
                                      <p:to>
                                        <p:strVal val="visible"/>
                                      </p:to>
                                    </p:set>
                                    <p:animEffect filter="wipe(up)" transition="in">
                                      <p:cBhvr>
                                        <p:cTn id="11" dur="2250"/>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1" grpId="3" fill="hold">
                                  <p:stCondLst>
                                    <p:cond delay="0"/>
                                  </p:stCondLst>
                                  <p:iterate type="el" backwards="0">
                                    <p:tmAbs val="0"/>
                                  </p:iterate>
                                  <p:childTnLst>
                                    <p:set>
                                      <p:cBhvr>
                                        <p:cTn id="15" fill="hold"/>
                                        <p:tgtEl>
                                          <p:spTgt spid="101"/>
                                        </p:tgtEl>
                                        <p:attrNameLst>
                                          <p:attrName>style.visibility</p:attrName>
                                        </p:attrNameLst>
                                      </p:cBhvr>
                                      <p:to>
                                        <p:strVal val="visible"/>
                                      </p:to>
                                    </p:set>
                                    <p:animEffect filter="(null)(right)" transition="in">
                                      <p:cBhvr>
                                        <p:cTn id="16" dur="2500"/>
                                        <p:tgtEl>
                                          <p:spTgt spid="101"/>
                                        </p:tgtEl>
                                      </p:cBhvr>
                                    </p:animEffect>
                                  </p:childTnLst>
                                </p:cTn>
                              </p:par>
                            </p:childTnLst>
                          </p:cTn>
                        </p:par>
                        <p:par>
                          <p:cTn id="17" fill="hold">
                            <p:stCondLst>
                              <p:cond delay="2500"/>
                            </p:stCondLst>
                            <p:childTnLst>
                              <p:par>
                                <p:cTn id="18" nodeType="afterEffect" presetClass="entr" presetSubtype="8" presetID="2" grpId="4" fill="hold">
                                  <p:stCondLst>
                                    <p:cond delay="0"/>
                                  </p:stCondLst>
                                  <p:iterate type="lt" backwards="0">
                                    <p:tmAbs val="0"/>
                                  </p:iterate>
                                  <p:childTnLst>
                                    <p:set>
                                      <p:cBhvr>
                                        <p:cTn id="19" fill="hold"/>
                                        <p:tgtEl>
                                          <p:spTgt spid="98"/>
                                        </p:tgtEl>
                                        <p:attrNameLst>
                                          <p:attrName>style.visibility</p:attrName>
                                        </p:attrNameLst>
                                      </p:cBhvr>
                                      <p:to>
                                        <p:strVal val="visible"/>
                                      </p:to>
                                    </p:set>
                                    <p:anim calcmode="lin" valueType="num">
                                      <p:cBhvr>
                                        <p:cTn id="20" dur="1000" fill="hold"/>
                                        <p:tgtEl>
                                          <p:spTgt spid="98"/>
                                        </p:tgtEl>
                                        <p:attrNameLst>
                                          <p:attrName>ppt_x</p:attrName>
                                        </p:attrNameLst>
                                      </p:cBhvr>
                                      <p:tavLst>
                                        <p:tav tm="0">
                                          <p:val>
                                            <p:strVal val="0-#ppt_w/2"/>
                                          </p:val>
                                        </p:tav>
                                        <p:tav tm="100000">
                                          <p:val>
                                            <p:strVal val="#ppt_x"/>
                                          </p:val>
                                        </p:tav>
                                      </p:tavLst>
                                    </p:anim>
                                    <p:anim calcmode="lin" valueType="num">
                                      <p:cBhvr>
                                        <p:cTn id="21" dur="10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0" grpId="2"/>
      <p:bldP build="whole" bldLvl="1" animBg="1" rev="0" advAuto="0" spid="102" grpId="1"/>
      <p:bldP build="whole" bldLvl="1" animBg="1" rev="0" advAuto="0" spid="98" grpId="4"/>
      <p:bldP build="whole" bldLvl="1" animBg="1" rev="0" advAuto="0" spid="101" grpId="3"/>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51A7F9"/>
            </a:gs>
            <a:gs pos="100000">
              <a:srgbClr val="FEF1AE"/>
            </a:gs>
          </a:gsLst>
          <a:lin ang="5400000" scaled="0"/>
        </a:gradFill>
      </p:bgPr>
    </p:bg>
    <p:spTree>
      <p:nvGrpSpPr>
        <p:cNvPr id="1" name=""/>
        <p:cNvGrpSpPr/>
        <p:nvPr/>
      </p:nvGrpSpPr>
      <p:grpSpPr>
        <a:xfrm>
          <a:off x="0" y="0"/>
          <a:ext cx="0" cy="0"/>
          <a:chOff x="0" y="0"/>
          <a:chExt cx="0" cy="0"/>
        </a:xfrm>
      </p:grpSpPr>
      <p:pic>
        <p:nvPicPr>
          <p:cNvPr id="104" name="Coliseum_Romans.png"/>
          <p:cNvPicPr/>
          <p:nvPr/>
        </p:nvPicPr>
        <p:blipFill>
          <a:blip r:embed="rId2">
            <a:extLst/>
          </a:blip>
          <a:stretch>
            <a:fillRect/>
          </a:stretch>
        </p:blipFill>
        <p:spPr>
          <a:xfrm>
            <a:off x="0" y="1670694"/>
            <a:ext cx="13004800" cy="7969251"/>
          </a:xfrm>
          <a:prstGeom prst="rect">
            <a:avLst/>
          </a:prstGeom>
          <a:ln w="12700">
            <a:miter lim="400000"/>
          </a:ln>
          <a:effectLst>
            <a:outerShdw sx="100000" sy="100000" kx="0" ky="0" algn="b" rotWithShape="0" blurRad="114300" dist="25400" dir="1733921">
              <a:srgbClr val="000000">
                <a:alpha val="59426"/>
              </a:srgbClr>
            </a:outerShdw>
          </a:effectLst>
        </p:spPr>
      </p:pic>
      <p:sp>
        <p:nvSpPr>
          <p:cNvPr id="105" name="Shape 105"/>
          <p:cNvSpPr/>
          <p:nvPr/>
        </p:nvSpPr>
        <p:spPr>
          <a:xfrm>
            <a:off x="0" y="-438159"/>
            <a:ext cx="13004800" cy="2633391"/>
          </a:xfrm>
          <a:prstGeom prst="rect">
            <a:avLst/>
          </a:prstGeom>
          <a:ln w="12700">
            <a:miter lim="400000"/>
          </a:ln>
          <a:effectLst>
            <a:outerShdw sx="100000" sy="100000" kx="0" ky="0" algn="b" rotWithShape="0" blurRad="114300" dist="25400" dir="1733921">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pc="1440" sz="18000">
                <a:solidFill>
                  <a:srgbClr val="494237"/>
                </a:solidFill>
                <a:latin typeface="Times New Roman Bold"/>
                <a:ea typeface="Times New Roman Bold"/>
                <a:cs typeface="Times New Roman Bold"/>
                <a:sym typeface="Times New Roman Bold"/>
              </a:defRPr>
            </a:lvl1pPr>
          </a:lstStyle>
          <a:p>
            <a:pPr lvl="0">
              <a:defRPr spc="0" sz="1800">
                <a:solidFill>
                  <a:srgbClr val="000000"/>
                </a:solidFill>
              </a:defRPr>
            </a:pPr>
            <a:r>
              <a:rPr spc="1440" sz="18000">
                <a:solidFill>
                  <a:srgbClr val="494237"/>
                </a:solidFill>
              </a:rPr>
              <a:t>ROMANS</a:t>
            </a:r>
          </a:p>
        </p:txBody>
      </p:sp>
      <p:sp>
        <p:nvSpPr>
          <p:cNvPr id="106" name="Shape 106"/>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1" baseline="1538" spc="194" sz="6500">
                <a:solidFill>
                  <a:srgbClr val="D2B9AA"/>
                </a:solidFill>
                <a:effectLst>
                  <a:outerShdw sx="100000" sy="100000" kx="0" ky="0" algn="b" rotWithShape="0" blurRad="12700" dist="12700" dir="2100000">
                    <a:srgbClr val="000000"/>
                  </a:outerShdw>
                </a:effectLst>
                <a:latin typeface="Copperplate Gothic Bold"/>
                <a:ea typeface="Copperplate Gothic Bold"/>
                <a:cs typeface="Copperplate Gothic Bold"/>
                <a:sym typeface="Copperplate Gothic Bold"/>
              </a:defRPr>
            </a:lvl1pPr>
          </a:lstStyle>
          <a:p>
            <a:pPr lvl="0">
              <a:defRPr b="0" baseline="0" spc="0" sz="1800">
                <a:solidFill>
                  <a:srgbClr val="000000"/>
                </a:solidFill>
                <a:effectLst/>
              </a:defRPr>
            </a:pPr>
            <a:r>
              <a:rPr b="1" baseline="1538" spc="194" sz="6500">
                <a:solidFill>
                  <a:srgbClr val="D2B9AA"/>
                </a:solidFill>
                <a:effectLst>
                  <a:outerShdw sx="100000" sy="100000" kx="0" ky="0" algn="b" rotWithShape="0" blurRad="12700" dist="12700" dir="2100000">
                    <a:srgbClr val="000000"/>
                  </a:outerShdw>
                </a:effectLst>
              </a:rPr>
              <a:t>Laying a solid foundation</a:t>
            </a:r>
          </a:p>
        </p:txBody>
      </p:sp>
      <p:sp>
        <p:nvSpPr>
          <p:cNvPr id="107" name="Shape 107"/>
          <p:cNvSpPr/>
          <p:nvPr/>
        </p:nvSpPr>
        <p:spPr>
          <a:xfrm>
            <a:off x="5120222" y="3152027"/>
            <a:ext cx="4088047" cy="1946673"/>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pc="512" sz="6400">
                <a:solidFill>
                  <a:srgbClr val="494237"/>
                </a:solidFill>
                <a:latin typeface="Times New Roman Bold"/>
                <a:ea typeface="Times New Roman Bold"/>
                <a:cs typeface="Times New Roman Bold"/>
                <a:sym typeface="Times New Roman Bold"/>
              </a:defRPr>
            </a:lvl1pPr>
          </a:lstStyle>
          <a:p>
            <a:pPr lvl="0">
              <a:defRPr spc="0" sz="1800">
                <a:solidFill>
                  <a:srgbClr val="000000"/>
                </a:solidFill>
              </a:defRPr>
            </a:pPr>
            <a:r>
              <a:rPr spc="512" sz="6400">
                <a:solidFill>
                  <a:srgbClr val="494237"/>
                </a:solidFill>
              </a:rPr>
              <a:t>Romans 1:1-7</a:t>
            </a:r>
          </a:p>
        </p:txBody>
      </p:sp>
      <p:sp>
        <p:nvSpPr>
          <p:cNvPr id="108" name="Shape 108"/>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baseline="2941" spc="101" sz="3400">
                <a:solidFill>
                  <a:srgbClr val="D2B9AA"/>
                </a:solidFill>
                <a:effectLst>
                  <a:outerShdw sx="100000" sy="100000" kx="0" ky="0" algn="b" rotWithShape="0" blurRad="12700" dist="12700" dir="2100000">
                    <a:srgbClr val="000000"/>
                  </a:outerShdw>
                </a:effectLst>
                <a:latin typeface="Times New Roman Bold"/>
                <a:ea typeface="Times New Roman Bold"/>
                <a:cs typeface="Times New Roman Bold"/>
                <a:sym typeface="Times New Roman Bold"/>
              </a:defRPr>
            </a:lvl1pPr>
          </a:lstStyle>
          <a:p>
            <a:pPr lvl="0">
              <a:defRPr baseline="0" spc="0" sz="1800">
                <a:solidFill>
                  <a:srgbClr val="000000"/>
                </a:solidFill>
                <a:effectLst/>
              </a:defRPr>
            </a:pPr>
            <a:r>
              <a:rPr baseline="2941" spc="101" sz="3400">
                <a:solidFill>
                  <a:srgbClr val="D2B9AA"/>
                </a:solidFill>
                <a:effectLst>
                  <a:outerShdw sx="100000" sy="100000" kx="0" ky="0" algn="b" rotWithShape="0" blurRad="12700" dist="12700" dir="2100000">
                    <a:srgbClr val="000000"/>
                  </a:outerShdw>
                </a:effectLst>
              </a:rPr>
              <a:t>Paul Bucknell</a:t>
            </a:r>
          </a:p>
        </p:txBody>
      </p:sp>
      <p:sp>
        <p:nvSpPr>
          <p:cNvPr id="109" name="Shape 109"/>
          <p:cNvSpPr/>
          <p:nvPr/>
        </p:nvSpPr>
        <p:spPr>
          <a:xfrm>
            <a:off x="3533392" y="2182176"/>
            <a:ext cx="7670042" cy="969852"/>
          </a:xfrm>
          <a:prstGeom prst="rect">
            <a:avLst/>
          </a:prstGeom>
          <a:ln w="12700">
            <a:miter lim="400000"/>
          </a:ln>
          <a:effectLst>
            <a:outerShdw sx="100000" sy="100000" kx="0" ky="0" algn="b" rotWithShape="0" blurRad="114300" dist="25400" dir="1733921">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pc="496" sz="6200">
                <a:solidFill>
                  <a:srgbClr val="494237"/>
                </a:solidFill>
                <a:latin typeface="Times New Roman Bold"/>
                <a:ea typeface="Times New Roman Bold"/>
                <a:cs typeface="Times New Roman Bold"/>
                <a:sym typeface="Times New Roman Bold"/>
              </a:defRPr>
            </a:lvl1pPr>
          </a:lstStyle>
          <a:p>
            <a:pPr lvl="0">
              <a:defRPr spc="0" sz="1800">
                <a:solidFill>
                  <a:srgbClr val="000000"/>
                </a:solidFill>
              </a:defRPr>
            </a:pPr>
            <a:r>
              <a:rPr spc="496" sz="6200">
                <a:solidFill>
                  <a:srgbClr val="494237"/>
                </a:solidFill>
              </a:rPr>
              <a:t>A Sneak Preview</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With-God-man.png"/>
          <p:cNvPicPr/>
          <p:nvPr/>
        </p:nvPicPr>
        <p:blipFill>
          <a:blip r:embed="rId2">
            <a:extLst/>
          </a:blip>
          <a:stretch>
            <a:fillRect/>
          </a:stretch>
        </p:blipFill>
        <p:spPr>
          <a:xfrm>
            <a:off x="8877051" y="1715244"/>
            <a:ext cx="4013622" cy="2387851"/>
          </a:xfrm>
          <a:prstGeom prst="rect">
            <a:avLst/>
          </a:prstGeom>
          <a:ln w="12700">
            <a:miter lim="400000"/>
          </a:ln>
        </p:spPr>
      </p:pic>
      <p:sp>
        <p:nvSpPr>
          <p:cNvPr id="45" name="Shape 45"/>
          <p:cNvSpPr/>
          <p:nvPr/>
        </p:nvSpPr>
        <p:spPr>
          <a:xfrm>
            <a:off x="1455910" y="1391394"/>
            <a:ext cx="75807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506436" indent="-506436">
              <a:buClr>
                <a:srgbClr val="000000"/>
              </a:buClr>
              <a:buSzPct val="100000"/>
              <a:buFont typeface="Lucida Grande"/>
              <a:buChar char="✴"/>
              <a:defRPr b="1"/>
            </a:lvl1pPr>
          </a:lstStyle>
          <a:p>
            <a:pPr lvl="0">
              <a:defRPr b="0" sz="1800"/>
            </a:pPr>
            <a:r>
              <a:rPr b="1" sz="3600"/>
              <a:t>Purpose of the Book of Romans</a:t>
            </a:r>
          </a:p>
        </p:txBody>
      </p:sp>
      <p:sp>
        <p:nvSpPr>
          <p:cNvPr id="46" name="Shape 46"/>
          <p:cNvSpPr/>
          <p:nvPr/>
        </p:nvSpPr>
        <p:spPr>
          <a:xfrm>
            <a:off x="1985432" y="2453203"/>
            <a:ext cx="8676383" cy="444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defTabSz="457200">
              <a:spcBef>
                <a:spcPts val="300"/>
              </a:spcBef>
              <a:buSzPct val="100000"/>
              <a:buChar char="•"/>
              <a:tabLst>
                <a:tab pos="114300" algn="l"/>
              </a:tabLst>
              <a:defRPr sz="1800"/>
            </a:pPr>
            <a:r>
              <a:rPr b="1" sz="3800">
                <a:latin typeface="+mj-lt"/>
                <a:ea typeface="+mj-ea"/>
                <a:cs typeface="+mj-cs"/>
                <a:sym typeface="Garamond"/>
              </a:rPr>
              <a:t>God’s goals for Romans</a:t>
            </a:r>
            <a:endParaRPr b="1" sz="3800">
              <a:latin typeface="+mj-lt"/>
              <a:ea typeface="+mj-ea"/>
              <a:cs typeface="+mj-cs"/>
              <a:sym typeface="Garamond"/>
            </a:endParaRPr>
          </a:p>
          <a:p>
            <a:pPr lvl="1" marL="839611" indent="-395111" algn="l" defTabSz="457200">
              <a:spcBef>
                <a:spcPts val="2000"/>
              </a:spcBef>
              <a:buSzPct val="75000"/>
              <a:buChar char="-"/>
              <a:tabLst>
                <a:tab pos="114300" algn="l"/>
              </a:tabLst>
              <a:defRPr sz="1800"/>
            </a:pPr>
            <a:r>
              <a:rPr sz="3200">
                <a:latin typeface="+mj-lt"/>
                <a:ea typeface="+mj-ea"/>
                <a:cs typeface="+mj-cs"/>
                <a:sym typeface="Garamond"/>
              </a:rPr>
              <a:t>What does He want to teach me or change in  my life through the Book of Romans?</a:t>
            </a:r>
            <a:endParaRPr sz="3200">
              <a:latin typeface="+mj-lt"/>
              <a:ea typeface="+mj-ea"/>
              <a:cs typeface="+mj-cs"/>
              <a:sym typeface="Garamond"/>
            </a:endParaRPr>
          </a:p>
          <a:p>
            <a:pPr lvl="1" marL="839611" indent="-395111" algn="l" defTabSz="457200">
              <a:spcBef>
                <a:spcPts val="2000"/>
              </a:spcBef>
              <a:buSzPct val="75000"/>
              <a:buChar char="-"/>
              <a:tabLst>
                <a:tab pos="114300" algn="l"/>
              </a:tabLst>
              <a:defRPr sz="1800"/>
            </a:pPr>
            <a:r>
              <a:rPr sz="3200">
                <a:latin typeface="+mj-lt"/>
                <a:ea typeface="+mj-ea"/>
                <a:cs typeface="+mj-cs"/>
                <a:sym typeface="Garamond"/>
              </a:rPr>
              <a:t>Laying a solid foundation for the people of God</a:t>
            </a:r>
            <a:endParaRPr sz="3200">
              <a:latin typeface="+mj-lt"/>
              <a:ea typeface="+mj-ea"/>
              <a:cs typeface="+mj-cs"/>
              <a:sym typeface="Garamond"/>
            </a:endParaRPr>
          </a:p>
          <a:p>
            <a:pPr lvl="1" marL="839611" indent="-395111" algn="l" defTabSz="457200">
              <a:spcBef>
                <a:spcPts val="2000"/>
              </a:spcBef>
              <a:buSzPct val="75000"/>
              <a:buChar char="-"/>
              <a:tabLst>
                <a:tab pos="114300" algn="l"/>
              </a:tabLst>
              <a:defRPr sz="1800"/>
            </a:pPr>
            <a:r>
              <a:rPr sz="3200">
                <a:latin typeface="+mj-lt"/>
                <a:ea typeface="+mj-ea"/>
                <a:cs typeface="+mj-cs"/>
                <a:sym typeface="Garamond"/>
              </a:rPr>
              <a:t>The gospel of Jesus Christ is presented, defended and applied so that God’s people, no matter what nationality, completely set themselves apart for God (Rom 12:1-2).</a:t>
            </a:r>
          </a:p>
        </p:txBody>
      </p:sp>
      <p:grpSp>
        <p:nvGrpSpPr>
          <p:cNvPr id="50" name="Group 50"/>
          <p:cNvGrpSpPr/>
          <p:nvPr/>
        </p:nvGrpSpPr>
        <p:grpSpPr>
          <a:xfrm>
            <a:off x="1787793" y="7312313"/>
            <a:ext cx="11010137" cy="2174587"/>
            <a:chOff x="0" y="0"/>
            <a:chExt cx="11010135" cy="2174586"/>
          </a:xfrm>
        </p:grpSpPr>
        <p:sp>
          <p:nvSpPr>
            <p:cNvPr id="47" name="Shape 47"/>
            <p:cNvSpPr/>
            <p:nvPr/>
          </p:nvSpPr>
          <p:spPr>
            <a:xfrm>
              <a:off x="0" y="271817"/>
              <a:ext cx="2398224" cy="1411782"/>
            </a:xfrm>
            <a:prstGeom prst="rect">
              <a:avLst/>
            </a:prstGeom>
            <a:solidFill>
              <a:srgbClr val="FFFFFF"/>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defTabSz="457200">
                <a:defRPr sz="3000">
                  <a:solidFill>
                    <a:srgbClr val="3C0A49"/>
                  </a:solidFill>
                  <a:effectLst>
                    <a:outerShdw sx="100000" sy="100000" kx="0" ky="0" algn="b" rotWithShape="0" blurRad="25400" dist="23998" dir="2700000">
                      <a:srgbClr val="000000">
                        <a:alpha val="31034"/>
                      </a:srgbClr>
                    </a:outerShdw>
                  </a:effectLst>
                  <a:latin typeface="Times New Roman"/>
                  <a:ea typeface="Times New Roman"/>
                  <a:cs typeface="Times New Roman"/>
                  <a:sym typeface="Times New Roman"/>
                </a:defRPr>
              </a:lvl1pPr>
            </a:lstStyle>
            <a:p>
              <a:pPr lvl="0">
                <a:defRPr sz="1800">
                  <a:solidFill>
                    <a:srgbClr val="000000"/>
                  </a:solidFill>
                  <a:effectLst/>
                </a:defRPr>
              </a:pPr>
              <a:r>
                <a:rPr sz="3000">
                  <a:solidFill>
                    <a:srgbClr val="3C0A49"/>
                  </a:solidFill>
                  <a:effectLst>
                    <a:outerShdw sx="100000" sy="100000" kx="0" ky="0" algn="b" rotWithShape="0" blurRad="25400" dist="23998" dir="2700000">
                      <a:srgbClr val="000000">
                        <a:alpha val="31034"/>
                      </a:srgbClr>
                    </a:outerShdw>
                  </a:effectLst>
                </a:rPr>
                <a:t>Romans: Chapters 1-11</a:t>
              </a:r>
            </a:p>
          </p:txBody>
        </p:sp>
        <p:sp>
          <p:nvSpPr>
            <p:cNvPr id="48" name="Shape 48"/>
            <p:cNvSpPr/>
            <p:nvPr/>
          </p:nvSpPr>
          <p:spPr>
            <a:xfrm>
              <a:off x="2563323" y="523586"/>
              <a:ext cx="1445704" cy="908243"/>
            </a:xfrm>
            <a:prstGeom prst="rightArrow">
              <a:avLst>
                <a:gd name="adj1" fmla="val 52640"/>
                <a:gd name="adj2" fmla="val 7978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0" tIns="0" rIns="0" bIns="0" numCol="1" anchor="ctr">
              <a:noAutofit/>
            </a:bodyPr>
            <a:lstStyle/>
            <a:p>
              <a:pPr lvl="0" defTabSz="457200">
                <a:defRPr sz="1200">
                  <a:solidFill>
                    <a:srgbClr val="FFFFFF"/>
                  </a:solidFill>
                  <a:effectLst>
                    <a:outerShdw sx="100000" sy="100000" kx="0" ky="0" algn="b" rotWithShape="0" blurRad="25400" dist="23998" dir="2700000">
                      <a:srgbClr val="000000">
                        <a:alpha val="31034"/>
                      </a:srgbClr>
                    </a:outerShdw>
                  </a:effectLst>
                  <a:latin typeface="Times New Roman"/>
                  <a:ea typeface="Times New Roman"/>
                  <a:cs typeface="Times New Roman"/>
                  <a:sym typeface="Times New Roman"/>
                </a:defRPr>
              </a:pPr>
            </a:p>
          </p:txBody>
        </p:sp>
        <p:sp>
          <p:nvSpPr>
            <p:cNvPr id="49" name="Shape 49"/>
            <p:cNvSpPr/>
            <p:nvPr/>
          </p:nvSpPr>
          <p:spPr>
            <a:xfrm>
              <a:off x="4174126" y="0"/>
              <a:ext cx="6836010" cy="2174587"/>
            </a:xfrm>
            <a:prstGeom prst="rect">
              <a:avLst/>
            </a:prstGeom>
            <a:solidFill>
              <a:srgbClr val="FFFFFF"/>
            </a:solid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just" defTabSz="457200">
                <a:defRPr sz="1800"/>
              </a:pPr>
              <a:r>
                <a:rPr sz="2100">
                  <a:effectLst>
                    <a:outerShdw sx="100000" sy="100000" kx="0" ky="0" algn="b" rotWithShape="0" blurRad="25400" dist="23998" dir="2700000">
                      <a:srgbClr val="000000">
                        <a:alpha val="31034"/>
                      </a:srgbClr>
                    </a:outerShdw>
                  </a:effectLst>
                  <a:latin typeface="+mj-lt"/>
                  <a:ea typeface="+mj-ea"/>
                  <a:cs typeface="+mj-cs"/>
                  <a:sym typeface="Garamond"/>
                </a:rPr>
                <a:t>“</a:t>
              </a:r>
              <a:r>
                <a:rPr b="1" sz="2100">
                  <a:effectLst>
                    <a:outerShdw sx="100000" sy="100000" kx="0" ky="0" algn="b" rotWithShape="0" blurRad="25400" dist="23998" dir="2700000">
                      <a:srgbClr val="000000">
                        <a:alpha val="31034"/>
                      </a:srgbClr>
                    </a:outerShdw>
                  </a:effectLst>
                  <a:latin typeface="+mj-lt"/>
                  <a:ea typeface="+mj-ea"/>
                  <a:cs typeface="+mj-cs"/>
                  <a:sym typeface="Garamond"/>
                </a:rPr>
                <a:t>I urge you</a:t>
              </a:r>
              <a:r>
                <a:rPr sz="2100">
                  <a:effectLst>
                    <a:outerShdw sx="100000" sy="100000" kx="0" ky="0" algn="b" rotWithShape="0" blurRad="25400" dist="23998" dir="2700000">
                      <a:srgbClr val="000000">
                        <a:alpha val="31034"/>
                      </a:srgbClr>
                    </a:outerShdw>
                  </a:effectLst>
                  <a:latin typeface="+mj-lt"/>
                  <a:ea typeface="+mj-ea"/>
                  <a:cs typeface="+mj-cs"/>
                  <a:sym typeface="Garamond"/>
                </a:rPr>
                <a:t> </a:t>
              </a:r>
              <a:r>
                <a:rPr b="1" sz="2600">
                  <a:solidFill>
                    <a:srgbClr val="770E09"/>
                  </a:solidFill>
                  <a:effectLst>
                    <a:outerShdw sx="100000" sy="100000" kx="0" ky="0" algn="b" rotWithShape="0" blurRad="25400" dist="23998" dir="2700000">
                      <a:srgbClr val="000000">
                        <a:alpha val="31034"/>
                      </a:srgbClr>
                    </a:outerShdw>
                  </a:effectLst>
                  <a:latin typeface="+mj-lt"/>
                  <a:ea typeface="+mj-ea"/>
                  <a:cs typeface="+mj-cs"/>
                  <a:sym typeface="Garamond"/>
                </a:rPr>
                <a:t>therefore</a:t>
              </a:r>
              <a:r>
                <a:rPr sz="2100">
                  <a:effectLst>
                    <a:outerShdw sx="100000" sy="100000" kx="0" ky="0" algn="b" rotWithShape="0" blurRad="25400" dist="23998" dir="2700000">
                      <a:srgbClr val="000000">
                        <a:alpha val="31034"/>
                      </a:srgbClr>
                    </a:outerShdw>
                  </a:effectLst>
                  <a:latin typeface="+mj-lt"/>
                  <a:ea typeface="+mj-ea"/>
                  <a:cs typeface="+mj-cs"/>
                  <a:sym typeface="Garamond"/>
                </a:rPr>
                <a:t>, brethren, by the mercies of God, to present your bodies a living and holy sacrifice, acceptable to God, which is your spiritual service of worship. And do not be conformed to this world, but be transformed by the renewing of your mind, that you may prove what the will of God is, that which is good and acceptable and perfect” (Rom 12:1-2).</a:t>
              </a:r>
            </a:p>
          </p:txBody>
        </p:sp>
      </p:grpSp>
      <p:sp>
        <p:nvSpPr>
          <p:cNvPr id="51" name="Shape 51"/>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44"/>
                                        </p:tgtEl>
                                        <p:attrNameLst>
                                          <p:attrName>style.visibility</p:attrName>
                                        </p:attrNameLst>
                                      </p:cBhvr>
                                      <p:to>
                                        <p:strVal val="visible"/>
                                      </p:to>
                                    </p:set>
                                    <p:animEffect filter="dissolve" transition="in">
                                      <p:cBhvr>
                                        <p:cTn id="7" dur="3000"/>
                                        <p:tgtEl>
                                          <p:spTgt spid="44"/>
                                        </p:tgtEl>
                                      </p:cBhvr>
                                    </p:animEffect>
                                  </p:childTnLst>
                                </p:cTn>
                              </p:par>
                            </p:childTnLst>
                          </p:cTn>
                        </p:par>
                        <p:par>
                          <p:cTn id="8" fill="hold">
                            <p:stCondLst>
                              <p:cond delay="3000"/>
                            </p:stCondLst>
                            <p:childTnLst>
                              <p:par>
                                <p:cTn id="9" nodeType="afterEffect" presetClass="entr" presetSubtype="8" presetID="2" grpId="2" fill="hold">
                                  <p:stCondLst>
                                    <p:cond delay="0"/>
                                  </p:stCondLst>
                                  <p:iterate type="el" backwards="0">
                                    <p:tmAbs val="0"/>
                                  </p:iterate>
                                  <p:childTnLst>
                                    <p:set>
                                      <p:cBhvr>
                                        <p:cTn id="10" fill="hold"/>
                                        <p:tgtEl>
                                          <p:spTgt spid="46">
                                            <p:bg/>
                                          </p:spTgt>
                                        </p:tgtEl>
                                        <p:attrNameLst>
                                          <p:attrName>style.visibility</p:attrName>
                                        </p:attrNameLst>
                                      </p:cBhvr>
                                      <p:to>
                                        <p:strVal val="visible"/>
                                      </p:to>
                                    </p:set>
                                    <p:anim calcmode="lin" valueType="num">
                                      <p:cBhvr>
                                        <p:cTn id="11" dur="1000" fill="hold"/>
                                        <p:tgtEl>
                                          <p:spTgt spid="46">
                                            <p:bg/>
                                          </p:spTgt>
                                        </p:tgtEl>
                                        <p:attrNameLst>
                                          <p:attrName>ppt_x</p:attrName>
                                        </p:attrNameLst>
                                      </p:cBhvr>
                                      <p:tavLst>
                                        <p:tav tm="0">
                                          <p:val>
                                            <p:strVal val="0-#ppt_w/2"/>
                                          </p:val>
                                        </p:tav>
                                        <p:tav tm="100000">
                                          <p:val>
                                            <p:strVal val="#ppt_x"/>
                                          </p:val>
                                        </p:tav>
                                      </p:tavLst>
                                    </p:anim>
                                    <p:anim calcmode="lin" valueType="num">
                                      <p:cBhvr>
                                        <p:cTn id="12" dur="1000" fill="hold"/>
                                        <p:tgtEl>
                                          <p:spTgt spid="46">
                                            <p:bg/>
                                          </p:spTgt>
                                        </p:tgtEl>
                                        <p:attrNameLst>
                                          <p:attrName>ppt_y</p:attrName>
                                        </p:attrNameLst>
                                      </p:cBhvr>
                                      <p:tavLst>
                                        <p:tav tm="0">
                                          <p:val>
                                            <p:strVal val="#ppt_y"/>
                                          </p:val>
                                        </p:tav>
                                        <p:tav tm="100000">
                                          <p:val>
                                            <p:strVal val="#ppt_y"/>
                                          </p:val>
                                        </p:tav>
                                      </p:tavLst>
                                    </p:anim>
                                  </p:childTnLst>
                                </p:cTn>
                              </p:par>
                              <p:par>
                                <p:cTn id="13" presetClass="entr" presetSubtype="8" presetID="2" grpId="2" fill="hold">
                                  <p:stCondLst>
                                    <p:cond delay="0"/>
                                  </p:stCondLst>
                                  <p:iterate type="el" backwards="0">
                                    <p:tmAbs val="0"/>
                                  </p:iterate>
                                  <p:childTnLst>
                                    <p:set>
                                      <p:cBhvr>
                                        <p:cTn id="14" fill="hold"/>
                                        <p:tgtEl>
                                          <p:spTgt spid="46">
                                            <p:txEl>
                                              <p:pRg st="0" end="0"/>
                                            </p:txEl>
                                          </p:spTgt>
                                        </p:tgtEl>
                                        <p:attrNameLst>
                                          <p:attrName>style.visibility</p:attrName>
                                        </p:attrNameLst>
                                      </p:cBhvr>
                                      <p:to>
                                        <p:strVal val="visible"/>
                                      </p:to>
                                    </p:set>
                                    <p:anim calcmode="lin" valueType="num">
                                      <p:cBhvr>
                                        <p:cTn id="15" dur="1000" fill="hold"/>
                                        <p:tgtEl>
                                          <p:spTgt spid="46">
                                            <p:txEl>
                                              <p:pRg st="0" end="0"/>
                                            </p:txEl>
                                          </p:spTgt>
                                        </p:tgtEl>
                                        <p:attrNameLst>
                                          <p:attrName>ppt_x</p:attrName>
                                        </p:attrNameLst>
                                      </p:cBhvr>
                                      <p:tavLst>
                                        <p:tav tm="0">
                                          <p:val>
                                            <p:strVal val="0-#ppt_w/2"/>
                                          </p:val>
                                        </p:tav>
                                        <p:tav tm="100000">
                                          <p:val>
                                            <p:strVal val="#ppt_x"/>
                                          </p:val>
                                        </p:tav>
                                      </p:tavLst>
                                    </p:anim>
                                    <p:anim calcmode="lin" valueType="num">
                                      <p:cBhvr>
                                        <p:cTn id="16"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nodeType="afterEffect" presetClass="entr" presetSubtype="8" presetID="2" grpId="2" fill="hold">
                                  <p:stCondLst>
                                    <p:cond delay="0"/>
                                  </p:stCondLst>
                                  <p:iterate type="el" backwards="0">
                                    <p:tmAbs val="0"/>
                                  </p:iterate>
                                  <p:childTnLst>
                                    <p:set>
                                      <p:cBhvr>
                                        <p:cTn id="19" fill="hold"/>
                                        <p:tgtEl>
                                          <p:spTgt spid="46">
                                            <p:txEl>
                                              <p:pRg st="1" end="1"/>
                                            </p:txEl>
                                          </p:spTgt>
                                        </p:tgtEl>
                                        <p:attrNameLst>
                                          <p:attrName>style.visibility</p:attrName>
                                        </p:attrNameLst>
                                      </p:cBhvr>
                                      <p:to>
                                        <p:strVal val="visible"/>
                                      </p:to>
                                    </p:set>
                                    <p:anim calcmode="lin" valueType="num">
                                      <p:cBhvr>
                                        <p:cTn id="20" dur="1000" fill="hold"/>
                                        <p:tgtEl>
                                          <p:spTgt spid="46">
                                            <p:txEl>
                                              <p:pRg st="1" end="1"/>
                                            </p:txEl>
                                          </p:spTgt>
                                        </p:tgtEl>
                                        <p:attrNameLst>
                                          <p:attrName>ppt_x</p:attrName>
                                        </p:attrNameLst>
                                      </p:cBhvr>
                                      <p:tavLst>
                                        <p:tav tm="0">
                                          <p:val>
                                            <p:strVal val="0-#ppt_w/2"/>
                                          </p:val>
                                        </p:tav>
                                        <p:tav tm="100000">
                                          <p:val>
                                            <p:strVal val="#ppt_x"/>
                                          </p:val>
                                        </p:tav>
                                      </p:tavLst>
                                    </p:anim>
                                    <p:anim calcmode="lin" valueType="num">
                                      <p:cBhvr>
                                        <p:cTn id="21" dur="1000" fill="hold"/>
                                        <p:tgtEl>
                                          <p:spTgt spid="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 grpId="2" fill="hold">
                                  <p:stCondLst>
                                    <p:cond delay="0"/>
                                  </p:stCondLst>
                                  <p:iterate type="el" backwards="0">
                                    <p:tmAbs val="0"/>
                                  </p:iterate>
                                  <p:childTnLst>
                                    <p:set>
                                      <p:cBhvr>
                                        <p:cTn id="25" fill="hold"/>
                                        <p:tgtEl>
                                          <p:spTgt spid="46">
                                            <p:txEl>
                                              <p:pRg st="2" end="2"/>
                                            </p:txEl>
                                          </p:spTgt>
                                        </p:tgtEl>
                                        <p:attrNameLst>
                                          <p:attrName>style.visibility</p:attrName>
                                        </p:attrNameLst>
                                      </p:cBhvr>
                                      <p:to>
                                        <p:strVal val="visible"/>
                                      </p:to>
                                    </p:set>
                                    <p:anim calcmode="lin" valueType="num">
                                      <p:cBhvr>
                                        <p:cTn id="26" dur="1000" fill="hold"/>
                                        <p:tgtEl>
                                          <p:spTgt spid="46">
                                            <p:txEl>
                                              <p:pRg st="2" end="2"/>
                                            </p:txEl>
                                          </p:spTgt>
                                        </p:tgtEl>
                                        <p:attrNameLst>
                                          <p:attrName>ppt_x</p:attrName>
                                        </p:attrNameLst>
                                      </p:cBhvr>
                                      <p:tavLst>
                                        <p:tav tm="0">
                                          <p:val>
                                            <p:strVal val="0-#ppt_w/2"/>
                                          </p:val>
                                        </p:tav>
                                        <p:tav tm="100000">
                                          <p:val>
                                            <p:strVal val="#ppt_x"/>
                                          </p:val>
                                        </p:tav>
                                      </p:tavLst>
                                    </p:anim>
                                    <p:anim calcmode="lin" valueType="num">
                                      <p:cBhvr>
                                        <p:cTn id="27" dur="1000" fill="hold"/>
                                        <p:tgtEl>
                                          <p:spTgt spid="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 grpId="2" fill="hold">
                                  <p:stCondLst>
                                    <p:cond delay="0"/>
                                  </p:stCondLst>
                                  <p:iterate type="el" backwards="0">
                                    <p:tmAbs val="0"/>
                                  </p:iterate>
                                  <p:childTnLst>
                                    <p:set>
                                      <p:cBhvr>
                                        <p:cTn id="31" fill="hold"/>
                                        <p:tgtEl>
                                          <p:spTgt spid="46">
                                            <p:txEl>
                                              <p:pRg st="3" end="3"/>
                                            </p:txEl>
                                          </p:spTgt>
                                        </p:tgtEl>
                                        <p:attrNameLst>
                                          <p:attrName>style.visibility</p:attrName>
                                        </p:attrNameLst>
                                      </p:cBhvr>
                                      <p:to>
                                        <p:strVal val="visible"/>
                                      </p:to>
                                    </p:set>
                                    <p:anim calcmode="lin" valueType="num">
                                      <p:cBhvr>
                                        <p:cTn id="32" dur="1000" fill="hold"/>
                                        <p:tgtEl>
                                          <p:spTgt spid="46">
                                            <p:txEl>
                                              <p:pRg st="3" end="3"/>
                                            </p:txEl>
                                          </p:spTgt>
                                        </p:tgtEl>
                                        <p:attrNameLst>
                                          <p:attrName>ppt_x</p:attrName>
                                        </p:attrNameLst>
                                      </p:cBhvr>
                                      <p:tavLst>
                                        <p:tav tm="0">
                                          <p:val>
                                            <p:strVal val="0-#ppt_w/2"/>
                                          </p:val>
                                        </p:tav>
                                        <p:tav tm="100000">
                                          <p:val>
                                            <p:strVal val="#ppt_x"/>
                                          </p:val>
                                        </p:tav>
                                      </p:tavLst>
                                    </p:anim>
                                    <p:anim calcmode="lin" valueType="num">
                                      <p:cBhvr>
                                        <p:cTn id="33" dur="1000" fill="hold"/>
                                        <p:tgtEl>
                                          <p:spTgt spid="4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3" fill="hold">
                                  <p:stCondLst>
                                    <p:cond delay="0"/>
                                  </p:stCondLst>
                                  <p:iterate type="el" backwards="0">
                                    <p:tmAbs val="0"/>
                                  </p:iterate>
                                  <p:childTnLst>
                                    <p:set>
                                      <p:cBhvr>
                                        <p:cTn id="37" fill="hold"/>
                                        <p:tgtEl>
                                          <p:spTgt spid="50"/>
                                        </p:tgtEl>
                                        <p:attrNameLst>
                                          <p:attrName>style.visibility</p:attrName>
                                        </p:attrNameLst>
                                      </p:cBhvr>
                                      <p:to>
                                        <p:strVal val="visible"/>
                                      </p:to>
                                    </p:set>
                                    <p:animEffect filter="wipe(left)" transition="in">
                                      <p:cBhvr>
                                        <p:cTn id="38" dur="325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6" grpId="2"/>
      <p:bldP build="whole" bldLvl="1" animBg="1" rev="0" advAuto="0" spid="50" grpId="3"/>
      <p:bldP build="whole" bldLvl="1" animBg="1" rev="0" advAuto="0" spid="4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nvSpPr>
        <p:spPr>
          <a:xfrm>
            <a:off x="2461468" y="2590800"/>
            <a:ext cx="9691143" cy="5600701"/>
          </a:xfrm>
          <a:prstGeom prst="rect">
            <a:avLst/>
          </a:prstGeom>
          <a:gradFill>
            <a:gsLst>
              <a:gs pos="0">
                <a:srgbClr val="7E5A22"/>
              </a:gs>
              <a:gs pos="100000">
                <a:srgbClr val="FEF2CF"/>
              </a:gs>
            </a:gsLst>
            <a:lin ang="5400000"/>
          </a:gradFill>
          <a:ln w="12700">
            <a:miter lim="400000"/>
          </a:ln>
          <a:effectLst>
            <a:outerShdw sx="100000" sy="100000" kx="0" ky="0" algn="b" rotWithShape="0" blurRad="190500" dist="8455" dir="5400000">
              <a:srgbClr val="4F3710"/>
            </a:outerShdw>
          </a:effectLst>
          <a:extLst>
            <a:ext uri="{C572A759-6A51-4108-AA02-DFA0A04FC94B}">
              <ma14:wrappingTextBoxFlag xmlns:ma14="http://schemas.microsoft.com/office/mac/drawingml/2011/main" val="1"/>
            </a:ext>
          </a:extLst>
        </p:spPr>
        <p:txBody>
          <a:bodyPr lIns="0" tIns="0" rIns="0" bIns="0" anchor="ctr">
            <a:spAutoFit/>
          </a:bodyPr>
          <a:lstStyle/>
          <a:p>
            <a:pPr lvl="0" marL="114300" marR="171450" algn="just" defTabSz="457200">
              <a:spcBef>
                <a:spcPts val="4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3100">
                <a:solidFill>
                  <a:srgbClr val="FFFFFF"/>
                </a:solidFill>
                <a:latin typeface="+mj-lt"/>
                <a:ea typeface="+mj-ea"/>
                <a:cs typeface="+mj-cs"/>
                <a:sym typeface="Garamond"/>
              </a:rPr>
              <a:t>“I felt my heart strangely warmed. I felt I did trust in Christ, Christ alone, for salvation; and an assurance was given me that He had taken away my sins, even mine, and saved me from the law of sin and death.”  </a:t>
            </a:r>
            <a:br>
              <a:rPr b="1" sz="3100">
                <a:solidFill>
                  <a:srgbClr val="FFFFFF"/>
                </a:solidFill>
                <a:latin typeface="+mj-lt"/>
                <a:ea typeface="+mj-ea"/>
                <a:cs typeface="+mj-cs"/>
                <a:sym typeface="Garamond"/>
              </a:rPr>
            </a:br>
            <a:r>
              <a:rPr b="1" sz="3100">
                <a:solidFill>
                  <a:srgbClr val="FFFFFF"/>
                </a:solidFill>
                <a:latin typeface="+mj-lt"/>
                <a:ea typeface="+mj-ea"/>
                <a:cs typeface="+mj-cs"/>
                <a:sym typeface="Garamond"/>
              </a:rPr>
              <a:t>– John Wesley 1738</a:t>
            </a:r>
            <a:endParaRPr b="1" sz="3100">
              <a:solidFill>
                <a:srgbClr val="FFFFFF"/>
              </a:solidFill>
              <a:latin typeface="+mj-lt"/>
              <a:ea typeface="+mj-ea"/>
              <a:cs typeface="+mj-cs"/>
              <a:sym typeface="Garamond"/>
            </a:endParaRPr>
          </a:p>
          <a:p>
            <a:pPr lvl="0" marL="114300" marR="171450" algn="just" defTabSz="457200">
              <a:spcBef>
                <a:spcPts val="4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sz="3100">
                <a:latin typeface="+mj-lt"/>
                <a:ea typeface="+mj-ea"/>
                <a:cs typeface="+mj-cs"/>
                <a:sym typeface="Garamond"/>
              </a:rPr>
              <a:t>“For I am not ashamed of the gospel, for it is the power of God for salvation to everyone who believes, to the Jew first and also to the Greek. For in it the righteousness of God is revealed from faith to faith; as it is written, ‘BUT THE RIGHTEOUS man SHALL LIVE BY FAITH’” (Romans 1:16-17).</a:t>
            </a:r>
          </a:p>
        </p:txBody>
      </p:sp>
      <p:sp>
        <p:nvSpPr>
          <p:cNvPr id="54" name="Shape 54"/>
          <p:cNvSpPr/>
          <p:nvPr/>
        </p:nvSpPr>
        <p:spPr>
          <a:xfrm>
            <a:off x="2160190" y="1404094"/>
            <a:ext cx="6770985"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06436" indent="-506436" algn="l">
              <a:buClr>
                <a:srgbClr val="000000"/>
              </a:buClr>
              <a:buSzPct val="100000"/>
              <a:buFont typeface="Lucida Grande"/>
              <a:buChar char="✴"/>
              <a:defRPr b="1"/>
            </a:lvl1pPr>
          </a:lstStyle>
          <a:p>
            <a:pPr lvl="0">
              <a:defRPr b="0" sz="1800"/>
            </a:pPr>
            <a:r>
              <a:rPr b="1" sz="3600"/>
              <a:t>Two Powerful Quotes</a:t>
            </a:r>
          </a:p>
        </p:txBody>
      </p:sp>
      <p:sp>
        <p:nvSpPr>
          <p:cNvPr id="55" name="Shape 55"/>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53">
                                            <p:bg/>
                                          </p:spTgt>
                                        </p:tgtEl>
                                        <p:attrNameLst>
                                          <p:attrName>style.visibility</p:attrName>
                                        </p:attrNameLst>
                                      </p:cBhvr>
                                      <p:to>
                                        <p:strVal val="visible"/>
                                      </p:to>
                                    </p:set>
                                    <p:animEffect filter="dissolve" transition="in">
                                      <p:cBhvr>
                                        <p:cTn id="7" dur="1000"/>
                                        <p:tgtEl>
                                          <p:spTgt spid="53">
                                            <p:bg/>
                                          </p:spTgt>
                                        </p:tgtEl>
                                      </p:cBhvr>
                                    </p:animEffect>
                                  </p:childTnLst>
                                </p:cTn>
                              </p:par>
                              <p:par>
                                <p:cTn id="8" presetClass="entr" presetSubtype="0" presetID="9" grpId="1" fill="hold">
                                  <p:stCondLst>
                                    <p:cond delay="0"/>
                                  </p:stCondLst>
                                  <p:iterate type="el" backwards="0">
                                    <p:tmAbs val="0"/>
                                  </p:iterate>
                                  <p:childTnLst>
                                    <p:set>
                                      <p:cBhvr>
                                        <p:cTn id="9" fill="hold"/>
                                        <p:tgtEl>
                                          <p:spTgt spid="53">
                                            <p:txEl>
                                              <p:pRg st="0" end="0"/>
                                            </p:txEl>
                                          </p:spTgt>
                                        </p:tgtEl>
                                        <p:attrNameLst>
                                          <p:attrName>style.visibility</p:attrName>
                                        </p:attrNameLst>
                                      </p:cBhvr>
                                      <p:to>
                                        <p:strVal val="visible"/>
                                      </p:to>
                                    </p:set>
                                    <p:animEffect filter="dissolve" transition="in">
                                      <p:cBhvr>
                                        <p:cTn id="10" dur="1000"/>
                                        <p:tgtEl>
                                          <p:spTgt spid="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9" grpId="1" fill="hold">
                                  <p:stCondLst>
                                    <p:cond delay="0"/>
                                  </p:stCondLst>
                                  <p:iterate type="el" backwards="0">
                                    <p:tmAbs val="0"/>
                                  </p:iterate>
                                  <p:childTnLst>
                                    <p:set>
                                      <p:cBhvr>
                                        <p:cTn id="14" fill="hold"/>
                                        <p:tgtEl>
                                          <p:spTgt spid="53">
                                            <p:txEl>
                                              <p:pRg st="1" end="1"/>
                                            </p:txEl>
                                          </p:spTgt>
                                        </p:tgtEl>
                                        <p:attrNameLst>
                                          <p:attrName>style.visibility</p:attrName>
                                        </p:attrNameLst>
                                      </p:cBhvr>
                                      <p:to>
                                        <p:strVal val="visible"/>
                                      </p:to>
                                    </p:set>
                                    <p:animEffect filter="dissolve" transition="in">
                                      <p:cBhvr>
                                        <p:cTn id="15" dur="1000"/>
                                        <p:tgtEl>
                                          <p:spTgt spid="5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3"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nvSpPr>
        <p:spPr>
          <a:xfrm>
            <a:off x="1587638" y="1292574"/>
            <a:ext cx="86469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506436" indent="-506436">
              <a:buClr>
                <a:srgbClr val="000000"/>
              </a:buClr>
              <a:buSzPct val="100000"/>
              <a:buFont typeface="Lucida Grande"/>
              <a:buChar char="✴"/>
              <a:defRPr b="1"/>
            </a:lvl1pPr>
          </a:lstStyle>
          <a:p>
            <a:pPr lvl="0">
              <a:defRPr b="0" sz="1800"/>
            </a:pPr>
            <a:r>
              <a:rPr b="1" sz="3600"/>
              <a:t>The Situation of the Book of Romans</a:t>
            </a:r>
          </a:p>
        </p:txBody>
      </p:sp>
      <p:sp>
        <p:nvSpPr>
          <p:cNvPr id="58" name="Shape 58"/>
          <p:cNvSpPr/>
          <p:nvPr/>
        </p:nvSpPr>
        <p:spPr>
          <a:xfrm>
            <a:off x="2150532" y="2136085"/>
            <a:ext cx="10643215" cy="708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The city of Rome</a:t>
            </a:r>
            <a:endParaRPr b="1" sz="3800">
              <a:latin typeface="+mj-lt"/>
              <a:ea typeface="+mj-ea"/>
              <a:cs typeface="+mj-cs"/>
              <a:sym typeface="Garamond"/>
            </a:endParaRPr>
          </a:p>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The believers in Rome</a:t>
            </a:r>
            <a:endParaRPr b="1" sz="3800">
              <a:latin typeface="+mj-lt"/>
              <a:ea typeface="+mj-ea"/>
              <a:cs typeface="+mj-cs"/>
              <a:sym typeface="Garamond"/>
            </a:endParaRPr>
          </a:p>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Persecution against Jewish people and Christians</a:t>
            </a:r>
            <a:endParaRPr b="1" sz="3800">
              <a:latin typeface="+mj-lt"/>
              <a:ea typeface="+mj-ea"/>
              <a:cs typeface="+mj-cs"/>
              <a:sym typeface="Garamond"/>
            </a:endParaRPr>
          </a:p>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The time of its writing </a:t>
            </a:r>
            <a:r>
              <a:rPr sz="3800">
                <a:latin typeface="+mj-lt"/>
                <a:ea typeface="+mj-ea"/>
                <a:cs typeface="+mj-cs"/>
                <a:sym typeface="Garamond"/>
              </a:rPr>
              <a:t>(15:26; 16:1)</a:t>
            </a:r>
            <a:endParaRPr b="1" sz="3800">
              <a:latin typeface="+mj-lt"/>
              <a:ea typeface="+mj-ea"/>
              <a:cs typeface="+mj-cs"/>
              <a:sym typeface="Garamond"/>
            </a:endParaRPr>
          </a:p>
          <a:p>
            <a:pPr lvl="0" marL="228600" indent="-228600" algn="l" defTabSz="457200">
              <a:spcBef>
                <a:spcPts val="2200"/>
              </a:spcBef>
              <a:buSzPct val="100000"/>
              <a:buChar char="•"/>
              <a:tabLst>
                <a:tab pos="114300" algn="l"/>
              </a:tabLst>
              <a:defRPr sz="1800"/>
            </a:pPr>
            <a:r>
              <a:rPr b="1" sz="3800">
                <a:latin typeface="+mj-lt"/>
                <a:ea typeface="+mj-ea"/>
                <a:cs typeface="+mj-cs"/>
                <a:sym typeface="Garamond"/>
              </a:rPr>
              <a:t>The occassion for its writing</a:t>
            </a:r>
            <a:endParaRPr b="1" sz="3800">
              <a:latin typeface="+mj-lt"/>
              <a:ea typeface="+mj-ea"/>
              <a:cs typeface="+mj-cs"/>
              <a:sym typeface="Garamond"/>
            </a:endParaRPr>
          </a:p>
          <a:p>
            <a:pPr lvl="1" marL="647700" indent="-419100" algn="l" defTabSz="457200">
              <a:spcBef>
                <a:spcPts val="300"/>
              </a:spcBef>
              <a:buSzPct val="74000"/>
              <a:buChar char="➡"/>
              <a:tabLst>
                <a:tab pos="114300" algn="l"/>
              </a:tabLst>
              <a:defRPr sz="1800"/>
            </a:pPr>
            <a:r>
              <a:rPr sz="3200">
                <a:latin typeface="+mj-lt"/>
                <a:ea typeface="+mj-ea"/>
                <a:cs typeface="+mj-cs"/>
                <a:sym typeface="Garamond"/>
              </a:rPr>
              <a:t>Clarify the gospel due to the absence of an apostle’s presence</a:t>
            </a:r>
            <a:endParaRPr sz="3200">
              <a:latin typeface="+mj-lt"/>
              <a:ea typeface="+mj-ea"/>
              <a:cs typeface="+mj-cs"/>
              <a:sym typeface="Garamond"/>
            </a:endParaRPr>
          </a:p>
          <a:p>
            <a:pPr lvl="1" marL="647700" indent="-419100" algn="l" defTabSz="457200">
              <a:spcBef>
                <a:spcPts val="300"/>
              </a:spcBef>
              <a:buSzPct val="74000"/>
              <a:buChar char="➡"/>
              <a:tabLst>
                <a:tab pos="114300" algn="l"/>
              </a:tabLst>
              <a:defRPr sz="1800"/>
            </a:pPr>
            <a:r>
              <a:rPr sz="3200">
                <a:latin typeface="+mj-lt"/>
                <a:ea typeface="+mj-ea"/>
                <a:cs typeface="+mj-cs"/>
                <a:sym typeface="Garamond"/>
              </a:rPr>
              <a:t>Provides that key Jewish-Gentile Christian perspective for peace</a:t>
            </a:r>
            <a:endParaRPr sz="3200">
              <a:latin typeface="+mj-lt"/>
              <a:ea typeface="+mj-ea"/>
              <a:cs typeface="+mj-cs"/>
              <a:sym typeface="Garamond"/>
            </a:endParaRPr>
          </a:p>
          <a:p>
            <a:pPr lvl="1" marL="647700" indent="-419100" algn="l" defTabSz="457200">
              <a:spcBef>
                <a:spcPts val="300"/>
              </a:spcBef>
              <a:buSzPct val="74000"/>
              <a:buChar char="➡"/>
              <a:tabLst>
                <a:tab pos="114300" algn="l"/>
              </a:tabLst>
              <a:defRPr sz="1800"/>
            </a:pPr>
            <a:r>
              <a:rPr sz="3200">
                <a:latin typeface="+mj-lt"/>
                <a:ea typeface="+mj-ea"/>
                <a:cs typeface="+mj-cs"/>
                <a:sym typeface="Garamond"/>
              </a:rPr>
              <a:t>A Jewish gospel tract - save his Jewish brethren</a:t>
            </a:r>
            <a:endParaRPr sz="3200">
              <a:latin typeface="+mj-lt"/>
              <a:ea typeface="+mj-ea"/>
              <a:cs typeface="+mj-cs"/>
              <a:sym typeface="Garamond"/>
            </a:endParaRPr>
          </a:p>
          <a:p>
            <a:pPr lvl="1" marL="647700" indent="-419100" algn="l" defTabSz="457200">
              <a:spcBef>
                <a:spcPts val="300"/>
              </a:spcBef>
              <a:buSzPct val="74000"/>
              <a:buChar char="➡"/>
              <a:tabLst>
                <a:tab pos="114300" algn="l"/>
              </a:tabLst>
              <a:defRPr sz="1800"/>
            </a:pPr>
            <a:r>
              <a:rPr sz="3200">
                <a:latin typeface="+mj-lt"/>
                <a:ea typeface="+mj-ea"/>
                <a:cs typeface="+mj-cs"/>
                <a:sym typeface="Garamond"/>
              </a:rPr>
              <a:t>Announce his plans for a trip to Rome and far West (1:8-15 and 15:20-32).</a:t>
            </a:r>
          </a:p>
        </p:txBody>
      </p:sp>
      <p:sp>
        <p:nvSpPr>
          <p:cNvPr id="59" name="Shape 59"/>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0"/>
                                  </p:stCondLst>
                                  <p:iterate type="el" backwards="0">
                                    <p:tmAbs val="0"/>
                                  </p:iterate>
                                  <p:childTnLst>
                                    <p:set>
                                      <p:cBhvr>
                                        <p:cTn id="6" fill="hold"/>
                                        <p:tgtEl>
                                          <p:spTgt spid="58">
                                            <p:bg/>
                                          </p:spTgt>
                                        </p:tgtEl>
                                        <p:attrNameLst>
                                          <p:attrName>style.visibility</p:attrName>
                                        </p:attrNameLst>
                                      </p:cBhvr>
                                      <p:to>
                                        <p:strVal val="visible"/>
                                      </p:to>
                                    </p:set>
                                    <p:anim calcmode="lin" valueType="num">
                                      <p:cBhvr>
                                        <p:cTn id="7" dur="1000" fill="hold"/>
                                        <p:tgtEl>
                                          <p:spTgt spid="58">
                                            <p:bg/>
                                          </p:spTgt>
                                        </p:tgtEl>
                                        <p:attrNameLst>
                                          <p:attrName>ppt_x</p:attrName>
                                        </p:attrNameLst>
                                      </p:cBhvr>
                                      <p:tavLst>
                                        <p:tav tm="0">
                                          <p:val>
                                            <p:strVal val="#ppt_x"/>
                                          </p:val>
                                        </p:tav>
                                        <p:tav tm="100000">
                                          <p:val>
                                            <p:strVal val="#ppt_x"/>
                                          </p:val>
                                        </p:tav>
                                      </p:tavLst>
                                    </p:anim>
                                    <p:anim calcmode="lin" valueType="num">
                                      <p:cBhvr>
                                        <p:cTn id="8" dur="1000" fill="hold"/>
                                        <p:tgtEl>
                                          <p:spTgt spid="58">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58">
                                            <p:txEl>
                                              <p:pRg st="0" end="0"/>
                                            </p:txEl>
                                          </p:spTgt>
                                        </p:tgtEl>
                                        <p:attrNameLst>
                                          <p:attrName>style.visibility</p:attrName>
                                        </p:attrNameLst>
                                      </p:cBhvr>
                                      <p:to>
                                        <p:strVal val="visible"/>
                                      </p:to>
                                    </p:set>
                                    <p:anim calcmode="lin" valueType="num">
                                      <p:cBhvr>
                                        <p:cTn id="11" dur="10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1" fill="hold">
                                  <p:stCondLst>
                                    <p:cond delay="0"/>
                                  </p:stCondLst>
                                  <p:iterate type="el" backwards="0">
                                    <p:tmAbs val="0"/>
                                  </p:iterate>
                                  <p:childTnLst>
                                    <p:set>
                                      <p:cBhvr>
                                        <p:cTn id="16" fill="hold"/>
                                        <p:tgtEl>
                                          <p:spTgt spid="58">
                                            <p:txEl>
                                              <p:pRg st="1" end="1"/>
                                            </p:txEl>
                                          </p:spTgt>
                                        </p:tgtEl>
                                        <p:attrNameLst>
                                          <p:attrName>style.visibility</p:attrName>
                                        </p:attrNameLst>
                                      </p:cBhvr>
                                      <p:to>
                                        <p:strVal val="visible"/>
                                      </p:to>
                                    </p:set>
                                    <p:anim calcmode="lin" valueType="num">
                                      <p:cBhvr>
                                        <p:cTn id="17"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58">
                                            <p:txEl>
                                              <p:pRg st="2" end="2"/>
                                            </p:txEl>
                                          </p:spTgt>
                                        </p:tgtEl>
                                        <p:attrNameLst>
                                          <p:attrName>style.visibility</p:attrName>
                                        </p:attrNameLst>
                                      </p:cBhvr>
                                      <p:to>
                                        <p:strVal val="visible"/>
                                      </p:to>
                                    </p:set>
                                    <p:anim calcmode="lin" valueType="num">
                                      <p:cBhvr>
                                        <p:cTn id="23"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58">
                                            <p:txEl>
                                              <p:pRg st="3" end="3"/>
                                            </p:txEl>
                                          </p:spTgt>
                                        </p:tgtEl>
                                        <p:attrNameLst>
                                          <p:attrName>style.visibility</p:attrName>
                                        </p:attrNameLst>
                                      </p:cBhvr>
                                      <p:to>
                                        <p:strVal val="visible"/>
                                      </p:to>
                                    </p:set>
                                    <p:anim calcmode="lin" valueType="num">
                                      <p:cBhvr>
                                        <p:cTn id="29"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1" fill="hold">
                                  <p:stCondLst>
                                    <p:cond delay="0"/>
                                  </p:stCondLst>
                                  <p:iterate type="el" backwards="0">
                                    <p:tmAbs val="0"/>
                                  </p:iterate>
                                  <p:childTnLst>
                                    <p:set>
                                      <p:cBhvr>
                                        <p:cTn id="34" fill="hold"/>
                                        <p:tgtEl>
                                          <p:spTgt spid="58">
                                            <p:txEl>
                                              <p:pRg st="4" end="4"/>
                                            </p:txEl>
                                          </p:spTgt>
                                        </p:tgtEl>
                                        <p:attrNameLst>
                                          <p:attrName>style.visibility</p:attrName>
                                        </p:attrNameLst>
                                      </p:cBhvr>
                                      <p:to>
                                        <p:strVal val="visible"/>
                                      </p:to>
                                    </p:set>
                                    <p:anim calcmode="lin" valueType="num">
                                      <p:cBhvr>
                                        <p:cTn id="35" dur="1000" fill="hold"/>
                                        <p:tgtEl>
                                          <p:spTgt spid="5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8">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nodeType="afterEffect" presetClass="entr" presetSubtype="4" presetID="2" grpId="1" fill="hold">
                                  <p:stCondLst>
                                    <p:cond delay="0"/>
                                  </p:stCondLst>
                                  <p:iterate type="el" backwards="0">
                                    <p:tmAbs val="0"/>
                                  </p:iterate>
                                  <p:childTnLst>
                                    <p:set>
                                      <p:cBhvr>
                                        <p:cTn id="39" fill="hold"/>
                                        <p:tgtEl>
                                          <p:spTgt spid="58">
                                            <p:txEl>
                                              <p:pRg st="5" end="5"/>
                                            </p:txEl>
                                          </p:spTgt>
                                        </p:tgtEl>
                                        <p:attrNameLst>
                                          <p:attrName>style.visibility</p:attrName>
                                        </p:attrNameLst>
                                      </p:cBhvr>
                                      <p:to>
                                        <p:strVal val="visible"/>
                                      </p:to>
                                    </p:set>
                                    <p:anim calcmode="lin" valueType="num">
                                      <p:cBhvr>
                                        <p:cTn id="40" dur="1000" fill="hold"/>
                                        <p:tgtEl>
                                          <p:spTgt spid="58">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4" presetID="2" grpId="1" fill="hold">
                                  <p:stCondLst>
                                    <p:cond delay="0"/>
                                  </p:stCondLst>
                                  <p:iterate type="el" backwards="0">
                                    <p:tmAbs val="0"/>
                                  </p:iterate>
                                  <p:childTnLst>
                                    <p:set>
                                      <p:cBhvr>
                                        <p:cTn id="45" fill="hold"/>
                                        <p:tgtEl>
                                          <p:spTgt spid="58">
                                            <p:txEl>
                                              <p:pRg st="6" end="6"/>
                                            </p:txEl>
                                          </p:spTgt>
                                        </p:tgtEl>
                                        <p:attrNameLst>
                                          <p:attrName>style.visibility</p:attrName>
                                        </p:attrNameLst>
                                      </p:cBhvr>
                                      <p:to>
                                        <p:strVal val="visible"/>
                                      </p:to>
                                    </p:set>
                                    <p:anim calcmode="lin" valueType="num">
                                      <p:cBhvr>
                                        <p:cTn id="46" dur="1000" fill="hold"/>
                                        <p:tgtEl>
                                          <p:spTgt spid="58">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4" presetID="2" grpId="1" fill="hold">
                                  <p:stCondLst>
                                    <p:cond delay="0"/>
                                  </p:stCondLst>
                                  <p:iterate type="el" backwards="0">
                                    <p:tmAbs val="0"/>
                                  </p:iterate>
                                  <p:childTnLst>
                                    <p:set>
                                      <p:cBhvr>
                                        <p:cTn id="51" fill="hold"/>
                                        <p:tgtEl>
                                          <p:spTgt spid="58">
                                            <p:txEl>
                                              <p:pRg st="7" end="7"/>
                                            </p:txEl>
                                          </p:spTgt>
                                        </p:tgtEl>
                                        <p:attrNameLst>
                                          <p:attrName>style.visibility</p:attrName>
                                        </p:attrNameLst>
                                      </p:cBhvr>
                                      <p:to>
                                        <p:strVal val="visible"/>
                                      </p:to>
                                    </p:set>
                                    <p:anim calcmode="lin" valueType="num">
                                      <p:cBhvr>
                                        <p:cTn id="52" dur="1000" fill="hold"/>
                                        <p:tgtEl>
                                          <p:spTgt spid="58">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4" presetID="2" grpId="1" fill="hold">
                                  <p:stCondLst>
                                    <p:cond delay="0"/>
                                  </p:stCondLst>
                                  <p:iterate type="el" backwards="0">
                                    <p:tmAbs val="0"/>
                                  </p:iterate>
                                  <p:childTnLst>
                                    <p:set>
                                      <p:cBhvr>
                                        <p:cTn id="57" fill="hold"/>
                                        <p:tgtEl>
                                          <p:spTgt spid="58">
                                            <p:txEl>
                                              <p:pRg st="8" end="8"/>
                                            </p:txEl>
                                          </p:spTgt>
                                        </p:tgtEl>
                                        <p:attrNameLst>
                                          <p:attrName>style.visibility</p:attrName>
                                        </p:attrNameLst>
                                      </p:cBhvr>
                                      <p:to>
                                        <p:strVal val="visible"/>
                                      </p:to>
                                    </p:set>
                                    <p:anim calcmode="lin" valueType="num">
                                      <p:cBhvr>
                                        <p:cTn id="58" dur="1000" fill="hold"/>
                                        <p:tgtEl>
                                          <p:spTgt spid="58">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5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8"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nvSpPr>
        <p:spPr>
          <a:xfrm>
            <a:off x="1930550" y="1391394"/>
            <a:ext cx="806274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506436" indent="-506436">
              <a:buClr>
                <a:srgbClr val="000000"/>
              </a:buClr>
              <a:buSzPct val="100000"/>
              <a:buFont typeface="Lucida Grande"/>
              <a:buChar char="✴"/>
              <a:defRPr b="1"/>
            </a:lvl1pPr>
          </a:lstStyle>
          <a:p>
            <a:pPr lvl="0">
              <a:defRPr b="0" sz="1800"/>
            </a:pPr>
            <a:r>
              <a:rPr b="1" sz="3600"/>
              <a:t>An Outline of the Book of Romans</a:t>
            </a:r>
          </a:p>
        </p:txBody>
      </p:sp>
      <p:sp>
        <p:nvSpPr>
          <p:cNvPr id="62" name="Shape 62"/>
          <p:cNvSpPr/>
          <p:nvPr/>
        </p:nvSpPr>
        <p:spPr>
          <a:xfrm>
            <a:off x="2361585" y="2511571"/>
            <a:ext cx="10643215" cy="581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spcBef>
                <a:spcPts val="3300"/>
              </a:spcBef>
              <a:tabLst>
                <a:tab pos="114300" algn="l"/>
                <a:tab pos="4953000" algn="l"/>
                <a:tab pos="7493000" algn="l"/>
              </a:tabLst>
              <a:defRPr sz="1800"/>
            </a:pPr>
            <a:r>
              <a:rPr b="1" sz="3200">
                <a:latin typeface="+mj-lt"/>
                <a:ea typeface="+mj-ea"/>
                <a:cs typeface="+mj-cs"/>
                <a:sym typeface="Garamond"/>
              </a:rPr>
              <a:t>A. Righteousness </a:t>
            </a:r>
            <a:r>
              <a:rPr b="1" sz="3200">
                <a:solidFill>
                  <a:srgbClr val="C82506"/>
                </a:solidFill>
                <a:latin typeface="+mj-lt"/>
                <a:ea typeface="+mj-ea"/>
                <a:cs typeface="+mj-cs"/>
                <a:sym typeface="Garamond"/>
              </a:rPr>
              <a:t>R</a:t>
            </a:r>
            <a:r>
              <a:rPr b="1" sz="3200">
                <a:latin typeface="+mj-lt"/>
                <a:ea typeface="+mj-ea"/>
                <a:cs typeface="+mj-cs"/>
                <a:sym typeface="Garamond"/>
              </a:rPr>
              <a:t>evealed</a:t>
            </a:r>
            <a:r>
              <a:rPr b="1" sz="3200">
                <a:latin typeface="+mj-lt"/>
                <a:ea typeface="+mj-ea"/>
                <a:cs typeface="+mj-cs"/>
                <a:sym typeface="Garamond"/>
              </a:rPr>
              <a:t>: 	Gospel 	(Rom  1:1-17) </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B. Righteousness </a:t>
            </a:r>
            <a:r>
              <a:rPr b="1" sz="3200">
                <a:solidFill>
                  <a:srgbClr val="C82506"/>
                </a:solidFill>
                <a:latin typeface="+mj-lt"/>
                <a:ea typeface="+mj-ea"/>
                <a:cs typeface="+mj-cs"/>
                <a:sym typeface="Garamond"/>
              </a:rPr>
              <a:t>O</a:t>
            </a:r>
            <a:r>
              <a:rPr b="1" sz="3200">
                <a:latin typeface="+mj-lt"/>
                <a:ea typeface="+mj-ea"/>
                <a:cs typeface="+mj-cs"/>
                <a:sym typeface="Garamond"/>
              </a:rPr>
              <a:t>bsolete</a:t>
            </a:r>
            <a:r>
              <a:rPr b="1" sz="3200">
                <a:latin typeface="+mj-lt"/>
                <a:ea typeface="+mj-ea"/>
                <a:cs typeface="+mj-cs"/>
                <a:sym typeface="Garamond"/>
              </a:rPr>
              <a:t>: 	Sin 	(Rom 1:18-3:20)</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C. Righteousness </a:t>
            </a:r>
            <a:r>
              <a:rPr b="1" sz="3200">
                <a:solidFill>
                  <a:srgbClr val="C82506"/>
                </a:solidFill>
                <a:latin typeface="+mj-lt"/>
                <a:ea typeface="+mj-ea"/>
                <a:cs typeface="+mj-cs"/>
                <a:sym typeface="Garamond"/>
              </a:rPr>
              <a:t>M</a:t>
            </a:r>
            <a:r>
              <a:rPr b="1" sz="3200">
                <a:latin typeface="+mj-lt"/>
                <a:ea typeface="+mj-ea"/>
                <a:cs typeface="+mj-cs"/>
                <a:sym typeface="Garamond"/>
              </a:rPr>
              <a:t>ade</a:t>
            </a:r>
            <a:r>
              <a:rPr b="1" sz="3200">
                <a:latin typeface="+mj-lt"/>
                <a:ea typeface="+mj-ea"/>
                <a:cs typeface="+mj-cs"/>
                <a:sym typeface="Garamond"/>
              </a:rPr>
              <a:t>:	Justification 	(Rom 3:21-5:21)</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D. Righteousness </a:t>
            </a:r>
            <a:r>
              <a:rPr b="1" sz="3200">
                <a:solidFill>
                  <a:srgbClr val="C82506"/>
                </a:solidFill>
                <a:latin typeface="+mj-lt"/>
                <a:ea typeface="+mj-ea"/>
                <a:cs typeface="+mj-cs"/>
                <a:sym typeface="Garamond"/>
              </a:rPr>
              <a:t>A</a:t>
            </a:r>
            <a:r>
              <a:rPr b="1" sz="3200">
                <a:latin typeface="+mj-lt"/>
                <a:ea typeface="+mj-ea"/>
                <a:cs typeface="+mj-cs"/>
                <a:sym typeface="Garamond"/>
              </a:rPr>
              <a:t>ttained</a:t>
            </a:r>
            <a:r>
              <a:rPr b="1" sz="3200">
                <a:latin typeface="+mj-lt"/>
                <a:ea typeface="+mj-ea"/>
                <a:cs typeface="+mj-cs"/>
                <a:sym typeface="Garamond"/>
              </a:rPr>
              <a:t>: 	Sanctification	(Rom 6-8)</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E. Righteousness </a:t>
            </a:r>
            <a:r>
              <a:rPr b="1" sz="3200">
                <a:latin typeface="+mj-lt"/>
                <a:ea typeface="+mj-ea"/>
                <a:cs typeface="+mj-cs"/>
                <a:sym typeface="Garamond"/>
              </a:rPr>
              <a:t>e</a:t>
            </a:r>
            <a:r>
              <a:rPr b="1" sz="3200">
                <a:solidFill>
                  <a:srgbClr val="C82506"/>
                </a:solidFill>
                <a:latin typeface="+mj-lt"/>
                <a:ea typeface="+mj-ea"/>
                <a:cs typeface="+mj-cs"/>
                <a:sym typeface="Garamond"/>
              </a:rPr>
              <a:t>N</a:t>
            </a:r>
            <a:r>
              <a:rPr b="1" sz="3200">
                <a:latin typeface="+mj-lt"/>
                <a:ea typeface="+mj-ea"/>
                <a:cs typeface="+mj-cs"/>
                <a:sym typeface="Garamond"/>
              </a:rPr>
              <a:t>larged</a:t>
            </a:r>
            <a:r>
              <a:rPr b="1" sz="3200">
                <a:latin typeface="+mj-lt"/>
                <a:ea typeface="+mj-ea"/>
                <a:cs typeface="+mj-cs"/>
                <a:sym typeface="Garamond"/>
              </a:rPr>
              <a:t>: 	Worldwide 	(Rom 9-11)</a:t>
            </a:r>
            <a:endParaRPr b="1" sz="3200">
              <a:latin typeface="+mj-lt"/>
              <a:ea typeface="+mj-ea"/>
              <a:cs typeface="+mj-cs"/>
              <a:sym typeface="Garamond"/>
            </a:endParaRPr>
          </a:p>
          <a:p>
            <a:pPr lvl="0" algn="l" defTabSz="457200">
              <a:spcBef>
                <a:spcPts val="3300"/>
              </a:spcBef>
              <a:tabLst>
                <a:tab pos="114300" algn="l"/>
                <a:tab pos="4953000" algn="l"/>
                <a:tab pos="7493000" algn="l"/>
              </a:tabLst>
              <a:defRPr sz="1800"/>
            </a:pPr>
            <a:r>
              <a:rPr b="1" sz="3200">
                <a:latin typeface="+mj-lt"/>
                <a:ea typeface="+mj-ea"/>
                <a:cs typeface="+mj-cs"/>
                <a:sym typeface="Garamond"/>
              </a:rPr>
              <a:t>F.  Righteousness </a:t>
            </a:r>
            <a:r>
              <a:rPr b="1" sz="3200">
                <a:solidFill>
                  <a:srgbClr val="C82506"/>
                </a:solidFill>
                <a:latin typeface="+mj-lt"/>
                <a:ea typeface="+mj-ea"/>
                <a:cs typeface="+mj-cs"/>
                <a:sym typeface="Garamond"/>
              </a:rPr>
              <a:t>S</a:t>
            </a:r>
            <a:r>
              <a:rPr b="1" sz="3200">
                <a:latin typeface="+mj-lt"/>
                <a:ea typeface="+mj-ea"/>
                <a:cs typeface="+mj-cs"/>
                <a:sym typeface="Garamond"/>
              </a:rPr>
              <a:t>pread</a:t>
            </a:r>
            <a:r>
              <a:rPr b="1" sz="3200">
                <a:latin typeface="+mj-lt"/>
                <a:ea typeface="+mj-ea"/>
                <a:cs typeface="+mj-cs"/>
                <a:sym typeface="Garamond"/>
              </a:rPr>
              <a:t>: 	Service 	(Rom 12-16)</a:t>
            </a:r>
            <a:endParaRPr b="1" sz="3200">
              <a:latin typeface="+mj-lt"/>
              <a:ea typeface="+mj-ea"/>
              <a:cs typeface="+mj-cs"/>
              <a:sym typeface="Garamond"/>
            </a:endParaRPr>
          </a:p>
        </p:txBody>
      </p:sp>
      <p:sp>
        <p:nvSpPr>
          <p:cNvPr id="63" name="Shape 63"/>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 grpId="1" fill="hold">
                                  <p:stCondLst>
                                    <p:cond delay="200"/>
                                  </p:stCondLst>
                                  <p:iterate type="el" backwards="0">
                                    <p:tmAbs val="0"/>
                                  </p:iterate>
                                  <p:childTnLst>
                                    <p:set>
                                      <p:cBhvr>
                                        <p:cTn id="6" fill="hold"/>
                                        <p:tgtEl>
                                          <p:spTgt spid="62">
                                            <p:bg/>
                                          </p:spTgt>
                                        </p:tgtEl>
                                        <p:attrNameLst>
                                          <p:attrName>style.visibility</p:attrName>
                                        </p:attrNameLst>
                                      </p:cBhvr>
                                      <p:to>
                                        <p:strVal val="visible"/>
                                      </p:to>
                                    </p:set>
                                    <p:anim calcmode="lin" valueType="num">
                                      <p:cBhvr>
                                        <p:cTn id="7" dur="1000" fill="hold"/>
                                        <p:tgtEl>
                                          <p:spTgt spid="62">
                                            <p:bg/>
                                          </p:spTgt>
                                        </p:tgtEl>
                                        <p:attrNameLst>
                                          <p:attrName>ppt_x</p:attrName>
                                        </p:attrNameLst>
                                      </p:cBhvr>
                                      <p:tavLst>
                                        <p:tav tm="0">
                                          <p:val>
                                            <p:strVal val="#ppt_x"/>
                                          </p:val>
                                        </p:tav>
                                        <p:tav tm="100000">
                                          <p:val>
                                            <p:strVal val="#ppt_x"/>
                                          </p:val>
                                        </p:tav>
                                      </p:tavLst>
                                    </p:anim>
                                    <p:anim calcmode="lin" valueType="num">
                                      <p:cBhvr>
                                        <p:cTn id="8" dur="1000" fill="hold"/>
                                        <p:tgtEl>
                                          <p:spTgt spid="62">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62">
                                            <p:txEl>
                                              <p:pRg st="0" end="0"/>
                                            </p:txEl>
                                          </p:spTgt>
                                        </p:tgtEl>
                                        <p:attrNameLst>
                                          <p:attrName>style.visibility</p:attrName>
                                        </p:attrNameLst>
                                      </p:cBhvr>
                                      <p:to>
                                        <p:strVal val="visible"/>
                                      </p:to>
                                    </p:set>
                                    <p:anim calcmode="lin" valueType="num">
                                      <p:cBhvr>
                                        <p:cTn id="11"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nodeType="afterEffect" presetClass="entr" presetSubtype="4" presetID="2" grpId="1" fill="hold">
                                  <p:stCondLst>
                                    <p:cond delay="200"/>
                                  </p:stCondLst>
                                  <p:iterate type="el" backwards="0">
                                    <p:tmAbs val="0"/>
                                  </p:iterate>
                                  <p:childTnLst>
                                    <p:set>
                                      <p:cBhvr>
                                        <p:cTn id="15" fill="hold"/>
                                        <p:tgtEl>
                                          <p:spTgt spid="62">
                                            <p:txEl>
                                              <p:pRg st="1" end="1"/>
                                            </p:txEl>
                                          </p:spTgt>
                                        </p:tgtEl>
                                        <p:attrNameLst>
                                          <p:attrName>style.visibility</p:attrName>
                                        </p:attrNameLst>
                                      </p:cBhvr>
                                      <p:to>
                                        <p:strVal val="visible"/>
                                      </p:to>
                                    </p:set>
                                    <p:anim calcmode="lin" valueType="num">
                                      <p:cBhvr>
                                        <p:cTn id="16" dur="1000" fill="hold"/>
                                        <p:tgtEl>
                                          <p:spTgt spid="6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6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200"/>
                            </p:stCondLst>
                            <p:childTnLst>
                              <p:par>
                                <p:cTn id="19" nodeType="afterEffect" presetClass="entr" presetSubtype="4" presetID="2" grpId="1" fill="hold">
                                  <p:stCondLst>
                                    <p:cond delay="200"/>
                                  </p:stCondLst>
                                  <p:iterate type="el" backwards="0">
                                    <p:tmAbs val="0"/>
                                  </p:iterate>
                                  <p:childTnLst>
                                    <p:set>
                                      <p:cBhvr>
                                        <p:cTn id="20" fill="hold"/>
                                        <p:tgtEl>
                                          <p:spTgt spid="62">
                                            <p:txEl>
                                              <p:pRg st="2" end="2"/>
                                            </p:txEl>
                                          </p:spTgt>
                                        </p:tgtEl>
                                        <p:attrNameLst>
                                          <p:attrName>style.visibility</p:attrName>
                                        </p:attrNameLst>
                                      </p:cBhvr>
                                      <p:to>
                                        <p:strVal val="visible"/>
                                      </p:to>
                                    </p:set>
                                    <p:anim calcmode="lin" valueType="num">
                                      <p:cBhvr>
                                        <p:cTn id="21"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400"/>
                            </p:stCondLst>
                            <p:childTnLst>
                              <p:par>
                                <p:cTn id="24" nodeType="afterEffect" presetClass="entr" presetSubtype="4" presetID="2" grpId="1" fill="hold">
                                  <p:stCondLst>
                                    <p:cond delay="200"/>
                                  </p:stCondLst>
                                  <p:iterate type="el" backwards="0">
                                    <p:tmAbs val="0"/>
                                  </p:iterate>
                                  <p:childTnLst>
                                    <p:set>
                                      <p:cBhvr>
                                        <p:cTn id="25" fill="hold"/>
                                        <p:tgtEl>
                                          <p:spTgt spid="62">
                                            <p:txEl>
                                              <p:pRg st="3" end="3"/>
                                            </p:txEl>
                                          </p:spTgt>
                                        </p:tgtEl>
                                        <p:attrNameLst>
                                          <p:attrName>style.visibility</p:attrName>
                                        </p:attrNameLst>
                                      </p:cBhvr>
                                      <p:to>
                                        <p:strVal val="visible"/>
                                      </p:to>
                                    </p:set>
                                    <p:anim calcmode="lin" valueType="num">
                                      <p:cBhvr>
                                        <p:cTn id="2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2">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600"/>
                            </p:stCondLst>
                            <p:childTnLst>
                              <p:par>
                                <p:cTn id="29" nodeType="afterEffect" presetClass="entr" presetSubtype="4" presetID="2" grpId="1" fill="hold">
                                  <p:stCondLst>
                                    <p:cond delay="200"/>
                                  </p:stCondLst>
                                  <p:iterate type="el" backwards="0">
                                    <p:tmAbs val="0"/>
                                  </p:iterate>
                                  <p:childTnLst>
                                    <p:set>
                                      <p:cBhvr>
                                        <p:cTn id="30" fill="hold"/>
                                        <p:tgtEl>
                                          <p:spTgt spid="62">
                                            <p:txEl>
                                              <p:pRg st="4" end="4"/>
                                            </p:txEl>
                                          </p:spTgt>
                                        </p:tgtEl>
                                        <p:attrNameLst>
                                          <p:attrName>style.visibility</p:attrName>
                                        </p:attrNameLst>
                                      </p:cBhvr>
                                      <p:to>
                                        <p:strVal val="visible"/>
                                      </p:to>
                                    </p:set>
                                    <p:anim calcmode="lin" valueType="num">
                                      <p:cBhvr>
                                        <p:cTn id="31"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62">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800"/>
                            </p:stCondLst>
                            <p:childTnLst>
                              <p:par>
                                <p:cTn id="34" nodeType="afterEffect" presetClass="entr" presetSubtype="4" presetID="2" grpId="1" fill="hold">
                                  <p:stCondLst>
                                    <p:cond delay="200"/>
                                  </p:stCondLst>
                                  <p:iterate type="el" backwards="0">
                                    <p:tmAbs val="0"/>
                                  </p:iterate>
                                  <p:childTnLst>
                                    <p:set>
                                      <p:cBhvr>
                                        <p:cTn id="35" fill="hold"/>
                                        <p:tgtEl>
                                          <p:spTgt spid="62">
                                            <p:txEl>
                                              <p:pRg st="5" end="5"/>
                                            </p:txEl>
                                          </p:spTgt>
                                        </p:tgtEl>
                                        <p:attrNameLst>
                                          <p:attrName>style.visibility</p:attrName>
                                        </p:attrNameLst>
                                      </p:cBhvr>
                                      <p:to>
                                        <p:strVal val="visible"/>
                                      </p:to>
                                    </p:set>
                                    <p:anim calcmode="lin" valueType="num">
                                      <p:cBhvr>
                                        <p:cTn id="3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nodeType="afterEffect" presetClass="entr" presetSubtype="4" presetID="2" grpId="1" fill="hold">
                                  <p:stCondLst>
                                    <p:cond delay="200"/>
                                  </p:stCondLst>
                                  <p:iterate type="el" backwards="0">
                                    <p:tmAbs val="0"/>
                                  </p:iterate>
                                  <p:childTnLst>
                                    <p:set>
                                      <p:cBhvr>
                                        <p:cTn id="40" fill="hold"/>
                                        <p:tgtEl>
                                          <p:spTgt spid="62">
                                            <p:txEl>
                                              <p:pRg st="6" end="6"/>
                                            </p:txEl>
                                          </p:spTgt>
                                        </p:tgtEl>
                                        <p:attrNameLst>
                                          <p:attrName>style.visibility</p:attrName>
                                        </p:attrNameLst>
                                      </p:cBhvr>
                                      <p:to>
                                        <p:strVal val="visible"/>
                                      </p:to>
                                    </p:se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nvSpPr>
        <p:spPr>
          <a:xfrm>
            <a:off x="2103451" y="1391394"/>
            <a:ext cx="771693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506436" indent="-506436">
              <a:buClr>
                <a:srgbClr val="000000"/>
              </a:buClr>
              <a:buSzPct val="100000"/>
              <a:buFont typeface="Lucida Grande"/>
              <a:buChar char="✴"/>
              <a:defRPr b="1"/>
            </a:lvl1pPr>
          </a:lstStyle>
          <a:p>
            <a:pPr lvl="0">
              <a:defRPr b="0" sz="1800"/>
            </a:pPr>
            <a:r>
              <a:rPr b="1" sz="3600"/>
              <a:t>A Survey of the Book of Romans</a:t>
            </a:r>
          </a:p>
        </p:txBody>
      </p:sp>
      <p:sp>
        <p:nvSpPr>
          <p:cNvPr id="66" name="Shape 66"/>
          <p:cNvSpPr/>
          <p:nvPr/>
        </p:nvSpPr>
        <p:spPr>
          <a:xfrm>
            <a:off x="4283409" y="245864"/>
            <a:ext cx="6047260"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Overview of Romans</a:t>
            </a:r>
          </a:p>
        </p:txBody>
      </p:sp>
      <p:pic>
        <p:nvPicPr>
          <p:cNvPr id="67" name="Romans00_Chart.png"/>
          <p:cNvPicPr/>
          <p:nvPr/>
        </p:nvPicPr>
        <p:blipFill>
          <a:blip r:embed="rId2">
            <a:extLst/>
          </a:blip>
          <a:stretch>
            <a:fillRect/>
          </a:stretch>
        </p:blipFill>
        <p:spPr>
          <a:xfrm>
            <a:off x="1466123" y="2609029"/>
            <a:ext cx="11538659" cy="571225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6" presetID="23" grpId="1" fill="hold">
                                  <p:stCondLst>
                                    <p:cond delay="0"/>
                                  </p:stCondLst>
                                  <p:iterate type="lt" backwards="0">
                                    <p:tmAbs val="0"/>
                                  </p:iterate>
                                  <p:childTnLst>
                                    <p:set>
                                      <p:cBhvr>
                                        <p:cTn id="6" fill="hold"/>
                                        <p:tgtEl>
                                          <p:spTgt spid="67"/>
                                        </p:tgtEl>
                                        <p:attrNameLst>
                                          <p:attrName>style.visibility</p:attrName>
                                        </p:attrNameLst>
                                      </p:cBhvr>
                                      <p:to>
                                        <p:strVal val="visible"/>
                                      </p:to>
                                    </p:set>
                                    <p:anim calcmode="lin" valueType="num">
                                      <p:cBhvr>
                                        <p:cTn id="7" dur="3500" fill="hold"/>
                                        <p:tgtEl>
                                          <p:spTgt spid="67"/>
                                        </p:tgtEl>
                                        <p:attrNameLst>
                                          <p:attrName>ppt_w</p:attrName>
                                        </p:attrNameLst>
                                      </p:cBhvr>
                                      <p:tavLst>
                                        <p:tav tm="0">
                                          <p:val>
                                            <p:strVal val="4*#ppt_w"/>
                                          </p:val>
                                        </p:tav>
                                        <p:tav tm="100000">
                                          <p:val>
                                            <p:strVal val="#ppt_w"/>
                                          </p:val>
                                        </p:tav>
                                      </p:tavLst>
                                    </p:anim>
                                    <p:anim calcmode="lin" valueType="num">
                                      <p:cBhvr>
                                        <p:cTn id="8" dur="3500" fill="hold"/>
                                        <p:tgtEl>
                                          <p:spTgt spid="6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nvSpPr>
        <p:spPr>
          <a:xfrm>
            <a:off x="2103451" y="159494"/>
            <a:ext cx="995838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The Gospel’s Message ( Rom 1:1-7)</a:t>
            </a:r>
          </a:p>
        </p:txBody>
      </p:sp>
      <p:sp>
        <p:nvSpPr>
          <p:cNvPr id="70" name="Shape 70"/>
          <p:cNvSpPr/>
          <p:nvPr/>
        </p:nvSpPr>
        <p:spPr>
          <a:xfrm>
            <a:off x="1351687" y="1317771"/>
            <a:ext cx="11688590"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600"/>
              <a:t>The powerful gospel message and its implications for our lives is presented in Romans 1:1-7.</a:t>
            </a:r>
          </a:p>
        </p:txBody>
      </p:sp>
      <p:sp>
        <p:nvSpPr>
          <p:cNvPr id="71" name="Shape 71"/>
          <p:cNvSpPr/>
          <p:nvPr/>
        </p:nvSpPr>
        <p:spPr>
          <a:xfrm>
            <a:off x="2103451" y="3448050"/>
            <a:ext cx="10096390" cy="285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defTabSz="457200">
              <a:spcBef>
                <a:spcPts val="4500"/>
              </a:spcBef>
              <a:buSzPct val="100000"/>
              <a:buChar char="•"/>
              <a:tabLst>
                <a:tab pos="114300" algn="l"/>
              </a:tabLst>
              <a:defRPr sz="1800"/>
            </a:pPr>
            <a:r>
              <a:rPr b="1" sz="3800">
                <a:latin typeface="+mj-lt"/>
                <a:ea typeface="+mj-ea"/>
                <a:cs typeface="+mj-cs"/>
                <a:sym typeface="Garamond"/>
              </a:rPr>
              <a:t>Romans 1:1-7 answers the question, “What is the Gospel?”</a:t>
            </a:r>
            <a:endParaRPr b="1" sz="3800">
              <a:latin typeface="+mj-lt"/>
              <a:ea typeface="+mj-ea"/>
              <a:cs typeface="+mj-cs"/>
              <a:sym typeface="Garamond"/>
            </a:endParaRPr>
          </a:p>
          <a:p>
            <a:pPr lvl="0" marL="228600" indent="-228600" algn="l" defTabSz="457200">
              <a:spcBef>
                <a:spcPts val="4500"/>
              </a:spcBef>
              <a:buSzPct val="100000"/>
              <a:buChar char="•"/>
              <a:tabLst>
                <a:tab pos="114300" algn="l"/>
              </a:tabLst>
              <a:defRPr sz="1800"/>
            </a:pPr>
            <a:r>
              <a:rPr b="1" sz="3800">
                <a:latin typeface="+mj-lt"/>
                <a:ea typeface="+mj-ea"/>
                <a:cs typeface="+mj-cs"/>
                <a:sym typeface="Garamond"/>
              </a:rPr>
              <a:t>God’s righteousness is shown through the glorious Gospel of Jesus Christ. (1:1,9,15,16)</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lt" backwards="0">
                                    <p:tmAbs val="100"/>
                                  </p:iterate>
                                  <p:childTnLst>
                                    <p:set>
                                      <p:cBhvr>
                                        <p:cTn id="6" fill="hold"/>
                                        <p:tgtEl>
                                          <p:spTgt spid="71">
                                            <p:bg/>
                                          </p:spTgt>
                                        </p:tgtEl>
                                        <p:attrNameLst>
                                          <p:attrName>style.visibility</p:attrName>
                                        </p:attrNameLst>
                                      </p:cBhvr>
                                      <p:to>
                                        <p:strVal val="visible"/>
                                      </p:to>
                                    </p:set>
                                    <p:anim calcmode="lin" valueType="num">
                                      <p:cBhvr>
                                        <p:cTn id="7" dur="1000" fill="hold"/>
                                        <p:tgtEl>
                                          <p:spTgt spid="71">
                                            <p:bg/>
                                          </p:spTgt>
                                        </p:tgtEl>
                                        <p:attrNameLst>
                                          <p:attrName>ppt_x</p:attrName>
                                        </p:attrNameLst>
                                      </p:cBhvr>
                                      <p:tavLst>
                                        <p:tav tm="0">
                                          <p:val>
                                            <p:strVal val="0-#ppt_w/2"/>
                                          </p:val>
                                        </p:tav>
                                        <p:tav tm="100000">
                                          <p:val>
                                            <p:strVal val="#ppt_x"/>
                                          </p:val>
                                        </p:tav>
                                      </p:tavLst>
                                    </p:anim>
                                    <p:anim calcmode="lin" valueType="num">
                                      <p:cBhvr>
                                        <p:cTn id="8" dur="1000" fill="hold"/>
                                        <p:tgtEl>
                                          <p:spTgt spid="71">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lt" backwards="0">
                                    <p:tmAbs val="100"/>
                                  </p:iterate>
                                  <p:childTnLst>
                                    <p:set>
                                      <p:cBhvr>
                                        <p:cTn id="10" fill="hold"/>
                                        <p:tgtEl>
                                          <p:spTgt spid="71">
                                            <p:txEl>
                                              <p:pRg st="0" end="0"/>
                                            </p:txEl>
                                          </p:spTgt>
                                        </p:tgtEl>
                                        <p:attrNameLst>
                                          <p:attrName>style.visibility</p:attrName>
                                        </p:attrNameLst>
                                      </p:cBhvr>
                                      <p:to>
                                        <p:strVal val="visible"/>
                                      </p:to>
                                    </p:set>
                                    <p:anim calcmode="lin" valueType="num">
                                      <p:cBhvr>
                                        <p:cTn id="11" dur="1000" fill="hold"/>
                                        <p:tgtEl>
                                          <p:spTgt spid="71">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lt" backwards="0">
                                    <p:tmAbs val="100"/>
                                  </p:iterate>
                                  <p:childTnLst>
                                    <p:set>
                                      <p:cBhvr>
                                        <p:cTn id="16" fill="hold"/>
                                        <p:tgtEl>
                                          <p:spTgt spid="71">
                                            <p:txEl>
                                              <p:pRg st="1" end="1"/>
                                            </p:txEl>
                                          </p:spTgt>
                                        </p:tgtEl>
                                        <p:attrNameLst>
                                          <p:attrName>style.visibility</p:attrName>
                                        </p:attrNameLst>
                                      </p:cBhvr>
                                      <p:to>
                                        <p:strVal val="visible"/>
                                      </p:to>
                                    </p:set>
                                    <p:anim calcmode="lin" valueType="num">
                                      <p:cBhvr>
                                        <p:cTn id="17" dur="1000" fill="hold"/>
                                        <p:tgtEl>
                                          <p:spTgt spid="71">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nvSpPr>
        <p:spPr>
          <a:xfrm>
            <a:off x="2103451" y="159494"/>
            <a:ext cx="995838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The Gospel’s Message ( Rom 1:1-7)</a:t>
            </a:r>
          </a:p>
        </p:txBody>
      </p:sp>
      <p:sp>
        <p:nvSpPr>
          <p:cNvPr id="74" name="Shape 74"/>
          <p:cNvSpPr/>
          <p:nvPr/>
        </p:nvSpPr>
        <p:spPr>
          <a:xfrm>
            <a:off x="2363454" y="3996253"/>
            <a:ext cx="9833903" cy="318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defTabSz="457200">
              <a:spcBef>
                <a:spcPts val="5700"/>
              </a:spcBef>
              <a:buSzPct val="100000"/>
              <a:buChar char="•"/>
              <a:tabLst>
                <a:tab pos="114300" algn="l"/>
              </a:tabLst>
              <a:defRPr sz="1800"/>
            </a:pPr>
            <a:r>
              <a:rPr sz="3800">
                <a:latin typeface="+mj-lt"/>
                <a:ea typeface="+mj-ea"/>
                <a:cs typeface="+mj-cs"/>
                <a:sym typeface="Garamond"/>
              </a:rPr>
              <a:t>Paul the slave of Christ Jesus </a:t>
            </a:r>
            <a:endParaRPr sz="3800">
              <a:latin typeface="+mj-lt"/>
              <a:ea typeface="+mj-ea"/>
              <a:cs typeface="+mj-cs"/>
              <a:sym typeface="Garamond"/>
            </a:endParaRPr>
          </a:p>
          <a:p>
            <a:pPr lvl="0" marL="228600" indent="-228600" algn="l" defTabSz="457200">
              <a:spcBef>
                <a:spcPts val="5700"/>
              </a:spcBef>
              <a:buSzPct val="100000"/>
              <a:buChar char="•"/>
              <a:tabLst>
                <a:tab pos="114300" algn="l"/>
              </a:tabLst>
              <a:defRPr sz="1800"/>
            </a:pPr>
            <a:r>
              <a:rPr sz="3800">
                <a:latin typeface="+mj-lt"/>
                <a:ea typeface="+mj-ea"/>
                <a:cs typeface="+mj-cs"/>
                <a:sym typeface="Garamond"/>
              </a:rPr>
              <a:t>Called as an apostle </a:t>
            </a:r>
            <a:endParaRPr sz="3800">
              <a:latin typeface="+mj-lt"/>
              <a:ea typeface="+mj-ea"/>
              <a:cs typeface="+mj-cs"/>
              <a:sym typeface="Garamond"/>
            </a:endParaRPr>
          </a:p>
          <a:p>
            <a:pPr lvl="0" marL="228600" indent="-228600" algn="l" defTabSz="457200">
              <a:spcBef>
                <a:spcPts val="5700"/>
              </a:spcBef>
              <a:buSzPct val="100000"/>
              <a:buChar char="•"/>
              <a:tabLst>
                <a:tab pos="114300" algn="l"/>
              </a:tabLst>
              <a:defRPr sz="1800"/>
            </a:pPr>
            <a:r>
              <a:rPr sz="3800">
                <a:latin typeface="+mj-lt"/>
                <a:ea typeface="+mj-ea"/>
                <a:cs typeface="+mj-cs"/>
                <a:sym typeface="Garamond"/>
              </a:rPr>
              <a:t>Purposed: “Set apart for the gospel of God.”</a:t>
            </a:r>
          </a:p>
        </p:txBody>
      </p:sp>
      <p:sp>
        <p:nvSpPr>
          <p:cNvPr id="75" name="Shape 75"/>
          <p:cNvSpPr/>
          <p:nvPr/>
        </p:nvSpPr>
        <p:spPr>
          <a:xfrm>
            <a:off x="1782232" y="1310132"/>
            <a:ext cx="83204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lvl="0">
              <a:defRPr b="0" sz="1800"/>
            </a:pPr>
            <a:r>
              <a:rPr b="1" sz="3600"/>
              <a:t>1.  The Proclaimer of the Gospel (1:1) </a:t>
            </a:r>
          </a:p>
        </p:txBody>
      </p:sp>
      <p:sp>
        <p:nvSpPr>
          <p:cNvPr id="76" name="Shape 76"/>
          <p:cNvSpPr/>
          <p:nvPr/>
        </p:nvSpPr>
        <p:spPr>
          <a:xfrm>
            <a:off x="1934632" y="2257571"/>
            <a:ext cx="10389726" cy="10668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aseline="31999" sz="3200"/>
              <a:t>1</a:t>
            </a:r>
            <a:r>
              <a:rPr sz="3200"/>
              <a:t>Paul, a bond-servant of Christ Jesus, called as an apostle, set apart for the gospel of God.</a:t>
            </a:r>
          </a:p>
        </p:txBody>
      </p:sp>
      <p:pic>
        <p:nvPicPr>
          <p:cNvPr id="77" name="Picture 2.png"/>
          <p:cNvPicPr/>
          <p:nvPr/>
        </p:nvPicPr>
        <p:blipFill>
          <a:blip r:embed="rId2">
            <a:extLst/>
          </a:blip>
          <a:stretch>
            <a:fillRect/>
          </a:stretch>
        </p:blipFill>
        <p:spPr>
          <a:xfrm>
            <a:off x="9106027" y="3819326"/>
            <a:ext cx="3548926" cy="252160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74">
                                            <p:bg/>
                                          </p:spTgt>
                                        </p:tgtEl>
                                        <p:attrNameLst>
                                          <p:attrName>style.visibility</p:attrName>
                                        </p:attrNameLst>
                                      </p:cBhvr>
                                      <p:to>
                                        <p:strVal val="visible"/>
                                      </p:to>
                                    </p:set>
                                    <p:anim calcmode="lin" valueType="num">
                                      <p:cBhvr>
                                        <p:cTn id="7" dur="1000" fill="hold"/>
                                        <p:tgtEl>
                                          <p:spTgt spid="74">
                                            <p:bg/>
                                          </p:spTgt>
                                        </p:tgtEl>
                                        <p:attrNameLst>
                                          <p:attrName>ppt_x</p:attrName>
                                        </p:attrNameLst>
                                      </p:cBhvr>
                                      <p:tavLst>
                                        <p:tav tm="0">
                                          <p:val>
                                            <p:strVal val="0-#ppt_w/2"/>
                                          </p:val>
                                        </p:tav>
                                        <p:tav tm="100000">
                                          <p:val>
                                            <p:strVal val="#ppt_x"/>
                                          </p:val>
                                        </p:tav>
                                      </p:tavLst>
                                    </p:anim>
                                    <p:anim calcmode="lin" valueType="num">
                                      <p:cBhvr>
                                        <p:cTn id="8" dur="1000" fill="hold"/>
                                        <p:tgtEl>
                                          <p:spTgt spid="74">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74">
                                            <p:txEl>
                                              <p:pRg st="0" end="0"/>
                                            </p:txEl>
                                          </p:spTgt>
                                        </p:tgtEl>
                                        <p:attrNameLst>
                                          <p:attrName>style.visibility</p:attrName>
                                        </p:attrNameLst>
                                      </p:cBhvr>
                                      <p:to>
                                        <p:strVal val="visible"/>
                                      </p:to>
                                    </p:set>
                                    <p:anim calcmode="lin" valueType="num">
                                      <p:cBhvr>
                                        <p:cTn id="11" dur="1000" fill="hold"/>
                                        <p:tgtEl>
                                          <p:spTgt spid="7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el" backwards="0">
                                    <p:tmAbs val="0"/>
                                  </p:iterate>
                                  <p:childTnLst>
                                    <p:set>
                                      <p:cBhvr>
                                        <p:cTn id="16" fill="hold"/>
                                        <p:tgtEl>
                                          <p:spTgt spid="74">
                                            <p:txEl>
                                              <p:pRg st="1" end="1"/>
                                            </p:txEl>
                                          </p:spTgt>
                                        </p:tgtEl>
                                        <p:attrNameLst>
                                          <p:attrName>style.visibility</p:attrName>
                                        </p:attrNameLst>
                                      </p:cBhvr>
                                      <p:to>
                                        <p:strVal val="visible"/>
                                      </p:to>
                                    </p:set>
                                    <p:anim calcmode="lin" valueType="num">
                                      <p:cBhvr>
                                        <p:cTn id="17" dur="1000" fill="hold"/>
                                        <p:tgtEl>
                                          <p:spTgt spid="7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1" fill="hold">
                                  <p:stCondLst>
                                    <p:cond delay="0"/>
                                  </p:stCondLst>
                                  <p:iterate type="el" backwards="0">
                                    <p:tmAbs val="0"/>
                                  </p:iterate>
                                  <p:childTnLst>
                                    <p:set>
                                      <p:cBhvr>
                                        <p:cTn id="22" fill="hold"/>
                                        <p:tgtEl>
                                          <p:spTgt spid="74">
                                            <p:txEl>
                                              <p:pRg st="2" end="2"/>
                                            </p:txEl>
                                          </p:spTgt>
                                        </p:tgtEl>
                                        <p:attrNameLst>
                                          <p:attrName>style.visibility</p:attrName>
                                        </p:attrNameLst>
                                      </p:cBhvr>
                                      <p:to>
                                        <p:strVal val="visible"/>
                                      </p:to>
                                    </p:set>
                                    <p:anim calcmode="lin" valueType="num">
                                      <p:cBhvr>
                                        <p:cTn id="23" dur="1000" fill="hold"/>
                                        <p:tgtEl>
                                          <p:spTgt spid="74">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74">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nodeType="afterEffect" presetClass="entr" presetSubtype="8" presetID="17" grpId="2" fill="hold">
                                  <p:stCondLst>
                                    <p:cond delay="200"/>
                                  </p:stCondLst>
                                  <p:iterate type="el" backwards="0">
                                    <p:tmAbs val="0"/>
                                  </p:iterate>
                                  <p:childTnLst>
                                    <p:set>
                                      <p:cBhvr>
                                        <p:cTn id="27" fill="hold"/>
                                        <p:tgtEl>
                                          <p:spTgt spid="77"/>
                                        </p:tgtEl>
                                        <p:attrNameLst>
                                          <p:attrName>style.visibility</p:attrName>
                                        </p:attrNameLst>
                                      </p:cBhvr>
                                      <p:to>
                                        <p:strVal val="visible"/>
                                      </p:to>
                                    </p:set>
                                    <p:anim calcmode="lin" valueType="num">
                                      <p:cBhvr>
                                        <p:cTn id="28" dur="2750" fill="hold"/>
                                        <p:tgtEl>
                                          <p:spTgt spid="77"/>
                                        </p:tgtEl>
                                        <p:attrNameLst>
                                          <p:attrName>ppt_x</p:attrName>
                                        </p:attrNameLst>
                                      </p:cBhvr>
                                      <p:tavLst>
                                        <p:tav tm="0">
                                          <p:val>
                                            <p:strVal val="#ppt_x-#ppt_w/2"/>
                                          </p:val>
                                        </p:tav>
                                        <p:tav tm="100000">
                                          <p:val>
                                            <p:strVal val="#ppt_x"/>
                                          </p:val>
                                        </p:tav>
                                      </p:tavLst>
                                    </p:anim>
                                    <p:anim calcmode="lin" valueType="num">
                                      <p:cBhvr>
                                        <p:cTn id="29" dur="2750" fill="hold"/>
                                        <p:tgtEl>
                                          <p:spTgt spid="77"/>
                                        </p:tgtEl>
                                        <p:attrNameLst>
                                          <p:attrName>ppt_y</p:attrName>
                                        </p:attrNameLst>
                                      </p:cBhvr>
                                      <p:tavLst>
                                        <p:tav tm="0">
                                          <p:val>
                                            <p:strVal val="#ppt_y"/>
                                          </p:val>
                                        </p:tav>
                                        <p:tav tm="100000">
                                          <p:val>
                                            <p:strVal val="#ppt_y"/>
                                          </p:val>
                                        </p:tav>
                                      </p:tavLst>
                                    </p:anim>
                                    <p:anim calcmode="lin" valueType="num">
                                      <p:cBhvr>
                                        <p:cTn id="30" dur="2750" fill="hold"/>
                                        <p:tgtEl>
                                          <p:spTgt spid="77"/>
                                        </p:tgtEl>
                                        <p:attrNameLst>
                                          <p:attrName>ppt_w</p:attrName>
                                        </p:attrNameLst>
                                      </p:cBhvr>
                                      <p:tavLst>
                                        <p:tav tm="0">
                                          <p:val>
                                            <p:fltVal val="0"/>
                                          </p:val>
                                        </p:tav>
                                        <p:tav tm="100000">
                                          <p:val>
                                            <p:strVal val="#ppt_w"/>
                                          </p:val>
                                        </p:tav>
                                      </p:tavLst>
                                    </p:anim>
                                    <p:anim calcmode="lin" valueType="num">
                                      <p:cBhvr>
                                        <p:cTn id="31" dur="2750" fill="hold"/>
                                        <p:tgtEl>
                                          <p:spTgt spid="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 grpId="2"/>
      <p:bldP build="p" bldLvl="5" animBg="1" rev="0" advAuto="0" spid="74"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2103451" y="159494"/>
            <a:ext cx="9958388" cy="850901"/>
          </a:xfrm>
          <a:prstGeom prst="rect">
            <a:avLst/>
          </a:prstGeom>
          <a:ln w="12700">
            <a:miter lim="400000"/>
          </a:ln>
          <a:effectLst>
            <a:outerShdw sx="100000" sy="100000" kx="0" ky="0" algn="b" rotWithShape="0" blurRad="38100" dist="12700" dir="658716">
              <a:srgbClr val="000000">
                <a:alpha val="7913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5200">
                <a:latin typeface="+mj-lt"/>
                <a:ea typeface="+mj-ea"/>
                <a:cs typeface="+mj-cs"/>
                <a:sym typeface="Garamond"/>
              </a:defRPr>
            </a:lvl1pPr>
          </a:lstStyle>
          <a:p>
            <a:pPr lvl="0">
              <a:defRPr b="0" sz="1800"/>
            </a:pPr>
            <a:r>
              <a:rPr b="1" sz="5200"/>
              <a:t>The Gospel’s Message ( Rom 1:1-7)</a:t>
            </a:r>
          </a:p>
        </p:txBody>
      </p:sp>
      <p:sp>
        <p:nvSpPr>
          <p:cNvPr id="80" name="Shape 80"/>
          <p:cNvSpPr/>
          <p:nvPr/>
        </p:nvSpPr>
        <p:spPr>
          <a:xfrm>
            <a:off x="2490454" y="4070350"/>
            <a:ext cx="9833903" cy="349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28600" indent="-228600" algn="l" defTabSz="457200">
              <a:spcBef>
                <a:spcPts val="2600"/>
              </a:spcBef>
              <a:buSzPct val="100000"/>
              <a:buChar char="•"/>
              <a:tabLst>
                <a:tab pos="114300" algn="l"/>
              </a:tabLst>
              <a:defRPr sz="1800"/>
            </a:pPr>
            <a:r>
              <a:rPr sz="3800">
                <a:latin typeface="+mj-lt"/>
                <a:ea typeface="+mj-ea"/>
                <a:cs typeface="+mj-cs"/>
                <a:sym typeface="Garamond"/>
              </a:rPr>
              <a:t>“Beforehand” – Purposed rather than accidental </a:t>
            </a:r>
            <a:endParaRPr sz="3800">
              <a:latin typeface="+mj-lt"/>
              <a:ea typeface="+mj-ea"/>
              <a:cs typeface="+mj-cs"/>
              <a:sym typeface="Garamond"/>
            </a:endParaRPr>
          </a:p>
          <a:p>
            <a:pPr lvl="0" marL="228600" indent="-228600" algn="l" defTabSz="457200">
              <a:spcBef>
                <a:spcPts val="2600"/>
              </a:spcBef>
              <a:buSzPct val="100000"/>
              <a:buChar char="•"/>
              <a:tabLst>
                <a:tab pos="114300" algn="l"/>
              </a:tabLst>
              <a:defRPr sz="1800"/>
            </a:pPr>
            <a:r>
              <a:rPr sz="3800">
                <a:latin typeface="+mj-lt"/>
                <a:ea typeface="+mj-ea"/>
                <a:cs typeface="+mj-cs"/>
                <a:sym typeface="Garamond"/>
              </a:rPr>
              <a:t>“Through His prophets” – Recorded in the ancient holy Scriptures</a:t>
            </a:r>
            <a:endParaRPr sz="3800">
              <a:latin typeface="+mj-lt"/>
              <a:ea typeface="+mj-ea"/>
              <a:cs typeface="+mj-cs"/>
              <a:sym typeface="Garamond"/>
            </a:endParaRPr>
          </a:p>
          <a:p>
            <a:pPr lvl="0" marL="228600" indent="-228600" algn="l" defTabSz="457200">
              <a:spcBef>
                <a:spcPts val="2600"/>
              </a:spcBef>
              <a:buSzPct val="100000"/>
              <a:buChar char="•"/>
              <a:tabLst>
                <a:tab pos="114300" algn="l"/>
              </a:tabLst>
              <a:defRPr sz="1800"/>
            </a:pPr>
            <a:r>
              <a:rPr sz="3800">
                <a:latin typeface="+mj-lt"/>
                <a:ea typeface="+mj-ea"/>
                <a:cs typeface="+mj-cs"/>
                <a:sym typeface="Garamond"/>
              </a:rPr>
              <a:t>“Promised” – God’s commitment to rescue and restore mankind</a:t>
            </a:r>
          </a:p>
        </p:txBody>
      </p:sp>
      <p:sp>
        <p:nvSpPr>
          <p:cNvPr id="81" name="Shape 81"/>
          <p:cNvSpPr/>
          <p:nvPr/>
        </p:nvSpPr>
        <p:spPr>
          <a:xfrm>
            <a:off x="1782232" y="1310132"/>
            <a:ext cx="776123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lvl="0">
              <a:defRPr b="0" sz="1800"/>
            </a:pPr>
            <a:r>
              <a:rPr b="1" sz="3600"/>
              <a:t>2.  The Promise of the Gospel (1:2) </a:t>
            </a:r>
          </a:p>
        </p:txBody>
      </p:sp>
      <p:sp>
        <p:nvSpPr>
          <p:cNvPr id="82" name="Shape 82"/>
          <p:cNvSpPr/>
          <p:nvPr/>
        </p:nvSpPr>
        <p:spPr>
          <a:xfrm>
            <a:off x="1934632" y="2257571"/>
            <a:ext cx="10389726" cy="1066801"/>
          </a:xfrm>
          <a:prstGeom prst="rect">
            <a:avLst/>
          </a:prstGeom>
          <a:gradFill>
            <a:gsLst>
              <a:gs pos="0">
                <a:srgbClr val="E6C320"/>
              </a:gs>
              <a:gs pos="100000">
                <a:srgbClr val="FEF2CF"/>
              </a:gs>
            </a:gsLst>
            <a:lin ang="5400000"/>
          </a:gra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aseline="31999" sz="3200"/>
              <a:t>2</a:t>
            </a:r>
            <a:r>
              <a:rPr sz="3200"/>
              <a:t>Which he promised beforehand through his prophets in the Holy Scriptures.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200"/>
                                  </p:stCondLst>
                                  <p:iterate type="el" backwards="0">
                                    <p:tmAbs val="0"/>
                                  </p:iterate>
                                  <p:childTnLst>
                                    <p:set>
                                      <p:cBhvr>
                                        <p:cTn id="6" fill="hold"/>
                                        <p:tgtEl>
                                          <p:spTgt spid="80">
                                            <p:bg/>
                                          </p:spTgt>
                                        </p:tgtEl>
                                        <p:attrNameLst>
                                          <p:attrName>style.visibility</p:attrName>
                                        </p:attrNameLst>
                                      </p:cBhvr>
                                      <p:to>
                                        <p:strVal val="visible"/>
                                      </p:to>
                                    </p:set>
                                    <p:anim calcmode="lin" valueType="num">
                                      <p:cBhvr>
                                        <p:cTn id="7" dur="1000" fill="hold"/>
                                        <p:tgtEl>
                                          <p:spTgt spid="80">
                                            <p:bg/>
                                          </p:spTgt>
                                        </p:tgtEl>
                                        <p:attrNameLst>
                                          <p:attrName>ppt_x</p:attrName>
                                        </p:attrNameLst>
                                      </p:cBhvr>
                                      <p:tavLst>
                                        <p:tav tm="0">
                                          <p:val>
                                            <p:strVal val="0-#ppt_w/2"/>
                                          </p:val>
                                        </p:tav>
                                        <p:tav tm="100000">
                                          <p:val>
                                            <p:strVal val="#ppt_x"/>
                                          </p:val>
                                        </p:tav>
                                      </p:tavLst>
                                    </p:anim>
                                    <p:anim calcmode="lin" valueType="num">
                                      <p:cBhvr>
                                        <p:cTn id="8" dur="1000" fill="hold"/>
                                        <p:tgtEl>
                                          <p:spTgt spid="80">
                                            <p:bg/>
                                          </p:spTgt>
                                        </p:tgtEl>
                                        <p:attrNameLst>
                                          <p:attrName>ppt_y</p:attrName>
                                        </p:attrNameLst>
                                      </p:cBhvr>
                                      <p:tavLst>
                                        <p:tav tm="0">
                                          <p:val>
                                            <p:strVal val="#ppt_y"/>
                                          </p:val>
                                        </p:tav>
                                        <p:tav tm="100000">
                                          <p:val>
                                            <p:strVal val="#ppt_y"/>
                                          </p:val>
                                        </p:tav>
                                      </p:tavLst>
                                    </p:anim>
                                  </p:childTnLst>
                                </p:cTn>
                              </p:par>
                              <p:par>
                                <p:cTn id="9" presetClass="entr" presetSubtype="8" presetID="2" grpId="1" fill="hold">
                                  <p:stCondLst>
                                    <p:cond delay="0"/>
                                  </p:stCondLst>
                                  <p:iterate type="el" backwards="0">
                                    <p:tmAbs val="0"/>
                                  </p:iterate>
                                  <p:childTnLst>
                                    <p:set>
                                      <p:cBhvr>
                                        <p:cTn id="10" fill="hold"/>
                                        <p:tgtEl>
                                          <p:spTgt spid="80">
                                            <p:txEl>
                                              <p:pRg st="0" end="0"/>
                                            </p:txEl>
                                          </p:spTgt>
                                        </p:tgtEl>
                                        <p:attrNameLst>
                                          <p:attrName>style.visibility</p:attrName>
                                        </p:attrNameLst>
                                      </p:cBhvr>
                                      <p:to>
                                        <p:strVal val="visible"/>
                                      </p:to>
                                    </p:set>
                                    <p:anim calcmode="lin" valueType="num">
                                      <p:cBhvr>
                                        <p:cTn id="11" dur="1000" fill="hold"/>
                                        <p:tgtEl>
                                          <p:spTgt spid="8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 grpId="1" fill="hold">
                                  <p:stCondLst>
                                    <p:cond delay="0"/>
                                  </p:stCondLst>
                                  <p:iterate type="el" backwards="0">
                                    <p:tmAbs val="0"/>
                                  </p:iterate>
                                  <p:childTnLst>
                                    <p:set>
                                      <p:cBhvr>
                                        <p:cTn id="16" fill="hold"/>
                                        <p:tgtEl>
                                          <p:spTgt spid="80">
                                            <p:txEl>
                                              <p:pRg st="1" end="1"/>
                                            </p:txEl>
                                          </p:spTgt>
                                        </p:tgtEl>
                                        <p:attrNameLst>
                                          <p:attrName>style.visibility</p:attrName>
                                        </p:attrNameLst>
                                      </p:cBhvr>
                                      <p:to>
                                        <p:strVal val="visible"/>
                                      </p:to>
                                    </p:set>
                                    <p:anim calcmode="lin" valueType="num">
                                      <p:cBhvr>
                                        <p:cTn id="17" dur="1000" fill="hold"/>
                                        <p:tgtEl>
                                          <p:spTgt spid="8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1" fill="hold">
                                  <p:stCondLst>
                                    <p:cond delay="0"/>
                                  </p:stCondLst>
                                  <p:iterate type="el" backwards="0">
                                    <p:tmAbs val="0"/>
                                  </p:iterate>
                                  <p:childTnLst>
                                    <p:set>
                                      <p:cBhvr>
                                        <p:cTn id="22" fill="hold"/>
                                        <p:tgtEl>
                                          <p:spTgt spid="80">
                                            <p:txEl>
                                              <p:pRg st="2" end="2"/>
                                            </p:txEl>
                                          </p:spTgt>
                                        </p:tgtEl>
                                        <p:attrNameLst>
                                          <p:attrName>style.visibility</p:attrName>
                                        </p:attrNameLst>
                                      </p:cBhvr>
                                      <p:to>
                                        <p:strVal val="visible"/>
                                      </p:to>
                                    </p:set>
                                    <p:anim calcmode="lin" valueType="num">
                                      <p:cBhvr>
                                        <p:cTn id="23" dur="1000" fill="hold"/>
                                        <p:tgtEl>
                                          <p:spTgt spid="80">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8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0"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