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57" r:id="rId5"/>
    <p:sldId id="258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863D"/>
    <a:srgbClr val="0000FF"/>
    <a:srgbClr val="99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246" autoAdjust="0"/>
    <p:restoredTop sz="94660"/>
  </p:normalViewPr>
  <p:slideViewPr>
    <p:cSldViewPr>
      <p:cViewPr varScale="1">
        <p:scale>
          <a:sx n="64" d="100"/>
          <a:sy n="64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819400"/>
            <a:ext cx="7772400" cy="1219200"/>
          </a:xfrm>
        </p:spPr>
        <p:txBody>
          <a:bodyPr/>
          <a:lstStyle/>
          <a:p>
            <a:r>
              <a:rPr lang="en-US" dirty="0" smtClean="0"/>
              <a:t>Romans 1:8-17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Ongoing Thrust of the Gospel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Ridge Orr\Desktop\Romans - ST\Romans_HO_Header7-3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90600"/>
            <a:ext cx="8686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Gospel Proclamation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943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The word “gospel” essentially means good news.       This “</a:t>
            </a:r>
            <a:r>
              <a:rPr lang="en-US" b="1" i="1" dirty="0" smtClean="0">
                <a:solidFill>
                  <a:srgbClr val="0000FF"/>
                </a:solidFill>
              </a:rPr>
              <a:t>gospel of God</a:t>
            </a:r>
            <a:r>
              <a:rPr lang="en-US" dirty="0" smtClean="0"/>
              <a:t>” (</a:t>
            </a:r>
            <a:r>
              <a:rPr lang="en-US" u="sng" dirty="0" smtClean="0"/>
              <a:t>1:1</a:t>
            </a:r>
            <a:r>
              <a:rPr lang="en-US" dirty="0" smtClean="0"/>
              <a:t>), is a gospel He “</a:t>
            </a:r>
            <a:r>
              <a:rPr lang="en-US" b="1" i="1" dirty="0" smtClean="0">
                <a:solidFill>
                  <a:srgbClr val="0000FF"/>
                </a:solidFill>
              </a:rPr>
              <a:t>promised beforehand through His prophets in the Holy Scriptures</a:t>
            </a:r>
            <a:r>
              <a:rPr lang="en-US" dirty="0" smtClean="0"/>
              <a:t>” (</a:t>
            </a:r>
            <a:r>
              <a:rPr lang="en-US" u="sng" dirty="0" smtClean="0"/>
              <a:t>1:2</a:t>
            </a:r>
            <a:r>
              <a:rPr lang="en-US" dirty="0" smtClean="0"/>
              <a:t>), a gospel which is to be proclaimed (</a:t>
            </a:r>
            <a:r>
              <a:rPr lang="en-US" u="sng" dirty="0" smtClean="0"/>
              <a:t>15:16</a:t>
            </a:r>
            <a:r>
              <a:rPr lang="en-US" dirty="0" smtClean="0"/>
              <a:t>), for it is the gospel of “</a:t>
            </a:r>
            <a:r>
              <a:rPr lang="en-US" b="1" i="1" dirty="0" smtClean="0">
                <a:solidFill>
                  <a:srgbClr val="0000FF"/>
                </a:solidFill>
              </a:rPr>
              <a:t>His Son</a:t>
            </a:r>
            <a:r>
              <a:rPr lang="en-US" dirty="0" smtClean="0"/>
              <a:t>”(</a:t>
            </a:r>
            <a:r>
              <a:rPr lang="en-US" u="sng" dirty="0" smtClean="0"/>
              <a:t>1:9</a:t>
            </a:r>
            <a:r>
              <a:rPr lang="en-US" dirty="0" smtClean="0"/>
              <a:t>). 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This gospel reveals “</a:t>
            </a:r>
            <a:r>
              <a:rPr lang="en-US" b="1" i="1" dirty="0" smtClean="0">
                <a:solidFill>
                  <a:srgbClr val="FF0000"/>
                </a:solidFill>
              </a:rPr>
              <a:t>a righteousness from God</a:t>
            </a:r>
            <a:r>
              <a:rPr lang="en-US" dirty="0" smtClean="0"/>
              <a:t>” (</a:t>
            </a:r>
            <a:r>
              <a:rPr lang="en-US" u="sng" dirty="0" smtClean="0"/>
              <a:t>1:17</a:t>
            </a:r>
            <a:r>
              <a:rPr lang="en-US" dirty="0" smtClean="0"/>
              <a:t>), a righteousness apart from law, “</a:t>
            </a:r>
            <a:r>
              <a:rPr lang="en-US" b="1" i="1" dirty="0" smtClean="0">
                <a:solidFill>
                  <a:srgbClr val="FF0000"/>
                </a:solidFill>
              </a:rPr>
              <a:t>to which the law and the prophets testify</a:t>
            </a:r>
            <a:r>
              <a:rPr lang="en-US" dirty="0" smtClean="0"/>
              <a:t>” (</a:t>
            </a:r>
            <a:r>
              <a:rPr lang="en-US" u="sng" dirty="0" smtClean="0"/>
              <a:t>3:21</a:t>
            </a:r>
            <a:r>
              <a:rPr lang="en-US" dirty="0" smtClean="0"/>
              <a:t>). 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Paul signifies here a fulfillment of God’s Old Testament promise, for indeed this gospel would be “</a:t>
            </a:r>
            <a:r>
              <a:rPr lang="en-US" b="1" i="1" dirty="0" smtClean="0">
                <a:solidFill>
                  <a:srgbClr val="00B050"/>
                </a:solidFill>
              </a:rPr>
              <a:t>the power of God for the salvation of everyone who believes</a:t>
            </a:r>
            <a:r>
              <a:rPr lang="en-US" dirty="0" smtClean="0"/>
              <a:t>” (</a:t>
            </a:r>
            <a:r>
              <a:rPr lang="en-US" u="sng" dirty="0" smtClean="0"/>
              <a:t>1:16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Gospel Proclamation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562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Paul explains that the gospel he preached was “</a:t>
            </a:r>
            <a:r>
              <a:rPr lang="en-US" b="1" i="1" dirty="0" smtClean="0">
                <a:solidFill>
                  <a:srgbClr val="996600"/>
                </a:solidFill>
              </a:rPr>
              <a:t>not something which man made up</a:t>
            </a:r>
            <a:r>
              <a:rPr lang="en-US" dirty="0" smtClean="0"/>
              <a:t>” but that it was the direct “</a:t>
            </a:r>
            <a:r>
              <a:rPr lang="en-US" b="1" i="1" dirty="0" smtClean="0">
                <a:solidFill>
                  <a:srgbClr val="996600"/>
                </a:solidFill>
              </a:rPr>
              <a:t>revelation from Jesus Christ</a:t>
            </a:r>
            <a:r>
              <a:rPr lang="en-US" dirty="0" smtClean="0"/>
              <a:t>” (</a:t>
            </a:r>
            <a:r>
              <a:rPr lang="en-US" u="sng" dirty="0" smtClean="0"/>
              <a:t>Gal.1:11,12</a:t>
            </a:r>
            <a:r>
              <a:rPr lang="en-US" dirty="0" smtClean="0"/>
              <a:t>). 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Indeed Paul claimed to have been “</a:t>
            </a:r>
            <a:r>
              <a:rPr lang="en-US" b="1" i="1" dirty="0" smtClean="0">
                <a:solidFill>
                  <a:srgbClr val="00B0F0"/>
                </a:solidFill>
              </a:rPr>
              <a:t>set apart</a:t>
            </a:r>
            <a:r>
              <a:rPr lang="en-US" dirty="0" smtClean="0"/>
              <a:t>” since his birth, </a:t>
            </a:r>
            <a:r>
              <a:rPr lang="en-US" b="1" dirty="0" smtClean="0">
                <a:solidFill>
                  <a:srgbClr val="00B0F0"/>
                </a:solidFill>
              </a:rPr>
              <a:t>called explicitly by God’s grace </a:t>
            </a:r>
            <a:r>
              <a:rPr lang="en-US" dirty="0" smtClean="0"/>
              <a:t>for this very task which took him before “</a:t>
            </a:r>
            <a:r>
              <a:rPr lang="en-US" i="1" dirty="0" smtClean="0"/>
              <a:t>Gentiles and their Kings</a:t>
            </a:r>
            <a:r>
              <a:rPr lang="en-US" dirty="0" smtClean="0"/>
              <a:t>” as well as before the people of Israel (</a:t>
            </a:r>
            <a:r>
              <a:rPr lang="en-US" u="sng" dirty="0" smtClean="0"/>
              <a:t>Gal.15,16</a:t>
            </a:r>
            <a:r>
              <a:rPr lang="en-US" dirty="0" smtClean="0"/>
              <a:t>).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It was a </a:t>
            </a:r>
            <a:r>
              <a:rPr lang="en-US" b="1" dirty="0" smtClean="0">
                <a:solidFill>
                  <a:srgbClr val="D60093"/>
                </a:solidFill>
              </a:rPr>
              <a:t>calling</a:t>
            </a:r>
            <a:r>
              <a:rPr lang="en-US" dirty="0" smtClean="0"/>
              <a:t> in which Paul would “</a:t>
            </a:r>
            <a:r>
              <a:rPr lang="en-US" b="1" i="1" dirty="0" smtClean="0">
                <a:solidFill>
                  <a:srgbClr val="D60093"/>
                </a:solidFill>
              </a:rPr>
              <a:t>suffer much</a:t>
            </a:r>
            <a:r>
              <a:rPr lang="en-US" dirty="0" smtClean="0"/>
              <a:t>” </a:t>
            </a:r>
            <a:r>
              <a:rPr lang="en-US" b="1" dirty="0" smtClean="0">
                <a:solidFill>
                  <a:srgbClr val="D60093"/>
                </a:solidFill>
              </a:rPr>
              <a:t>for the name of Christ</a:t>
            </a:r>
            <a:r>
              <a:rPr lang="en-US" dirty="0" smtClean="0"/>
              <a:t> (</a:t>
            </a:r>
            <a:r>
              <a:rPr lang="en-US" u="sng" dirty="0" smtClean="0"/>
              <a:t>Acts 9:15,16</a:t>
            </a:r>
            <a:r>
              <a:rPr lang="en-US" dirty="0" smtClean="0"/>
              <a:t>).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D.  </a:t>
            </a:r>
            <a:r>
              <a:rPr lang="en-US" sz="36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On-going Power of God to Save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.....a faith which manifests in obedience (</a:t>
            </a:r>
            <a:r>
              <a:rPr lang="en-US" u="sng" dirty="0" smtClean="0">
                <a:solidFill>
                  <a:srgbClr val="FF0000"/>
                </a:solidFill>
              </a:rPr>
              <a:t>1:5</a:t>
            </a:r>
            <a:r>
              <a:rPr lang="en-US" dirty="0" smtClean="0"/>
              <a:t>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.....a faith of those in Rome which became reported all over the world (</a:t>
            </a:r>
            <a:r>
              <a:rPr lang="en-US" u="sng" dirty="0" smtClean="0">
                <a:solidFill>
                  <a:srgbClr val="FF0000"/>
                </a:solidFill>
              </a:rPr>
              <a:t>1:8</a:t>
            </a:r>
            <a:r>
              <a:rPr lang="en-US" dirty="0" smtClean="0"/>
              <a:t>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.....a faith which mutually encourages (</a:t>
            </a:r>
            <a:r>
              <a:rPr lang="en-US" u="sng" dirty="0" smtClean="0">
                <a:solidFill>
                  <a:srgbClr val="FF0000"/>
                </a:solidFill>
              </a:rPr>
              <a:t>1:12</a:t>
            </a:r>
            <a:r>
              <a:rPr lang="en-US" dirty="0" smtClean="0"/>
              <a:t>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.....a faith in the gospel which is the power of God for salvation (</a:t>
            </a:r>
            <a:r>
              <a:rPr lang="en-US" u="sng" dirty="0" smtClean="0">
                <a:solidFill>
                  <a:srgbClr val="FF0000"/>
                </a:solidFill>
              </a:rPr>
              <a:t>1:16</a:t>
            </a:r>
            <a:r>
              <a:rPr lang="en-US" dirty="0" smtClean="0"/>
              <a:t>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.....a faith which from first to last reveals the righteousness from God (</a:t>
            </a:r>
            <a:r>
              <a:rPr lang="en-US" u="sng" dirty="0" smtClean="0">
                <a:solidFill>
                  <a:srgbClr val="FF0000"/>
                </a:solidFill>
              </a:rPr>
              <a:t>1:17</a:t>
            </a:r>
            <a:r>
              <a:rPr lang="en-US" dirty="0" smtClean="0"/>
              <a:t>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.....a faith in Jesus Christ (</a:t>
            </a:r>
            <a:r>
              <a:rPr lang="en-US" u="sng" dirty="0" smtClean="0">
                <a:solidFill>
                  <a:srgbClr val="FF0000"/>
                </a:solidFill>
              </a:rPr>
              <a:t>3:22</a:t>
            </a:r>
            <a:r>
              <a:rPr lang="en-US" dirty="0" smtClean="0"/>
              <a:t>).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.....a faith which justifies apart from observing the law of God (</a:t>
            </a:r>
            <a:r>
              <a:rPr lang="en-US" u="sng" dirty="0" smtClean="0">
                <a:solidFill>
                  <a:srgbClr val="FF0000"/>
                </a:solidFill>
              </a:rPr>
              <a:t>3:28</a:t>
            </a:r>
            <a:r>
              <a:rPr lang="en-US" dirty="0" smtClean="0"/>
              <a:t>), but also establishes the law (</a:t>
            </a:r>
            <a:r>
              <a:rPr lang="en-US" u="sng" dirty="0" smtClean="0">
                <a:solidFill>
                  <a:srgbClr val="FF0000"/>
                </a:solidFill>
              </a:rPr>
              <a:t>3:31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554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The Righteous will live by faith.... </a:t>
            </a:r>
            <a:endParaRPr lang="en-US" sz="31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382000" cy="4525963"/>
          </a:xfrm>
        </p:spPr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en-US" b="1" dirty="0" smtClean="0"/>
              <a:t>Faith + Good Works </a:t>
            </a: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 Salvation</a:t>
            </a:r>
            <a:endParaRPr lang="en-US" dirty="0" smtClean="0"/>
          </a:p>
          <a:p>
            <a:pPr algn="ctr">
              <a:buFont typeface="Wingdings" pitchFamily="2" charset="2"/>
              <a:buChar char="v"/>
            </a:pPr>
            <a:r>
              <a:rPr lang="en-US" b="1" dirty="0" smtClean="0"/>
              <a:t>Faith . </a:t>
            </a: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 Salvation</a:t>
            </a:r>
            <a:endParaRPr lang="en-US" dirty="0" smtClean="0"/>
          </a:p>
          <a:p>
            <a:pPr algn="ctr">
              <a:buFont typeface="Wingdings" pitchFamily="2" charset="2"/>
              <a:buChar char="v"/>
            </a:pPr>
            <a:r>
              <a:rPr lang="en-US" b="1" dirty="0" smtClean="0"/>
              <a:t>Faith </a:t>
            </a:r>
            <a:r>
              <a:rPr lang="en-US" b="1" dirty="0" smtClean="0">
                <a:sym typeface="Wingdings"/>
              </a:rPr>
              <a:t></a:t>
            </a:r>
            <a:r>
              <a:rPr lang="en-US" b="1" dirty="0" smtClean="0"/>
              <a:t> Salvation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 Good Works (Obedience)</a:t>
            </a:r>
          </a:p>
          <a:p>
            <a:pPr algn="ctr">
              <a:buNone/>
            </a:pPr>
            <a:r>
              <a:rPr lang="en-US" b="1" baseline="-25000" dirty="0" smtClean="0"/>
              <a:t> </a:t>
            </a:r>
            <a:endParaRPr lang="en-US" dirty="0" smtClean="0"/>
          </a:p>
          <a:p>
            <a:pPr algn="ctr">
              <a:buClr>
                <a:srgbClr val="FF0000"/>
              </a:buClr>
              <a:buFont typeface="Wingdings" pitchFamily="2" charset="2"/>
              <a:buChar char="v"/>
            </a:pPr>
            <a:r>
              <a:rPr lang="en-US" b="1" dirty="0" smtClean="0"/>
              <a:t>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We are saved by faith alone, but not a faith that is alone!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Ongoing Thrust of the Gospel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</a:rPr>
              <a:t> {</a:t>
            </a:r>
            <a:r>
              <a:rPr lang="en-US" sz="2400" u="sng" dirty="0" smtClean="0">
                <a:solidFill>
                  <a:srgbClr val="FF0000"/>
                </a:solidFill>
              </a:rPr>
              <a:t>1:8-17</a:t>
            </a:r>
            <a:r>
              <a:rPr lang="en-US" sz="2400" dirty="0" smtClean="0">
                <a:solidFill>
                  <a:srgbClr val="FF0000"/>
                </a:solidFill>
              </a:rPr>
              <a:t>}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324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7030A0"/>
                </a:solidFill>
              </a:rPr>
              <a:t>In Summary</a:t>
            </a:r>
            <a:r>
              <a:rPr lang="en-US" b="1" dirty="0" smtClean="0">
                <a:solidFill>
                  <a:srgbClr val="7030A0"/>
                </a:solidFill>
              </a:rPr>
              <a:t>: </a:t>
            </a:r>
          </a:p>
          <a:p>
            <a:pPr>
              <a:buSzPct val="125000"/>
              <a:buFont typeface="Wingdings" pitchFamily="2" charset="2"/>
              <a:buChar char="ü"/>
            </a:pPr>
            <a:r>
              <a:rPr lang="en-US" dirty="0" smtClean="0"/>
              <a:t>Paul focuses upon our clear purpose in the gospel to call others to the obedience that comes from faith (1:5b, 14-15), and he continues to pray for an opening to do so in Rome, because many times he had been hindered from coming to them (1:10, 13 ; 15:22-24). </a:t>
            </a:r>
          </a:p>
          <a:p>
            <a:pPr>
              <a:buSzPct val="125000"/>
              <a:buFont typeface="Wingdings" pitchFamily="2" charset="2"/>
              <a:buChar char="ü"/>
            </a:pPr>
            <a:r>
              <a:rPr lang="en-US" dirty="0" smtClean="0"/>
              <a:t>Paul sought to encourage the church at Rome in the righteousness of Christ, a righteousness received by faith from first to last: evidenced by true obedience to God (1:5, 17 ; 16:26). </a:t>
            </a:r>
          </a:p>
          <a:p>
            <a:pPr>
              <a:buSzPct val="125000"/>
              <a:buFont typeface="Wingdings" pitchFamily="2" charset="2"/>
              <a:buChar char="ü"/>
            </a:pPr>
            <a:r>
              <a:rPr lang="en-US" dirty="0" smtClean="0"/>
              <a:t>The gospel graciously makes known to the Jew and the Gentile the power of God to save from sin (1:16).  It is a gospel revealed by the command of God Himself (15:21 ; 16:25-27), so that people from all nations might belong to the Lord Jesus Christ (1:6).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7030A0"/>
                </a:solidFill>
              </a:rPr>
              <a:t>Discussion Questions</a:t>
            </a:r>
            <a:r>
              <a:rPr lang="en-US" sz="3600" dirty="0" smtClean="0">
                <a:solidFill>
                  <a:srgbClr val="7030A0"/>
                </a:solidFill>
              </a:rPr>
              <a:t>: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6096000"/>
          </a:xfrm>
        </p:spPr>
        <p:txBody>
          <a:bodyPr>
            <a:normAutofit lnSpcReduction="10000"/>
          </a:bodyPr>
          <a:lstStyle/>
          <a:p>
            <a:pPr marL="514350" lvl="0" indent="-514350">
              <a:spcBef>
                <a:spcPts val="1200"/>
              </a:spcBef>
              <a:buNone/>
            </a:pPr>
            <a:r>
              <a:rPr lang="en-US" b="1" dirty="0" smtClean="0">
                <a:solidFill>
                  <a:srgbClr val="FF0000"/>
                </a:solidFill>
              </a:rPr>
              <a:t>1.   </a:t>
            </a:r>
            <a:r>
              <a:rPr lang="en-US" b="1" dirty="0" smtClean="0"/>
              <a:t>In what way is Paul’s prayer life essential to his ministry?  How is your prayer life in interceding for others?</a:t>
            </a:r>
          </a:p>
          <a:p>
            <a:pPr marL="514350" lvl="0" indent="-514350">
              <a:spcBef>
                <a:spcPts val="1200"/>
              </a:spcBef>
              <a:buNone/>
            </a:pPr>
            <a:r>
              <a:rPr lang="en-US" b="1" dirty="0" smtClean="0">
                <a:solidFill>
                  <a:srgbClr val="0000FF"/>
                </a:solidFill>
              </a:rPr>
              <a:t>2.   </a:t>
            </a:r>
            <a:r>
              <a:rPr lang="en-US" b="1" dirty="0" smtClean="0"/>
              <a:t>Like Paul, we need not be ashamed of the gospel.  Do you speak of your faith with those who do not know the Savior?  If so please give an example: if not please help us know why not?  </a:t>
            </a:r>
          </a:p>
          <a:p>
            <a:pPr lvl="0">
              <a:spcBef>
                <a:spcPts val="1200"/>
              </a:spcBef>
              <a:buNone/>
            </a:pPr>
            <a:r>
              <a:rPr lang="en-US" b="1" dirty="0" smtClean="0"/>
              <a:t>          (Are you interested to be trained to do so?)</a:t>
            </a:r>
          </a:p>
          <a:p>
            <a:pPr marL="514350" lvl="0" indent="-514350">
              <a:spcBef>
                <a:spcPts val="1200"/>
              </a:spcBef>
              <a:buNone/>
            </a:pPr>
            <a:r>
              <a:rPr lang="en-US" b="1" dirty="0" smtClean="0">
                <a:solidFill>
                  <a:srgbClr val="996600"/>
                </a:solidFill>
              </a:rPr>
              <a:t>3.  </a:t>
            </a:r>
            <a:r>
              <a:rPr lang="en-US" b="1" dirty="0" smtClean="0"/>
              <a:t>If we are saved by faith alone, can you explain to   others the relationship of faith in and obedience to God?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Romans 1:8-12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baseline="30000" dirty="0" smtClean="0"/>
              <a:t>﻿8﻿ </a:t>
            </a:r>
            <a:r>
              <a:rPr lang="en-US" dirty="0" smtClean="0"/>
              <a:t>First, I thank my God through Jesus Christ for all of you, because your faith is being reported all over the world. </a:t>
            </a:r>
            <a:r>
              <a:rPr lang="en-US" baseline="30000" dirty="0" smtClean="0"/>
              <a:t>﻿9﻿ </a:t>
            </a:r>
            <a:r>
              <a:rPr lang="en-US" dirty="0" smtClean="0"/>
              <a:t>God, whom I serve with my whole heart in preaching the gospel of his Son, is my witness how constantly I remember you </a:t>
            </a:r>
            <a:r>
              <a:rPr lang="en-US" baseline="30000" dirty="0" smtClean="0"/>
              <a:t>﻿10﻿ </a:t>
            </a:r>
            <a:r>
              <a:rPr lang="en-US" dirty="0" smtClean="0"/>
              <a:t>in my prayers at all times; and I pray that now at last by God’s will the way may be opened for me to come to you. </a:t>
            </a:r>
          </a:p>
          <a:p>
            <a:r>
              <a:rPr lang="en-US" baseline="30000" dirty="0" smtClean="0"/>
              <a:t>﻿11﻿ </a:t>
            </a:r>
            <a:r>
              <a:rPr lang="en-US" dirty="0" smtClean="0"/>
              <a:t>I long to see you so that I may impart to you some spiritual gift to make you strong— </a:t>
            </a:r>
            <a:r>
              <a:rPr lang="en-US" baseline="30000" dirty="0" smtClean="0"/>
              <a:t>﻿12﻿ </a:t>
            </a:r>
            <a:r>
              <a:rPr lang="en-US" dirty="0" smtClean="0"/>
              <a:t>that is, that you and I may be mutually encouraged by each other’s faith.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/>
              <a:t>Romans </a:t>
            </a:r>
            <a:r>
              <a:rPr lang="en-US" b="1" dirty="0" smtClean="0"/>
              <a:t>1:13-17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867400"/>
          </a:xfrm>
        </p:spPr>
        <p:txBody>
          <a:bodyPr>
            <a:normAutofit fontScale="92500" lnSpcReduction="20000"/>
          </a:bodyPr>
          <a:lstStyle/>
          <a:p>
            <a:r>
              <a:rPr lang="en-US" baseline="30000" dirty="0" smtClean="0"/>
              <a:t>﻿13﻿ </a:t>
            </a:r>
            <a:r>
              <a:rPr lang="en-US" dirty="0" smtClean="0"/>
              <a:t>I do not want you to be unaware, brothers, that I planned many times to come to you (but have been prevented from doing so until now) in order that I might have a harvest among you, just as I have had among the other Gentiles. </a:t>
            </a:r>
          </a:p>
          <a:p>
            <a:r>
              <a:rPr lang="en-US" baseline="30000" dirty="0" smtClean="0"/>
              <a:t>﻿14﻿ </a:t>
            </a:r>
            <a:r>
              <a:rPr lang="en-US" dirty="0" smtClean="0"/>
              <a:t>I am obligated both to Greeks and non-Greeks, both to the wise and the foolish. </a:t>
            </a:r>
            <a:r>
              <a:rPr lang="en-US" baseline="30000" dirty="0" smtClean="0"/>
              <a:t>﻿15﻿ </a:t>
            </a:r>
            <a:r>
              <a:rPr lang="en-US" dirty="0" smtClean="0"/>
              <a:t>That is why I am so eager to preach the gospel also to you who are at Rome. </a:t>
            </a:r>
          </a:p>
          <a:p>
            <a:r>
              <a:rPr lang="en-US" baseline="30000" dirty="0" smtClean="0"/>
              <a:t>﻿16﻿ </a:t>
            </a:r>
            <a:r>
              <a:rPr lang="en-US" dirty="0" smtClean="0"/>
              <a:t>I am not ashamed of the gospel, because it is the power of God for the salvation of everyone who believes: first for the Jew, then for the Gentile. </a:t>
            </a:r>
            <a:r>
              <a:rPr lang="en-US" baseline="30000" dirty="0" smtClean="0"/>
              <a:t>﻿17﻿ </a:t>
            </a:r>
            <a:r>
              <a:rPr lang="en-US" dirty="0" smtClean="0"/>
              <a:t>For in the gospel a righteousness from God is revealed, a righteousness that is by faith from first to </a:t>
            </a:r>
            <a:r>
              <a:rPr lang="en-US" dirty="0" smtClean="0"/>
              <a:t>last,</a:t>
            </a:r>
            <a:r>
              <a:rPr lang="en-US" baseline="30000" dirty="0" smtClean="0"/>
              <a:t> </a:t>
            </a:r>
            <a:r>
              <a:rPr lang="en-US" dirty="0" smtClean="0"/>
              <a:t>just </a:t>
            </a:r>
            <a:r>
              <a:rPr lang="en-US" dirty="0" smtClean="0"/>
              <a:t>as it is written: “The righteous will live by faith</a:t>
            </a:r>
            <a:r>
              <a:rPr lang="en-US" dirty="0" smtClean="0"/>
              <a:t>.”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Ongoing Thrust of the Gospel</a:t>
            </a:r>
            <a:b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solidFill>
                  <a:srgbClr val="FF0000"/>
                </a:solidFill>
              </a:rPr>
              <a:t> {</a:t>
            </a:r>
            <a:r>
              <a:rPr lang="en-US" sz="3100" u="sng" dirty="0" smtClean="0">
                <a:solidFill>
                  <a:srgbClr val="FF0000"/>
                </a:solidFill>
              </a:rPr>
              <a:t>1:8-17</a:t>
            </a:r>
            <a:r>
              <a:rPr lang="en-US" sz="3100" dirty="0" smtClean="0">
                <a:solidFill>
                  <a:srgbClr val="FF0000"/>
                </a:solidFill>
              </a:rPr>
              <a:t>}</a:t>
            </a:r>
            <a:endParaRPr lang="en-US" sz="3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5257800"/>
          </a:xfrm>
        </p:spPr>
        <p:txBody>
          <a:bodyPr>
            <a:normAutofit/>
          </a:bodyPr>
          <a:lstStyle/>
          <a:p>
            <a:pPr marL="514350" indent="-514350" algn="ctr">
              <a:spcBef>
                <a:spcPts val="600"/>
              </a:spcBef>
              <a:buNone/>
            </a:pPr>
            <a:r>
              <a:rPr lang="en-US" b="1" dirty="0" smtClean="0"/>
              <a:t>A.  </a:t>
            </a:r>
            <a:r>
              <a:rPr lang="en-US" b="1" u="sng" dirty="0" smtClean="0"/>
              <a:t>Ongoing Thanksgiving &amp; Intercessory Prayer</a:t>
            </a:r>
            <a:r>
              <a:rPr lang="en-US" b="1" dirty="0" smtClean="0"/>
              <a:t>:</a:t>
            </a:r>
          </a:p>
          <a:p>
            <a:pPr lvl="0" algn="ctr">
              <a:buNone/>
            </a:pPr>
            <a:r>
              <a:rPr lang="en-US" dirty="0" smtClean="0"/>
              <a:t>(1:8, 9, 10)</a:t>
            </a:r>
            <a:endParaRPr lang="en-US" b="1" u="sng" dirty="0" smtClean="0"/>
          </a:p>
          <a:p>
            <a:pPr marL="514350" indent="-514350" algn="ctr">
              <a:spcBef>
                <a:spcPts val="600"/>
              </a:spcBef>
              <a:buNone/>
            </a:pPr>
            <a:r>
              <a:rPr lang="en-US" b="1" dirty="0" smtClean="0"/>
              <a:t>B.  </a:t>
            </a:r>
            <a:r>
              <a:rPr lang="en-US" b="1" u="sng" dirty="0" smtClean="0"/>
              <a:t>Ongoing Spiritual Training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</a:p>
          <a:p>
            <a:pPr marL="514350" indent="-514350" algn="ctr">
              <a:spcBef>
                <a:spcPts val="600"/>
              </a:spcBef>
              <a:buNone/>
            </a:pPr>
            <a:r>
              <a:rPr lang="en-US" dirty="0" smtClean="0"/>
              <a:t> (1:11, 12, 13)</a:t>
            </a:r>
          </a:p>
          <a:p>
            <a:pPr marL="514350" indent="-514350" algn="ctr">
              <a:spcBef>
                <a:spcPts val="600"/>
              </a:spcBef>
              <a:buNone/>
            </a:pPr>
            <a:r>
              <a:rPr lang="en-US" b="1" dirty="0" smtClean="0"/>
              <a:t>C.  </a:t>
            </a:r>
            <a:r>
              <a:rPr lang="en-US" b="1" u="sng" dirty="0" smtClean="0"/>
              <a:t>Ongoing Proclamation to Unbelievers</a:t>
            </a:r>
            <a:r>
              <a:rPr lang="en-US" b="1" dirty="0" smtClean="0"/>
              <a:t>:</a:t>
            </a:r>
          </a:p>
          <a:p>
            <a:pPr marL="514350" indent="-514350" algn="ctr">
              <a:spcBef>
                <a:spcPts val="600"/>
              </a:spcBef>
              <a:buNone/>
            </a:pPr>
            <a:r>
              <a:rPr lang="en-US" dirty="0" smtClean="0"/>
              <a:t>(1:14, 15)</a:t>
            </a:r>
            <a:endParaRPr lang="en-US" b="1" dirty="0" smtClean="0"/>
          </a:p>
          <a:p>
            <a:pPr marL="514350" indent="-514350" algn="ctr">
              <a:spcBef>
                <a:spcPts val="600"/>
              </a:spcBef>
              <a:buNone/>
            </a:pPr>
            <a:r>
              <a:rPr lang="en-US" b="1" dirty="0" smtClean="0"/>
              <a:t>D.  </a:t>
            </a:r>
            <a:r>
              <a:rPr lang="en-US" b="1" u="sng" dirty="0" smtClean="0"/>
              <a:t>Ongoing Power of God to Save</a:t>
            </a:r>
            <a:r>
              <a:rPr lang="en-US" b="1" dirty="0" smtClean="0"/>
              <a:t>:</a:t>
            </a:r>
          </a:p>
          <a:p>
            <a:pPr algn="ctr">
              <a:buNone/>
            </a:pPr>
            <a:r>
              <a:rPr lang="en-US" b="1" dirty="0" smtClean="0"/>
              <a:t> </a:t>
            </a:r>
            <a:r>
              <a:rPr lang="en-US" dirty="0" smtClean="0"/>
              <a:t>(1:16, 17)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pPr marL="742950" indent="-74295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600" b="1" u="sng" dirty="0" smtClean="0">
                <a:solidFill>
                  <a:srgbClr val="996600"/>
                </a:solidFill>
                <a:latin typeface="Times New Roman" pitchFamily="18" charset="0"/>
                <a:cs typeface="Times New Roman" pitchFamily="18" charset="0"/>
              </a:rPr>
              <a:t>On-going Thanksgiving &amp; Intercessory Prayer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867400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CC3300"/>
              </a:buClr>
              <a:buSzPct val="125000"/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“… how constantly I remember you in my prayers at all times …”          </a:t>
            </a:r>
            <a:r>
              <a:rPr lang="en-US" b="1" u="sng" dirty="0" smtClean="0">
                <a:solidFill>
                  <a:srgbClr val="0000FF"/>
                </a:solidFill>
                <a:cs typeface="Times New Roman" pitchFamily="18" charset="0"/>
              </a:rPr>
              <a:t>Romans 1:9a-10b</a:t>
            </a:r>
            <a:endParaRPr lang="en-US" b="1" dirty="0" smtClean="0">
              <a:solidFill>
                <a:srgbClr val="0000FF"/>
              </a:solidFill>
              <a:cs typeface="Times New Roman" pitchFamily="18" charset="0"/>
            </a:endParaRPr>
          </a:p>
          <a:p>
            <a:pPr>
              <a:buClr>
                <a:srgbClr val="CC3300"/>
              </a:buClr>
              <a:buSzPct val="125000"/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“I have not stopped giving thanks for you,   remembering you in my prayers. ﻿ I keep asking …”                                           </a:t>
            </a: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Ephesians 1:16-17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</a:p>
          <a:p>
            <a:pPr>
              <a:buClr>
                <a:srgbClr val="CC3300"/>
              </a:buClr>
              <a:buSzPct val="125000"/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“… since the day we heard about you, we have not stopped praying for you …”  </a:t>
            </a:r>
            <a:r>
              <a:rPr lang="en-US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Colossians 1:9</a:t>
            </a: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 </a:t>
            </a:r>
          </a:p>
          <a:p>
            <a:pPr>
              <a:buClr>
                <a:srgbClr val="CC3300"/>
              </a:buClr>
              <a:buSzPct val="125000"/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“… night and day I constantly remember you in my prayers.”	 			</a:t>
            </a:r>
            <a:r>
              <a:rPr lang="en-US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2 Timothy 1:3</a:t>
            </a:r>
            <a:r>
              <a:rPr lang="en-US" b="1" dirty="0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b="1" dirty="0" smtClean="0">
                <a:cs typeface="Times New Roman" pitchFamily="18" charset="0"/>
              </a:rPr>
              <a:t> </a:t>
            </a:r>
          </a:p>
          <a:p>
            <a:pPr>
              <a:buClr>
                <a:srgbClr val="CC3300"/>
              </a:buClr>
              <a:buSzPct val="125000"/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“I thank my God every time I remember you.   In all my prayers for all of you, I always pray with joy …” </a:t>
            </a:r>
            <a:r>
              <a:rPr lang="en-US" b="1" dirty="0" smtClean="0">
                <a:latin typeface="Century" pitchFamily="18" charset="0"/>
              </a:rPr>
              <a:t>		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Philippians 1:3-4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endParaRPr lang="en-US" b="1" dirty="0" smtClean="0">
              <a:solidFill>
                <a:srgbClr val="0000FF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marL="742950" indent="-742950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For God whom I serve in my spirit…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Paul, “</a:t>
            </a:r>
            <a:r>
              <a:rPr lang="en-US" i="1" smtClean="0"/>
              <a:t>less than </a:t>
            </a:r>
            <a:r>
              <a:rPr lang="en-US" i="1" dirty="0" smtClean="0"/>
              <a:t>the least of all God’s people</a:t>
            </a:r>
            <a:r>
              <a:rPr lang="en-US" dirty="0" smtClean="0"/>
              <a:t>” (</a:t>
            </a:r>
            <a:r>
              <a:rPr lang="en-US" u="sng" dirty="0" smtClean="0"/>
              <a:t>Eph.3:8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FF0000"/>
                </a:solidFill>
              </a:rPr>
              <a:t>yearned to impart to others </a:t>
            </a:r>
            <a:r>
              <a:rPr lang="en-US" dirty="0" smtClean="0"/>
              <a:t>what he had been graciously given. 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This man who was “</a:t>
            </a:r>
            <a:r>
              <a:rPr lang="en-US" i="1" dirty="0" smtClean="0"/>
              <a:t>once a blasphemer and a persecutor and a violent man</a:t>
            </a:r>
            <a:r>
              <a:rPr lang="en-US" dirty="0" smtClean="0"/>
              <a:t>” was </a:t>
            </a:r>
            <a:r>
              <a:rPr lang="en-US" b="1" dirty="0" smtClean="0">
                <a:solidFill>
                  <a:srgbClr val="0000FF"/>
                </a:solidFill>
              </a:rPr>
              <a:t>shown mercy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0000FF"/>
                </a:solidFill>
              </a:rPr>
              <a:t>appointed to Christ’s service </a:t>
            </a:r>
            <a:r>
              <a:rPr lang="en-US" dirty="0" smtClean="0"/>
              <a:t>(</a:t>
            </a:r>
            <a:r>
              <a:rPr lang="en-US" u="sng" dirty="0" smtClean="0"/>
              <a:t>1 Tim.1:12, 13</a:t>
            </a:r>
            <a:r>
              <a:rPr lang="en-US" dirty="0" smtClean="0"/>
              <a:t>).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Claiming to be the </a:t>
            </a:r>
            <a:r>
              <a:rPr lang="en-US" b="1" dirty="0" smtClean="0">
                <a:solidFill>
                  <a:srgbClr val="996600"/>
                </a:solidFill>
              </a:rPr>
              <a:t>worst of sinners</a:t>
            </a:r>
            <a:r>
              <a:rPr lang="en-US" dirty="0" smtClean="0"/>
              <a:t>, Paul marks himself out to be a prime “</a:t>
            </a:r>
            <a:r>
              <a:rPr lang="en-US" i="1" dirty="0" smtClean="0"/>
              <a:t>example for those who would believe on him </a:t>
            </a:r>
            <a:r>
              <a:rPr lang="en-US" dirty="0" smtClean="0"/>
              <a:t>(Jesus Christ) </a:t>
            </a:r>
            <a:r>
              <a:rPr lang="en-US" i="1" dirty="0" smtClean="0"/>
              <a:t>and receive eternal life”</a:t>
            </a:r>
            <a:r>
              <a:rPr lang="en-US" dirty="0" smtClean="0"/>
              <a:t> (</a:t>
            </a:r>
            <a:r>
              <a:rPr lang="en-US" u="sng" dirty="0" smtClean="0"/>
              <a:t>1 Tim.1:15, 16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B.  </a:t>
            </a:r>
            <a:r>
              <a:rPr lang="en-US" sz="3200" b="1" u="sng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On-going Spiritual Training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Paul expresses a </a:t>
            </a:r>
            <a:r>
              <a:rPr lang="en-US" b="1" dirty="0" smtClean="0">
                <a:solidFill>
                  <a:srgbClr val="0000FF"/>
                </a:solidFill>
              </a:rPr>
              <a:t>genuine desire for their welfare </a:t>
            </a:r>
            <a:r>
              <a:rPr lang="en-US" dirty="0" smtClean="0"/>
              <a:t>as he mentions his faithful prayers on behalf of those in Rome (1:9, 10). 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Evidently, he had “</a:t>
            </a:r>
            <a:r>
              <a:rPr lang="en-US" b="1" i="1" dirty="0" smtClean="0">
                <a:solidFill>
                  <a:srgbClr val="FF0000"/>
                </a:solidFill>
              </a:rPr>
              <a:t>planned many times to come</a:t>
            </a:r>
            <a:r>
              <a:rPr lang="en-US" dirty="0" smtClean="0"/>
              <a:t>” (</a:t>
            </a:r>
            <a:r>
              <a:rPr lang="en-US" u="sng" dirty="0" smtClean="0"/>
              <a:t>1:13</a:t>
            </a:r>
            <a:r>
              <a:rPr lang="en-US" dirty="0" smtClean="0"/>
              <a:t>), but was prevented from doing so: a desire he had nurtured “</a:t>
            </a:r>
            <a:r>
              <a:rPr lang="en-US" b="1" i="1" dirty="0" smtClean="0">
                <a:solidFill>
                  <a:srgbClr val="FF0000"/>
                </a:solidFill>
              </a:rPr>
              <a:t>for many years</a:t>
            </a:r>
            <a:r>
              <a:rPr lang="en-US" dirty="0" smtClean="0"/>
              <a:t>”(</a:t>
            </a:r>
            <a:r>
              <a:rPr lang="en-US" u="sng" dirty="0" smtClean="0"/>
              <a:t>15:23</a:t>
            </a:r>
            <a:r>
              <a:rPr lang="en-US" dirty="0" smtClean="0"/>
              <a:t>). 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00863D"/>
                </a:solidFill>
              </a:rPr>
              <a:t>reason he was unable to go </a:t>
            </a:r>
            <a:r>
              <a:rPr lang="en-US" dirty="0" smtClean="0"/>
              <a:t>centers around his </a:t>
            </a:r>
            <a:r>
              <a:rPr lang="en-US" b="1" dirty="0" smtClean="0">
                <a:solidFill>
                  <a:srgbClr val="00863D"/>
                </a:solidFill>
              </a:rPr>
              <a:t>obedience to preach the gospel </a:t>
            </a:r>
            <a:r>
              <a:rPr lang="en-US" dirty="0" smtClean="0"/>
              <a:t>“</a:t>
            </a:r>
            <a:r>
              <a:rPr lang="en-US" i="1" dirty="0" smtClean="0"/>
              <a:t>from Jerusalem all the way around to Illyricum</a:t>
            </a:r>
            <a:r>
              <a:rPr lang="en-US" dirty="0" smtClean="0"/>
              <a:t>” to those who had not heard (</a:t>
            </a:r>
            <a:r>
              <a:rPr lang="en-US" u="sng" dirty="0" smtClean="0"/>
              <a:t>15:19</a:t>
            </a:r>
            <a:r>
              <a:rPr lang="en-US" dirty="0" smtClean="0"/>
              <a:t>). 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But Paul’s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plans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included going farther </a:t>
            </a:r>
            <a:r>
              <a:rPr lang="en-US" dirty="0" smtClean="0"/>
              <a:t>on into Spain (</a:t>
            </a:r>
            <a:r>
              <a:rPr lang="en-US" u="sng" dirty="0" smtClean="0"/>
              <a:t>15:24, 28</a:t>
            </a:r>
            <a:r>
              <a:rPr lang="en-US" dirty="0" smtClean="0"/>
              <a:t>).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Paul expresses a longing to impart some “</a:t>
            </a:r>
            <a:r>
              <a:rPr lang="en-US" sz="3600" b="1" i="1" dirty="0" smtClean="0"/>
              <a:t>spiritual gift</a:t>
            </a:r>
            <a:r>
              <a:rPr lang="en-US" sz="3600" b="1" dirty="0" smtClean="0"/>
              <a:t>” </a:t>
            </a:r>
            <a:r>
              <a:rPr lang="en-US" sz="3100" dirty="0" smtClean="0"/>
              <a:t>(</a:t>
            </a:r>
            <a:r>
              <a:rPr lang="en-US" sz="3100" u="sng" dirty="0" smtClean="0"/>
              <a:t>1:11</a:t>
            </a:r>
            <a:r>
              <a:rPr lang="en-US" sz="3100" dirty="0" smtClean="0"/>
              <a:t>).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It is not certain just what “gift” means here, but it is </a:t>
            </a:r>
            <a:r>
              <a:rPr lang="en-US" b="1" dirty="0" smtClean="0">
                <a:solidFill>
                  <a:srgbClr val="FF0000"/>
                </a:solidFill>
              </a:rPr>
              <a:t>unlikely that he is referring to a specific gift </a:t>
            </a:r>
            <a:r>
              <a:rPr lang="en-US" dirty="0" smtClean="0"/>
              <a:t>such as the spiritual gifts listed in </a:t>
            </a:r>
            <a:r>
              <a:rPr lang="en-US" u="sng" dirty="0" smtClean="0"/>
              <a:t>1 Cor.12  &amp; 14</a:t>
            </a:r>
            <a:r>
              <a:rPr lang="en-US" dirty="0" smtClean="0"/>
              <a:t>.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purpose of this </a:t>
            </a:r>
            <a:r>
              <a:rPr lang="en-US" b="1" dirty="0" smtClean="0">
                <a:solidFill>
                  <a:srgbClr val="0000FF"/>
                </a:solidFill>
              </a:rPr>
              <a:t>gift was to strengthen the brethren</a:t>
            </a:r>
            <a:r>
              <a:rPr lang="en-US" dirty="0" smtClean="0"/>
              <a:t>, a strengthening of faith that Paul expected to benefit from too (</a:t>
            </a:r>
            <a:r>
              <a:rPr lang="en-US" u="sng" dirty="0" smtClean="0"/>
              <a:t>1:12</a:t>
            </a:r>
            <a:r>
              <a:rPr lang="en-US" dirty="0" smtClean="0"/>
              <a:t>).  Paul speaks about </a:t>
            </a:r>
            <a:r>
              <a:rPr lang="en-US" b="1" dirty="0" smtClean="0">
                <a:solidFill>
                  <a:srgbClr val="0000FF"/>
                </a:solidFill>
              </a:rPr>
              <a:t>coming to them with </a:t>
            </a:r>
            <a:r>
              <a:rPr lang="en-US" dirty="0" smtClean="0"/>
              <a:t>“</a:t>
            </a:r>
            <a:r>
              <a:rPr lang="en-US" b="1" i="1" dirty="0" smtClean="0">
                <a:solidFill>
                  <a:srgbClr val="D60093"/>
                </a:solidFill>
              </a:rPr>
              <a:t>the full measure of the blessing of Christ</a:t>
            </a:r>
            <a:r>
              <a:rPr lang="en-US" dirty="0" smtClean="0"/>
              <a:t>”(</a:t>
            </a:r>
            <a:r>
              <a:rPr lang="en-US" u="sng" dirty="0" smtClean="0"/>
              <a:t>15:19</a:t>
            </a:r>
            <a:r>
              <a:rPr lang="en-US" dirty="0" smtClean="0"/>
              <a:t>) and “</a:t>
            </a:r>
            <a:r>
              <a:rPr lang="en-US" b="1" i="1" dirty="0" smtClean="0">
                <a:solidFill>
                  <a:srgbClr val="D60093"/>
                </a:solidFill>
              </a:rPr>
              <a:t>with joy</a:t>
            </a:r>
            <a:r>
              <a:rPr lang="en-US" dirty="0" smtClean="0"/>
              <a:t>”, in such a manner as “</a:t>
            </a:r>
            <a:r>
              <a:rPr lang="en-US" b="1" i="1" dirty="0" smtClean="0">
                <a:solidFill>
                  <a:srgbClr val="D60093"/>
                </a:solidFill>
              </a:rPr>
              <a:t>to be refreshed</a:t>
            </a:r>
            <a:r>
              <a:rPr lang="en-US" dirty="0" smtClean="0"/>
              <a:t>” together (</a:t>
            </a:r>
            <a:r>
              <a:rPr lang="en-US" u="sng" dirty="0" smtClean="0"/>
              <a:t>15:32</a:t>
            </a:r>
            <a:r>
              <a:rPr lang="en-US" dirty="0" smtClean="0"/>
              <a:t>). 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All such comments indicate his idea of “</a:t>
            </a:r>
            <a:r>
              <a:rPr lang="en-US" i="1" dirty="0" smtClean="0"/>
              <a:t>spiritual gift</a:t>
            </a:r>
            <a:r>
              <a:rPr lang="en-US" dirty="0" smtClean="0"/>
              <a:t>”.  True to his calling, Paul </a:t>
            </a:r>
            <a:r>
              <a:rPr lang="en-US" b="1" dirty="0" smtClean="0">
                <a:solidFill>
                  <a:srgbClr val="00863D"/>
                </a:solidFill>
              </a:rPr>
              <a:t>deeply desired to have a harvest among them </a:t>
            </a:r>
            <a:r>
              <a:rPr lang="en-US" dirty="0" smtClean="0"/>
              <a:t>(</a:t>
            </a:r>
            <a:r>
              <a:rPr lang="en-US" u="sng" dirty="0" smtClean="0"/>
              <a:t>1:13</a:t>
            </a:r>
            <a:r>
              <a:rPr lang="en-US" dirty="0" smtClean="0"/>
              <a:t>), and to “</a:t>
            </a:r>
            <a:r>
              <a:rPr lang="en-US" i="1" dirty="0" smtClean="0"/>
              <a:t>preach the gospel</a:t>
            </a:r>
            <a:r>
              <a:rPr lang="en-US" dirty="0" smtClean="0"/>
              <a:t>” to them (</a:t>
            </a:r>
            <a:r>
              <a:rPr lang="en-US" u="sng" dirty="0" smtClean="0"/>
              <a:t>1:15</a:t>
            </a:r>
            <a:r>
              <a:rPr lang="en-US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C.  </a:t>
            </a:r>
            <a:r>
              <a:rPr lang="en-US" sz="36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On-going Proclamation to Unbelievers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48640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Paul had long been </a:t>
            </a:r>
            <a:r>
              <a:rPr lang="en-US" b="1" dirty="0" smtClean="0"/>
              <a:t>“</a:t>
            </a:r>
            <a:r>
              <a:rPr lang="en-US" b="1" dirty="0" smtClean="0">
                <a:solidFill>
                  <a:srgbClr val="C00000"/>
                </a:solidFill>
              </a:rPr>
              <a:t>eager to preach the gospel</a:t>
            </a:r>
            <a:r>
              <a:rPr lang="en-US" b="1" dirty="0" smtClean="0"/>
              <a:t>” </a:t>
            </a:r>
            <a:r>
              <a:rPr lang="en-US" dirty="0" smtClean="0"/>
              <a:t>to those in Rome (</a:t>
            </a:r>
            <a:r>
              <a:rPr lang="en-US" u="sng" dirty="0" smtClean="0"/>
              <a:t>1:15</a:t>
            </a:r>
            <a:r>
              <a:rPr lang="en-US" dirty="0" smtClean="0"/>
              <a:t>). 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Paul considered this his </a:t>
            </a:r>
            <a:r>
              <a:rPr lang="en-US" i="1" dirty="0" smtClean="0"/>
              <a:t>priestly duty of proclaiming the gospel of God, so that the Gentiles might become an offering acceptable to God</a:t>
            </a:r>
            <a:r>
              <a:rPr lang="en-US" dirty="0" smtClean="0"/>
              <a:t>” (</a:t>
            </a:r>
            <a:r>
              <a:rPr lang="en-US" u="sng" dirty="0" smtClean="0"/>
              <a:t>15:16</a:t>
            </a:r>
            <a:r>
              <a:rPr lang="en-US" dirty="0" smtClean="0"/>
              <a:t>).  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Paul clearly understood that it was Christ accomplishing through him, the work of “</a:t>
            </a:r>
            <a:r>
              <a:rPr lang="en-US" i="1" dirty="0" smtClean="0"/>
              <a:t>leading the Gentiles to obey God</a:t>
            </a:r>
            <a:r>
              <a:rPr lang="en-US" dirty="0" smtClean="0"/>
              <a:t>” in all that he had said and done (</a:t>
            </a:r>
            <a:r>
              <a:rPr lang="en-US" u="sng" dirty="0" smtClean="0"/>
              <a:t>15:17,18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1193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Romans 1:8-17</vt:lpstr>
      <vt:lpstr>Romans 1:8-12</vt:lpstr>
      <vt:lpstr>Romans 1:13-17</vt:lpstr>
      <vt:lpstr>Ongoing Thrust of the Gospel  {1:8-17}</vt:lpstr>
      <vt:lpstr>A. On-going Thanksgiving &amp; Intercessory Prayer:</vt:lpstr>
      <vt:lpstr>For God whom I serve in my spirit…</vt:lpstr>
      <vt:lpstr>B.  On-going Spiritual Training</vt:lpstr>
      <vt:lpstr>Paul expresses a longing to impart some “spiritual gift” (1:11).  </vt:lpstr>
      <vt:lpstr>C.  On-going Proclamation to Unbelievers:</vt:lpstr>
      <vt:lpstr>Gospel Proclamation</vt:lpstr>
      <vt:lpstr>Gospel Proclamation</vt:lpstr>
      <vt:lpstr>D.  On-going Power of God to Save:</vt:lpstr>
      <vt:lpstr>The Righteous will live by faith.... </vt:lpstr>
      <vt:lpstr>Ongoing Thrust of the Gospel  {1:8-17}</vt:lpstr>
      <vt:lpstr>Discussion Questions: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Romans 1:8-17</dc:title>
  <dc:creator>Ridge Orr</dc:creator>
  <cp:lastModifiedBy>Ridge Orr</cp:lastModifiedBy>
  <cp:revision>107</cp:revision>
  <dcterms:created xsi:type="dcterms:W3CDTF">2006-08-16T00:00:00Z</dcterms:created>
  <dcterms:modified xsi:type="dcterms:W3CDTF">2014-09-15T22:55:53Z</dcterms:modified>
</cp:coreProperties>
</file>