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3" r:id="rId3"/>
  </p:sldMasterIdLst>
  <p:notesMasterIdLst>
    <p:notesMasterId r:id="rId20"/>
  </p:notesMasterIdLst>
  <p:sldIdLst>
    <p:sldId id="269" r:id="rId4"/>
    <p:sldId id="257" r:id="rId5"/>
    <p:sldId id="262" r:id="rId6"/>
    <p:sldId id="265" r:id="rId7"/>
    <p:sldId id="264" r:id="rId8"/>
    <p:sldId id="267" r:id="rId9"/>
    <p:sldId id="276" r:id="rId10"/>
    <p:sldId id="268" r:id="rId11"/>
    <p:sldId id="270" r:id="rId12"/>
    <p:sldId id="271" r:id="rId13"/>
    <p:sldId id="277" r:id="rId14"/>
    <p:sldId id="275" r:id="rId15"/>
    <p:sldId id="274" r:id="rId16"/>
    <p:sldId id="272" r:id="rId17"/>
    <p:sldId id="273" r:id="rId18"/>
    <p:sldId id="279" r:id="rId19"/>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516EA"/>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12" autoAdjust="0"/>
    <p:restoredTop sz="94647" autoAdjust="0"/>
  </p:normalViewPr>
  <p:slideViewPr>
    <p:cSldViewPr snapToGrid="0" snapToObjects="1">
      <p:cViewPr varScale="1">
        <p:scale>
          <a:sx n="46" d="100"/>
          <a:sy n="46" d="100"/>
        </p:scale>
        <p:origin x="-900" y="-96"/>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 xmlns:p14="http://schemas.microsoft.com/office/powerpoint/2010/main" val="3626922755"/>
      </p:ext>
    </p:extLst>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b="0">
                <a:latin typeface="+mn-lt"/>
                <a:ea typeface="+mn-ea"/>
                <a:cs typeface="+mn-cs"/>
                <a:sym typeface="Helvetica Light"/>
              </a:defRPr>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5" name="Footer Placeholder 4"/>
          <p:cNvSpPr>
            <a:spLocks noGrp="1"/>
          </p:cNvSpPr>
          <p:nvPr>
            <p:ph type="ftr" sz="quarter" idx="11"/>
          </p:nvPr>
        </p:nvSpPr>
        <p:spPr>
          <a:xfrm>
            <a:off x="4443413" y="9040813"/>
            <a:ext cx="4117975" cy="519112"/>
          </a:xfrm>
          <a:prstGeom prst="rect">
            <a:avLst/>
          </a:prstGeom>
        </p:spPr>
        <p:txBody>
          <a:bodyPr/>
          <a:lstStyle/>
          <a:p>
            <a:endParaRPr lang="en-US"/>
          </a:p>
        </p:txBody>
      </p:sp>
      <p:sp>
        <p:nvSpPr>
          <p:cNvPr id="6" name="Slide Number Placeholder 5"/>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3497083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5" name="Footer Placeholder 4"/>
          <p:cNvSpPr>
            <a:spLocks noGrp="1"/>
          </p:cNvSpPr>
          <p:nvPr>
            <p:ph type="ftr" sz="quarter" idx="11"/>
          </p:nvPr>
        </p:nvSpPr>
        <p:spPr>
          <a:xfrm>
            <a:off x="4443413" y="9040813"/>
            <a:ext cx="4117975" cy="519112"/>
          </a:xfrm>
          <a:prstGeom prst="rect">
            <a:avLst/>
          </a:prstGeom>
        </p:spPr>
        <p:txBody>
          <a:bodyPr/>
          <a:lstStyle/>
          <a:p>
            <a:endParaRPr lang="en-US"/>
          </a:p>
        </p:txBody>
      </p:sp>
      <p:sp>
        <p:nvSpPr>
          <p:cNvPr id="6" name="Slide Number Placeholder 5"/>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3597486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6" name="Footer Placeholder 5"/>
          <p:cNvSpPr>
            <a:spLocks noGrp="1"/>
          </p:cNvSpPr>
          <p:nvPr>
            <p:ph type="ftr" sz="quarter" idx="11"/>
          </p:nvPr>
        </p:nvSpPr>
        <p:spPr>
          <a:xfrm>
            <a:off x="4443413" y="9040813"/>
            <a:ext cx="4117975" cy="519112"/>
          </a:xfrm>
          <a:prstGeom prst="rect">
            <a:avLst/>
          </a:prstGeom>
        </p:spPr>
        <p:txBody>
          <a:bodyPr/>
          <a:lstStyle/>
          <a:p>
            <a:endParaRPr lang="en-US"/>
          </a:p>
        </p:txBody>
      </p:sp>
      <p:sp>
        <p:nvSpPr>
          <p:cNvPr id="7" name="Slide Number Placeholder 6"/>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2915338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8" name="Footer Placeholder 7"/>
          <p:cNvSpPr>
            <a:spLocks noGrp="1"/>
          </p:cNvSpPr>
          <p:nvPr>
            <p:ph type="ftr" sz="quarter" idx="11"/>
          </p:nvPr>
        </p:nvSpPr>
        <p:spPr>
          <a:xfrm>
            <a:off x="4443413" y="9040813"/>
            <a:ext cx="4117975" cy="519112"/>
          </a:xfrm>
          <a:prstGeom prst="rect">
            <a:avLst/>
          </a:prstGeom>
        </p:spPr>
        <p:txBody>
          <a:bodyPr/>
          <a:lstStyle/>
          <a:p>
            <a:endParaRPr lang="en-US"/>
          </a:p>
        </p:txBody>
      </p:sp>
      <p:sp>
        <p:nvSpPr>
          <p:cNvPr id="9" name="Slide Number Placeholder 8"/>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326187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4" name="Footer Placeholder 3"/>
          <p:cNvSpPr>
            <a:spLocks noGrp="1"/>
          </p:cNvSpPr>
          <p:nvPr>
            <p:ph type="ftr" sz="quarter" idx="11"/>
          </p:nvPr>
        </p:nvSpPr>
        <p:spPr>
          <a:xfrm>
            <a:off x="4443413" y="9040813"/>
            <a:ext cx="4117975" cy="519112"/>
          </a:xfrm>
          <a:prstGeom prst="rect">
            <a:avLst/>
          </a:prstGeom>
        </p:spPr>
        <p:txBody>
          <a:bodyPr/>
          <a:lstStyle/>
          <a:p>
            <a:endParaRPr lang="en-US"/>
          </a:p>
        </p:txBody>
      </p:sp>
      <p:sp>
        <p:nvSpPr>
          <p:cNvPr id="5" name="Slide Number Placeholder 4"/>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169023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3" name="Footer Placeholder 2"/>
          <p:cNvSpPr>
            <a:spLocks noGrp="1"/>
          </p:cNvSpPr>
          <p:nvPr>
            <p:ph type="ftr" sz="quarter" idx="11"/>
          </p:nvPr>
        </p:nvSpPr>
        <p:spPr>
          <a:xfrm>
            <a:off x="4443413" y="9040813"/>
            <a:ext cx="4117975" cy="519112"/>
          </a:xfrm>
          <a:prstGeom prst="rect">
            <a:avLst/>
          </a:prstGeom>
        </p:spPr>
        <p:txBody>
          <a:bodyPr/>
          <a:lstStyle/>
          <a:p>
            <a:endParaRPr lang="en-US"/>
          </a:p>
        </p:txBody>
      </p:sp>
      <p:sp>
        <p:nvSpPr>
          <p:cNvPr id="4" name="Slide Number Placeholder 3"/>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2574122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6" name="Footer Placeholder 5"/>
          <p:cNvSpPr>
            <a:spLocks noGrp="1"/>
          </p:cNvSpPr>
          <p:nvPr>
            <p:ph type="ftr" sz="quarter" idx="11"/>
          </p:nvPr>
        </p:nvSpPr>
        <p:spPr>
          <a:xfrm>
            <a:off x="4443413" y="9040813"/>
            <a:ext cx="4117975" cy="519112"/>
          </a:xfrm>
          <a:prstGeom prst="rect">
            <a:avLst/>
          </a:prstGeom>
        </p:spPr>
        <p:txBody>
          <a:bodyPr/>
          <a:lstStyle/>
          <a:p>
            <a:endParaRPr lang="en-US"/>
          </a:p>
        </p:txBody>
      </p:sp>
      <p:sp>
        <p:nvSpPr>
          <p:cNvPr id="7" name="Slide Number Placeholder 6"/>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668446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6" name="Footer Placeholder 5"/>
          <p:cNvSpPr>
            <a:spLocks noGrp="1"/>
          </p:cNvSpPr>
          <p:nvPr>
            <p:ph type="ftr" sz="quarter" idx="11"/>
          </p:nvPr>
        </p:nvSpPr>
        <p:spPr>
          <a:xfrm>
            <a:off x="4443413" y="9040813"/>
            <a:ext cx="4117975" cy="519112"/>
          </a:xfrm>
          <a:prstGeom prst="rect">
            <a:avLst/>
          </a:prstGeom>
        </p:spPr>
        <p:txBody>
          <a:bodyPr/>
          <a:lstStyle/>
          <a:p>
            <a:endParaRPr lang="en-US"/>
          </a:p>
        </p:txBody>
      </p:sp>
      <p:sp>
        <p:nvSpPr>
          <p:cNvPr id="7" name="Slide Number Placeholder 6"/>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3937948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5" name="Footer Placeholder 4"/>
          <p:cNvSpPr>
            <a:spLocks noGrp="1"/>
          </p:cNvSpPr>
          <p:nvPr>
            <p:ph type="ftr" sz="quarter" idx="11"/>
          </p:nvPr>
        </p:nvSpPr>
        <p:spPr>
          <a:xfrm>
            <a:off x="4443413" y="9040813"/>
            <a:ext cx="4117975" cy="519112"/>
          </a:xfrm>
          <a:prstGeom prst="rect">
            <a:avLst/>
          </a:prstGeom>
        </p:spPr>
        <p:txBody>
          <a:bodyPr/>
          <a:lstStyle/>
          <a:p>
            <a:endParaRPr lang="en-US"/>
          </a:p>
        </p:txBody>
      </p:sp>
      <p:sp>
        <p:nvSpPr>
          <p:cNvPr id="6" name="Slide Number Placeholder 5"/>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2092361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5" name="Footer Placeholder 4"/>
          <p:cNvSpPr>
            <a:spLocks noGrp="1"/>
          </p:cNvSpPr>
          <p:nvPr>
            <p:ph type="ftr" sz="quarter" idx="11"/>
          </p:nvPr>
        </p:nvSpPr>
        <p:spPr>
          <a:xfrm>
            <a:off x="4443413" y="9040813"/>
            <a:ext cx="4117975" cy="519112"/>
          </a:xfrm>
          <a:prstGeom prst="rect">
            <a:avLst/>
          </a:prstGeom>
        </p:spPr>
        <p:txBody>
          <a:bodyPr/>
          <a:lstStyle/>
          <a:p>
            <a:endParaRPr lang="en-US"/>
          </a:p>
        </p:txBody>
      </p:sp>
      <p:sp>
        <p:nvSpPr>
          <p:cNvPr id="6" name="Slide Number Placeholder 5"/>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354297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b="0"/>
            </a:pPr>
            <a:r>
              <a:rPr sz="5200" b="1"/>
              <a:t>Title Text</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B3803-5820-0443-86E1-F15B915DB49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294901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B3803-5820-0443-86E1-F15B915DB49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1286097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B3803-5820-0443-86E1-F15B915DB49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7781994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B3803-5820-0443-86E1-F15B915DB49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17802224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B3803-5820-0443-86E1-F15B915DB494}"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2547446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B3803-5820-0443-86E1-F15B915DB494}" type="datetimeFigureOut">
              <a:rPr lang="en-US" smtClean="0"/>
              <a:pPr/>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5443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B3803-5820-0443-86E1-F15B915DB494}"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32168082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B3803-5820-0443-86E1-F15B915DB49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3362198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B3803-5820-0443-86E1-F15B915DB49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24799036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B3803-5820-0443-86E1-F15B915DB49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213160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b="0"/>
            </a:pPr>
            <a:r>
              <a:rPr sz="5200" b="1"/>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B3803-5820-0443-86E1-F15B915DB49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423838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p:nvPr/>
        </p:nvSpPr>
        <p:spPr>
          <a:xfrm>
            <a:off x="-7246" y="0"/>
            <a:ext cx="1460195" cy="9753600"/>
          </a:xfrm>
          <a:prstGeom prst="rect">
            <a:avLst/>
          </a:prstGeom>
          <a:gradFill>
            <a:gsLst>
              <a:gs pos="0">
                <a:srgbClr val="BE8A2E"/>
              </a:gs>
              <a:gs pos="100000">
                <a:srgbClr val="4D370C"/>
              </a:gs>
            </a:gsLst>
            <a:lin ang="5400000"/>
          </a:gra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pic>
        <p:nvPicPr>
          <p:cNvPr id="30" name="Rom-Sidebar.png"/>
          <p:cNvPicPr/>
          <p:nvPr/>
        </p:nvPicPr>
        <p:blipFill>
          <a:blip r:embed="rId2">
            <a:extLst/>
          </a:blip>
          <a:stretch>
            <a:fillRect/>
          </a:stretch>
        </p:blipFill>
        <p:spPr>
          <a:xfrm>
            <a:off x="-12700" y="70594"/>
            <a:ext cx="1445704" cy="883486"/>
          </a:xfrm>
          <a:prstGeom prst="rect">
            <a:avLst/>
          </a:prstGeom>
          <a:ln w="12700">
            <a:miter lim="400000"/>
          </a:ln>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50875" y="9040813"/>
            <a:ext cx="3033713" cy="519112"/>
          </a:xfrm>
          <a:prstGeom prst="rect">
            <a:avLst/>
          </a:prstGeom>
        </p:spPr>
        <p:txBody>
          <a:bodyPr/>
          <a:lstStyle/>
          <a:p>
            <a:fld id="{6DA74427-F7EB-EE4A-A35F-E82976393E91}" type="datetimeFigureOut">
              <a:rPr lang="en-US" smtClean="0"/>
              <a:pPr/>
              <a:t>10/6/2014</a:t>
            </a:fld>
            <a:endParaRPr lang="en-US"/>
          </a:p>
        </p:txBody>
      </p:sp>
      <p:sp>
        <p:nvSpPr>
          <p:cNvPr id="5" name="Footer Placeholder 4"/>
          <p:cNvSpPr>
            <a:spLocks noGrp="1"/>
          </p:cNvSpPr>
          <p:nvPr>
            <p:ph type="ftr" sz="quarter" idx="11"/>
          </p:nvPr>
        </p:nvSpPr>
        <p:spPr>
          <a:xfrm>
            <a:off x="4443413" y="9040813"/>
            <a:ext cx="4117975" cy="519112"/>
          </a:xfrm>
          <a:prstGeom prst="rect">
            <a:avLst/>
          </a:prstGeom>
        </p:spPr>
        <p:txBody>
          <a:bodyPr/>
          <a:lstStyle/>
          <a:p>
            <a:endParaRPr lang="en-US"/>
          </a:p>
        </p:txBody>
      </p:sp>
      <p:sp>
        <p:nvSpPr>
          <p:cNvPr id="6" name="Slide Number Placeholder 5"/>
          <p:cNvSpPr>
            <a:spLocks noGrp="1"/>
          </p:cNvSpPr>
          <p:nvPr>
            <p:ph type="sldNum" sz="quarter" idx="12"/>
          </p:nvPr>
        </p:nvSpPr>
        <p:spPr>
          <a:xfrm>
            <a:off x="9320213" y="9040813"/>
            <a:ext cx="3033712" cy="519112"/>
          </a:xfrm>
          <a:prstGeom prst="rect">
            <a:avLst/>
          </a:prstGeom>
        </p:spPr>
        <p:txBody>
          <a:bodyPr/>
          <a:lstStyle/>
          <a:p>
            <a:fld id="{CF310D19-3257-8B42-9A0C-961D774B01BD}" type="slidenum">
              <a:rPr lang="en-US" smtClean="0"/>
              <a:pPr/>
              <a:t>‹#›</a:t>
            </a:fld>
            <a:endParaRPr lang="en-US"/>
          </a:p>
        </p:txBody>
      </p:sp>
    </p:spTree>
    <p:extLst>
      <p:ext uri="{BB962C8B-B14F-4D97-AF65-F5344CB8AC3E}">
        <p14:creationId xmlns="" xmlns:p14="http://schemas.microsoft.com/office/powerpoint/2010/main" val="274054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3.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b="0"/>
            </a:pPr>
            <a:r>
              <a:rPr sz="5200" b="1"/>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 id="2147483657" r:id="rId5"/>
    <p:sldLayoutId id="2147483658" r:id="rId6"/>
    <p:sldLayoutId id="2147483659" r:id="rId7"/>
    <p:sldLayoutId id="2147483660" r:id="rId8"/>
  </p:sldLayoutIdLst>
  <p:transition spd="med"/>
  <p:timing>
    <p:tnLst>
      <p:par>
        <p:cTn id="1" dur="indefinite" restart="never" nodeType="tmRoot"/>
      </p:par>
    </p:tnLst>
  </p:timing>
  <p:txStyles>
    <p:titleStyle>
      <a:lvl1pPr algn="ctr" defTabSz="584200">
        <a:defRPr sz="5200" b="1">
          <a:latin typeface="+mj-lt"/>
          <a:ea typeface="+mj-ea"/>
          <a:cs typeface="+mj-cs"/>
          <a:sym typeface="Garamond"/>
        </a:defRPr>
      </a:lvl1pPr>
      <a:lvl2pPr indent="228600" algn="ctr" defTabSz="584200">
        <a:defRPr sz="5200" b="1">
          <a:latin typeface="+mj-lt"/>
          <a:ea typeface="+mj-ea"/>
          <a:cs typeface="+mj-cs"/>
          <a:sym typeface="Garamond"/>
        </a:defRPr>
      </a:lvl2pPr>
      <a:lvl3pPr indent="457200" algn="ctr" defTabSz="584200">
        <a:defRPr sz="5200" b="1">
          <a:latin typeface="+mj-lt"/>
          <a:ea typeface="+mj-ea"/>
          <a:cs typeface="+mj-cs"/>
          <a:sym typeface="Garamond"/>
        </a:defRPr>
      </a:lvl3pPr>
      <a:lvl4pPr indent="685800" algn="ctr" defTabSz="584200">
        <a:defRPr sz="5200" b="1">
          <a:latin typeface="+mj-lt"/>
          <a:ea typeface="+mj-ea"/>
          <a:cs typeface="+mj-cs"/>
          <a:sym typeface="Garamond"/>
        </a:defRPr>
      </a:lvl4pPr>
      <a:lvl5pPr indent="914400" algn="ctr" defTabSz="584200">
        <a:defRPr sz="5200" b="1">
          <a:latin typeface="+mj-lt"/>
          <a:ea typeface="+mj-ea"/>
          <a:cs typeface="+mj-cs"/>
          <a:sym typeface="Garamond"/>
        </a:defRPr>
      </a:lvl5pPr>
      <a:lvl6pPr indent="1143000" algn="ctr" defTabSz="584200">
        <a:defRPr sz="5200" b="1">
          <a:latin typeface="+mj-lt"/>
          <a:ea typeface="+mj-ea"/>
          <a:cs typeface="+mj-cs"/>
          <a:sym typeface="Garamond"/>
        </a:defRPr>
      </a:lvl6pPr>
      <a:lvl7pPr indent="1371600" algn="ctr" defTabSz="584200">
        <a:defRPr sz="5200" b="1">
          <a:latin typeface="+mj-lt"/>
          <a:ea typeface="+mj-ea"/>
          <a:cs typeface="+mj-cs"/>
          <a:sym typeface="Garamond"/>
        </a:defRPr>
      </a:lvl7pPr>
      <a:lvl8pPr indent="1600200" algn="ctr" defTabSz="584200">
        <a:defRPr sz="5200" b="1">
          <a:latin typeface="+mj-lt"/>
          <a:ea typeface="+mj-ea"/>
          <a:cs typeface="+mj-cs"/>
          <a:sym typeface="Garamond"/>
        </a:defRPr>
      </a:lvl8pPr>
      <a:lvl9pPr indent="1828800" algn="ctr" defTabSz="584200">
        <a:defRPr sz="5200" b="1">
          <a:latin typeface="+mj-lt"/>
          <a:ea typeface="+mj-ea"/>
          <a:cs typeface="+mj-cs"/>
          <a:sym typeface="Garamond"/>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4772" y="0"/>
            <a:ext cx="11703050" cy="105831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69280" y="1516980"/>
            <a:ext cx="11435520" cy="55550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13"/>
          <a:stretch>
            <a:fillRect/>
          </a:stretch>
        </p:blipFill>
        <p:spPr>
          <a:xfrm>
            <a:off x="-42663" y="-12451"/>
            <a:ext cx="1524788" cy="9848538"/>
          </a:xfrm>
          <a:prstGeom prst="rect">
            <a:avLst/>
          </a:prstGeom>
        </p:spPr>
      </p:pic>
      <p:pic>
        <p:nvPicPr>
          <p:cNvPr id="9" name="Picture 8"/>
          <p:cNvPicPr>
            <a:picLocks noChangeAspect="1"/>
          </p:cNvPicPr>
          <p:nvPr userDrawn="1"/>
        </p:nvPicPr>
        <p:blipFill>
          <a:blip r:embed="rId14"/>
          <a:stretch>
            <a:fillRect/>
          </a:stretch>
        </p:blipFill>
        <p:spPr>
          <a:xfrm>
            <a:off x="-42663" y="57503"/>
            <a:ext cx="1447800" cy="876300"/>
          </a:xfrm>
          <a:prstGeom prst="rect">
            <a:avLst/>
          </a:prstGeom>
        </p:spPr>
      </p:pic>
      <p:sp>
        <p:nvSpPr>
          <p:cNvPr id="11" name="Rectangle 10"/>
          <p:cNvSpPr/>
          <p:nvPr userDrawn="1"/>
        </p:nvSpPr>
        <p:spPr>
          <a:xfrm>
            <a:off x="-42662" y="1070630"/>
            <a:ext cx="1487434" cy="954107"/>
          </a:xfrm>
          <a:prstGeom prst="rect">
            <a:avLst/>
          </a:prstGeom>
        </p:spPr>
        <p:txBody>
          <a:bodyPr wrap="square">
            <a:spAutoFit/>
          </a:bodyPr>
          <a:lstStyle/>
          <a:p>
            <a:r>
              <a:rPr lang="it-IT" sz="2800" spc="-150" baseline="0" dirty="0" smtClean="0">
                <a:solidFill>
                  <a:schemeClr val="bg1"/>
                </a:solidFill>
                <a:latin typeface="Copperplate"/>
                <a:cs typeface="Copperplate"/>
              </a:rPr>
              <a:t>Romans </a:t>
            </a:r>
          </a:p>
          <a:p>
            <a:r>
              <a:rPr lang="it-IT" sz="2800" spc="-150" baseline="0" dirty="0" smtClean="0">
                <a:solidFill>
                  <a:schemeClr val="bg1"/>
                </a:solidFill>
                <a:latin typeface="Copperplate"/>
                <a:cs typeface="Copperplate"/>
              </a:rPr>
              <a:t>1:1-7</a:t>
            </a:r>
            <a:endParaRPr lang="en-US" sz="2800" spc="-150" baseline="0" dirty="0">
              <a:solidFill>
                <a:schemeClr val="bg1"/>
              </a:solidFill>
              <a:latin typeface="Copperplate"/>
              <a:cs typeface="Copperplate"/>
            </a:endParaRPr>
          </a:p>
        </p:txBody>
      </p:sp>
      <p:sp>
        <p:nvSpPr>
          <p:cNvPr id="12" name="Rectangle 11"/>
          <p:cNvSpPr/>
          <p:nvPr userDrawn="1"/>
        </p:nvSpPr>
        <p:spPr>
          <a:xfrm>
            <a:off x="0" y="8466371"/>
            <a:ext cx="1444772" cy="954107"/>
          </a:xfrm>
          <a:prstGeom prst="rect">
            <a:avLst/>
          </a:prstGeom>
        </p:spPr>
        <p:txBody>
          <a:bodyPr wrap="square">
            <a:spAutoFit/>
          </a:bodyPr>
          <a:lstStyle/>
          <a:p>
            <a:r>
              <a:rPr lang="it-IT" sz="2800" spc="-150" baseline="0" dirty="0" err="1" smtClean="0">
                <a:solidFill>
                  <a:schemeClr val="bg1"/>
                </a:solidFill>
                <a:latin typeface="Copperplate"/>
                <a:cs typeface="Copperplate"/>
              </a:rPr>
              <a:t>Lesson</a:t>
            </a:r>
            <a:endParaRPr lang="it-IT" sz="2800" spc="-150" baseline="0" dirty="0" smtClean="0">
              <a:solidFill>
                <a:schemeClr val="bg1"/>
              </a:solidFill>
              <a:latin typeface="Copperplate"/>
              <a:cs typeface="Copperplate"/>
            </a:endParaRPr>
          </a:p>
          <a:p>
            <a:r>
              <a:rPr lang="it-IT" sz="2800" spc="-150" baseline="0" dirty="0" smtClean="0">
                <a:solidFill>
                  <a:schemeClr val="bg1"/>
                </a:solidFill>
                <a:latin typeface="Copperplate"/>
                <a:cs typeface="Copperplate"/>
              </a:rPr>
              <a:t> # </a:t>
            </a:r>
            <a:endParaRPr lang="en-US" sz="2800" spc="-150" baseline="0" dirty="0">
              <a:solidFill>
                <a:schemeClr val="bg1"/>
              </a:solidFill>
              <a:latin typeface="Copperplate"/>
              <a:cs typeface="Copperplate"/>
            </a:endParaRPr>
          </a:p>
        </p:txBody>
      </p:sp>
      <p:sp>
        <p:nvSpPr>
          <p:cNvPr id="13" name="Rectangle 12"/>
          <p:cNvSpPr/>
          <p:nvPr userDrawn="1"/>
        </p:nvSpPr>
        <p:spPr>
          <a:xfrm>
            <a:off x="-39635" y="6312392"/>
            <a:ext cx="1444772" cy="523220"/>
          </a:xfrm>
          <a:prstGeom prst="rect">
            <a:avLst/>
          </a:prstGeom>
        </p:spPr>
        <p:txBody>
          <a:bodyPr wrap="square">
            <a:spAutoFit/>
          </a:bodyPr>
          <a:lstStyle/>
          <a:p>
            <a:r>
              <a:rPr lang="it-IT" sz="2800" spc="-150" baseline="0" dirty="0" smtClean="0">
                <a:solidFill>
                  <a:schemeClr val="bg1"/>
                </a:solidFill>
                <a:latin typeface="Copperplate"/>
                <a:cs typeface="Copperplate"/>
              </a:rPr>
              <a:t>Title</a:t>
            </a:r>
            <a:endParaRPr lang="en-US" sz="2800" spc="-150" baseline="0" dirty="0">
              <a:solidFill>
                <a:schemeClr val="bg1"/>
              </a:solidFill>
              <a:latin typeface="Copperplate"/>
              <a:cs typeface="Copperplate"/>
            </a:endParaRPr>
          </a:p>
        </p:txBody>
      </p:sp>
    </p:spTree>
    <p:extLst>
      <p:ext uri="{BB962C8B-B14F-4D97-AF65-F5344CB8AC3E}">
        <p14:creationId xmlns="" xmlns:p14="http://schemas.microsoft.com/office/powerpoint/2010/main" val="3938171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875" y="390525"/>
            <a:ext cx="11703050" cy="1625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50875" y="2276475"/>
            <a:ext cx="11703050" cy="64357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0875" y="9040813"/>
            <a:ext cx="3033713"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FC9B3803-5820-0443-86E1-F15B915DB494}" type="datetimeFigureOut">
              <a:rPr lang="en-US" smtClean="0"/>
              <a:pPr/>
              <a:t>10/6/2014</a:t>
            </a:fld>
            <a:endParaRPr lang="en-US"/>
          </a:p>
        </p:txBody>
      </p:sp>
      <p:sp>
        <p:nvSpPr>
          <p:cNvPr id="5" name="Footer Placeholder 4"/>
          <p:cNvSpPr>
            <a:spLocks noGrp="1"/>
          </p:cNvSpPr>
          <p:nvPr>
            <p:ph type="ftr" sz="quarter" idx="3"/>
          </p:nvPr>
        </p:nvSpPr>
        <p:spPr>
          <a:xfrm>
            <a:off x="4443413" y="9040813"/>
            <a:ext cx="4117975"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0213" y="9040813"/>
            <a:ext cx="3033712"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3B12A6D0-C067-954C-8524-C236FE00EC2F}" type="slidenum">
              <a:rPr lang="en-US" smtClean="0"/>
              <a:pPr/>
              <a:t>‹#›</a:t>
            </a:fld>
            <a:endParaRPr lang="en-US"/>
          </a:p>
        </p:txBody>
      </p:sp>
    </p:spTree>
    <p:extLst>
      <p:ext uri="{BB962C8B-B14F-4D97-AF65-F5344CB8AC3E}">
        <p14:creationId xmlns="" xmlns:p14="http://schemas.microsoft.com/office/powerpoint/2010/main" val="83397614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s://03950992920453721291.googlegroups.com/attach/ebecc5a12d6e287/RomansAd1.jpeg?part=0.1.1&amp;view=1&amp;vt=ANaJVrG9h3MaYq9PgalJSQLgU5bidXnxV6MlcmiMHIRzmxDyt7quUZGsLe88LKFA1xd1bDlZozw2wt7gfcxCH02iyj3qx4r6yutCZGB4dDS_3vAJUmOsyvM"/>
          <p:cNvPicPr>
            <a:picLocks noChangeAspect="1" noChangeArrowheads="1"/>
          </p:cNvPicPr>
          <p:nvPr/>
        </p:nvPicPr>
        <p:blipFill>
          <a:blip r:embed="rId2"/>
          <a:srcRect/>
          <a:stretch>
            <a:fillRect/>
          </a:stretch>
        </p:blipFill>
        <p:spPr bwMode="auto">
          <a:xfrm>
            <a:off x="6926" y="-518175"/>
            <a:ext cx="14185227" cy="10638920"/>
          </a:xfrm>
          <a:prstGeom prst="rect">
            <a:avLst/>
          </a:prstGeom>
          <a:noFill/>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3" name="Rectangle 2"/>
          <p:cNvSpPr/>
          <p:nvPr/>
        </p:nvSpPr>
        <p:spPr>
          <a:xfrm>
            <a:off x="1475507" y="145474"/>
            <a:ext cx="11529293" cy="9376926"/>
          </a:xfrm>
          <a:prstGeom prst="rect">
            <a:avLst/>
          </a:prstGeom>
        </p:spPr>
        <p:txBody>
          <a:bodyPr wrap="square">
            <a:spAutoFit/>
          </a:bodyPr>
          <a:lstStyle/>
          <a:p>
            <a:pPr lvl="0"/>
            <a:r>
              <a:rPr lang="en-US" sz="4400" b="1" dirty="0" smtClean="0">
                <a:latin typeface="Century Schoolbook" pitchFamily="18" charset="0"/>
              </a:rPr>
              <a:t>Our Need For Righteousness</a:t>
            </a:r>
            <a:r>
              <a:rPr lang="en-US" sz="4400" b="1" dirty="0" smtClean="0"/>
              <a:t> </a:t>
            </a:r>
          </a:p>
          <a:p>
            <a:pPr lvl="0"/>
            <a:endParaRPr lang="en-US" sz="1400" b="1" i="1" baseline="30000" dirty="0" smtClean="0"/>
          </a:p>
          <a:p>
            <a:r>
              <a:rPr lang="en-US" b="1" i="1" baseline="30000" dirty="0" smtClean="0">
                <a:solidFill>
                  <a:srgbClr val="FF0000"/>
                </a:solidFill>
              </a:rPr>
              <a:t>25﻿</a:t>
            </a:r>
            <a:r>
              <a:rPr lang="en-US" i="1" baseline="30000" dirty="0" smtClean="0"/>
              <a:t> </a:t>
            </a:r>
            <a:r>
              <a:rPr lang="en-US" i="1" dirty="0" smtClean="0"/>
              <a:t>Circumcision has value if you observe the law, but if you break the law, you have become as though you had not been circumcised.</a:t>
            </a:r>
            <a:r>
              <a:rPr lang="en-US" b="1" i="1" dirty="0" smtClean="0"/>
              <a:t>  </a:t>
            </a:r>
            <a:r>
              <a:rPr lang="en-US" b="1" i="1" baseline="30000" dirty="0" smtClean="0">
                <a:solidFill>
                  <a:srgbClr val="FF0000"/>
                </a:solidFill>
              </a:rPr>
              <a:t>﻿26﻿</a:t>
            </a:r>
            <a:r>
              <a:rPr lang="en-US" i="1" baseline="30000" dirty="0" smtClean="0"/>
              <a:t> </a:t>
            </a:r>
            <a:r>
              <a:rPr lang="en-US" i="1" dirty="0" smtClean="0"/>
              <a:t>If those who are not circumcised keep the law’s requirements, will they not be regarded as though they were circumcised? </a:t>
            </a:r>
            <a:r>
              <a:rPr lang="en-US" b="1" i="1" baseline="30000" dirty="0" smtClean="0"/>
              <a:t>﻿ </a:t>
            </a:r>
            <a:r>
              <a:rPr lang="en-US" b="1" i="1" baseline="30000" dirty="0" smtClean="0">
                <a:solidFill>
                  <a:srgbClr val="FF0000"/>
                </a:solidFill>
              </a:rPr>
              <a:t>27﻿</a:t>
            </a:r>
            <a:r>
              <a:rPr lang="en-US" i="1" baseline="30000" dirty="0" smtClean="0"/>
              <a:t> </a:t>
            </a:r>
            <a:r>
              <a:rPr lang="en-US" i="1" dirty="0" smtClean="0"/>
              <a:t>The one who is not circumcised physically and yet obeys the law will condemn you who, even though you have the written code and circumcision, are a lawbreaker.  </a:t>
            </a:r>
            <a:r>
              <a:rPr lang="en-US" i="1" baseline="30000" dirty="0" smtClean="0"/>
              <a:t>﻿</a:t>
            </a:r>
            <a:r>
              <a:rPr lang="en-US" i="1" baseline="30000" dirty="0" smtClean="0">
                <a:solidFill>
                  <a:srgbClr val="FF0000"/>
                </a:solidFill>
              </a:rPr>
              <a:t> </a:t>
            </a:r>
            <a:r>
              <a:rPr lang="en-US" b="1" i="1" baseline="30000" dirty="0" smtClean="0">
                <a:solidFill>
                  <a:srgbClr val="FF0000"/>
                </a:solidFill>
              </a:rPr>
              <a:t>28</a:t>
            </a:r>
            <a:r>
              <a:rPr lang="en-US" b="1" i="1" baseline="30000" dirty="0" smtClean="0"/>
              <a:t>﻿</a:t>
            </a:r>
            <a:r>
              <a:rPr lang="en-US" i="1" baseline="30000" dirty="0" smtClean="0"/>
              <a:t> </a:t>
            </a:r>
            <a:r>
              <a:rPr lang="en-US" i="1" dirty="0" smtClean="0"/>
              <a:t>A man is not a Jew if he is only one outwardly, nor is circumcision merely outward and physical.  </a:t>
            </a:r>
            <a:r>
              <a:rPr lang="en-US" i="1" baseline="30000" dirty="0" smtClean="0"/>
              <a:t>﻿</a:t>
            </a:r>
            <a:r>
              <a:rPr lang="en-US" b="1" i="1" baseline="30000" dirty="0" smtClean="0">
                <a:solidFill>
                  <a:srgbClr val="FF0000"/>
                </a:solidFill>
              </a:rPr>
              <a:t>29﻿</a:t>
            </a:r>
            <a:r>
              <a:rPr lang="en-US" i="1" baseline="30000" dirty="0" smtClean="0"/>
              <a:t> </a:t>
            </a:r>
            <a:r>
              <a:rPr lang="en-US" i="1" dirty="0" smtClean="0"/>
              <a:t>No, a man is a Jew if he is one inwardly; and circumcision is circumcision of the heart, by the Spirit, not by the written code.  Such a man’s praise is not from men, but from God.”</a:t>
            </a:r>
            <a:r>
              <a:rPr lang="en-US" dirty="0" smtClean="0"/>
              <a:t> </a:t>
            </a:r>
          </a:p>
          <a:p>
            <a:endParaRPr lang="en-US" sz="1000" dirty="0" smtClean="0"/>
          </a:p>
          <a:p>
            <a:r>
              <a:rPr lang="en-US" dirty="0" smtClean="0">
                <a:solidFill>
                  <a:srgbClr val="FF0000"/>
                </a:solidFill>
              </a:rPr>
              <a:t>(Rom. 2:25-29)</a:t>
            </a:r>
            <a:endParaRPr lang="en-US" dirty="0">
              <a:solidFill>
                <a:srgbClr val="FF0000"/>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16" name="Rectangle 15"/>
          <p:cNvSpPr/>
          <p:nvPr/>
        </p:nvSpPr>
        <p:spPr>
          <a:xfrm>
            <a:off x="1475507" y="1"/>
            <a:ext cx="11529293" cy="1323439"/>
          </a:xfrm>
          <a:prstGeom prst="rect">
            <a:avLst/>
          </a:prstGeom>
        </p:spPr>
        <p:txBody>
          <a:bodyPr wrap="square">
            <a:spAutoFit/>
          </a:bodyPr>
          <a:lstStyle/>
          <a:p>
            <a:r>
              <a:rPr lang="en-US" sz="4400" b="1" dirty="0" smtClean="0">
                <a:latin typeface="Times New Roman" pitchFamily="18" charset="0"/>
                <a:cs typeface="Times New Roman" pitchFamily="18" charset="0"/>
              </a:rPr>
              <a:t>The Pretence of Keeping the Law Exposed </a:t>
            </a:r>
            <a:r>
              <a:rPr lang="en-US" dirty="0" smtClean="0">
                <a:solidFill>
                  <a:schemeClr val="tx1"/>
                </a:solidFill>
              </a:rPr>
              <a:t>(</a:t>
            </a:r>
            <a:r>
              <a:rPr lang="en-US" u="sng" dirty="0" smtClean="0">
                <a:solidFill>
                  <a:schemeClr val="tx1"/>
                </a:solidFill>
              </a:rPr>
              <a:t>2:25-29</a:t>
            </a:r>
            <a:r>
              <a:rPr lang="en-US" dirty="0" smtClean="0">
                <a:solidFill>
                  <a:schemeClr val="tx1"/>
                </a:solidFill>
              </a:rPr>
              <a:t>)</a:t>
            </a:r>
            <a:endParaRPr lang="en-US" dirty="0">
              <a:solidFill>
                <a:schemeClr val="tx1"/>
              </a:solidFill>
            </a:endParaRPr>
          </a:p>
        </p:txBody>
      </p:sp>
      <p:sp>
        <p:nvSpPr>
          <p:cNvPr id="8193" name="Rectangle 1"/>
          <p:cNvSpPr>
            <a:spLocks noChangeArrowheads="1"/>
          </p:cNvSpPr>
          <p:nvPr/>
        </p:nvSpPr>
        <p:spPr bwMode="auto">
          <a:xfrm>
            <a:off x="1828800" y="789709"/>
            <a:ext cx="11175999" cy="886396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endParaRPr kumimoji="0" lang="en-US" sz="3200" b="0" i="0" u="none" strike="noStrike" cap="none" normalizeH="0" baseline="0" dirty="0" smtClean="0">
              <a:ln>
                <a:noFill/>
              </a:ln>
              <a:solidFill>
                <a:srgbClr val="2516EA"/>
              </a:solidFill>
              <a:effectLst/>
              <a:latin typeface="Arial" pitchFamily="34" charset="0"/>
              <a:cs typeface="Arial" pitchFamily="34" charset="0"/>
            </a:endParaRPr>
          </a:p>
          <a:p>
            <a:pPr lvl="0" algn="l"/>
            <a:r>
              <a:rPr lang="en-US" sz="3200" b="1" dirty="0" smtClean="0">
                <a:solidFill>
                  <a:srgbClr val="2516EA"/>
                </a:solidFill>
              </a:rPr>
              <a:t>1.  A Perilous Self-deception</a:t>
            </a:r>
            <a:endParaRPr lang="en-US" sz="3200" dirty="0" smtClean="0">
              <a:solidFill>
                <a:srgbClr val="2516EA"/>
              </a:solidFill>
            </a:endParaRPr>
          </a:p>
          <a:p>
            <a:r>
              <a:rPr lang="en-US" sz="3200" i="1" dirty="0" smtClean="0"/>
              <a:t>“Man looks to the outward appearance, but the Lord looks at the heart</a:t>
            </a:r>
            <a:r>
              <a:rPr lang="en-US" sz="3200" dirty="0" smtClean="0"/>
              <a:t>.” </a:t>
            </a:r>
            <a:r>
              <a:rPr lang="en-US" sz="3200" dirty="0" smtClean="0">
                <a:solidFill>
                  <a:srgbClr val="FF0000"/>
                </a:solidFill>
              </a:rPr>
              <a:t>(1 Sam.16:7)</a:t>
            </a:r>
          </a:p>
          <a:p>
            <a:endParaRPr lang="en-US" sz="3200" dirty="0" smtClean="0"/>
          </a:p>
          <a:p>
            <a:pPr marL="514350" indent="-514350" algn="l">
              <a:buAutoNum type="alphaLcPeriod"/>
            </a:pPr>
            <a:r>
              <a:rPr lang="en-US" sz="3200" dirty="0" smtClean="0"/>
              <a:t>Ironically those who should have been obedient to God’s law had themselves become blind, dark, foolish, and immature.</a:t>
            </a:r>
          </a:p>
          <a:p>
            <a:pPr marL="514350" indent="-514350" algn="l"/>
            <a:endParaRPr lang="en-US" sz="1400" dirty="0" smtClean="0"/>
          </a:p>
          <a:p>
            <a:pPr marL="514350" indent="-514350" algn="l">
              <a:buAutoNum type="alphaLcPeriod" startAt="2"/>
            </a:pPr>
            <a:r>
              <a:rPr lang="en-US" sz="3200" dirty="0" smtClean="0"/>
              <a:t>The self-righteous Jews sought for a relationship with God based on their good deeds.  They presumed upon God for their security and considered themselves superior to the pagans. (</a:t>
            </a:r>
            <a:r>
              <a:rPr lang="en-US" sz="3200" b="1" i="1" dirty="0" err="1" smtClean="0"/>
              <a:t>halakhah</a:t>
            </a:r>
            <a:r>
              <a:rPr lang="en-US" sz="3200" dirty="0" smtClean="0"/>
              <a:t> = path that one walks: </a:t>
            </a:r>
            <a:r>
              <a:rPr lang="en-US" sz="3200" b="1" dirty="0" smtClean="0"/>
              <a:t>Torah</a:t>
            </a:r>
            <a:r>
              <a:rPr lang="en-US" sz="3200" dirty="0" smtClean="0"/>
              <a:t>, unchangeable </a:t>
            </a:r>
            <a:r>
              <a:rPr lang="en-US" sz="3200" b="1" dirty="0" smtClean="0"/>
              <a:t>613 </a:t>
            </a:r>
            <a:r>
              <a:rPr lang="en-US" sz="3200" b="1" i="1" dirty="0" err="1" smtClean="0"/>
              <a:t>mitzvot</a:t>
            </a:r>
            <a:r>
              <a:rPr lang="en-US" sz="3200" b="1" dirty="0" smtClean="0"/>
              <a:t>,</a:t>
            </a:r>
            <a:r>
              <a:rPr lang="en-US" sz="3200" dirty="0" smtClean="0"/>
              <a:t> &amp; long standing </a:t>
            </a:r>
            <a:r>
              <a:rPr lang="en-US" sz="3200" b="1" dirty="0" smtClean="0"/>
              <a:t>customs</a:t>
            </a:r>
            <a:r>
              <a:rPr lang="en-US" sz="3200" dirty="0" smtClean="0"/>
              <a:t>)</a:t>
            </a:r>
          </a:p>
          <a:p>
            <a:pPr marL="514350" indent="-514350">
              <a:buAutoNum type="alphaLcPeriod" startAt="2"/>
            </a:pPr>
            <a:endParaRPr lang="en-US" sz="3200" dirty="0" smtClean="0"/>
          </a:p>
          <a:p>
            <a:r>
              <a:rPr lang="en-US" sz="3200" b="1" dirty="0" smtClean="0">
                <a:solidFill>
                  <a:srgbClr val="FF0000"/>
                </a:solidFill>
              </a:rPr>
              <a:t>As a Result</a:t>
            </a:r>
            <a:r>
              <a:rPr lang="en-US" sz="3200" dirty="0" smtClean="0">
                <a:solidFill>
                  <a:srgbClr val="FF0000"/>
                </a:solidFill>
              </a:rPr>
              <a:t>: </a:t>
            </a:r>
            <a:r>
              <a:rPr lang="en-US" sz="3200" b="1" dirty="0" smtClean="0"/>
              <a:t>they misperceived the depths of human sin, and foolishly ended up denying the true       righteousness of God.</a:t>
            </a:r>
            <a:endParaRPr lang="en-US" sz="32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8193">
                                            <p:txEl>
                                              <p:pRg st="2" end="2"/>
                                            </p:txEl>
                                          </p:spTgt>
                                        </p:tgtEl>
                                        <p:attrNameLst>
                                          <p:attrName>style.visibility</p:attrName>
                                        </p:attrNameLst>
                                      </p:cBhvr>
                                      <p:to>
                                        <p:strVal val="visible"/>
                                      </p:to>
                                    </p:set>
                                    <p:anim calcmode="lin" valueType="num">
                                      <p:cBhvr>
                                        <p:cTn id="7" dur="500" fill="hold"/>
                                        <p:tgtEl>
                                          <p:spTgt spid="819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19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8193">
                                            <p:txEl>
                                              <p:pRg st="4" end="4"/>
                                            </p:txEl>
                                          </p:spTgt>
                                        </p:tgtEl>
                                        <p:attrNameLst>
                                          <p:attrName>style.visibility</p:attrName>
                                        </p:attrNameLst>
                                      </p:cBhvr>
                                      <p:to>
                                        <p:strVal val="visible"/>
                                      </p:to>
                                    </p:set>
                                    <p:anim calcmode="lin" valueType="num">
                                      <p:cBhvr>
                                        <p:cTn id="13" dur="500" fill="hold"/>
                                        <p:tgtEl>
                                          <p:spTgt spid="819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819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8193">
                                            <p:txEl>
                                              <p:pRg st="6" end="6"/>
                                            </p:txEl>
                                          </p:spTgt>
                                        </p:tgtEl>
                                        <p:attrNameLst>
                                          <p:attrName>style.visibility</p:attrName>
                                        </p:attrNameLst>
                                      </p:cBhvr>
                                      <p:to>
                                        <p:strVal val="visible"/>
                                      </p:to>
                                    </p:set>
                                    <p:anim calcmode="lin" valueType="num">
                                      <p:cBhvr>
                                        <p:cTn id="19" dur="500" fill="hold"/>
                                        <p:tgtEl>
                                          <p:spTgt spid="819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819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8193">
                                            <p:txEl>
                                              <p:pRg st="8" end="8"/>
                                            </p:txEl>
                                          </p:spTgt>
                                        </p:tgtEl>
                                        <p:attrNameLst>
                                          <p:attrName>style.visibility</p:attrName>
                                        </p:attrNameLst>
                                      </p:cBhvr>
                                      <p:to>
                                        <p:strVal val="visible"/>
                                      </p:to>
                                    </p:set>
                                    <p:anim calcmode="lin" valueType="num">
                                      <p:cBhvr>
                                        <p:cTn id="25" dur="500" fill="hold"/>
                                        <p:tgtEl>
                                          <p:spTgt spid="8193">
                                            <p:txEl>
                                              <p:pRg st="8" end="8"/>
                                            </p:txEl>
                                          </p:spTgt>
                                        </p:tgtEl>
                                        <p:attrNameLst>
                                          <p:attrName>ppt_w</p:attrName>
                                        </p:attrNameLst>
                                      </p:cBhvr>
                                      <p:tavLst>
                                        <p:tav tm="0">
                                          <p:val>
                                            <p:fltVal val="0"/>
                                          </p:val>
                                        </p:tav>
                                        <p:tav tm="100000">
                                          <p:val>
                                            <p:strVal val="#ppt_w"/>
                                          </p:val>
                                        </p:tav>
                                      </p:tavLst>
                                    </p:anim>
                                    <p:anim calcmode="lin" valueType="num">
                                      <p:cBhvr>
                                        <p:cTn id="26" dur="500" fill="hold"/>
                                        <p:tgtEl>
                                          <p:spTgt spid="819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3" name="Rectangle 2"/>
          <p:cNvSpPr/>
          <p:nvPr/>
        </p:nvSpPr>
        <p:spPr>
          <a:xfrm>
            <a:off x="1475507" y="1288473"/>
            <a:ext cx="11529293" cy="9017853"/>
          </a:xfrm>
          <a:prstGeom prst="rect">
            <a:avLst/>
          </a:prstGeom>
        </p:spPr>
        <p:txBody>
          <a:bodyPr wrap="square">
            <a:spAutoFit/>
          </a:bodyPr>
          <a:lstStyle/>
          <a:p>
            <a:pPr algn="l"/>
            <a:r>
              <a:rPr lang="en-US" sz="3200" dirty="0" smtClean="0">
                <a:solidFill>
                  <a:srgbClr val="0070C0"/>
                </a:solidFill>
              </a:rPr>
              <a:t># 23 </a:t>
            </a:r>
            <a:r>
              <a:rPr lang="en-US" sz="3200" dirty="0" smtClean="0"/>
              <a:t>To read the </a:t>
            </a:r>
            <a:r>
              <a:rPr lang="en-US" sz="3200" dirty="0" err="1" smtClean="0"/>
              <a:t>Shema</a:t>
            </a:r>
            <a:r>
              <a:rPr lang="en-US" sz="3200" dirty="0" smtClean="0"/>
              <a:t> in the morning and at night </a:t>
            </a:r>
            <a:r>
              <a:rPr lang="en-US" sz="3200" dirty="0" smtClean="0">
                <a:solidFill>
                  <a:srgbClr val="FF0000"/>
                </a:solidFill>
              </a:rPr>
              <a:t>(Deut. 6:7)</a:t>
            </a:r>
          </a:p>
          <a:p>
            <a:pPr algn="l"/>
            <a:r>
              <a:rPr lang="en-US" sz="3200" dirty="0" smtClean="0">
                <a:solidFill>
                  <a:srgbClr val="0070C0"/>
                </a:solidFill>
              </a:rPr>
              <a:t># 82 </a:t>
            </a:r>
            <a:r>
              <a:rPr lang="en-US" sz="3200" dirty="0" smtClean="0"/>
              <a:t>Not to indulge in familiarities with relatives, such as </a:t>
            </a:r>
          </a:p>
          <a:p>
            <a:pPr algn="l"/>
            <a:r>
              <a:rPr lang="en-US" sz="3200" dirty="0" smtClean="0"/>
              <a:t>         kissing, embracing, winking, skipping, which may lead to</a:t>
            </a:r>
          </a:p>
          <a:p>
            <a:pPr algn="l"/>
            <a:r>
              <a:rPr lang="en-US" sz="3200" dirty="0" smtClean="0"/>
              <a:t>         incest - </a:t>
            </a:r>
            <a:r>
              <a:rPr lang="en-US" sz="3200" dirty="0" smtClean="0">
                <a:solidFill>
                  <a:srgbClr val="FF0000"/>
                </a:solidFill>
              </a:rPr>
              <a:t>(Lev. 18:6)</a:t>
            </a:r>
          </a:p>
          <a:p>
            <a:pPr algn="l"/>
            <a:r>
              <a:rPr lang="en-US" sz="3200" dirty="0" smtClean="0">
                <a:solidFill>
                  <a:srgbClr val="0070C0"/>
                </a:solidFill>
              </a:rPr>
              <a:t># 147 </a:t>
            </a:r>
            <a:r>
              <a:rPr lang="en-US" sz="3200" dirty="0" smtClean="0"/>
              <a:t>To examine the marks in fowl, so as to distinguish the </a:t>
            </a:r>
          </a:p>
          <a:p>
            <a:pPr algn="l"/>
            <a:r>
              <a:rPr lang="en-US" sz="3200" dirty="0" smtClean="0"/>
              <a:t>          clean from the unclean - </a:t>
            </a:r>
            <a:r>
              <a:rPr lang="en-US" sz="3200" dirty="0" smtClean="0">
                <a:solidFill>
                  <a:srgbClr val="FF0000"/>
                </a:solidFill>
              </a:rPr>
              <a:t>(Deut. 14:11)</a:t>
            </a:r>
          </a:p>
          <a:p>
            <a:pPr algn="l"/>
            <a:r>
              <a:rPr lang="en-US" sz="3200" dirty="0" smtClean="0">
                <a:solidFill>
                  <a:srgbClr val="0070C0"/>
                </a:solidFill>
              </a:rPr>
              <a:t># 203 </a:t>
            </a:r>
            <a:r>
              <a:rPr lang="en-US" sz="3200" dirty="0" smtClean="0"/>
              <a:t>That a man should fulfill whatever he has uttered - </a:t>
            </a:r>
          </a:p>
          <a:p>
            <a:pPr algn="l"/>
            <a:r>
              <a:rPr lang="en-US" sz="3200" dirty="0" smtClean="0"/>
              <a:t>          </a:t>
            </a:r>
            <a:r>
              <a:rPr lang="en-US" sz="3200" dirty="0" smtClean="0">
                <a:solidFill>
                  <a:srgbClr val="FF0000"/>
                </a:solidFill>
              </a:rPr>
              <a:t>(Deut. 23:24)</a:t>
            </a:r>
          </a:p>
          <a:p>
            <a:pPr algn="l"/>
            <a:r>
              <a:rPr lang="en-US" sz="3200" dirty="0" smtClean="0">
                <a:solidFill>
                  <a:srgbClr val="0070C0"/>
                </a:solidFill>
              </a:rPr>
              <a:t># 292 </a:t>
            </a:r>
            <a:r>
              <a:rPr lang="en-US" sz="3200" dirty="0" smtClean="0"/>
              <a:t>Not to accept ransom from a murderer - </a:t>
            </a:r>
            <a:r>
              <a:rPr lang="en-US" sz="3200" dirty="0" smtClean="0">
                <a:solidFill>
                  <a:srgbClr val="FF0000"/>
                </a:solidFill>
              </a:rPr>
              <a:t>(Num. 35:31)</a:t>
            </a:r>
          </a:p>
          <a:p>
            <a:pPr algn="l"/>
            <a:r>
              <a:rPr lang="en-US" sz="3200" dirty="0" smtClean="0">
                <a:solidFill>
                  <a:srgbClr val="0070C0"/>
                </a:solidFill>
              </a:rPr>
              <a:t># 348 </a:t>
            </a:r>
            <a:r>
              <a:rPr lang="en-US" sz="3200" dirty="0" smtClean="0"/>
              <a:t>Not to tattoo the body like the idolaters - </a:t>
            </a:r>
            <a:r>
              <a:rPr lang="en-US" sz="3200" dirty="0" smtClean="0">
                <a:solidFill>
                  <a:srgbClr val="FF0000"/>
                </a:solidFill>
              </a:rPr>
              <a:t>(Lev. 19:28)</a:t>
            </a:r>
          </a:p>
          <a:p>
            <a:pPr algn="l"/>
            <a:r>
              <a:rPr lang="en-US" sz="3200" dirty="0" smtClean="0">
                <a:solidFill>
                  <a:srgbClr val="0070C0"/>
                </a:solidFill>
              </a:rPr>
              <a:t># 365 </a:t>
            </a:r>
            <a:r>
              <a:rPr lang="en-US" sz="3200" dirty="0" smtClean="0"/>
              <a:t>That a man shall not wear </a:t>
            </a:r>
            <a:r>
              <a:rPr lang="en-US" sz="3200" dirty="0" smtClean="0">
                <a:solidFill>
                  <a:schemeClr val="tx1"/>
                </a:solidFill>
              </a:rPr>
              <a:t>women's clothing </a:t>
            </a:r>
            <a:r>
              <a:rPr lang="en-US" sz="3200" dirty="0" smtClean="0">
                <a:solidFill>
                  <a:srgbClr val="FF0000"/>
                </a:solidFill>
              </a:rPr>
              <a:t>(Deut. 22:5)</a:t>
            </a:r>
          </a:p>
          <a:p>
            <a:pPr algn="l"/>
            <a:r>
              <a:rPr lang="en-US" sz="3200" dirty="0" smtClean="0">
                <a:solidFill>
                  <a:srgbClr val="0070C0"/>
                </a:solidFill>
              </a:rPr>
              <a:t># 478 </a:t>
            </a:r>
            <a:r>
              <a:rPr lang="en-US" sz="3200" dirty="0" smtClean="0"/>
              <a:t>That every sacrifice be salted - </a:t>
            </a:r>
            <a:r>
              <a:rPr lang="en-US" sz="3200" dirty="0" smtClean="0">
                <a:solidFill>
                  <a:srgbClr val="FF0000"/>
                </a:solidFill>
              </a:rPr>
              <a:t>(Lev. 2:13)</a:t>
            </a:r>
          </a:p>
          <a:p>
            <a:pPr algn="l"/>
            <a:r>
              <a:rPr lang="en-US" sz="3200" dirty="0" smtClean="0">
                <a:solidFill>
                  <a:srgbClr val="0070C0"/>
                </a:solidFill>
              </a:rPr>
              <a:t># 561 </a:t>
            </a:r>
            <a:r>
              <a:rPr lang="en-US" sz="3200" dirty="0" smtClean="0"/>
              <a:t>That eight species of creeping things defile by contact -  </a:t>
            </a:r>
          </a:p>
          <a:p>
            <a:pPr algn="l"/>
            <a:r>
              <a:rPr lang="en-US" sz="3200" dirty="0" smtClean="0"/>
              <a:t>         </a:t>
            </a:r>
            <a:r>
              <a:rPr lang="en-US" sz="3200" dirty="0" smtClean="0">
                <a:solidFill>
                  <a:srgbClr val="FF0000"/>
                </a:solidFill>
              </a:rPr>
              <a:t> (Lev. 11:29-30)</a:t>
            </a:r>
          </a:p>
          <a:p>
            <a:pPr algn="l"/>
            <a:r>
              <a:rPr lang="en-US" sz="3200" dirty="0" smtClean="0">
                <a:solidFill>
                  <a:srgbClr val="0070C0"/>
                </a:solidFill>
              </a:rPr>
              <a:t># 605 </a:t>
            </a:r>
            <a:r>
              <a:rPr lang="en-US" sz="3200" dirty="0" smtClean="0"/>
              <a:t>Not to sell a beautiful woman, (taken captive in war) -</a:t>
            </a:r>
          </a:p>
          <a:p>
            <a:pPr algn="l"/>
            <a:r>
              <a:rPr lang="en-US" sz="3200" dirty="0" smtClean="0"/>
              <a:t>          </a:t>
            </a:r>
            <a:r>
              <a:rPr lang="en-US" sz="3200" dirty="0" smtClean="0">
                <a:solidFill>
                  <a:srgbClr val="FF0000"/>
                </a:solidFill>
              </a:rPr>
              <a:t> (Deut. 21:14) </a:t>
            </a:r>
          </a:p>
          <a:p>
            <a:pPr algn="l"/>
            <a:r>
              <a:rPr lang="en-US" sz="3200" dirty="0" smtClean="0">
                <a:solidFill>
                  <a:srgbClr val="0070C0"/>
                </a:solidFill>
              </a:rPr>
              <a:t># 613 </a:t>
            </a:r>
            <a:r>
              <a:rPr lang="en-US" sz="3200" dirty="0" smtClean="0"/>
              <a:t>To destroy the seed of </a:t>
            </a:r>
            <a:r>
              <a:rPr lang="en-US" sz="3200" dirty="0" err="1" smtClean="0"/>
              <a:t>Amalek</a:t>
            </a:r>
            <a:r>
              <a:rPr lang="en-US" sz="3200" dirty="0" smtClean="0"/>
              <a:t> - </a:t>
            </a:r>
            <a:r>
              <a:rPr lang="en-US" sz="3200" dirty="0" smtClean="0">
                <a:solidFill>
                  <a:srgbClr val="FF0000"/>
                </a:solidFill>
              </a:rPr>
              <a:t>(Deut. 25:19)</a:t>
            </a:r>
          </a:p>
          <a:p>
            <a:endParaRPr lang="en-US" dirty="0"/>
          </a:p>
        </p:txBody>
      </p:sp>
      <p:sp>
        <p:nvSpPr>
          <p:cNvPr id="5" name="Rectangle 4"/>
          <p:cNvSpPr/>
          <p:nvPr/>
        </p:nvSpPr>
        <p:spPr>
          <a:xfrm>
            <a:off x="3251200" y="88144"/>
            <a:ext cx="6502400" cy="1200329"/>
          </a:xfrm>
          <a:prstGeom prst="rect">
            <a:avLst/>
          </a:prstGeom>
        </p:spPr>
        <p:txBody>
          <a:bodyPr>
            <a:spAutoFit/>
          </a:bodyPr>
          <a:lstStyle/>
          <a:p>
            <a:r>
              <a:rPr lang="en-US" b="1" dirty="0" smtClean="0"/>
              <a:t>613 </a:t>
            </a:r>
            <a:r>
              <a:rPr lang="en-US" b="1" i="1" dirty="0" err="1" smtClean="0"/>
              <a:t>mitzvot</a:t>
            </a:r>
            <a:r>
              <a:rPr lang="en-US" b="1" i="1" dirty="0" smtClean="0"/>
              <a:t> </a:t>
            </a:r>
            <a:r>
              <a:rPr lang="en-US" b="1" dirty="0" smtClean="0"/>
              <a:t>in the Torah</a:t>
            </a:r>
            <a:r>
              <a:rPr lang="en-US" dirty="0" smtClean="0"/>
              <a:t>, (unchangeable)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7" presetClass="entr" presetSubtype="0" fill="hold" nodeType="click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Effect transition="in" filter="fade">
                                      <p:cBhvr>
                                        <p:cTn id="83" dur="1000"/>
                                        <p:tgtEl>
                                          <p:spTgt spid="3">
                                            <p:txEl>
                                              <p:pRg st="12" end="12"/>
                                            </p:txEl>
                                          </p:spTgt>
                                        </p:tgtEl>
                                      </p:cBhvr>
                                    </p:animEffect>
                                    <p:anim calcmode="lin" valueType="num">
                                      <p:cBhvr>
                                        <p:cTn id="8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6" presetID="47" presetClass="entr" presetSubtype="0" fill="hold" nodeType="withEffect">
                                  <p:stCondLst>
                                    <p:cond delay="0"/>
                                  </p:stCondLst>
                                  <p:childTnLst>
                                    <p:set>
                                      <p:cBhvr>
                                        <p:cTn id="87" dur="1" fill="hold">
                                          <p:stCondLst>
                                            <p:cond delay="0"/>
                                          </p:stCondLst>
                                        </p:cTn>
                                        <p:tgtEl>
                                          <p:spTgt spid="3">
                                            <p:txEl>
                                              <p:pRg st="13" end="13"/>
                                            </p:txEl>
                                          </p:spTgt>
                                        </p:tgtEl>
                                        <p:attrNameLst>
                                          <p:attrName>style.visibility</p:attrName>
                                        </p:attrNameLst>
                                      </p:cBhvr>
                                      <p:to>
                                        <p:strVal val="visible"/>
                                      </p:to>
                                    </p:set>
                                    <p:animEffect transition="in" filter="fade">
                                      <p:cBhvr>
                                        <p:cTn id="88" dur="1000"/>
                                        <p:tgtEl>
                                          <p:spTgt spid="3">
                                            <p:txEl>
                                              <p:pRg st="13" end="13"/>
                                            </p:txEl>
                                          </p:spTgt>
                                        </p:tgtEl>
                                      </p:cBhvr>
                                    </p:animEffect>
                                    <p:anim calcmode="lin" valueType="num">
                                      <p:cBhvr>
                                        <p:cTn id="8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7" presetClass="entr" presetSubtype="0" fill="hold" nodeType="clickEffect">
                                  <p:stCondLst>
                                    <p:cond delay="0"/>
                                  </p:stCondLst>
                                  <p:childTnLst>
                                    <p:set>
                                      <p:cBhvr>
                                        <p:cTn id="94" dur="1" fill="hold">
                                          <p:stCondLst>
                                            <p:cond delay="0"/>
                                          </p:stCondLst>
                                        </p:cTn>
                                        <p:tgtEl>
                                          <p:spTgt spid="3">
                                            <p:txEl>
                                              <p:pRg st="14" end="14"/>
                                            </p:txEl>
                                          </p:spTgt>
                                        </p:tgtEl>
                                        <p:attrNameLst>
                                          <p:attrName>style.visibility</p:attrName>
                                        </p:attrNameLst>
                                      </p:cBhvr>
                                      <p:to>
                                        <p:strVal val="visible"/>
                                      </p:to>
                                    </p:set>
                                    <p:animEffect transition="in" filter="fade">
                                      <p:cBhvr>
                                        <p:cTn id="95" dur="1000"/>
                                        <p:tgtEl>
                                          <p:spTgt spid="3">
                                            <p:txEl>
                                              <p:pRg st="14" end="14"/>
                                            </p:txEl>
                                          </p:spTgt>
                                        </p:tgtEl>
                                      </p:cBhvr>
                                    </p:animEffect>
                                    <p:anim calcmode="lin" valueType="num">
                                      <p:cBhvr>
                                        <p:cTn id="9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7"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98" presetID="47" presetClass="entr" presetSubtype="0" fill="hold" nodeType="withEffect">
                                  <p:stCondLst>
                                    <p:cond delay="0"/>
                                  </p:stCondLst>
                                  <p:childTnLst>
                                    <p:set>
                                      <p:cBhvr>
                                        <p:cTn id="99" dur="1" fill="hold">
                                          <p:stCondLst>
                                            <p:cond delay="0"/>
                                          </p:stCondLst>
                                        </p:cTn>
                                        <p:tgtEl>
                                          <p:spTgt spid="3">
                                            <p:txEl>
                                              <p:pRg st="15" end="15"/>
                                            </p:txEl>
                                          </p:spTgt>
                                        </p:tgtEl>
                                        <p:attrNameLst>
                                          <p:attrName>style.visibility</p:attrName>
                                        </p:attrNameLst>
                                      </p:cBhvr>
                                      <p:to>
                                        <p:strVal val="visible"/>
                                      </p:to>
                                    </p:set>
                                    <p:animEffect transition="in" filter="fade">
                                      <p:cBhvr>
                                        <p:cTn id="100" dur="1000"/>
                                        <p:tgtEl>
                                          <p:spTgt spid="3">
                                            <p:txEl>
                                              <p:pRg st="15" end="15"/>
                                            </p:txEl>
                                          </p:spTgt>
                                        </p:tgtEl>
                                      </p:cBhvr>
                                    </p:animEffect>
                                    <p:anim calcmode="lin" valueType="num">
                                      <p:cBhvr>
                                        <p:cTn id="101"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2"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7" presetClass="entr" presetSubtype="0" fill="hold" nodeType="clickEffect">
                                  <p:stCondLst>
                                    <p:cond delay="0"/>
                                  </p:stCondLst>
                                  <p:childTnLst>
                                    <p:set>
                                      <p:cBhvr>
                                        <p:cTn id="106" dur="1" fill="hold">
                                          <p:stCondLst>
                                            <p:cond delay="0"/>
                                          </p:stCondLst>
                                        </p:cTn>
                                        <p:tgtEl>
                                          <p:spTgt spid="3">
                                            <p:txEl>
                                              <p:pRg st="16" end="16"/>
                                            </p:txEl>
                                          </p:spTgt>
                                        </p:tgtEl>
                                        <p:attrNameLst>
                                          <p:attrName>style.visibility</p:attrName>
                                        </p:attrNameLst>
                                      </p:cBhvr>
                                      <p:to>
                                        <p:strVal val="visible"/>
                                      </p:to>
                                    </p:set>
                                    <p:animEffect transition="in" filter="fade">
                                      <p:cBhvr>
                                        <p:cTn id="107" dur="1000"/>
                                        <p:tgtEl>
                                          <p:spTgt spid="3">
                                            <p:txEl>
                                              <p:pRg st="16" end="16"/>
                                            </p:txEl>
                                          </p:spTgt>
                                        </p:tgtEl>
                                      </p:cBhvr>
                                    </p:animEffect>
                                    <p:anim calcmode="lin" valueType="num">
                                      <p:cBhvr>
                                        <p:cTn id="10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09"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2049" name="Rectangle 1"/>
          <p:cNvSpPr>
            <a:spLocks noChangeArrowheads="1"/>
          </p:cNvSpPr>
          <p:nvPr/>
        </p:nvSpPr>
        <p:spPr bwMode="auto">
          <a:xfrm>
            <a:off x="1475507" y="1288473"/>
            <a:ext cx="11529293" cy="891013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ts val="600"/>
              </a:spcBef>
              <a:spcAft>
                <a:spcPct val="0"/>
              </a:spcAft>
              <a:buClrTx/>
              <a:buSzTx/>
              <a:tabLst>
                <a:tab pos="742950" algn="l"/>
              </a:tabLst>
            </a:pPr>
            <a:r>
              <a:rPr kumimoji="0" lang="en-US" sz="3200" b="1" i="0" u="none" strike="noStrike" cap="none" normalizeH="0" baseline="0" dirty="0" smtClean="0">
                <a:ln>
                  <a:noFill/>
                </a:ln>
                <a:solidFill>
                  <a:srgbClr val="2516EA"/>
                </a:solidFill>
                <a:effectLst/>
                <a:latin typeface="Arial" pitchFamily="34" charset="0"/>
                <a:ea typeface="Times New Roman" pitchFamily="18" charset="0"/>
                <a:cs typeface="Arial" pitchFamily="34" charset="0"/>
              </a:rPr>
              <a:t>2.  The Need for Self-examination</a:t>
            </a:r>
            <a:endParaRPr kumimoji="0" lang="en-US" sz="3200" b="0" i="0" u="none" strike="noStrike" cap="none" normalizeH="0" baseline="0" dirty="0" smtClean="0">
              <a:ln>
                <a:noFill/>
              </a:ln>
              <a:solidFill>
                <a:srgbClr val="2516EA"/>
              </a:solidFill>
              <a:effectLst/>
              <a:latin typeface="Arial" pitchFamily="34" charset="0"/>
              <a:cs typeface="Arial" pitchFamily="34" charset="0"/>
            </a:endParaRPr>
          </a:p>
          <a:p>
            <a:pPr marL="976313" marR="0" lvl="0" indent="-976313" algn="l" defTabSz="914400" rtl="0" eaLnBrk="0" fontAlgn="base" latinLnBrk="0" hangingPunct="0">
              <a:lnSpc>
                <a:spcPct val="100000"/>
              </a:lnSpc>
              <a:spcBef>
                <a:spcPts val="600"/>
              </a:spcBef>
              <a:spcAft>
                <a:spcPct val="0"/>
              </a:spcAft>
              <a:buClrTx/>
              <a:buSzTx/>
              <a:buFontTx/>
              <a:buNone/>
              <a:tabLst>
                <a:tab pos="742950" algn="l"/>
              </a:tabLst>
            </a:pP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 is not good to have zeal without knowledge, nor to be hasty and miss the way:”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32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3200" i="0" strike="noStrike" cap="none" normalizeH="0" baseline="0" dirty="0" smtClean="0">
                <a:ln>
                  <a:noFill/>
                </a:ln>
                <a:solidFill>
                  <a:srgbClr val="FF0000"/>
                </a:solidFill>
                <a:effectLst/>
                <a:latin typeface="Arial" pitchFamily="34" charset="0"/>
                <a:ea typeface="Times New Roman" pitchFamily="18" charset="0"/>
                <a:cs typeface="Arial" pitchFamily="34" charset="0"/>
              </a:rPr>
              <a:t>Proverbs. 19:2</a:t>
            </a:r>
            <a:r>
              <a:rPr kumimoji="0" lang="en-US" sz="32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en-US" sz="3200" i="0" u="none" strike="noStrike" cap="none" normalizeH="0" baseline="0" dirty="0" smtClean="0">
              <a:ln>
                <a:noFill/>
              </a:ln>
              <a:solidFill>
                <a:srgbClr val="FF0000"/>
              </a:solidFill>
              <a:effectLst/>
              <a:latin typeface="Arial" pitchFamily="34" charset="0"/>
              <a:cs typeface="Arial" pitchFamily="34" charset="0"/>
            </a:endParaRPr>
          </a:p>
          <a:p>
            <a:pPr marL="971550" marR="0" lvl="1" indent="-514350" algn="l" defTabSz="914400" rtl="0" eaLnBrk="0" fontAlgn="base" latinLnBrk="0" hangingPunct="0">
              <a:lnSpc>
                <a:spcPct val="100000"/>
              </a:lnSpc>
              <a:spcBef>
                <a:spcPts val="1200"/>
              </a:spcBef>
              <a:spcAft>
                <a:spcPct val="0"/>
              </a:spcAft>
              <a:buClrTx/>
              <a:buSzTx/>
              <a:buFont typeface="+mj-lt"/>
              <a:buAutoNum type="alphaLcPeriod"/>
              <a:tabLst>
                <a:tab pos="74295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Self-righteous Jews were sincere but sincerely wrong: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Legalists</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who strictly followed the Law.  We must watch out that we do not convey a superior position due to our privileged knowledge.</a:t>
            </a:r>
            <a:endParaRPr lang="en-US" sz="3200" dirty="0" smtClean="0">
              <a:solidFill>
                <a:schemeClr val="tx1"/>
              </a:solidFill>
              <a:latin typeface="Arial" pitchFamily="34" charset="0"/>
              <a:ea typeface="Times New Roman" pitchFamily="18" charset="0"/>
              <a:cs typeface="Arial" pitchFamily="34" charset="0"/>
            </a:endParaRPr>
          </a:p>
          <a:p>
            <a:pPr marL="971550" marR="0" lvl="1" indent="-514350" algn="l" defTabSz="914400" rtl="0" eaLnBrk="0" fontAlgn="base" latinLnBrk="0" hangingPunct="0">
              <a:lnSpc>
                <a:spcPct val="100000"/>
              </a:lnSpc>
              <a:spcBef>
                <a:spcPts val="1200"/>
              </a:spcBef>
              <a:spcAft>
                <a:spcPct val="0"/>
              </a:spcAft>
              <a:buClrTx/>
              <a:buSzTx/>
              <a:buFont typeface="+mj-lt"/>
              <a:buAutoNum type="alphaLcPeriod"/>
              <a:tabLst>
                <a:tab pos="74295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God’s name is cursed among the Gentiles because of the disobedient or hypocritical behavior of those who falsely claim to be followers of God’s law   </a:t>
            </a:r>
            <a:r>
              <a:rPr kumimoji="0" lang="en-US" sz="3200" i="0" strike="noStrike" cap="none" normalizeH="0" baseline="0" dirty="0" smtClean="0">
                <a:ln>
                  <a:noFill/>
                </a:ln>
                <a:solidFill>
                  <a:srgbClr val="FF0000"/>
                </a:solidFill>
                <a:effectLst/>
                <a:latin typeface="Arial" pitchFamily="34" charset="0"/>
                <a:ea typeface="Times New Roman" pitchFamily="18" charset="0"/>
                <a:cs typeface="Arial" pitchFamily="34" charset="0"/>
              </a:rPr>
              <a:t>(see Isa.52:5).</a:t>
            </a:r>
          </a:p>
          <a:p>
            <a:pPr marL="0" marR="0" lvl="0" indent="0" algn="l" defTabSz="914400" rtl="0" eaLnBrk="1" fontAlgn="base" latinLnBrk="0" hangingPunct="1">
              <a:lnSpc>
                <a:spcPct val="100000"/>
              </a:lnSpc>
              <a:spcBef>
                <a:spcPts val="1200"/>
              </a:spcBef>
              <a:spcAft>
                <a:spcPct val="0"/>
              </a:spcAft>
              <a:buClrTx/>
              <a:buSzTx/>
              <a:buFontTx/>
              <a:buNone/>
              <a:tabLst>
                <a:tab pos="685800" algn="l"/>
              </a:tabLst>
            </a:pPr>
            <a:r>
              <a:rPr lang="en-US" sz="3200" b="1" u="sng" dirty="0" smtClean="0">
                <a:solidFill>
                  <a:srgbClr val="00B050"/>
                </a:solidFill>
                <a:latin typeface="Arial" pitchFamily="34" charset="0"/>
                <a:ea typeface="Times New Roman" pitchFamily="18" charset="0"/>
                <a:cs typeface="Arial" pitchFamily="34" charset="0"/>
              </a:rPr>
              <a:t>Romans 10:1-3</a:t>
            </a:r>
            <a:r>
              <a:rPr lang="en-US" sz="3200" b="1" dirty="0" smtClean="0">
                <a:solidFill>
                  <a:srgbClr val="00B050"/>
                </a:solidFill>
                <a:latin typeface="Arial" pitchFamily="34" charset="0"/>
                <a:ea typeface="Times New Roman" pitchFamily="18" charset="0"/>
                <a:cs typeface="Arial" pitchFamily="34" charset="0"/>
              </a:rPr>
              <a:t> </a:t>
            </a:r>
            <a:endParaRPr lang="en-US" sz="3200" b="1" dirty="0" smtClean="0">
              <a:solidFill>
                <a:srgbClr val="00B050"/>
              </a:solidFill>
              <a:latin typeface="Arial" pitchFamily="34" charset="0"/>
              <a:cs typeface="Arial" pitchFamily="34" charset="0"/>
            </a:endParaRPr>
          </a:p>
          <a:p>
            <a:pPr marL="582613" marR="0" lvl="0" indent="-582613" algn="l" defTabSz="914400" rtl="0" eaLnBrk="0" fontAlgn="base" latinLnBrk="0" hangingPunct="0">
              <a:lnSpc>
                <a:spcPct val="100000"/>
              </a:lnSpc>
              <a:spcBef>
                <a:spcPct val="0"/>
              </a:spcBef>
              <a:spcAft>
                <a:spcPct val="0"/>
              </a:spcAft>
              <a:buClrTx/>
              <a:buSzTx/>
              <a:buFontTx/>
              <a:buNone/>
              <a:tabLst>
                <a:tab pos="685800" algn="l"/>
              </a:tabLst>
            </a:pPr>
            <a:r>
              <a:rPr lang="en-US" sz="3200" dirty="0" smtClean="0">
                <a:solidFill>
                  <a:schemeClr val="tx1"/>
                </a:solidFill>
                <a:latin typeface="Arial" pitchFamily="34" charset="0"/>
                <a:ea typeface="Times New Roman" pitchFamily="18" charset="0"/>
                <a:cs typeface="Arial" pitchFamily="34" charset="0"/>
              </a:rPr>
              <a:t>“…they are zealous for God, but their zeal is not based on knowledge…</a:t>
            </a:r>
            <a:endParaRPr lang="en-US" sz="3200" dirty="0" smtClean="0">
              <a:solidFill>
                <a:schemeClr val="tx1"/>
              </a:solidFill>
              <a:latin typeface="Arial" pitchFamily="34" charset="0"/>
              <a:cs typeface="Arial" pitchFamily="34" charset="0"/>
            </a:endParaRPr>
          </a:p>
          <a:p>
            <a:pPr marL="582613" marR="0" lvl="0" indent="-582613" algn="l" defTabSz="914400" rtl="0" eaLnBrk="0" fontAlgn="base" latinLnBrk="0" hangingPunct="0">
              <a:lnSpc>
                <a:spcPct val="100000"/>
              </a:lnSpc>
              <a:spcBef>
                <a:spcPct val="0"/>
              </a:spcBef>
              <a:spcAft>
                <a:spcPct val="0"/>
              </a:spcAft>
              <a:buClrTx/>
              <a:buSzTx/>
              <a:buFontTx/>
              <a:buNone/>
              <a:tabLst>
                <a:tab pos="582613" algn="l"/>
              </a:tabLst>
            </a:pPr>
            <a:r>
              <a:rPr lang="en-US" sz="3200" dirty="0" smtClean="0">
                <a:solidFill>
                  <a:schemeClr val="tx1"/>
                </a:solidFill>
                <a:latin typeface="Arial" pitchFamily="34" charset="0"/>
                <a:ea typeface="Times New Roman" pitchFamily="18" charset="0"/>
                <a:cs typeface="Arial" pitchFamily="34" charset="0"/>
              </a:rPr>
              <a:t> … they did not know the righteousness that comes from God and sought to establish their own, </a:t>
            </a:r>
            <a:endParaRPr lang="en-US" sz="3200"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lang="en-US" sz="3200" dirty="0" smtClean="0">
                <a:solidFill>
                  <a:schemeClr val="tx1"/>
                </a:solidFill>
                <a:latin typeface="Arial" pitchFamily="34" charset="0"/>
                <a:ea typeface="Times New Roman" pitchFamily="18" charset="0"/>
                <a:cs typeface="Arial" pitchFamily="34" charset="0"/>
              </a:rPr>
              <a:t> … they did not submit to God’s righteousness.” </a:t>
            </a:r>
            <a:endParaRPr lang="en-US" sz="3200" dirty="0" smtClean="0">
              <a:solidFill>
                <a:schemeClr val="tx1"/>
              </a:solidFill>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4295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475507" y="0"/>
            <a:ext cx="11529293" cy="1350027"/>
          </a:xfrm>
          <a:prstGeom prst="rect">
            <a:avLst/>
          </a:prstGeom>
        </p:spPr>
        <p:txBody>
          <a:bodyPr wrap="square">
            <a:spAutoFit/>
          </a:bodyPr>
          <a:lstStyle/>
          <a:p>
            <a:r>
              <a:rPr lang="en-US" sz="4400" b="1" dirty="0" smtClean="0">
                <a:latin typeface="Times New Roman" pitchFamily="18" charset="0"/>
                <a:cs typeface="Times New Roman" pitchFamily="18" charset="0"/>
              </a:rPr>
              <a:t>The Pretence of Keeping the Law Exposed </a:t>
            </a:r>
            <a:r>
              <a:rPr lang="en-US" dirty="0" smtClean="0"/>
              <a:t>(</a:t>
            </a:r>
            <a:r>
              <a:rPr lang="en-US" u="sng" dirty="0" smtClean="0"/>
              <a:t>2:25-29</a:t>
            </a:r>
            <a:r>
              <a:rPr lang="en-US" dirty="0" smtClean="0"/>
              <a:t>)</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049">
                                            <p:txEl>
                                              <p:pRg st="1" end="1"/>
                                            </p:txEl>
                                          </p:spTgt>
                                        </p:tgtEl>
                                        <p:attrNameLst>
                                          <p:attrName>style.visibility</p:attrName>
                                        </p:attrNameLst>
                                      </p:cBhvr>
                                      <p:to>
                                        <p:strVal val="visible"/>
                                      </p:to>
                                    </p:set>
                                    <p:animEffect transition="in" filter="fade">
                                      <p:cBhvr>
                                        <p:cTn id="7" dur="1000"/>
                                        <p:tgtEl>
                                          <p:spTgt spid="2049">
                                            <p:txEl>
                                              <p:pRg st="1" end="1"/>
                                            </p:txEl>
                                          </p:spTgt>
                                        </p:tgtEl>
                                      </p:cBhvr>
                                    </p:animEffect>
                                    <p:anim calcmode="lin" valueType="num">
                                      <p:cBhvr>
                                        <p:cTn id="8" dur="1000" fill="hold"/>
                                        <p:tgtEl>
                                          <p:spTgt spid="204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4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049">
                                            <p:txEl>
                                              <p:pRg st="2" end="2"/>
                                            </p:txEl>
                                          </p:spTgt>
                                        </p:tgtEl>
                                        <p:attrNameLst>
                                          <p:attrName>style.visibility</p:attrName>
                                        </p:attrNameLst>
                                      </p:cBhvr>
                                      <p:to>
                                        <p:strVal val="visible"/>
                                      </p:to>
                                    </p:set>
                                    <p:animEffect transition="in" filter="fade">
                                      <p:cBhvr>
                                        <p:cTn id="14" dur="1000"/>
                                        <p:tgtEl>
                                          <p:spTgt spid="2049">
                                            <p:txEl>
                                              <p:pRg st="2" end="2"/>
                                            </p:txEl>
                                          </p:spTgt>
                                        </p:tgtEl>
                                      </p:cBhvr>
                                    </p:animEffect>
                                    <p:anim calcmode="lin" valueType="num">
                                      <p:cBhvr>
                                        <p:cTn id="15" dur="1000" fill="hold"/>
                                        <p:tgtEl>
                                          <p:spTgt spid="204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049">
                                            <p:txEl>
                                              <p:pRg st="3" end="3"/>
                                            </p:txEl>
                                          </p:spTgt>
                                        </p:tgtEl>
                                        <p:attrNameLst>
                                          <p:attrName>style.visibility</p:attrName>
                                        </p:attrNameLst>
                                      </p:cBhvr>
                                      <p:to>
                                        <p:strVal val="visible"/>
                                      </p:to>
                                    </p:set>
                                    <p:animEffect transition="in" filter="fade">
                                      <p:cBhvr>
                                        <p:cTn id="21" dur="1000"/>
                                        <p:tgtEl>
                                          <p:spTgt spid="2049">
                                            <p:txEl>
                                              <p:pRg st="3" end="3"/>
                                            </p:txEl>
                                          </p:spTgt>
                                        </p:tgtEl>
                                      </p:cBhvr>
                                    </p:animEffect>
                                    <p:anim calcmode="lin" valueType="num">
                                      <p:cBhvr>
                                        <p:cTn id="22" dur="1000" fill="hold"/>
                                        <p:tgtEl>
                                          <p:spTgt spid="204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4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2049">
                                            <p:txEl>
                                              <p:pRg st="4" end="4"/>
                                            </p:txEl>
                                          </p:spTgt>
                                        </p:tgtEl>
                                        <p:attrNameLst>
                                          <p:attrName>style.visibility</p:attrName>
                                        </p:attrNameLst>
                                      </p:cBhvr>
                                      <p:to>
                                        <p:strVal val="visible"/>
                                      </p:to>
                                    </p:set>
                                    <p:animEffect transition="in" filter="fade">
                                      <p:cBhvr>
                                        <p:cTn id="28" dur="1000"/>
                                        <p:tgtEl>
                                          <p:spTgt spid="2049">
                                            <p:txEl>
                                              <p:pRg st="4" end="4"/>
                                            </p:txEl>
                                          </p:spTgt>
                                        </p:tgtEl>
                                      </p:cBhvr>
                                    </p:animEffect>
                                    <p:anim calcmode="lin" valueType="num">
                                      <p:cBhvr>
                                        <p:cTn id="29" dur="1000" fill="hold"/>
                                        <p:tgtEl>
                                          <p:spTgt spid="204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049">
                                            <p:txEl>
                                              <p:pRg st="4" end="4"/>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2049">
                                            <p:txEl>
                                              <p:pRg st="5" end="5"/>
                                            </p:txEl>
                                          </p:spTgt>
                                        </p:tgtEl>
                                        <p:attrNameLst>
                                          <p:attrName>style.visibility</p:attrName>
                                        </p:attrNameLst>
                                      </p:cBhvr>
                                      <p:to>
                                        <p:strVal val="visible"/>
                                      </p:to>
                                    </p:set>
                                    <p:animEffect transition="in" filter="fade">
                                      <p:cBhvr>
                                        <p:cTn id="33" dur="1000"/>
                                        <p:tgtEl>
                                          <p:spTgt spid="2049">
                                            <p:txEl>
                                              <p:pRg st="5" end="5"/>
                                            </p:txEl>
                                          </p:spTgt>
                                        </p:tgtEl>
                                      </p:cBhvr>
                                    </p:animEffect>
                                    <p:anim calcmode="lin" valueType="num">
                                      <p:cBhvr>
                                        <p:cTn id="34" dur="1000" fill="hold"/>
                                        <p:tgtEl>
                                          <p:spTgt spid="2049">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49">
                                            <p:txEl>
                                              <p:pRg st="5" end="5"/>
                                            </p:txEl>
                                          </p:spTgt>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2049">
                                            <p:txEl>
                                              <p:pRg st="6" end="6"/>
                                            </p:txEl>
                                          </p:spTgt>
                                        </p:tgtEl>
                                        <p:attrNameLst>
                                          <p:attrName>style.visibility</p:attrName>
                                        </p:attrNameLst>
                                      </p:cBhvr>
                                      <p:to>
                                        <p:strVal val="visible"/>
                                      </p:to>
                                    </p:set>
                                    <p:animEffect transition="in" filter="fade">
                                      <p:cBhvr>
                                        <p:cTn id="38" dur="1000"/>
                                        <p:tgtEl>
                                          <p:spTgt spid="2049">
                                            <p:txEl>
                                              <p:pRg st="6" end="6"/>
                                            </p:txEl>
                                          </p:spTgt>
                                        </p:tgtEl>
                                      </p:cBhvr>
                                    </p:animEffect>
                                    <p:anim calcmode="lin" valueType="num">
                                      <p:cBhvr>
                                        <p:cTn id="39" dur="1000" fill="hold"/>
                                        <p:tgtEl>
                                          <p:spTgt spid="2049">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049">
                                            <p:txEl>
                                              <p:pRg st="6" end="6"/>
                                            </p:txEl>
                                          </p:spTgt>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049">
                                            <p:txEl>
                                              <p:pRg st="7" end="7"/>
                                            </p:txEl>
                                          </p:spTgt>
                                        </p:tgtEl>
                                        <p:attrNameLst>
                                          <p:attrName>style.visibility</p:attrName>
                                        </p:attrNameLst>
                                      </p:cBhvr>
                                      <p:to>
                                        <p:strVal val="visible"/>
                                      </p:to>
                                    </p:set>
                                    <p:animEffect transition="in" filter="fade">
                                      <p:cBhvr>
                                        <p:cTn id="43" dur="1000"/>
                                        <p:tgtEl>
                                          <p:spTgt spid="2049">
                                            <p:txEl>
                                              <p:pRg st="7" end="7"/>
                                            </p:txEl>
                                          </p:spTgt>
                                        </p:tgtEl>
                                      </p:cBhvr>
                                    </p:animEffect>
                                    <p:anim calcmode="lin" valueType="num">
                                      <p:cBhvr>
                                        <p:cTn id="44" dur="1000" fill="hold"/>
                                        <p:tgtEl>
                                          <p:spTgt spid="2049">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204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4097" name="Rectangle 1"/>
          <p:cNvSpPr>
            <a:spLocks noChangeArrowheads="1"/>
          </p:cNvSpPr>
          <p:nvPr/>
        </p:nvSpPr>
        <p:spPr bwMode="auto">
          <a:xfrm>
            <a:off x="1475508" y="789709"/>
            <a:ext cx="11529292" cy="886396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tabLst>
                <a:tab pos="457200" algn="l"/>
              </a:tabLst>
            </a:pPr>
            <a:endParaRPr lang="en-US" sz="3200" dirty="0" smtClean="0">
              <a:solidFill>
                <a:schemeClr val="tx1"/>
              </a:solidFill>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tabLst>
                <a:tab pos="457200" algn="l"/>
              </a:tabLst>
            </a:pPr>
            <a:r>
              <a:rPr kumimoji="0" lang="en-US" sz="3200" b="1" i="0" u="none" strike="noStrike" cap="none" normalizeH="0" baseline="0" dirty="0" smtClean="0">
                <a:ln>
                  <a:noFill/>
                </a:ln>
                <a:solidFill>
                  <a:srgbClr val="2516EA"/>
                </a:solidFill>
                <a:effectLst/>
                <a:latin typeface="Arial" pitchFamily="34" charset="0"/>
                <a:ea typeface="Times New Roman" pitchFamily="18" charset="0"/>
                <a:cs typeface="Arial" pitchFamily="34" charset="0"/>
              </a:rPr>
              <a:t>3.</a:t>
            </a:r>
            <a:r>
              <a:rPr kumimoji="0" lang="en-US" sz="3200" b="1" i="0" u="none" strike="noStrike" cap="none" normalizeH="0" dirty="0" smtClean="0">
                <a:ln>
                  <a:noFill/>
                </a:ln>
                <a:solidFill>
                  <a:srgbClr val="2516EA"/>
                </a:solidFill>
                <a:effectLst/>
                <a:latin typeface="Arial" pitchFamily="34" charset="0"/>
                <a:ea typeface="Times New Roman" pitchFamily="18" charset="0"/>
                <a:cs typeface="Arial" pitchFamily="34" charset="0"/>
              </a:rPr>
              <a:t> </a:t>
            </a:r>
            <a:r>
              <a:rPr kumimoji="0" lang="en-US" sz="3200" b="1" i="0" u="none" strike="noStrike" cap="none" normalizeH="0" baseline="0" dirty="0" smtClean="0">
                <a:ln>
                  <a:noFill/>
                </a:ln>
                <a:solidFill>
                  <a:srgbClr val="2516EA"/>
                </a:solidFill>
                <a:effectLst/>
                <a:latin typeface="Arial" pitchFamily="34" charset="0"/>
                <a:ea typeface="Times New Roman" pitchFamily="18" charset="0"/>
                <a:cs typeface="Arial" pitchFamily="34" charset="0"/>
              </a:rPr>
              <a:t>True Circumcision of the Heart</a:t>
            </a:r>
            <a:endParaRPr kumimoji="0" lang="en-US" sz="3200" b="0" i="0" u="none" strike="noStrike" cap="none" normalizeH="0" baseline="0" dirty="0" smtClean="0">
              <a:ln>
                <a:noFill/>
              </a:ln>
              <a:solidFill>
                <a:srgbClr val="2516EA"/>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“But now, by dying to what once bound us, we have been released from the law so that we serve in the new </a:t>
            </a: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way </a:t>
            </a: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 the Spirit, and not in the old way of the written code.”  </a:t>
            </a:r>
            <a:r>
              <a:rPr kumimoji="0" lang="en-US" sz="3200" i="0" strike="noStrike" cap="none" normalizeH="0" baseline="0" dirty="0" smtClean="0">
                <a:ln>
                  <a:noFill/>
                </a:ln>
                <a:solidFill>
                  <a:srgbClr val="FF0000"/>
                </a:solidFill>
                <a:effectLst/>
                <a:latin typeface="Arial" pitchFamily="34" charset="0"/>
                <a:ea typeface="Times New Roman" pitchFamily="18" charset="0"/>
                <a:cs typeface="Arial" pitchFamily="34" charset="0"/>
              </a:rPr>
              <a:t>(Rom. 7:6)</a:t>
            </a: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914400" marR="0" lvl="0" indent="-457200" algn="l" defTabSz="914400" rtl="0" eaLnBrk="0" fontAlgn="base" latinLnBrk="0" hangingPunct="0">
              <a:lnSpc>
                <a:spcPct val="100000"/>
              </a:lnSpc>
              <a:spcBef>
                <a:spcPct val="0"/>
              </a:spcBef>
              <a:spcAft>
                <a:spcPct val="0"/>
              </a:spcAft>
              <a:buClrTx/>
              <a:buSzTx/>
              <a:buFontTx/>
              <a:buAutoNum type="alphaLcPeriod"/>
              <a:tabLst>
                <a:tab pos="976313"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Paul has examined the two major components of Jewish culture: the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Law</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Torah),</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spells out Israel’s covenant obligations, and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Circumcision</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was the mark indicating entrance into the covenant.  These were commanded by God, pointing to the reality of being His chosen possession.</a:t>
            </a:r>
          </a:p>
          <a:p>
            <a:pPr marL="0" marR="0" lvl="0" indent="457200" algn="l" defTabSz="914400" rtl="0" eaLnBrk="0" fontAlgn="base" latinLnBrk="0" hangingPunct="0">
              <a:lnSpc>
                <a:spcPct val="100000"/>
              </a:lnSpc>
              <a:spcBef>
                <a:spcPct val="0"/>
              </a:spcBef>
              <a:spcAft>
                <a:spcPct val="0"/>
              </a:spcAft>
              <a:buClrTx/>
              <a:buSzTx/>
              <a:buFontTx/>
              <a:buAutoNum type="alphaLcPeriod"/>
              <a:tabLst>
                <a:tab pos="4572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976313" marR="0" lvl="0" indent="-519113" algn="l"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To the Jews, circumcision had become merely outward and physical.  For them, everything they did was done for men to see </a:t>
            </a:r>
            <a:r>
              <a:rPr kumimoji="0" lang="en-US" sz="32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3200" i="0" strike="noStrike" cap="none" normalizeH="0" baseline="0" dirty="0" smtClean="0">
                <a:ln>
                  <a:noFill/>
                </a:ln>
                <a:solidFill>
                  <a:srgbClr val="FF0000"/>
                </a:solidFill>
                <a:effectLst/>
                <a:latin typeface="Arial" pitchFamily="34" charset="0"/>
                <a:ea typeface="Times New Roman" pitchFamily="18" charset="0"/>
                <a:cs typeface="Arial" pitchFamily="34" charset="0"/>
              </a:rPr>
              <a:t>Mat. 23:5</a:t>
            </a:r>
            <a:r>
              <a:rPr kumimoji="0" lang="en-US" sz="32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therefore the consequence would be severe,</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Woe to you teachers of the law….” </a:t>
            </a:r>
            <a:r>
              <a:rPr kumimoji="0" lang="en-US" sz="32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3200" i="0" strike="noStrike" cap="none" normalizeH="0" baseline="0" dirty="0" smtClean="0">
                <a:ln>
                  <a:noFill/>
                </a:ln>
                <a:solidFill>
                  <a:srgbClr val="FF0000"/>
                </a:solidFill>
                <a:effectLst/>
                <a:latin typeface="Arial" pitchFamily="34" charset="0"/>
                <a:ea typeface="Times New Roman" pitchFamily="18" charset="0"/>
                <a:cs typeface="Arial" pitchFamily="34" charset="0"/>
              </a:rPr>
              <a:t>Mat. 23:13, 15, 16, 23, 27, 29, 33</a:t>
            </a:r>
            <a:r>
              <a:rPr kumimoji="0" lang="en-US" sz="32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320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4"/>
          <p:cNvSpPr/>
          <p:nvPr/>
        </p:nvSpPr>
        <p:spPr>
          <a:xfrm>
            <a:off x="1475507" y="0"/>
            <a:ext cx="11529293" cy="1323439"/>
          </a:xfrm>
          <a:prstGeom prst="rect">
            <a:avLst/>
          </a:prstGeom>
        </p:spPr>
        <p:txBody>
          <a:bodyPr wrap="square">
            <a:spAutoFit/>
          </a:bodyPr>
          <a:lstStyle/>
          <a:p>
            <a:pPr>
              <a:tabLst>
                <a:tab pos="457200" algn="l"/>
              </a:tabLst>
            </a:pPr>
            <a:r>
              <a:rPr lang="en-US" sz="4400" b="1" dirty="0" smtClean="0">
                <a:latin typeface="Times New Roman" pitchFamily="18" charset="0"/>
                <a:cs typeface="Times New Roman" pitchFamily="18" charset="0"/>
              </a:rPr>
              <a:t>The Pretence of Keeping the Law Exposed  </a:t>
            </a:r>
            <a:r>
              <a:rPr lang="en-US" dirty="0" smtClean="0"/>
              <a:t>(</a:t>
            </a:r>
            <a:r>
              <a:rPr lang="en-US" u="sng" dirty="0" smtClean="0"/>
              <a:t>2:25-29</a:t>
            </a:r>
            <a:r>
              <a:rPr lang="en-US" dirty="0" smtClean="0"/>
              <a:t>)</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097">
                                            <p:txEl>
                                              <p:pRg st="2" end="2"/>
                                            </p:txEl>
                                          </p:spTgt>
                                        </p:tgtEl>
                                        <p:attrNameLst>
                                          <p:attrName>style.visibility</p:attrName>
                                        </p:attrNameLst>
                                      </p:cBhvr>
                                      <p:to>
                                        <p:strVal val="visible"/>
                                      </p:to>
                                    </p:set>
                                    <p:anim calcmode="lin" valueType="num">
                                      <p:cBhvr>
                                        <p:cTn id="7" dur="1000" fill="hold"/>
                                        <p:tgtEl>
                                          <p:spTgt spid="4097">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09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097">
                                            <p:txEl>
                                              <p:pRg st="4" end="4"/>
                                            </p:txEl>
                                          </p:spTgt>
                                        </p:tgtEl>
                                        <p:attrNameLst>
                                          <p:attrName>style.visibility</p:attrName>
                                        </p:attrNameLst>
                                      </p:cBhvr>
                                      <p:to>
                                        <p:strVal val="visible"/>
                                      </p:to>
                                    </p:set>
                                    <p:anim calcmode="lin" valueType="num">
                                      <p:cBhvr>
                                        <p:cTn id="13" dur="1000" fill="hold"/>
                                        <p:tgtEl>
                                          <p:spTgt spid="4097">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409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097">
                                            <p:txEl>
                                              <p:pRg st="6" end="6"/>
                                            </p:txEl>
                                          </p:spTgt>
                                        </p:tgtEl>
                                        <p:attrNameLst>
                                          <p:attrName>style.visibility</p:attrName>
                                        </p:attrNameLst>
                                      </p:cBhvr>
                                      <p:to>
                                        <p:strVal val="visible"/>
                                      </p:to>
                                    </p:set>
                                    <p:anim calcmode="lin" valueType="num">
                                      <p:cBhvr>
                                        <p:cTn id="19" dur="1000" fill="hold"/>
                                        <p:tgtEl>
                                          <p:spTgt spid="4097">
                                            <p:txEl>
                                              <p:pRg st="6" end="6"/>
                                            </p:txEl>
                                          </p:spTgt>
                                        </p:tgtEl>
                                        <p:attrNameLst>
                                          <p:attrName>ppt_w</p:attrName>
                                        </p:attrNameLst>
                                      </p:cBhvr>
                                      <p:tavLst>
                                        <p:tav tm="0">
                                          <p:val>
                                            <p:fltVal val="0"/>
                                          </p:val>
                                        </p:tav>
                                        <p:tav tm="100000">
                                          <p:val>
                                            <p:strVal val="#ppt_w"/>
                                          </p:val>
                                        </p:tav>
                                      </p:tavLst>
                                    </p:anim>
                                    <p:anim calcmode="lin" valueType="num">
                                      <p:cBhvr>
                                        <p:cTn id="20" dur="1000" fill="hold"/>
                                        <p:tgtEl>
                                          <p:spTgt spid="4097">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5" name="Rectangle 4"/>
          <p:cNvSpPr/>
          <p:nvPr/>
        </p:nvSpPr>
        <p:spPr>
          <a:xfrm>
            <a:off x="1475507" y="0"/>
            <a:ext cx="11529293" cy="1384995"/>
          </a:xfrm>
          <a:prstGeom prst="rect">
            <a:avLst/>
          </a:prstGeom>
        </p:spPr>
        <p:txBody>
          <a:bodyPr wrap="square">
            <a:spAutoFit/>
          </a:bodyPr>
          <a:lstStyle/>
          <a:p>
            <a:pPr defTabSz="914400" rtl="0" fontAlgn="base">
              <a:spcBef>
                <a:spcPct val="0"/>
              </a:spcBef>
              <a:spcAft>
                <a:spcPct val="0"/>
              </a:spcAft>
              <a:tabLst>
                <a:tab pos="685800" algn="l"/>
              </a:tabLst>
            </a:pPr>
            <a:r>
              <a:rPr lang="en-US" sz="4800" b="1" dirty="0" smtClean="0">
                <a:latin typeface="Times New Roman" pitchFamily="18" charset="0"/>
                <a:cs typeface="Times New Roman" pitchFamily="18" charset="0"/>
              </a:rPr>
              <a:t>The Pretence of Keeping the Law Exposed  </a:t>
            </a:r>
            <a:r>
              <a:rPr lang="en-US" dirty="0" smtClean="0"/>
              <a:t>(</a:t>
            </a:r>
            <a:r>
              <a:rPr lang="en-US" u="sng" dirty="0" smtClean="0"/>
              <a:t>2:25-29</a:t>
            </a:r>
            <a:r>
              <a:rPr lang="en-US" dirty="0" smtClean="0"/>
              <a:t>)</a:t>
            </a:r>
          </a:p>
        </p:txBody>
      </p:sp>
      <p:sp>
        <p:nvSpPr>
          <p:cNvPr id="2050" name="Rectangle 2"/>
          <p:cNvSpPr>
            <a:spLocks noChangeArrowheads="1"/>
          </p:cNvSpPr>
          <p:nvPr/>
        </p:nvSpPr>
        <p:spPr bwMode="auto">
          <a:xfrm>
            <a:off x="1475507" y="1384996"/>
            <a:ext cx="11529293" cy="82791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defTabSz="914400" rtl="0" fontAlgn="base">
              <a:spcBef>
                <a:spcPts val="1200"/>
              </a:spcBef>
              <a:spcAft>
                <a:spcPct val="0"/>
              </a:spcAft>
              <a:tabLst>
                <a:tab pos="685800" algn="l"/>
              </a:tabLst>
            </a:pPr>
            <a:r>
              <a:rPr lang="en-US" sz="3200" b="1" dirty="0" smtClean="0">
                <a:solidFill>
                  <a:srgbClr val="2516EA"/>
                </a:solidFill>
                <a:latin typeface="Arial" pitchFamily="34" charset="0"/>
                <a:ea typeface="Times New Roman" pitchFamily="18" charset="0"/>
                <a:cs typeface="Arial" pitchFamily="34" charset="0"/>
              </a:rPr>
              <a:t>3. True Circumcision of the Heart </a:t>
            </a:r>
            <a:endParaRPr kumimoji="0" lang="en-US" sz="320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indent="0" algn="l" defTabSz="914400" rtl="0" eaLnBrk="1" fontAlgn="base" latinLnBrk="0" hangingPunct="1">
              <a:lnSpc>
                <a:spcPct val="100000"/>
              </a:lnSpc>
              <a:spcBef>
                <a:spcPts val="1200"/>
              </a:spcBef>
              <a:spcAft>
                <a:spcPct val="0"/>
              </a:spcAft>
              <a:buClrTx/>
              <a:buSzTx/>
              <a:buFontTx/>
              <a:buNone/>
              <a:tabLst>
                <a:tab pos="685800" algn="l"/>
              </a:tabLst>
            </a:pP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“Let him who boasts boast in the Lord” </a:t>
            </a:r>
            <a:r>
              <a:rPr kumimoji="0" lang="en-US" sz="32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(2 Corinthians 10:17)</a:t>
            </a:r>
            <a:endParaRPr kumimoji="0" lang="en-US" sz="3200" b="0" i="0" strike="noStrike" cap="none" normalizeH="0" baseline="0" dirty="0" smtClean="0">
              <a:ln>
                <a:noFill/>
              </a:ln>
              <a:solidFill>
                <a:srgbClr val="FF0000"/>
              </a:solidFill>
              <a:effectLst/>
              <a:latin typeface="Arial" pitchFamily="34" charset="0"/>
              <a:cs typeface="Arial" pitchFamily="34" charset="0"/>
            </a:endParaRPr>
          </a:p>
          <a:p>
            <a:pPr marR="0" lvl="0" indent="0" algn="l" defTabSz="914400" rtl="0" eaLnBrk="0" fontAlgn="base" latinLnBrk="0" hangingPunct="0">
              <a:lnSpc>
                <a:spcPct val="100000"/>
              </a:lnSpc>
              <a:spcBef>
                <a:spcPts val="1200"/>
              </a:spcBef>
              <a:spcAft>
                <a:spcPct val="0"/>
              </a:spcAft>
              <a:buClrTx/>
              <a:buSzTx/>
              <a:buFontTx/>
              <a:buNone/>
              <a:tabLst>
                <a:tab pos="685800" algn="l"/>
              </a:tabLst>
            </a:pP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 is not the one who commends himself who is approved but the one whom the Lord commends.”  </a:t>
            </a:r>
            <a:r>
              <a:rPr kumimoji="0" lang="en-US" sz="32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(1 Cor. 10:18)</a:t>
            </a:r>
            <a:endParaRPr kumimoji="0" lang="en-US" sz="3200" b="0" i="0"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Tx/>
              <a:buAutoNum type="alphaLcPeriod" startAt="3"/>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sign which is secondary, outward and visible was to point to the reality of God’s indwelling Spirit; which is primary, inward and invisible.  The key pleasure and motivation of the circumcised of the heart is the praise</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that comes from God.</a:t>
            </a:r>
          </a:p>
          <a:p>
            <a:pPr marL="514350" marR="0" lvl="0" indent="-514350" algn="l" defTabSz="914400" rtl="0" eaLnBrk="0" fontAlgn="base" latinLnBrk="0" hangingPunct="0">
              <a:lnSpc>
                <a:spcPct val="100000"/>
              </a:lnSpc>
              <a:spcBef>
                <a:spcPct val="0"/>
              </a:spcBef>
              <a:spcAft>
                <a:spcPct val="0"/>
              </a:spcAft>
              <a:buClrTx/>
              <a:buSzTx/>
              <a:buFontTx/>
              <a:buAutoNum type="alphaLcPeriod" startAt="3"/>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 a time is coming and has come when the true worshipers will worship the Father in spirit and truth, for they are the kind of worshipers the Father seeks.  God is spirit and his worshipers must worship in spirit and in truth” </a:t>
            </a: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lang="en-US" sz="3200" i="1" dirty="0" smtClean="0">
                <a:solidFill>
                  <a:schemeClr val="tx1"/>
                </a:solidFill>
                <a:latin typeface="Arial" pitchFamily="34" charset="0"/>
                <a:ea typeface="Times New Roman" pitchFamily="18" charset="0"/>
                <a:cs typeface="Arial" pitchFamily="34" charset="0"/>
              </a:rPr>
              <a:t>									</a:t>
            </a:r>
            <a:r>
              <a:rPr kumimoji="0" lang="en-US" sz="32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(John 4:23, 24) </a:t>
            </a:r>
            <a:endParaRPr kumimoji="0" lang="en-US" sz="32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50">
                                            <p:txEl>
                                              <p:pRg st="1" end="1"/>
                                            </p:txEl>
                                          </p:spTgt>
                                        </p:tgtEl>
                                        <p:attrNameLst>
                                          <p:attrName>style.visibility</p:attrName>
                                        </p:attrNameLst>
                                      </p:cBhvr>
                                      <p:to>
                                        <p:strVal val="visible"/>
                                      </p:to>
                                    </p:set>
                                    <p:anim calcmode="lin" valueType="num">
                                      <p:cBhvr>
                                        <p:cTn id="7" dur="1000" fill="hold"/>
                                        <p:tgtEl>
                                          <p:spTgt spid="2050">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05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050">
                                            <p:txEl>
                                              <p:pRg st="2" end="2"/>
                                            </p:txEl>
                                          </p:spTgt>
                                        </p:tgtEl>
                                        <p:attrNameLst>
                                          <p:attrName>style.visibility</p:attrName>
                                        </p:attrNameLst>
                                      </p:cBhvr>
                                      <p:to>
                                        <p:strVal val="visible"/>
                                      </p:to>
                                    </p:set>
                                    <p:anim calcmode="lin" valueType="num">
                                      <p:cBhvr>
                                        <p:cTn id="13" dur="1000" fill="hold"/>
                                        <p:tgtEl>
                                          <p:spTgt spid="2050">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2050">
                                            <p:txEl>
                                              <p:pRg st="2" end="2"/>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2050">
                                            <p:txEl>
                                              <p:pRg st="3" end="3"/>
                                            </p:txEl>
                                          </p:spTgt>
                                        </p:tgtEl>
                                        <p:attrNameLst>
                                          <p:attrName>style.visibility</p:attrName>
                                        </p:attrNameLst>
                                      </p:cBhvr>
                                      <p:to>
                                        <p:strVal val="visible"/>
                                      </p:to>
                                    </p:set>
                                    <p:anim calcmode="lin" valueType="num">
                                      <p:cBhvr>
                                        <p:cTn id="17" dur="1000" fill="hold"/>
                                        <p:tgtEl>
                                          <p:spTgt spid="2050">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205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050">
                                            <p:txEl>
                                              <p:pRg st="4" end="4"/>
                                            </p:txEl>
                                          </p:spTgt>
                                        </p:tgtEl>
                                        <p:attrNameLst>
                                          <p:attrName>style.visibility</p:attrName>
                                        </p:attrNameLst>
                                      </p:cBhvr>
                                      <p:to>
                                        <p:strVal val="visible"/>
                                      </p:to>
                                    </p:set>
                                    <p:anim calcmode="lin" valueType="num">
                                      <p:cBhvr>
                                        <p:cTn id="23" dur="1000" fill="hold"/>
                                        <p:tgtEl>
                                          <p:spTgt spid="2050">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05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2050">
                                            <p:txEl>
                                              <p:pRg st="6" end="6"/>
                                            </p:txEl>
                                          </p:spTgt>
                                        </p:tgtEl>
                                        <p:attrNameLst>
                                          <p:attrName>style.visibility</p:attrName>
                                        </p:attrNameLst>
                                      </p:cBhvr>
                                      <p:to>
                                        <p:strVal val="visible"/>
                                      </p:to>
                                    </p:set>
                                    <p:anim calcmode="lin" valueType="num">
                                      <p:cBhvr>
                                        <p:cTn id="29" dur="1000" fill="hold"/>
                                        <p:tgtEl>
                                          <p:spTgt spid="2050">
                                            <p:txEl>
                                              <p:pRg st="6" end="6"/>
                                            </p:txEl>
                                          </p:spTgt>
                                        </p:tgtEl>
                                        <p:attrNameLst>
                                          <p:attrName>ppt_w</p:attrName>
                                        </p:attrNameLst>
                                      </p:cBhvr>
                                      <p:tavLst>
                                        <p:tav tm="0">
                                          <p:val>
                                            <p:fltVal val="0"/>
                                          </p:val>
                                        </p:tav>
                                        <p:tav tm="100000">
                                          <p:val>
                                            <p:strVal val="#ppt_w"/>
                                          </p:val>
                                        </p:tav>
                                      </p:tavLst>
                                    </p:anim>
                                    <p:anim calcmode="lin" valueType="num">
                                      <p:cBhvr>
                                        <p:cTn id="30" dur="1000" fill="hold"/>
                                        <p:tgtEl>
                                          <p:spTgt spid="2050">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2049" name="Rectangle 1"/>
          <p:cNvSpPr>
            <a:spLocks noChangeArrowheads="1"/>
          </p:cNvSpPr>
          <p:nvPr/>
        </p:nvSpPr>
        <p:spPr bwMode="auto">
          <a:xfrm>
            <a:off x="2686049" y="2724150"/>
            <a:ext cx="9492095"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marR="0" lvl="0" indent="-742950" algn="l" defTabSz="914400" rtl="0" eaLnBrk="0" fontAlgn="base" latinLnBrk="0" hangingPunct="0">
              <a:lnSpc>
                <a:spcPct val="100000"/>
              </a:lnSpc>
              <a:spcBef>
                <a:spcPct val="0"/>
              </a:spcBef>
              <a:spcAft>
                <a:spcPct val="0"/>
              </a:spcAft>
              <a:buClrTx/>
              <a:buSzTx/>
              <a:buFontTx/>
              <a:buAutoNum type="arabicPeriod"/>
              <a:tabLst>
                <a:tab pos="6858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does Paul refer to when he uses the term “law”?</a:t>
            </a:r>
          </a:p>
          <a:p>
            <a:pPr marL="742950" marR="0" lvl="0" indent="-742950" algn="l" defTabSz="914400" rtl="0" eaLnBrk="0" fontAlgn="base" latinLnBrk="0" hangingPunct="0">
              <a:lnSpc>
                <a:spcPct val="100000"/>
              </a:lnSpc>
              <a:spcBef>
                <a:spcPct val="0"/>
              </a:spcBef>
              <a:spcAft>
                <a:spcPct val="0"/>
              </a:spcAft>
              <a:buClrTx/>
              <a:buSzTx/>
              <a:buFontTx/>
              <a:buAutoNum type="arabicPeriod"/>
              <a:tabLst>
                <a:tab pos="685800" algn="l"/>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startAt="2"/>
              <a:tabLst>
                <a:tab pos="6858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Why did the Jews think that their sins would not count against them in the judgment?</a:t>
            </a:r>
          </a:p>
          <a:p>
            <a:pPr marL="742950" marR="0" lvl="0" indent="-742950" algn="l" defTabSz="914400" rtl="0" eaLnBrk="0" fontAlgn="base" latinLnBrk="0" hangingPunct="0">
              <a:lnSpc>
                <a:spcPct val="100000"/>
              </a:lnSpc>
              <a:spcBef>
                <a:spcPct val="0"/>
              </a:spcBef>
              <a:spcAft>
                <a:spcPct val="0"/>
              </a:spcAft>
              <a:buClrTx/>
              <a:buSzTx/>
              <a:buFontTx/>
              <a:buAutoNum type="arabicPeriod" startAt="2"/>
              <a:tabLst>
                <a:tab pos="685800" algn="l"/>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startAt="3"/>
              <a:tabLst>
                <a:tab pos="6858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does it mean to be circumcised in the heart, by the Spirit?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524250" y="1288473"/>
            <a:ext cx="6934200" cy="830997"/>
          </a:xfrm>
          <a:prstGeom prst="rect">
            <a:avLst/>
          </a:prstGeom>
        </p:spPr>
        <p:txBody>
          <a:bodyPr wrap="square">
            <a:spAutoFit/>
          </a:bodyPr>
          <a:lstStyle/>
          <a:p>
            <a:pPr marL="0" marR="0" lvl="0" indent="0" defTabSz="914400" rtl="0" eaLnBrk="1" fontAlgn="base" latinLnBrk="0" hangingPunct="1">
              <a:lnSpc>
                <a:spcPct val="100000"/>
              </a:lnSpc>
              <a:spcBef>
                <a:spcPct val="0"/>
              </a:spcBef>
              <a:spcAft>
                <a:spcPct val="0"/>
              </a:spcAft>
              <a:buClrTx/>
              <a:buSzTx/>
              <a:buFontTx/>
              <a:buNone/>
              <a:tabLst>
                <a:tab pos="685800" algn="l"/>
              </a:tabLst>
            </a:pPr>
            <a:r>
              <a:rPr lang="en-US" sz="4800" b="1" u="sng" dirty="0" smtClean="0">
                <a:solidFill>
                  <a:srgbClr val="00B050"/>
                </a:solidFill>
                <a:latin typeface="Arial" pitchFamily="34" charset="0"/>
                <a:ea typeface="Times New Roman" pitchFamily="18" charset="0"/>
                <a:cs typeface="Arial" pitchFamily="34" charset="0"/>
              </a:rPr>
              <a:t>Discussion Questions</a:t>
            </a:r>
            <a:r>
              <a:rPr lang="en-US" b="1" dirty="0" smtClean="0">
                <a:solidFill>
                  <a:srgbClr val="00B050"/>
                </a:solidFill>
                <a:latin typeface="Arial" pitchFamily="34" charset="0"/>
                <a:ea typeface="Times New Roman" pitchFamily="18" charset="0"/>
                <a:cs typeface="Arial" pitchFamily="34" charset="0"/>
              </a:rPr>
              <a:t>:</a:t>
            </a:r>
            <a:endParaRPr lang="en-US" dirty="0" smtClean="0">
              <a:solidFill>
                <a:srgbClr val="00B050"/>
              </a:solidFill>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p:nvPr/>
        </p:nvSpPr>
        <p:spPr>
          <a:xfrm>
            <a:off x="2481615" y="8775699"/>
            <a:ext cx="1257673" cy="7112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defTabSz="457200">
              <a:defRPr sz="1800"/>
            </a:pPr>
            <a:r>
              <a:rPr sz="2100" b="1" spc="0">
                <a:solidFill>
                  <a:srgbClr val="FFEEDC"/>
                </a:solidFill>
                <a:latin typeface="Copperplate Gothic Bold"/>
                <a:ea typeface="Copperplate Gothic Bold"/>
                <a:cs typeface="Copperplate Gothic Bold"/>
                <a:sym typeface="Copperplate Gothic Bold"/>
              </a:rPr>
              <a:t>Lesson</a:t>
            </a:r>
          </a:p>
          <a:p>
            <a:pPr lvl="0" defTabSz="457200">
              <a:defRPr sz="1800"/>
            </a:pPr>
            <a:r>
              <a:rPr sz="2100" b="1" spc="0">
                <a:solidFill>
                  <a:srgbClr val="FFEEDC"/>
                </a:solidFill>
                <a:latin typeface="Copperplate Gothic Bold"/>
                <a:ea typeface="Copperplate Gothic Bold"/>
                <a:cs typeface="Copperplate Gothic Bold"/>
                <a:sym typeface="Copperplate Gothic Bold"/>
              </a:rPr>
              <a:t>#1</a:t>
            </a:r>
          </a:p>
        </p:txBody>
      </p:sp>
      <p:sp>
        <p:nvSpPr>
          <p:cNvPr id="44" name="Shape 44"/>
          <p:cNvSpPr/>
          <p:nvPr/>
        </p:nvSpPr>
        <p:spPr>
          <a:xfrm>
            <a:off x="0" y="1307385"/>
            <a:ext cx="1473160" cy="116442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defTabSz="457200">
              <a:defRPr sz="1800"/>
            </a:pPr>
            <a:r>
              <a:rPr sz="2300" b="1" spc="0">
                <a:solidFill>
                  <a:srgbClr val="FFEEDC"/>
                </a:solidFill>
                <a:latin typeface="Copperplate Gothic Bold"/>
                <a:ea typeface="Copperplate Gothic Bold"/>
                <a:cs typeface="Copperplate Gothic Bold"/>
                <a:sym typeface="Copperplate Gothic Bold"/>
              </a:rPr>
              <a:t>Romans </a:t>
            </a:r>
            <a:endParaRPr lang="en-US" sz="2300" b="1" dirty="0" smtClean="0">
              <a:solidFill>
                <a:srgbClr val="FFEEDC"/>
              </a:solidFill>
              <a:latin typeface="Copperplate Gothic Bold"/>
              <a:ea typeface="Copperplate Gothic Bold"/>
              <a:cs typeface="Copperplate Gothic Bold"/>
              <a:sym typeface="Copperplate Gothic Bold"/>
            </a:endParaRPr>
          </a:p>
          <a:p>
            <a:pPr lvl="0" defTabSz="457200">
              <a:defRPr sz="1800"/>
            </a:pPr>
            <a:r>
              <a:rPr sz="2300" b="1" spc="0">
                <a:solidFill>
                  <a:srgbClr val="FFEEDC"/>
                </a:solidFill>
                <a:latin typeface="Copperplate Gothic Bold"/>
                <a:ea typeface="Copperplate Gothic Bold"/>
                <a:cs typeface="Copperplate Gothic Bold"/>
                <a:sym typeface="Copperplate Gothic Bold"/>
              </a:rPr>
              <a:t/>
            </a:r>
            <a:br>
              <a:rPr sz="2300" b="1" spc="0">
                <a:solidFill>
                  <a:srgbClr val="FFEEDC"/>
                </a:solidFill>
                <a:latin typeface="Copperplate Gothic Bold"/>
                <a:ea typeface="Copperplate Gothic Bold"/>
                <a:cs typeface="Copperplate Gothic Bold"/>
                <a:sym typeface="Copperplate Gothic Bold"/>
              </a:rPr>
            </a:br>
            <a:r>
              <a:rPr lang="en-US" sz="2300" b="1" spc="0" dirty="0" smtClean="0">
                <a:solidFill>
                  <a:srgbClr val="FF0000"/>
                </a:solidFill>
                <a:latin typeface="Copperplate Gothic Bold"/>
                <a:ea typeface="Copperplate Gothic Bold"/>
                <a:cs typeface="Copperplate Gothic Bold"/>
                <a:sym typeface="Copperplate Gothic Bold"/>
              </a:rPr>
              <a:t>2</a:t>
            </a:r>
            <a:r>
              <a:rPr sz="2300" b="1" spc="0" smtClean="0">
                <a:solidFill>
                  <a:srgbClr val="FF0000"/>
                </a:solidFill>
                <a:latin typeface="Copperplate Gothic Bold"/>
                <a:ea typeface="Copperplate Gothic Bold"/>
                <a:cs typeface="Copperplate Gothic Bold"/>
                <a:sym typeface="Copperplate Gothic Bold"/>
              </a:rPr>
              <a:t>:17</a:t>
            </a:r>
            <a:r>
              <a:rPr lang="en-US" sz="2300" b="1" spc="0" dirty="0" smtClean="0">
                <a:solidFill>
                  <a:srgbClr val="FF0000"/>
                </a:solidFill>
                <a:latin typeface="Copperplate Gothic Bold"/>
                <a:ea typeface="Copperplate Gothic Bold"/>
                <a:cs typeface="Copperplate Gothic Bold"/>
                <a:sym typeface="Copperplate Gothic Bold"/>
              </a:rPr>
              <a:t>-29</a:t>
            </a:r>
            <a:endParaRPr sz="2300" b="1" spc="0" dirty="0">
              <a:solidFill>
                <a:srgbClr val="FF0000"/>
              </a:solidFill>
              <a:latin typeface="Copperplate Gothic Bold"/>
              <a:ea typeface="Copperplate Gothic Bold"/>
              <a:cs typeface="Copperplate Gothic Bold"/>
              <a:sym typeface="Copperplate Gothic Bold"/>
            </a:endParaRPr>
          </a:p>
        </p:txBody>
      </p:sp>
      <p:sp>
        <p:nvSpPr>
          <p:cNvPr id="45" name="Shape 45"/>
          <p:cNvSpPr/>
          <p:nvPr/>
        </p:nvSpPr>
        <p:spPr>
          <a:xfrm>
            <a:off x="2275161" y="7835899"/>
            <a:ext cx="1565388" cy="7112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defTabSz="457200">
              <a:defRPr sz="2100" b="1" spc="0">
                <a:solidFill>
                  <a:srgbClr val="FFEEDC"/>
                </a:solidFill>
                <a:latin typeface="Copperplate Gothic Bold"/>
                <a:ea typeface="Copperplate Gothic Bold"/>
                <a:cs typeface="Copperplate Gothic Bold"/>
                <a:sym typeface="Copperplate Gothic Bold"/>
              </a:defRPr>
            </a:lvl1pPr>
          </a:lstStyle>
          <a:p>
            <a:pPr lvl="0">
              <a:defRPr sz="1800" b="0" spc="0">
                <a:solidFill>
                  <a:srgbClr val="000000"/>
                </a:solidFill>
              </a:defRPr>
            </a:pPr>
            <a:r>
              <a:rPr sz="2100" b="1" spc="0">
                <a:solidFill>
                  <a:srgbClr val="FFEEDC"/>
                </a:solidFill>
              </a:rPr>
              <a:t>A Sneak Preview</a:t>
            </a:r>
          </a:p>
        </p:txBody>
      </p:sp>
      <p:sp>
        <p:nvSpPr>
          <p:cNvPr id="46" name="Shape 46"/>
          <p:cNvSpPr/>
          <p:nvPr/>
        </p:nvSpPr>
        <p:spPr>
          <a:xfrm>
            <a:off x="1473160" y="976745"/>
            <a:ext cx="11531639" cy="102592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a:defRPr sz="1800"/>
            </a:pPr>
            <a:r>
              <a:rPr lang="en-US" sz="6000" b="1" dirty="0" smtClean="0">
                <a:latin typeface="Century Schoolbook" pitchFamily="18" charset="0"/>
              </a:rPr>
              <a:t>Our Need For Righteousness</a:t>
            </a:r>
            <a:endParaRPr sz="6000" b="1">
              <a:latin typeface="Century Schoolbook" pitchFamily="18" charset="0"/>
            </a:endParaRPr>
          </a:p>
        </p:txBody>
      </p:sp>
      <p:pic>
        <p:nvPicPr>
          <p:cNvPr id="9" name="Rom-Sidebar.png"/>
          <p:cNvPicPr/>
          <p:nvPr/>
        </p:nvPicPr>
        <p:blipFill>
          <a:blip r:embed="rId2">
            <a:extLst/>
          </a:blip>
          <a:stretch>
            <a:fillRect/>
          </a:stretch>
        </p:blipFill>
        <p:spPr>
          <a:xfrm>
            <a:off x="1473159" y="2493818"/>
            <a:ext cx="11531639" cy="7259782"/>
          </a:xfrm>
          <a:prstGeom prst="rect">
            <a:avLst/>
          </a:prstGeom>
          <a:ln w="12700">
            <a:miter lim="400000"/>
          </a:ln>
        </p:spPr>
      </p:pic>
      <p:sp>
        <p:nvSpPr>
          <p:cNvPr id="11" name="Rectangle 10"/>
          <p:cNvSpPr/>
          <p:nvPr/>
        </p:nvSpPr>
        <p:spPr>
          <a:xfrm>
            <a:off x="4343401" y="2493818"/>
            <a:ext cx="7465292" cy="2923877"/>
          </a:xfrm>
          <a:prstGeom prst="rect">
            <a:avLst/>
          </a:prstGeom>
        </p:spPr>
        <p:txBody>
          <a:bodyPr wrap="square">
            <a:spAutoFit/>
          </a:bodyPr>
          <a:lstStyle/>
          <a:p>
            <a:pPr lvl="0">
              <a:defRPr sz="1800"/>
            </a:pPr>
            <a:r>
              <a:rPr lang="en-US" sz="4400" b="1" dirty="0" smtClean="0">
                <a:solidFill>
                  <a:srgbClr val="2516EA"/>
                </a:solidFill>
              </a:rPr>
              <a:t>OIF Adult Sunday Training</a:t>
            </a:r>
          </a:p>
          <a:p>
            <a:pPr lvl="0">
              <a:defRPr sz="1800"/>
            </a:pPr>
            <a:r>
              <a:rPr lang="en-US" sz="3200" b="1" dirty="0" smtClean="0">
                <a:solidFill>
                  <a:srgbClr val="FF0000"/>
                </a:solidFill>
              </a:rPr>
              <a:t>Romans 2:17-29</a:t>
            </a:r>
          </a:p>
          <a:p>
            <a:pPr>
              <a:defRPr sz="1800"/>
            </a:pPr>
            <a:r>
              <a:rPr lang="en-US" sz="3200" b="1" dirty="0" smtClean="0">
                <a:solidFill>
                  <a:srgbClr val="00B050"/>
                </a:solidFill>
              </a:rPr>
              <a:t>OCT.  5</a:t>
            </a:r>
            <a:r>
              <a:rPr lang="en-US" sz="3200" b="1" baseline="30000" dirty="0" smtClean="0">
                <a:solidFill>
                  <a:srgbClr val="00B050"/>
                </a:solidFill>
              </a:rPr>
              <a:t> </a:t>
            </a:r>
            <a:r>
              <a:rPr lang="en-US" sz="3200" b="1" dirty="0" smtClean="0">
                <a:solidFill>
                  <a:srgbClr val="00B050"/>
                </a:solidFill>
              </a:rPr>
              <a:t> 2014</a:t>
            </a:r>
          </a:p>
          <a:p>
            <a:pPr>
              <a:defRPr sz="1800"/>
            </a:pPr>
            <a:r>
              <a:rPr lang="en-US" sz="4400" spc="101" baseline="2941" dirty="0" smtClean="0">
                <a:solidFill>
                  <a:srgbClr val="D2B9AA"/>
                </a:solidFill>
                <a:effectLst>
                  <a:outerShdw blurRad="12700" dist="12700" dir="2100000" rotWithShape="0">
                    <a:srgbClr val="000000"/>
                  </a:outerShdw>
                </a:effectLst>
              </a:rPr>
              <a:t>Raymond B. Orr</a:t>
            </a:r>
            <a:endParaRPr lang="en-US" sz="4400" b="1" dirty="0" smtClean="0">
              <a:solidFill>
                <a:srgbClr val="00B050"/>
              </a:solidFill>
            </a:endParaRPr>
          </a:p>
          <a:p>
            <a:pPr lvl="0">
              <a:defRPr sz="1800"/>
            </a:pPr>
            <a:endParaRPr lang="en-US" sz="3200" b="1" dirty="0">
              <a:solidFill>
                <a:srgbClr val="002060"/>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5" name="Rectangle 4"/>
          <p:cNvSpPr/>
          <p:nvPr/>
        </p:nvSpPr>
        <p:spPr>
          <a:xfrm>
            <a:off x="2909455" y="2488802"/>
            <a:ext cx="8001000" cy="5447645"/>
          </a:xfrm>
          <a:prstGeom prst="rect">
            <a:avLst/>
          </a:prstGeom>
        </p:spPr>
        <p:txBody>
          <a:bodyPr wrap="square">
            <a:spAutoFit/>
          </a:bodyPr>
          <a:lstStyle/>
          <a:p>
            <a:r>
              <a:rPr lang="en-US" sz="4000" b="1" dirty="0" smtClean="0"/>
              <a:t>“All men are under the power of sin and consequently are without any righteousness of their own; therefore, no one can be justified by works of the law for no one has kept it”. </a:t>
            </a:r>
          </a:p>
          <a:p>
            <a:endParaRPr lang="en-US" b="1" dirty="0" smtClean="0"/>
          </a:p>
          <a:p>
            <a:r>
              <a:rPr lang="en-US" b="1"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(Rom.1:18 - 3:20) </a:t>
            </a:r>
            <a:r>
              <a:rPr lang="en-US" b="1" dirty="0" smtClean="0">
                <a:solidFill>
                  <a:schemeClr val="tx1"/>
                </a:solidFill>
                <a:latin typeface="Times New Roman" pitchFamily="18" charset="0"/>
                <a:cs typeface="Times New Roman" pitchFamily="18" charset="0"/>
              </a:rPr>
              <a:t>–</a:t>
            </a:r>
            <a:r>
              <a:rPr lang="en-US" b="1" dirty="0" smtClean="0">
                <a:solidFill>
                  <a:srgbClr val="00B050"/>
                </a:solidFill>
                <a:latin typeface="Times New Roman" pitchFamily="18" charset="0"/>
                <a:cs typeface="Times New Roman" pitchFamily="18" charset="0"/>
              </a:rPr>
              <a:t> </a:t>
            </a:r>
          </a:p>
          <a:p>
            <a:r>
              <a:rPr lang="en-US" b="1" dirty="0" smtClean="0">
                <a:solidFill>
                  <a:srgbClr val="00B050"/>
                </a:solidFill>
                <a:latin typeface="Times New Roman" pitchFamily="18" charset="0"/>
                <a:cs typeface="Times New Roman" pitchFamily="18" charset="0"/>
              </a:rPr>
              <a:t>Steel &amp; Thomas)</a:t>
            </a:r>
          </a:p>
        </p:txBody>
      </p:sp>
      <p:sp>
        <p:nvSpPr>
          <p:cNvPr id="6" name="Rectangle 5"/>
          <p:cNvSpPr/>
          <p:nvPr/>
        </p:nvSpPr>
        <p:spPr>
          <a:xfrm>
            <a:off x="2440799" y="914400"/>
            <a:ext cx="9381094" cy="830997"/>
          </a:xfrm>
          <a:prstGeom prst="rect">
            <a:avLst/>
          </a:prstGeom>
        </p:spPr>
        <p:txBody>
          <a:bodyPr wrap="square">
            <a:spAutoFit/>
          </a:bodyPr>
          <a:lstStyle/>
          <a:p>
            <a:pPr lvl="0">
              <a:defRPr sz="1800"/>
            </a:pPr>
            <a:r>
              <a:rPr lang="en-US" sz="4800" b="1" dirty="0" smtClean="0">
                <a:latin typeface="Century Schoolbook" pitchFamily="18" charset="0"/>
              </a:rPr>
              <a:t>Our Need For Righteousness</a:t>
            </a:r>
            <a:endParaRPr lang="en-US" sz="4800" b="1" dirty="0">
              <a:latin typeface="Century Schoolbook" pitchFamily="18"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5" name="Rectangle 4"/>
          <p:cNvSpPr/>
          <p:nvPr/>
        </p:nvSpPr>
        <p:spPr>
          <a:xfrm>
            <a:off x="1475507" y="1"/>
            <a:ext cx="11529293" cy="10089026"/>
          </a:xfrm>
          <a:prstGeom prst="rect">
            <a:avLst/>
          </a:prstGeom>
        </p:spPr>
        <p:txBody>
          <a:bodyPr wrap="square">
            <a:spAutoFit/>
          </a:bodyPr>
          <a:lstStyle/>
          <a:p>
            <a:pPr lvl="0"/>
            <a:r>
              <a:rPr lang="en-US" sz="4400" b="1" dirty="0" smtClean="0">
                <a:latin typeface="Century Schoolbook" pitchFamily="18" charset="0"/>
              </a:rPr>
              <a:t>Our Need For Righteousness</a:t>
            </a:r>
            <a:r>
              <a:rPr lang="en-US" sz="4400" b="1" dirty="0" smtClean="0"/>
              <a:t> </a:t>
            </a:r>
          </a:p>
          <a:p>
            <a:endParaRPr lang="en-US" sz="800" b="1" dirty="0" smtClean="0"/>
          </a:p>
          <a:p>
            <a:r>
              <a:rPr lang="en-US" b="1" i="1" baseline="30000" dirty="0" smtClean="0">
                <a:solidFill>
                  <a:srgbClr val="FF0000"/>
                </a:solidFill>
              </a:rPr>
              <a:t>17﻿</a:t>
            </a:r>
            <a:r>
              <a:rPr lang="en-US" i="1" baseline="30000" dirty="0" smtClean="0"/>
              <a:t> </a:t>
            </a:r>
            <a:r>
              <a:rPr lang="en-US" i="1" dirty="0" smtClean="0"/>
              <a:t>Now you, if you call yourself a Jew; if you rely on the law and brag about your relationship to God; </a:t>
            </a:r>
            <a:r>
              <a:rPr lang="en-US" i="1" baseline="30000" dirty="0" smtClean="0"/>
              <a:t>﻿</a:t>
            </a:r>
            <a:r>
              <a:rPr lang="en-US" b="1" i="1" baseline="30000" dirty="0" smtClean="0">
                <a:solidFill>
                  <a:srgbClr val="FF0000"/>
                </a:solidFill>
              </a:rPr>
              <a:t>18﻿</a:t>
            </a:r>
            <a:r>
              <a:rPr lang="en-US" i="1" baseline="30000" dirty="0" smtClean="0"/>
              <a:t> </a:t>
            </a:r>
            <a:r>
              <a:rPr lang="en-US" i="1" dirty="0" smtClean="0"/>
              <a:t>if you know his will and approve of what is superior because you are instructed by the law; </a:t>
            </a:r>
            <a:r>
              <a:rPr lang="en-US" b="1" i="1" baseline="30000" dirty="0" smtClean="0"/>
              <a:t>﻿ </a:t>
            </a:r>
            <a:r>
              <a:rPr lang="en-US" b="1" i="1" baseline="30000" dirty="0" smtClean="0">
                <a:solidFill>
                  <a:srgbClr val="FF0000"/>
                </a:solidFill>
              </a:rPr>
              <a:t>19﻿</a:t>
            </a:r>
            <a:r>
              <a:rPr lang="en-US" i="1" baseline="30000" dirty="0" smtClean="0"/>
              <a:t> </a:t>
            </a:r>
            <a:r>
              <a:rPr lang="en-US" i="1" dirty="0" smtClean="0"/>
              <a:t>if you are convinced that you are a guide for the blind, a light for those who are in the dark, </a:t>
            </a:r>
            <a:r>
              <a:rPr lang="en-US" i="1" baseline="30000" dirty="0" smtClean="0"/>
              <a:t>﻿</a:t>
            </a:r>
            <a:r>
              <a:rPr lang="en-US" i="1" baseline="30000" dirty="0" smtClean="0">
                <a:solidFill>
                  <a:srgbClr val="FF0000"/>
                </a:solidFill>
              </a:rPr>
              <a:t> </a:t>
            </a:r>
            <a:r>
              <a:rPr lang="en-US" b="1" i="1" baseline="30000" dirty="0" smtClean="0">
                <a:solidFill>
                  <a:srgbClr val="FF0000"/>
                </a:solidFill>
              </a:rPr>
              <a:t>20</a:t>
            </a:r>
            <a:r>
              <a:rPr lang="en-US" i="1" baseline="30000" dirty="0" smtClean="0"/>
              <a:t>﻿ </a:t>
            </a:r>
            <a:r>
              <a:rPr lang="en-US" i="1" dirty="0" smtClean="0"/>
              <a:t>an instructor of the foolish, a teacher of infants, because you have in the law the embodiment of knowledge and truth— </a:t>
            </a:r>
            <a:r>
              <a:rPr lang="en-US" i="1" baseline="30000" dirty="0" smtClean="0">
                <a:solidFill>
                  <a:srgbClr val="FF0000"/>
                </a:solidFill>
              </a:rPr>
              <a:t>﻿</a:t>
            </a:r>
            <a:r>
              <a:rPr lang="en-US" b="1" i="1" baseline="30000" dirty="0" smtClean="0">
                <a:solidFill>
                  <a:srgbClr val="FF0000"/>
                </a:solidFill>
              </a:rPr>
              <a:t>21</a:t>
            </a:r>
            <a:r>
              <a:rPr lang="en-US" i="1" baseline="30000" dirty="0" smtClean="0">
                <a:solidFill>
                  <a:srgbClr val="FF0000"/>
                </a:solidFill>
              </a:rPr>
              <a:t>﻿</a:t>
            </a:r>
            <a:r>
              <a:rPr lang="en-US" i="1" baseline="30000" dirty="0" smtClean="0"/>
              <a:t> </a:t>
            </a:r>
            <a:r>
              <a:rPr lang="en-US" i="1" dirty="0" smtClean="0"/>
              <a:t>you, then, who teach others, do you not teach yourself? You who preach against stealing, do you steal? </a:t>
            </a:r>
            <a:r>
              <a:rPr lang="en-US" i="1" baseline="30000" dirty="0" smtClean="0"/>
              <a:t>﻿ </a:t>
            </a:r>
            <a:r>
              <a:rPr lang="en-US" b="1" i="1" baseline="30000" dirty="0" smtClean="0">
                <a:solidFill>
                  <a:srgbClr val="FF0000"/>
                </a:solidFill>
              </a:rPr>
              <a:t>22</a:t>
            </a:r>
            <a:r>
              <a:rPr lang="en-US" b="1" i="1" baseline="30000" dirty="0" smtClean="0"/>
              <a:t>﻿</a:t>
            </a:r>
            <a:r>
              <a:rPr lang="en-US" i="1" baseline="30000" dirty="0" smtClean="0"/>
              <a:t> </a:t>
            </a:r>
            <a:r>
              <a:rPr lang="en-US" i="1" dirty="0" smtClean="0"/>
              <a:t>You who say that people should not commit adultery, do you commit adultery? You who abhor idols, do you rob temples?  </a:t>
            </a:r>
            <a:r>
              <a:rPr lang="en-US" b="1" i="1" baseline="30000" dirty="0" smtClean="0">
                <a:solidFill>
                  <a:srgbClr val="FF0000"/>
                </a:solidFill>
              </a:rPr>
              <a:t>﻿23</a:t>
            </a:r>
            <a:r>
              <a:rPr lang="en-US" i="1" baseline="30000" dirty="0" smtClean="0">
                <a:solidFill>
                  <a:srgbClr val="FF0000"/>
                </a:solidFill>
              </a:rPr>
              <a:t>﻿</a:t>
            </a:r>
            <a:r>
              <a:rPr lang="en-US" i="1" baseline="30000" dirty="0" smtClean="0"/>
              <a:t> </a:t>
            </a:r>
            <a:r>
              <a:rPr lang="en-US" i="1" dirty="0" smtClean="0"/>
              <a:t>You who brag about the law, do you dishonor God by breaking the law? </a:t>
            </a:r>
            <a:r>
              <a:rPr lang="en-US" i="1" baseline="30000" dirty="0" smtClean="0"/>
              <a:t>﻿ </a:t>
            </a:r>
            <a:r>
              <a:rPr lang="en-US" b="1" i="1" baseline="30000" dirty="0" smtClean="0">
                <a:solidFill>
                  <a:srgbClr val="FF0000"/>
                </a:solidFill>
              </a:rPr>
              <a:t>24﻿</a:t>
            </a:r>
            <a:r>
              <a:rPr lang="en-US" i="1" baseline="30000" dirty="0" smtClean="0">
                <a:solidFill>
                  <a:srgbClr val="FF0000"/>
                </a:solidFill>
              </a:rPr>
              <a:t> </a:t>
            </a:r>
            <a:r>
              <a:rPr lang="en-US" i="1" dirty="0" smtClean="0"/>
              <a:t>As it is written: “God’s name is blasphemed among the Gentiles because of you.”</a:t>
            </a:r>
          </a:p>
          <a:p>
            <a:r>
              <a:rPr lang="en-US" dirty="0" smtClean="0">
                <a:solidFill>
                  <a:srgbClr val="FF0000"/>
                </a:solidFill>
              </a:rPr>
              <a:t>(Rom. 2:17-24)</a:t>
            </a:r>
            <a:endParaRPr lang="en-US" dirty="0">
              <a:solidFill>
                <a:srgbClr val="FF0000"/>
              </a:solidFill>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16" name="Rectangle 15"/>
          <p:cNvSpPr/>
          <p:nvPr/>
        </p:nvSpPr>
        <p:spPr>
          <a:xfrm>
            <a:off x="1475507" y="1"/>
            <a:ext cx="11529293" cy="1323439"/>
          </a:xfrm>
          <a:prstGeom prst="rect">
            <a:avLst/>
          </a:prstGeom>
        </p:spPr>
        <p:txBody>
          <a:bodyPr wrap="square">
            <a:spAutoFit/>
          </a:bodyPr>
          <a:lstStyle/>
          <a:p>
            <a:r>
              <a:rPr lang="en-US" sz="4400" b="1" dirty="0" smtClean="0">
                <a:latin typeface="Times New Roman" pitchFamily="18" charset="0"/>
                <a:cs typeface="Times New Roman" pitchFamily="18" charset="0"/>
              </a:rPr>
              <a:t>Jewish Keeping of the Law Challenged </a:t>
            </a:r>
          </a:p>
          <a:p>
            <a:r>
              <a:rPr lang="en-US" dirty="0" smtClean="0">
                <a:solidFill>
                  <a:srgbClr val="FF0000"/>
                </a:solidFill>
              </a:rPr>
              <a:t>(2:17-24)</a:t>
            </a:r>
            <a:endParaRPr lang="en-US" dirty="0">
              <a:solidFill>
                <a:srgbClr val="FF0000"/>
              </a:solidFill>
            </a:endParaRPr>
          </a:p>
        </p:txBody>
      </p:sp>
      <p:sp>
        <p:nvSpPr>
          <p:cNvPr id="8193" name="Rectangle 1"/>
          <p:cNvSpPr>
            <a:spLocks noChangeArrowheads="1"/>
          </p:cNvSpPr>
          <p:nvPr/>
        </p:nvSpPr>
        <p:spPr bwMode="auto">
          <a:xfrm>
            <a:off x="1828800" y="789709"/>
            <a:ext cx="11175999" cy="886396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685800" algn="l"/>
              </a:tabLst>
            </a:pPr>
            <a:r>
              <a:rPr kumimoji="0" lang="en-US" sz="3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Privilege of the Law Reviewed:</a:t>
            </a:r>
            <a:r>
              <a:rPr kumimoji="0" lang="en-US" sz="32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tab pos="685800" algn="l"/>
              </a:tabLst>
            </a:pPr>
            <a:r>
              <a:rPr kumimoji="0" lang="en-U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Jews had received many special privileges from God</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sz="3200" b="1"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t>Boasts</a:t>
            </a:r>
            <a:r>
              <a:rPr kumimoji="0" lang="en-US"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 </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Tx/>
              <a:buAutoNum type="alphaLcPeriod"/>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they were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God’s chosen people</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apple of His eye”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32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Zech.4:22)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the praise of God”</a:t>
            </a:r>
          </a:p>
          <a:p>
            <a:pPr marL="514350" marR="0" lvl="0" indent="-514350" algn="l" defTabSz="914400" rtl="0" eaLnBrk="0" fontAlgn="base" latinLnBrk="0" hangingPunct="0">
              <a:lnSpc>
                <a:spcPct val="100000"/>
              </a:lnSpc>
              <a:spcBef>
                <a:spcPct val="0"/>
              </a:spcBef>
              <a:spcAft>
                <a:spcPct val="0"/>
              </a:spcAft>
              <a:buClrTx/>
              <a:buSzTx/>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395288" marR="0" lvl="0" indent="-395288"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they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relied</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the law and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bragged</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their relationship to God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 17)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one &amp; only living God)</a:t>
            </a: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395288" marR="0" lvl="0" indent="-395288" algn="l" defTabSz="914400" rtl="0" eaLnBrk="0" fontAlgn="base" latinLnBrk="0" hangingPunct="0">
              <a:lnSpc>
                <a:spcPct val="100000"/>
              </a:lnSpc>
              <a:spcBef>
                <a:spcPct val="0"/>
              </a:spcBef>
              <a:spcAft>
                <a:spcPct val="0"/>
              </a:spcAft>
              <a:buClrTx/>
              <a:buSzTx/>
              <a:buFontTx/>
              <a:buNone/>
              <a:tabLst>
                <a:tab pos="519113" algn="l"/>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they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knew</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his will and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approved</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what is superior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 18)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standard of time came from Israel)</a:t>
            </a:r>
          </a:p>
          <a:p>
            <a:pPr marL="395288" marR="0" lvl="0" indent="-395288" algn="l" defTabSz="914400" rtl="0" eaLnBrk="0" fontAlgn="base" latinLnBrk="0" hangingPunct="0">
              <a:lnSpc>
                <a:spcPct val="100000"/>
              </a:lnSpc>
              <a:spcBef>
                <a:spcPct val="0"/>
              </a:spcBef>
              <a:spcAft>
                <a:spcPct val="0"/>
              </a:spcAft>
              <a:buClrTx/>
              <a:buSzTx/>
              <a:buFontTx/>
              <a:buNone/>
              <a:tabLst>
                <a:tab pos="519113" algn="l"/>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tab pos="519113" algn="l"/>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 they were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instructed</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by the law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 18)</a:t>
            </a: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they were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 guide</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the blind,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 light</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those in the dark,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an instructor</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foolish and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teacher</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infants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(vs. 19-20)</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193">
                                            <p:txEl>
                                              <p:pRg st="4" end="4"/>
                                            </p:txEl>
                                          </p:spTgt>
                                        </p:tgtEl>
                                        <p:attrNameLst>
                                          <p:attrName>style.visibility</p:attrName>
                                        </p:attrNameLst>
                                      </p:cBhvr>
                                      <p:to>
                                        <p:strVal val="visible"/>
                                      </p:to>
                                    </p:set>
                                    <p:animEffect transition="in" filter="fade">
                                      <p:cBhvr>
                                        <p:cTn id="7" dur="1000"/>
                                        <p:tgtEl>
                                          <p:spTgt spid="8193">
                                            <p:txEl>
                                              <p:pRg st="4" end="4"/>
                                            </p:txEl>
                                          </p:spTgt>
                                        </p:tgtEl>
                                      </p:cBhvr>
                                    </p:animEffect>
                                    <p:anim calcmode="lin" valueType="num">
                                      <p:cBhvr>
                                        <p:cTn id="8" dur="1000" fill="hold"/>
                                        <p:tgtEl>
                                          <p:spTgt spid="819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819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193">
                                            <p:txEl>
                                              <p:pRg st="6" end="6"/>
                                            </p:txEl>
                                          </p:spTgt>
                                        </p:tgtEl>
                                        <p:attrNameLst>
                                          <p:attrName>style.visibility</p:attrName>
                                        </p:attrNameLst>
                                      </p:cBhvr>
                                      <p:to>
                                        <p:strVal val="visible"/>
                                      </p:to>
                                    </p:set>
                                    <p:animEffect transition="in" filter="fade">
                                      <p:cBhvr>
                                        <p:cTn id="14" dur="1000"/>
                                        <p:tgtEl>
                                          <p:spTgt spid="8193">
                                            <p:txEl>
                                              <p:pRg st="6" end="6"/>
                                            </p:txEl>
                                          </p:spTgt>
                                        </p:tgtEl>
                                      </p:cBhvr>
                                    </p:animEffect>
                                    <p:anim calcmode="lin" valueType="num">
                                      <p:cBhvr>
                                        <p:cTn id="15" dur="1000" fill="hold"/>
                                        <p:tgtEl>
                                          <p:spTgt spid="819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819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8193">
                                            <p:txEl>
                                              <p:pRg st="8" end="8"/>
                                            </p:txEl>
                                          </p:spTgt>
                                        </p:tgtEl>
                                        <p:attrNameLst>
                                          <p:attrName>style.visibility</p:attrName>
                                        </p:attrNameLst>
                                      </p:cBhvr>
                                      <p:to>
                                        <p:strVal val="visible"/>
                                      </p:to>
                                    </p:set>
                                    <p:animEffect transition="in" filter="fade">
                                      <p:cBhvr>
                                        <p:cTn id="21" dur="1000"/>
                                        <p:tgtEl>
                                          <p:spTgt spid="8193">
                                            <p:txEl>
                                              <p:pRg st="8" end="8"/>
                                            </p:txEl>
                                          </p:spTgt>
                                        </p:tgtEl>
                                      </p:cBhvr>
                                    </p:animEffect>
                                    <p:anim calcmode="lin" valueType="num">
                                      <p:cBhvr>
                                        <p:cTn id="22" dur="1000" fill="hold"/>
                                        <p:tgtEl>
                                          <p:spTgt spid="819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819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8193">
                                            <p:txEl>
                                              <p:pRg st="10" end="10"/>
                                            </p:txEl>
                                          </p:spTgt>
                                        </p:tgtEl>
                                        <p:attrNameLst>
                                          <p:attrName>style.visibility</p:attrName>
                                        </p:attrNameLst>
                                      </p:cBhvr>
                                      <p:to>
                                        <p:strVal val="visible"/>
                                      </p:to>
                                    </p:set>
                                    <p:animEffect transition="in" filter="fade">
                                      <p:cBhvr>
                                        <p:cTn id="28" dur="1000"/>
                                        <p:tgtEl>
                                          <p:spTgt spid="8193">
                                            <p:txEl>
                                              <p:pRg st="10" end="10"/>
                                            </p:txEl>
                                          </p:spTgt>
                                        </p:tgtEl>
                                      </p:cBhvr>
                                    </p:animEffect>
                                    <p:anim calcmode="lin" valueType="num">
                                      <p:cBhvr>
                                        <p:cTn id="29" dur="1000" fill="hold"/>
                                        <p:tgtEl>
                                          <p:spTgt spid="8193">
                                            <p:txEl>
                                              <p:pRg st="10" end="10"/>
                                            </p:txEl>
                                          </p:spTgt>
                                        </p:tgtEl>
                                        <p:attrNameLst>
                                          <p:attrName>ppt_x</p:attrName>
                                        </p:attrNameLst>
                                      </p:cBhvr>
                                      <p:tavLst>
                                        <p:tav tm="0">
                                          <p:val>
                                            <p:strVal val="#ppt_x"/>
                                          </p:val>
                                        </p:tav>
                                        <p:tav tm="100000">
                                          <p:val>
                                            <p:strVal val="#ppt_x"/>
                                          </p:val>
                                        </p:tav>
                                      </p:tavLst>
                                    </p:anim>
                                    <p:anim calcmode="lin" valueType="num">
                                      <p:cBhvr>
                                        <p:cTn id="30" dur="1000" fill="hold"/>
                                        <p:tgtEl>
                                          <p:spTgt spid="819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8193">
                                            <p:txEl>
                                              <p:pRg st="12" end="12"/>
                                            </p:txEl>
                                          </p:spTgt>
                                        </p:tgtEl>
                                        <p:attrNameLst>
                                          <p:attrName>style.visibility</p:attrName>
                                        </p:attrNameLst>
                                      </p:cBhvr>
                                      <p:to>
                                        <p:strVal val="visible"/>
                                      </p:to>
                                    </p:set>
                                    <p:animEffect transition="in" filter="fade">
                                      <p:cBhvr>
                                        <p:cTn id="35" dur="1000"/>
                                        <p:tgtEl>
                                          <p:spTgt spid="8193">
                                            <p:txEl>
                                              <p:pRg st="12" end="12"/>
                                            </p:txEl>
                                          </p:spTgt>
                                        </p:tgtEl>
                                      </p:cBhvr>
                                    </p:animEffect>
                                    <p:anim calcmode="lin" valueType="num">
                                      <p:cBhvr>
                                        <p:cTn id="36" dur="1000" fill="hold"/>
                                        <p:tgtEl>
                                          <p:spTgt spid="8193">
                                            <p:txEl>
                                              <p:pRg st="12" end="12"/>
                                            </p:txEl>
                                          </p:spTgt>
                                        </p:tgtEl>
                                        <p:attrNameLst>
                                          <p:attrName>ppt_x</p:attrName>
                                        </p:attrNameLst>
                                      </p:cBhvr>
                                      <p:tavLst>
                                        <p:tav tm="0">
                                          <p:val>
                                            <p:strVal val="#ppt_x"/>
                                          </p:val>
                                        </p:tav>
                                        <p:tav tm="100000">
                                          <p:val>
                                            <p:strVal val="#ppt_x"/>
                                          </p:val>
                                        </p:tav>
                                      </p:tavLst>
                                    </p:anim>
                                    <p:anim calcmode="lin" valueType="num">
                                      <p:cBhvr>
                                        <p:cTn id="37" dur="1000" fill="hold"/>
                                        <p:tgtEl>
                                          <p:spTgt spid="819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6145" name="Rectangle 1"/>
          <p:cNvSpPr>
            <a:spLocks noChangeArrowheads="1"/>
          </p:cNvSpPr>
          <p:nvPr/>
        </p:nvSpPr>
        <p:spPr bwMode="auto">
          <a:xfrm>
            <a:off x="1475507" y="1288473"/>
            <a:ext cx="11529294" cy="8294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3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The Jews had the embodiment of knowledge and truth.</a:t>
            </a:r>
          </a:p>
          <a:p>
            <a:pPr marL="0" marR="0" lvl="0" indent="0" algn="l" defTabSz="914400" rtl="0" eaLnBrk="1" fontAlgn="base" latinLnBrk="0" hangingPunct="1">
              <a:lnSpc>
                <a:spcPct val="100000"/>
              </a:lnSpc>
              <a:spcBef>
                <a:spcPct val="0"/>
              </a:spcBef>
              <a:spcAft>
                <a:spcPct val="0"/>
              </a:spcAft>
              <a:buClrTx/>
              <a:buSzTx/>
              <a:buFontTx/>
              <a:buNone/>
              <a:tabLst>
                <a:tab pos="6858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tab pos="6858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people Israel, theirs is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adoption as sons</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theirs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divine glory</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covenants</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receiving of the law</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temple worship and the promises</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i="0" strike="noStrike" cap="none" normalizeH="0" baseline="0" dirty="0" smtClean="0">
                <a:ln>
                  <a:noFill/>
                </a:ln>
                <a:solidFill>
                  <a:srgbClr val="FF0000"/>
                </a:solidFill>
                <a:effectLst/>
                <a:latin typeface="Arial" pitchFamily="34" charset="0"/>
                <a:ea typeface="Times New Roman" pitchFamily="18" charset="0"/>
                <a:cs typeface="Arial" pitchFamily="34" charset="0"/>
              </a:rPr>
              <a:t>(Rom. 9:4)</a:t>
            </a:r>
            <a:endParaRPr kumimoji="0" lang="en-US" i="0"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1200"/>
              </a:spcBef>
              <a:spcAft>
                <a:spcPct val="0"/>
              </a:spcAft>
              <a:buClrTx/>
              <a:buSzTx/>
              <a:buFontTx/>
              <a:buNone/>
              <a:tabLst>
                <a:tab pos="685800" algn="l"/>
              </a:tabLst>
            </a:pP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law</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Lord is perfect reviving the soul.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statutes</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Lord are trustworthy, making wise the simple.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precepts</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Lord are right, giving joy to the heart.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commands</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Lord are radiant, giving light to the eyes.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fear </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of the Lord is pure, enduring forever.  The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ordinances</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Lord are sure and altogether righteous.”</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i="0" strike="noStrike" cap="none" normalizeH="0" baseline="0" dirty="0" smtClean="0">
                <a:ln>
                  <a:noFill/>
                </a:ln>
                <a:solidFill>
                  <a:srgbClr val="FF0000"/>
                </a:solidFill>
                <a:effectLst/>
                <a:latin typeface="Arial" pitchFamily="34" charset="0"/>
                <a:ea typeface="Times New Roman" pitchFamily="18" charset="0"/>
                <a:cs typeface="Arial" pitchFamily="34" charset="0"/>
              </a:rPr>
              <a:t>(Ps. 19:7-9)</a:t>
            </a:r>
          </a:p>
          <a:p>
            <a:pPr marL="0" marR="0" lvl="0" indent="0" algn="l" defTabSz="914400" rtl="0" eaLnBrk="0" fontAlgn="base" latinLnBrk="0" hangingPunct="0">
              <a:lnSpc>
                <a:spcPct val="100000"/>
              </a:lnSpc>
              <a:spcBef>
                <a:spcPts val="1200"/>
              </a:spcBef>
              <a:spcAft>
                <a:spcPct val="0"/>
              </a:spcAft>
              <a:buClrTx/>
              <a:buSzTx/>
              <a:buFontTx/>
              <a:buNone/>
              <a:tabLst>
                <a:tab pos="685800" algn="l"/>
              </a:tabLst>
            </a:pPr>
            <a:r>
              <a:rPr lang="en-US" b="1" dirty="0" smtClean="0">
                <a:solidFill>
                  <a:srgbClr val="0070C0"/>
                </a:solidFill>
                <a:latin typeface="Arial" pitchFamily="34" charset="0"/>
                <a:ea typeface="Times New Roman" pitchFamily="18" charset="0"/>
                <a:cs typeface="Arial" pitchFamily="34" charset="0"/>
              </a:rPr>
              <a:t>But with great privilege comes great responsibility!</a:t>
            </a:r>
            <a:endParaRPr kumimoji="0" lang="en-US"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158836" y="457476"/>
            <a:ext cx="7252855" cy="830997"/>
          </a:xfrm>
          <a:prstGeom prst="rect">
            <a:avLst/>
          </a:prstGeom>
        </p:spPr>
        <p:txBody>
          <a:bodyPr wrap="square">
            <a:spAutoFit/>
          </a:bodyPr>
          <a:lstStyle/>
          <a:p>
            <a:r>
              <a:rPr lang="en-US" sz="4800" b="1" dirty="0" smtClean="0">
                <a:solidFill>
                  <a:srgbClr val="7030A0"/>
                </a:solidFill>
              </a:rPr>
              <a:t>Jewish Advantage </a:t>
            </a:r>
            <a:r>
              <a:rPr lang="en-US" sz="4800" dirty="0" smtClean="0">
                <a:solidFill>
                  <a:srgbClr val="7030A0"/>
                </a:solidFill>
              </a:rPr>
              <a:t>: </a:t>
            </a:r>
            <a:endParaRPr lang="en-US" sz="4800" dirty="0">
              <a:solidFill>
                <a:srgbClr val="7030A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145">
                                            <p:txEl>
                                              <p:pRg st="2" end="2"/>
                                            </p:txEl>
                                          </p:spTgt>
                                        </p:tgtEl>
                                        <p:attrNameLst>
                                          <p:attrName>style.visibility</p:attrName>
                                        </p:attrNameLst>
                                      </p:cBhvr>
                                      <p:to>
                                        <p:strVal val="visible"/>
                                      </p:to>
                                    </p:set>
                                    <p:anim calcmode="lin" valueType="num">
                                      <p:cBhvr>
                                        <p:cTn id="7" dur="1000" fill="hold"/>
                                        <p:tgtEl>
                                          <p:spTgt spid="614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14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145">
                                            <p:txEl>
                                              <p:pRg st="3" end="3"/>
                                            </p:txEl>
                                          </p:spTgt>
                                        </p:tgtEl>
                                        <p:attrNameLst>
                                          <p:attrName>style.visibility</p:attrName>
                                        </p:attrNameLst>
                                      </p:cBhvr>
                                      <p:to>
                                        <p:strVal val="visible"/>
                                      </p:to>
                                    </p:set>
                                    <p:anim calcmode="lin" valueType="num">
                                      <p:cBhvr>
                                        <p:cTn id="13" dur="1000" fill="hold"/>
                                        <p:tgtEl>
                                          <p:spTgt spid="6145">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14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145">
                                            <p:txEl>
                                              <p:pRg st="4" end="4"/>
                                            </p:txEl>
                                          </p:spTgt>
                                        </p:tgtEl>
                                        <p:attrNameLst>
                                          <p:attrName>style.visibility</p:attrName>
                                        </p:attrNameLst>
                                      </p:cBhvr>
                                      <p:to>
                                        <p:strVal val="visible"/>
                                      </p:to>
                                    </p:set>
                                    <p:anim calcmode="lin" valueType="num">
                                      <p:cBhvr>
                                        <p:cTn id="19" dur="1000" fill="hold"/>
                                        <p:tgtEl>
                                          <p:spTgt spid="614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614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48129" name="Rectangle 1"/>
          <p:cNvSpPr>
            <a:spLocks noChangeArrowheads="1"/>
          </p:cNvSpPr>
          <p:nvPr/>
        </p:nvSpPr>
        <p:spPr bwMode="auto">
          <a:xfrm>
            <a:off x="1475507" y="1820623"/>
            <a:ext cx="11529292" cy="75559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defTabSz="914400" rtl="0" eaLnBrk="0" fontAlgn="base" hangingPunct="0">
              <a:spcBef>
                <a:spcPts val="600"/>
              </a:spcBef>
              <a:spcAft>
                <a:spcPct val="0"/>
              </a:spcAft>
              <a:tabLst>
                <a:tab pos="685800" algn="l"/>
              </a:tabLst>
            </a:pPr>
            <a:r>
              <a:rPr lang="en-US" sz="3200" b="1" dirty="0" smtClean="0">
                <a:solidFill>
                  <a:srgbClr val="00B050"/>
                </a:solidFill>
                <a:latin typeface="Arial" pitchFamily="34" charset="0"/>
                <a:ea typeface="Times New Roman" pitchFamily="18" charset="0"/>
                <a:cs typeface="Arial" pitchFamily="34" charset="0"/>
              </a:rPr>
              <a:t>2.   Pride of the Law Questioned</a:t>
            </a:r>
            <a:r>
              <a:rPr kumimoji="0" lang="en-US" sz="3200" b="1" i="0"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p>
          <a:p>
            <a:pPr marR="0" lvl="0" algn="l" defTabSz="914400" rtl="0" eaLnBrk="0" fontAlgn="base" latinLnBrk="0" hangingPunct="0">
              <a:lnSpc>
                <a:spcPct val="100000"/>
              </a:lnSpc>
              <a:spcBef>
                <a:spcPts val="600"/>
              </a:spcBef>
              <a:spcAft>
                <a:spcPct val="0"/>
              </a:spcAft>
              <a:buClrTx/>
              <a:buSzTx/>
              <a:buFontTx/>
              <a:buNone/>
              <a:tabLst>
                <a:tab pos="685800" algn="l"/>
              </a:tabLst>
            </a:pPr>
            <a:r>
              <a:rPr kumimoji="0" lang="en-US" sz="3200" b="1"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t>Violations</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685800" algn="l" defTabSz="914400" rtl="0" eaLnBrk="0" fontAlgn="base" latinLnBrk="0" hangingPunct="0">
              <a:lnSpc>
                <a:spcPct val="100000"/>
              </a:lnSpc>
              <a:spcBef>
                <a:spcPct val="0"/>
              </a:spcBef>
              <a:spcAft>
                <a:spcPct val="0"/>
              </a:spcAft>
              <a:buClrTx/>
              <a:buSzTx/>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they taught others but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did not teach themselves</a:t>
            </a:r>
          </a:p>
          <a:p>
            <a:pPr marL="0" marR="0" lvl="0" indent="685800" algn="l" defTabSz="914400" rtl="0" eaLnBrk="0" fontAlgn="base" latinLnBrk="0" hangingPunct="0">
              <a:lnSpc>
                <a:spcPct val="100000"/>
              </a:lnSpc>
              <a:spcBef>
                <a:spcPct val="0"/>
              </a:spcBef>
              <a:spcAft>
                <a:spcPct val="0"/>
              </a:spcAft>
              <a:buClrTx/>
              <a:buSzTx/>
              <a:buFontTx/>
              <a:buAutoNum type="alphaLcPeriod"/>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143000" marR="0" lvl="0" indent="-45720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they preached against stealing, yet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stole</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1143000" marR="0" lvl="0" indent="-457200" algn="l" defTabSz="914400" rtl="0" eaLnBrk="0" fontAlgn="base" latinLnBrk="0" hangingPunct="0">
              <a:lnSpc>
                <a:spcPct val="100000"/>
              </a:lnSpc>
              <a:spcBef>
                <a:spcPct val="0"/>
              </a:spcBef>
              <a:spcAft>
                <a:spcPct val="0"/>
              </a:spcAft>
              <a:buClrTx/>
              <a:buSzTx/>
              <a:buFontTx/>
              <a:buNone/>
              <a:tabLst>
                <a:tab pos="685800" algn="l"/>
              </a:tabLst>
            </a:pPr>
            <a:r>
              <a:rPr lang="en-US" sz="3200" dirty="0" smtClean="0">
                <a:solidFill>
                  <a:schemeClr val="tx1"/>
                </a:solidFill>
                <a:latin typeface="Arial" pitchFamily="34" charset="0"/>
                <a:ea typeface="Times New Roman" pitchFamily="18" charset="0"/>
                <a:cs typeface="Arial" pitchFamily="34" charset="0"/>
              </a:rPr>
              <a:t>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3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8</a:t>
            </a:r>
            <a:r>
              <a:rPr kumimoji="0" lang="en-US" sz="3200" b="1" i="0" u="none" strike="noStrike" cap="none" normalizeH="0" baseline="30000" dirty="0" smtClean="0">
                <a:ln>
                  <a:noFill/>
                </a:ln>
                <a:solidFill>
                  <a:srgbClr val="00B050"/>
                </a:solidFill>
                <a:effectLst/>
                <a:latin typeface="Arial" pitchFamily="34" charset="0"/>
                <a:ea typeface="Times New Roman" pitchFamily="18" charset="0"/>
                <a:cs typeface="Arial" pitchFamily="34" charset="0"/>
              </a:rPr>
              <a:t>th</a:t>
            </a:r>
            <a:r>
              <a:rPr kumimoji="0" lang="en-US" sz="32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commandment broken</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685800" algn="l" defTabSz="914400" rtl="0" eaLnBrk="0" fontAlgn="base" latinLnBrk="0" hangingPunct="0">
              <a:lnSpc>
                <a:spcPct val="100000"/>
              </a:lnSpc>
              <a:spcBef>
                <a:spcPct val="0"/>
              </a:spcBef>
              <a:spcAft>
                <a:spcPct val="0"/>
              </a:spcAft>
              <a:buClrTx/>
              <a:buSzTx/>
              <a:buFontTx/>
              <a:buNone/>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143000" marR="0" lvl="0" indent="-45720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they preached against adultery, but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committed adultery</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200" b="1"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7</a:t>
            </a:r>
            <a:r>
              <a:rPr kumimoji="0" lang="en-US" sz="3200" b="1" i="0" u="none" strike="noStrike" cap="none" normalizeH="0" baseline="30000" dirty="0" smtClean="0">
                <a:ln>
                  <a:noFill/>
                </a:ln>
                <a:solidFill>
                  <a:srgbClr val="7030A0"/>
                </a:solidFill>
                <a:effectLst/>
                <a:latin typeface="Arial" pitchFamily="34" charset="0"/>
                <a:ea typeface="Times New Roman" pitchFamily="18" charset="0"/>
                <a:cs typeface="Arial" pitchFamily="34" charset="0"/>
              </a:rPr>
              <a:t>th</a:t>
            </a:r>
            <a:r>
              <a:rPr kumimoji="0" lang="en-US" sz="3200" b="0"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 commandment broken</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685800" algn="l" defTabSz="914400" rtl="0" eaLnBrk="0" fontAlgn="base" latinLnBrk="0" hangingPunct="0">
              <a:lnSpc>
                <a:spcPct val="100000"/>
              </a:lnSpc>
              <a:spcBef>
                <a:spcPct val="0"/>
              </a:spcBef>
              <a:spcAft>
                <a:spcPct val="0"/>
              </a:spcAft>
              <a:buClrTx/>
              <a:buSzTx/>
              <a:buFontTx/>
              <a:buNone/>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143000" marR="0" lvl="0" indent="-45720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 they abhorred idols, but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stole from pagan temples</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1143000" marR="0" lvl="0" indent="-457200" algn="l" defTabSz="914400" rtl="0" eaLnBrk="0" fontAlgn="base" latinLnBrk="0" hangingPunct="0">
              <a:lnSpc>
                <a:spcPct val="100000"/>
              </a:lnSpc>
              <a:spcBef>
                <a:spcPct val="0"/>
              </a:spcBef>
              <a:spcAft>
                <a:spcPct val="0"/>
              </a:spcAft>
              <a:buClrTx/>
              <a:buSzTx/>
              <a:buFontTx/>
              <a:buNone/>
              <a:tabLst>
                <a:tab pos="685800" algn="l"/>
              </a:tabLst>
            </a:pPr>
            <a:r>
              <a:rPr lang="en-US" sz="3200" dirty="0" smtClean="0">
                <a:solidFill>
                  <a:schemeClr val="tx1"/>
                </a:solidFill>
                <a:latin typeface="Arial" pitchFamily="34" charset="0"/>
                <a:ea typeface="Times New Roman" pitchFamily="18" charset="0"/>
                <a:cs typeface="Arial" pitchFamily="34" charset="0"/>
              </a:rPr>
              <a:t>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3200" b="1" i="0" u="none" strike="noStrike" cap="none" normalizeH="0" baseline="0" dirty="0" smtClean="0">
                <a:ln>
                  <a:noFill/>
                </a:ln>
                <a:solidFill>
                  <a:srgbClr val="996600"/>
                </a:solidFill>
                <a:effectLst/>
                <a:latin typeface="Arial" pitchFamily="34" charset="0"/>
                <a:ea typeface="Times New Roman" pitchFamily="18" charset="0"/>
                <a:cs typeface="Arial" pitchFamily="34" charset="0"/>
              </a:rPr>
              <a:t>1</a:t>
            </a:r>
            <a:r>
              <a:rPr kumimoji="0" lang="en-US" sz="3200" b="1" i="0" u="none" strike="noStrike" cap="none" normalizeH="0" baseline="30000" dirty="0" smtClean="0">
                <a:ln>
                  <a:noFill/>
                </a:ln>
                <a:solidFill>
                  <a:srgbClr val="996600"/>
                </a:solidFill>
                <a:effectLst/>
                <a:latin typeface="Arial" pitchFamily="34" charset="0"/>
                <a:ea typeface="Times New Roman" pitchFamily="18" charset="0"/>
                <a:cs typeface="Arial" pitchFamily="34" charset="0"/>
              </a:rPr>
              <a:t>st</a:t>
            </a:r>
            <a:r>
              <a:rPr lang="en-US" sz="3200" b="1" dirty="0" smtClean="0">
                <a:solidFill>
                  <a:srgbClr val="996600"/>
                </a:solidFill>
                <a:latin typeface="Arial" pitchFamily="34" charset="0"/>
                <a:ea typeface="Times New Roman" pitchFamily="18" charset="0"/>
                <a:cs typeface="Arial" pitchFamily="34" charset="0"/>
              </a:rPr>
              <a:t> </a:t>
            </a:r>
            <a:r>
              <a:rPr lang="en-US" sz="3200" dirty="0" smtClean="0">
                <a:solidFill>
                  <a:srgbClr val="996600"/>
                </a:solidFill>
                <a:latin typeface="Arial" pitchFamily="34" charset="0"/>
                <a:ea typeface="Times New Roman" pitchFamily="18" charset="0"/>
                <a:cs typeface="Arial" pitchFamily="34" charset="0"/>
              </a:rPr>
              <a:t>&amp;</a:t>
            </a:r>
            <a:r>
              <a:rPr kumimoji="0" lang="en-US" sz="3200" b="0" i="0" u="none" strike="noStrike" cap="none" normalizeH="0" baseline="0" dirty="0" smtClean="0">
                <a:ln>
                  <a:noFill/>
                </a:ln>
                <a:solidFill>
                  <a:srgbClr val="996600"/>
                </a:solidFill>
                <a:effectLst/>
                <a:latin typeface="Arial" pitchFamily="34" charset="0"/>
                <a:ea typeface="Times New Roman" pitchFamily="18" charset="0"/>
                <a:cs typeface="Arial" pitchFamily="34" charset="0"/>
              </a:rPr>
              <a:t> </a:t>
            </a:r>
            <a:r>
              <a:rPr kumimoji="0" lang="en-US" sz="3200" b="1" i="0" u="none" strike="noStrike" cap="none" normalizeH="0" baseline="0" dirty="0" smtClean="0">
                <a:ln>
                  <a:noFill/>
                </a:ln>
                <a:solidFill>
                  <a:srgbClr val="996600"/>
                </a:solidFill>
                <a:effectLst/>
                <a:latin typeface="Arial" pitchFamily="34" charset="0"/>
                <a:ea typeface="Times New Roman" pitchFamily="18" charset="0"/>
                <a:cs typeface="Arial" pitchFamily="34" charset="0"/>
              </a:rPr>
              <a:t>2</a:t>
            </a:r>
            <a:r>
              <a:rPr kumimoji="0" lang="en-US" sz="3200" b="1" i="0" u="none" strike="noStrike" cap="none" normalizeH="0" baseline="30000" dirty="0" smtClean="0">
                <a:ln>
                  <a:noFill/>
                </a:ln>
                <a:solidFill>
                  <a:srgbClr val="996600"/>
                </a:solidFill>
                <a:effectLst/>
                <a:latin typeface="Arial" pitchFamily="34" charset="0"/>
                <a:ea typeface="Times New Roman" pitchFamily="18" charset="0"/>
                <a:cs typeface="Arial" pitchFamily="34" charset="0"/>
              </a:rPr>
              <a:t>nd</a:t>
            </a:r>
            <a:r>
              <a:rPr kumimoji="0" lang="en-US" sz="3200" b="0" i="0" u="none" strike="noStrike" cap="none" normalizeH="0" baseline="0" dirty="0" smtClean="0">
                <a:ln>
                  <a:noFill/>
                </a:ln>
                <a:solidFill>
                  <a:srgbClr val="996600"/>
                </a:solidFill>
                <a:effectLst/>
                <a:latin typeface="Arial" pitchFamily="34" charset="0"/>
                <a:ea typeface="Times New Roman" pitchFamily="18" charset="0"/>
                <a:cs typeface="Arial" pitchFamily="34" charset="0"/>
              </a:rPr>
              <a:t> commandments broken</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685800" algn="l" defTabSz="914400" rtl="0" eaLnBrk="0" fontAlgn="base" latinLnBrk="0" hangingPunct="0">
              <a:lnSpc>
                <a:spcPct val="100000"/>
              </a:lnSpc>
              <a:spcBef>
                <a:spcPct val="0"/>
              </a:spcBef>
              <a:spcAft>
                <a:spcPct val="0"/>
              </a:spcAft>
              <a:buClrTx/>
              <a:buSzTx/>
              <a:buFontTx/>
              <a:buNone/>
              <a:tabLst>
                <a:tab pos="6858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143000" marR="0" lvl="0" indent="-457200" algn="l" defTabSz="914400" rtl="0" eaLnBrk="0" fontAlgn="base" latinLnBrk="0" hangingPunct="0">
              <a:lnSpc>
                <a:spcPct val="100000"/>
              </a:lnSpc>
              <a:spcBef>
                <a:spcPct val="0"/>
              </a:spcBef>
              <a:spcAft>
                <a:spcPct val="0"/>
              </a:spcAft>
              <a:buClrTx/>
              <a:buSzTx/>
              <a:buFontTx/>
              <a:buNone/>
              <a:tabLst>
                <a:tab pos="685800" algn="l"/>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they bragged about the law, yet </a:t>
            </a:r>
            <a:r>
              <a:rPr kumimoji="0" lang="en-US" sz="3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dishonored God by breaking it</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995055" y="374074"/>
            <a:ext cx="10328563" cy="1323439"/>
          </a:xfrm>
          <a:prstGeom prst="rect">
            <a:avLst/>
          </a:prstGeom>
        </p:spPr>
        <p:txBody>
          <a:bodyPr wrap="square">
            <a:spAutoFit/>
          </a:bodyPr>
          <a:lstStyle/>
          <a:p>
            <a:r>
              <a:rPr lang="en-US" sz="4400" b="1" dirty="0" smtClean="0">
                <a:latin typeface="Times New Roman" pitchFamily="18" charset="0"/>
                <a:cs typeface="Times New Roman" pitchFamily="18" charset="0"/>
              </a:rPr>
              <a:t>Jewish Keeping of the Law Challenged </a:t>
            </a:r>
          </a:p>
          <a:p>
            <a:r>
              <a:rPr lang="en-US" dirty="0" smtClean="0">
                <a:solidFill>
                  <a:srgbClr val="FF0000"/>
                </a:solidFill>
              </a:rPr>
              <a:t>(2:17-24)</a:t>
            </a:r>
            <a:endParaRPr lang="en-US"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8129">
                                            <p:txEl>
                                              <p:pRg st="2" end="2"/>
                                            </p:txEl>
                                          </p:spTgt>
                                        </p:tgtEl>
                                        <p:attrNameLst>
                                          <p:attrName>style.visibility</p:attrName>
                                        </p:attrNameLst>
                                      </p:cBhvr>
                                      <p:to>
                                        <p:strVal val="visible"/>
                                      </p:to>
                                    </p:set>
                                    <p:animEffect transition="in" filter="fade">
                                      <p:cBhvr>
                                        <p:cTn id="7" dur="1000"/>
                                        <p:tgtEl>
                                          <p:spTgt spid="48129">
                                            <p:txEl>
                                              <p:pRg st="2" end="2"/>
                                            </p:txEl>
                                          </p:spTgt>
                                        </p:tgtEl>
                                      </p:cBhvr>
                                    </p:animEffect>
                                    <p:anim calcmode="lin" valueType="num">
                                      <p:cBhvr>
                                        <p:cTn id="8" dur="1000" fill="hold"/>
                                        <p:tgtEl>
                                          <p:spTgt spid="48129">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8129">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812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8129">
                                            <p:txEl>
                                              <p:pRg st="4" end="4"/>
                                            </p:txEl>
                                          </p:spTgt>
                                        </p:tgtEl>
                                        <p:attrNameLst>
                                          <p:attrName>style.visibility</p:attrName>
                                        </p:attrNameLst>
                                      </p:cBhvr>
                                      <p:to>
                                        <p:strVal val="visible"/>
                                      </p:to>
                                    </p:set>
                                    <p:animEffect transition="in" filter="fade">
                                      <p:cBhvr>
                                        <p:cTn id="15" dur="1000"/>
                                        <p:tgtEl>
                                          <p:spTgt spid="48129">
                                            <p:txEl>
                                              <p:pRg st="4" end="4"/>
                                            </p:txEl>
                                          </p:spTgt>
                                        </p:tgtEl>
                                      </p:cBhvr>
                                    </p:animEffect>
                                    <p:anim calcmode="lin" valueType="num">
                                      <p:cBhvr>
                                        <p:cTn id="16" dur="1000" fill="hold"/>
                                        <p:tgtEl>
                                          <p:spTgt spid="48129">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8129">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8129">
                                            <p:txEl>
                                              <p:pRg st="4" end="4"/>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8129">
                                            <p:txEl>
                                              <p:pRg st="5" end="5"/>
                                            </p:txEl>
                                          </p:spTgt>
                                        </p:tgtEl>
                                        <p:attrNameLst>
                                          <p:attrName>style.visibility</p:attrName>
                                        </p:attrNameLst>
                                      </p:cBhvr>
                                      <p:to>
                                        <p:strVal val="visible"/>
                                      </p:to>
                                    </p:set>
                                    <p:animEffect transition="in" filter="fade">
                                      <p:cBhvr>
                                        <p:cTn id="21" dur="1000"/>
                                        <p:tgtEl>
                                          <p:spTgt spid="48129">
                                            <p:txEl>
                                              <p:pRg st="5" end="5"/>
                                            </p:txEl>
                                          </p:spTgt>
                                        </p:tgtEl>
                                      </p:cBhvr>
                                    </p:animEffect>
                                    <p:anim calcmode="lin" valueType="num">
                                      <p:cBhvr>
                                        <p:cTn id="22" dur="1000" fill="hold"/>
                                        <p:tgtEl>
                                          <p:spTgt spid="48129">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8129">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812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48129">
                                            <p:txEl>
                                              <p:pRg st="7" end="7"/>
                                            </p:txEl>
                                          </p:spTgt>
                                        </p:tgtEl>
                                        <p:attrNameLst>
                                          <p:attrName>style.visibility</p:attrName>
                                        </p:attrNameLst>
                                      </p:cBhvr>
                                      <p:to>
                                        <p:strVal val="visible"/>
                                      </p:to>
                                    </p:set>
                                    <p:animEffect transition="in" filter="fade">
                                      <p:cBhvr>
                                        <p:cTn id="29" dur="1000"/>
                                        <p:tgtEl>
                                          <p:spTgt spid="48129">
                                            <p:txEl>
                                              <p:pRg st="7" end="7"/>
                                            </p:txEl>
                                          </p:spTgt>
                                        </p:tgtEl>
                                      </p:cBhvr>
                                    </p:animEffect>
                                    <p:anim calcmode="lin" valueType="num">
                                      <p:cBhvr>
                                        <p:cTn id="30" dur="1000" fill="hold"/>
                                        <p:tgtEl>
                                          <p:spTgt spid="48129">
                                            <p:txEl>
                                              <p:pRg st="7" end="7"/>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48129">
                                            <p:txEl>
                                              <p:pRg st="7" end="7"/>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812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48129">
                                            <p:txEl>
                                              <p:pRg st="9" end="9"/>
                                            </p:txEl>
                                          </p:spTgt>
                                        </p:tgtEl>
                                        <p:attrNameLst>
                                          <p:attrName>style.visibility</p:attrName>
                                        </p:attrNameLst>
                                      </p:cBhvr>
                                      <p:to>
                                        <p:strVal val="visible"/>
                                      </p:to>
                                    </p:set>
                                    <p:animEffect transition="in" filter="fade">
                                      <p:cBhvr>
                                        <p:cTn id="37" dur="1000"/>
                                        <p:tgtEl>
                                          <p:spTgt spid="48129">
                                            <p:txEl>
                                              <p:pRg st="9" end="9"/>
                                            </p:txEl>
                                          </p:spTgt>
                                        </p:tgtEl>
                                      </p:cBhvr>
                                    </p:animEffect>
                                    <p:anim calcmode="lin" valueType="num">
                                      <p:cBhvr>
                                        <p:cTn id="38" dur="1000" fill="hold"/>
                                        <p:tgtEl>
                                          <p:spTgt spid="48129">
                                            <p:txEl>
                                              <p:pRg st="9" end="9"/>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48129">
                                            <p:txEl>
                                              <p:pRg st="9" end="9"/>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8129">
                                            <p:txEl>
                                              <p:pRg st="9" end="9"/>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48129">
                                            <p:txEl>
                                              <p:pRg st="10" end="10"/>
                                            </p:txEl>
                                          </p:spTgt>
                                        </p:tgtEl>
                                        <p:attrNameLst>
                                          <p:attrName>style.visibility</p:attrName>
                                        </p:attrNameLst>
                                      </p:cBhvr>
                                      <p:to>
                                        <p:strVal val="visible"/>
                                      </p:to>
                                    </p:set>
                                    <p:animEffect transition="in" filter="fade">
                                      <p:cBhvr>
                                        <p:cTn id="43" dur="1000"/>
                                        <p:tgtEl>
                                          <p:spTgt spid="48129">
                                            <p:txEl>
                                              <p:pRg st="10" end="10"/>
                                            </p:txEl>
                                          </p:spTgt>
                                        </p:tgtEl>
                                      </p:cBhvr>
                                    </p:animEffect>
                                    <p:anim calcmode="lin" valueType="num">
                                      <p:cBhvr>
                                        <p:cTn id="44" dur="1000" fill="hold"/>
                                        <p:tgtEl>
                                          <p:spTgt spid="48129">
                                            <p:txEl>
                                              <p:pRg st="10" end="10"/>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48129">
                                            <p:txEl>
                                              <p:pRg st="10" end="1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8129">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48129">
                                            <p:txEl>
                                              <p:pRg st="12" end="12"/>
                                            </p:txEl>
                                          </p:spTgt>
                                        </p:tgtEl>
                                        <p:attrNameLst>
                                          <p:attrName>style.visibility</p:attrName>
                                        </p:attrNameLst>
                                      </p:cBhvr>
                                      <p:to>
                                        <p:strVal val="visible"/>
                                      </p:to>
                                    </p:set>
                                    <p:animEffect transition="in" filter="fade">
                                      <p:cBhvr>
                                        <p:cTn id="51" dur="1000"/>
                                        <p:tgtEl>
                                          <p:spTgt spid="48129">
                                            <p:txEl>
                                              <p:pRg st="12" end="12"/>
                                            </p:txEl>
                                          </p:spTgt>
                                        </p:tgtEl>
                                      </p:cBhvr>
                                    </p:animEffect>
                                    <p:anim calcmode="lin" valueType="num">
                                      <p:cBhvr>
                                        <p:cTn id="52" dur="1000" fill="hold"/>
                                        <p:tgtEl>
                                          <p:spTgt spid="48129">
                                            <p:txEl>
                                              <p:pRg st="12" end="12"/>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48129">
                                            <p:txEl>
                                              <p:pRg st="12" end="12"/>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8129">
                                            <p:txEl>
                                              <p:pRg st="12" end="1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1025" name="Rectangle 1"/>
          <p:cNvSpPr>
            <a:spLocks noChangeArrowheads="1"/>
          </p:cNvSpPr>
          <p:nvPr/>
        </p:nvSpPr>
        <p:spPr bwMode="auto">
          <a:xfrm>
            <a:off x="1787236" y="1766455"/>
            <a:ext cx="11217564" cy="113415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As a Result of their violations:</a:t>
            </a:r>
            <a:endParaRPr kumimoji="0" lang="en-US"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but Israel, who pursued a law of righteousness, has not attained it.  Why not? … because they pursued it not by faith but as if it were by works.  They stumbled over the stumbling stone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r>
              <a:rPr kumimoji="0" lang="en-US"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i="0" strike="noStrike" cap="none" normalizeH="0" baseline="0" dirty="0" smtClean="0">
                <a:ln>
                  <a:noFill/>
                </a:ln>
                <a:solidFill>
                  <a:srgbClr val="FF0000"/>
                </a:solidFill>
                <a:effectLst/>
                <a:latin typeface="Arial" pitchFamily="34" charset="0"/>
                <a:ea typeface="Times New Roman" pitchFamily="18" charset="0"/>
                <a:cs typeface="Arial" pitchFamily="34" charset="0"/>
              </a:rPr>
              <a:t>Rom. 9:31-33)</a:t>
            </a: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lang="en-US" b="1" u="sng" dirty="0" smtClean="0">
              <a:solidFill>
                <a:schemeClr val="tx1"/>
              </a:solidFill>
              <a:latin typeface="Arial" pitchFamily="34" charset="0"/>
              <a:ea typeface="Times New Roman" pitchFamily="18" charset="0"/>
              <a:cs typeface="Arial" pitchFamily="34" charset="0"/>
            </a:endParaRPr>
          </a:p>
          <a:p>
            <a:r>
              <a:rPr lang="en-US" b="1" baseline="30000" dirty="0" smtClean="0">
                <a:solidFill>
                  <a:srgbClr val="FF0000"/>
                </a:solidFill>
              </a:rPr>
              <a:t>﻿5﻿ </a:t>
            </a:r>
            <a:r>
              <a:rPr lang="en-US" dirty="0" smtClean="0"/>
              <a:t>“And now what do I have here?” declares the </a:t>
            </a:r>
            <a:r>
              <a:rPr lang="en-US" cap="small" dirty="0" smtClean="0"/>
              <a:t>Lord</a:t>
            </a:r>
            <a:r>
              <a:rPr lang="en-US" dirty="0" smtClean="0"/>
              <a:t> . </a:t>
            </a:r>
          </a:p>
          <a:p>
            <a:r>
              <a:rPr lang="en-US" dirty="0" smtClean="0"/>
              <a:t>“For my people have been taken away for nothing, </a:t>
            </a:r>
          </a:p>
          <a:p>
            <a:r>
              <a:rPr lang="en-US" dirty="0" smtClean="0"/>
              <a:t>and those who rule them mock,” </a:t>
            </a:r>
          </a:p>
          <a:p>
            <a:r>
              <a:rPr lang="en-US" dirty="0" smtClean="0"/>
              <a:t>declares the </a:t>
            </a:r>
            <a:r>
              <a:rPr lang="en-US" cap="small" dirty="0" smtClean="0"/>
              <a:t>Lord</a:t>
            </a:r>
            <a:r>
              <a:rPr lang="en-US" dirty="0" smtClean="0"/>
              <a:t> . </a:t>
            </a:r>
          </a:p>
          <a:p>
            <a:r>
              <a:rPr lang="en-US" dirty="0" smtClean="0"/>
              <a:t>“</a:t>
            </a:r>
            <a:r>
              <a:rPr lang="en-US" b="1" u="sng" dirty="0" smtClean="0"/>
              <a:t>And all day long </a:t>
            </a:r>
          </a:p>
          <a:p>
            <a:r>
              <a:rPr lang="en-US" b="1" u="sng" dirty="0" smtClean="0"/>
              <a:t>my name is constantly blasphemed</a:t>
            </a:r>
            <a:r>
              <a:rPr lang="en-US" dirty="0" smtClean="0"/>
              <a:t>. </a:t>
            </a: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lang="en-US" dirty="0" smtClean="0">
                <a:solidFill>
                  <a:schemeClr val="tx1"/>
                </a:solidFill>
                <a:latin typeface="Arial" pitchFamily="34" charset="0"/>
                <a:ea typeface="Times New Roman" pitchFamily="18" charset="0"/>
                <a:cs typeface="Arial" pitchFamily="34" charset="0"/>
              </a:rPr>
              <a:t>										</a:t>
            </a:r>
            <a:r>
              <a:rPr lang="en-US" dirty="0" smtClean="0">
                <a:solidFill>
                  <a:srgbClr val="FF0000"/>
                </a:solidFill>
                <a:latin typeface="Arial" pitchFamily="34" charset="0"/>
                <a:ea typeface="Times New Roman" pitchFamily="18" charset="0"/>
                <a:cs typeface="Arial" pitchFamily="34" charset="0"/>
              </a:rPr>
              <a:t>(Isaiah 52:5)</a:t>
            </a:r>
            <a:endParaRPr kumimoji="0" lang="en-US" i="0"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lang="en-US" sz="1100" b="1" u="sng" dirty="0" smtClean="0">
              <a:solidFill>
                <a:schemeClr val="tx1"/>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lang="en-US" b="1" u="sng" dirty="0" smtClean="0">
              <a:solidFill>
                <a:schemeClr val="tx1"/>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lang="en-US" b="1" u="sng" dirty="0" smtClean="0">
              <a:solidFill>
                <a:schemeClr val="tx1"/>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lang="en-US" dirty="0" smtClean="0">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597726" y="319905"/>
            <a:ext cx="8790709" cy="1446550"/>
          </a:xfrm>
          <a:prstGeom prst="rect">
            <a:avLst/>
          </a:prstGeom>
        </p:spPr>
        <p:txBody>
          <a:bodyPr wrap="square">
            <a:spAutoFit/>
          </a:bodyPr>
          <a:lstStyle/>
          <a:p>
            <a:r>
              <a:rPr lang="en-US" sz="4400" dirty="0" smtClean="0">
                <a:solidFill>
                  <a:schemeClr val="tx1"/>
                </a:solidFill>
                <a:latin typeface="AR ESSENCE" pitchFamily="2" charset="0"/>
                <a:ea typeface="Times New Roman" pitchFamily="18" charset="0"/>
                <a:cs typeface="Arial" pitchFamily="34" charset="0"/>
              </a:rPr>
              <a:t> </a:t>
            </a:r>
            <a:r>
              <a:rPr lang="en-US" sz="4400" b="1" smtClean="0">
                <a:solidFill>
                  <a:schemeClr val="tx1"/>
                </a:solidFill>
                <a:latin typeface="AR ESSENCE" pitchFamily="2" charset="0"/>
                <a:ea typeface="Times New Roman" pitchFamily="18" charset="0"/>
                <a:cs typeface="Arial" pitchFamily="34" charset="0"/>
              </a:rPr>
              <a:t>God’s Name </a:t>
            </a:r>
            <a:r>
              <a:rPr lang="en-US" sz="4400" b="1" dirty="0" smtClean="0">
                <a:solidFill>
                  <a:schemeClr val="tx1"/>
                </a:solidFill>
                <a:latin typeface="AR ESSENCE" pitchFamily="2" charset="0"/>
                <a:ea typeface="Times New Roman" pitchFamily="18" charset="0"/>
                <a:cs typeface="Arial" pitchFamily="34" charset="0"/>
              </a:rPr>
              <a:t>blasphemed among the Gentiles</a:t>
            </a:r>
            <a:r>
              <a:rPr lang="en-US" sz="4400" dirty="0" smtClean="0">
                <a:solidFill>
                  <a:schemeClr val="tx1"/>
                </a:solidFill>
                <a:latin typeface="AR ESSENCE" pitchFamily="2" charset="0"/>
                <a:ea typeface="Times New Roman" pitchFamily="18" charset="0"/>
                <a:cs typeface="Arial" pitchFamily="34" charset="0"/>
              </a:rPr>
              <a:t> </a:t>
            </a:r>
            <a:endParaRPr lang="en-US" sz="4400" dirty="0">
              <a:latin typeface="AR ESSENCE" pitchFamily="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25">
                                            <p:txEl>
                                              <p:pRg st="1" end="1"/>
                                            </p:txEl>
                                          </p:spTgt>
                                        </p:tgtEl>
                                        <p:attrNameLst>
                                          <p:attrName>style.visibility</p:attrName>
                                        </p:attrNameLst>
                                      </p:cBhvr>
                                      <p:to>
                                        <p:strVal val="visible"/>
                                      </p:to>
                                    </p:set>
                                    <p:anim calcmode="lin" valueType="num">
                                      <p:cBhvr>
                                        <p:cTn id="7" dur="1000" fill="hold"/>
                                        <p:tgtEl>
                                          <p:spTgt spid="102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02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02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25">
                                            <p:txEl>
                                              <p:pRg st="3" end="3"/>
                                            </p:txEl>
                                          </p:spTgt>
                                        </p:tgtEl>
                                        <p:attrNameLst>
                                          <p:attrName>style.visibility</p:attrName>
                                        </p:attrNameLst>
                                      </p:cBhvr>
                                      <p:to>
                                        <p:strVal val="visible"/>
                                      </p:to>
                                    </p:set>
                                    <p:anim calcmode="lin" valueType="num">
                                      <p:cBhvr>
                                        <p:cTn id="14" dur="1000" fill="hold"/>
                                        <p:tgtEl>
                                          <p:spTgt spid="1025">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1025">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1025">
                                            <p:txEl>
                                              <p:pRg st="3" end="3"/>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1025">
                                            <p:txEl>
                                              <p:pRg st="4" end="4"/>
                                            </p:txEl>
                                          </p:spTgt>
                                        </p:tgtEl>
                                        <p:attrNameLst>
                                          <p:attrName>style.visibility</p:attrName>
                                        </p:attrNameLst>
                                      </p:cBhvr>
                                      <p:to>
                                        <p:strVal val="visible"/>
                                      </p:to>
                                    </p:set>
                                    <p:anim calcmode="lin" valueType="num">
                                      <p:cBhvr>
                                        <p:cTn id="19" dur="1000" fill="hold"/>
                                        <p:tgtEl>
                                          <p:spTgt spid="1025">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1025">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1025">
                                            <p:txEl>
                                              <p:pRg st="4" end="4"/>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1025">
                                            <p:txEl>
                                              <p:pRg st="5" end="5"/>
                                            </p:txEl>
                                          </p:spTgt>
                                        </p:tgtEl>
                                        <p:attrNameLst>
                                          <p:attrName>style.visibility</p:attrName>
                                        </p:attrNameLst>
                                      </p:cBhvr>
                                      <p:to>
                                        <p:strVal val="visible"/>
                                      </p:to>
                                    </p:set>
                                    <p:anim calcmode="lin" valueType="num">
                                      <p:cBhvr>
                                        <p:cTn id="24" dur="1000" fill="hold"/>
                                        <p:tgtEl>
                                          <p:spTgt spid="1025">
                                            <p:txEl>
                                              <p:pRg st="5" end="5"/>
                                            </p:txEl>
                                          </p:spTgt>
                                        </p:tgtEl>
                                        <p:attrNameLst>
                                          <p:attrName>ppt_w</p:attrName>
                                        </p:attrNameLst>
                                      </p:cBhvr>
                                      <p:tavLst>
                                        <p:tav tm="0">
                                          <p:val>
                                            <p:strVal val="#ppt_w*0.70"/>
                                          </p:val>
                                        </p:tav>
                                        <p:tav tm="100000">
                                          <p:val>
                                            <p:strVal val="#ppt_w"/>
                                          </p:val>
                                        </p:tav>
                                      </p:tavLst>
                                    </p:anim>
                                    <p:anim calcmode="lin" valueType="num">
                                      <p:cBhvr>
                                        <p:cTn id="25" dur="1000" fill="hold"/>
                                        <p:tgtEl>
                                          <p:spTgt spid="1025">
                                            <p:txEl>
                                              <p:pRg st="5" end="5"/>
                                            </p:txEl>
                                          </p:spTgt>
                                        </p:tgtEl>
                                        <p:attrNameLst>
                                          <p:attrName>ppt_h</p:attrName>
                                        </p:attrNameLst>
                                      </p:cBhvr>
                                      <p:tavLst>
                                        <p:tav tm="0">
                                          <p:val>
                                            <p:strVal val="#ppt_h"/>
                                          </p:val>
                                        </p:tav>
                                        <p:tav tm="100000">
                                          <p:val>
                                            <p:strVal val="#ppt_h"/>
                                          </p:val>
                                        </p:tav>
                                      </p:tavLst>
                                    </p:anim>
                                    <p:animEffect transition="in" filter="fade">
                                      <p:cBhvr>
                                        <p:cTn id="26" dur="1000"/>
                                        <p:tgtEl>
                                          <p:spTgt spid="1025">
                                            <p:txEl>
                                              <p:pRg st="5" end="5"/>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1025">
                                            <p:txEl>
                                              <p:pRg st="6" end="6"/>
                                            </p:txEl>
                                          </p:spTgt>
                                        </p:tgtEl>
                                        <p:attrNameLst>
                                          <p:attrName>style.visibility</p:attrName>
                                        </p:attrNameLst>
                                      </p:cBhvr>
                                      <p:to>
                                        <p:strVal val="visible"/>
                                      </p:to>
                                    </p:set>
                                    <p:anim calcmode="lin" valueType="num">
                                      <p:cBhvr>
                                        <p:cTn id="29" dur="1000" fill="hold"/>
                                        <p:tgtEl>
                                          <p:spTgt spid="1025">
                                            <p:txEl>
                                              <p:pRg st="6" end="6"/>
                                            </p:txEl>
                                          </p:spTgt>
                                        </p:tgtEl>
                                        <p:attrNameLst>
                                          <p:attrName>ppt_w</p:attrName>
                                        </p:attrNameLst>
                                      </p:cBhvr>
                                      <p:tavLst>
                                        <p:tav tm="0">
                                          <p:val>
                                            <p:strVal val="#ppt_w*0.70"/>
                                          </p:val>
                                        </p:tav>
                                        <p:tav tm="100000">
                                          <p:val>
                                            <p:strVal val="#ppt_w"/>
                                          </p:val>
                                        </p:tav>
                                      </p:tavLst>
                                    </p:anim>
                                    <p:anim calcmode="lin" valueType="num">
                                      <p:cBhvr>
                                        <p:cTn id="30" dur="1000" fill="hold"/>
                                        <p:tgtEl>
                                          <p:spTgt spid="1025">
                                            <p:txEl>
                                              <p:pRg st="6" end="6"/>
                                            </p:txEl>
                                          </p:spTgt>
                                        </p:tgtEl>
                                        <p:attrNameLst>
                                          <p:attrName>ppt_h</p:attrName>
                                        </p:attrNameLst>
                                      </p:cBhvr>
                                      <p:tavLst>
                                        <p:tav tm="0">
                                          <p:val>
                                            <p:strVal val="#ppt_h"/>
                                          </p:val>
                                        </p:tav>
                                        <p:tav tm="100000">
                                          <p:val>
                                            <p:strVal val="#ppt_h"/>
                                          </p:val>
                                        </p:tav>
                                      </p:tavLst>
                                    </p:anim>
                                    <p:animEffect transition="in" filter="fade">
                                      <p:cBhvr>
                                        <p:cTn id="31" dur="1000"/>
                                        <p:tgtEl>
                                          <p:spTgt spid="1025">
                                            <p:txEl>
                                              <p:pRg st="6" end="6"/>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1025">
                                            <p:txEl>
                                              <p:pRg st="7" end="7"/>
                                            </p:txEl>
                                          </p:spTgt>
                                        </p:tgtEl>
                                        <p:attrNameLst>
                                          <p:attrName>style.visibility</p:attrName>
                                        </p:attrNameLst>
                                      </p:cBhvr>
                                      <p:to>
                                        <p:strVal val="visible"/>
                                      </p:to>
                                    </p:set>
                                    <p:anim calcmode="lin" valueType="num">
                                      <p:cBhvr>
                                        <p:cTn id="34" dur="1000" fill="hold"/>
                                        <p:tgtEl>
                                          <p:spTgt spid="1025">
                                            <p:txEl>
                                              <p:pRg st="7" end="7"/>
                                            </p:txEl>
                                          </p:spTgt>
                                        </p:tgtEl>
                                        <p:attrNameLst>
                                          <p:attrName>ppt_w</p:attrName>
                                        </p:attrNameLst>
                                      </p:cBhvr>
                                      <p:tavLst>
                                        <p:tav tm="0">
                                          <p:val>
                                            <p:strVal val="#ppt_w*0.70"/>
                                          </p:val>
                                        </p:tav>
                                        <p:tav tm="100000">
                                          <p:val>
                                            <p:strVal val="#ppt_w"/>
                                          </p:val>
                                        </p:tav>
                                      </p:tavLst>
                                    </p:anim>
                                    <p:anim calcmode="lin" valueType="num">
                                      <p:cBhvr>
                                        <p:cTn id="35" dur="1000" fill="hold"/>
                                        <p:tgtEl>
                                          <p:spTgt spid="1025">
                                            <p:txEl>
                                              <p:pRg st="7" end="7"/>
                                            </p:txEl>
                                          </p:spTgt>
                                        </p:tgtEl>
                                        <p:attrNameLst>
                                          <p:attrName>ppt_h</p:attrName>
                                        </p:attrNameLst>
                                      </p:cBhvr>
                                      <p:tavLst>
                                        <p:tav tm="0">
                                          <p:val>
                                            <p:strVal val="#ppt_h"/>
                                          </p:val>
                                        </p:tav>
                                        <p:tav tm="100000">
                                          <p:val>
                                            <p:strVal val="#ppt_h"/>
                                          </p:val>
                                        </p:tav>
                                      </p:tavLst>
                                    </p:anim>
                                    <p:animEffect transition="in" filter="fade">
                                      <p:cBhvr>
                                        <p:cTn id="36" dur="1000"/>
                                        <p:tgtEl>
                                          <p:spTgt spid="1025">
                                            <p:txEl>
                                              <p:pRg st="7" end="7"/>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1025">
                                            <p:txEl>
                                              <p:pRg st="8" end="8"/>
                                            </p:txEl>
                                          </p:spTgt>
                                        </p:tgtEl>
                                        <p:attrNameLst>
                                          <p:attrName>style.visibility</p:attrName>
                                        </p:attrNameLst>
                                      </p:cBhvr>
                                      <p:to>
                                        <p:strVal val="visible"/>
                                      </p:to>
                                    </p:set>
                                    <p:anim calcmode="lin" valueType="num">
                                      <p:cBhvr>
                                        <p:cTn id="39" dur="1000" fill="hold"/>
                                        <p:tgtEl>
                                          <p:spTgt spid="1025">
                                            <p:txEl>
                                              <p:pRg st="8" end="8"/>
                                            </p:txEl>
                                          </p:spTgt>
                                        </p:tgtEl>
                                        <p:attrNameLst>
                                          <p:attrName>ppt_w</p:attrName>
                                        </p:attrNameLst>
                                      </p:cBhvr>
                                      <p:tavLst>
                                        <p:tav tm="0">
                                          <p:val>
                                            <p:strVal val="#ppt_w*0.70"/>
                                          </p:val>
                                        </p:tav>
                                        <p:tav tm="100000">
                                          <p:val>
                                            <p:strVal val="#ppt_w"/>
                                          </p:val>
                                        </p:tav>
                                      </p:tavLst>
                                    </p:anim>
                                    <p:anim calcmode="lin" valueType="num">
                                      <p:cBhvr>
                                        <p:cTn id="40" dur="1000" fill="hold"/>
                                        <p:tgtEl>
                                          <p:spTgt spid="1025">
                                            <p:txEl>
                                              <p:pRg st="8" end="8"/>
                                            </p:txEl>
                                          </p:spTgt>
                                        </p:tgtEl>
                                        <p:attrNameLst>
                                          <p:attrName>ppt_h</p:attrName>
                                        </p:attrNameLst>
                                      </p:cBhvr>
                                      <p:tavLst>
                                        <p:tav tm="0">
                                          <p:val>
                                            <p:strVal val="#ppt_h"/>
                                          </p:val>
                                        </p:tav>
                                        <p:tav tm="100000">
                                          <p:val>
                                            <p:strVal val="#ppt_h"/>
                                          </p:val>
                                        </p:tav>
                                      </p:tavLst>
                                    </p:anim>
                                    <p:animEffect transition="in" filter="fade">
                                      <p:cBhvr>
                                        <p:cTn id="41" dur="1000"/>
                                        <p:tgtEl>
                                          <p:spTgt spid="1025">
                                            <p:txEl>
                                              <p:pRg st="8" end="8"/>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1025">
                                            <p:txEl>
                                              <p:pRg st="9" end="9"/>
                                            </p:txEl>
                                          </p:spTgt>
                                        </p:tgtEl>
                                        <p:attrNameLst>
                                          <p:attrName>style.visibility</p:attrName>
                                        </p:attrNameLst>
                                      </p:cBhvr>
                                      <p:to>
                                        <p:strVal val="visible"/>
                                      </p:to>
                                    </p:set>
                                    <p:anim calcmode="lin" valueType="num">
                                      <p:cBhvr>
                                        <p:cTn id="44" dur="1000" fill="hold"/>
                                        <p:tgtEl>
                                          <p:spTgt spid="1025">
                                            <p:txEl>
                                              <p:pRg st="9" end="9"/>
                                            </p:txEl>
                                          </p:spTgt>
                                        </p:tgtEl>
                                        <p:attrNameLst>
                                          <p:attrName>ppt_w</p:attrName>
                                        </p:attrNameLst>
                                      </p:cBhvr>
                                      <p:tavLst>
                                        <p:tav tm="0">
                                          <p:val>
                                            <p:strVal val="#ppt_w*0.70"/>
                                          </p:val>
                                        </p:tav>
                                        <p:tav tm="100000">
                                          <p:val>
                                            <p:strVal val="#ppt_w"/>
                                          </p:val>
                                        </p:tav>
                                      </p:tavLst>
                                    </p:anim>
                                    <p:anim calcmode="lin" valueType="num">
                                      <p:cBhvr>
                                        <p:cTn id="45" dur="1000" fill="hold"/>
                                        <p:tgtEl>
                                          <p:spTgt spid="1025">
                                            <p:txEl>
                                              <p:pRg st="9" end="9"/>
                                            </p:txEl>
                                          </p:spTgt>
                                        </p:tgtEl>
                                        <p:attrNameLst>
                                          <p:attrName>ppt_h</p:attrName>
                                        </p:attrNameLst>
                                      </p:cBhvr>
                                      <p:tavLst>
                                        <p:tav tm="0">
                                          <p:val>
                                            <p:strVal val="#ppt_h"/>
                                          </p:val>
                                        </p:tav>
                                        <p:tav tm="100000">
                                          <p:val>
                                            <p:strVal val="#ppt_h"/>
                                          </p:val>
                                        </p:tav>
                                      </p:tavLst>
                                    </p:anim>
                                    <p:animEffect transition="in" filter="fade">
                                      <p:cBhvr>
                                        <p:cTn id="46" dur="1000"/>
                                        <p:tgtEl>
                                          <p:spTgt spid="102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128" y="1288473"/>
            <a:ext cx="1558635" cy="1200329"/>
          </a:xfrm>
          <a:prstGeom prst="rect">
            <a:avLst/>
          </a:prstGeom>
        </p:spPr>
        <p:txBody>
          <a:bodyPr wrap="square">
            <a:spAutoFit/>
          </a:bodyPr>
          <a:lstStyle/>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Romans </a:t>
            </a:r>
          </a:p>
          <a:p>
            <a:pPr lvl="0" defTabSz="457200">
              <a:defRPr sz="1800"/>
            </a:pPr>
            <a:r>
              <a:rPr lang="en-US" sz="2400" b="1" dirty="0" smtClean="0">
                <a:solidFill>
                  <a:srgbClr val="FFEEDC"/>
                </a:solidFill>
                <a:latin typeface="Copperplate Gothic Bold"/>
                <a:ea typeface="Copperplate Gothic Bold"/>
                <a:cs typeface="Copperplate Gothic Bold"/>
                <a:sym typeface="Copperplate Gothic Bold"/>
              </a:rPr>
              <a:t/>
            </a:r>
            <a:br>
              <a:rPr lang="en-US" sz="2400" b="1" dirty="0" smtClean="0">
                <a:solidFill>
                  <a:srgbClr val="FFEEDC"/>
                </a:solidFill>
                <a:latin typeface="Copperplate Gothic Bold"/>
                <a:ea typeface="Copperplate Gothic Bold"/>
                <a:cs typeface="Copperplate Gothic Bold"/>
                <a:sym typeface="Copperplate Gothic Bold"/>
              </a:rPr>
            </a:br>
            <a:r>
              <a:rPr lang="en-US" sz="2400" b="1" dirty="0" smtClean="0">
                <a:solidFill>
                  <a:srgbClr val="FF0000"/>
                </a:solidFill>
                <a:latin typeface="Copperplate Gothic Bold"/>
                <a:ea typeface="Copperplate Gothic Bold"/>
                <a:cs typeface="Copperplate Gothic Bold"/>
                <a:sym typeface="Copperplate Gothic Bold"/>
              </a:rPr>
              <a:t>2:17-29</a:t>
            </a:r>
            <a:endParaRPr lang="en-US" sz="2400" b="1" dirty="0">
              <a:solidFill>
                <a:srgbClr val="FF0000"/>
              </a:solidFill>
              <a:latin typeface="Copperplate Gothic Bold"/>
              <a:ea typeface="Copperplate Gothic Bold"/>
              <a:cs typeface="Copperplate Gothic Bold"/>
              <a:sym typeface="Copperplate Gothic Bold"/>
            </a:endParaRPr>
          </a:p>
        </p:txBody>
      </p:sp>
      <p:sp>
        <p:nvSpPr>
          <p:cNvPr id="3" name="Rectangle 2"/>
          <p:cNvSpPr/>
          <p:nvPr/>
        </p:nvSpPr>
        <p:spPr>
          <a:xfrm>
            <a:off x="2057400" y="2198786"/>
            <a:ext cx="10448636" cy="6740307"/>
          </a:xfrm>
          <a:prstGeom prst="rect">
            <a:avLst/>
          </a:prstGeom>
        </p:spPr>
        <p:txBody>
          <a:bodyPr wrap="square">
            <a:spAutoFit/>
          </a:bodyPr>
          <a:lstStyle/>
          <a:p>
            <a:r>
              <a:rPr lang="en-US" b="1" baseline="30000" dirty="0" smtClean="0">
                <a:solidFill>
                  <a:srgbClr val="FF0000"/>
                </a:solidFill>
              </a:rPr>
              <a:t>﻿22</a:t>
            </a:r>
            <a:r>
              <a:rPr lang="en-US" baseline="30000" dirty="0" smtClean="0"/>
              <a:t>﻿ </a:t>
            </a:r>
            <a:r>
              <a:rPr lang="en-US" dirty="0" smtClean="0"/>
              <a:t>“Therefore say to the house of Israel, ‘This is what the Sovereign </a:t>
            </a:r>
            <a:r>
              <a:rPr lang="en-US" cap="small" dirty="0" smtClean="0"/>
              <a:t>Lord</a:t>
            </a:r>
            <a:r>
              <a:rPr lang="en-US" dirty="0" smtClean="0"/>
              <a:t> says: It is not for your sake, O house of Israel, that I am going to do these things, but for the sake of </a:t>
            </a:r>
            <a:r>
              <a:rPr lang="en-US" b="1" u="sng" dirty="0" smtClean="0"/>
              <a:t>my holy name, which you have </a:t>
            </a:r>
            <a:r>
              <a:rPr lang="en-US" b="1" u="sng" dirty="0" smtClean="0">
                <a:solidFill>
                  <a:srgbClr val="2516EA"/>
                </a:solidFill>
              </a:rPr>
              <a:t>profaned</a:t>
            </a:r>
            <a:r>
              <a:rPr lang="en-US" b="1" u="sng" dirty="0" smtClean="0"/>
              <a:t> among the nations </a:t>
            </a:r>
            <a:r>
              <a:rPr lang="en-US" dirty="0" smtClean="0"/>
              <a:t>where you have gone. </a:t>
            </a:r>
            <a:r>
              <a:rPr lang="en-US" b="1" baseline="30000" dirty="0" smtClean="0">
                <a:solidFill>
                  <a:srgbClr val="FF0000"/>
                </a:solidFill>
              </a:rPr>
              <a:t>﻿23﻿</a:t>
            </a:r>
            <a:r>
              <a:rPr lang="en-US" baseline="30000" dirty="0" smtClean="0"/>
              <a:t> </a:t>
            </a:r>
            <a:r>
              <a:rPr lang="en-US" dirty="0" smtClean="0"/>
              <a:t>I will show the holiness of my great name, </a:t>
            </a:r>
            <a:r>
              <a:rPr lang="en-US" b="1" u="sng" dirty="0" smtClean="0"/>
              <a:t>which has been </a:t>
            </a:r>
            <a:r>
              <a:rPr lang="en-US" b="1" u="sng" dirty="0" smtClean="0">
                <a:solidFill>
                  <a:srgbClr val="2516EA"/>
                </a:solidFill>
              </a:rPr>
              <a:t>profaned</a:t>
            </a:r>
            <a:r>
              <a:rPr lang="en-US" dirty="0" smtClean="0"/>
              <a:t> among the nations, </a:t>
            </a:r>
            <a:r>
              <a:rPr lang="en-US" b="1" u="sng" dirty="0" smtClean="0"/>
              <a:t>the name you have </a:t>
            </a:r>
            <a:r>
              <a:rPr lang="en-US" b="1" u="sng" dirty="0" smtClean="0">
                <a:solidFill>
                  <a:srgbClr val="2516EA"/>
                </a:solidFill>
              </a:rPr>
              <a:t>profaned</a:t>
            </a:r>
            <a:r>
              <a:rPr lang="en-US" b="1" u="sng" dirty="0" smtClean="0"/>
              <a:t> among them</a:t>
            </a:r>
            <a:r>
              <a:rPr lang="en-US" dirty="0" smtClean="0"/>
              <a:t>. Then the nations will know that I am the </a:t>
            </a:r>
            <a:r>
              <a:rPr lang="en-US" cap="small" dirty="0" smtClean="0"/>
              <a:t>Lord</a:t>
            </a:r>
            <a:r>
              <a:rPr lang="en-US" dirty="0" smtClean="0"/>
              <a:t> , declares the Sovereign </a:t>
            </a:r>
            <a:r>
              <a:rPr lang="en-US" cap="small" dirty="0" smtClean="0"/>
              <a:t>Lord</a:t>
            </a:r>
            <a:r>
              <a:rPr lang="en-US" dirty="0" smtClean="0"/>
              <a:t> , when I show myself holy through you before their eyes.</a:t>
            </a:r>
          </a:p>
          <a:p>
            <a:r>
              <a:rPr lang="en-US" dirty="0" smtClean="0">
                <a:solidFill>
                  <a:srgbClr val="FF0000"/>
                </a:solidFill>
              </a:rPr>
              <a:t>(Ezek. 36:22-23)</a:t>
            </a:r>
            <a:endParaRPr lang="en-US" dirty="0">
              <a:solidFill>
                <a:srgbClr val="FF0000"/>
              </a:solidFill>
            </a:endParaRPr>
          </a:p>
        </p:txBody>
      </p:sp>
      <p:sp>
        <p:nvSpPr>
          <p:cNvPr id="5" name="Rectangle 4"/>
          <p:cNvSpPr/>
          <p:nvPr/>
        </p:nvSpPr>
        <p:spPr>
          <a:xfrm>
            <a:off x="3380509" y="565198"/>
            <a:ext cx="7384473" cy="1446550"/>
          </a:xfrm>
          <a:prstGeom prst="rect">
            <a:avLst/>
          </a:prstGeom>
        </p:spPr>
        <p:txBody>
          <a:bodyPr wrap="square">
            <a:spAutoFit/>
          </a:bodyPr>
          <a:lstStyle/>
          <a:p>
            <a:r>
              <a:rPr lang="en-US" dirty="0" smtClean="0">
                <a:solidFill>
                  <a:schemeClr val="tx1"/>
                </a:solidFill>
                <a:latin typeface="AR ESSENCE" pitchFamily="2" charset="0"/>
                <a:ea typeface="Times New Roman" pitchFamily="18" charset="0"/>
                <a:cs typeface="Arial" pitchFamily="34" charset="0"/>
              </a:rPr>
              <a:t> </a:t>
            </a:r>
            <a:r>
              <a:rPr lang="en-US" sz="4400" b="1" dirty="0" smtClean="0">
                <a:solidFill>
                  <a:schemeClr val="tx1"/>
                </a:solidFill>
                <a:latin typeface="AR ESSENCE" pitchFamily="2" charset="0"/>
                <a:ea typeface="Times New Roman" pitchFamily="18" charset="0"/>
                <a:cs typeface="Arial" pitchFamily="34" charset="0"/>
              </a:rPr>
              <a:t>God’s Name blasphemed among the Gentiles</a:t>
            </a:r>
            <a:r>
              <a:rPr lang="en-US" sz="4400" dirty="0" smtClean="0">
                <a:solidFill>
                  <a:schemeClr val="tx1"/>
                </a:solidFill>
                <a:latin typeface="AR ESSENCE" pitchFamily="2" charset="0"/>
                <a:ea typeface="Times New Roman" pitchFamily="18" charset="0"/>
                <a:cs typeface="Arial" pitchFamily="34" charset="0"/>
              </a:rPr>
              <a:t> </a:t>
            </a:r>
            <a:endParaRPr lang="en-US" sz="4400" dirty="0">
              <a:latin typeface="AR ESSENCE" pitchFamily="2" charset="0"/>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aramond"/>
        <a:ea typeface="Garamond"/>
        <a:cs typeface="Garamond"/>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aramond"/>
        <a:ea typeface="Garamond"/>
        <a:cs typeface="Garamond"/>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598</TotalTime>
  <Words>1260</Words>
  <Application>Microsoft Office PowerPoint</Application>
  <PresentationFormat>Custom</PresentationFormat>
  <Paragraphs>168</Paragraphs>
  <Slides>16</Slides>
  <Notes>0</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White</vt:lpstr>
      <vt:lpstr>Custom Design</vt:lpstr>
      <vt:lpstr>1_Custom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Ridge Orr</cp:lastModifiedBy>
  <cp:revision>83</cp:revision>
  <dcterms:modified xsi:type="dcterms:W3CDTF">2014-10-06T22:00:38Z</dcterms:modified>
</cp:coreProperties>
</file>