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3" r:id="rId2"/>
    <p:sldId id="256" r:id="rId3"/>
    <p:sldId id="286" r:id="rId4"/>
    <p:sldId id="271" r:id="rId5"/>
    <p:sldId id="272" r:id="rId6"/>
    <p:sldId id="274" r:id="rId7"/>
    <p:sldId id="282" r:id="rId8"/>
    <p:sldId id="276" r:id="rId9"/>
    <p:sldId id="277" r:id="rId10"/>
    <p:sldId id="279" r:id="rId11"/>
    <p:sldId id="283" r:id="rId12"/>
    <p:sldId id="285" r:id="rId13"/>
    <p:sldId id="278" r:id="rId14"/>
    <p:sldId id="280" r:id="rId15"/>
    <p:sldId id="287" r:id="rId16"/>
    <p:sldId id="288" r:id="rId17"/>
    <p:sldId id="28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63D"/>
    <a:srgbClr val="0000FF"/>
    <a:srgbClr val="D60093"/>
    <a:srgbClr val="99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8246" autoAdjust="0"/>
    <p:restoredTop sz="94662" autoAdjust="0"/>
  </p:normalViewPr>
  <p:slideViewPr>
    <p:cSldViewPr>
      <p:cViewPr varScale="1">
        <p:scale>
          <a:sx n="65" d="100"/>
          <a:sy n="65" d="100"/>
        </p:scale>
        <p:origin x="-1218" y="-108"/>
      </p:cViewPr>
      <p:guideLst>
        <p:guide orient="horz" pos="2160"/>
        <p:guide pos="2880"/>
      </p:guideLst>
    </p:cSldViewPr>
  </p:slideViewPr>
  <p:outlineViewPr>
    <p:cViewPr>
      <p:scale>
        <a:sx n="33" d="100"/>
        <a:sy n="33" d="100"/>
      </p:scale>
      <p:origin x="0" y="4770"/>
    </p:cViewPr>
  </p:outlineViewPr>
  <p:notesTextViewPr>
    <p:cViewPr>
      <p:scale>
        <a:sx n="100" d="100"/>
        <a:sy n="100" d="100"/>
      </p:scale>
      <p:origin x="0" y="0"/>
    </p:cViewPr>
  </p:notesTextViewPr>
  <p:sorterViewPr>
    <p:cViewPr>
      <p:scale>
        <a:sx n="100" d="100"/>
        <a:sy n="100" d="100"/>
      </p:scale>
      <p:origin x="0" y="184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65979D-5AFF-48A0-9224-01B8B43C988F}" type="datetimeFigureOut">
              <a:rPr lang="en-US" smtClean="0"/>
              <a:pPr/>
              <a:t>12/15/2014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94F4EA-F587-436E-8189-A13C039C7423}" type="slidenum">
              <a:rPr lang="en-US" smtClean="0"/>
              <a:pPr/>
              <a:t>‹#›</a:t>
            </a:fld>
            <a:endParaRPr lang="en-US"/>
          </a:p>
        </p:txBody>
      </p:sp>
    </p:spTree>
    <p:extLst>
      <p:ext uri="{BB962C8B-B14F-4D97-AF65-F5344CB8AC3E}">
        <p14:creationId xmlns:p14="http://schemas.microsoft.com/office/powerpoint/2010/main" xmlns="" val="2296358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94F4EA-F587-436E-8189-A13C039C7423}" type="slidenum">
              <a:rPr lang="en-US" smtClean="0"/>
              <a:pPr/>
              <a:t>8</a:t>
            </a:fld>
            <a:endParaRPr lang="en-US"/>
          </a:p>
        </p:txBody>
      </p:sp>
    </p:spTree>
    <p:extLst>
      <p:ext uri="{BB962C8B-B14F-4D97-AF65-F5344CB8AC3E}">
        <p14:creationId xmlns:p14="http://schemas.microsoft.com/office/powerpoint/2010/main" xmlns="" val="2309499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94F4EA-F587-436E-8189-A13C039C7423}" type="slidenum">
              <a:rPr lang="en-US" smtClean="0"/>
              <a:pPr/>
              <a:t>15</a:t>
            </a:fld>
            <a:endParaRPr lang="en-US"/>
          </a:p>
        </p:txBody>
      </p:sp>
    </p:spTree>
    <p:extLst>
      <p:ext uri="{BB962C8B-B14F-4D97-AF65-F5344CB8AC3E}">
        <p14:creationId xmlns:p14="http://schemas.microsoft.com/office/powerpoint/2010/main" xmlns="" val="1554098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https://03950992920453721291.googlegroups.com/attach/ebecc5a12d6e287/RomansAd1.jpeg?part=0.1.1&amp;view=1&amp;vt=ANaJVrG9h3MaYq9PgalJSQLgU5bidXnxV6MlcmiMHIRzmxDyt7quUZGsLe88LKFA1xd1bDlZozw2wt7gfcxCH02iyj3qx4r6yutCZGB4dDS_3vAJUmOsyvM"/>
          <p:cNvPicPr>
            <a:picLocks noChangeAspect="1" noChangeArrowheads="1"/>
          </p:cNvPicPr>
          <p:nvPr/>
        </p:nvPicPr>
        <p:blipFill>
          <a:blip r:embed="rId2"/>
          <a:srcRect/>
          <a:stretch>
            <a:fillRect/>
          </a:stretch>
        </p:blipFill>
        <p:spPr bwMode="auto">
          <a:xfrm>
            <a:off x="4870" y="-364342"/>
            <a:ext cx="9973988" cy="7480491"/>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b="1" dirty="0">
                <a:latin typeface="Times New Roman" panose="02020603050405020304" pitchFamily="18" charset="0"/>
                <a:cs typeface="Times New Roman" panose="02020603050405020304" pitchFamily="18" charset="0"/>
              </a:rPr>
              <a:t>Two Kinds of Slave</a:t>
            </a:r>
            <a:endParaRPr lang="en-US" sz="4000" dirty="0"/>
          </a:p>
        </p:txBody>
      </p:sp>
      <p:sp>
        <p:nvSpPr>
          <p:cNvPr id="3" name="Content Placeholder 2"/>
          <p:cNvSpPr>
            <a:spLocks noGrp="1"/>
          </p:cNvSpPr>
          <p:nvPr>
            <p:ph idx="1"/>
          </p:nvPr>
        </p:nvSpPr>
        <p:spPr>
          <a:xfrm>
            <a:off x="228600" y="914400"/>
            <a:ext cx="8458200" cy="5791200"/>
          </a:xfrm>
        </p:spPr>
        <p:txBody>
          <a:bodyPr/>
          <a:lstStyle/>
          <a:p>
            <a:pPr marL="508000" lvl="0" indent="-508000">
              <a:buNone/>
            </a:pPr>
            <a:r>
              <a:rPr lang="en-US" b="1" dirty="0" smtClean="0">
                <a:solidFill>
                  <a:srgbClr val="00863D"/>
                </a:solidFill>
              </a:rPr>
              <a:t>3.  </a:t>
            </a:r>
            <a:r>
              <a:rPr lang="en-US" b="1" dirty="0" smtClean="0"/>
              <a:t>We </a:t>
            </a:r>
            <a:r>
              <a:rPr lang="en-US" b="1" dirty="0"/>
              <a:t>become slaves to the one to whom we offer ourselves</a:t>
            </a:r>
            <a:r>
              <a:rPr lang="en-US" dirty="0"/>
              <a:t>.  </a:t>
            </a:r>
          </a:p>
          <a:p>
            <a:pPr>
              <a:buFont typeface="Wingdings" panose="05000000000000000000" pitchFamily="2" charset="2"/>
              <a:buChar char="Ø"/>
            </a:pPr>
            <a:r>
              <a:rPr lang="en-US" dirty="0"/>
              <a:t>There is no notion of the </a:t>
            </a:r>
            <a:r>
              <a:rPr lang="en-US" dirty="0" smtClean="0"/>
              <a:t>‘_____  _______’ in contrast to the </a:t>
            </a:r>
            <a:r>
              <a:rPr lang="en-US" b="1" dirty="0" smtClean="0"/>
              <a:t>‘</a:t>
            </a:r>
            <a:r>
              <a:rPr lang="en-US" b="1" dirty="0" smtClean="0">
                <a:solidFill>
                  <a:srgbClr val="D60093"/>
                </a:solidFill>
              </a:rPr>
              <a:t>Spiritual Christian</a:t>
            </a:r>
            <a:r>
              <a:rPr lang="en-US" dirty="0" smtClean="0"/>
              <a:t>’. </a:t>
            </a:r>
          </a:p>
          <a:p>
            <a:pPr marL="0" indent="0">
              <a:buNone/>
            </a:pPr>
            <a:r>
              <a:rPr lang="en-US" dirty="0" smtClean="0"/>
              <a:t>     “</a:t>
            </a:r>
            <a:r>
              <a:rPr lang="en-US" i="1" dirty="0"/>
              <a:t>No one can serve two masters; for either he will hate the one and love the other, or the will be devoted to one and look down on the other</a:t>
            </a:r>
            <a:r>
              <a:rPr lang="en-US" dirty="0"/>
              <a:t>” </a:t>
            </a:r>
            <a:r>
              <a:rPr lang="en-US" dirty="0" smtClean="0"/>
              <a:t>  						</a:t>
            </a:r>
            <a:r>
              <a:rPr lang="en-US" dirty="0" smtClean="0">
                <a:solidFill>
                  <a:srgbClr val="FF0000"/>
                </a:solidFill>
              </a:rPr>
              <a:t>(</a:t>
            </a:r>
            <a:r>
              <a:rPr lang="en-US" u="sng" dirty="0">
                <a:solidFill>
                  <a:srgbClr val="FF0000"/>
                </a:solidFill>
              </a:rPr>
              <a:t>Matt. 6:24</a:t>
            </a:r>
            <a:r>
              <a:rPr lang="en-US" dirty="0">
                <a:solidFill>
                  <a:srgbClr val="FF0000"/>
                </a:solidFill>
              </a:rPr>
              <a:t>)     </a:t>
            </a:r>
          </a:p>
          <a:p>
            <a:pPr lvl="0">
              <a:buFont typeface="Wingdings" panose="05000000000000000000" pitchFamily="2" charset="2"/>
              <a:buChar char="Ø"/>
            </a:pPr>
            <a:r>
              <a:rPr lang="en-US" dirty="0"/>
              <a:t>“Salvation in sin is as much a contradiction as happiness in misery”.</a:t>
            </a:r>
            <a:r>
              <a:rPr lang="en-US" sz="2400" dirty="0"/>
              <a:t>  (Charles Hodge – Commentary</a:t>
            </a:r>
            <a:r>
              <a:rPr lang="en-US" sz="2400" dirty="0" smtClean="0"/>
              <a:t>)</a:t>
            </a:r>
            <a:endParaRPr lang="en-US" sz="2400" dirty="0"/>
          </a:p>
        </p:txBody>
      </p:sp>
      <p:sp>
        <p:nvSpPr>
          <p:cNvPr id="4" name="Rectangle 3"/>
          <p:cNvSpPr/>
          <p:nvPr/>
        </p:nvSpPr>
        <p:spPr>
          <a:xfrm>
            <a:off x="4732152" y="1965848"/>
            <a:ext cx="3497448" cy="584775"/>
          </a:xfrm>
          <a:prstGeom prst="rect">
            <a:avLst/>
          </a:prstGeom>
        </p:spPr>
        <p:txBody>
          <a:bodyPr wrap="square">
            <a:spAutoFit/>
          </a:bodyPr>
          <a:lstStyle/>
          <a:p>
            <a:r>
              <a:rPr lang="en-US" sz="3200" dirty="0" smtClean="0"/>
              <a:t> </a:t>
            </a:r>
            <a:r>
              <a:rPr lang="en-US" sz="3200" b="1" dirty="0" smtClean="0">
                <a:solidFill>
                  <a:srgbClr val="00863D"/>
                </a:solidFill>
              </a:rPr>
              <a:t>Carnal Christian </a:t>
            </a:r>
            <a:endParaRPr lang="en-US" sz="3200" b="1" dirty="0">
              <a:solidFill>
                <a:srgbClr val="00863D"/>
              </a:solidFill>
            </a:endParaRPr>
          </a:p>
        </p:txBody>
      </p:sp>
    </p:spTree>
    <p:extLst>
      <p:ext uri="{BB962C8B-B14F-4D97-AF65-F5344CB8AC3E}">
        <p14:creationId xmlns:p14="http://schemas.microsoft.com/office/powerpoint/2010/main" xmlns="" val="201601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pPr lvl="0"/>
            <a:r>
              <a:rPr lang="en-US" sz="3600" b="1" dirty="0" smtClean="0">
                <a:solidFill>
                  <a:srgbClr val="00863D"/>
                </a:solidFill>
              </a:rPr>
              <a:t>Being in Christ sets us free to vigorously serve God</a:t>
            </a:r>
            <a:r>
              <a:rPr lang="en-US" sz="3600" b="1" dirty="0" smtClean="0"/>
              <a:t>. </a:t>
            </a:r>
            <a:r>
              <a:rPr lang="en-US" sz="2700" dirty="0" smtClean="0">
                <a:solidFill>
                  <a:srgbClr val="FF0000"/>
                </a:solidFill>
              </a:rPr>
              <a:t>(</a:t>
            </a:r>
            <a:r>
              <a:rPr lang="en-US" sz="2700" u="sng" dirty="0" smtClean="0">
                <a:solidFill>
                  <a:srgbClr val="FF0000"/>
                </a:solidFill>
              </a:rPr>
              <a:t>Romans 6:17-23</a:t>
            </a:r>
            <a:r>
              <a:rPr lang="en-US" sz="2700"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a:xfrm>
            <a:off x="152400" y="1066800"/>
            <a:ext cx="8839200" cy="5791200"/>
          </a:xfrm>
        </p:spPr>
        <p:txBody>
          <a:bodyPr>
            <a:noAutofit/>
          </a:bodyPr>
          <a:lstStyle/>
          <a:p>
            <a:pPr marL="0" lvl="1" indent="0">
              <a:buNone/>
            </a:pPr>
            <a:r>
              <a:rPr lang="en-US" b="1" dirty="0" smtClean="0">
                <a:solidFill>
                  <a:srgbClr val="D60093"/>
                </a:solidFill>
              </a:rPr>
              <a:t>1. </a:t>
            </a:r>
            <a:r>
              <a:rPr lang="en-US" b="1" dirty="0" smtClean="0"/>
              <a:t>‘Worldly freedom’ might be defined as a </a:t>
            </a:r>
            <a:r>
              <a:rPr lang="en-US" b="1" dirty="0"/>
              <a:t>spontaneous, </a:t>
            </a:r>
            <a:r>
              <a:rPr lang="en-US" b="1" dirty="0" smtClean="0"/>
              <a:t>	independent </a:t>
            </a:r>
            <a:r>
              <a:rPr lang="en-US" b="1" dirty="0"/>
              <a:t>form of self-determination</a:t>
            </a:r>
            <a:r>
              <a:rPr lang="en-US" dirty="0"/>
              <a:t>.  </a:t>
            </a:r>
            <a:endParaRPr lang="en-US" dirty="0" smtClean="0"/>
          </a:p>
          <a:p>
            <a:pPr marL="0" lvl="1" indent="0">
              <a:buNone/>
            </a:pPr>
            <a:endParaRPr lang="en-US" sz="800" dirty="0"/>
          </a:p>
          <a:p>
            <a:pPr marL="406400" indent="-406400">
              <a:buNone/>
            </a:pPr>
            <a:r>
              <a:rPr lang="en-US" sz="2800" b="1" dirty="0" smtClean="0">
                <a:solidFill>
                  <a:srgbClr val="D60093"/>
                </a:solidFill>
              </a:rPr>
              <a:t>2. </a:t>
            </a:r>
            <a:r>
              <a:rPr lang="en-US" sz="2800" b="1" dirty="0" smtClean="0"/>
              <a:t>Only _____is </a:t>
            </a:r>
            <a:r>
              <a:rPr lang="en-US" sz="2800" b="1" dirty="0"/>
              <a:t>truly free</a:t>
            </a:r>
            <a:r>
              <a:rPr lang="en-US" sz="2800" dirty="0"/>
              <a:t>!  </a:t>
            </a:r>
            <a:r>
              <a:rPr lang="en-US" sz="2800" dirty="0" smtClean="0"/>
              <a:t>It is He who sets us </a:t>
            </a:r>
            <a:r>
              <a:rPr lang="en-US" sz="2800" dirty="0"/>
              <a:t>free from sin </a:t>
            </a:r>
            <a:r>
              <a:rPr lang="en-US" sz="2800" dirty="0" smtClean="0"/>
              <a:t>	and </a:t>
            </a:r>
            <a:r>
              <a:rPr lang="en-US" sz="2800" dirty="0"/>
              <a:t>sin’s consequences.  </a:t>
            </a:r>
          </a:p>
          <a:p>
            <a:pPr indent="123825"/>
            <a:r>
              <a:rPr lang="en-US" sz="2800" dirty="0" smtClean="0"/>
              <a:t>“</a:t>
            </a:r>
            <a:r>
              <a:rPr lang="en-US" sz="2800" i="1" dirty="0"/>
              <a:t>Now the Lord is a Spirit and where the Spirit of the Lord </a:t>
            </a:r>
            <a:r>
              <a:rPr lang="en-US" sz="2800" i="1" dirty="0" smtClean="0"/>
              <a:t> </a:t>
            </a:r>
          </a:p>
          <a:p>
            <a:pPr indent="0">
              <a:buNone/>
            </a:pPr>
            <a:r>
              <a:rPr lang="en-US" sz="2800" i="1" dirty="0"/>
              <a:t> </a:t>
            </a:r>
            <a:r>
              <a:rPr lang="en-US" sz="2800" i="1" dirty="0" smtClean="0"/>
              <a:t>   is </a:t>
            </a:r>
            <a:r>
              <a:rPr lang="en-US" sz="2800" i="1" dirty="0"/>
              <a:t>there is freedom</a:t>
            </a:r>
            <a:r>
              <a:rPr lang="en-US" sz="2800" dirty="0"/>
              <a:t>” </a:t>
            </a:r>
            <a:r>
              <a:rPr lang="en-US" sz="2800" dirty="0">
                <a:solidFill>
                  <a:srgbClr val="FF0000"/>
                </a:solidFill>
              </a:rPr>
              <a:t>(</a:t>
            </a:r>
            <a:r>
              <a:rPr lang="en-US" sz="2800" u="sng" dirty="0">
                <a:solidFill>
                  <a:srgbClr val="FF0000"/>
                </a:solidFill>
              </a:rPr>
              <a:t>1 Cor. 3:17</a:t>
            </a:r>
            <a:r>
              <a:rPr lang="en-US" sz="2800" dirty="0">
                <a:solidFill>
                  <a:srgbClr val="FF0000"/>
                </a:solidFill>
              </a:rPr>
              <a:t>) </a:t>
            </a:r>
            <a:endParaRPr lang="en-US" sz="2800" dirty="0" smtClean="0">
              <a:solidFill>
                <a:srgbClr val="FF0000"/>
              </a:solidFill>
            </a:endParaRPr>
          </a:p>
          <a:p>
            <a:endParaRPr lang="en-US" sz="800" dirty="0"/>
          </a:p>
          <a:p>
            <a:pPr marL="347663" indent="-347663">
              <a:buNone/>
            </a:pPr>
            <a:r>
              <a:rPr lang="en-US" sz="2800" b="1" dirty="0" smtClean="0">
                <a:solidFill>
                  <a:srgbClr val="D60093"/>
                </a:solidFill>
              </a:rPr>
              <a:t>3. </a:t>
            </a:r>
            <a:r>
              <a:rPr lang="en-US" sz="2800" b="1" dirty="0" smtClean="0"/>
              <a:t>Freedom </a:t>
            </a:r>
            <a:r>
              <a:rPr lang="en-US" sz="2800" b="1" dirty="0"/>
              <a:t>that SALVATION brings leads a person to </a:t>
            </a:r>
            <a:r>
              <a:rPr lang="en-US" sz="2800" b="1" dirty="0" smtClean="0"/>
              <a:t>obey. </a:t>
            </a:r>
          </a:p>
          <a:p>
            <a:pPr marL="347663" indent="-347663">
              <a:buNone/>
            </a:pPr>
            <a:endParaRPr lang="en-US" sz="800" dirty="0"/>
          </a:p>
          <a:p>
            <a:pPr marL="347663" indent="-347663">
              <a:buNone/>
            </a:pPr>
            <a:r>
              <a:rPr lang="en-US" sz="2800" b="1" dirty="0" smtClean="0">
                <a:solidFill>
                  <a:srgbClr val="D60093"/>
                </a:solidFill>
              </a:rPr>
              <a:t>4. </a:t>
            </a:r>
            <a:r>
              <a:rPr lang="en-US" sz="2800" b="1" dirty="0" smtClean="0"/>
              <a:t>There is a notion of ‘freedom’ that brings spiritual death, &amp; there is a ‘bondage’ that brings forth true life.</a:t>
            </a:r>
            <a:r>
              <a:rPr lang="en-US" sz="2800" dirty="0"/>
              <a:t> </a:t>
            </a:r>
            <a:r>
              <a:rPr lang="en-US" sz="2800" dirty="0" smtClean="0"/>
              <a:t>	Before </a:t>
            </a:r>
            <a:r>
              <a:rPr lang="en-US" sz="2800" dirty="0"/>
              <a:t>vice, shame, &amp; death ruled; but now holiness, </a:t>
            </a:r>
            <a:r>
              <a:rPr lang="en-US" sz="2800" dirty="0" smtClean="0"/>
              <a:t>	peace </a:t>
            </a:r>
            <a:r>
              <a:rPr lang="en-US" sz="2800" dirty="0"/>
              <a:t>of mind &amp; life everlasting guide our steps.</a:t>
            </a:r>
          </a:p>
          <a:p>
            <a:pPr marL="347663" indent="-347663">
              <a:buNone/>
            </a:pPr>
            <a:endParaRPr lang="en-US" sz="2800" dirty="0"/>
          </a:p>
        </p:txBody>
      </p:sp>
      <p:sp>
        <p:nvSpPr>
          <p:cNvPr id="4" name="Rectangle 3"/>
          <p:cNvSpPr/>
          <p:nvPr/>
        </p:nvSpPr>
        <p:spPr>
          <a:xfrm>
            <a:off x="1219200" y="2082225"/>
            <a:ext cx="979755" cy="584775"/>
          </a:xfrm>
          <a:prstGeom prst="rect">
            <a:avLst/>
          </a:prstGeom>
        </p:spPr>
        <p:txBody>
          <a:bodyPr wrap="none">
            <a:spAutoFit/>
          </a:bodyPr>
          <a:lstStyle/>
          <a:p>
            <a:r>
              <a:rPr lang="en-US" sz="3200" b="1" dirty="0" smtClean="0"/>
              <a:t> </a:t>
            </a:r>
            <a:r>
              <a:rPr lang="en-US" sz="3200" b="1" dirty="0" smtClean="0">
                <a:solidFill>
                  <a:schemeClr val="accent6">
                    <a:lumMod val="50000"/>
                  </a:schemeClr>
                </a:solidFill>
              </a:rPr>
              <a:t>God</a:t>
            </a:r>
            <a:endParaRPr lang="en-US" sz="3200" dirty="0">
              <a:solidFill>
                <a:schemeClr val="accent6">
                  <a:lumMod val="50000"/>
                </a:schemeClr>
              </a:solidFill>
            </a:endParaRPr>
          </a:p>
        </p:txBody>
      </p:sp>
    </p:spTree>
    <p:extLst>
      <p:ext uri="{BB962C8B-B14F-4D97-AF65-F5344CB8AC3E}">
        <p14:creationId xmlns:p14="http://schemas.microsoft.com/office/powerpoint/2010/main" xmlns="" val="4239932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1000"/>
                                        <p:tgtEl>
                                          <p:spTgt spid="3">
                                            <p:txEl>
                                              <p:pRg st="2" end="2"/>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1" dur="2000"/>
                                        <p:tgtEl>
                                          <p:spTgt spid="3">
                                            <p:txEl>
                                              <p:pRg st="3" end="3"/>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p:cTn id="24"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5"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6" dur="2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p:cTn id="3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33" dur="500"/>
                                        <p:tgtEl>
                                          <p:spTgt spid="4">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0" dur="10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10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p:cTn id="4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7"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656"/>
            <a:ext cx="8686800" cy="1567544"/>
          </a:xfrm>
        </p:spPr>
        <p:txBody>
          <a:bodyPr>
            <a:noAutofit/>
          </a:bodyPr>
          <a:lstStyle/>
          <a:p>
            <a:r>
              <a:rPr lang="en-US" sz="4000" dirty="0"/>
              <a:t> </a:t>
            </a:r>
            <a:r>
              <a:rPr lang="en-US" sz="2800" dirty="0" smtClean="0"/>
              <a:t>“</a:t>
            </a:r>
            <a:r>
              <a:rPr lang="en-US" sz="2800" i="1" dirty="0"/>
              <a:t>but now you </a:t>
            </a:r>
            <a:r>
              <a:rPr lang="en-US" sz="2800" b="1" i="1" dirty="0"/>
              <a:t>have been</a:t>
            </a:r>
            <a:r>
              <a:rPr lang="en-US" sz="2800" i="1" dirty="0"/>
              <a:t> </a:t>
            </a:r>
            <a:r>
              <a:rPr lang="en-US" sz="2800" b="1" i="1" dirty="0"/>
              <a:t>set free </a:t>
            </a:r>
            <a:r>
              <a:rPr lang="en-US" sz="2800" i="1" dirty="0"/>
              <a:t>from sin and </a:t>
            </a:r>
            <a:r>
              <a:rPr lang="en-US" sz="2800" b="1" i="1" dirty="0"/>
              <a:t>have become slaves</a:t>
            </a:r>
            <a:r>
              <a:rPr lang="en-US" sz="2800" i="1" dirty="0"/>
              <a:t> to God</a:t>
            </a:r>
            <a:r>
              <a:rPr lang="en-US" sz="2800" dirty="0"/>
              <a:t>” (6:22).</a:t>
            </a:r>
            <a:br>
              <a:rPr lang="en-US" sz="2800" dirty="0"/>
            </a:br>
            <a:endParaRPr lang="en-US" sz="2800" dirty="0">
              <a:latin typeface="Aharoni" panose="02010803020104030203" pitchFamily="2" charset="-79"/>
              <a:cs typeface="Aharoni" panose="02010803020104030203" pitchFamily="2" charset="-79"/>
            </a:endParaRPr>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flipH="1">
            <a:off x="662536" y="1296505"/>
            <a:ext cx="3120250" cy="5032660"/>
          </a:xfrm>
        </p:spPr>
      </p:pic>
      <p:pic>
        <p:nvPicPr>
          <p:cNvPr id="8" name="Content Placeholder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197475" y="1270368"/>
            <a:ext cx="2955925" cy="4889869"/>
          </a:xfrm>
          <a:prstGeom prst="rect">
            <a:avLst/>
          </a:prstGeom>
        </p:spPr>
      </p:pic>
      <p:sp>
        <p:nvSpPr>
          <p:cNvPr id="14" name="Rectangle 13"/>
          <p:cNvSpPr/>
          <p:nvPr/>
        </p:nvSpPr>
        <p:spPr>
          <a:xfrm>
            <a:off x="5197475" y="4394037"/>
            <a:ext cx="3108325" cy="13411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n>
                  <a:solidFill>
                    <a:schemeClr val="tx2">
                      <a:lumMod val="40000"/>
                      <a:lumOff val="60000"/>
                    </a:schemeClr>
                  </a:solidFill>
                </a:ln>
                <a:solidFill>
                  <a:schemeClr val="tx1"/>
                </a:solidFill>
                <a:latin typeface="Aharoni" panose="02010803020104030203" pitchFamily="2" charset="-79"/>
                <a:cs typeface="Aharoni" panose="02010803020104030203" pitchFamily="2" charset="-79"/>
              </a:rPr>
              <a:t>“</a:t>
            </a:r>
            <a:r>
              <a:rPr lang="en-US" sz="2800" dirty="0" smtClean="0">
                <a:ln>
                  <a:solidFill>
                    <a:schemeClr val="tx2">
                      <a:lumMod val="40000"/>
                      <a:lumOff val="60000"/>
                    </a:schemeClr>
                  </a:solidFill>
                </a:ln>
                <a:solidFill>
                  <a:schemeClr val="tx1"/>
                </a:solidFill>
                <a:latin typeface="Aharoni" panose="02010803020104030203" pitchFamily="2" charset="-79"/>
                <a:cs typeface="Aharoni" panose="02010803020104030203" pitchFamily="2" charset="-79"/>
              </a:rPr>
              <a:t>Whose </a:t>
            </a:r>
            <a:r>
              <a:rPr lang="en-US" sz="2800" dirty="0">
                <a:ln>
                  <a:solidFill>
                    <a:schemeClr val="tx2">
                      <a:lumMod val="40000"/>
                      <a:lumOff val="60000"/>
                    </a:schemeClr>
                  </a:solidFill>
                </a:ln>
                <a:solidFill>
                  <a:schemeClr val="tx1"/>
                </a:solidFill>
                <a:latin typeface="Aharoni" panose="02010803020104030203" pitchFamily="2" charset="-79"/>
                <a:cs typeface="Aharoni" panose="02010803020104030203" pitchFamily="2" charset="-79"/>
              </a:rPr>
              <a:t>slave are you</a:t>
            </a:r>
            <a:r>
              <a:rPr lang="en-US" sz="2800" dirty="0" smtClean="0">
                <a:ln>
                  <a:solidFill>
                    <a:schemeClr val="tx2">
                      <a:lumMod val="40000"/>
                      <a:lumOff val="60000"/>
                    </a:schemeClr>
                  </a:solidFill>
                </a:ln>
                <a:solidFill>
                  <a:schemeClr val="tx1"/>
                </a:solidFill>
                <a:latin typeface="Aharoni" panose="02010803020104030203" pitchFamily="2" charset="-79"/>
                <a:cs typeface="Aharoni" panose="02010803020104030203" pitchFamily="2" charset="-79"/>
              </a:rPr>
              <a:t>?”</a:t>
            </a:r>
            <a:endParaRPr lang="en-US" sz="2800" dirty="0">
              <a:ln>
                <a:solidFill>
                  <a:schemeClr val="tx2">
                    <a:lumMod val="40000"/>
                    <a:lumOff val="60000"/>
                  </a:schemeClr>
                </a:solidFill>
              </a:ln>
              <a:solidFill>
                <a:schemeClr val="tx1"/>
              </a:solidFill>
              <a:latin typeface="Aharoni" panose="02010803020104030203" pitchFamily="2" charset="-79"/>
              <a:cs typeface="Aharoni" panose="02010803020104030203" pitchFamily="2" charset="-79"/>
            </a:endParaRPr>
          </a:p>
        </p:txBody>
      </p:sp>
      <p:sp>
        <p:nvSpPr>
          <p:cNvPr id="12" name="Rectangle 11"/>
          <p:cNvSpPr/>
          <p:nvPr/>
        </p:nvSpPr>
        <p:spPr>
          <a:xfrm>
            <a:off x="609600" y="4542244"/>
            <a:ext cx="3135086" cy="1325156"/>
          </a:xfrm>
          <a:prstGeom prst="rect">
            <a:avLst/>
          </a:prstGeom>
          <a:ln>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n>
                  <a:solidFill>
                    <a:schemeClr val="tx2">
                      <a:lumMod val="60000"/>
                      <a:lumOff val="40000"/>
                    </a:schemeClr>
                  </a:solidFill>
                </a:ln>
                <a:latin typeface="Aharoni" panose="02010803020104030203" pitchFamily="2" charset="-79"/>
                <a:cs typeface="Aharoni" panose="02010803020104030203" pitchFamily="2" charset="-79"/>
              </a:rPr>
              <a:t>“I am a slave for </a:t>
            </a:r>
            <a:r>
              <a:rPr lang="en-US" sz="2800" dirty="0" smtClean="0">
                <a:ln>
                  <a:solidFill>
                    <a:schemeClr val="tx2">
                      <a:lumMod val="60000"/>
                      <a:lumOff val="40000"/>
                    </a:schemeClr>
                  </a:solidFill>
                </a:ln>
                <a:latin typeface="Aharoni" panose="02010803020104030203" pitchFamily="2" charset="-79"/>
                <a:cs typeface="Aharoni" panose="02010803020104030203" pitchFamily="2" charset="-79"/>
              </a:rPr>
              <a:t>Christ !”  </a:t>
            </a:r>
            <a:endParaRPr lang="en-US" sz="2800" dirty="0">
              <a:ln>
                <a:solidFill>
                  <a:schemeClr val="tx2">
                    <a:lumMod val="60000"/>
                    <a:lumOff val="40000"/>
                  </a:schemeClr>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xmlns="" val="3008315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143000"/>
          </a:xfrm>
        </p:spPr>
        <p:txBody>
          <a:bodyPr>
            <a:normAutofit fontScale="90000"/>
          </a:bodyPr>
          <a:lstStyle/>
          <a:p>
            <a:r>
              <a:rPr lang="en-US" b="1" dirty="0">
                <a:solidFill>
                  <a:srgbClr val="7030A0"/>
                </a:solidFill>
              </a:rPr>
              <a:t>Grace is </a:t>
            </a:r>
            <a:r>
              <a:rPr lang="en-US" b="1" dirty="0" smtClean="0">
                <a:solidFill>
                  <a:srgbClr val="7030A0"/>
                </a:solidFill>
              </a:rPr>
              <a:t>Necessary </a:t>
            </a:r>
            <a:r>
              <a:rPr lang="en-US" b="1" dirty="0" smtClean="0">
                <a:solidFill>
                  <a:srgbClr val="00863D"/>
                </a:solidFill>
              </a:rPr>
              <a:t>as</a:t>
            </a:r>
            <a:r>
              <a:rPr lang="en-US" b="1" dirty="0" smtClean="0">
                <a:solidFill>
                  <a:srgbClr val="7030A0"/>
                </a:solidFill>
              </a:rPr>
              <a:t> </a:t>
            </a:r>
            <a:r>
              <a:rPr lang="en-US" b="1" dirty="0" smtClean="0">
                <a:solidFill>
                  <a:schemeClr val="accent6">
                    <a:lumMod val="75000"/>
                  </a:schemeClr>
                </a:solidFill>
              </a:rPr>
              <a:t>Holiness </a:t>
            </a:r>
            <a:r>
              <a:rPr lang="en-US" b="1" dirty="0">
                <a:solidFill>
                  <a:schemeClr val="accent6">
                    <a:lumMod val="75000"/>
                  </a:schemeClr>
                </a:solidFill>
              </a:rPr>
              <a:t>is a Gift</a:t>
            </a:r>
            <a:endParaRPr lang="en-US" dirty="0"/>
          </a:p>
        </p:txBody>
      </p:sp>
      <p:sp>
        <p:nvSpPr>
          <p:cNvPr id="3" name="Content Placeholder 2"/>
          <p:cNvSpPr>
            <a:spLocks noGrp="1"/>
          </p:cNvSpPr>
          <p:nvPr>
            <p:ph idx="1"/>
          </p:nvPr>
        </p:nvSpPr>
        <p:spPr>
          <a:xfrm>
            <a:off x="76200" y="914400"/>
            <a:ext cx="9067800" cy="5943600"/>
          </a:xfrm>
        </p:spPr>
        <p:txBody>
          <a:bodyPr>
            <a:normAutofit fontScale="85000" lnSpcReduction="10000"/>
          </a:bodyPr>
          <a:lstStyle/>
          <a:p>
            <a:pPr marL="0" indent="0">
              <a:buNone/>
            </a:pPr>
            <a:r>
              <a:rPr lang="en-US" dirty="0"/>
              <a:t>We were slaves to sin </a:t>
            </a:r>
            <a:r>
              <a:rPr lang="en-US" dirty="0" smtClean="0"/>
              <a:t> </a:t>
            </a:r>
          </a:p>
          <a:p>
            <a:pPr lvl="1">
              <a:buFont typeface="Wingdings"/>
              <a:buChar char="à"/>
            </a:pPr>
            <a:r>
              <a:rPr lang="en-US" sz="3300" dirty="0" smtClean="0"/>
              <a:t> we </a:t>
            </a:r>
            <a:r>
              <a:rPr lang="en-US" sz="3300" dirty="0"/>
              <a:t>have been set free from sin </a:t>
            </a:r>
          </a:p>
          <a:p>
            <a:pPr lvl="1">
              <a:buFont typeface="Wingdings"/>
              <a:buChar char="à"/>
            </a:pPr>
            <a:r>
              <a:rPr lang="en-US" sz="3300" dirty="0" smtClean="0"/>
              <a:t> and </a:t>
            </a:r>
            <a:r>
              <a:rPr lang="en-US" sz="3300" dirty="0"/>
              <a:t>because of that we are to wholeheartedly </a:t>
            </a:r>
            <a:r>
              <a:rPr lang="en-US" sz="3300" dirty="0" smtClean="0"/>
              <a:t>obey</a:t>
            </a:r>
            <a:r>
              <a:rPr lang="en-US" sz="3300" dirty="0"/>
              <a:t>.  </a:t>
            </a:r>
            <a:endParaRPr lang="en-US" sz="3300" dirty="0" smtClean="0"/>
          </a:p>
          <a:p>
            <a:pPr marL="0" indent="0">
              <a:buNone/>
            </a:pPr>
            <a:r>
              <a:rPr lang="en-US" dirty="0" smtClean="0"/>
              <a:t>We </a:t>
            </a:r>
            <a:r>
              <a:rPr lang="en-US" dirty="0"/>
              <a:t>become slaves of righteousness leading to holiness </a:t>
            </a:r>
            <a:r>
              <a:rPr lang="en-US" dirty="0" smtClean="0"/>
              <a:t>	(</a:t>
            </a:r>
            <a:r>
              <a:rPr lang="en-US" dirty="0"/>
              <a:t>both now &amp; eternally).</a:t>
            </a:r>
          </a:p>
          <a:p>
            <a:pPr marL="406400" indent="-406400">
              <a:buFont typeface="Wingdings" panose="05000000000000000000" pitchFamily="2" charset="2"/>
              <a:buChar char="v"/>
            </a:pPr>
            <a:r>
              <a:rPr lang="en-US" dirty="0"/>
              <a:t>“</a:t>
            </a:r>
            <a:r>
              <a:rPr lang="en-US" i="1" dirty="0"/>
              <a:t>For he who was a slave when he was called by the Lord is </a:t>
            </a:r>
            <a:r>
              <a:rPr lang="en-US" i="1" u="sng" dirty="0"/>
              <a:t>the Lord’s freedman</a:t>
            </a:r>
            <a:r>
              <a:rPr lang="en-US" i="1" dirty="0"/>
              <a:t>; similarly, he who was a free man when he was called is </a:t>
            </a:r>
            <a:r>
              <a:rPr lang="en-US" i="1" u="sng" dirty="0"/>
              <a:t>Christ’s slave</a:t>
            </a:r>
            <a:r>
              <a:rPr lang="en-US" dirty="0"/>
              <a:t> </a:t>
            </a:r>
            <a:r>
              <a:rPr lang="en-US" dirty="0">
                <a:solidFill>
                  <a:srgbClr val="FF0000"/>
                </a:solidFill>
              </a:rPr>
              <a:t>(</a:t>
            </a:r>
            <a:r>
              <a:rPr lang="en-US" u="sng" dirty="0">
                <a:solidFill>
                  <a:srgbClr val="FF0000"/>
                </a:solidFill>
              </a:rPr>
              <a:t>1 Cor. 7:22</a:t>
            </a:r>
            <a:r>
              <a:rPr lang="en-US" dirty="0">
                <a:solidFill>
                  <a:srgbClr val="FF0000"/>
                </a:solidFill>
              </a:rPr>
              <a:t>)  </a:t>
            </a:r>
            <a:r>
              <a:rPr lang="en-US" dirty="0"/>
              <a:t>“</a:t>
            </a:r>
            <a:r>
              <a:rPr lang="en-US" i="1" u="sng" dirty="0"/>
              <a:t>You were bought with a price</a:t>
            </a:r>
            <a:r>
              <a:rPr lang="en-US" dirty="0"/>
              <a:t>” </a:t>
            </a:r>
            <a:r>
              <a:rPr lang="en-US" dirty="0">
                <a:solidFill>
                  <a:srgbClr val="FF0000"/>
                </a:solidFill>
              </a:rPr>
              <a:t>(</a:t>
            </a:r>
            <a:r>
              <a:rPr lang="en-US" u="sng" dirty="0">
                <a:solidFill>
                  <a:srgbClr val="FF0000"/>
                </a:solidFill>
              </a:rPr>
              <a:t>6:20</a:t>
            </a:r>
            <a:r>
              <a:rPr lang="en-US" dirty="0">
                <a:solidFill>
                  <a:srgbClr val="FF0000"/>
                </a:solidFill>
              </a:rPr>
              <a:t>).</a:t>
            </a:r>
          </a:p>
          <a:p>
            <a:pPr marL="0" indent="0">
              <a:buNone/>
            </a:pPr>
            <a:r>
              <a:rPr lang="en-US" sz="1100" dirty="0"/>
              <a:t> </a:t>
            </a:r>
          </a:p>
          <a:p>
            <a:pPr marL="0" lvl="0" indent="0">
              <a:buNone/>
            </a:pPr>
            <a:r>
              <a:rPr lang="en-US" i="1" dirty="0" smtClean="0">
                <a:solidFill>
                  <a:srgbClr val="FF0000"/>
                </a:solidFill>
              </a:rPr>
              <a:t>12</a:t>
            </a:r>
            <a:r>
              <a:rPr lang="en-US" i="1" dirty="0"/>
              <a:t>. </a:t>
            </a:r>
            <a:r>
              <a:rPr lang="en-US" dirty="0"/>
              <a:t> “</a:t>
            </a:r>
            <a:r>
              <a:rPr lang="en-US" i="1" dirty="0"/>
              <a:t>Therefore, my dear friends, as you have always obeyed-- </a:t>
            </a:r>
            <a:r>
              <a:rPr lang="en-US" i="1" dirty="0" smtClean="0"/>
              <a:t>	not </a:t>
            </a:r>
            <a:r>
              <a:rPr lang="en-US" i="1" dirty="0"/>
              <a:t>only in my presence, but now much more in my </a:t>
            </a:r>
            <a:r>
              <a:rPr lang="en-US" i="1" dirty="0" smtClean="0"/>
              <a:t>	absence-</a:t>
            </a:r>
            <a:r>
              <a:rPr lang="en-US" i="1" dirty="0"/>
              <a:t>- continue to </a:t>
            </a:r>
            <a:r>
              <a:rPr lang="en-US" i="1" u="sng" dirty="0"/>
              <a:t>work out your salvation with fear </a:t>
            </a:r>
            <a:r>
              <a:rPr lang="en-US" i="1" dirty="0" smtClean="0"/>
              <a:t>	</a:t>
            </a:r>
            <a:r>
              <a:rPr lang="en-US" i="1" u="sng" dirty="0" smtClean="0"/>
              <a:t>and trembling</a:t>
            </a:r>
            <a:r>
              <a:rPr lang="en-US" i="1" dirty="0" smtClean="0"/>
              <a:t>,  </a:t>
            </a:r>
            <a:r>
              <a:rPr lang="en-US" i="1" dirty="0" smtClean="0">
                <a:solidFill>
                  <a:srgbClr val="FF0000"/>
                </a:solidFill>
              </a:rPr>
              <a:t>13</a:t>
            </a:r>
            <a:r>
              <a:rPr lang="en-US" i="1" dirty="0"/>
              <a:t>. </a:t>
            </a:r>
            <a:r>
              <a:rPr lang="en-US" b="1" i="1" dirty="0"/>
              <a:t> </a:t>
            </a:r>
            <a:r>
              <a:rPr lang="en-US" i="1" u="sng" dirty="0"/>
              <a:t>for it is God who works in you</a:t>
            </a:r>
            <a:r>
              <a:rPr lang="en-US" i="1" dirty="0"/>
              <a:t> to will </a:t>
            </a:r>
            <a:r>
              <a:rPr lang="en-US" i="1" dirty="0" smtClean="0"/>
              <a:t>	and </a:t>
            </a:r>
            <a:r>
              <a:rPr lang="en-US" i="1" dirty="0"/>
              <a:t>to act </a:t>
            </a:r>
            <a:r>
              <a:rPr lang="en-US" i="1" dirty="0" smtClean="0"/>
              <a:t>according to his </a:t>
            </a:r>
            <a:r>
              <a:rPr lang="en-US" i="1" dirty="0"/>
              <a:t>good </a:t>
            </a:r>
            <a:r>
              <a:rPr lang="en-US" i="1" dirty="0" smtClean="0"/>
              <a:t>purpose.</a:t>
            </a:r>
            <a:r>
              <a:rPr lang="en-US" dirty="0" smtClean="0"/>
              <a:t>”</a:t>
            </a:r>
            <a:r>
              <a:rPr lang="en-US" dirty="0" smtClean="0">
                <a:solidFill>
                  <a:srgbClr val="FF0000"/>
                </a:solidFill>
              </a:rPr>
              <a:t> </a:t>
            </a:r>
            <a:r>
              <a:rPr lang="en-US" dirty="0">
                <a:solidFill>
                  <a:srgbClr val="FF0000"/>
                </a:solidFill>
              </a:rPr>
              <a:t>(</a:t>
            </a:r>
            <a:r>
              <a:rPr lang="en-US" u="sng" dirty="0">
                <a:solidFill>
                  <a:srgbClr val="FF0000"/>
                </a:solidFill>
              </a:rPr>
              <a:t>Phil 2:12-13</a:t>
            </a:r>
            <a:r>
              <a:rPr lang="en-US" dirty="0">
                <a:solidFill>
                  <a:srgbClr val="FF0000"/>
                </a:solidFill>
              </a:rPr>
              <a:t>)</a:t>
            </a:r>
          </a:p>
          <a:p>
            <a:endParaRPr lang="en-US" dirty="0"/>
          </a:p>
        </p:txBody>
      </p:sp>
    </p:spTree>
    <p:extLst>
      <p:ext uri="{BB962C8B-B14F-4D97-AF65-F5344CB8AC3E}">
        <p14:creationId xmlns:p14="http://schemas.microsoft.com/office/powerpoint/2010/main" xmlns="" val="157938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6" y="10886"/>
            <a:ext cx="9144000" cy="1143000"/>
          </a:xfrm>
        </p:spPr>
        <p:txBody>
          <a:bodyPr>
            <a:normAutofit fontScale="90000"/>
          </a:bodyPr>
          <a:lstStyle/>
          <a:p>
            <a:r>
              <a:rPr lang="en-US" b="1" dirty="0">
                <a:solidFill>
                  <a:srgbClr val="7030A0"/>
                </a:solidFill>
              </a:rPr>
              <a:t>Grace is </a:t>
            </a:r>
            <a:r>
              <a:rPr lang="en-US" b="1" dirty="0" smtClean="0">
                <a:solidFill>
                  <a:srgbClr val="7030A0"/>
                </a:solidFill>
              </a:rPr>
              <a:t>Necessary</a:t>
            </a:r>
            <a:r>
              <a:rPr lang="en-US" b="1" dirty="0">
                <a:solidFill>
                  <a:srgbClr val="7030A0"/>
                </a:solidFill>
              </a:rPr>
              <a:t> </a:t>
            </a:r>
            <a:r>
              <a:rPr lang="en-US" b="1" dirty="0" smtClean="0">
                <a:solidFill>
                  <a:srgbClr val="00863D"/>
                </a:solidFill>
              </a:rPr>
              <a:t>as</a:t>
            </a:r>
            <a:r>
              <a:rPr lang="en-US" b="1" dirty="0" smtClean="0">
                <a:solidFill>
                  <a:srgbClr val="7030A0"/>
                </a:solidFill>
              </a:rPr>
              <a:t> </a:t>
            </a:r>
            <a:r>
              <a:rPr lang="en-US" b="1" dirty="0" smtClean="0">
                <a:solidFill>
                  <a:schemeClr val="accent6">
                    <a:lumMod val="75000"/>
                  </a:schemeClr>
                </a:solidFill>
              </a:rPr>
              <a:t>Holiness </a:t>
            </a:r>
            <a:r>
              <a:rPr lang="en-US" b="1" dirty="0">
                <a:solidFill>
                  <a:schemeClr val="accent6">
                    <a:lumMod val="75000"/>
                  </a:schemeClr>
                </a:solidFill>
              </a:rPr>
              <a:t>is a </a:t>
            </a:r>
            <a:r>
              <a:rPr lang="en-US" b="1" dirty="0" smtClean="0">
                <a:solidFill>
                  <a:schemeClr val="accent6">
                    <a:lumMod val="75000"/>
                  </a:schemeClr>
                </a:solidFill>
              </a:rPr>
              <a:t>Gift!</a:t>
            </a:r>
            <a:r>
              <a:rPr lang="en-US" dirty="0" smtClean="0">
                <a:solidFill>
                  <a:schemeClr val="accent6">
                    <a:lumMod val="75000"/>
                  </a:schemeClr>
                </a:solidFill>
              </a:rPr>
              <a:t> </a:t>
            </a:r>
            <a:r>
              <a:rPr lang="en-US" sz="3100" dirty="0">
                <a:solidFill>
                  <a:srgbClr val="FF0000"/>
                </a:solidFill>
              </a:rPr>
              <a:t>(</a:t>
            </a:r>
            <a:r>
              <a:rPr lang="en-US" sz="3100" u="sng" dirty="0">
                <a:solidFill>
                  <a:srgbClr val="FF0000"/>
                </a:solidFill>
              </a:rPr>
              <a:t>Romans 6:19, 22, </a:t>
            </a:r>
            <a:r>
              <a:rPr lang="en-US" sz="3100" u="sng" dirty="0" smtClean="0">
                <a:solidFill>
                  <a:srgbClr val="FF0000"/>
                </a:solidFill>
              </a:rPr>
              <a:t>23</a:t>
            </a:r>
            <a:r>
              <a:rPr lang="en-US" sz="3100" dirty="0" smtClean="0">
                <a:solidFill>
                  <a:srgbClr val="FF0000"/>
                </a:solidFill>
              </a:rPr>
              <a:t>)</a:t>
            </a:r>
            <a:endParaRPr lang="en-US" sz="3100" dirty="0">
              <a:solidFill>
                <a:srgbClr val="FF0000"/>
              </a:solidFill>
            </a:endParaRPr>
          </a:p>
        </p:txBody>
      </p:sp>
      <p:sp>
        <p:nvSpPr>
          <p:cNvPr id="3" name="Content Placeholder 2"/>
          <p:cNvSpPr>
            <a:spLocks noGrp="1"/>
          </p:cNvSpPr>
          <p:nvPr>
            <p:ph idx="1"/>
          </p:nvPr>
        </p:nvSpPr>
        <p:spPr>
          <a:xfrm>
            <a:off x="0" y="1113971"/>
            <a:ext cx="9144000" cy="5715000"/>
          </a:xfrm>
        </p:spPr>
        <p:txBody>
          <a:bodyPr>
            <a:normAutofit fontScale="92500" lnSpcReduction="10000"/>
          </a:bodyPr>
          <a:lstStyle/>
          <a:p>
            <a:pPr marL="0" lvl="0" indent="0">
              <a:buNone/>
            </a:pPr>
            <a:r>
              <a:rPr lang="en-US" dirty="0"/>
              <a:t>God’s free gift at </a:t>
            </a:r>
            <a:r>
              <a:rPr lang="en-US" dirty="0" smtClean="0"/>
              <a:t>work in </a:t>
            </a:r>
            <a:r>
              <a:rPr lang="en-US" dirty="0"/>
              <a:t>regeneration is </a:t>
            </a:r>
            <a:r>
              <a:rPr lang="en-US" b="1" dirty="0">
                <a:solidFill>
                  <a:srgbClr val="00863D"/>
                </a:solidFill>
              </a:rPr>
              <a:t>produced</a:t>
            </a:r>
            <a:r>
              <a:rPr lang="en-US" dirty="0"/>
              <a:t>, </a:t>
            </a:r>
            <a:r>
              <a:rPr lang="en-US" dirty="0" smtClean="0"/>
              <a:t>	</a:t>
            </a:r>
            <a:r>
              <a:rPr lang="en-US" b="1" dirty="0" smtClean="0">
                <a:solidFill>
                  <a:srgbClr val="00863D"/>
                </a:solidFill>
              </a:rPr>
              <a:t>sustained</a:t>
            </a:r>
            <a:r>
              <a:rPr lang="en-US" dirty="0"/>
              <a:t>, and </a:t>
            </a:r>
            <a:r>
              <a:rPr lang="en-US" b="1" dirty="0">
                <a:solidFill>
                  <a:srgbClr val="00863D"/>
                </a:solidFill>
              </a:rPr>
              <a:t>ultimately perfected </a:t>
            </a:r>
            <a:r>
              <a:rPr lang="en-US" dirty="0"/>
              <a:t>in us by His </a:t>
            </a:r>
            <a:r>
              <a:rPr lang="en-US" dirty="0" smtClean="0"/>
              <a:t>	Holy </a:t>
            </a:r>
            <a:r>
              <a:rPr lang="en-US" dirty="0"/>
              <a:t>Spirit -- all for His eternal </a:t>
            </a:r>
            <a:r>
              <a:rPr lang="en-US" dirty="0" smtClean="0"/>
              <a:t>glory</a:t>
            </a:r>
          </a:p>
          <a:p>
            <a:pPr marL="0" lvl="0" indent="0">
              <a:buNone/>
            </a:pPr>
            <a:endParaRPr lang="en-US" sz="1000" dirty="0" smtClean="0"/>
          </a:p>
          <a:p>
            <a:pPr marL="0" lvl="0" indent="0">
              <a:buNone/>
            </a:pPr>
            <a:r>
              <a:rPr lang="en-US" b="1" dirty="0" smtClean="0">
                <a:solidFill>
                  <a:srgbClr val="0000FF"/>
                </a:solidFill>
              </a:rPr>
              <a:t>1.  </a:t>
            </a:r>
            <a:r>
              <a:rPr lang="en-US" dirty="0" smtClean="0"/>
              <a:t>We </a:t>
            </a:r>
            <a:r>
              <a:rPr lang="en-US" dirty="0"/>
              <a:t>have been set free from sin (the passive receivers).  </a:t>
            </a:r>
          </a:p>
          <a:p>
            <a:pPr marL="0" indent="0">
              <a:buNone/>
            </a:pPr>
            <a:r>
              <a:rPr lang="en-US" dirty="0"/>
              <a:t> </a:t>
            </a:r>
            <a:r>
              <a:rPr lang="en-US" dirty="0" smtClean="0"/>
              <a:t>    We </a:t>
            </a:r>
            <a:r>
              <a:rPr lang="en-US" dirty="0"/>
              <a:t>become, or are being made to be, servants of </a:t>
            </a:r>
            <a:r>
              <a:rPr lang="en-US" dirty="0" smtClean="0"/>
              <a:t>	righteousness -- (</a:t>
            </a:r>
            <a:r>
              <a:rPr lang="en-US" dirty="0"/>
              <a:t>a passive position again).  </a:t>
            </a:r>
          </a:p>
          <a:p>
            <a:pPr marL="0" indent="0">
              <a:buNone/>
            </a:pPr>
            <a:r>
              <a:rPr lang="en-US" dirty="0"/>
              <a:t> </a:t>
            </a:r>
            <a:r>
              <a:rPr lang="en-US" dirty="0" smtClean="0"/>
              <a:t>    We </a:t>
            </a:r>
            <a:r>
              <a:rPr lang="en-US" dirty="0"/>
              <a:t>are made to love God’s law </a:t>
            </a:r>
            <a:r>
              <a:rPr lang="en-US" dirty="0">
                <a:solidFill>
                  <a:srgbClr val="FF0000"/>
                </a:solidFill>
              </a:rPr>
              <a:t>(</a:t>
            </a:r>
            <a:r>
              <a:rPr lang="en-US" u="sng" dirty="0">
                <a:solidFill>
                  <a:srgbClr val="FF0000"/>
                </a:solidFill>
              </a:rPr>
              <a:t>Ps.119: 97,136,165</a:t>
            </a:r>
            <a:r>
              <a:rPr lang="en-US" dirty="0">
                <a:solidFill>
                  <a:srgbClr val="FF0000"/>
                </a:solidFill>
              </a:rPr>
              <a:t>) </a:t>
            </a:r>
            <a:r>
              <a:rPr lang="en-US" dirty="0" smtClean="0">
                <a:solidFill>
                  <a:srgbClr val="FF0000"/>
                </a:solidFill>
              </a:rPr>
              <a:t>	</a:t>
            </a:r>
            <a:r>
              <a:rPr lang="en-US" dirty="0" smtClean="0"/>
              <a:t>and </a:t>
            </a:r>
            <a:r>
              <a:rPr lang="en-US" dirty="0"/>
              <a:t>we know </a:t>
            </a:r>
            <a:r>
              <a:rPr lang="en-US" dirty="0" smtClean="0"/>
              <a:t>the </a:t>
            </a:r>
            <a:r>
              <a:rPr lang="en-US" dirty="0"/>
              <a:t>ONE who is victorious</a:t>
            </a:r>
            <a:r>
              <a:rPr lang="en-US" dirty="0">
                <a:solidFill>
                  <a:srgbClr val="FF0000"/>
                </a:solidFill>
              </a:rPr>
              <a:t> </a:t>
            </a:r>
            <a:r>
              <a:rPr lang="en-US" dirty="0" smtClean="0">
                <a:solidFill>
                  <a:srgbClr val="FF0000"/>
                </a:solidFill>
              </a:rPr>
              <a:t>								(</a:t>
            </a:r>
            <a:r>
              <a:rPr lang="en-US" u="sng" dirty="0">
                <a:solidFill>
                  <a:srgbClr val="FF0000"/>
                </a:solidFill>
              </a:rPr>
              <a:t>1 Cor. 10:13</a:t>
            </a:r>
            <a:r>
              <a:rPr lang="en-US" dirty="0" smtClean="0">
                <a:solidFill>
                  <a:srgbClr val="FF0000"/>
                </a:solidFill>
              </a:rPr>
              <a:t>).</a:t>
            </a:r>
            <a:endParaRPr lang="en-US" sz="2100" dirty="0"/>
          </a:p>
          <a:p>
            <a:pPr marL="347663" lvl="0" indent="-347663">
              <a:buNone/>
            </a:pPr>
            <a:r>
              <a:rPr lang="en-US" b="1" dirty="0" smtClean="0">
                <a:solidFill>
                  <a:srgbClr val="0000FF"/>
                </a:solidFill>
              </a:rPr>
              <a:t>2.  </a:t>
            </a:r>
            <a:r>
              <a:rPr lang="en-US" dirty="0" smtClean="0"/>
              <a:t>The </a:t>
            </a:r>
            <a:r>
              <a:rPr lang="en-US" dirty="0"/>
              <a:t>fruit of our </a:t>
            </a:r>
            <a:r>
              <a:rPr lang="en-US" dirty="0" smtClean="0"/>
              <a:t>union to Christ, _______ </a:t>
            </a:r>
            <a:r>
              <a:rPr lang="en-US" b="1" dirty="0" smtClean="0"/>
              <a:t>born </a:t>
            </a:r>
            <a:r>
              <a:rPr lang="en-US" b="1" dirty="0"/>
              <a:t>of the </a:t>
            </a:r>
            <a:r>
              <a:rPr lang="en-US" b="1" dirty="0" smtClean="0"/>
              <a:t>Spirit</a:t>
            </a:r>
            <a:r>
              <a:rPr lang="en-US" dirty="0" smtClean="0"/>
              <a:t>, will increasingly be evident as God works to transform our </a:t>
            </a:r>
            <a:r>
              <a:rPr lang="en-US" dirty="0"/>
              <a:t>lives</a:t>
            </a:r>
            <a:r>
              <a:rPr lang="en-US" dirty="0" smtClean="0"/>
              <a:t>.</a:t>
            </a:r>
          </a:p>
          <a:p>
            <a:pPr marL="0" lvl="0" indent="0">
              <a:buNone/>
            </a:pPr>
            <a:endParaRPr lang="en-US" sz="1100" dirty="0"/>
          </a:p>
        </p:txBody>
      </p:sp>
      <p:sp>
        <p:nvSpPr>
          <p:cNvPr id="4" name="Rectangle 3"/>
          <p:cNvSpPr/>
          <p:nvPr/>
        </p:nvSpPr>
        <p:spPr>
          <a:xfrm flipH="1">
            <a:off x="5334000" y="5257800"/>
            <a:ext cx="1676400" cy="553998"/>
          </a:xfrm>
          <a:prstGeom prst="rect">
            <a:avLst/>
          </a:prstGeom>
        </p:spPr>
        <p:txBody>
          <a:bodyPr wrap="square">
            <a:spAutoFit/>
          </a:bodyPr>
          <a:lstStyle/>
          <a:p>
            <a:r>
              <a:rPr lang="en-US" sz="3000" b="1" dirty="0">
                <a:solidFill>
                  <a:srgbClr val="0000FF"/>
                </a:solidFill>
              </a:rPr>
              <a:t>holiness</a:t>
            </a:r>
            <a:endParaRPr lang="en-US" sz="3000" dirty="0">
              <a:solidFill>
                <a:srgbClr val="0000FF"/>
              </a:solidFill>
            </a:endParaRPr>
          </a:p>
        </p:txBody>
      </p:sp>
    </p:spTree>
    <p:extLst>
      <p:ext uri="{BB962C8B-B14F-4D97-AF65-F5344CB8AC3E}">
        <p14:creationId xmlns:p14="http://schemas.microsoft.com/office/powerpoint/2010/main" xmlns="" val="187301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barn(inVertical)">
                                      <p:cBhvr>
                                        <p:cTn id="14" dur="1000"/>
                                        <p:tgtEl>
                                          <p:spTgt spid="3">
                                            <p:txEl>
                                              <p:pRg st="2" end="2"/>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1000"/>
                                        <p:tgtEl>
                                          <p:spTgt spid="3">
                                            <p:txEl>
                                              <p:pRg st="3" end="3"/>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arn(inVertical)">
                                      <p:cBhvr>
                                        <p:cTn id="20" dur="1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barn(inVertical)">
                                      <p:cBhvr>
                                        <p:cTn id="25" dur="10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Effect transition="in" filter="fade">
                                      <p:cBhvr>
                                        <p:cTn id="3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1143000"/>
          </a:xfrm>
        </p:spPr>
        <p:txBody>
          <a:bodyPr>
            <a:normAutofit/>
          </a:bodyPr>
          <a:lstStyle/>
          <a:p>
            <a:r>
              <a:rPr lang="en-US" sz="3200" b="1" dirty="0">
                <a:solidFill>
                  <a:srgbClr val="D60093"/>
                </a:solidFill>
                <a:latin typeface="Times New Roman" panose="02020603050405020304" pitchFamily="18" charset="0"/>
                <a:cs typeface="Times New Roman" panose="02020603050405020304" pitchFamily="18" charset="0"/>
              </a:rPr>
              <a:t>Grace </a:t>
            </a:r>
            <a:r>
              <a:rPr lang="en-US" sz="3200" b="1" dirty="0" smtClean="0">
                <a:solidFill>
                  <a:srgbClr val="D60093"/>
                </a:solidFill>
                <a:latin typeface="Times New Roman" panose="02020603050405020304" pitchFamily="18" charset="0"/>
                <a:cs typeface="Times New Roman" panose="02020603050405020304" pitchFamily="18" charset="0"/>
              </a:rPr>
              <a:t>working through </a:t>
            </a:r>
            <a:r>
              <a:rPr lang="en-US" sz="3200" b="1" dirty="0">
                <a:solidFill>
                  <a:srgbClr val="D60093"/>
                </a:solidFill>
                <a:latin typeface="Times New Roman" panose="02020603050405020304" pitchFamily="18" charset="0"/>
                <a:cs typeface="Times New Roman" panose="02020603050405020304" pitchFamily="18" charset="0"/>
              </a:rPr>
              <a:t>union with Christ </a:t>
            </a:r>
            <a:r>
              <a:rPr lang="en-US" sz="3200" b="1" dirty="0" smtClean="0">
                <a:solidFill>
                  <a:srgbClr val="D60093"/>
                </a:solidFill>
                <a:latin typeface="Times New Roman" panose="02020603050405020304" pitchFamily="18" charset="0"/>
                <a:cs typeface="Times New Roman" panose="02020603050405020304" pitchFamily="18" charset="0"/>
              </a:rPr>
              <a:t>results </a:t>
            </a:r>
            <a:r>
              <a:rPr lang="en-US" sz="3200" b="1" dirty="0">
                <a:solidFill>
                  <a:srgbClr val="D60093"/>
                </a:solidFill>
                <a:latin typeface="Times New Roman" panose="02020603050405020304" pitchFamily="18" charset="0"/>
                <a:cs typeface="Times New Roman" panose="02020603050405020304" pitchFamily="18" charset="0"/>
              </a:rPr>
              <a:t>in a fruitful life</a:t>
            </a:r>
            <a:r>
              <a:rPr lang="en-US" sz="3200" dirty="0">
                <a:solidFill>
                  <a:srgbClr val="D60093"/>
                </a:solidFill>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a:xfrm>
            <a:off x="0" y="1143000"/>
            <a:ext cx="9144000" cy="6477000"/>
          </a:xfrm>
        </p:spPr>
        <p:txBody>
          <a:bodyPr>
            <a:normAutofit fontScale="77500" lnSpcReduction="20000"/>
          </a:bodyPr>
          <a:lstStyle/>
          <a:p>
            <a:pPr marL="0" lvl="0" indent="0">
              <a:buNone/>
            </a:pPr>
            <a:r>
              <a:rPr lang="en-US" sz="4000" dirty="0"/>
              <a:t>The </a:t>
            </a:r>
            <a:r>
              <a:rPr lang="en-US" sz="4000" b="1" dirty="0">
                <a:solidFill>
                  <a:srgbClr val="0000FF"/>
                </a:solidFill>
              </a:rPr>
              <a:t>3</a:t>
            </a:r>
            <a:r>
              <a:rPr lang="en-US" sz="4000" b="1" baseline="30000" dirty="0">
                <a:solidFill>
                  <a:srgbClr val="0000FF"/>
                </a:solidFill>
              </a:rPr>
              <a:t>rd</a:t>
            </a:r>
            <a:r>
              <a:rPr lang="en-US" sz="4000" b="1" dirty="0">
                <a:solidFill>
                  <a:srgbClr val="0000FF"/>
                </a:solidFill>
              </a:rPr>
              <a:t> use</a:t>
            </a:r>
            <a:r>
              <a:rPr lang="en-US" sz="4000" dirty="0">
                <a:solidFill>
                  <a:srgbClr val="0000FF"/>
                </a:solidFill>
              </a:rPr>
              <a:t> </a:t>
            </a:r>
            <a:r>
              <a:rPr lang="en-US" sz="4000" dirty="0"/>
              <a:t>of the Law, the ‘moral law’, is not done away </a:t>
            </a:r>
            <a:r>
              <a:rPr lang="en-US" sz="4000" dirty="0" smtClean="0"/>
              <a:t>	with </a:t>
            </a:r>
            <a:r>
              <a:rPr lang="en-US" sz="4000" dirty="0" smtClean="0"/>
              <a:t>	(</a:t>
            </a:r>
            <a:r>
              <a:rPr lang="en-US" sz="4000" dirty="0"/>
              <a:t>civil, ceremonial, </a:t>
            </a:r>
            <a:r>
              <a:rPr lang="en-US" sz="4000" dirty="0" smtClean="0">
                <a:solidFill>
                  <a:srgbClr val="0000FF"/>
                </a:solidFill>
              </a:rPr>
              <a:t>3</a:t>
            </a:r>
            <a:r>
              <a:rPr lang="en-US" sz="4000" baseline="30000" dirty="0" smtClean="0">
                <a:solidFill>
                  <a:srgbClr val="0000FF"/>
                </a:solidFill>
              </a:rPr>
              <a:t>rd</a:t>
            </a:r>
            <a:r>
              <a:rPr lang="en-US" sz="4000" dirty="0" smtClean="0">
                <a:solidFill>
                  <a:srgbClr val="0000FF"/>
                </a:solidFill>
              </a:rPr>
              <a:t> = </a:t>
            </a:r>
            <a:r>
              <a:rPr lang="en-US" sz="4000" b="1" dirty="0" smtClean="0">
                <a:solidFill>
                  <a:srgbClr val="0000FF"/>
                </a:solidFill>
              </a:rPr>
              <a:t>moral</a:t>
            </a:r>
            <a:r>
              <a:rPr lang="en-US" sz="4000" dirty="0"/>
              <a:t>).</a:t>
            </a:r>
          </a:p>
          <a:p>
            <a:pPr marL="0" indent="0">
              <a:buNone/>
            </a:pPr>
            <a:endParaRPr lang="en-US" sz="1500" dirty="0">
              <a:solidFill>
                <a:srgbClr val="00B050"/>
              </a:solidFill>
            </a:endParaRPr>
          </a:p>
          <a:p>
            <a:r>
              <a:rPr lang="en-US" sz="4000" b="1" dirty="0"/>
              <a:t>Not </a:t>
            </a:r>
            <a:r>
              <a:rPr lang="en-US" sz="4000" b="1" u="sng" dirty="0" smtClean="0"/>
              <a:t>________</a:t>
            </a:r>
            <a:r>
              <a:rPr lang="en-US" sz="4000" dirty="0" smtClean="0"/>
              <a:t> </a:t>
            </a:r>
            <a:r>
              <a:rPr lang="en-US" sz="4000" dirty="0"/>
              <a:t>seeking salvation by obeying the law </a:t>
            </a:r>
            <a:r>
              <a:rPr lang="en-US" sz="4000" dirty="0" smtClean="0"/>
              <a:t>   			– </a:t>
            </a:r>
            <a:r>
              <a:rPr lang="en-US" sz="4000" dirty="0"/>
              <a:t>{in </a:t>
            </a:r>
            <a:r>
              <a:rPr lang="en-US" sz="4000" b="1" dirty="0">
                <a:solidFill>
                  <a:schemeClr val="accent6">
                    <a:lumMod val="75000"/>
                  </a:schemeClr>
                </a:solidFill>
              </a:rPr>
              <a:t>FEAR</a:t>
            </a:r>
            <a:r>
              <a:rPr lang="en-US" sz="4000" dirty="0"/>
              <a:t>}.  </a:t>
            </a:r>
          </a:p>
          <a:p>
            <a:pPr marL="0" indent="0">
              <a:buNone/>
            </a:pPr>
            <a:r>
              <a:rPr lang="en-US" sz="4000" dirty="0"/>
              <a:t> </a:t>
            </a:r>
            <a:r>
              <a:rPr lang="en-US" sz="4000" dirty="0" smtClean="0"/>
              <a:t>      The </a:t>
            </a:r>
            <a:r>
              <a:rPr lang="en-US" sz="4000" dirty="0"/>
              <a:t>Jews described the Law as a “yoke”, and they </a:t>
            </a:r>
            <a:r>
              <a:rPr lang="en-US" sz="4000" dirty="0" smtClean="0"/>
              <a:t> </a:t>
            </a:r>
          </a:p>
          <a:p>
            <a:pPr marL="0" indent="0">
              <a:buNone/>
            </a:pPr>
            <a:r>
              <a:rPr lang="en-US" sz="4000" dirty="0"/>
              <a:t> </a:t>
            </a:r>
            <a:r>
              <a:rPr lang="en-US" sz="4000" dirty="0" smtClean="0"/>
              <a:t>      were proud </a:t>
            </a:r>
            <a:r>
              <a:rPr lang="en-US" sz="4000" dirty="0"/>
              <a:t>that </a:t>
            </a:r>
            <a:r>
              <a:rPr lang="en-US" sz="4000" dirty="0" smtClean="0"/>
              <a:t>the law of </a:t>
            </a:r>
            <a:r>
              <a:rPr lang="en-US" sz="4000" dirty="0"/>
              <a:t>God set them apart</a:t>
            </a:r>
            <a:r>
              <a:rPr lang="en-US" sz="4000" dirty="0" smtClean="0"/>
              <a:t>.</a:t>
            </a:r>
          </a:p>
          <a:p>
            <a:pPr marL="0" indent="0">
              <a:buNone/>
            </a:pPr>
            <a:endParaRPr lang="en-US" sz="1000" dirty="0"/>
          </a:p>
          <a:p>
            <a:pPr>
              <a:spcBef>
                <a:spcPts val="1200"/>
              </a:spcBef>
            </a:pPr>
            <a:r>
              <a:rPr lang="en-US" sz="4000" b="1" dirty="0"/>
              <a:t>Not </a:t>
            </a:r>
            <a:r>
              <a:rPr lang="en-US" sz="4000" b="1" dirty="0" smtClean="0"/>
              <a:t>__</a:t>
            </a:r>
            <a:r>
              <a:rPr lang="en-US" sz="4100" b="1" dirty="0" smtClean="0"/>
              <a:t>___________</a:t>
            </a:r>
            <a:r>
              <a:rPr lang="en-US" sz="4000" dirty="0" smtClean="0"/>
              <a:t> </a:t>
            </a:r>
            <a:r>
              <a:rPr lang="en-US" sz="4000" dirty="0"/>
              <a:t>seeking to be free of obligation </a:t>
            </a:r>
            <a:r>
              <a:rPr lang="en-US" sz="4000" dirty="0" smtClean="0"/>
              <a:t> 			– </a:t>
            </a:r>
            <a:r>
              <a:rPr lang="en-US" sz="4000" dirty="0"/>
              <a:t>{in </a:t>
            </a:r>
            <a:r>
              <a:rPr lang="en-US" sz="4000" b="1" dirty="0">
                <a:solidFill>
                  <a:srgbClr val="00863D"/>
                </a:solidFill>
              </a:rPr>
              <a:t>HATE</a:t>
            </a:r>
            <a:r>
              <a:rPr lang="en-US" sz="4000" dirty="0"/>
              <a:t>}.</a:t>
            </a:r>
          </a:p>
          <a:p>
            <a:pPr marL="0" indent="0">
              <a:buNone/>
            </a:pPr>
            <a:endParaRPr lang="en-US" sz="1700" dirty="0"/>
          </a:p>
          <a:p>
            <a:r>
              <a:rPr lang="en-US" sz="4000" b="1" dirty="0" smtClean="0"/>
              <a:t>Freedom </a:t>
            </a:r>
            <a:r>
              <a:rPr lang="en-US" sz="4000" b="1" dirty="0" smtClean="0"/>
              <a:t>from </a:t>
            </a:r>
            <a:r>
              <a:rPr lang="en-US" sz="4000" dirty="0" smtClean="0"/>
              <a:t>____________ on </a:t>
            </a:r>
            <a:r>
              <a:rPr lang="en-US" sz="4000" dirty="0"/>
              <a:t>the law </a:t>
            </a:r>
            <a:r>
              <a:rPr lang="en-US" sz="4000" dirty="0" smtClean="0"/>
              <a:t>in order to be saved, but also </a:t>
            </a:r>
            <a:r>
              <a:rPr lang="en-US" sz="4000" dirty="0"/>
              <a:t>a </a:t>
            </a:r>
            <a:r>
              <a:rPr lang="en-US" sz="4000" b="1" dirty="0" smtClean="0"/>
              <a:t>freedom</a:t>
            </a:r>
            <a:r>
              <a:rPr lang="en-US" sz="4000" dirty="0" smtClean="0"/>
              <a:t> </a:t>
            </a:r>
            <a:r>
              <a:rPr lang="en-US" sz="4000" b="1" dirty="0" smtClean="0"/>
              <a:t>to </a:t>
            </a:r>
            <a:r>
              <a:rPr lang="en-US" sz="4000" b="1" dirty="0">
                <a:solidFill>
                  <a:srgbClr val="FF0000"/>
                </a:solidFill>
              </a:rPr>
              <a:t>truly obey </a:t>
            </a:r>
            <a:r>
              <a:rPr lang="en-US" sz="4000" dirty="0" smtClean="0"/>
              <a:t>it.     (</a:t>
            </a:r>
            <a:r>
              <a:rPr lang="en-US" sz="4000" dirty="0"/>
              <a:t>There was such a thing as voluntary slavery in Israel</a:t>
            </a:r>
            <a:r>
              <a:rPr lang="en-US" sz="4000" dirty="0" smtClean="0"/>
              <a:t>.) 			– </a:t>
            </a:r>
            <a:r>
              <a:rPr lang="en-US" sz="4000" dirty="0"/>
              <a:t>{in</a:t>
            </a:r>
            <a:r>
              <a:rPr lang="en-US" sz="4000" dirty="0">
                <a:solidFill>
                  <a:srgbClr val="00863D"/>
                </a:solidFill>
              </a:rPr>
              <a:t> </a:t>
            </a:r>
            <a:r>
              <a:rPr lang="en-US" sz="4000" b="1" dirty="0">
                <a:solidFill>
                  <a:srgbClr val="FF0000"/>
                </a:solidFill>
              </a:rPr>
              <a:t>LOVE</a:t>
            </a:r>
            <a:r>
              <a:rPr lang="en-US" sz="4000" dirty="0" smtClean="0"/>
              <a:t>}.</a:t>
            </a:r>
          </a:p>
          <a:p>
            <a:pPr marL="0" indent="0">
              <a:buNone/>
            </a:pPr>
            <a:r>
              <a:rPr lang="en-US" sz="1800" b="1" dirty="0" smtClean="0"/>
              <a:t>    </a:t>
            </a:r>
            <a:endParaRPr lang="en-US" sz="1800" dirty="0"/>
          </a:p>
          <a:p>
            <a:pPr marL="0" indent="0">
              <a:buNone/>
            </a:pPr>
            <a:endParaRPr lang="en-US" dirty="0"/>
          </a:p>
        </p:txBody>
      </p:sp>
      <p:sp>
        <p:nvSpPr>
          <p:cNvPr id="4" name="Rectangle 3"/>
          <p:cNvSpPr/>
          <p:nvPr/>
        </p:nvSpPr>
        <p:spPr>
          <a:xfrm>
            <a:off x="1066800" y="2068412"/>
            <a:ext cx="1676400" cy="584775"/>
          </a:xfrm>
          <a:prstGeom prst="rect">
            <a:avLst/>
          </a:prstGeom>
        </p:spPr>
        <p:txBody>
          <a:bodyPr wrap="square">
            <a:spAutoFit/>
          </a:bodyPr>
          <a:lstStyle/>
          <a:p>
            <a:r>
              <a:rPr lang="en-US" sz="3200" b="1" dirty="0" smtClean="0">
                <a:solidFill>
                  <a:schemeClr val="accent6">
                    <a:lumMod val="75000"/>
                  </a:schemeClr>
                </a:solidFill>
              </a:rPr>
              <a:t>Legalism</a:t>
            </a:r>
            <a:r>
              <a:rPr lang="en-US" sz="2800" b="1" dirty="0" smtClean="0"/>
              <a:t> </a:t>
            </a:r>
            <a:endParaRPr lang="en-US" sz="2800" b="1" dirty="0"/>
          </a:p>
        </p:txBody>
      </p:sp>
      <p:sp>
        <p:nvSpPr>
          <p:cNvPr id="5" name="Rectangle 4"/>
          <p:cNvSpPr/>
          <p:nvPr/>
        </p:nvSpPr>
        <p:spPr>
          <a:xfrm>
            <a:off x="1066800" y="4063425"/>
            <a:ext cx="2787366" cy="584775"/>
          </a:xfrm>
          <a:prstGeom prst="rect">
            <a:avLst/>
          </a:prstGeom>
        </p:spPr>
        <p:txBody>
          <a:bodyPr wrap="none">
            <a:spAutoFit/>
          </a:bodyPr>
          <a:lstStyle/>
          <a:p>
            <a:r>
              <a:rPr lang="en-US" sz="3200" b="1" dirty="0">
                <a:solidFill>
                  <a:srgbClr val="00863D"/>
                </a:solidFill>
              </a:rPr>
              <a:t>Antinomianism</a:t>
            </a:r>
            <a:endParaRPr lang="en-US" sz="3200" dirty="0">
              <a:solidFill>
                <a:srgbClr val="00863D"/>
              </a:solidFill>
            </a:endParaRPr>
          </a:p>
        </p:txBody>
      </p:sp>
      <p:sp>
        <p:nvSpPr>
          <p:cNvPr id="6" name="Rectangle 5"/>
          <p:cNvSpPr/>
          <p:nvPr/>
        </p:nvSpPr>
        <p:spPr>
          <a:xfrm>
            <a:off x="2704640" y="5105400"/>
            <a:ext cx="2569934" cy="584775"/>
          </a:xfrm>
          <a:prstGeom prst="rect">
            <a:avLst/>
          </a:prstGeom>
        </p:spPr>
        <p:txBody>
          <a:bodyPr wrap="none">
            <a:spAutoFit/>
          </a:bodyPr>
          <a:lstStyle/>
          <a:p>
            <a:r>
              <a:rPr lang="en-US" sz="3200" b="1" dirty="0" smtClean="0">
                <a:solidFill>
                  <a:srgbClr val="FF0000"/>
                </a:solidFill>
              </a:rPr>
              <a:t> ‘</a:t>
            </a:r>
            <a:r>
              <a:rPr lang="en-US" sz="3200" b="1" dirty="0" smtClean="0">
                <a:solidFill>
                  <a:srgbClr val="FF0000"/>
                </a:solidFill>
              </a:rPr>
              <a:t>dependence’</a:t>
            </a:r>
            <a:endParaRPr lang="en-US" sz="3200" dirty="0">
              <a:solidFill>
                <a:srgbClr val="FF0000"/>
              </a:solidFill>
            </a:endParaRPr>
          </a:p>
        </p:txBody>
      </p:sp>
    </p:spTree>
    <p:extLst>
      <p:ext uri="{BB962C8B-B14F-4D97-AF65-F5344CB8AC3E}">
        <p14:creationId xmlns:p14="http://schemas.microsoft.com/office/powerpoint/2010/main" xmlns="" val="397001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10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1000"/>
                                        <p:tgtEl>
                                          <p:spTgt spid="3">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10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Effect transition="in" filter="fad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arn(inVertical)">
                                      <p:cBhvr>
                                        <p:cTn id="25" dur="10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arn(inVertical)">
                                      <p:cBhvr>
                                        <p:cTn id="37" dur="10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p:cTn id="42" dur="500" fill="hold"/>
                                        <p:tgtEl>
                                          <p:spTgt spid="6"/>
                                        </p:tgtEl>
                                        <p:attrNameLst>
                                          <p:attrName>ppt_w</p:attrName>
                                        </p:attrNameLst>
                                      </p:cBhvr>
                                      <p:tavLst>
                                        <p:tav tm="0">
                                          <p:val>
                                            <p:fltVal val="0"/>
                                          </p:val>
                                        </p:tav>
                                        <p:tav tm="100000">
                                          <p:val>
                                            <p:strVal val="#ppt_w"/>
                                          </p:val>
                                        </p:tav>
                                      </p:tavLst>
                                    </p:anim>
                                    <p:anim calcmode="lin" valueType="num">
                                      <p:cBhvr>
                                        <p:cTn id="43" dur="500" fill="hold"/>
                                        <p:tgtEl>
                                          <p:spTgt spid="6"/>
                                        </p:tgtEl>
                                        <p:attrNameLst>
                                          <p:attrName>ppt_h</p:attrName>
                                        </p:attrNameLst>
                                      </p:cBhvr>
                                      <p:tavLst>
                                        <p:tav tm="0">
                                          <p:val>
                                            <p:fltVal val="0"/>
                                          </p:val>
                                        </p:tav>
                                        <p:tav tm="100000">
                                          <p:val>
                                            <p:strVal val="#ppt_h"/>
                                          </p:val>
                                        </p:tav>
                                      </p:tavLst>
                                    </p:anim>
                                    <p:animEffect transition="in" filter="fade">
                                      <p:cBhvr>
                                        <p:cTn id="4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latin typeface="Times New Roman" panose="02020603050405020304" pitchFamily="18" charset="0"/>
                <a:cs typeface="Times New Roman" panose="02020603050405020304" pitchFamily="18" charset="0"/>
              </a:rPr>
              <a:t>1 John 2 &amp;3</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66800"/>
            <a:ext cx="8991600" cy="5638800"/>
          </a:xfrm>
        </p:spPr>
        <p:txBody>
          <a:bodyPr>
            <a:normAutofit fontScale="85000" lnSpcReduction="10000"/>
          </a:bodyPr>
          <a:lstStyle/>
          <a:p>
            <a:pPr lvl="0">
              <a:buFont typeface="Wingdings" panose="05000000000000000000" pitchFamily="2" charset="2"/>
              <a:buChar char="v"/>
            </a:pPr>
            <a:r>
              <a:rPr lang="en-US" i="1" dirty="0"/>
              <a:t>“</a:t>
            </a:r>
            <a:r>
              <a:rPr lang="en-US" b="1" i="1" dirty="0">
                <a:solidFill>
                  <a:srgbClr val="FF0000"/>
                </a:solidFill>
              </a:rPr>
              <a:t>3. </a:t>
            </a:r>
            <a:r>
              <a:rPr lang="en-US" i="1" dirty="0"/>
              <a:t>We know that we have come to know him if we obey his commands.  </a:t>
            </a:r>
            <a:r>
              <a:rPr lang="en-US" b="1" i="1" dirty="0">
                <a:solidFill>
                  <a:srgbClr val="FF0000"/>
                </a:solidFill>
              </a:rPr>
              <a:t>4.  </a:t>
            </a:r>
            <a:r>
              <a:rPr lang="en-US" i="1" dirty="0"/>
              <a:t>The man who says, "I know him," but does not do what he commands is a liar, and the truth is not in him.  </a:t>
            </a:r>
            <a:r>
              <a:rPr lang="en-US" b="1" i="1" dirty="0">
                <a:solidFill>
                  <a:srgbClr val="FF0000"/>
                </a:solidFill>
              </a:rPr>
              <a:t>5.  </a:t>
            </a:r>
            <a:r>
              <a:rPr lang="en-US" i="1" dirty="0"/>
              <a:t>But if anyone obeys his word, God's love is truly made complete in him. This is how we know we are in him:  </a:t>
            </a:r>
            <a:r>
              <a:rPr lang="en-US" b="1" i="1" dirty="0">
                <a:solidFill>
                  <a:srgbClr val="FF0000"/>
                </a:solidFill>
              </a:rPr>
              <a:t>6</a:t>
            </a:r>
            <a:r>
              <a:rPr lang="en-US" i="1" dirty="0">
                <a:solidFill>
                  <a:srgbClr val="FF0000"/>
                </a:solidFill>
              </a:rPr>
              <a:t>.</a:t>
            </a:r>
            <a:r>
              <a:rPr lang="en-US" i="1" dirty="0"/>
              <a:t>  Whoever claims to live in him must walk as Jesus did</a:t>
            </a:r>
            <a:r>
              <a:rPr lang="en-US" i="1" dirty="0" smtClean="0"/>
              <a:t>.”							</a:t>
            </a:r>
            <a:r>
              <a:rPr lang="en-US" dirty="0" smtClean="0">
                <a:solidFill>
                  <a:srgbClr val="FF0000"/>
                </a:solidFill>
              </a:rPr>
              <a:t>(</a:t>
            </a:r>
            <a:r>
              <a:rPr lang="en-US" u="sng" dirty="0">
                <a:solidFill>
                  <a:srgbClr val="FF0000"/>
                </a:solidFill>
              </a:rPr>
              <a:t>1 </a:t>
            </a:r>
            <a:r>
              <a:rPr lang="en-US" u="sng" dirty="0" smtClean="0">
                <a:solidFill>
                  <a:srgbClr val="FF0000"/>
                </a:solidFill>
              </a:rPr>
              <a:t>John </a:t>
            </a:r>
            <a:r>
              <a:rPr lang="en-US" u="sng" dirty="0">
                <a:solidFill>
                  <a:srgbClr val="FF0000"/>
                </a:solidFill>
              </a:rPr>
              <a:t>2:3-6</a:t>
            </a:r>
            <a:r>
              <a:rPr lang="en-US" b="1" dirty="0" smtClean="0">
                <a:solidFill>
                  <a:srgbClr val="FF0000"/>
                </a:solidFill>
              </a:rPr>
              <a:t>)</a:t>
            </a:r>
            <a:r>
              <a:rPr lang="en-US" i="1" dirty="0" smtClean="0">
                <a:solidFill>
                  <a:srgbClr val="FF0000"/>
                </a:solidFill>
              </a:rPr>
              <a:t>.</a:t>
            </a:r>
          </a:p>
          <a:p>
            <a:pPr>
              <a:buFont typeface="Wingdings" panose="05000000000000000000" pitchFamily="2" charset="2"/>
              <a:buChar char="v"/>
            </a:pPr>
            <a:r>
              <a:rPr lang="en-US" b="1" i="1" dirty="0" smtClean="0"/>
              <a:t> </a:t>
            </a:r>
            <a:r>
              <a:rPr lang="en-US" b="1" i="1" dirty="0">
                <a:solidFill>
                  <a:srgbClr val="FF0000"/>
                </a:solidFill>
              </a:rPr>
              <a:t>6</a:t>
            </a:r>
            <a:r>
              <a:rPr lang="en-US" b="1" i="1" dirty="0" smtClean="0">
                <a:solidFill>
                  <a:srgbClr val="FF0000"/>
                </a:solidFill>
              </a:rPr>
              <a:t>.</a:t>
            </a:r>
            <a:r>
              <a:rPr lang="en-US" b="1" i="1" dirty="0" smtClean="0"/>
              <a:t> </a:t>
            </a:r>
            <a:r>
              <a:rPr lang="en-US" i="1" dirty="0"/>
              <a:t>“No one who lives in him keeps on sinning. No one who continues to sin has either seen him or known him.</a:t>
            </a:r>
            <a:r>
              <a:rPr lang="en-US" b="1" dirty="0"/>
              <a:t>  </a:t>
            </a:r>
            <a:r>
              <a:rPr lang="en-US" b="1" i="1" dirty="0">
                <a:solidFill>
                  <a:srgbClr val="FF0000"/>
                </a:solidFill>
              </a:rPr>
              <a:t>7.  </a:t>
            </a:r>
            <a:r>
              <a:rPr lang="en-US" i="1" dirty="0"/>
              <a:t>Dear children, do not let anyone lead you astray. He who does what is right is righteous, just as he is righteous</a:t>
            </a:r>
            <a:r>
              <a:rPr lang="en-US" i="1" dirty="0" smtClean="0"/>
              <a:t>. ……   </a:t>
            </a:r>
            <a:r>
              <a:rPr lang="en-US" b="1" i="1" dirty="0">
                <a:solidFill>
                  <a:srgbClr val="FF0000"/>
                </a:solidFill>
              </a:rPr>
              <a:t>9.  </a:t>
            </a:r>
            <a:r>
              <a:rPr lang="en-US" i="1" dirty="0"/>
              <a:t>No one who is born of God will continue to sin, because God's seed remains in him; he cannot go on sinning, because he has been born of God.”</a:t>
            </a:r>
            <a:r>
              <a:rPr lang="en-US" dirty="0"/>
              <a:t> </a:t>
            </a:r>
            <a:r>
              <a:rPr lang="en-US" dirty="0" smtClean="0"/>
              <a:t>		</a:t>
            </a:r>
            <a:r>
              <a:rPr lang="en-US" dirty="0"/>
              <a:t>	</a:t>
            </a:r>
            <a:r>
              <a:rPr lang="en-US" dirty="0" smtClean="0">
                <a:solidFill>
                  <a:srgbClr val="FF0000"/>
                </a:solidFill>
              </a:rPr>
              <a:t>(</a:t>
            </a:r>
            <a:r>
              <a:rPr lang="en-US" u="sng" dirty="0">
                <a:solidFill>
                  <a:srgbClr val="FF0000"/>
                </a:solidFill>
              </a:rPr>
              <a:t>1 </a:t>
            </a:r>
            <a:r>
              <a:rPr lang="en-US" u="sng" dirty="0" smtClean="0">
                <a:solidFill>
                  <a:srgbClr val="FF0000"/>
                </a:solidFill>
              </a:rPr>
              <a:t>John </a:t>
            </a:r>
            <a:r>
              <a:rPr lang="en-US" u="sng" dirty="0">
                <a:solidFill>
                  <a:srgbClr val="FF0000"/>
                </a:solidFill>
              </a:rPr>
              <a:t>3:6, 7, &amp; </a:t>
            </a:r>
            <a:r>
              <a:rPr lang="en-US" u="sng" dirty="0" smtClean="0">
                <a:solidFill>
                  <a:srgbClr val="FF0000"/>
                </a:solidFill>
              </a:rPr>
              <a:t>9</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xmlns="" val="46922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a:solidFill>
                  <a:srgbClr val="D60093"/>
                </a:solidFill>
                <a:latin typeface="Times New Roman" panose="02020603050405020304" pitchFamily="18" charset="0"/>
                <a:cs typeface="Times New Roman" panose="02020603050405020304" pitchFamily="18" charset="0"/>
              </a:rPr>
              <a:t>Grace working through union with Christ results in a fruitful life</a:t>
            </a:r>
            <a:r>
              <a:rPr lang="en-US" dirty="0">
                <a:solidFill>
                  <a:srgbClr val="D60093"/>
                </a:solidFill>
                <a:latin typeface="Times New Roman" panose="02020603050405020304" pitchFamily="18" charset="0"/>
                <a:cs typeface="Times New Roman" panose="02020603050405020304" pitchFamily="18" charset="0"/>
              </a:rPr>
              <a:t>.</a:t>
            </a:r>
            <a:endParaRPr lang="en-US" dirty="0"/>
          </a:p>
        </p:txBody>
      </p:sp>
      <p:sp>
        <p:nvSpPr>
          <p:cNvPr id="3" name="Content Placeholder 2"/>
          <p:cNvSpPr>
            <a:spLocks noGrp="1"/>
          </p:cNvSpPr>
          <p:nvPr>
            <p:ph idx="1"/>
          </p:nvPr>
        </p:nvSpPr>
        <p:spPr>
          <a:xfrm>
            <a:off x="0" y="1219200"/>
            <a:ext cx="9124950" cy="5638800"/>
          </a:xfrm>
        </p:spPr>
        <p:txBody>
          <a:bodyPr>
            <a:normAutofit fontScale="77500" lnSpcReduction="20000"/>
          </a:bodyPr>
          <a:lstStyle/>
          <a:p>
            <a:pPr marL="0" indent="0">
              <a:buNone/>
            </a:pPr>
            <a:r>
              <a:rPr lang="en-US" dirty="0" smtClean="0"/>
              <a:t>      </a:t>
            </a:r>
            <a:r>
              <a:rPr lang="en-US" sz="3500" dirty="0" smtClean="0"/>
              <a:t>________</a:t>
            </a:r>
            <a:r>
              <a:rPr lang="en-US" sz="3500" u="sng" dirty="0" smtClean="0"/>
              <a:t>_</a:t>
            </a:r>
            <a:r>
              <a:rPr lang="en-US" sz="3500" b="1" dirty="0" smtClean="0"/>
              <a:t>to </a:t>
            </a:r>
            <a:r>
              <a:rPr lang="en-US" sz="3500" b="1" dirty="0"/>
              <a:t>Jesus Christ as Lord brings us true </a:t>
            </a:r>
            <a:r>
              <a:rPr lang="en-US" sz="3500" b="1" dirty="0" smtClean="0"/>
              <a:t>freedom.</a:t>
            </a:r>
          </a:p>
          <a:p>
            <a:pPr>
              <a:buFont typeface="Wingdings" panose="05000000000000000000" pitchFamily="2" charset="2"/>
              <a:buChar char="v"/>
            </a:pPr>
            <a:r>
              <a:rPr lang="en-US" sz="3500" dirty="0" smtClean="0"/>
              <a:t>“</a:t>
            </a:r>
            <a:r>
              <a:rPr lang="en-US" sz="3500" i="1" dirty="0"/>
              <a:t>I </a:t>
            </a:r>
            <a:r>
              <a:rPr lang="en-US" sz="3500" i="1" dirty="0" smtClean="0"/>
              <a:t>tell </a:t>
            </a:r>
            <a:r>
              <a:rPr lang="en-US" sz="3500" i="1" dirty="0"/>
              <a:t>you the truth everyone who sins is the slave of sin.  Now a slave has no permanent place in the family, but a son belongs to it forever.  So if the Son sets you free you will be free indeed.</a:t>
            </a:r>
            <a:r>
              <a:rPr lang="en-US" sz="3500" dirty="0"/>
              <a:t>” </a:t>
            </a:r>
            <a:r>
              <a:rPr lang="en-US" sz="3500" dirty="0">
                <a:solidFill>
                  <a:srgbClr val="FF0000"/>
                </a:solidFill>
              </a:rPr>
              <a:t>(</a:t>
            </a:r>
            <a:r>
              <a:rPr lang="en-US" sz="3500" u="sng" dirty="0">
                <a:solidFill>
                  <a:srgbClr val="FF0000"/>
                </a:solidFill>
              </a:rPr>
              <a:t>John </a:t>
            </a:r>
            <a:r>
              <a:rPr lang="en-US" sz="3500" u="sng" dirty="0" smtClean="0">
                <a:solidFill>
                  <a:srgbClr val="FF0000"/>
                </a:solidFill>
              </a:rPr>
              <a:t>8:34-3</a:t>
            </a:r>
          </a:p>
          <a:p>
            <a:pPr>
              <a:buFont typeface="Wingdings" panose="05000000000000000000" pitchFamily="2" charset="2"/>
              <a:buChar char="Ø"/>
            </a:pPr>
            <a:r>
              <a:rPr lang="en-US" sz="3500" dirty="0" smtClean="0"/>
              <a:t>Just </a:t>
            </a:r>
            <a:r>
              <a:rPr lang="en-US" sz="3500" dirty="0"/>
              <a:t>as death dissolves the marriage bond, so union with Jesus Christ in his death dissolves our bondage to the law.  Christ has done for us what we could not do for ourselves, now </a:t>
            </a:r>
            <a:r>
              <a:rPr lang="en-US" sz="3500" b="1" i="1" dirty="0"/>
              <a:t>“</a:t>
            </a:r>
            <a:r>
              <a:rPr lang="en-US" sz="3500" i="1" u="sng" dirty="0"/>
              <a:t>released</a:t>
            </a:r>
            <a:r>
              <a:rPr lang="en-US" sz="3500" u="sng" dirty="0"/>
              <a:t> </a:t>
            </a:r>
            <a:r>
              <a:rPr lang="en-US" sz="3500" i="1" u="sng" dirty="0"/>
              <a:t>from the law that we might serve in the new way of the Spirit</a:t>
            </a:r>
            <a:r>
              <a:rPr lang="en-US" sz="3500" dirty="0"/>
              <a:t>” </a:t>
            </a:r>
            <a:r>
              <a:rPr lang="en-US" sz="3500" dirty="0">
                <a:solidFill>
                  <a:srgbClr val="FF0000"/>
                </a:solidFill>
              </a:rPr>
              <a:t>(</a:t>
            </a:r>
            <a:r>
              <a:rPr lang="en-US" sz="3500" u="sng" dirty="0">
                <a:solidFill>
                  <a:srgbClr val="FF0000"/>
                </a:solidFill>
              </a:rPr>
              <a:t>7:6</a:t>
            </a:r>
            <a:r>
              <a:rPr lang="en-US" sz="3500" dirty="0">
                <a:solidFill>
                  <a:srgbClr val="FF0000"/>
                </a:solidFill>
              </a:rPr>
              <a:t>).  </a:t>
            </a:r>
            <a:endParaRPr lang="en-US" sz="3500" dirty="0" smtClean="0">
              <a:solidFill>
                <a:srgbClr val="FF0000"/>
              </a:solidFill>
            </a:endParaRPr>
          </a:p>
          <a:p>
            <a:pPr>
              <a:buFont typeface="Wingdings" panose="05000000000000000000" pitchFamily="2" charset="2"/>
              <a:buChar char="Ø"/>
            </a:pPr>
            <a:r>
              <a:rPr lang="en-US" sz="3500" dirty="0" smtClean="0"/>
              <a:t>This </a:t>
            </a:r>
            <a:r>
              <a:rPr lang="en-US" sz="3500" dirty="0"/>
              <a:t>freedom results in a faith that overcomes whether one was an alcoholic, a glutton, an adulterer, filled with angry hate, or simply self-righteous.  God does not force persons against their will but </a:t>
            </a:r>
            <a:r>
              <a:rPr lang="en-US" sz="3500" dirty="0" smtClean="0"/>
              <a:t>_________  </a:t>
            </a:r>
            <a:r>
              <a:rPr lang="en-US" sz="3500" smtClean="0"/>
              <a:t>__  </a:t>
            </a:r>
            <a:r>
              <a:rPr lang="en-US" sz="3500" smtClean="0"/>
              <a:t>______ so </a:t>
            </a:r>
            <a:r>
              <a:rPr lang="en-US" sz="3500" dirty="0"/>
              <a:t>that they now can </a:t>
            </a:r>
            <a:r>
              <a:rPr lang="en-US" sz="3500" b="1" dirty="0"/>
              <a:t>freely obey with a willing heart</a:t>
            </a:r>
            <a:r>
              <a:rPr lang="en-US" sz="3500" dirty="0"/>
              <a:t> “</a:t>
            </a:r>
            <a:r>
              <a:rPr lang="en-US" sz="3500" i="1" dirty="0"/>
              <a:t>the form of teaching to which you were entrusted</a:t>
            </a:r>
            <a:r>
              <a:rPr lang="en-US" sz="3500" dirty="0"/>
              <a:t>” </a:t>
            </a:r>
            <a:r>
              <a:rPr lang="en-US" sz="3500" dirty="0">
                <a:solidFill>
                  <a:srgbClr val="FF0000"/>
                </a:solidFill>
              </a:rPr>
              <a:t>(</a:t>
            </a:r>
            <a:r>
              <a:rPr lang="en-US" sz="3500" u="sng" dirty="0">
                <a:solidFill>
                  <a:srgbClr val="FF0000"/>
                </a:solidFill>
              </a:rPr>
              <a:t>6:17</a:t>
            </a:r>
            <a:r>
              <a:rPr lang="en-US" sz="3500" dirty="0" smtClean="0">
                <a:solidFill>
                  <a:srgbClr val="FF0000"/>
                </a:solidFill>
              </a:rPr>
              <a:t>).</a:t>
            </a:r>
          </a:p>
        </p:txBody>
      </p:sp>
      <p:sp>
        <p:nvSpPr>
          <p:cNvPr id="4" name="Rectangle 3"/>
          <p:cNvSpPr/>
          <p:nvPr/>
        </p:nvSpPr>
        <p:spPr>
          <a:xfrm>
            <a:off x="457200" y="1143000"/>
            <a:ext cx="1869137" cy="523220"/>
          </a:xfrm>
          <a:prstGeom prst="rect">
            <a:avLst/>
          </a:prstGeom>
        </p:spPr>
        <p:txBody>
          <a:bodyPr wrap="square">
            <a:spAutoFit/>
          </a:bodyPr>
          <a:lstStyle/>
          <a:p>
            <a:r>
              <a:rPr lang="en-US" sz="2700" b="1" dirty="0">
                <a:solidFill>
                  <a:srgbClr val="00863D"/>
                </a:solidFill>
              </a:rPr>
              <a:t>Belonging</a:t>
            </a:r>
            <a:r>
              <a:rPr lang="en-US" sz="2800" b="1" dirty="0"/>
              <a:t> </a:t>
            </a:r>
          </a:p>
        </p:txBody>
      </p:sp>
      <p:sp>
        <p:nvSpPr>
          <p:cNvPr id="5" name="Rectangle 4"/>
          <p:cNvSpPr/>
          <p:nvPr/>
        </p:nvSpPr>
        <p:spPr>
          <a:xfrm>
            <a:off x="3200400" y="5664369"/>
            <a:ext cx="3962399" cy="507831"/>
          </a:xfrm>
          <a:prstGeom prst="rect">
            <a:avLst/>
          </a:prstGeom>
        </p:spPr>
        <p:txBody>
          <a:bodyPr wrap="square">
            <a:spAutoFit/>
          </a:bodyPr>
          <a:lstStyle/>
          <a:p>
            <a:r>
              <a:rPr lang="en-US" sz="2700" b="1" dirty="0" smtClean="0"/>
              <a:t> </a:t>
            </a:r>
            <a:r>
              <a:rPr lang="en-US" sz="2700" b="1" dirty="0" smtClean="0">
                <a:solidFill>
                  <a:srgbClr val="0000FF"/>
                </a:solidFill>
              </a:rPr>
              <a:t>transforms the nature  </a:t>
            </a:r>
            <a:endParaRPr lang="en-US" sz="2700" b="1" dirty="0">
              <a:solidFill>
                <a:srgbClr val="0000FF"/>
              </a:solidFill>
            </a:endParaRPr>
          </a:p>
        </p:txBody>
      </p:sp>
    </p:spTree>
    <p:extLst>
      <p:ext uri="{BB962C8B-B14F-4D97-AF65-F5344CB8AC3E}">
        <p14:creationId xmlns:p14="http://schemas.microsoft.com/office/powerpoint/2010/main" xmlns="" val="3172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1000" fill="hold"/>
                                        <p:tgtEl>
                                          <p:spTgt spid="5"/>
                                        </p:tgtEl>
                                        <p:attrNameLst>
                                          <p:attrName>ppt_w</p:attrName>
                                        </p:attrNameLst>
                                      </p:cBhvr>
                                      <p:tavLst>
                                        <p:tav tm="0">
                                          <p:val>
                                            <p:fltVal val="0"/>
                                          </p:val>
                                        </p:tav>
                                        <p:tav tm="100000">
                                          <p:val>
                                            <p:strVal val="#ppt_w"/>
                                          </p:val>
                                        </p:tav>
                                      </p:tavLst>
                                    </p:anim>
                                    <p:anim calcmode="lin" valueType="num">
                                      <p:cBhvr>
                                        <p:cTn id="32" dur="1000" fill="hold"/>
                                        <p:tgtEl>
                                          <p:spTgt spid="5"/>
                                        </p:tgtEl>
                                        <p:attrNameLst>
                                          <p:attrName>ppt_h</p:attrName>
                                        </p:attrNameLst>
                                      </p:cBhvr>
                                      <p:tavLst>
                                        <p:tav tm="0">
                                          <p:val>
                                            <p:fltVal val="0"/>
                                          </p:val>
                                        </p:tav>
                                        <p:tav tm="100000">
                                          <p:val>
                                            <p:strVal val="#ppt_h"/>
                                          </p:val>
                                        </p:tav>
                                      </p:tavLst>
                                    </p:anim>
                                    <p:animEffect transition="in" filter="fade">
                                      <p:cBhvr>
                                        <p:cTn id="3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000" b="1" u="sng" dirty="0" smtClean="0">
                <a:solidFill>
                  <a:srgbClr val="7030A0"/>
                </a:solidFill>
                <a:latin typeface="Times New Roman" panose="02020603050405020304" pitchFamily="18" charset="0"/>
                <a:cs typeface="Times New Roman" panose="02020603050405020304" pitchFamily="18" charset="0"/>
              </a:rPr>
              <a:t>Discussion Questions</a:t>
            </a:r>
            <a:r>
              <a:rPr lang="en-US" sz="4000" b="1" dirty="0" smtClean="0">
                <a:solidFill>
                  <a:srgbClr val="7030A0"/>
                </a:solidFill>
                <a:latin typeface="Times New Roman" panose="02020603050405020304" pitchFamily="18" charset="0"/>
                <a:cs typeface="Times New Roman" panose="02020603050405020304" pitchFamily="18" charset="0"/>
              </a:rPr>
              <a:t>:</a:t>
            </a:r>
            <a:endParaRPr lang="en-US" sz="4000" b="1"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1143000"/>
            <a:ext cx="7696200" cy="5715000"/>
          </a:xfrm>
        </p:spPr>
        <p:txBody>
          <a:bodyPr>
            <a:normAutofit/>
          </a:bodyPr>
          <a:lstStyle/>
          <a:p>
            <a:pPr marL="514350" lvl="0" indent="-514350">
              <a:spcBef>
                <a:spcPts val="1200"/>
              </a:spcBef>
              <a:buNone/>
            </a:pPr>
            <a:r>
              <a:rPr lang="en-US" sz="3600" b="1" dirty="0" smtClean="0">
                <a:solidFill>
                  <a:srgbClr val="FF0000"/>
                </a:solidFill>
              </a:rPr>
              <a:t>1.  </a:t>
            </a:r>
            <a:r>
              <a:rPr lang="en-US" sz="3600" b="1" dirty="0" smtClean="0"/>
              <a:t>Do you agree </a:t>
            </a:r>
            <a:r>
              <a:rPr lang="en-US" sz="3600" b="1" dirty="0"/>
              <a:t>with the Bible’s teaching that all human beings are </a:t>
            </a:r>
            <a:r>
              <a:rPr lang="en-US" sz="3600" b="1" dirty="0" smtClean="0"/>
              <a:t>slaves? </a:t>
            </a:r>
          </a:p>
          <a:p>
            <a:pPr marL="514350" lvl="0" indent="-514350">
              <a:spcBef>
                <a:spcPts val="1200"/>
              </a:spcBef>
              <a:buNone/>
            </a:pPr>
            <a:endParaRPr lang="en-US" sz="1800" b="1" dirty="0"/>
          </a:p>
          <a:p>
            <a:pPr marL="514350" lvl="0" indent="-514350">
              <a:spcBef>
                <a:spcPts val="1200"/>
              </a:spcBef>
              <a:buNone/>
            </a:pPr>
            <a:r>
              <a:rPr lang="en-US" sz="3600" b="1" dirty="0" smtClean="0">
                <a:solidFill>
                  <a:srgbClr val="0000FF"/>
                </a:solidFill>
              </a:rPr>
              <a:t>2. </a:t>
            </a:r>
            <a:r>
              <a:rPr lang="en-US" sz="3600" b="1" dirty="0" smtClean="0"/>
              <a:t>In </a:t>
            </a:r>
            <a:r>
              <a:rPr lang="en-US" sz="3600" b="1" dirty="0"/>
              <a:t>our human condition, how can we experience real freedom? </a:t>
            </a:r>
          </a:p>
          <a:p>
            <a:pPr marL="514350" lvl="0" indent="-514350">
              <a:spcBef>
                <a:spcPts val="1200"/>
              </a:spcBef>
              <a:buNone/>
            </a:pPr>
            <a:endParaRPr lang="en-US" sz="2400" b="1" dirty="0" smtClean="0"/>
          </a:p>
          <a:p>
            <a:pPr lvl="0">
              <a:spcBef>
                <a:spcPts val="1200"/>
              </a:spcBef>
              <a:buNone/>
            </a:pPr>
            <a:r>
              <a:rPr lang="en-US" sz="3600" b="1" dirty="0" smtClean="0">
                <a:solidFill>
                  <a:srgbClr val="00863D"/>
                </a:solidFill>
              </a:rPr>
              <a:t>3.  </a:t>
            </a:r>
            <a:r>
              <a:rPr lang="en-US" sz="3600" b="1" dirty="0" smtClean="0"/>
              <a:t>In </a:t>
            </a:r>
            <a:r>
              <a:rPr lang="en-US" sz="3600" b="1" dirty="0"/>
              <a:t>what distinct ways have you seen God’s grace at work in your life?</a:t>
            </a:r>
          </a:p>
          <a:p>
            <a:pPr marL="514350" lvl="0" indent="-514350">
              <a:spcBef>
                <a:spcPts val="1200"/>
              </a:spcBef>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93057" y="2593657"/>
            <a:ext cx="7772400" cy="1219200"/>
          </a:xfrm>
        </p:spPr>
        <p:txBody>
          <a:bodyPr/>
          <a:lstStyle/>
          <a:p>
            <a:r>
              <a:rPr lang="en-US" dirty="0" smtClean="0"/>
              <a:t>Romans 6:15 - 7:6</a:t>
            </a:r>
            <a:endParaRPr lang="en-US" dirty="0"/>
          </a:p>
        </p:txBody>
      </p:sp>
      <p:sp>
        <p:nvSpPr>
          <p:cNvPr id="3" name="Subtitle 2"/>
          <p:cNvSpPr>
            <a:spLocks noGrp="1"/>
          </p:cNvSpPr>
          <p:nvPr>
            <p:ph type="subTitle" idx="1"/>
          </p:nvPr>
        </p:nvSpPr>
        <p:spPr>
          <a:xfrm>
            <a:off x="609600" y="4114800"/>
            <a:ext cx="8153400" cy="899159"/>
          </a:xfrm>
        </p:spPr>
        <p:txBody>
          <a:bodyPr>
            <a:normAutofit/>
          </a:bodyPr>
          <a:lstStyle/>
          <a:p>
            <a:pPr algn="l"/>
            <a:r>
              <a:rPr lang="en-US" sz="4600" b="1" dirty="0" smtClean="0">
                <a:solidFill>
                  <a:srgbClr val="FF0000"/>
                </a:solidFill>
                <a:latin typeface="Times New Roman" pitchFamily="18" charset="0"/>
                <a:cs typeface="Times New Roman" pitchFamily="18" charset="0"/>
              </a:rPr>
              <a:t>   Free To   O  </a:t>
            </a:r>
            <a:r>
              <a:rPr lang="en-US" sz="4600" b="1" dirty="0" err="1" smtClean="0">
                <a:solidFill>
                  <a:srgbClr val="FF0000"/>
                </a:solidFill>
                <a:latin typeface="Times New Roman" pitchFamily="18" charset="0"/>
                <a:cs typeface="Times New Roman" pitchFamily="18" charset="0"/>
              </a:rPr>
              <a:t>bey</a:t>
            </a:r>
            <a:r>
              <a:rPr lang="en-US" sz="4600" b="1" dirty="0" smtClean="0">
                <a:solidFill>
                  <a:srgbClr val="FF0000"/>
                </a:solidFill>
                <a:latin typeface="Times New Roman" pitchFamily="18" charset="0"/>
                <a:cs typeface="Times New Roman" pitchFamily="18" charset="0"/>
              </a:rPr>
              <a:t> In Christ</a:t>
            </a:r>
            <a:endParaRPr lang="en-US" sz="4600" dirty="0">
              <a:solidFill>
                <a:srgbClr val="FF0000"/>
              </a:solidFill>
            </a:endParaRPr>
          </a:p>
        </p:txBody>
      </p:sp>
      <p:pic>
        <p:nvPicPr>
          <p:cNvPr id="4" name="Picture 3" descr="C:\Users\Ridge Orr\Desktop\Romans - ST\Romans_HO_Header7-31.jpg"/>
          <p:cNvPicPr/>
          <p:nvPr/>
        </p:nvPicPr>
        <p:blipFill>
          <a:blip r:embed="rId2" cstate="print"/>
          <a:srcRect/>
          <a:stretch>
            <a:fillRect/>
          </a:stretch>
        </p:blipFill>
        <p:spPr bwMode="auto">
          <a:xfrm>
            <a:off x="235857" y="754741"/>
            <a:ext cx="8686800" cy="1828800"/>
          </a:xfrm>
          <a:prstGeom prst="rect">
            <a:avLst/>
          </a:prstGeom>
          <a:noFill/>
          <a:ln w="9525">
            <a:noFill/>
            <a:miter lim="800000"/>
            <a:headEnd/>
            <a:tailEnd/>
          </a:ln>
        </p:spPr>
      </p:pic>
      <p:pic>
        <p:nvPicPr>
          <p:cNvPr id="6" name="Picture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819400" y="3812856"/>
            <a:ext cx="3269343" cy="319754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029"/>
            <a:ext cx="8229600" cy="1143000"/>
          </a:xfrm>
        </p:spPr>
        <p:txBody>
          <a:bodyPr/>
          <a:lstStyle/>
          <a:p>
            <a:r>
              <a:rPr lang="en-US" b="1" dirty="0">
                <a:latin typeface="Algerian" panose="04020705040A02060702" pitchFamily="82" charset="0"/>
              </a:rPr>
              <a:t>Introduction:</a:t>
            </a:r>
            <a:endParaRPr lang="en-US" dirty="0">
              <a:latin typeface="Algerian" panose="04020705040A02060702" pitchFamily="82" charset="0"/>
            </a:endParaRPr>
          </a:p>
        </p:txBody>
      </p:sp>
      <p:sp>
        <p:nvSpPr>
          <p:cNvPr id="3" name="Content Placeholder 2"/>
          <p:cNvSpPr>
            <a:spLocks noGrp="1"/>
          </p:cNvSpPr>
          <p:nvPr>
            <p:ph idx="1"/>
          </p:nvPr>
        </p:nvSpPr>
        <p:spPr>
          <a:xfrm>
            <a:off x="0" y="1219200"/>
            <a:ext cx="9144000" cy="5715000"/>
          </a:xfrm>
        </p:spPr>
        <p:txBody>
          <a:bodyPr>
            <a:normAutofit fontScale="40000" lnSpcReduction="20000"/>
          </a:bodyPr>
          <a:lstStyle/>
          <a:p>
            <a:pPr marL="0" indent="0">
              <a:buNone/>
            </a:pPr>
            <a:r>
              <a:rPr lang="en-US" sz="6700" dirty="0" smtClean="0"/>
              <a:t>In </a:t>
            </a:r>
            <a:r>
              <a:rPr lang="en-US" sz="6700" dirty="0">
                <a:solidFill>
                  <a:srgbClr val="FF0000"/>
                </a:solidFill>
              </a:rPr>
              <a:t>chapter 6</a:t>
            </a:r>
            <a:r>
              <a:rPr lang="en-US" sz="6700" dirty="0"/>
              <a:t>, there are two sections with the same </a:t>
            </a:r>
            <a:r>
              <a:rPr lang="en-US" sz="6700" dirty="0" smtClean="0"/>
              <a:t>objective 	but </a:t>
            </a:r>
            <a:r>
              <a:rPr lang="en-US" sz="6700" dirty="0"/>
              <a:t>with different emphasis</a:t>
            </a:r>
            <a:r>
              <a:rPr lang="en-US" sz="6700" dirty="0" smtClean="0"/>
              <a:t>.</a:t>
            </a:r>
          </a:p>
          <a:p>
            <a:pPr marL="0" indent="0">
              <a:buNone/>
            </a:pPr>
            <a:endParaRPr lang="en-US" sz="4000" dirty="0"/>
          </a:p>
          <a:p>
            <a:r>
              <a:rPr lang="en-US" sz="6700" b="1" i="1" dirty="0"/>
              <a:t>“Shall we go on sinning that grace may increase?</a:t>
            </a:r>
            <a:r>
              <a:rPr lang="en-US" sz="6700" i="1" dirty="0"/>
              <a:t> </a:t>
            </a:r>
            <a:r>
              <a:rPr lang="en-US" sz="6700" i="1" dirty="0" smtClean="0"/>
              <a:t>		 </a:t>
            </a:r>
            <a:r>
              <a:rPr lang="en-US" sz="6700" b="1" i="1" dirty="0">
                <a:solidFill>
                  <a:srgbClr val="0000FF"/>
                </a:solidFill>
              </a:rPr>
              <a:t>By no </a:t>
            </a:r>
            <a:r>
              <a:rPr lang="en-US" sz="6700" b="1" i="1" dirty="0" smtClean="0">
                <a:solidFill>
                  <a:srgbClr val="0000FF"/>
                </a:solidFill>
              </a:rPr>
              <a:t>means</a:t>
            </a:r>
            <a:r>
              <a:rPr lang="en-US" sz="6700" b="1" i="1" dirty="0">
                <a:solidFill>
                  <a:srgbClr val="0000FF"/>
                </a:solidFill>
              </a:rPr>
              <a:t>!”</a:t>
            </a:r>
            <a:endParaRPr lang="en-US" sz="6700" dirty="0">
              <a:solidFill>
                <a:srgbClr val="0000FF"/>
              </a:solidFill>
            </a:endParaRPr>
          </a:p>
          <a:p>
            <a:pPr marL="0" indent="0">
              <a:buNone/>
            </a:pPr>
            <a:r>
              <a:rPr lang="en-US" sz="6700" dirty="0"/>
              <a:t> </a:t>
            </a:r>
            <a:r>
              <a:rPr lang="en-US" sz="6700" dirty="0" smtClean="0"/>
              <a:t>  </a:t>
            </a:r>
            <a:r>
              <a:rPr lang="en-US" sz="6700" dirty="0" smtClean="0">
                <a:solidFill>
                  <a:srgbClr val="FF0000"/>
                </a:solidFill>
              </a:rPr>
              <a:t> </a:t>
            </a:r>
            <a:r>
              <a:rPr lang="en-US" sz="6700" u="sng" dirty="0" smtClean="0">
                <a:solidFill>
                  <a:srgbClr val="FF0000"/>
                </a:solidFill>
              </a:rPr>
              <a:t>6:1-14</a:t>
            </a:r>
            <a:r>
              <a:rPr lang="en-US" sz="6700" dirty="0" smtClean="0">
                <a:solidFill>
                  <a:srgbClr val="FF0000"/>
                </a:solidFill>
              </a:rPr>
              <a:t> </a:t>
            </a:r>
            <a:r>
              <a:rPr lang="en-US" sz="6700" dirty="0"/>
              <a:t>Being united with Christ is what God has done to </a:t>
            </a:r>
            <a:r>
              <a:rPr lang="en-US" sz="6700" dirty="0" smtClean="0"/>
              <a:t>us.    </a:t>
            </a:r>
          </a:p>
          <a:p>
            <a:pPr marL="0" indent="0">
              <a:buNone/>
            </a:pPr>
            <a:r>
              <a:rPr lang="en-US" sz="6700" dirty="0"/>
              <a:t> </a:t>
            </a:r>
            <a:r>
              <a:rPr lang="en-US" sz="6700" dirty="0" smtClean="0"/>
              <a:t>               Being </a:t>
            </a:r>
            <a:r>
              <a:rPr lang="en-US" sz="6700" dirty="0"/>
              <a:t>joined to Christ leads us into righteous </a:t>
            </a:r>
            <a:r>
              <a:rPr lang="en-US" sz="6700" dirty="0" smtClean="0"/>
              <a:t>conduct.</a:t>
            </a:r>
          </a:p>
          <a:p>
            <a:pPr marL="0" indent="0">
              <a:buNone/>
            </a:pPr>
            <a:endParaRPr lang="en-US" sz="6700" dirty="0" smtClean="0"/>
          </a:p>
          <a:p>
            <a:r>
              <a:rPr lang="en-US" sz="6700" b="1" i="1" dirty="0" smtClean="0"/>
              <a:t>“</a:t>
            </a:r>
            <a:r>
              <a:rPr lang="en-US" sz="6700" b="1" i="1" dirty="0"/>
              <a:t>Shall we sin because we are not under the law but under </a:t>
            </a:r>
            <a:r>
              <a:rPr lang="en-US" sz="6700" b="1" i="1" dirty="0" smtClean="0"/>
              <a:t>	grace</a:t>
            </a:r>
            <a:r>
              <a:rPr lang="en-US" sz="6700" b="1" i="1" dirty="0"/>
              <a:t>?  </a:t>
            </a:r>
            <a:r>
              <a:rPr lang="en-US" sz="6700" b="1" i="1" dirty="0" smtClean="0"/>
              <a:t>    </a:t>
            </a:r>
            <a:r>
              <a:rPr lang="en-US" sz="6700" b="1" i="1" dirty="0" smtClean="0">
                <a:solidFill>
                  <a:srgbClr val="0000FF"/>
                </a:solidFill>
              </a:rPr>
              <a:t>By </a:t>
            </a:r>
            <a:r>
              <a:rPr lang="en-US" sz="6700" b="1" i="1" dirty="0">
                <a:solidFill>
                  <a:srgbClr val="0000FF"/>
                </a:solidFill>
              </a:rPr>
              <a:t>no means!” </a:t>
            </a:r>
            <a:endParaRPr lang="en-US" sz="6700" dirty="0">
              <a:solidFill>
                <a:srgbClr val="0000FF"/>
              </a:solidFill>
            </a:endParaRPr>
          </a:p>
          <a:p>
            <a:pPr marL="0" indent="0">
              <a:buNone/>
            </a:pPr>
            <a:r>
              <a:rPr lang="en-US" sz="6700" dirty="0" smtClean="0"/>
              <a:t>     </a:t>
            </a:r>
            <a:r>
              <a:rPr lang="en-US" sz="6700" u="sng" dirty="0" smtClean="0">
                <a:solidFill>
                  <a:srgbClr val="FF0000"/>
                </a:solidFill>
              </a:rPr>
              <a:t>6:15-23</a:t>
            </a:r>
            <a:r>
              <a:rPr lang="en-US" sz="6700" dirty="0" smtClean="0"/>
              <a:t>  </a:t>
            </a:r>
            <a:r>
              <a:rPr lang="en-US" sz="6700" dirty="0"/>
              <a:t>Being </a:t>
            </a:r>
            <a:r>
              <a:rPr lang="en-US" sz="6700" dirty="0" smtClean="0"/>
              <a:t>set free </a:t>
            </a:r>
            <a:r>
              <a:rPr lang="en-US" sz="6700" dirty="0"/>
              <a:t>does not do away with the law but </a:t>
            </a:r>
            <a:r>
              <a:rPr lang="en-US" sz="6700" dirty="0" smtClean="0"/>
              <a:t>		enables </a:t>
            </a:r>
            <a:r>
              <a:rPr lang="en-US" sz="6700" dirty="0"/>
              <a:t>us to willingly follow Christ as slaves of </a:t>
            </a:r>
            <a:r>
              <a:rPr lang="en-US" sz="6700" dirty="0" smtClean="0"/>
              <a:t>		righteousness</a:t>
            </a:r>
            <a:r>
              <a:rPr lang="en-US" sz="6700" dirty="0"/>
              <a:t>.</a:t>
            </a:r>
          </a:p>
          <a:p>
            <a:pPr marL="0" indent="0">
              <a:buNone/>
            </a:pPr>
            <a:r>
              <a:rPr lang="en-US" sz="6700" dirty="0" smtClean="0"/>
              <a:t>	        Being </a:t>
            </a:r>
            <a:r>
              <a:rPr lang="en-US" sz="6700" dirty="0"/>
              <a:t>enslaved to God </a:t>
            </a:r>
            <a:r>
              <a:rPr lang="en-US" sz="6700" dirty="0" smtClean="0"/>
              <a:t>means </a:t>
            </a:r>
            <a:r>
              <a:rPr lang="en-US" sz="6700" dirty="0"/>
              <a:t>that by His grace we </a:t>
            </a:r>
            <a:r>
              <a:rPr lang="en-US" sz="6700" dirty="0" smtClean="0"/>
              <a:t>		can now do </a:t>
            </a:r>
            <a:r>
              <a:rPr lang="en-US" sz="6700" dirty="0"/>
              <a:t>what is right.</a:t>
            </a:r>
          </a:p>
          <a:p>
            <a:endParaRPr lang="en-US" dirty="0"/>
          </a:p>
        </p:txBody>
      </p:sp>
    </p:spTree>
    <p:extLst>
      <p:ext uri="{BB962C8B-B14F-4D97-AF65-F5344CB8AC3E}">
        <p14:creationId xmlns:p14="http://schemas.microsoft.com/office/powerpoint/2010/main" xmlns="" val="3978124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20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2000"/>
                                        <p:tgtEl>
                                          <p:spTgt spid="3">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20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barn(inVertical)">
                                      <p:cBhvr>
                                        <p:cTn id="18" dur="1000"/>
                                        <p:tgtEl>
                                          <p:spTgt spid="3">
                                            <p:txEl>
                                              <p:pRg st="6" end="6"/>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barn(inVertical)">
                                      <p:cBhvr>
                                        <p:cTn id="21" dur="2000"/>
                                        <p:tgtEl>
                                          <p:spTgt spid="3">
                                            <p:txEl>
                                              <p:pRg st="7" end="7"/>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barn(inVertical)">
                                      <p:cBhvr>
                                        <p:cTn id="24"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b="1" dirty="0" smtClean="0">
                <a:solidFill>
                  <a:srgbClr val="FF0000"/>
                </a:solidFill>
                <a:latin typeface="Times New Roman" panose="02020603050405020304" pitchFamily="18" charset="0"/>
                <a:cs typeface="Times New Roman" panose="02020603050405020304" pitchFamily="18" charset="0"/>
              </a:rPr>
              <a:t>Romans 6:15–19</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90600"/>
            <a:ext cx="9144000" cy="5867400"/>
          </a:xfrm>
        </p:spPr>
        <p:txBody>
          <a:bodyPr>
            <a:normAutofit fontScale="92500" lnSpcReduction="20000"/>
          </a:bodyPr>
          <a:lstStyle/>
          <a:p>
            <a:r>
              <a:rPr lang="en-US" b="1" baseline="30000" dirty="0" smtClean="0">
                <a:solidFill>
                  <a:srgbClr val="FF0000"/>
                </a:solidFill>
              </a:rPr>
              <a:t>﻿15</a:t>
            </a:r>
            <a:r>
              <a:rPr lang="en-US" baseline="30000" dirty="0" smtClean="0"/>
              <a:t>﻿</a:t>
            </a:r>
            <a:r>
              <a:rPr lang="en-US" baseline="30000" dirty="0" smtClean="0">
                <a:solidFill>
                  <a:srgbClr val="FF0000"/>
                </a:solidFill>
              </a:rPr>
              <a:t> </a:t>
            </a:r>
            <a:r>
              <a:rPr lang="en-US" dirty="0">
                <a:solidFill>
                  <a:srgbClr val="00863D"/>
                </a:solidFill>
              </a:rPr>
              <a:t>W</a:t>
            </a:r>
            <a:r>
              <a:rPr lang="en-US" dirty="0" smtClean="0">
                <a:solidFill>
                  <a:srgbClr val="00863D"/>
                </a:solidFill>
              </a:rPr>
              <a:t>hat then?  Are we to sin because we are not under law but under grace?  </a:t>
            </a:r>
            <a:r>
              <a:rPr lang="en-US" dirty="0" smtClean="0">
                <a:solidFill>
                  <a:srgbClr val="0000FF"/>
                </a:solidFill>
              </a:rPr>
              <a:t>By no means! </a:t>
            </a:r>
            <a:r>
              <a:rPr lang="en-US" baseline="30000" dirty="0" smtClean="0"/>
              <a:t>﻿</a:t>
            </a:r>
            <a:r>
              <a:rPr lang="en-US" b="1" baseline="30000" dirty="0" smtClean="0">
                <a:solidFill>
                  <a:srgbClr val="FF0000"/>
                </a:solidFill>
              </a:rPr>
              <a:t>16</a:t>
            </a:r>
            <a:r>
              <a:rPr lang="en-US" baseline="30000" dirty="0" smtClean="0"/>
              <a:t>﻿ </a:t>
            </a:r>
            <a:r>
              <a:rPr lang="en-US" dirty="0"/>
              <a:t>D</a:t>
            </a:r>
            <a:r>
              <a:rPr lang="en-US" dirty="0" smtClean="0"/>
              <a:t>o you not know that if you present yourselves to anyone as obedient slaves, you are slaves of the one whom you obey, either of sin, which leads to death, or of obedience, which leads to righteousness? </a:t>
            </a:r>
            <a:r>
              <a:rPr lang="en-US" baseline="30000" dirty="0" smtClean="0"/>
              <a:t>﻿</a:t>
            </a:r>
            <a:r>
              <a:rPr lang="en-US" b="1" baseline="30000" dirty="0" smtClean="0">
                <a:solidFill>
                  <a:srgbClr val="FF0000"/>
                </a:solidFill>
              </a:rPr>
              <a:t>17﻿</a:t>
            </a:r>
            <a:r>
              <a:rPr lang="en-US" baseline="30000" dirty="0" smtClean="0"/>
              <a:t> </a:t>
            </a:r>
            <a:r>
              <a:rPr lang="en-US" dirty="0" smtClean="0"/>
              <a:t>But thanks be to God, that you who were once slaves of sin have become obedient from the heart to the standard of teaching to which you were committed, </a:t>
            </a:r>
            <a:r>
              <a:rPr lang="en-US" baseline="30000" dirty="0" smtClean="0"/>
              <a:t>﻿</a:t>
            </a:r>
            <a:r>
              <a:rPr lang="en-US" b="1" baseline="30000" dirty="0" smtClean="0">
                <a:solidFill>
                  <a:srgbClr val="FF0000"/>
                </a:solidFill>
              </a:rPr>
              <a:t>18</a:t>
            </a:r>
            <a:r>
              <a:rPr lang="en-US" baseline="30000" dirty="0" smtClean="0"/>
              <a:t> ﻿ </a:t>
            </a:r>
            <a:r>
              <a:rPr lang="en-US" dirty="0" smtClean="0"/>
              <a:t>and, having been set free from sin, have become slaves of righteousness. </a:t>
            </a:r>
            <a:r>
              <a:rPr lang="en-US" b="1" baseline="30000" dirty="0" smtClean="0">
                <a:solidFill>
                  <a:srgbClr val="FF0000"/>
                </a:solidFill>
              </a:rPr>
              <a:t>﻿19 </a:t>
            </a:r>
            <a:r>
              <a:rPr lang="en-US" dirty="0"/>
              <a:t>I </a:t>
            </a:r>
            <a:r>
              <a:rPr lang="en-US" dirty="0" smtClean="0"/>
              <a:t>am speaking in human terms, because of your natural limitations.  For just as you once presented your members as slaves to impurity and to lawlessness leading to more lawlessness, so now present your members as slaves to righteousness leading to sanctification. </a:t>
            </a:r>
            <a:r>
              <a:rPr lang="en-US" baseline="30000" dirty="0" smtClean="0"/>
              <a:t>    </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4000" b="1" dirty="0">
                <a:solidFill>
                  <a:srgbClr val="FF0000"/>
                </a:solidFill>
                <a:latin typeface="Times New Roman" panose="02020603050405020304" pitchFamily="18" charset="0"/>
                <a:cs typeface="Times New Roman" panose="02020603050405020304" pitchFamily="18" charset="0"/>
              </a:rPr>
              <a:t>Romans </a:t>
            </a:r>
            <a:r>
              <a:rPr lang="en-US" sz="4000" b="1" dirty="0" smtClean="0">
                <a:solidFill>
                  <a:srgbClr val="FF0000"/>
                </a:solidFill>
                <a:latin typeface="Times New Roman" panose="02020603050405020304" pitchFamily="18" charset="0"/>
                <a:cs typeface="Times New Roman" panose="02020603050405020304" pitchFamily="18" charset="0"/>
              </a:rPr>
              <a:t>6:20 – 7:2</a:t>
            </a:r>
            <a:endParaRPr lang="en-US" sz="4000" dirty="0">
              <a:solidFill>
                <a:srgbClr val="FF0000"/>
              </a:solidFill>
            </a:endParaRPr>
          </a:p>
        </p:txBody>
      </p:sp>
      <p:sp>
        <p:nvSpPr>
          <p:cNvPr id="3" name="Content Placeholder 2"/>
          <p:cNvSpPr>
            <a:spLocks noGrp="1"/>
          </p:cNvSpPr>
          <p:nvPr>
            <p:ph idx="1"/>
          </p:nvPr>
        </p:nvSpPr>
        <p:spPr>
          <a:xfrm>
            <a:off x="19664" y="838200"/>
            <a:ext cx="9124335" cy="6024716"/>
          </a:xfrm>
        </p:spPr>
        <p:txBody>
          <a:bodyPr>
            <a:noAutofit/>
          </a:bodyPr>
          <a:lstStyle/>
          <a:p>
            <a:pPr>
              <a:lnSpc>
                <a:spcPct val="80000"/>
              </a:lnSpc>
              <a:spcBef>
                <a:spcPts val="720"/>
              </a:spcBef>
            </a:pPr>
            <a:r>
              <a:rPr lang="en-US" sz="3000" baseline="30000" dirty="0" smtClean="0"/>
              <a:t>﻿</a:t>
            </a:r>
            <a:r>
              <a:rPr lang="en-US" sz="3000" b="1" baseline="30000" dirty="0" smtClean="0">
                <a:solidFill>
                  <a:srgbClr val="FF0000"/>
                </a:solidFill>
              </a:rPr>
              <a:t>20</a:t>
            </a:r>
            <a:r>
              <a:rPr lang="en-US" sz="3000" baseline="30000" dirty="0"/>
              <a:t>﻿ </a:t>
            </a:r>
            <a:r>
              <a:rPr lang="en-US" sz="3000" dirty="0" smtClean="0"/>
              <a:t>For when you were slaves of sin, you were free in regard to righteousness.  </a:t>
            </a:r>
            <a:r>
              <a:rPr lang="en-US" sz="3000" baseline="30000" dirty="0" smtClean="0"/>
              <a:t>﻿</a:t>
            </a:r>
            <a:r>
              <a:rPr lang="en-US" sz="3000" b="1" baseline="30000" dirty="0" smtClean="0">
                <a:solidFill>
                  <a:srgbClr val="FF0000"/>
                </a:solidFill>
              </a:rPr>
              <a:t>21</a:t>
            </a:r>
            <a:r>
              <a:rPr lang="en-US" sz="3000" baseline="30000" dirty="0" smtClean="0"/>
              <a:t>﻿ </a:t>
            </a:r>
            <a:r>
              <a:rPr lang="en-US" sz="3000" dirty="0" smtClean="0"/>
              <a:t>But what fruit were you getting at that time from the things of which you are now ashamed?  For the end of those things is death.    </a:t>
            </a:r>
            <a:r>
              <a:rPr lang="en-US" sz="3000" baseline="30000" dirty="0" smtClean="0"/>
              <a:t>﻿</a:t>
            </a:r>
            <a:r>
              <a:rPr lang="en-US" sz="3000" b="1" baseline="30000" dirty="0" smtClean="0">
                <a:solidFill>
                  <a:srgbClr val="FF0000"/>
                </a:solidFill>
              </a:rPr>
              <a:t>22</a:t>
            </a:r>
            <a:r>
              <a:rPr lang="en-US" sz="3000" baseline="30000" dirty="0" smtClean="0"/>
              <a:t>﻿ </a:t>
            </a:r>
            <a:r>
              <a:rPr lang="en-US" sz="3000" dirty="0"/>
              <a:t>B</a:t>
            </a:r>
            <a:r>
              <a:rPr lang="en-US" sz="3000" dirty="0" smtClean="0"/>
              <a:t>ut now that you have been set free from death and have become slaves of God, the fruit you get leads to sanctification and its end, eternal life.  </a:t>
            </a:r>
            <a:r>
              <a:rPr lang="en-US" sz="3000" baseline="30000" dirty="0" smtClean="0"/>
              <a:t>﻿﻿</a:t>
            </a:r>
            <a:r>
              <a:rPr lang="en-US" sz="3000" b="1" baseline="30000" dirty="0" smtClean="0">
                <a:solidFill>
                  <a:srgbClr val="FF0000"/>
                </a:solidFill>
              </a:rPr>
              <a:t>23</a:t>
            </a:r>
            <a:r>
              <a:rPr lang="en-US" sz="3000" baseline="30000" dirty="0" smtClean="0"/>
              <a:t>﻿ </a:t>
            </a:r>
            <a:r>
              <a:rPr lang="en-US" sz="3000" dirty="0" smtClean="0"/>
              <a:t>For the wages of sin is death, but the free gift of God is eternal life in Christ Jesus our Lord.</a:t>
            </a:r>
            <a:r>
              <a:rPr lang="en-US" sz="3000" baseline="30000" dirty="0"/>
              <a:t> </a:t>
            </a:r>
            <a:endParaRPr lang="en-US" sz="3000" baseline="30000" dirty="0" smtClean="0"/>
          </a:p>
          <a:p>
            <a:pPr>
              <a:lnSpc>
                <a:spcPct val="80000"/>
              </a:lnSpc>
              <a:spcBef>
                <a:spcPts val="720"/>
              </a:spcBef>
            </a:pPr>
            <a:r>
              <a:rPr lang="en-US" sz="3000" baseline="30000" dirty="0"/>
              <a:t>﻿﻿</a:t>
            </a:r>
            <a:r>
              <a:rPr lang="en-US" sz="3000" b="1" baseline="30000" dirty="0" smtClean="0">
                <a:solidFill>
                  <a:srgbClr val="FF0000"/>
                </a:solidFill>
              </a:rPr>
              <a:t>7:1</a:t>
            </a:r>
            <a:r>
              <a:rPr lang="en-US" sz="3000" baseline="30000" dirty="0"/>
              <a:t>﻿ </a:t>
            </a:r>
            <a:r>
              <a:rPr lang="en-US" sz="3000" dirty="0"/>
              <a:t>Or do you not know, brothers – for I am speaking </a:t>
            </a:r>
            <a:r>
              <a:rPr lang="en-US" sz="3000" dirty="0" smtClean="0"/>
              <a:t>to </a:t>
            </a:r>
            <a:r>
              <a:rPr lang="en-US" sz="3000" dirty="0"/>
              <a:t>those who know the law—that the law is binding on a person only as long as he lives? </a:t>
            </a:r>
            <a:r>
              <a:rPr lang="en-US" sz="3000" baseline="30000" dirty="0"/>
              <a:t>﻿﻿</a:t>
            </a:r>
            <a:r>
              <a:rPr lang="en-US" sz="3000" baseline="30000" dirty="0" smtClean="0"/>
              <a:t> </a:t>
            </a:r>
            <a:r>
              <a:rPr lang="en-US" sz="3000" b="1" baseline="30000" dirty="0" smtClean="0">
                <a:solidFill>
                  <a:srgbClr val="FF0000"/>
                </a:solidFill>
              </a:rPr>
              <a:t>2</a:t>
            </a:r>
            <a:r>
              <a:rPr lang="en-US" sz="3000" baseline="30000" dirty="0" smtClean="0"/>
              <a:t> </a:t>
            </a:r>
            <a:r>
              <a:rPr lang="en-US" sz="3000" dirty="0"/>
              <a:t>For a married woman is bound by law to her husband while he lives, but if her husband dies she is released from the law of marriage. </a:t>
            </a:r>
            <a:endParaRPr lang="en-US" sz="3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74"/>
            <a:ext cx="8229600" cy="1143000"/>
          </a:xfrm>
        </p:spPr>
        <p:txBody>
          <a:bodyPr>
            <a:normAutofit/>
          </a:bodyPr>
          <a:lstStyle/>
          <a:p>
            <a:r>
              <a:rPr lang="en-US" sz="4000" b="1" dirty="0">
                <a:solidFill>
                  <a:srgbClr val="FF0000"/>
                </a:solidFill>
                <a:latin typeface="Times New Roman" panose="02020603050405020304" pitchFamily="18" charset="0"/>
                <a:cs typeface="Times New Roman" panose="02020603050405020304" pitchFamily="18" charset="0"/>
              </a:rPr>
              <a:t>Romans </a:t>
            </a:r>
            <a:r>
              <a:rPr lang="en-US" sz="4000" b="1" dirty="0" smtClean="0">
                <a:solidFill>
                  <a:srgbClr val="FF0000"/>
                </a:solidFill>
                <a:latin typeface="Times New Roman" panose="02020603050405020304" pitchFamily="18" charset="0"/>
                <a:cs typeface="Times New Roman" panose="02020603050405020304" pitchFamily="18" charset="0"/>
              </a:rPr>
              <a:t>7:3–6</a:t>
            </a:r>
            <a:endParaRPr lang="en-US" sz="4000" dirty="0">
              <a:solidFill>
                <a:srgbClr val="FF0000"/>
              </a:solidFill>
            </a:endParaRPr>
          </a:p>
        </p:txBody>
      </p:sp>
      <p:sp>
        <p:nvSpPr>
          <p:cNvPr id="3" name="Content Placeholder 2"/>
          <p:cNvSpPr>
            <a:spLocks noGrp="1"/>
          </p:cNvSpPr>
          <p:nvPr>
            <p:ph idx="1"/>
          </p:nvPr>
        </p:nvSpPr>
        <p:spPr>
          <a:xfrm>
            <a:off x="0" y="1143000"/>
            <a:ext cx="9144000" cy="5715000"/>
          </a:xfrm>
        </p:spPr>
        <p:txBody>
          <a:bodyPr>
            <a:noAutofit/>
          </a:bodyPr>
          <a:lstStyle/>
          <a:p>
            <a:pPr>
              <a:lnSpc>
                <a:spcPct val="80000"/>
              </a:lnSpc>
            </a:pPr>
            <a:r>
              <a:rPr lang="en-US" sz="3000" b="1" baseline="30000" dirty="0"/>
              <a:t>﻿﻿</a:t>
            </a:r>
            <a:r>
              <a:rPr lang="en-US" sz="3000" b="1" baseline="30000" dirty="0" smtClean="0">
                <a:solidFill>
                  <a:srgbClr val="FF0000"/>
                </a:solidFill>
              </a:rPr>
              <a:t>3</a:t>
            </a:r>
            <a:r>
              <a:rPr lang="en-US" sz="3000" b="1" dirty="0" smtClean="0"/>
              <a:t> </a:t>
            </a:r>
            <a:r>
              <a:rPr lang="en-US" sz="3000" dirty="0" smtClean="0"/>
              <a:t>Accordingly, she will be called an adulteress if she lives with another man while her husband is alive.  But if her husband dies, she is </a:t>
            </a:r>
            <a:r>
              <a:rPr lang="en-US" sz="3000" dirty="0"/>
              <a:t>f</a:t>
            </a:r>
            <a:r>
              <a:rPr lang="en-US" sz="3000" dirty="0" smtClean="0"/>
              <a:t>ree from that law, and if she marries another man she is not an adulteress.                  </a:t>
            </a:r>
            <a:r>
              <a:rPr lang="en-US" sz="3000" b="1" baseline="30000" dirty="0" smtClean="0">
                <a:solidFill>
                  <a:srgbClr val="FF0000"/>
                </a:solidFill>
              </a:rPr>
              <a:t>4  </a:t>
            </a:r>
            <a:r>
              <a:rPr lang="en-US" sz="3000" dirty="0" smtClean="0"/>
              <a:t>Likewise, my brothers, you also have died to the law through the body of Christ, so that you may belong to another, to him who as been raised from the dead, in order that we may bear fruit for God   </a:t>
            </a:r>
            <a:r>
              <a:rPr lang="en-US" sz="3000" baseline="30000" dirty="0"/>
              <a:t>﻿﻿</a:t>
            </a:r>
            <a:r>
              <a:rPr lang="en-US" sz="3000" b="1" baseline="30000" dirty="0" smtClean="0">
                <a:solidFill>
                  <a:srgbClr val="FF0000"/>
                </a:solidFill>
              </a:rPr>
              <a:t>5</a:t>
            </a:r>
            <a:r>
              <a:rPr lang="en-US" sz="3000" baseline="30000" dirty="0" smtClean="0"/>
              <a:t> </a:t>
            </a:r>
            <a:r>
              <a:rPr lang="en-US" sz="3000" dirty="0" smtClean="0"/>
              <a:t>For while we were living in the flesh, our sinful passions, aroused by the law, were at work in our members to bear fruit for death. </a:t>
            </a:r>
            <a:r>
              <a:rPr lang="en-US" sz="3000" b="1" baseline="30000" dirty="0">
                <a:solidFill>
                  <a:srgbClr val="FF0000"/>
                </a:solidFill>
              </a:rPr>
              <a:t>﻿﻿</a:t>
            </a:r>
            <a:r>
              <a:rPr lang="en-US" sz="3000" b="1" baseline="30000" dirty="0" smtClean="0">
                <a:solidFill>
                  <a:srgbClr val="FF0000"/>
                </a:solidFill>
              </a:rPr>
              <a:t>6</a:t>
            </a:r>
            <a:r>
              <a:rPr lang="en-US" sz="3000" b="1" dirty="0" smtClean="0">
                <a:solidFill>
                  <a:srgbClr val="FF0000"/>
                </a:solidFill>
              </a:rPr>
              <a:t> </a:t>
            </a:r>
            <a:r>
              <a:rPr lang="en-US" sz="3000" dirty="0" smtClean="0"/>
              <a:t>But now we are released from the law, having died to that which held us captive, so that we serve in the new way of the Spirit and not in the old way of the written code. </a:t>
            </a:r>
            <a:endParaRPr lang="en-US" sz="3000" dirty="0"/>
          </a:p>
        </p:txBody>
      </p:sp>
    </p:spTree>
    <p:extLst>
      <p:ext uri="{BB962C8B-B14F-4D97-AF65-F5344CB8AC3E}">
        <p14:creationId xmlns:p14="http://schemas.microsoft.com/office/powerpoint/2010/main" xmlns="" val="2568536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123"/>
            <a:ext cx="8229600" cy="1044677"/>
          </a:xfrm>
        </p:spPr>
        <p:txBody>
          <a:bodyPr>
            <a:normAutofit fontScale="90000"/>
          </a:bodyPr>
          <a:lstStyle/>
          <a:p>
            <a:r>
              <a:rPr lang="en-US" b="1" dirty="0" smtClean="0">
                <a:solidFill>
                  <a:srgbClr val="D60093"/>
                </a:solidFill>
                <a:latin typeface="Times New Roman" pitchFamily="18" charset="0"/>
                <a:cs typeface="Times New Roman" pitchFamily="18" charset="0"/>
              </a:rPr>
              <a:t>Free To Obey In Christ</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sz="2700" dirty="0" smtClean="0">
                <a:solidFill>
                  <a:srgbClr val="FF0000"/>
                </a:solidFill>
              </a:rPr>
              <a:t> {</a:t>
            </a:r>
            <a:r>
              <a:rPr lang="en-US" sz="2700" u="sng" dirty="0">
                <a:solidFill>
                  <a:srgbClr val="FF0000"/>
                </a:solidFill>
              </a:rPr>
              <a:t>Romans </a:t>
            </a:r>
            <a:r>
              <a:rPr lang="en-US" sz="2700" u="sng" dirty="0" smtClean="0">
                <a:solidFill>
                  <a:srgbClr val="FF0000"/>
                </a:solidFill>
              </a:rPr>
              <a:t>6:15 - 7:6</a:t>
            </a:r>
            <a:r>
              <a:rPr lang="en-US" sz="2700" dirty="0" smtClean="0">
                <a:solidFill>
                  <a:srgbClr val="FF0000"/>
                </a:solidFill>
              </a:rPr>
              <a:t>}</a:t>
            </a:r>
            <a:endParaRPr lang="en-US" sz="27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763000" cy="5791200"/>
          </a:xfrm>
        </p:spPr>
        <p:txBody>
          <a:bodyPr>
            <a:normAutofit fontScale="92500" lnSpcReduction="10000"/>
          </a:bodyPr>
          <a:lstStyle/>
          <a:p>
            <a:pPr marL="0" indent="0" algn="ctr">
              <a:spcBef>
                <a:spcPts val="600"/>
              </a:spcBef>
              <a:buNone/>
            </a:pPr>
            <a:r>
              <a:rPr lang="en-US" b="1" dirty="0" smtClean="0">
                <a:solidFill>
                  <a:srgbClr val="0000FF"/>
                </a:solidFill>
              </a:rPr>
              <a:t>1</a:t>
            </a:r>
            <a:r>
              <a:rPr lang="en-US" b="1" baseline="30000" dirty="0" smtClean="0">
                <a:solidFill>
                  <a:srgbClr val="0000FF"/>
                </a:solidFill>
              </a:rPr>
              <a:t>st</a:t>
            </a:r>
            <a:r>
              <a:rPr lang="en-US" b="1" dirty="0" smtClean="0">
                <a:solidFill>
                  <a:srgbClr val="0000FF"/>
                </a:solidFill>
              </a:rPr>
              <a:t> </a:t>
            </a:r>
            <a:r>
              <a:rPr lang="en-US" b="1" dirty="0">
                <a:solidFill>
                  <a:srgbClr val="0000FF"/>
                </a:solidFill>
              </a:rPr>
              <a:t>Principle: </a:t>
            </a:r>
            <a:r>
              <a:rPr lang="en-US" b="1" u="sng" dirty="0"/>
              <a:t>Genuine Christianity is evidenced in vigorous obedience</a:t>
            </a:r>
            <a:r>
              <a:rPr lang="en-US" b="1" dirty="0" smtClean="0"/>
              <a:t>.</a:t>
            </a:r>
            <a:r>
              <a:rPr lang="en-US" b="1" dirty="0" smtClean="0">
                <a:solidFill>
                  <a:srgbClr val="D60093"/>
                </a:solidFill>
              </a:rPr>
              <a:t> </a:t>
            </a:r>
            <a:endParaRPr lang="en-US" b="1" dirty="0">
              <a:solidFill>
                <a:srgbClr val="D60093"/>
              </a:solidFill>
            </a:endParaRPr>
          </a:p>
          <a:p>
            <a:r>
              <a:rPr lang="en-US" dirty="0"/>
              <a:t>We are to yield all our powers to God, so as to be  	employed in His service.</a:t>
            </a:r>
          </a:p>
          <a:p>
            <a:pPr marL="465138" indent="-465138">
              <a:spcBef>
                <a:spcPts val="600"/>
              </a:spcBef>
              <a:buNone/>
            </a:pPr>
            <a:r>
              <a:rPr lang="en-US" dirty="0"/>
              <a:t>“…. </a:t>
            </a:r>
            <a:r>
              <a:rPr lang="en-US" i="1" dirty="0"/>
              <a:t>you wholeheartedly obeyed</a:t>
            </a:r>
            <a:r>
              <a:rPr lang="en-US" dirty="0"/>
              <a:t>” </a:t>
            </a:r>
            <a:r>
              <a:rPr lang="en-US" dirty="0">
                <a:solidFill>
                  <a:srgbClr val="FF0000"/>
                </a:solidFill>
              </a:rPr>
              <a:t>(</a:t>
            </a:r>
            <a:r>
              <a:rPr lang="en-US" u="sng" dirty="0">
                <a:solidFill>
                  <a:srgbClr val="FF0000"/>
                </a:solidFill>
              </a:rPr>
              <a:t>6:17</a:t>
            </a:r>
            <a:r>
              <a:rPr lang="en-US" dirty="0">
                <a:solidFill>
                  <a:srgbClr val="FF0000"/>
                </a:solidFill>
              </a:rPr>
              <a:t>) </a:t>
            </a:r>
            <a:r>
              <a:rPr lang="en-US" dirty="0"/>
              <a:t>--- “</a:t>
            </a:r>
            <a:r>
              <a:rPr lang="en-US" i="1" dirty="0"/>
              <a:t>you have become slaves to righteousness</a:t>
            </a:r>
            <a:r>
              <a:rPr lang="en-US" dirty="0"/>
              <a:t>” </a:t>
            </a:r>
            <a:r>
              <a:rPr lang="en-US" dirty="0">
                <a:solidFill>
                  <a:srgbClr val="FF0000"/>
                </a:solidFill>
              </a:rPr>
              <a:t>(</a:t>
            </a:r>
            <a:r>
              <a:rPr lang="en-US" u="sng" dirty="0">
                <a:solidFill>
                  <a:srgbClr val="FF0000"/>
                </a:solidFill>
              </a:rPr>
              <a:t>6:18</a:t>
            </a:r>
            <a:r>
              <a:rPr lang="en-US" dirty="0">
                <a:solidFill>
                  <a:srgbClr val="FF0000"/>
                </a:solidFill>
              </a:rPr>
              <a:t>) </a:t>
            </a:r>
            <a:r>
              <a:rPr lang="en-US" dirty="0"/>
              <a:t>---“</a:t>
            </a:r>
            <a:r>
              <a:rPr lang="en-US" i="1" dirty="0"/>
              <a:t>so now offer them in slavery to righteousness leading to holiness</a:t>
            </a:r>
            <a:r>
              <a:rPr lang="en-US" dirty="0"/>
              <a:t>” </a:t>
            </a:r>
            <a:r>
              <a:rPr lang="en-US" dirty="0">
                <a:solidFill>
                  <a:srgbClr val="FF0000"/>
                </a:solidFill>
              </a:rPr>
              <a:t>(</a:t>
            </a:r>
            <a:r>
              <a:rPr lang="en-US" u="sng" dirty="0">
                <a:solidFill>
                  <a:srgbClr val="FF0000"/>
                </a:solidFill>
              </a:rPr>
              <a:t>6:19</a:t>
            </a:r>
            <a:r>
              <a:rPr lang="en-US" dirty="0" smtClean="0">
                <a:solidFill>
                  <a:srgbClr val="FF0000"/>
                </a:solidFill>
              </a:rPr>
              <a:t>).</a:t>
            </a:r>
          </a:p>
          <a:p>
            <a:pPr marL="465138" indent="-465138">
              <a:spcBef>
                <a:spcPts val="600"/>
              </a:spcBef>
              <a:buNone/>
            </a:pPr>
            <a:r>
              <a:rPr lang="en-US" sz="1300" b="1" dirty="0" smtClean="0">
                <a:solidFill>
                  <a:srgbClr val="00863D"/>
                </a:solidFill>
              </a:rPr>
              <a:t> </a:t>
            </a:r>
          </a:p>
          <a:p>
            <a:pPr marL="465138" indent="-465138">
              <a:spcBef>
                <a:spcPts val="600"/>
              </a:spcBef>
              <a:buNone/>
            </a:pPr>
            <a:r>
              <a:rPr lang="en-US" b="1" dirty="0" smtClean="0">
                <a:solidFill>
                  <a:srgbClr val="00863D"/>
                </a:solidFill>
              </a:rPr>
              <a:t>A</a:t>
            </a:r>
            <a:r>
              <a:rPr lang="en-US" b="1" dirty="0">
                <a:solidFill>
                  <a:srgbClr val="00863D"/>
                </a:solidFill>
              </a:rPr>
              <a:t>. </a:t>
            </a:r>
            <a:r>
              <a:rPr lang="en-US" b="1" dirty="0" smtClean="0"/>
              <a:t>There </a:t>
            </a:r>
            <a:r>
              <a:rPr lang="en-US" b="1" dirty="0"/>
              <a:t>are only two kinds of person in the world </a:t>
            </a:r>
            <a:r>
              <a:rPr lang="en-US" b="1" dirty="0" smtClean="0"/>
              <a:t> 	and </a:t>
            </a:r>
            <a:r>
              <a:rPr lang="en-US" b="1" dirty="0"/>
              <a:t>both are </a:t>
            </a:r>
            <a:r>
              <a:rPr lang="en-US" b="1" u="sng" dirty="0"/>
              <a:t>SLAVES</a:t>
            </a:r>
            <a:r>
              <a:rPr lang="en-US" b="1" dirty="0"/>
              <a:t> </a:t>
            </a:r>
            <a:r>
              <a:rPr lang="en-US" dirty="0">
                <a:solidFill>
                  <a:srgbClr val="FF0000"/>
                </a:solidFill>
              </a:rPr>
              <a:t>(</a:t>
            </a:r>
            <a:r>
              <a:rPr lang="en-US" u="sng" dirty="0">
                <a:solidFill>
                  <a:srgbClr val="FF0000"/>
                </a:solidFill>
              </a:rPr>
              <a:t>6:15-16</a:t>
            </a:r>
            <a:r>
              <a:rPr lang="en-US" dirty="0">
                <a:solidFill>
                  <a:srgbClr val="FF0000"/>
                </a:solidFill>
              </a:rPr>
              <a:t>)</a:t>
            </a:r>
            <a:endParaRPr lang="en-US" b="1" dirty="0">
              <a:solidFill>
                <a:srgbClr val="FF0000"/>
              </a:solidFill>
            </a:endParaRPr>
          </a:p>
          <a:p>
            <a:pPr marL="465138" indent="-465138">
              <a:spcBef>
                <a:spcPts val="600"/>
              </a:spcBef>
              <a:buNone/>
            </a:pPr>
            <a:r>
              <a:rPr lang="en-US" b="1" dirty="0">
                <a:solidFill>
                  <a:srgbClr val="00863D"/>
                </a:solidFill>
              </a:rPr>
              <a:t>B. </a:t>
            </a:r>
            <a:r>
              <a:rPr lang="en-US" b="1" dirty="0"/>
              <a:t>Being in Christ sets us free to vigorously serve God. 	</a:t>
            </a:r>
            <a:r>
              <a:rPr lang="en-US" dirty="0">
                <a:solidFill>
                  <a:srgbClr val="FF0000"/>
                </a:solidFill>
              </a:rPr>
              <a:t>(</a:t>
            </a:r>
            <a:r>
              <a:rPr lang="en-US" u="sng" dirty="0">
                <a:solidFill>
                  <a:srgbClr val="FF0000"/>
                </a:solidFill>
              </a:rPr>
              <a:t>6:17-23</a:t>
            </a:r>
            <a:r>
              <a:rPr lang="en-US" dirty="0">
                <a:solidFill>
                  <a:srgbClr val="FF0000"/>
                </a:solidFill>
              </a:rPr>
              <a:t>)</a:t>
            </a:r>
          </a:p>
          <a:p>
            <a:endParaRPr lang="en-US" dirty="0">
              <a:solidFill>
                <a:srgbClr val="FF0000"/>
              </a:solidFill>
            </a:endParaRPr>
          </a:p>
          <a:p>
            <a:pPr marL="0" indent="0">
              <a:spcBef>
                <a:spcPts val="600"/>
              </a:spcBef>
              <a:buNone/>
            </a:pPr>
            <a:endParaRPr lang="en-US" sz="2800" b="1" dirty="0"/>
          </a:p>
          <a:p>
            <a:pPr marL="0" indent="0">
              <a:spcBef>
                <a:spcPts val="600"/>
              </a:spcBef>
              <a:buNone/>
            </a:pPr>
            <a:endParaRPr lang="en-US" sz="3000" b="1" dirty="0"/>
          </a:p>
        </p:txBody>
      </p:sp>
    </p:spTree>
    <p:extLst>
      <p:ext uri="{BB962C8B-B14F-4D97-AF65-F5344CB8AC3E}">
        <p14:creationId xmlns:p14="http://schemas.microsoft.com/office/powerpoint/2010/main" xmlns="" val="744879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b="1" dirty="0" smtClean="0">
                <a:latin typeface="Times New Roman" panose="02020603050405020304" pitchFamily="18" charset="0"/>
                <a:cs typeface="Times New Roman" panose="02020603050405020304" pitchFamily="18" charset="0"/>
              </a:rPr>
              <a:t>Two Kinds of Slave</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256" y="910771"/>
            <a:ext cx="9136743" cy="5943600"/>
          </a:xfrm>
        </p:spPr>
        <p:txBody>
          <a:bodyPr>
            <a:normAutofit fontScale="92500" lnSpcReduction="10000"/>
          </a:bodyPr>
          <a:lstStyle/>
          <a:p>
            <a:pPr marL="0" lvl="0" indent="0">
              <a:buNone/>
            </a:pPr>
            <a:r>
              <a:rPr lang="en-US" b="1" dirty="0" smtClean="0">
                <a:solidFill>
                  <a:srgbClr val="00863D"/>
                </a:solidFill>
              </a:rPr>
              <a:t>1.  </a:t>
            </a:r>
            <a:r>
              <a:rPr lang="en-US" b="1" dirty="0" smtClean="0"/>
              <a:t>There </a:t>
            </a:r>
            <a:r>
              <a:rPr lang="en-US" b="1" dirty="0"/>
              <a:t>is the </a:t>
            </a:r>
            <a:r>
              <a:rPr lang="en-US" b="1" dirty="0" smtClean="0"/>
              <a:t>slavery to </a:t>
            </a:r>
            <a:r>
              <a:rPr lang="en-US" b="1" dirty="0"/>
              <a:t>sin which leads to</a:t>
            </a:r>
            <a:r>
              <a:rPr lang="en-US" dirty="0"/>
              <a:t> </a:t>
            </a:r>
            <a:r>
              <a:rPr lang="en-US" b="1" dirty="0"/>
              <a:t>death.</a:t>
            </a:r>
            <a:r>
              <a:rPr lang="en-US" dirty="0"/>
              <a:t>  </a:t>
            </a:r>
            <a:r>
              <a:rPr lang="en-US" dirty="0" smtClean="0"/>
              <a:t>        </a:t>
            </a:r>
          </a:p>
          <a:p>
            <a:pPr marL="290513" lvl="0" indent="-290513">
              <a:buNone/>
            </a:pPr>
            <a:r>
              <a:rPr lang="en-US" dirty="0"/>
              <a:t> </a:t>
            </a:r>
            <a:r>
              <a:rPr lang="en-US" dirty="0" smtClean="0"/>
              <a:t>            The </a:t>
            </a:r>
            <a:r>
              <a:rPr lang="en-US" dirty="0"/>
              <a:t>Bible teaches that we were by nature </a:t>
            </a:r>
            <a:r>
              <a:rPr lang="en-US" dirty="0" smtClean="0"/>
              <a:t>            ______ __ _____ </a:t>
            </a:r>
            <a:r>
              <a:rPr lang="en-US" dirty="0" smtClean="0">
                <a:solidFill>
                  <a:srgbClr val="FF0000"/>
                </a:solidFill>
              </a:rPr>
              <a:t>(</a:t>
            </a:r>
            <a:r>
              <a:rPr lang="en-US" u="sng" dirty="0">
                <a:solidFill>
                  <a:srgbClr val="FF0000"/>
                </a:solidFill>
              </a:rPr>
              <a:t>Eph. 2:1-3</a:t>
            </a:r>
            <a:r>
              <a:rPr lang="en-US" dirty="0">
                <a:solidFill>
                  <a:srgbClr val="FF0000"/>
                </a:solidFill>
              </a:rPr>
              <a:t>).  </a:t>
            </a:r>
            <a:r>
              <a:rPr lang="en-US" dirty="0"/>
              <a:t>We were slaves to sin </a:t>
            </a:r>
            <a:r>
              <a:rPr lang="en-US" dirty="0">
                <a:solidFill>
                  <a:srgbClr val="FF0000"/>
                </a:solidFill>
              </a:rPr>
              <a:t>(</a:t>
            </a:r>
            <a:r>
              <a:rPr lang="en-US" u="sng" dirty="0">
                <a:solidFill>
                  <a:srgbClr val="FF0000"/>
                </a:solidFill>
              </a:rPr>
              <a:t>6:20</a:t>
            </a:r>
            <a:r>
              <a:rPr lang="en-US" dirty="0">
                <a:solidFill>
                  <a:srgbClr val="FF0000"/>
                </a:solidFill>
              </a:rPr>
              <a:t>), </a:t>
            </a:r>
            <a:r>
              <a:rPr lang="en-US" dirty="0"/>
              <a:t>under the control of </a:t>
            </a:r>
            <a:r>
              <a:rPr lang="en-US" dirty="0" smtClean="0"/>
              <a:t>our </a:t>
            </a:r>
            <a:r>
              <a:rPr lang="en-US" dirty="0"/>
              <a:t>sinful nature </a:t>
            </a:r>
            <a:r>
              <a:rPr lang="en-US" dirty="0">
                <a:solidFill>
                  <a:srgbClr val="FF0000"/>
                </a:solidFill>
              </a:rPr>
              <a:t>(</a:t>
            </a:r>
            <a:r>
              <a:rPr lang="en-US" u="sng" dirty="0">
                <a:solidFill>
                  <a:srgbClr val="FF0000"/>
                </a:solidFill>
              </a:rPr>
              <a:t>7:5</a:t>
            </a:r>
            <a:r>
              <a:rPr lang="en-US" dirty="0">
                <a:solidFill>
                  <a:srgbClr val="FF0000"/>
                </a:solidFill>
              </a:rPr>
              <a:t>)</a:t>
            </a:r>
            <a:r>
              <a:rPr lang="en-US" dirty="0"/>
              <a:t>.  </a:t>
            </a:r>
            <a:r>
              <a:rPr lang="en-US" dirty="0" smtClean="0"/>
              <a:t>  </a:t>
            </a:r>
          </a:p>
          <a:p>
            <a:pPr marL="290513" lvl="0" indent="-290513">
              <a:buNone/>
            </a:pPr>
            <a:r>
              <a:rPr lang="en-US" dirty="0"/>
              <a:t>	</a:t>
            </a:r>
            <a:r>
              <a:rPr lang="en-US" dirty="0" smtClean="0"/>
              <a:t>	Sin’s wage </a:t>
            </a:r>
            <a:r>
              <a:rPr lang="en-US" dirty="0"/>
              <a:t>is death. </a:t>
            </a:r>
            <a:r>
              <a:rPr lang="en-US" dirty="0">
                <a:solidFill>
                  <a:srgbClr val="FF0000"/>
                </a:solidFill>
              </a:rPr>
              <a:t>(</a:t>
            </a:r>
            <a:r>
              <a:rPr lang="en-US" u="sng" dirty="0">
                <a:solidFill>
                  <a:srgbClr val="FF0000"/>
                </a:solidFill>
              </a:rPr>
              <a:t>6:23</a:t>
            </a:r>
            <a:r>
              <a:rPr lang="en-US" dirty="0" smtClean="0">
                <a:solidFill>
                  <a:srgbClr val="FF0000"/>
                </a:solidFill>
              </a:rPr>
              <a:t>).</a:t>
            </a:r>
            <a:r>
              <a:rPr lang="en-US" dirty="0" smtClean="0"/>
              <a:t>	</a:t>
            </a:r>
          </a:p>
          <a:p>
            <a:pPr marL="290513" lvl="0" indent="-290513">
              <a:buNone/>
            </a:pPr>
            <a:r>
              <a:rPr lang="en-US" dirty="0"/>
              <a:t> </a:t>
            </a:r>
            <a:r>
              <a:rPr lang="en-US" dirty="0" smtClean="0"/>
              <a:t>   	</a:t>
            </a:r>
            <a:r>
              <a:rPr lang="en-US" b="1" dirty="0" smtClean="0"/>
              <a:t>Wage</a:t>
            </a:r>
            <a:r>
              <a:rPr lang="en-US" dirty="0" smtClean="0"/>
              <a:t>, </a:t>
            </a:r>
            <a:r>
              <a:rPr lang="en-US" dirty="0"/>
              <a:t>‘</a:t>
            </a:r>
            <a:r>
              <a:rPr lang="en-US" i="1" dirty="0" err="1"/>
              <a:t>opsonia</a:t>
            </a:r>
            <a:r>
              <a:rPr lang="en-US" i="1" dirty="0"/>
              <a:t>’</a:t>
            </a:r>
            <a:r>
              <a:rPr lang="en-US" dirty="0"/>
              <a:t>, </a:t>
            </a:r>
            <a:r>
              <a:rPr lang="en-US" dirty="0" smtClean="0"/>
              <a:t>= daily </a:t>
            </a:r>
            <a:r>
              <a:rPr lang="en-US" dirty="0"/>
              <a:t>food ration (</a:t>
            </a:r>
            <a:r>
              <a:rPr lang="en-US" dirty="0" smtClean="0"/>
              <a:t>lit. </a:t>
            </a:r>
            <a:r>
              <a:rPr lang="en-US" dirty="0"/>
              <a:t>fish ration</a:t>
            </a:r>
            <a:r>
              <a:rPr lang="en-US" dirty="0" smtClean="0"/>
              <a:t>)</a:t>
            </a:r>
            <a:endParaRPr lang="en-US" dirty="0"/>
          </a:p>
          <a:p>
            <a:r>
              <a:rPr lang="en-US" b="1" dirty="0"/>
              <a:t>By the one simple act of disobedience</a:t>
            </a:r>
            <a:r>
              <a:rPr lang="en-US" dirty="0"/>
              <a:t> (Adam &amp; Eve)</a:t>
            </a:r>
            <a:r>
              <a:rPr lang="en-US" b="1" dirty="0"/>
              <a:t> </a:t>
            </a:r>
            <a:r>
              <a:rPr lang="en-US" b="1" dirty="0" smtClean="0"/>
              <a:t>  human </a:t>
            </a:r>
            <a:r>
              <a:rPr lang="en-US" b="1" dirty="0"/>
              <a:t>pride destroyed our relationships</a:t>
            </a:r>
            <a:r>
              <a:rPr lang="en-US" dirty="0" smtClean="0"/>
              <a:t>:	 ……. </a:t>
            </a:r>
          </a:p>
          <a:p>
            <a:r>
              <a:rPr lang="en-US" i="1" dirty="0"/>
              <a:t> </a:t>
            </a:r>
            <a:r>
              <a:rPr lang="en-US" i="1" dirty="0" smtClean="0"/>
              <a:t>  </a:t>
            </a:r>
            <a:r>
              <a:rPr lang="en-US" dirty="0" smtClean="0"/>
              <a:t>Human </a:t>
            </a:r>
            <a:r>
              <a:rPr lang="en-US" dirty="0"/>
              <a:t>lust </a:t>
            </a:r>
            <a:r>
              <a:rPr lang="en-US" dirty="0" smtClean="0"/>
              <a:t>destroys </a:t>
            </a:r>
            <a:r>
              <a:rPr lang="en-US" dirty="0"/>
              <a:t>our loyalty, trust, and integrity; </a:t>
            </a:r>
            <a:r>
              <a:rPr lang="en-US" dirty="0" smtClean="0"/>
              <a:t>  human </a:t>
            </a:r>
            <a:r>
              <a:rPr lang="en-US" dirty="0"/>
              <a:t>gluttony </a:t>
            </a:r>
            <a:r>
              <a:rPr lang="en-US" dirty="0" smtClean="0"/>
              <a:t>destroys </a:t>
            </a:r>
            <a:r>
              <a:rPr lang="en-US" dirty="0"/>
              <a:t>our </a:t>
            </a:r>
            <a:r>
              <a:rPr lang="en-US" dirty="0" smtClean="0"/>
              <a:t>bodies; 		       human </a:t>
            </a:r>
            <a:r>
              <a:rPr lang="en-US" dirty="0"/>
              <a:t>sloth </a:t>
            </a:r>
            <a:r>
              <a:rPr lang="en-US" dirty="0" smtClean="0"/>
              <a:t>destroys </a:t>
            </a:r>
            <a:r>
              <a:rPr lang="en-US" dirty="0"/>
              <a:t>our opportunities and </a:t>
            </a:r>
            <a:r>
              <a:rPr lang="en-US" dirty="0" smtClean="0"/>
              <a:t>ambitions; </a:t>
            </a:r>
            <a:r>
              <a:rPr lang="en-US" dirty="0"/>
              <a:t>human envy and greed </a:t>
            </a:r>
            <a:r>
              <a:rPr lang="en-US" dirty="0" smtClean="0"/>
              <a:t>destroy </a:t>
            </a:r>
            <a:r>
              <a:rPr lang="en-US" dirty="0"/>
              <a:t>our </a:t>
            </a:r>
            <a:r>
              <a:rPr lang="en-US" dirty="0" smtClean="0"/>
              <a:t>contentment; &amp; human </a:t>
            </a:r>
            <a:r>
              <a:rPr lang="en-US" dirty="0"/>
              <a:t>hatred </a:t>
            </a:r>
            <a:r>
              <a:rPr lang="en-US" dirty="0" smtClean="0"/>
              <a:t>does </a:t>
            </a:r>
            <a:r>
              <a:rPr lang="en-US" dirty="0"/>
              <a:t>violence to both self and others.</a:t>
            </a:r>
          </a:p>
          <a:p>
            <a:endParaRPr lang="en-US" dirty="0"/>
          </a:p>
        </p:txBody>
      </p:sp>
      <p:sp>
        <p:nvSpPr>
          <p:cNvPr id="4" name="Rectangle 3"/>
          <p:cNvSpPr/>
          <p:nvPr/>
        </p:nvSpPr>
        <p:spPr>
          <a:xfrm>
            <a:off x="304801" y="1742732"/>
            <a:ext cx="2895600" cy="553998"/>
          </a:xfrm>
          <a:prstGeom prst="rect">
            <a:avLst/>
          </a:prstGeom>
        </p:spPr>
        <p:txBody>
          <a:bodyPr wrap="square">
            <a:spAutoFit/>
          </a:bodyPr>
          <a:lstStyle/>
          <a:p>
            <a:r>
              <a:rPr lang="en-US" sz="3000" b="1" dirty="0" smtClean="0">
                <a:solidFill>
                  <a:srgbClr val="7030A0"/>
                </a:solidFill>
              </a:rPr>
              <a:t>objects of wrath</a:t>
            </a:r>
            <a:r>
              <a:rPr lang="en-US" sz="3000" dirty="0" smtClean="0">
                <a:solidFill>
                  <a:srgbClr val="7030A0"/>
                </a:solidFill>
              </a:rPr>
              <a:t>  </a:t>
            </a:r>
            <a:endParaRPr lang="en-US" sz="3000" dirty="0">
              <a:solidFill>
                <a:srgbClr val="7030A0"/>
              </a:solidFill>
            </a:endParaRPr>
          </a:p>
        </p:txBody>
      </p:sp>
    </p:spTree>
    <p:extLst>
      <p:ext uri="{BB962C8B-B14F-4D97-AF65-F5344CB8AC3E}">
        <p14:creationId xmlns:p14="http://schemas.microsoft.com/office/powerpoint/2010/main" xmlns="" val="3244581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ircle(in)">
                                      <p:cBhvr>
                                        <p:cTn id="15" dur="2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1143000"/>
          </a:xfrm>
        </p:spPr>
        <p:txBody>
          <a:bodyPr>
            <a:normAutofit/>
          </a:bodyPr>
          <a:lstStyle/>
          <a:p>
            <a:r>
              <a:rPr lang="en-US" sz="4000" b="1" dirty="0">
                <a:latin typeface="Times New Roman" panose="02020603050405020304" pitchFamily="18" charset="0"/>
                <a:cs typeface="Times New Roman" panose="02020603050405020304" pitchFamily="18" charset="0"/>
              </a:rPr>
              <a:t>Two Kinds of Slave</a:t>
            </a:r>
            <a:endParaRPr lang="en-US" sz="4000" dirty="0"/>
          </a:p>
        </p:txBody>
      </p:sp>
      <p:sp>
        <p:nvSpPr>
          <p:cNvPr id="3" name="Content Placeholder 2"/>
          <p:cNvSpPr>
            <a:spLocks noGrp="1"/>
          </p:cNvSpPr>
          <p:nvPr>
            <p:ph idx="1"/>
          </p:nvPr>
        </p:nvSpPr>
        <p:spPr>
          <a:xfrm>
            <a:off x="152400" y="1143000"/>
            <a:ext cx="8839200" cy="5638800"/>
          </a:xfrm>
        </p:spPr>
        <p:txBody>
          <a:bodyPr>
            <a:normAutofit fontScale="92500"/>
          </a:bodyPr>
          <a:lstStyle/>
          <a:p>
            <a:pPr marL="0" lvl="0" indent="0">
              <a:buNone/>
            </a:pPr>
            <a:r>
              <a:rPr lang="en-US" b="1" dirty="0" smtClean="0">
                <a:solidFill>
                  <a:srgbClr val="7030A0"/>
                </a:solidFill>
              </a:rPr>
              <a:t> </a:t>
            </a:r>
            <a:r>
              <a:rPr lang="en-US" b="1" dirty="0" smtClean="0">
                <a:solidFill>
                  <a:srgbClr val="00863D"/>
                </a:solidFill>
              </a:rPr>
              <a:t>2.   </a:t>
            </a:r>
            <a:r>
              <a:rPr lang="en-US" b="1" dirty="0" smtClean="0"/>
              <a:t>There </a:t>
            </a:r>
            <a:r>
              <a:rPr lang="en-US" b="1" dirty="0"/>
              <a:t>is the </a:t>
            </a:r>
            <a:r>
              <a:rPr lang="en-US" b="1" dirty="0" smtClean="0"/>
              <a:t>slavery to </a:t>
            </a:r>
            <a:r>
              <a:rPr lang="en-US" b="1" dirty="0"/>
              <a:t>obedience which leads to</a:t>
            </a:r>
            <a:r>
              <a:rPr lang="en-US" dirty="0"/>
              <a:t> </a:t>
            </a:r>
            <a:r>
              <a:rPr lang="en-US" dirty="0" smtClean="0"/>
              <a:t>	</a:t>
            </a:r>
            <a:r>
              <a:rPr lang="en-US" b="1" dirty="0" smtClean="0"/>
              <a:t>righteousness</a:t>
            </a:r>
            <a:r>
              <a:rPr lang="en-US" b="1" dirty="0"/>
              <a:t>.</a:t>
            </a:r>
            <a:r>
              <a:rPr lang="en-US" dirty="0"/>
              <a:t>  </a:t>
            </a:r>
            <a:r>
              <a:rPr lang="en-US" dirty="0" smtClean="0"/>
              <a:t>					</a:t>
            </a:r>
            <a:r>
              <a:rPr lang="en-US" dirty="0"/>
              <a:t>	</a:t>
            </a:r>
            <a:r>
              <a:rPr lang="en-US" dirty="0" smtClean="0"/>
              <a:t>	Paul </a:t>
            </a:r>
            <a:r>
              <a:rPr lang="en-US" dirty="0"/>
              <a:t>uses an unexpected </a:t>
            </a:r>
            <a:r>
              <a:rPr lang="en-US" dirty="0" smtClean="0"/>
              <a:t>comparison here.</a:t>
            </a:r>
            <a:endParaRPr lang="en-US" dirty="0"/>
          </a:p>
          <a:p>
            <a:pPr>
              <a:buFont typeface="Wingdings" panose="05000000000000000000" pitchFamily="2" charset="2"/>
              <a:buChar char="Ø"/>
            </a:pPr>
            <a:r>
              <a:rPr lang="en-US" dirty="0"/>
              <a:t>We might have </a:t>
            </a:r>
            <a:r>
              <a:rPr lang="en-US" dirty="0" smtClean="0"/>
              <a:t>expected ____ __ _____ to </a:t>
            </a:r>
            <a:r>
              <a:rPr lang="en-US" dirty="0"/>
              <a:t>be the focus here but rather Paul writes about </a:t>
            </a:r>
            <a:r>
              <a:rPr lang="en-US" b="1" dirty="0"/>
              <a:t>obedience</a:t>
            </a:r>
            <a:r>
              <a:rPr lang="en-US" dirty="0"/>
              <a:t>.  </a:t>
            </a:r>
          </a:p>
          <a:p>
            <a:pPr>
              <a:buFont typeface="Wingdings" panose="05000000000000000000" pitchFamily="2" charset="2"/>
              <a:buChar char="Ø"/>
            </a:pPr>
            <a:r>
              <a:rPr lang="en-US" dirty="0"/>
              <a:t>We might have expected </a:t>
            </a:r>
            <a:r>
              <a:rPr lang="en-US" b="1" dirty="0"/>
              <a:t>life </a:t>
            </a:r>
            <a:r>
              <a:rPr lang="en-US" dirty="0"/>
              <a:t>to be in contrast to </a:t>
            </a:r>
            <a:r>
              <a:rPr lang="en-US" b="1" dirty="0"/>
              <a:t>death</a:t>
            </a:r>
            <a:r>
              <a:rPr lang="en-US" dirty="0"/>
              <a:t>.  </a:t>
            </a:r>
          </a:p>
          <a:p>
            <a:pPr marL="0" indent="0">
              <a:buNone/>
            </a:pPr>
            <a:r>
              <a:rPr lang="en-US" dirty="0" smtClean="0"/>
              <a:t>     Instead </a:t>
            </a:r>
            <a:r>
              <a:rPr lang="en-US" dirty="0"/>
              <a:t>we </a:t>
            </a:r>
            <a:r>
              <a:rPr lang="en-US" dirty="0" smtClean="0"/>
              <a:t>see _____________in </a:t>
            </a:r>
            <a:r>
              <a:rPr lang="en-US" dirty="0"/>
              <a:t>contrast to </a:t>
            </a:r>
            <a:r>
              <a:rPr lang="en-US" b="1" dirty="0"/>
              <a:t>death.</a:t>
            </a:r>
            <a:r>
              <a:rPr lang="en-US" dirty="0"/>
              <a:t> </a:t>
            </a:r>
            <a:endParaRPr lang="en-US" dirty="0" smtClean="0"/>
          </a:p>
          <a:p>
            <a:pPr>
              <a:buFont typeface="Wingdings" panose="05000000000000000000" pitchFamily="2" charset="2"/>
              <a:buChar char="Ø"/>
            </a:pPr>
            <a:r>
              <a:rPr lang="en-US" dirty="0" smtClean="0"/>
              <a:t>We </a:t>
            </a:r>
            <a:r>
              <a:rPr lang="en-US" dirty="0"/>
              <a:t>might have expected </a:t>
            </a:r>
            <a:r>
              <a:rPr lang="en-US" b="1" dirty="0"/>
              <a:t>righteousness</a:t>
            </a:r>
            <a:r>
              <a:rPr lang="en-US" dirty="0"/>
              <a:t> to be in contrast to</a:t>
            </a:r>
            <a:r>
              <a:rPr lang="en-US" b="1" dirty="0"/>
              <a:t> sin</a:t>
            </a:r>
            <a:r>
              <a:rPr lang="en-US" dirty="0"/>
              <a:t>.  </a:t>
            </a:r>
            <a:endParaRPr lang="en-US" dirty="0" smtClean="0"/>
          </a:p>
          <a:p>
            <a:pPr marL="0" indent="0">
              <a:buNone/>
            </a:pPr>
            <a:r>
              <a:rPr lang="en-US" dirty="0"/>
              <a:t> </a:t>
            </a:r>
            <a:r>
              <a:rPr lang="en-US" dirty="0" smtClean="0"/>
              <a:t>    Instead </a:t>
            </a:r>
            <a:r>
              <a:rPr lang="en-US" dirty="0"/>
              <a:t>we </a:t>
            </a:r>
            <a:r>
              <a:rPr lang="en-US" dirty="0" smtClean="0"/>
              <a:t>see _________ in </a:t>
            </a:r>
            <a:r>
              <a:rPr lang="en-US" dirty="0"/>
              <a:t>contrast </a:t>
            </a:r>
            <a:r>
              <a:rPr lang="en-US" dirty="0" smtClean="0"/>
              <a:t>to </a:t>
            </a:r>
            <a:r>
              <a:rPr lang="en-US" b="1" dirty="0" smtClean="0"/>
              <a:t>sin</a:t>
            </a:r>
            <a:r>
              <a:rPr lang="en-US" dirty="0" smtClean="0"/>
              <a:t>.</a:t>
            </a:r>
            <a:endParaRPr lang="en-US" dirty="0"/>
          </a:p>
        </p:txBody>
      </p:sp>
      <p:sp>
        <p:nvSpPr>
          <p:cNvPr id="4" name="Rectangle 3"/>
          <p:cNvSpPr/>
          <p:nvPr/>
        </p:nvSpPr>
        <p:spPr>
          <a:xfrm>
            <a:off x="4288401" y="2579857"/>
            <a:ext cx="2721999" cy="584775"/>
          </a:xfrm>
          <a:prstGeom prst="rect">
            <a:avLst/>
          </a:prstGeom>
        </p:spPr>
        <p:txBody>
          <a:bodyPr wrap="square">
            <a:spAutoFit/>
          </a:bodyPr>
          <a:lstStyle/>
          <a:p>
            <a:r>
              <a:rPr lang="en-US" sz="3200" b="1" dirty="0" smtClean="0">
                <a:solidFill>
                  <a:srgbClr val="0000FF"/>
                </a:solidFill>
              </a:rPr>
              <a:t> faith in </a:t>
            </a:r>
            <a:r>
              <a:rPr lang="en-US" sz="3200" b="1" dirty="0" smtClean="0">
                <a:solidFill>
                  <a:srgbClr val="FF0000"/>
                </a:solidFill>
              </a:rPr>
              <a:t>Christ</a:t>
            </a:r>
            <a:r>
              <a:rPr lang="en-US" sz="3200" dirty="0" smtClean="0">
                <a:solidFill>
                  <a:srgbClr val="0000FF"/>
                </a:solidFill>
              </a:rPr>
              <a:t> </a:t>
            </a:r>
            <a:endParaRPr lang="en-US" sz="3200" dirty="0">
              <a:solidFill>
                <a:srgbClr val="0000FF"/>
              </a:solidFill>
            </a:endParaRPr>
          </a:p>
        </p:txBody>
      </p:sp>
      <p:sp>
        <p:nvSpPr>
          <p:cNvPr id="5" name="Rectangle 4"/>
          <p:cNvSpPr/>
          <p:nvPr/>
        </p:nvSpPr>
        <p:spPr>
          <a:xfrm>
            <a:off x="2993859" y="4596825"/>
            <a:ext cx="2721141" cy="584775"/>
          </a:xfrm>
          <a:prstGeom prst="rect">
            <a:avLst/>
          </a:prstGeom>
        </p:spPr>
        <p:txBody>
          <a:bodyPr wrap="square">
            <a:spAutoFit/>
          </a:bodyPr>
          <a:lstStyle/>
          <a:p>
            <a:r>
              <a:rPr lang="en-US" sz="3200" b="1" dirty="0" smtClean="0">
                <a:solidFill>
                  <a:srgbClr val="D60093"/>
                </a:solidFill>
              </a:rPr>
              <a:t>righteousness</a:t>
            </a:r>
            <a:endParaRPr lang="en-US" sz="3200" dirty="0">
              <a:solidFill>
                <a:srgbClr val="D60093"/>
              </a:solidFill>
            </a:endParaRPr>
          </a:p>
        </p:txBody>
      </p:sp>
      <p:sp>
        <p:nvSpPr>
          <p:cNvPr id="6" name="Rectangle 5"/>
          <p:cNvSpPr/>
          <p:nvPr/>
        </p:nvSpPr>
        <p:spPr>
          <a:xfrm>
            <a:off x="2819400" y="6120825"/>
            <a:ext cx="2062907" cy="584775"/>
          </a:xfrm>
          <a:prstGeom prst="rect">
            <a:avLst/>
          </a:prstGeom>
        </p:spPr>
        <p:txBody>
          <a:bodyPr wrap="square">
            <a:spAutoFit/>
          </a:bodyPr>
          <a:lstStyle/>
          <a:p>
            <a:r>
              <a:rPr lang="en-US" sz="3200" dirty="0"/>
              <a:t> </a:t>
            </a:r>
            <a:r>
              <a:rPr lang="en-US" sz="3200" b="1" dirty="0">
                <a:solidFill>
                  <a:srgbClr val="00863D"/>
                </a:solidFill>
              </a:rPr>
              <a:t>obedience</a:t>
            </a:r>
            <a:r>
              <a:rPr lang="en-US" sz="3200" dirty="0"/>
              <a:t> </a:t>
            </a:r>
          </a:p>
        </p:txBody>
      </p:sp>
    </p:spTree>
    <p:extLst>
      <p:ext uri="{BB962C8B-B14F-4D97-AF65-F5344CB8AC3E}">
        <p14:creationId xmlns:p14="http://schemas.microsoft.com/office/powerpoint/2010/main" xmlns="" val="78429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additive="base">
                                        <p:cTn id="34" dur="500" fill="hold"/>
                                        <p:tgtEl>
                                          <p:spTgt spid="4"/>
                                        </p:tgtEl>
                                        <p:attrNameLst>
                                          <p:attrName>ppt_x</p:attrName>
                                        </p:attrNameLst>
                                      </p:cBhvr>
                                      <p:tavLst>
                                        <p:tav tm="0">
                                          <p:val>
                                            <p:strVal val="#ppt_x"/>
                                          </p:val>
                                        </p:tav>
                                        <p:tav tm="100000">
                                          <p:val>
                                            <p:strVal val="#ppt_x"/>
                                          </p:val>
                                        </p:tav>
                                      </p:tavLst>
                                    </p:anim>
                                    <p:anim calcmode="lin" valueType="num">
                                      <p:cBhvr additive="base">
                                        <p:cTn id="3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additive="base">
                                        <p:cTn id="40" dur="500" fill="hold"/>
                                        <p:tgtEl>
                                          <p:spTgt spid="5"/>
                                        </p:tgtEl>
                                        <p:attrNameLst>
                                          <p:attrName>ppt_x</p:attrName>
                                        </p:attrNameLst>
                                      </p:cBhvr>
                                      <p:tavLst>
                                        <p:tav tm="0">
                                          <p:val>
                                            <p:strVal val="#ppt_x"/>
                                          </p:val>
                                        </p:tav>
                                        <p:tav tm="100000">
                                          <p:val>
                                            <p:strVal val="#ppt_x"/>
                                          </p:val>
                                        </p:tav>
                                      </p:tavLst>
                                    </p:anim>
                                    <p:anim calcmode="lin" valueType="num">
                                      <p:cBhvr additive="base">
                                        <p:cTn id="4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additive="base">
                                        <p:cTn id="46" dur="500" fill="hold"/>
                                        <p:tgtEl>
                                          <p:spTgt spid="6"/>
                                        </p:tgtEl>
                                        <p:attrNameLst>
                                          <p:attrName>ppt_x</p:attrName>
                                        </p:attrNameLst>
                                      </p:cBhvr>
                                      <p:tavLst>
                                        <p:tav tm="0">
                                          <p:val>
                                            <p:strVal val="#ppt_x"/>
                                          </p:val>
                                        </p:tav>
                                        <p:tav tm="100000">
                                          <p:val>
                                            <p:strVal val="#ppt_x"/>
                                          </p:val>
                                        </p:tav>
                                      </p:tavLst>
                                    </p:anim>
                                    <p:anim calcmode="lin" valueType="num">
                                      <p:cBhvr additive="base">
                                        <p:cTn id="4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3331</TotalTime>
  <Words>730</Words>
  <Application>Microsoft Office PowerPoint</Application>
  <PresentationFormat>On-screen Show (4:3)</PresentationFormat>
  <Paragraphs>113</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Romans 6:15 - 7:6</vt:lpstr>
      <vt:lpstr>Introduction:</vt:lpstr>
      <vt:lpstr>Romans 6:15–19</vt:lpstr>
      <vt:lpstr>Romans 6:20 – 7:2</vt:lpstr>
      <vt:lpstr>Romans 7:3–6</vt:lpstr>
      <vt:lpstr>Free To Obey In Christ  {Romans 6:15 - 7:6}</vt:lpstr>
      <vt:lpstr>Two Kinds of Slave</vt:lpstr>
      <vt:lpstr>Two Kinds of Slave</vt:lpstr>
      <vt:lpstr>Two Kinds of Slave</vt:lpstr>
      <vt:lpstr>Being in Christ sets us free to vigorously serve God. (Romans 6:17-23)</vt:lpstr>
      <vt:lpstr> “but now you have been set free from sin and have become slaves to God” (6:22). </vt:lpstr>
      <vt:lpstr>Grace is Necessary as Holiness is a Gift</vt:lpstr>
      <vt:lpstr>Grace is Necessary as Holiness is a Gift! (Romans 6:19, 22, 23)</vt:lpstr>
      <vt:lpstr>Grace working through union with Christ results in a fruitful life.</vt:lpstr>
      <vt:lpstr>1 John 2 &amp;3</vt:lpstr>
      <vt:lpstr>Grace working through union with Christ results in a fruitful life.</vt:lpstr>
      <vt:lpstr>Discussion 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Romans 1:8-17</dc:title>
  <dc:creator>Ridge Orr</dc:creator>
  <cp:lastModifiedBy>Ridge Orr</cp:lastModifiedBy>
  <cp:revision>279</cp:revision>
  <dcterms:created xsi:type="dcterms:W3CDTF">2006-08-16T00:00:00Z</dcterms:created>
  <dcterms:modified xsi:type="dcterms:W3CDTF">2014-12-16T01:55:59Z</dcterms:modified>
</cp:coreProperties>
</file>