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6" r:id="rId4"/>
    <p:sldId id="275" r:id="rId5"/>
    <p:sldId id="274" r:id="rId6"/>
    <p:sldId id="259" r:id="rId7"/>
    <p:sldId id="260" r:id="rId8"/>
    <p:sldId id="273" r:id="rId9"/>
    <p:sldId id="263" r:id="rId10"/>
    <p:sldId id="265" r:id="rId11"/>
    <p:sldId id="267" r:id="rId12"/>
    <p:sldId id="264" r:id="rId13"/>
    <p:sldId id="266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D22D7-9EEC-4BDC-BB72-B10F6B5A5B66}">
          <p14:sldIdLst>
            <p14:sldId id="257"/>
            <p14:sldId id="258"/>
            <p14:sldId id="276"/>
            <p14:sldId id="275"/>
            <p14:sldId id="274"/>
            <p14:sldId id="259"/>
            <p14:sldId id="260"/>
            <p14:sldId id="273"/>
            <p14:sldId id="263"/>
            <p14:sldId id="265"/>
            <p14:sldId id="267"/>
            <p14:sldId id="264"/>
            <p14:sldId id="266"/>
            <p14:sldId id="270"/>
            <p14:sldId id="271"/>
            <p14:sldId id="272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E4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02" autoAdjust="0"/>
  </p:normalViewPr>
  <p:slideViewPr>
    <p:cSldViewPr>
      <p:cViewPr varScale="1">
        <p:scale>
          <a:sx n="122" d="100"/>
          <a:sy n="122" d="100"/>
        </p:scale>
        <p:origin x="19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74DB4-6D47-4382-8817-6F667B0F0099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FA2AD-9670-4675-B777-9434A81E4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72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A2AD-9670-4675-B777-9434A81E4B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1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A2AD-9670-4675-B777-9434A81E4B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4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A2AD-9670-4675-B777-9434A81E4B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73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A2AD-9670-4675-B777-9434A81E4B1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5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9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6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8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3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0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9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0103-63DB-4EA3-8CF2-5B0F5ED005FC}" type="datetimeFigureOut">
              <a:rPr lang="en-US" smtClean="0"/>
              <a:t>3/28/15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BE68-81CB-4261-959B-17396FBB4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s://03950992920453721291.googlegroups.com/attach/ebecc5a12d6e287/RomansAd1.jpeg?part=0.1.1&amp;view=1&amp;vt=ANaJVrG9h3MaYq9PgalJSQLgU5bidXnxV6MlcmiMHIRzmxDyt7quUZGsLe88LKFA1xd1bDlZozw2wt7gfcxCH02iyj3qx4r6yutCZGB4dDS_3vAJUmOsyv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59" y="-457200"/>
            <a:ext cx="9973988" cy="7480491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43200" y="1524000"/>
            <a:ext cx="5486400" cy="914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 9:14-29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75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50" y="0"/>
            <a:ext cx="1885950" cy="12477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" y="457200"/>
            <a:ext cx="9129252" cy="6400801"/>
          </a:xfrm>
        </p:spPr>
        <p:txBody>
          <a:bodyPr>
            <a:noAutofit/>
          </a:bodyPr>
          <a:lstStyle/>
          <a:p>
            <a:pPr marL="406400" indent="-406400"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Paul’s 3</a:t>
            </a:r>
            <a:r>
              <a:rPr lang="en-US" b="1" u="sng" baseline="30000" dirty="0" smtClean="0">
                <a:solidFill>
                  <a:srgbClr val="0000FF"/>
                </a:solidFill>
              </a:rPr>
              <a:t>rd</a:t>
            </a:r>
            <a:r>
              <a:rPr lang="en-US" b="1" u="sng" dirty="0" smtClean="0">
                <a:solidFill>
                  <a:srgbClr val="0000FF"/>
                </a:solidFill>
              </a:rPr>
              <a:t> Answer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vs. 20-21) As </a:t>
            </a:r>
            <a:r>
              <a:rPr lang="en-US" sz="2800" dirty="0"/>
              <a:t>the potter </a:t>
            </a:r>
            <a:r>
              <a:rPr lang="en-US" sz="2800" dirty="0" smtClean="0"/>
              <a:t>                    makes vessels for different functions</a:t>
            </a:r>
            <a:r>
              <a:rPr lang="en-US" sz="2800" dirty="0"/>
              <a:t>, so God make humans for different kinds of purpose</a:t>
            </a:r>
            <a:r>
              <a:rPr lang="en-US" sz="2800" dirty="0" smtClean="0"/>
              <a:t>.  </a:t>
            </a:r>
            <a:r>
              <a:rPr lang="en-US" sz="2800" dirty="0"/>
              <a:t>Moses </a:t>
            </a:r>
            <a:r>
              <a:rPr lang="en-US" sz="2800" dirty="0" smtClean="0"/>
              <a:t>&amp; </a:t>
            </a:r>
            <a:r>
              <a:rPr lang="en-US" sz="2800" dirty="0"/>
              <a:t>Israel </a:t>
            </a:r>
            <a:r>
              <a:rPr lang="en-US" sz="2800" dirty="0" smtClean="0"/>
              <a:t>are in stark contrast to </a:t>
            </a:r>
            <a:r>
              <a:rPr lang="en-US" sz="2800" dirty="0"/>
              <a:t>Pharaoh </a:t>
            </a:r>
            <a:r>
              <a:rPr lang="en-US" sz="2800" dirty="0" smtClean="0"/>
              <a:t>&amp; Egypt. </a:t>
            </a:r>
          </a:p>
          <a:p>
            <a:pPr marL="406400" indent="-406400">
              <a:buNone/>
            </a:pPr>
            <a:r>
              <a:rPr lang="en-US" sz="2800" b="1" i="1" dirty="0" smtClean="0"/>
              <a:t>20</a:t>
            </a:r>
            <a:r>
              <a:rPr lang="en-US" sz="2800" b="1" i="1" dirty="0"/>
              <a:t>. </a:t>
            </a:r>
            <a:r>
              <a:rPr lang="en-US" sz="2800" i="1" dirty="0">
                <a:solidFill>
                  <a:srgbClr val="FF0000"/>
                </a:solidFill>
              </a:rPr>
              <a:t>But who are you, O man, to answer back to God?  Will what is molded say to its molder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“Why have you made me like this?”  </a:t>
            </a:r>
            <a:r>
              <a:rPr lang="en-US" sz="2800" b="1" i="1" dirty="0"/>
              <a:t>21.</a:t>
            </a:r>
            <a:r>
              <a:rPr lang="en-US" sz="2800" i="1" dirty="0"/>
              <a:t>  </a:t>
            </a:r>
            <a:r>
              <a:rPr lang="en-US" sz="2800" i="1" dirty="0">
                <a:solidFill>
                  <a:srgbClr val="FF0000"/>
                </a:solidFill>
              </a:rPr>
              <a:t>Has the potter no right over the clay, to make out of the same lump one vessel for honorable use and another for dishonorable use?  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Remember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“God’s promise and sovereign </a:t>
            </a:r>
            <a:r>
              <a:rPr lang="en-US" sz="2400" dirty="0">
                <a:solidFill>
                  <a:srgbClr val="FF0000"/>
                </a:solidFill>
              </a:rPr>
              <a:t>purpose have </a:t>
            </a:r>
            <a:r>
              <a:rPr lang="en-US" sz="2400" i="1" dirty="0">
                <a:solidFill>
                  <a:srgbClr val="FF0000"/>
                </a:solidFill>
              </a:rPr>
              <a:t>not </a:t>
            </a:r>
            <a:r>
              <a:rPr lang="en-US" sz="2400" i="1" dirty="0" smtClean="0">
                <a:solidFill>
                  <a:srgbClr val="FF0000"/>
                </a:solidFill>
              </a:rPr>
              <a:t>failed”</a:t>
            </a:r>
            <a:r>
              <a:rPr lang="en-US" sz="2400" i="1" dirty="0" smtClean="0"/>
              <a:t>v.6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dirty="0"/>
              <a:t>Paul teaches that it does not depend on human will </a:t>
            </a:r>
            <a:r>
              <a:rPr lang="en-US" sz="2400" dirty="0"/>
              <a:t>(v.16), </a:t>
            </a:r>
            <a:r>
              <a:rPr lang="en-US" sz="2800" dirty="0"/>
              <a:t>but </a:t>
            </a:r>
            <a:r>
              <a:rPr lang="en-US" sz="2800" dirty="0" smtClean="0"/>
              <a:t>expressly on God’s </a:t>
            </a:r>
            <a:r>
              <a:rPr lang="en-US" sz="2800" dirty="0"/>
              <a:t>will </a:t>
            </a:r>
            <a:r>
              <a:rPr lang="en-US" sz="2400" dirty="0"/>
              <a:t>(v.18</a:t>
            </a:r>
            <a:r>
              <a:rPr lang="en-US" sz="2400" dirty="0" smtClean="0"/>
              <a:t>), </a:t>
            </a:r>
            <a:r>
              <a:rPr lang="en-US" sz="2800" dirty="0" smtClean="0"/>
              <a:t>mercy </a:t>
            </a:r>
            <a:r>
              <a:rPr lang="en-US" sz="2800" dirty="0"/>
              <a:t>&amp; compassion </a:t>
            </a:r>
            <a:r>
              <a:rPr lang="en-US" sz="2400" dirty="0"/>
              <a:t>(</a:t>
            </a:r>
            <a:r>
              <a:rPr lang="en-US" sz="2400" dirty="0" smtClean="0"/>
              <a:t>v.15). </a:t>
            </a:r>
            <a:endParaRPr lang="en-US" sz="2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“Mercy</a:t>
            </a:r>
            <a:r>
              <a:rPr lang="en-US" sz="2800" b="1" dirty="0">
                <a:solidFill>
                  <a:srgbClr val="00B050"/>
                </a:solidFill>
              </a:rPr>
              <a:t>”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is God not giving us </a:t>
            </a:r>
            <a:r>
              <a:rPr lang="en-US" sz="2800" dirty="0" smtClean="0"/>
              <a:t>the judgment </a:t>
            </a:r>
            <a:r>
              <a:rPr lang="en-US" sz="2800" dirty="0"/>
              <a:t>we do </a:t>
            </a:r>
            <a:r>
              <a:rPr lang="en-US" sz="2800" dirty="0" smtClean="0"/>
              <a:t>deserve.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7030A0"/>
                </a:solidFill>
              </a:rPr>
              <a:t>“Grace”</a:t>
            </a:r>
            <a:r>
              <a:rPr lang="en-US" sz="2800" dirty="0" smtClean="0"/>
              <a:t> is God giving us the free gift we do not deserve</a:t>
            </a:r>
            <a:r>
              <a:rPr lang="en-US" sz="24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" y="0"/>
            <a:ext cx="9144000" cy="62388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Objection #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4212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75216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Objection # 2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100" b="1" i="1" dirty="0" smtClean="0"/>
              <a:t>19. </a:t>
            </a:r>
            <a:r>
              <a:rPr lang="en-US" sz="3100" i="1" dirty="0" smtClean="0">
                <a:solidFill>
                  <a:srgbClr val="FF0000"/>
                </a:solidFill>
              </a:rPr>
              <a:t>“Why does he still find fault?  For who can resist his will?”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From a human standpoint God’s election seems arbitrary and </a:t>
            </a:r>
            <a:r>
              <a:rPr lang="en-US" dirty="0" smtClean="0"/>
              <a:t>	unfair</a:t>
            </a:r>
            <a:r>
              <a:rPr lang="en-US" dirty="0"/>
              <a:t>.  </a:t>
            </a:r>
            <a:r>
              <a:rPr lang="en-US" dirty="0" smtClean="0"/>
              <a:t>But </a:t>
            </a:r>
            <a:r>
              <a:rPr lang="en-US" dirty="0"/>
              <a:t>from the divine point of view, </a:t>
            </a:r>
            <a:r>
              <a:rPr lang="en-US" dirty="0" smtClean="0"/>
              <a:t>who should know 	better than God? (The Potter - vs</a:t>
            </a:r>
            <a:r>
              <a:rPr lang="en-US" dirty="0"/>
              <a:t>. 20-21)</a:t>
            </a:r>
          </a:p>
          <a:p>
            <a:pPr marL="0" indent="0">
              <a:buNone/>
            </a:pPr>
            <a:r>
              <a:rPr lang="en-US" b="1" i="1" dirty="0"/>
              <a:t>20. </a:t>
            </a:r>
            <a:r>
              <a:rPr lang="en-US" i="1" dirty="0">
                <a:solidFill>
                  <a:srgbClr val="FF0000"/>
                </a:solidFill>
              </a:rPr>
              <a:t>But who are you, O man, to answer back to God?  Will what is </a:t>
            </a:r>
            <a:r>
              <a:rPr lang="en-US" i="1" dirty="0" smtClean="0">
                <a:solidFill>
                  <a:srgbClr val="FF0000"/>
                </a:solidFill>
              </a:rPr>
              <a:t>	molded </a:t>
            </a:r>
            <a:r>
              <a:rPr lang="en-US" i="1" dirty="0">
                <a:solidFill>
                  <a:srgbClr val="FF0000"/>
                </a:solidFill>
              </a:rPr>
              <a:t>say to its molder, “Why have you made me like this</a:t>
            </a:r>
            <a:r>
              <a:rPr lang="en-US" i="1" dirty="0" smtClean="0">
                <a:solidFill>
                  <a:srgbClr val="FF0000"/>
                </a:solidFill>
              </a:rPr>
              <a:t>?”</a:t>
            </a:r>
          </a:p>
          <a:p>
            <a:pPr marL="0" indent="0" algn="ctr">
              <a:buNone/>
            </a:pPr>
            <a:r>
              <a:rPr lang="en-US" dirty="0"/>
              <a:t>Ah, so foolish!  --- so arrogant! --- so defiant!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answer is found in the relationship of the Creator to His </a:t>
            </a:r>
            <a:r>
              <a:rPr lang="en-US" dirty="0" smtClean="0"/>
              <a:t>	creation</a:t>
            </a:r>
            <a:r>
              <a:rPr lang="en-US" dirty="0"/>
              <a:t>.  It has its locus in the very nature </a:t>
            </a:r>
            <a:r>
              <a:rPr lang="en-US" dirty="0" smtClean="0"/>
              <a:t>and </a:t>
            </a:r>
            <a:r>
              <a:rPr lang="en-US" dirty="0"/>
              <a:t>character of </a:t>
            </a:r>
            <a:r>
              <a:rPr lang="en-US" dirty="0" smtClean="0"/>
              <a:t>	God </a:t>
            </a:r>
            <a:r>
              <a:rPr lang="en-US" dirty="0"/>
              <a:t>Himself.  </a:t>
            </a:r>
            <a:r>
              <a:rPr lang="en-US" b="1" dirty="0"/>
              <a:t> 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u="sng" dirty="0"/>
              <a:t>Divine Justice</a:t>
            </a:r>
            <a:r>
              <a:rPr lang="en-US" b="1" dirty="0"/>
              <a:t> </a:t>
            </a:r>
            <a:r>
              <a:rPr lang="en-US" dirty="0"/>
              <a:t>expresses the righteous judgment of God, </a:t>
            </a:r>
            <a:r>
              <a:rPr lang="en-US" dirty="0" smtClean="0"/>
              <a:t>that 	</a:t>
            </a:r>
            <a:r>
              <a:rPr lang="en-US" u="sng" dirty="0" smtClean="0"/>
              <a:t>leaves the </a:t>
            </a:r>
            <a:r>
              <a:rPr lang="en-US" u="sng" dirty="0"/>
              <a:t>human nature in its </a:t>
            </a:r>
            <a:r>
              <a:rPr lang="en-US" u="sng" dirty="0" smtClean="0"/>
              <a:t>blindness</a:t>
            </a:r>
            <a:r>
              <a:rPr lang="en-US" dirty="0" smtClean="0"/>
              <a:t>, allowing </a:t>
            </a:r>
            <a:r>
              <a:rPr lang="en-US" dirty="0"/>
              <a:t>a </a:t>
            </a:r>
            <a:r>
              <a:rPr lang="en-US" dirty="0" smtClean="0"/>
              <a:t>portion </a:t>
            </a:r>
            <a:r>
              <a:rPr lang="en-US" dirty="0"/>
              <a:t>of </a:t>
            </a:r>
            <a:r>
              <a:rPr lang="en-US" dirty="0" smtClean="0"/>
              <a:t>	humanity </a:t>
            </a:r>
            <a:r>
              <a:rPr lang="en-US" dirty="0"/>
              <a:t>to freely choose to disobey with all </a:t>
            </a:r>
            <a:r>
              <a:rPr lang="en-US" dirty="0" smtClean="0"/>
              <a:t>the 	consequences </a:t>
            </a:r>
            <a:r>
              <a:rPr lang="en-US" dirty="0"/>
              <a:t>that entails</a:t>
            </a:r>
            <a:r>
              <a:rPr lang="en-US" dirty="0" smtClean="0"/>
              <a:t>.</a:t>
            </a:r>
            <a:endParaRPr lang="en-US" b="1" u="sng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u="sng" dirty="0" smtClean="0"/>
              <a:t>Divine </a:t>
            </a:r>
            <a:r>
              <a:rPr lang="en-US" b="1" u="sng" dirty="0"/>
              <a:t>Mercy</a:t>
            </a:r>
            <a:r>
              <a:rPr lang="en-US" b="1" dirty="0"/>
              <a:t> </a:t>
            </a:r>
            <a:r>
              <a:rPr lang="en-US" dirty="0"/>
              <a:t>expresses the </a:t>
            </a:r>
            <a:r>
              <a:rPr lang="en-US" dirty="0" smtClean="0"/>
              <a:t>goodness, kindness and compassion </a:t>
            </a:r>
            <a:r>
              <a:rPr lang="en-US" dirty="0"/>
              <a:t>of </a:t>
            </a:r>
            <a:r>
              <a:rPr lang="en-US" dirty="0" smtClean="0"/>
              <a:t>God; which brings illumination </a:t>
            </a:r>
            <a:r>
              <a:rPr lang="en-US" dirty="0"/>
              <a:t>to human life, by </a:t>
            </a:r>
            <a:r>
              <a:rPr lang="en-US" u="sng" dirty="0"/>
              <a:t>giving a portion of </a:t>
            </a:r>
            <a:r>
              <a:rPr lang="en-US" u="sng" dirty="0" smtClean="0"/>
              <a:t>humanity the </a:t>
            </a:r>
            <a:r>
              <a:rPr lang="en-US" u="sng" dirty="0"/>
              <a:t>new nature</a:t>
            </a:r>
            <a:r>
              <a:rPr lang="en-US" dirty="0"/>
              <a:t>, the new heart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 smtClean="0"/>
              <a:t> Flowing from the new nature, the elect now are able to rightly understand and responsibly choose to believe the Gospel and grow in obedience.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90456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Objection # 2 </a:t>
            </a:r>
            <a:br>
              <a:rPr lang="en-US" sz="3200" b="1" dirty="0" smtClean="0"/>
            </a:br>
            <a:r>
              <a:rPr lang="en-US" sz="3100" b="1" i="1" dirty="0" smtClean="0"/>
              <a:t>19. </a:t>
            </a:r>
            <a:r>
              <a:rPr lang="en-US" sz="3100" i="1" dirty="0" smtClean="0">
                <a:solidFill>
                  <a:srgbClr val="FF0000"/>
                </a:solidFill>
              </a:rPr>
              <a:t>“Why does he still find fault?  For who can resist his will?”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5334000" cy="5867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“</a:t>
            </a:r>
            <a:r>
              <a:rPr lang="en-US" b="1" dirty="0">
                <a:solidFill>
                  <a:srgbClr val="7030A0"/>
                </a:solidFill>
              </a:rPr>
              <a:t>God’s wrath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is not vindictive, not unholy, nor filled with bitterness or malice.  That kind of hatred is condemned in His </a:t>
            </a:r>
            <a:r>
              <a:rPr lang="en-US" dirty="0" smtClean="0"/>
              <a:t>holy </a:t>
            </a:r>
            <a:r>
              <a:rPr lang="en-US" dirty="0"/>
              <a:t>word.  There is a holy jealousy that upholds God’s honor.  Holy hatred belongs to a reality utterly different from ours.</a:t>
            </a:r>
            <a:r>
              <a:rPr lang="en-US" b="1" dirty="0"/>
              <a:t>” </a:t>
            </a:r>
            <a:r>
              <a:rPr lang="en-US" dirty="0"/>
              <a:t> </a:t>
            </a:r>
            <a:r>
              <a:rPr lang="en-US" dirty="0" smtClean="0"/>
              <a:t>		(</a:t>
            </a:r>
            <a:r>
              <a:rPr lang="en-US" dirty="0"/>
              <a:t>Unknown Source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9" y="-18143"/>
            <a:ext cx="9144000" cy="685800"/>
          </a:xfrm>
        </p:spPr>
        <p:txBody>
          <a:bodyPr>
            <a:normAutofit/>
          </a:bodyPr>
          <a:lstStyle/>
          <a:p>
            <a:r>
              <a:rPr lang="en-US" sz="3100" b="1" dirty="0"/>
              <a:t>Old Testament</a:t>
            </a:r>
            <a:r>
              <a:rPr lang="en-US" sz="3100" dirty="0"/>
              <a:t> </a:t>
            </a:r>
            <a:r>
              <a:rPr lang="en-US" sz="3100" b="1" dirty="0" smtClean="0"/>
              <a:t>Evidence: Hosea &amp; Isaiah </a:t>
            </a:r>
            <a:r>
              <a:rPr lang="en-US" sz="2200" dirty="0" smtClean="0"/>
              <a:t>(vs. 25-29)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 smtClean="0"/>
              <a:t>1. </a:t>
            </a:r>
            <a:r>
              <a:rPr lang="en-US" dirty="0"/>
              <a:t>Paul uses </a:t>
            </a:r>
            <a:r>
              <a:rPr lang="en-US" u="sng" dirty="0"/>
              <a:t>Hosea</a:t>
            </a:r>
            <a:r>
              <a:rPr lang="en-US" dirty="0"/>
              <a:t> to set forth </a:t>
            </a:r>
            <a:r>
              <a:rPr lang="en-US" u="sng" dirty="0"/>
              <a:t>a clear demonstration of God’s </a:t>
            </a:r>
            <a:r>
              <a:rPr lang="en-US" dirty="0" smtClean="0"/>
              <a:t>	</a:t>
            </a:r>
            <a:r>
              <a:rPr lang="en-US" u="sng" dirty="0" smtClean="0"/>
              <a:t>mercy</a:t>
            </a:r>
            <a:r>
              <a:rPr lang="en-US" dirty="0"/>
              <a:t>. </a:t>
            </a:r>
            <a:r>
              <a:rPr lang="en-US" dirty="0" smtClean="0"/>
              <a:t> Salvation </a:t>
            </a:r>
            <a:r>
              <a:rPr lang="en-US" dirty="0"/>
              <a:t>is revealed to be a total work of God, </a:t>
            </a:r>
            <a:r>
              <a:rPr lang="en-US" dirty="0" smtClean="0"/>
              <a:t>	where </a:t>
            </a:r>
            <a:r>
              <a:rPr lang="en-US" dirty="0"/>
              <a:t>the Holy Spirit calls Hosea to take a faithless wife, </a:t>
            </a:r>
            <a:r>
              <a:rPr lang="en-US" dirty="0" smtClean="0"/>
              <a:t>	who </a:t>
            </a:r>
            <a:r>
              <a:rPr lang="en-US" dirty="0"/>
              <a:t>then runs away.  Then later Hosea is told to go get </a:t>
            </a:r>
            <a:r>
              <a:rPr lang="en-US" dirty="0" smtClean="0"/>
              <a:t>	her </a:t>
            </a:r>
            <a:r>
              <a:rPr lang="en-US" dirty="0"/>
              <a:t>and bring her back to a restored relationship.</a:t>
            </a:r>
          </a:p>
          <a:p>
            <a:pPr marL="0" indent="0">
              <a:buNone/>
            </a:pPr>
            <a:r>
              <a:rPr lang="en-US" b="1" i="1" dirty="0" smtClean="0"/>
              <a:t>25</a:t>
            </a:r>
            <a:r>
              <a:rPr lang="en-US" b="1" i="1" dirty="0"/>
              <a:t>.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…… “Those who were not my people I will call my people, </a:t>
            </a:r>
            <a:r>
              <a:rPr lang="en-US" i="1" dirty="0" smtClean="0">
                <a:solidFill>
                  <a:srgbClr val="FF0000"/>
                </a:solidFill>
              </a:rPr>
              <a:t>	and </a:t>
            </a:r>
            <a:r>
              <a:rPr lang="en-US" i="1" dirty="0">
                <a:solidFill>
                  <a:srgbClr val="FF0000"/>
                </a:solidFill>
              </a:rPr>
              <a:t>her who was not beloved I will call </a:t>
            </a:r>
            <a:r>
              <a:rPr lang="en-US" i="1" u="sng" dirty="0">
                <a:solidFill>
                  <a:srgbClr val="FF0000"/>
                </a:solidFill>
              </a:rPr>
              <a:t>beloved</a:t>
            </a:r>
            <a:r>
              <a:rPr lang="en-US" i="1" dirty="0">
                <a:solidFill>
                  <a:srgbClr val="FF0000"/>
                </a:solidFill>
              </a:rPr>
              <a:t>.”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>26. </a:t>
            </a:r>
            <a:r>
              <a:rPr lang="en-US" i="1" dirty="0" smtClean="0">
                <a:solidFill>
                  <a:srgbClr val="FF0000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in the very place where it was said to them, you are not  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   my </a:t>
            </a:r>
            <a:r>
              <a:rPr lang="en-US" i="1" dirty="0">
                <a:solidFill>
                  <a:srgbClr val="FF0000"/>
                </a:solidFill>
              </a:rPr>
              <a:t>people, there they will be called </a:t>
            </a:r>
            <a:r>
              <a:rPr lang="en-US" i="1" u="sng" dirty="0">
                <a:solidFill>
                  <a:srgbClr val="FF0000"/>
                </a:solidFill>
              </a:rPr>
              <a:t>sons </a:t>
            </a:r>
            <a:r>
              <a:rPr lang="en-US" i="1" u="sng" dirty="0" smtClean="0">
                <a:solidFill>
                  <a:srgbClr val="FF0000"/>
                </a:solidFill>
              </a:rPr>
              <a:t>of </a:t>
            </a:r>
            <a:r>
              <a:rPr lang="en-US" i="1" u="sng" dirty="0">
                <a:solidFill>
                  <a:srgbClr val="FF0000"/>
                </a:solidFill>
              </a:rPr>
              <a:t>the living God</a:t>
            </a:r>
            <a:r>
              <a:rPr lang="en-US" i="1" dirty="0" smtClean="0">
                <a:solidFill>
                  <a:srgbClr val="FF0000"/>
                </a:solidFill>
              </a:rPr>
              <a:t>.’</a:t>
            </a:r>
            <a:endParaRPr lang="en-US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Hosea </a:t>
            </a:r>
            <a:r>
              <a:rPr lang="en-US" dirty="0"/>
              <a:t>was told to name his first son </a:t>
            </a:r>
            <a:r>
              <a:rPr lang="en-US" u="sng" dirty="0" err="1" smtClean="0">
                <a:solidFill>
                  <a:srgbClr val="7030A0"/>
                </a:solidFill>
              </a:rPr>
              <a:t>Jezreel</a:t>
            </a:r>
            <a:r>
              <a:rPr lang="en-US" dirty="0" smtClean="0"/>
              <a:t>, </a:t>
            </a:r>
            <a:r>
              <a:rPr lang="en-US" dirty="0"/>
              <a:t>a name that </a:t>
            </a:r>
            <a:r>
              <a:rPr lang="en-US" dirty="0" smtClean="0"/>
              <a:t>	indicated </a:t>
            </a:r>
            <a:r>
              <a:rPr lang="en-US" dirty="0"/>
              <a:t>a coming judgment upon Israel.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dirty="0"/>
              <a:t>Hosea’s 2</a:t>
            </a:r>
            <a:r>
              <a:rPr lang="en-US" baseline="30000" dirty="0"/>
              <a:t>nd</a:t>
            </a:r>
            <a:r>
              <a:rPr lang="en-US" dirty="0"/>
              <a:t> child, a daughter, was </a:t>
            </a:r>
            <a:r>
              <a:rPr lang="en-US" dirty="0" smtClean="0"/>
              <a:t>named </a:t>
            </a:r>
            <a:r>
              <a:rPr lang="en-US" u="sng" dirty="0">
                <a:solidFill>
                  <a:srgbClr val="7030A0"/>
                </a:solidFill>
              </a:rPr>
              <a:t>Lo-</a:t>
            </a:r>
            <a:r>
              <a:rPr lang="en-US" u="sng" dirty="0" err="1">
                <a:solidFill>
                  <a:srgbClr val="7030A0"/>
                </a:solidFill>
              </a:rPr>
              <a:t>Ruhamah</a:t>
            </a:r>
            <a:r>
              <a:rPr lang="en-US" dirty="0"/>
              <a:t> </a:t>
            </a:r>
            <a:r>
              <a:rPr lang="en-US" dirty="0" smtClean="0"/>
              <a:t>          	</a:t>
            </a: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no longer loved”</a:t>
            </a:r>
            <a:r>
              <a:rPr lang="en-US" dirty="0">
                <a:solidFill>
                  <a:srgbClr val="008E40"/>
                </a:solidFill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0000FF"/>
                </a:solidFill>
              </a:rPr>
              <a:t>“no mercy</a:t>
            </a:r>
            <a:r>
              <a:rPr lang="en-US" dirty="0" smtClean="0">
                <a:solidFill>
                  <a:srgbClr val="0000FF"/>
                </a:solidFill>
              </a:rPr>
              <a:t>”.</a:t>
            </a:r>
            <a:r>
              <a:rPr lang="en-US" dirty="0"/>
              <a:t>	</a:t>
            </a:r>
            <a:endParaRPr lang="en-US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Hosea’s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child, a son, was </a:t>
            </a:r>
            <a:r>
              <a:rPr lang="en-US" dirty="0" smtClean="0"/>
              <a:t>named </a:t>
            </a:r>
            <a:r>
              <a:rPr lang="en-US" u="sng" dirty="0">
                <a:solidFill>
                  <a:srgbClr val="7030A0"/>
                </a:solidFill>
              </a:rPr>
              <a:t>Lo-</a:t>
            </a:r>
            <a:r>
              <a:rPr lang="en-US" u="sng" dirty="0" err="1">
                <a:solidFill>
                  <a:srgbClr val="7030A0"/>
                </a:solidFill>
              </a:rPr>
              <a:t>Ammi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“not my people”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But God turns </a:t>
            </a:r>
            <a:r>
              <a:rPr lang="en-US" dirty="0"/>
              <a:t>the tables</a:t>
            </a:r>
            <a:r>
              <a:rPr lang="en-US" b="1" dirty="0"/>
              <a:t>, </a:t>
            </a:r>
            <a:r>
              <a:rPr lang="en-US" b="1" dirty="0" smtClean="0"/>
              <a:t>by </a:t>
            </a:r>
            <a:r>
              <a:rPr lang="en-US" b="1" u="sng" dirty="0" smtClean="0"/>
              <a:t>loving </a:t>
            </a:r>
            <a:r>
              <a:rPr lang="en-US" b="1" u="sng" dirty="0"/>
              <a:t>the unloved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u="sng" dirty="0"/>
              <a:t>showing </a:t>
            </a:r>
            <a:r>
              <a:rPr lang="en-US" b="1" dirty="0" smtClean="0"/>
              <a:t>	</a:t>
            </a:r>
            <a:r>
              <a:rPr lang="en-US" b="1" u="sng" dirty="0" smtClean="0"/>
              <a:t>mercy </a:t>
            </a:r>
            <a:r>
              <a:rPr lang="en-US" b="1" u="sng" dirty="0"/>
              <a:t>to those without mercy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675968"/>
          </a:xfrm>
        </p:spPr>
        <p:txBody>
          <a:bodyPr>
            <a:normAutofit/>
          </a:bodyPr>
          <a:lstStyle/>
          <a:p>
            <a:r>
              <a:rPr lang="en-US" sz="3100" b="1" dirty="0"/>
              <a:t>Old Testament</a:t>
            </a:r>
            <a:r>
              <a:rPr lang="en-US" sz="3100" dirty="0"/>
              <a:t> </a:t>
            </a:r>
            <a:r>
              <a:rPr lang="en-US" sz="3100" b="1" dirty="0" smtClean="0"/>
              <a:t>Evidence: Hosea &amp; Isaiah </a:t>
            </a:r>
            <a:r>
              <a:rPr lang="en-US" sz="2200" dirty="0" smtClean="0"/>
              <a:t>(vs. 25-29)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500" b="1" dirty="0" smtClean="0"/>
              <a:t>2.</a:t>
            </a:r>
            <a:r>
              <a:rPr lang="en-US" sz="2500" dirty="0" smtClean="0"/>
              <a:t> </a:t>
            </a:r>
            <a:r>
              <a:rPr lang="en-US" sz="2800" dirty="0"/>
              <a:t>The second passage is taken from </a:t>
            </a:r>
            <a:r>
              <a:rPr lang="en-US" sz="2800" u="sng" dirty="0"/>
              <a:t>Isaiah</a:t>
            </a:r>
            <a:r>
              <a:rPr lang="en-US" sz="2800" dirty="0"/>
              <a:t> revealing that election is not based upon outward calling, but the inner calling of God whereby </a:t>
            </a:r>
            <a:r>
              <a:rPr lang="en-US" sz="2800" u="sng" dirty="0"/>
              <a:t>the Lord has kept a remnant faithful </a:t>
            </a:r>
            <a:r>
              <a:rPr lang="en-US" sz="2800" dirty="0"/>
              <a:t>to Himself, while the rest are reserved for judgment.</a:t>
            </a:r>
          </a:p>
          <a:p>
            <a:pPr marL="115888" indent="0">
              <a:spcBef>
                <a:spcPts val="0"/>
              </a:spcBef>
              <a:buNone/>
            </a:pPr>
            <a:r>
              <a:rPr lang="en-US" sz="2500" b="1" i="1" dirty="0" smtClean="0"/>
              <a:t>27.</a:t>
            </a:r>
            <a:r>
              <a:rPr lang="en-US" sz="2500" i="1" dirty="0" smtClean="0"/>
              <a:t> … </a:t>
            </a:r>
            <a:r>
              <a:rPr lang="en-US" sz="2500" i="1" dirty="0" smtClean="0">
                <a:solidFill>
                  <a:srgbClr val="FF0000"/>
                </a:solidFill>
              </a:rPr>
              <a:t>“Though the number of the sons of Israel be as the sand of the sea, </a:t>
            </a:r>
            <a:r>
              <a:rPr lang="en-US" sz="2500" b="1" i="1" u="sng" dirty="0" smtClean="0">
                <a:solidFill>
                  <a:srgbClr val="7030A0"/>
                </a:solidFill>
              </a:rPr>
              <a:t>only a remnant of them will be saved</a:t>
            </a:r>
            <a:r>
              <a:rPr lang="en-US" sz="2500" i="1" dirty="0" smtClean="0">
                <a:solidFill>
                  <a:srgbClr val="FF0000"/>
                </a:solidFill>
              </a:rPr>
              <a:t>, </a:t>
            </a:r>
            <a:r>
              <a:rPr lang="en-US" sz="2500" b="1" i="1" dirty="0" smtClean="0"/>
              <a:t>28.</a:t>
            </a:r>
            <a:r>
              <a:rPr lang="en-US" sz="2500" i="1" dirty="0" smtClean="0"/>
              <a:t> </a:t>
            </a:r>
            <a:r>
              <a:rPr lang="en-US" sz="2500" i="1" dirty="0" smtClean="0">
                <a:solidFill>
                  <a:srgbClr val="FF0000"/>
                </a:solidFill>
              </a:rPr>
              <a:t>for the Lord will carry out his sentence upon the earth fully and without delay.”  </a:t>
            </a:r>
            <a:r>
              <a:rPr lang="en-US" sz="2500" b="1" i="1" dirty="0" smtClean="0"/>
              <a:t>29.</a:t>
            </a:r>
            <a:r>
              <a:rPr lang="en-US" sz="2500" i="1" dirty="0" smtClean="0"/>
              <a:t> </a:t>
            </a:r>
            <a:r>
              <a:rPr lang="en-US" sz="2500" i="1" dirty="0" smtClean="0">
                <a:solidFill>
                  <a:srgbClr val="FF0000"/>
                </a:solidFill>
              </a:rPr>
              <a:t>And as</a:t>
            </a:r>
            <a:r>
              <a:rPr lang="en-US" sz="2500" b="1" i="1" dirty="0" smtClean="0">
                <a:solidFill>
                  <a:srgbClr val="FF0000"/>
                </a:solidFill>
              </a:rPr>
              <a:t> </a:t>
            </a:r>
            <a:r>
              <a:rPr lang="en-US" sz="2500" b="1" i="1" dirty="0" smtClean="0">
                <a:solidFill>
                  <a:schemeClr val="accent6">
                    <a:lumMod val="50000"/>
                  </a:schemeClr>
                </a:solidFill>
              </a:rPr>
              <a:t>Isaiah</a:t>
            </a:r>
            <a:r>
              <a:rPr lang="en-US" sz="2500" i="1" dirty="0" smtClean="0">
                <a:solidFill>
                  <a:srgbClr val="FF0000"/>
                </a:solidFill>
              </a:rPr>
              <a:t> predicted, “</a:t>
            </a:r>
            <a:r>
              <a:rPr lang="en-US" sz="2500" b="1" i="1" u="sng" dirty="0" smtClean="0">
                <a:solidFill>
                  <a:srgbClr val="7030A0"/>
                </a:solidFill>
              </a:rPr>
              <a:t>If the Lord of hosts had not left us offspring</a:t>
            </a:r>
            <a:r>
              <a:rPr lang="en-US" sz="2500" i="1" dirty="0" smtClean="0">
                <a:solidFill>
                  <a:srgbClr val="FF0000"/>
                </a:solidFill>
              </a:rPr>
              <a:t>, we would have been like Sodom and become like Gomorrah.”</a:t>
            </a:r>
            <a:endParaRPr lang="en-US" sz="25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	We see this same reasoning in </a:t>
            </a:r>
            <a:r>
              <a:rPr lang="en-US" sz="2400" b="1" u="sng" dirty="0" smtClean="0"/>
              <a:t>Rom 11:5-8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500" b="1" dirty="0" smtClean="0"/>
              <a:t>5.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002060"/>
                </a:solidFill>
              </a:rPr>
              <a:t> </a:t>
            </a:r>
            <a:r>
              <a:rPr lang="en-US" sz="2500" i="1" dirty="0" smtClean="0">
                <a:solidFill>
                  <a:srgbClr val="002060"/>
                </a:solidFill>
              </a:rPr>
              <a:t>So too, at the present time there is </a:t>
            </a:r>
            <a:r>
              <a:rPr lang="en-US" sz="2500" b="1" i="1" u="sng" dirty="0" smtClean="0">
                <a:solidFill>
                  <a:srgbClr val="002060"/>
                </a:solidFill>
              </a:rPr>
              <a:t>a remnant chosen by grace</a:t>
            </a:r>
            <a:r>
              <a:rPr lang="en-US" sz="2500" i="1" dirty="0" smtClean="0">
                <a:solidFill>
                  <a:srgbClr val="002060"/>
                </a:solidFill>
              </a:rPr>
              <a:t>.</a:t>
            </a:r>
            <a:r>
              <a:rPr lang="en-US" sz="2500" dirty="0" smtClean="0">
                <a:solidFill>
                  <a:srgbClr val="002060"/>
                </a:solidFill>
              </a:rPr>
              <a:t>  </a:t>
            </a:r>
            <a:r>
              <a:rPr lang="en-US" sz="2500" b="1" dirty="0" smtClean="0"/>
              <a:t>6.</a:t>
            </a:r>
            <a:r>
              <a:rPr lang="en-US" sz="2500" i="1" dirty="0" smtClean="0"/>
              <a:t>  </a:t>
            </a:r>
            <a:r>
              <a:rPr lang="en-US" sz="2500" i="1" dirty="0" smtClean="0">
                <a:solidFill>
                  <a:srgbClr val="002060"/>
                </a:solidFill>
              </a:rPr>
              <a:t>And if by grace, then it is no longer by works; if it were, grace would no longer be grace.</a:t>
            </a:r>
            <a:r>
              <a:rPr lang="en-US" sz="2500" dirty="0" smtClean="0">
                <a:solidFill>
                  <a:srgbClr val="002060"/>
                </a:solidFill>
              </a:rPr>
              <a:t>  </a:t>
            </a:r>
            <a:r>
              <a:rPr lang="en-US" sz="2500" b="1" dirty="0" smtClean="0"/>
              <a:t>7.</a:t>
            </a:r>
            <a:r>
              <a:rPr lang="en-US" sz="2500" i="1" dirty="0" smtClean="0"/>
              <a:t>  </a:t>
            </a:r>
            <a:r>
              <a:rPr lang="en-US" sz="2500" i="1" dirty="0" smtClean="0">
                <a:solidFill>
                  <a:srgbClr val="002060"/>
                </a:solidFill>
              </a:rPr>
              <a:t>What then? What Israel sought so earnestly it did not obtain, but </a:t>
            </a:r>
            <a:r>
              <a:rPr lang="en-US" sz="2500" b="1" i="1" u="sng" dirty="0" smtClean="0">
                <a:solidFill>
                  <a:srgbClr val="002060"/>
                </a:solidFill>
              </a:rPr>
              <a:t>the elect did</a:t>
            </a:r>
            <a:r>
              <a:rPr lang="en-US" sz="2500" i="1" dirty="0" smtClean="0">
                <a:solidFill>
                  <a:srgbClr val="002060"/>
                </a:solidFill>
              </a:rPr>
              <a:t>. The </a:t>
            </a:r>
            <a:r>
              <a:rPr lang="en-US" sz="2500" b="1" i="1" u="sng" dirty="0" smtClean="0">
                <a:solidFill>
                  <a:srgbClr val="002060"/>
                </a:solidFill>
              </a:rPr>
              <a:t>others were hardened</a:t>
            </a:r>
            <a:r>
              <a:rPr lang="en-US" sz="2500" i="1" dirty="0" smtClean="0">
                <a:solidFill>
                  <a:srgbClr val="002060"/>
                </a:solidFill>
              </a:rPr>
              <a:t>,</a:t>
            </a:r>
            <a:r>
              <a:rPr lang="en-US" sz="2500" dirty="0" smtClean="0">
                <a:solidFill>
                  <a:srgbClr val="002060"/>
                </a:solidFill>
              </a:rPr>
              <a:t>  </a:t>
            </a:r>
            <a:r>
              <a:rPr lang="en-US" sz="2500" b="1" dirty="0" smtClean="0"/>
              <a:t>8.  </a:t>
            </a:r>
            <a:r>
              <a:rPr lang="en-US" sz="2500" i="1" dirty="0" smtClean="0">
                <a:solidFill>
                  <a:srgbClr val="002060"/>
                </a:solidFill>
              </a:rPr>
              <a:t>as it is written: "</a:t>
            </a:r>
            <a:r>
              <a:rPr lang="en-US" sz="2500" b="1" i="1" u="sng" dirty="0" smtClean="0">
                <a:solidFill>
                  <a:srgbClr val="002060"/>
                </a:solidFill>
              </a:rPr>
              <a:t>God gave them a spirit of stupor</a:t>
            </a:r>
            <a:r>
              <a:rPr lang="en-US" sz="2500" i="1" dirty="0" smtClean="0">
                <a:solidFill>
                  <a:srgbClr val="002060"/>
                </a:solidFill>
              </a:rPr>
              <a:t>, eyes so that they could not see and ears so that they could not hear, to this very day</a:t>
            </a:r>
            <a:r>
              <a:rPr lang="en-US" sz="2500" dirty="0" smtClean="0">
                <a:solidFill>
                  <a:srgbClr val="002060"/>
                </a:solidFill>
              </a:rPr>
              <a:t>."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675968"/>
          </a:xfrm>
        </p:spPr>
        <p:txBody>
          <a:bodyPr>
            <a:normAutofit/>
          </a:bodyPr>
          <a:lstStyle/>
          <a:p>
            <a:r>
              <a:rPr lang="en-US" sz="3100" b="1" dirty="0"/>
              <a:t>Old Testament</a:t>
            </a:r>
            <a:r>
              <a:rPr lang="en-US" sz="3100" dirty="0"/>
              <a:t> </a:t>
            </a:r>
            <a:r>
              <a:rPr lang="en-US" sz="3100" b="1" dirty="0" smtClean="0"/>
              <a:t>Evidence: Hosea &amp; Isaiah </a:t>
            </a:r>
            <a:r>
              <a:rPr lang="en-US" sz="2200" dirty="0" smtClean="0"/>
              <a:t>(vs. 25-29)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/>
              <a:t>3. </a:t>
            </a:r>
            <a:r>
              <a:rPr lang="en-US" sz="2800" dirty="0" smtClean="0"/>
              <a:t>God </a:t>
            </a:r>
            <a:r>
              <a:rPr lang="en-US" sz="2800" dirty="0"/>
              <a:t>does all this .. </a:t>
            </a:r>
            <a:r>
              <a:rPr lang="en-US" sz="2800" b="1" i="1" dirty="0"/>
              <a:t>23.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in order to make known the riches </a:t>
            </a:r>
            <a:r>
              <a:rPr lang="en-US" sz="2800" i="1" dirty="0" smtClean="0">
                <a:solidFill>
                  <a:srgbClr val="FF0000"/>
                </a:solidFill>
              </a:rPr>
              <a:t>	of his </a:t>
            </a:r>
            <a:r>
              <a:rPr lang="en-US" sz="2800" i="1" dirty="0">
                <a:solidFill>
                  <a:srgbClr val="FF0000"/>
                </a:solidFill>
              </a:rPr>
              <a:t>glory for vessels of mercy, which he has prepared </a:t>
            </a:r>
            <a:r>
              <a:rPr lang="en-US" sz="2800" i="1" dirty="0" smtClean="0">
                <a:solidFill>
                  <a:srgbClr val="FF0000"/>
                </a:solidFill>
              </a:rPr>
              <a:t>	beforehand </a:t>
            </a:r>
            <a:r>
              <a:rPr lang="en-US" sz="2800" i="1" dirty="0">
                <a:solidFill>
                  <a:srgbClr val="FF0000"/>
                </a:solidFill>
              </a:rPr>
              <a:t>for glory – </a:t>
            </a:r>
            <a:r>
              <a:rPr lang="en-US" sz="2800" b="1" i="1" dirty="0"/>
              <a:t>24.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even us whom he has called, </a:t>
            </a:r>
            <a:r>
              <a:rPr lang="en-US" sz="2800" i="1" dirty="0" smtClean="0">
                <a:solidFill>
                  <a:srgbClr val="FF0000"/>
                </a:solidFill>
              </a:rPr>
              <a:t>	not </a:t>
            </a:r>
            <a:r>
              <a:rPr lang="en-US" sz="2800" i="1" dirty="0">
                <a:solidFill>
                  <a:srgbClr val="FF0000"/>
                </a:solidFill>
              </a:rPr>
              <a:t>from the Jews only but also from the Gentiles…</a:t>
            </a:r>
            <a:endParaRPr lang="en-US" sz="2800" dirty="0">
              <a:solidFill>
                <a:srgbClr val="FF0000"/>
              </a:solidFill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b="1" dirty="0" smtClean="0"/>
              <a:t>a. Glory’s </a:t>
            </a:r>
            <a:r>
              <a:rPr lang="en-US" sz="2800" b="1" dirty="0"/>
              <a:t>meaning </a:t>
            </a:r>
            <a:r>
              <a:rPr lang="en-US" sz="2800" dirty="0"/>
              <a:t>here is two-fold:  </a:t>
            </a:r>
            <a:endParaRPr lang="en-US" sz="2800" dirty="0" smtClean="0"/>
          </a:p>
          <a:p>
            <a:pPr marL="623888" indent="0">
              <a:spcBef>
                <a:spcPts val="1200"/>
              </a:spcBef>
              <a:buNone/>
            </a:pPr>
            <a:r>
              <a:rPr lang="en-US" sz="2600" dirty="0" smtClean="0"/>
              <a:t>(1) It is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the manifestation of God’s splendor &amp; greatness</a:t>
            </a:r>
          </a:p>
          <a:p>
            <a:pPr marL="623888" indent="0">
              <a:spcBef>
                <a:spcPts val="1200"/>
              </a:spcBef>
              <a:buNone/>
            </a:pPr>
            <a:r>
              <a:rPr lang="en-US" sz="2600" dirty="0" smtClean="0"/>
              <a:t>(2</a:t>
            </a:r>
            <a:r>
              <a:rPr lang="en-US" sz="2600" dirty="0"/>
              <a:t>) But it is also revealed in the eternal destiny of God’s elect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b="1" dirty="0" smtClean="0"/>
              <a:t>b. </a:t>
            </a:r>
            <a:r>
              <a:rPr lang="en-US" sz="2600" dirty="0" smtClean="0"/>
              <a:t>Both </a:t>
            </a:r>
            <a:r>
              <a:rPr lang="en-US" sz="2600" dirty="0"/>
              <a:t>the</a:t>
            </a:r>
            <a:r>
              <a:rPr lang="en-US" sz="2600" b="1" dirty="0"/>
              <a:t> </a:t>
            </a:r>
            <a:r>
              <a:rPr lang="en-US" sz="2600" b="1" u="sng" dirty="0"/>
              <a:t>vessels of mercy</a:t>
            </a:r>
            <a:r>
              <a:rPr lang="en-US" sz="2600" b="1" dirty="0"/>
              <a:t> </a:t>
            </a:r>
            <a:r>
              <a:rPr lang="en-US" sz="2600" dirty="0"/>
              <a:t>and the </a:t>
            </a:r>
            <a:r>
              <a:rPr lang="en-US" sz="2600" b="1" u="sng" dirty="0"/>
              <a:t>vessels of wrath</a:t>
            </a:r>
            <a:r>
              <a:rPr lang="en-US" sz="2600" b="1" dirty="0"/>
              <a:t> </a:t>
            </a:r>
            <a:r>
              <a:rPr lang="en-US" sz="2600" dirty="0"/>
              <a:t>will bring glory to God, a glory that will manifest His ultimate splendor for all ages.  Still, </a:t>
            </a:r>
            <a:r>
              <a:rPr lang="en-US" sz="2600" b="1" dirty="0">
                <a:solidFill>
                  <a:srgbClr val="0000FF"/>
                </a:solidFill>
              </a:rPr>
              <a:t>without the gift of a regenerate heart</a:t>
            </a:r>
            <a:r>
              <a:rPr lang="en-US" sz="2600" dirty="0"/>
              <a:t>, there could be no vessels of mercy for His glory.  The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totality of humanity </a:t>
            </a:r>
            <a:r>
              <a:rPr lang="en-US" sz="2600" dirty="0"/>
              <a:t>would simply and freely </a:t>
            </a:r>
            <a:r>
              <a:rPr lang="en-US" sz="2600" b="1" dirty="0">
                <a:solidFill>
                  <a:srgbClr val="008E40"/>
                </a:solidFill>
              </a:rPr>
              <a:t>remain objects of wrath</a:t>
            </a:r>
            <a:r>
              <a:rPr lang="en-US" sz="2600" dirty="0"/>
              <a:t>, living according to their sinful nature,</a:t>
            </a:r>
            <a:r>
              <a:rPr lang="en-US" sz="2600" b="1" dirty="0"/>
              <a:t> </a:t>
            </a:r>
            <a:r>
              <a:rPr lang="en-US" sz="2600" b="1" dirty="0" smtClean="0">
                <a:solidFill>
                  <a:srgbClr val="008E40"/>
                </a:solidFill>
              </a:rPr>
              <a:t>unpardoned</a:t>
            </a:r>
            <a:r>
              <a:rPr lang="en-US" sz="2600" b="1" dirty="0"/>
              <a:t> </a:t>
            </a:r>
            <a:r>
              <a:rPr lang="en-US" sz="2600" dirty="0" smtClean="0"/>
              <a:t>and </a:t>
            </a:r>
            <a:r>
              <a:rPr lang="en-US" sz="2600" b="1" dirty="0">
                <a:solidFill>
                  <a:srgbClr val="008E40"/>
                </a:solidFill>
              </a:rPr>
              <a:t>fit only for God’s just punishment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38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75216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Grace &amp; Election</a:t>
            </a:r>
            <a:br>
              <a:rPr lang="en-US" sz="4000" b="1" dirty="0" smtClean="0"/>
            </a:br>
            <a:r>
              <a:rPr lang="en-US" sz="2200" b="1" dirty="0" smtClean="0"/>
              <a:t> </a:t>
            </a:r>
            <a:r>
              <a:rPr lang="en-US" sz="2200" dirty="0" smtClean="0"/>
              <a:t>(Romans 9:14-29)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en-US" sz="2800" dirty="0"/>
              <a:t>The real question is not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“Why are only some saved?”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but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“Why are any saved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/>
              <a:t>Without </a:t>
            </a:r>
            <a:r>
              <a:rPr lang="en-US" sz="2800" dirty="0"/>
              <a:t>God’s merciful election, none could, would or even should be saved from </a:t>
            </a:r>
            <a:r>
              <a:rPr lang="en-US" sz="2800" dirty="0" smtClean="0"/>
              <a:t>His Judgment</a:t>
            </a:r>
            <a:r>
              <a:rPr lang="en-US" sz="2800" dirty="0"/>
              <a:t>.</a:t>
            </a:r>
          </a:p>
          <a:p>
            <a:pPr marL="290513" indent="-290513">
              <a:buNone/>
            </a:pP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summary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/>
              <a:t>The elect have a great heritage: being </a:t>
            </a:r>
            <a:r>
              <a:rPr lang="en-US" sz="2800" dirty="0">
                <a:solidFill>
                  <a:srgbClr val="FF3399"/>
                </a:solidFill>
              </a:rPr>
              <a:t>adopted</a:t>
            </a:r>
            <a:r>
              <a:rPr lang="en-US" sz="2800" dirty="0"/>
              <a:t> as God’s children.  Natural descent does not secure a place in the Kingdom of God.  We are </a:t>
            </a:r>
            <a:r>
              <a:rPr lang="en-US" sz="2800" dirty="0">
                <a:solidFill>
                  <a:srgbClr val="FF3399"/>
                </a:solidFill>
              </a:rPr>
              <a:t>assured</a:t>
            </a:r>
            <a:r>
              <a:rPr lang="en-US" sz="2800" dirty="0"/>
              <a:t> that </a:t>
            </a:r>
            <a:r>
              <a:rPr lang="en-US" sz="2800" u="sng" dirty="0"/>
              <a:t>God’s promise and sovereign purpose never fails</a:t>
            </a:r>
            <a:r>
              <a:rPr lang="en-US" sz="2800" dirty="0"/>
              <a:t>.  If we </a:t>
            </a:r>
            <a:r>
              <a:rPr lang="en-US" sz="2800" dirty="0">
                <a:solidFill>
                  <a:srgbClr val="FF3399"/>
                </a:solidFill>
              </a:rPr>
              <a:t>belong</a:t>
            </a:r>
            <a:r>
              <a:rPr lang="en-US" sz="2800" dirty="0"/>
              <a:t> to Christ, then we are </a:t>
            </a:r>
            <a:r>
              <a:rPr lang="en-US" sz="2800" b="1" dirty="0">
                <a:solidFill>
                  <a:srgbClr val="008E40"/>
                </a:solidFill>
              </a:rPr>
              <a:t>children of the promise</a:t>
            </a:r>
            <a:r>
              <a:rPr lang="en-US" sz="2800" dirty="0"/>
              <a:t>; </a:t>
            </a:r>
            <a:r>
              <a:rPr lang="en-US" sz="2800" b="1" dirty="0">
                <a:solidFill>
                  <a:srgbClr val="7030A0"/>
                </a:solidFill>
              </a:rPr>
              <a:t>true children of God</a:t>
            </a:r>
            <a:r>
              <a:rPr lang="en-US" sz="2800" dirty="0"/>
              <a:t>.  God’s election of His children is not determined by the will of man, but by the eternal decree and divine counsel of God Himself. </a:t>
            </a:r>
            <a:r>
              <a:rPr lang="en-US" sz="2800" dirty="0" smtClean="0"/>
              <a:t> </a:t>
            </a:r>
            <a:r>
              <a:rPr lang="en-US" sz="2800" u="sng" dirty="0" smtClean="0"/>
              <a:t>We </a:t>
            </a:r>
            <a:r>
              <a:rPr lang="en-US" sz="2800" u="sng" dirty="0"/>
              <a:t>should not doubt the goodness of God in His mercy, nor the perfect justice of God in His holy wrath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779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2578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1800"/>
              </a:spcBef>
              <a:buClr>
                <a:srgbClr val="FF0000"/>
              </a:buClr>
              <a:buSzPct val="120000"/>
              <a:buFont typeface="+mj-lt"/>
              <a:buAutoNum type="arabicPeriod"/>
            </a:pPr>
            <a:r>
              <a:rPr lang="en-US" b="1" dirty="0" smtClean="0"/>
              <a:t>Does </a:t>
            </a:r>
            <a:r>
              <a:rPr lang="en-US" b="1" dirty="0"/>
              <a:t>this teaching of God’s election do away with human responsibility? </a:t>
            </a:r>
          </a:p>
          <a:p>
            <a:pPr marL="514350" lvl="0" indent="-514350">
              <a:spcBef>
                <a:spcPts val="1800"/>
              </a:spcBef>
              <a:buClr>
                <a:srgbClr val="0000FF"/>
              </a:buClr>
              <a:buSzPct val="120000"/>
              <a:buFont typeface="+mj-lt"/>
              <a:buAutoNum type="arabicPeriod"/>
            </a:pPr>
            <a:r>
              <a:rPr lang="en-US" b="1" dirty="0"/>
              <a:t>Do you agree or disagree with God’s sovereign privilege to choose (elect) His children who receive </a:t>
            </a:r>
            <a:r>
              <a:rPr lang="en-US" b="1" dirty="0" smtClean="0"/>
              <a:t>mercy</a:t>
            </a:r>
            <a:r>
              <a:rPr lang="en-US" b="1" dirty="0"/>
              <a:t>?  </a:t>
            </a:r>
          </a:p>
          <a:p>
            <a:pPr marL="514350" lvl="0" indent="-514350">
              <a:spcBef>
                <a:spcPts val="1800"/>
              </a:spcBef>
              <a:buClr>
                <a:srgbClr val="FF3300"/>
              </a:buClr>
              <a:buSzPct val="120000"/>
              <a:buFont typeface="+mj-lt"/>
              <a:buAutoNum type="arabicPeriod"/>
            </a:pPr>
            <a:r>
              <a:rPr lang="en-US" b="1" dirty="0"/>
              <a:t>In what way should we be grateful for both God’s divine mercy and His just wrath?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219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 9:14-29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924800" cy="213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0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&amp; Election  :  </a:t>
            </a:r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Salvation &amp; Divine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Sovereignty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Ridge Orr\Desktop\Romans - ST\Romans_HO_Header7-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6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14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“What </a:t>
            </a:r>
            <a:r>
              <a:rPr lang="en-US" b="1" dirty="0"/>
              <a:t>shall we say then?  Is there injustice on </a:t>
            </a:r>
            <a:r>
              <a:rPr lang="en-US" b="1" dirty="0" smtClean="0"/>
              <a:t>	God’s part</a:t>
            </a:r>
            <a:r>
              <a:rPr lang="en-US" b="1" dirty="0"/>
              <a:t>? </a:t>
            </a:r>
            <a:r>
              <a:rPr lang="en-US" b="1" dirty="0" smtClean="0"/>
              <a:t> By </a:t>
            </a:r>
            <a:r>
              <a:rPr lang="en-US" b="1" dirty="0"/>
              <a:t>no means!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15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he says to Moses, “I will have mercy on whom I </a:t>
            </a:r>
            <a:r>
              <a:rPr lang="en-US" dirty="0" smtClean="0"/>
              <a:t>	have </a:t>
            </a:r>
            <a:r>
              <a:rPr lang="en-US" dirty="0"/>
              <a:t>mercy, and I will have compassion on whom I </a:t>
            </a:r>
            <a:r>
              <a:rPr lang="en-US" dirty="0" smtClean="0"/>
              <a:t>	have </a:t>
            </a:r>
            <a:r>
              <a:rPr lang="en-US" dirty="0"/>
              <a:t>compassion.” 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16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/>
              <a:t>So then it depends not on human will or exertion, </a:t>
            </a:r>
            <a:r>
              <a:rPr lang="en-US" dirty="0" smtClean="0"/>
              <a:t>	but </a:t>
            </a:r>
            <a:r>
              <a:rPr lang="en-US" dirty="0"/>
              <a:t>on God who has mercy.  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17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the Scripture says to Pharaoh, “For this very </a:t>
            </a:r>
            <a:r>
              <a:rPr lang="en-US" dirty="0" smtClean="0"/>
              <a:t>	purpose </a:t>
            </a:r>
            <a:r>
              <a:rPr lang="en-US" dirty="0"/>
              <a:t>I have raised you up, that I might show </a:t>
            </a:r>
            <a:r>
              <a:rPr lang="en-US" dirty="0" smtClean="0"/>
              <a:t>	my </a:t>
            </a:r>
            <a:r>
              <a:rPr lang="en-US" dirty="0"/>
              <a:t>power in you, and that my name might be </a:t>
            </a:r>
            <a:r>
              <a:rPr lang="en-US" dirty="0" smtClean="0"/>
              <a:t>	proclaimed </a:t>
            </a:r>
            <a:r>
              <a:rPr lang="en-US" dirty="0"/>
              <a:t>in all the earth. 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18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So then he has mercy on whomever he wills, and he </a:t>
            </a:r>
            <a:r>
              <a:rPr lang="en-US" dirty="0" smtClean="0"/>
              <a:t>	hardens </a:t>
            </a:r>
            <a:r>
              <a:rPr lang="en-US" dirty="0"/>
              <a:t>whomever he wills.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257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9:19-24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197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19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/>
              <a:t>You will say to me then, “Why does he still find </a:t>
            </a:r>
            <a:r>
              <a:rPr lang="en-US" b="1" dirty="0" smtClean="0"/>
              <a:t>	fault</a:t>
            </a:r>
            <a:r>
              <a:rPr lang="en-US" b="1" dirty="0"/>
              <a:t>?  For who can resist his will?”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/>
              <a:t>But who are you, O man, to answer back to God?  </a:t>
            </a:r>
            <a:r>
              <a:rPr lang="en-US" dirty="0" smtClean="0"/>
              <a:t>	Will </a:t>
            </a:r>
            <a:r>
              <a:rPr lang="en-US" dirty="0"/>
              <a:t>what is molded say to its molder “Why have </a:t>
            </a:r>
            <a:r>
              <a:rPr lang="en-US" dirty="0" smtClean="0"/>
              <a:t>	you </a:t>
            </a:r>
            <a:r>
              <a:rPr lang="en-US" dirty="0"/>
              <a:t>made me like this?” 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21.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Has </a:t>
            </a:r>
            <a:r>
              <a:rPr lang="en-US" dirty="0"/>
              <a:t>the potter no right over the clay, to make out of </a:t>
            </a:r>
            <a:r>
              <a:rPr lang="en-US" dirty="0" smtClean="0"/>
              <a:t>	the </a:t>
            </a:r>
            <a:r>
              <a:rPr lang="en-US" dirty="0"/>
              <a:t>same lump one vessel for honorable use and </a:t>
            </a:r>
            <a:r>
              <a:rPr lang="en-US" dirty="0" smtClean="0"/>
              <a:t>	another </a:t>
            </a:r>
            <a:r>
              <a:rPr lang="en-US" dirty="0"/>
              <a:t>for dishonorable use?  </a:t>
            </a:r>
            <a:endParaRPr lang="en-US" dirty="0" smtClean="0"/>
          </a:p>
          <a:p>
            <a:pPr marL="798513" indent="-798513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22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What if God, desiring to show his wrath and to make </a:t>
            </a:r>
            <a:r>
              <a:rPr lang="en-US" dirty="0" smtClean="0"/>
              <a:t>   known </a:t>
            </a:r>
            <a:r>
              <a:rPr lang="en-US" dirty="0"/>
              <a:t>his power, has endured with </a:t>
            </a:r>
            <a:r>
              <a:rPr lang="en-US" dirty="0" smtClean="0"/>
              <a:t>much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patience </a:t>
            </a:r>
            <a:r>
              <a:rPr lang="en-US" dirty="0"/>
              <a:t>vessels of wrath prepared for destruction, 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23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order to make known the riches of his glory for </a:t>
            </a:r>
            <a:r>
              <a:rPr lang="en-US" dirty="0" smtClean="0"/>
              <a:t>vessels </a:t>
            </a:r>
            <a:r>
              <a:rPr lang="en-US" dirty="0"/>
              <a:t>of mercy, which he has prepared beforehand for glory – </a:t>
            </a:r>
            <a:r>
              <a:rPr lang="en-US" b="1" dirty="0">
                <a:solidFill>
                  <a:srgbClr val="FF0000"/>
                </a:solidFill>
              </a:rPr>
              <a:t>24.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even us whom he has called, not from the Jews only but also from the Gentiles?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731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 9:25-29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25.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As indeed he says in </a:t>
            </a:r>
            <a:r>
              <a:rPr lang="en-US" b="1" dirty="0"/>
              <a:t>Hosea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dirty="0"/>
              <a:t>Those who were not </a:t>
            </a:r>
            <a:r>
              <a:rPr lang="en-US" dirty="0" smtClean="0"/>
              <a:t>	my </a:t>
            </a:r>
            <a:r>
              <a:rPr lang="en-US" dirty="0"/>
              <a:t>people I will </a:t>
            </a:r>
            <a:r>
              <a:rPr lang="en-US" dirty="0" smtClean="0"/>
              <a:t>call </a:t>
            </a:r>
            <a:r>
              <a:rPr lang="en-US" dirty="0"/>
              <a:t>my people, and her who was </a:t>
            </a:r>
            <a:r>
              <a:rPr lang="en-US" dirty="0" smtClean="0"/>
              <a:t>	not </a:t>
            </a:r>
            <a:r>
              <a:rPr lang="en-US" dirty="0"/>
              <a:t>beloved I will call </a:t>
            </a:r>
            <a:r>
              <a:rPr lang="en-US" dirty="0" smtClean="0"/>
              <a:t>beloved</a:t>
            </a:r>
            <a:r>
              <a:rPr lang="en-US" dirty="0"/>
              <a:t>.”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26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in the very place where it was said to them, </a:t>
            </a:r>
            <a:r>
              <a:rPr lang="en-US" dirty="0" smtClean="0"/>
              <a:t>	you </a:t>
            </a:r>
            <a:r>
              <a:rPr lang="en-US" dirty="0"/>
              <a:t>are not my people, there they will be called </a:t>
            </a:r>
            <a:r>
              <a:rPr lang="en-US" dirty="0" smtClean="0"/>
              <a:t>	sons of </a:t>
            </a:r>
            <a:r>
              <a:rPr lang="en-US" dirty="0"/>
              <a:t>the living God.’ ”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27.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/>
              <a:t>Isaiah</a:t>
            </a:r>
            <a:r>
              <a:rPr lang="en-US" dirty="0"/>
              <a:t> cries out concerning Israel: </a:t>
            </a:r>
            <a:r>
              <a:rPr lang="en-US" dirty="0" smtClean="0"/>
              <a:t>“</a:t>
            </a:r>
            <a:r>
              <a:rPr lang="en-US" dirty="0"/>
              <a:t>Though the </a:t>
            </a:r>
            <a:r>
              <a:rPr lang="en-US" dirty="0" smtClean="0"/>
              <a:t>	number </a:t>
            </a:r>
            <a:r>
              <a:rPr lang="en-US" dirty="0"/>
              <a:t>of the sons of Israel be as the sand of </a:t>
            </a:r>
            <a:r>
              <a:rPr lang="en-US" dirty="0" smtClean="0"/>
              <a:t>	the </a:t>
            </a:r>
            <a:r>
              <a:rPr lang="en-US" dirty="0"/>
              <a:t>sea, only a remnant of them will be saved,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28.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the Lord will carry out his sentence upon the </a:t>
            </a:r>
            <a:r>
              <a:rPr lang="en-US" dirty="0" smtClean="0"/>
              <a:t>	earth </a:t>
            </a:r>
            <a:r>
              <a:rPr lang="en-US" dirty="0"/>
              <a:t>fully and without delay.”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29.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as</a:t>
            </a:r>
            <a:r>
              <a:rPr lang="en-US" b="1" dirty="0"/>
              <a:t> Isaiah</a:t>
            </a:r>
            <a:r>
              <a:rPr lang="en-US" dirty="0"/>
              <a:t> predicted, </a:t>
            </a:r>
            <a:r>
              <a:rPr lang="en-US" dirty="0" smtClean="0"/>
              <a:t>“</a:t>
            </a:r>
            <a:r>
              <a:rPr lang="en-US" dirty="0"/>
              <a:t>If the Lord of hosts had </a:t>
            </a:r>
            <a:r>
              <a:rPr lang="en-US" dirty="0" smtClean="0"/>
              <a:t>	not </a:t>
            </a:r>
            <a:r>
              <a:rPr lang="en-US" dirty="0"/>
              <a:t>left us offspring, we would have been like </a:t>
            </a:r>
            <a:r>
              <a:rPr lang="en-US" dirty="0" smtClean="0"/>
              <a:t>	Sodom </a:t>
            </a:r>
            <a:r>
              <a:rPr lang="en-US" dirty="0"/>
              <a:t>and become like Gomorrah.”</a:t>
            </a:r>
          </a:p>
        </p:txBody>
      </p:sp>
    </p:spTree>
    <p:extLst>
      <p:ext uri="{BB962C8B-B14F-4D97-AF65-F5344CB8AC3E}">
        <p14:creationId xmlns:p14="http://schemas.microsoft.com/office/powerpoint/2010/main" val="24332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9812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&amp; Election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Salvation &amp; Divine Sovereignty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A. </a:t>
            </a:r>
            <a:r>
              <a:rPr lang="en-US" b="1" dirty="0" smtClean="0">
                <a:solidFill>
                  <a:srgbClr val="00B050"/>
                </a:solidFill>
              </a:rPr>
              <a:t>Objection </a:t>
            </a:r>
            <a:r>
              <a:rPr lang="en-US" b="1" dirty="0">
                <a:solidFill>
                  <a:srgbClr val="00B050"/>
                </a:solidFill>
              </a:rPr>
              <a:t># 1 </a:t>
            </a:r>
            <a:r>
              <a:rPr lang="en-US" b="1" dirty="0"/>
              <a:t>: </a:t>
            </a:r>
            <a:r>
              <a:rPr lang="en-US" dirty="0"/>
              <a:t>It is unjust for God to elect </a:t>
            </a:r>
            <a:r>
              <a:rPr lang="en-US" dirty="0" smtClean="0"/>
              <a:t>	people </a:t>
            </a:r>
            <a:r>
              <a:rPr lang="en-US" dirty="0"/>
              <a:t>to salvation according to His purpose.  </a:t>
            </a:r>
          </a:p>
          <a:p>
            <a:pPr marL="400050" lvl="1" indent="0">
              <a:buNone/>
            </a:pPr>
            <a:r>
              <a:rPr lang="en-US" b="1" i="1" dirty="0" smtClean="0"/>
              <a:t>	14</a:t>
            </a:r>
            <a:r>
              <a:rPr lang="en-US" b="1" i="1" dirty="0"/>
              <a:t>.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What shall we say then? 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Is </a:t>
            </a:r>
            <a:r>
              <a:rPr lang="en-US" i="1" dirty="0">
                <a:solidFill>
                  <a:srgbClr val="FF0000"/>
                </a:solidFill>
              </a:rPr>
              <a:t>there injustice on </a:t>
            </a:r>
            <a:r>
              <a:rPr lang="en-US" i="1" dirty="0" smtClean="0">
                <a:solidFill>
                  <a:srgbClr val="FF0000"/>
                </a:solidFill>
              </a:rPr>
              <a:t>God’s </a:t>
            </a:r>
            <a:r>
              <a:rPr lang="en-US" i="1" dirty="0">
                <a:solidFill>
                  <a:srgbClr val="FF0000"/>
                </a:solidFill>
              </a:rPr>
              <a:t>part?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b="1" dirty="0">
                <a:solidFill>
                  <a:srgbClr val="7030A0"/>
                </a:solidFill>
              </a:rPr>
              <a:t>Objection # 2 </a:t>
            </a:r>
            <a:r>
              <a:rPr lang="en-US" b="1" dirty="0"/>
              <a:t>: </a:t>
            </a:r>
            <a:r>
              <a:rPr lang="en-US" dirty="0"/>
              <a:t>If this teaching is true, then it </a:t>
            </a:r>
            <a:r>
              <a:rPr lang="en-US" dirty="0" smtClean="0"/>
              <a:t>	destroys </a:t>
            </a:r>
            <a:r>
              <a:rPr lang="en-US" dirty="0"/>
              <a:t>human responsibility.</a:t>
            </a:r>
          </a:p>
          <a:p>
            <a:pPr marL="0" indent="0">
              <a:buNone/>
            </a:pPr>
            <a:r>
              <a:rPr lang="en-US" b="1" i="1" dirty="0" smtClean="0"/>
              <a:t>	</a:t>
            </a:r>
            <a:r>
              <a:rPr lang="en-US" sz="2800" b="1" i="1" dirty="0" smtClean="0"/>
              <a:t>19</a:t>
            </a:r>
            <a:r>
              <a:rPr lang="en-US" sz="2800" b="1" i="1" dirty="0"/>
              <a:t>.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You will say to me then, “Why does he </a:t>
            </a:r>
            <a:r>
              <a:rPr lang="en-US" sz="2800" i="1" dirty="0" smtClean="0">
                <a:solidFill>
                  <a:srgbClr val="FF0000"/>
                </a:solidFill>
              </a:rPr>
              <a:t>		still find </a:t>
            </a:r>
            <a:r>
              <a:rPr lang="en-US" sz="2800" i="1" dirty="0">
                <a:solidFill>
                  <a:srgbClr val="FF0000"/>
                </a:solidFill>
              </a:rPr>
              <a:t>fault?  For who can resist his will?” 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Objection # 1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/>
              <a:t>14.</a:t>
            </a:r>
            <a:r>
              <a:rPr lang="en-US" sz="3100" i="1" dirty="0"/>
              <a:t> </a:t>
            </a:r>
            <a:r>
              <a:rPr lang="en-US" sz="3100" i="1" dirty="0">
                <a:solidFill>
                  <a:srgbClr val="FF0000"/>
                </a:solidFill>
              </a:rPr>
              <a:t>What shall we say then?  Is there injustice on God’s part?</a:t>
            </a:r>
            <a:r>
              <a:rPr lang="en-US" sz="3200" b="1" u="sng" dirty="0">
                <a:solidFill>
                  <a:srgbClr val="FF0000"/>
                </a:solidFill>
              </a:rPr>
              <a:t/>
            </a:r>
            <a:br>
              <a:rPr lang="en-US" sz="3200" b="1" u="sng" dirty="0">
                <a:solidFill>
                  <a:srgbClr val="FF0000"/>
                </a:solidFill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74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Paul’s 1</a:t>
            </a:r>
            <a:r>
              <a:rPr lang="en-US" b="1" u="sng" baseline="30000" dirty="0" smtClean="0">
                <a:solidFill>
                  <a:srgbClr val="0000FF"/>
                </a:solidFill>
              </a:rPr>
              <a:t>st</a:t>
            </a:r>
            <a:r>
              <a:rPr lang="en-US" b="1" u="sng" dirty="0" smtClean="0">
                <a:solidFill>
                  <a:srgbClr val="0000FF"/>
                </a:solidFill>
              </a:rPr>
              <a:t> Answer</a:t>
            </a:r>
            <a:r>
              <a:rPr lang="en-US" b="1" dirty="0" smtClean="0"/>
              <a:t>:</a:t>
            </a:r>
            <a:r>
              <a:rPr lang="en-US" dirty="0"/>
              <a:t>  </a:t>
            </a:r>
            <a:r>
              <a:rPr lang="en-US" sz="3000" dirty="0" smtClean="0"/>
              <a:t>(vs. 15-16)</a:t>
            </a:r>
            <a:r>
              <a:rPr lang="en-US" sz="3000" i="1" dirty="0" smtClean="0"/>
              <a:t> </a:t>
            </a:r>
            <a:r>
              <a:rPr lang="en-US" sz="3000" i="1" dirty="0">
                <a:solidFill>
                  <a:srgbClr val="FF0000"/>
                </a:solidFill>
              </a:rPr>
              <a:t>“By no means!”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00B050"/>
                </a:solidFill>
              </a:rPr>
              <a:t>Paul refers </a:t>
            </a:r>
            <a:r>
              <a:rPr lang="en-US" sz="3000" dirty="0" smtClean="0">
                <a:solidFill>
                  <a:srgbClr val="00B050"/>
                </a:solidFill>
              </a:rPr>
              <a:t>	back to God’s </a:t>
            </a:r>
            <a:r>
              <a:rPr lang="en-US" sz="3000" dirty="0">
                <a:solidFill>
                  <a:srgbClr val="00B050"/>
                </a:solidFill>
              </a:rPr>
              <a:t>choice / </a:t>
            </a:r>
            <a:r>
              <a:rPr lang="en-US" sz="3000" dirty="0">
                <a:solidFill>
                  <a:srgbClr val="00B050"/>
                </a:solidFill>
                <a:cs typeface="Times New Roman" panose="02020603050405020304" pitchFamily="18" charset="0"/>
              </a:rPr>
              <a:t>election</a:t>
            </a:r>
            <a:r>
              <a:rPr lang="en-US" sz="3000" dirty="0">
                <a:solidFill>
                  <a:srgbClr val="00B050"/>
                </a:solidFill>
              </a:rPr>
              <a:t> of Moses and Israel. </a:t>
            </a:r>
            <a:endParaRPr lang="en-US" sz="3000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dirty="0" smtClean="0"/>
              <a:t>Israel </a:t>
            </a:r>
            <a:r>
              <a:rPr lang="en-US" sz="2800" dirty="0"/>
              <a:t>was chosen by God out of all the </a:t>
            </a:r>
            <a:r>
              <a:rPr lang="en-US" sz="2800" dirty="0" smtClean="0"/>
              <a:t>nations to be a unique people of God. 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/>
              <a:t>Moses was chosen by God to lead </a:t>
            </a:r>
            <a:r>
              <a:rPr lang="en-US" sz="2800" dirty="0" smtClean="0"/>
              <a:t>Israel out of slavery and into the promised land.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God </a:t>
            </a:r>
            <a:r>
              <a:rPr lang="en-US" sz="2800" dirty="0"/>
              <a:t>giving </a:t>
            </a:r>
            <a:r>
              <a:rPr lang="en-US" sz="2800" dirty="0" smtClean="0"/>
              <a:t>a portion of humanity His mercy </a:t>
            </a:r>
            <a:r>
              <a:rPr lang="en-US" sz="2800" dirty="0"/>
              <a:t>harkens back to God’s </a:t>
            </a:r>
            <a:r>
              <a:rPr lang="en-US" sz="2800" dirty="0" smtClean="0"/>
              <a:t>treatment of Moses prior </a:t>
            </a:r>
            <a:r>
              <a:rPr lang="en-US" sz="2800" dirty="0"/>
              <a:t>to receiving </a:t>
            </a:r>
            <a:r>
              <a:rPr lang="en-US" sz="2800" dirty="0" smtClean="0"/>
              <a:t>the 10 </a:t>
            </a:r>
            <a:r>
              <a:rPr lang="en-US" sz="2800" dirty="0"/>
              <a:t>C</a:t>
            </a:r>
            <a:r>
              <a:rPr lang="en-US" sz="2800" dirty="0" smtClean="0"/>
              <a:t>ommandments a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time (Ex.33:19).</a:t>
            </a:r>
          </a:p>
          <a:p>
            <a:pPr marL="508000" indent="-508000">
              <a:spcBef>
                <a:spcPts val="1200"/>
              </a:spcBef>
              <a:buNone/>
            </a:pPr>
            <a:r>
              <a:rPr lang="en-US" sz="2800" b="1" i="1" dirty="0" smtClean="0"/>
              <a:t>15</a:t>
            </a:r>
            <a:r>
              <a:rPr lang="en-US" sz="2800" b="1" i="1" dirty="0"/>
              <a:t>.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For he says to Moses, “I will have mercy on whom I have mercy, and I will have compassion on whom I </a:t>
            </a:r>
            <a:r>
              <a:rPr lang="en-US" sz="2800" i="1" dirty="0" smtClean="0">
                <a:solidFill>
                  <a:srgbClr val="FF0000"/>
                </a:solidFill>
              </a:rPr>
              <a:t>have compassion</a:t>
            </a:r>
            <a:r>
              <a:rPr lang="en-US" sz="2800" i="1" dirty="0">
                <a:solidFill>
                  <a:srgbClr val="FF0000"/>
                </a:solidFill>
              </a:rPr>
              <a:t>.”  </a:t>
            </a:r>
            <a:r>
              <a:rPr lang="en-US" sz="2800" b="1" i="1" dirty="0"/>
              <a:t>16. </a:t>
            </a:r>
            <a:r>
              <a:rPr lang="en-US" sz="2800" i="1" u="sng" dirty="0">
                <a:solidFill>
                  <a:srgbClr val="FF0000"/>
                </a:solidFill>
              </a:rPr>
              <a:t>So then it depends not on human will or exertion, but on God who has mercy</a:t>
            </a:r>
            <a:r>
              <a:rPr lang="en-US" sz="2800" i="1" dirty="0">
                <a:solidFill>
                  <a:srgbClr val="FF0000"/>
                </a:solidFill>
              </a:rPr>
              <a:t>.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4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762000"/>
            <a:ext cx="9067800" cy="58787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18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FF0000"/>
                </a:solidFill>
              </a:rPr>
              <a:t>Then </a:t>
            </a:r>
            <a:r>
              <a:rPr lang="en-US" i="1" dirty="0">
                <a:solidFill>
                  <a:srgbClr val="FF0000"/>
                </a:solidFill>
              </a:rPr>
              <a:t>Moses said, "</a:t>
            </a:r>
            <a:r>
              <a:rPr lang="en-US" b="1" i="1" dirty="0">
                <a:solidFill>
                  <a:srgbClr val="7030A0"/>
                </a:solidFill>
              </a:rPr>
              <a:t>Now show me your glory</a:t>
            </a:r>
            <a:r>
              <a:rPr lang="en-US" i="1" dirty="0">
                <a:solidFill>
                  <a:srgbClr val="FF0000"/>
                </a:solidFill>
              </a:rPr>
              <a:t>." 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i="1" dirty="0" smtClean="0"/>
              <a:t>19.</a:t>
            </a:r>
            <a:r>
              <a:rPr lang="en-US" i="1" dirty="0" smtClean="0"/>
              <a:t>  </a:t>
            </a:r>
            <a:r>
              <a:rPr lang="en-US" i="1" dirty="0">
                <a:solidFill>
                  <a:srgbClr val="FF0000"/>
                </a:solidFill>
              </a:rPr>
              <a:t>And the LORD said, "</a:t>
            </a:r>
            <a:r>
              <a:rPr lang="en-US" b="1" i="1" dirty="0">
                <a:solidFill>
                  <a:srgbClr val="008E40"/>
                </a:solidFill>
              </a:rPr>
              <a:t>I will cause all my goodness to </a:t>
            </a:r>
            <a:r>
              <a:rPr lang="en-US" b="1" i="1" dirty="0" smtClean="0">
                <a:solidFill>
                  <a:srgbClr val="008E40"/>
                </a:solidFill>
              </a:rPr>
              <a:t>	pass </a:t>
            </a:r>
            <a:r>
              <a:rPr lang="en-US" b="1" i="1" dirty="0">
                <a:solidFill>
                  <a:srgbClr val="008E40"/>
                </a:solidFill>
              </a:rPr>
              <a:t>in front of you</a:t>
            </a:r>
            <a:r>
              <a:rPr lang="en-US" i="1" dirty="0">
                <a:solidFill>
                  <a:srgbClr val="FF0000"/>
                </a:solidFill>
              </a:rPr>
              <a:t>, and </a:t>
            </a:r>
            <a:r>
              <a:rPr lang="en-US" b="1" i="1" dirty="0">
                <a:solidFill>
                  <a:srgbClr val="008E40"/>
                </a:solidFill>
              </a:rPr>
              <a:t>I will proclaim my name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008E40"/>
                </a:solidFill>
              </a:rPr>
              <a:t>the </a:t>
            </a:r>
            <a:r>
              <a:rPr lang="en-US" b="1" i="1" dirty="0">
                <a:solidFill>
                  <a:srgbClr val="008E40"/>
                </a:solidFill>
              </a:rPr>
              <a:t>LORD, in your presence</a:t>
            </a:r>
            <a:r>
              <a:rPr lang="en-US" i="1" dirty="0">
                <a:solidFill>
                  <a:srgbClr val="FF0000"/>
                </a:solidFill>
              </a:rPr>
              <a:t>. </a:t>
            </a:r>
            <a:r>
              <a:rPr lang="en-US" i="1" u="sng" dirty="0">
                <a:solidFill>
                  <a:srgbClr val="FF0000"/>
                </a:solidFill>
              </a:rPr>
              <a:t>I will have mercy on </a:t>
            </a:r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i="1" u="sng" dirty="0" smtClean="0">
                <a:solidFill>
                  <a:srgbClr val="FF0000"/>
                </a:solidFill>
              </a:rPr>
              <a:t>I </a:t>
            </a:r>
            <a:r>
              <a:rPr lang="en-US" i="1" u="sng" dirty="0">
                <a:solidFill>
                  <a:srgbClr val="FF0000"/>
                </a:solidFill>
              </a:rPr>
              <a:t>will have mercy, and I will have compassion on </a:t>
            </a:r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i="1" u="sng" dirty="0" smtClean="0">
                <a:solidFill>
                  <a:srgbClr val="FF0000"/>
                </a:solidFill>
              </a:rPr>
              <a:t>whom </a:t>
            </a:r>
            <a:r>
              <a:rPr lang="en-US" i="1" u="sng" dirty="0">
                <a:solidFill>
                  <a:srgbClr val="FF0000"/>
                </a:solidFill>
              </a:rPr>
              <a:t>I will have compassion</a:t>
            </a:r>
            <a:r>
              <a:rPr lang="en-US" i="1" dirty="0">
                <a:solidFill>
                  <a:srgbClr val="FF0000"/>
                </a:solidFill>
              </a:rPr>
              <a:t>. 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(</a:t>
            </a:r>
            <a:r>
              <a:rPr lang="en-US" dirty="0"/>
              <a:t>Ex. 33:18-19) </a:t>
            </a:r>
            <a:endParaRPr lang="en-US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Context</a:t>
            </a:r>
            <a:r>
              <a:rPr lang="en-US" dirty="0"/>
              <a:t>: God mercifully revealed to Moses the glory of </a:t>
            </a:r>
            <a:r>
              <a:rPr lang="en-US" dirty="0" smtClean="0"/>
              <a:t>		His </a:t>
            </a:r>
            <a:r>
              <a:rPr lang="en-US" dirty="0"/>
              <a:t>goodness in the context of God’s just and </a:t>
            </a:r>
            <a:r>
              <a:rPr lang="en-US" dirty="0" smtClean="0"/>
              <a:t>		sovereign </a:t>
            </a:r>
            <a:r>
              <a:rPr lang="en-US" dirty="0"/>
              <a:t>judgment against Israel: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(</a:t>
            </a:r>
            <a:r>
              <a:rPr lang="en-US" dirty="0"/>
              <a:t>1) the golden calf had been destroyed,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(</a:t>
            </a:r>
            <a:r>
              <a:rPr lang="en-US" dirty="0"/>
              <a:t>2) 3000 Israelites had been killed by Levite zeal, </a:t>
            </a:r>
            <a:r>
              <a:rPr lang="en-US" dirty="0" smtClean="0"/>
              <a:t>and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(</a:t>
            </a:r>
            <a:r>
              <a:rPr lang="en-US" dirty="0"/>
              <a:t>3) a plague had stuck Israel as a consequence of its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088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Exodus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33:18-19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16961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Objection #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5800" b="1" u="sng" dirty="0" smtClean="0">
                <a:solidFill>
                  <a:srgbClr val="0000FF"/>
                </a:solidFill>
              </a:rPr>
              <a:t>Paul’s 2</a:t>
            </a:r>
            <a:r>
              <a:rPr lang="en-US" sz="5800" b="1" u="sng" baseline="30000" dirty="0" smtClean="0">
                <a:solidFill>
                  <a:srgbClr val="0000FF"/>
                </a:solidFill>
              </a:rPr>
              <a:t>nd</a:t>
            </a:r>
            <a:r>
              <a:rPr lang="en-US" sz="5800" b="1" u="sng" dirty="0" smtClean="0">
                <a:solidFill>
                  <a:srgbClr val="0000FF"/>
                </a:solidFill>
              </a:rPr>
              <a:t> Answer</a:t>
            </a:r>
            <a:r>
              <a:rPr lang="en-US" sz="5800" b="1" dirty="0" smtClean="0"/>
              <a:t>:</a:t>
            </a:r>
            <a:r>
              <a:rPr lang="en-US" sz="5800" dirty="0" smtClean="0"/>
              <a:t> </a:t>
            </a:r>
            <a:r>
              <a:rPr lang="en-US" sz="4000" dirty="0"/>
              <a:t>(vs. </a:t>
            </a:r>
            <a:r>
              <a:rPr lang="en-US" sz="4000" dirty="0" smtClean="0"/>
              <a:t>17-18, 22) </a:t>
            </a:r>
            <a:r>
              <a:rPr lang="en-US" sz="4900" dirty="0" smtClean="0"/>
              <a:t>God revealed that Pharaoh together with Egypt were sentenced to death – reprobate.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000" b="1" i="1" dirty="0" smtClean="0"/>
              <a:t>17</a:t>
            </a:r>
            <a:r>
              <a:rPr lang="en-US" sz="4900" b="1" i="1" dirty="0"/>
              <a:t>.</a:t>
            </a:r>
            <a:r>
              <a:rPr lang="en-US" sz="4900" i="1" dirty="0"/>
              <a:t> </a:t>
            </a:r>
            <a:r>
              <a:rPr lang="en-US" sz="4900" i="1" dirty="0">
                <a:solidFill>
                  <a:srgbClr val="FF0000"/>
                </a:solidFill>
              </a:rPr>
              <a:t>For the Scripture says to Pharaoh, “For this very purpose I have raised you up, </a:t>
            </a:r>
            <a:r>
              <a:rPr lang="en-US" sz="4900" b="1" i="1" dirty="0">
                <a:solidFill>
                  <a:srgbClr val="008E40"/>
                </a:solidFill>
              </a:rPr>
              <a:t>that I might show my power in </a:t>
            </a:r>
            <a:r>
              <a:rPr lang="en-US" sz="4900" b="1" i="1" dirty="0" smtClean="0">
                <a:solidFill>
                  <a:srgbClr val="008E40"/>
                </a:solidFill>
              </a:rPr>
              <a:t>you</a:t>
            </a:r>
            <a:r>
              <a:rPr lang="en-US" sz="4900" i="1" dirty="0">
                <a:solidFill>
                  <a:srgbClr val="FF0000"/>
                </a:solidFill>
              </a:rPr>
              <a:t>, and </a:t>
            </a:r>
            <a:r>
              <a:rPr lang="en-US" sz="4900" b="1" i="1" dirty="0">
                <a:solidFill>
                  <a:srgbClr val="008E40"/>
                </a:solidFill>
              </a:rPr>
              <a:t>that my name might be proclaimed in all the </a:t>
            </a:r>
            <a:r>
              <a:rPr lang="en-US" sz="4900" b="1" i="1" dirty="0" smtClean="0">
                <a:solidFill>
                  <a:srgbClr val="008E40"/>
                </a:solidFill>
              </a:rPr>
              <a:t>earth</a:t>
            </a:r>
            <a:r>
              <a:rPr lang="en-US" sz="4900" i="1" dirty="0" smtClean="0">
                <a:solidFill>
                  <a:srgbClr val="FF0000"/>
                </a:solidFill>
              </a:rPr>
              <a:t>.</a:t>
            </a:r>
          </a:p>
          <a:p>
            <a:pPr marL="339725" indent="-339725">
              <a:spcBef>
                <a:spcPts val="1200"/>
              </a:spcBef>
              <a:buNone/>
            </a:pPr>
            <a:r>
              <a:rPr lang="en-US" sz="4900" b="1" i="1" dirty="0" smtClean="0"/>
              <a:t>18</a:t>
            </a:r>
            <a:r>
              <a:rPr lang="en-US" sz="4900" b="1" i="1" dirty="0"/>
              <a:t>.</a:t>
            </a:r>
            <a:r>
              <a:rPr lang="en-US" sz="4900" i="1" dirty="0"/>
              <a:t> </a:t>
            </a:r>
            <a:r>
              <a:rPr lang="en-US" sz="4900" i="1" dirty="0">
                <a:solidFill>
                  <a:srgbClr val="FF0000"/>
                </a:solidFill>
              </a:rPr>
              <a:t>So then </a:t>
            </a:r>
            <a:r>
              <a:rPr lang="en-US" sz="4900" i="1" u="sng" dirty="0">
                <a:solidFill>
                  <a:srgbClr val="FF0000"/>
                </a:solidFill>
              </a:rPr>
              <a:t>he has mercy on whomever he </a:t>
            </a:r>
            <a:r>
              <a:rPr lang="en-US" sz="4900" i="1" u="sng" dirty="0" smtClean="0">
                <a:solidFill>
                  <a:srgbClr val="FF0000"/>
                </a:solidFill>
              </a:rPr>
              <a:t>wills</a:t>
            </a:r>
            <a:r>
              <a:rPr lang="en-US" sz="4900" i="1" dirty="0">
                <a:solidFill>
                  <a:srgbClr val="FF0000"/>
                </a:solidFill>
              </a:rPr>
              <a:t>, and </a:t>
            </a:r>
            <a:r>
              <a:rPr lang="en-US" sz="4900" i="1" u="sng" dirty="0">
                <a:solidFill>
                  <a:srgbClr val="FF0000"/>
                </a:solidFill>
              </a:rPr>
              <a:t>he</a:t>
            </a:r>
            <a:r>
              <a:rPr lang="en-US" sz="4900" i="1" dirty="0">
                <a:solidFill>
                  <a:srgbClr val="FF0000"/>
                </a:solidFill>
              </a:rPr>
              <a:t> </a:t>
            </a:r>
            <a:r>
              <a:rPr lang="en-US" sz="4900" i="1" u="sng" dirty="0">
                <a:solidFill>
                  <a:srgbClr val="FF0000"/>
                </a:solidFill>
              </a:rPr>
              <a:t>hardens whomever he wills</a:t>
            </a:r>
            <a:r>
              <a:rPr lang="en-US" sz="4900" i="1" dirty="0">
                <a:solidFill>
                  <a:srgbClr val="FF0000"/>
                </a:solidFill>
              </a:rPr>
              <a:t>.  </a:t>
            </a:r>
            <a:endParaRPr lang="en-US" sz="4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500" dirty="0"/>
          </a:p>
          <a:p>
            <a:r>
              <a:rPr lang="en-US" sz="4900" dirty="0" smtClean="0"/>
              <a:t>Again, God’s </a:t>
            </a:r>
            <a:r>
              <a:rPr lang="en-US" sz="4900" dirty="0"/>
              <a:t>purpose </a:t>
            </a:r>
            <a:r>
              <a:rPr lang="en-US" sz="4900" dirty="0" smtClean="0"/>
              <a:t>includes those </a:t>
            </a:r>
            <a:r>
              <a:rPr lang="en-US" sz="4900" dirty="0"/>
              <a:t>chosen for salvation as well as those prepared for destruction.  </a:t>
            </a:r>
            <a:r>
              <a:rPr lang="en-US" sz="4900" dirty="0" smtClean="0"/>
              <a:t>Both will bring Him honor and glory!</a:t>
            </a:r>
            <a:endParaRPr lang="en-US" sz="4900" dirty="0"/>
          </a:p>
          <a:p>
            <a:pPr>
              <a:spcBef>
                <a:spcPts val="1200"/>
              </a:spcBef>
            </a:pPr>
            <a:r>
              <a:rPr lang="en-US" sz="4900" dirty="0"/>
              <a:t>As God is Sovereign, His compassion and mercy are given </a:t>
            </a:r>
            <a:r>
              <a:rPr lang="en-US" sz="4900" dirty="0" smtClean="0"/>
              <a:t>according </a:t>
            </a:r>
            <a:r>
              <a:rPr lang="en-US" sz="4900" dirty="0"/>
              <a:t>to His own discretion and </a:t>
            </a:r>
            <a:r>
              <a:rPr lang="en-US" sz="4900" dirty="0" smtClean="0"/>
              <a:t>pleasure.</a:t>
            </a:r>
            <a:endParaRPr lang="en-US" sz="4900" dirty="0"/>
          </a:p>
          <a:p>
            <a:pPr marL="339725" indent="-339725">
              <a:spcBef>
                <a:spcPts val="1200"/>
              </a:spcBef>
              <a:buNone/>
            </a:pPr>
            <a:r>
              <a:rPr lang="en-US" sz="4900" b="1" i="1" dirty="0"/>
              <a:t>22.</a:t>
            </a:r>
            <a:r>
              <a:rPr lang="en-US" sz="4900" i="1" dirty="0">
                <a:solidFill>
                  <a:srgbClr val="FF0000"/>
                </a:solidFill>
              </a:rPr>
              <a:t> What if </a:t>
            </a:r>
            <a:r>
              <a:rPr lang="en-US" sz="4900" b="1" i="1" dirty="0">
                <a:solidFill>
                  <a:srgbClr val="7030A0"/>
                </a:solidFill>
              </a:rPr>
              <a:t>God, </a:t>
            </a:r>
            <a:r>
              <a:rPr lang="en-US" sz="4900" b="1" i="1" u="sng" dirty="0">
                <a:solidFill>
                  <a:srgbClr val="7030A0"/>
                </a:solidFill>
              </a:rPr>
              <a:t>desiring</a:t>
            </a:r>
            <a:r>
              <a:rPr lang="en-US" sz="4900" b="1" i="1" dirty="0">
                <a:solidFill>
                  <a:srgbClr val="7030A0"/>
                </a:solidFill>
              </a:rPr>
              <a:t> </a:t>
            </a:r>
            <a:r>
              <a:rPr lang="en-US" sz="4900" b="1" i="1" dirty="0">
                <a:solidFill>
                  <a:srgbClr val="008E40"/>
                </a:solidFill>
              </a:rPr>
              <a:t>to show his wrath </a:t>
            </a:r>
            <a:r>
              <a:rPr lang="en-US" sz="4900" i="1" dirty="0">
                <a:solidFill>
                  <a:srgbClr val="FF0000"/>
                </a:solidFill>
              </a:rPr>
              <a:t>and </a:t>
            </a:r>
            <a:r>
              <a:rPr lang="en-US" sz="4900" b="1" i="1" dirty="0">
                <a:solidFill>
                  <a:srgbClr val="008E40"/>
                </a:solidFill>
              </a:rPr>
              <a:t>to make known his power</a:t>
            </a:r>
            <a:r>
              <a:rPr lang="en-US" sz="4900" i="1" dirty="0">
                <a:solidFill>
                  <a:srgbClr val="FF0000"/>
                </a:solidFill>
              </a:rPr>
              <a:t>, has endured with much patience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i="1" u="sng" dirty="0" smtClean="0">
                <a:solidFill>
                  <a:srgbClr val="FF0000"/>
                </a:solidFill>
              </a:rPr>
              <a:t>vessels </a:t>
            </a:r>
            <a:r>
              <a:rPr lang="en-US" sz="4900" i="1" u="sng" dirty="0">
                <a:solidFill>
                  <a:srgbClr val="FF0000"/>
                </a:solidFill>
              </a:rPr>
              <a:t>of wrath</a:t>
            </a:r>
            <a:r>
              <a:rPr lang="en-US" sz="4900" i="1" dirty="0">
                <a:solidFill>
                  <a:srgbClr val="FF0000"/>
                </a:solidFill>
              </a:rPr>
              <a:t> prepared for destruction</a:t>
            </a:r>
            <a:r>
              <a:rPr lang="en-US" sz="4900" dirty="0">
                <a:solidFill>
                  <a:srgbClr val="FF0000"/>
                </a:solidFill>
              </a:rPr>
              <a:t>,  </a:t>
            </a:r>
            <a:r>
              <a:rPr lang="en-US" sz="4900" i="1" dirty="0">
                <a:solidFill>
                  <a:srgbClr val="FF0000"/>
                </a:solidFill>
              </a:rPr>
              <a:t>  </a:t>
            </a:r>
            <a:endParaRPr lang="en-US" sz="4900" dirty="0">
              <a:solidFill>
                <a:srgbClr val="FF0000"/>
              </a:solidFill>
            </a:endParaRPr>
          </a:p>
          <a:p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1669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917</Words>
  <Application>Microsoft Macintosh PowerPoint</Application>
  <PresentationFormat>On-screen Show (4:3)</PresentationFormat>
  <Paragraphs>98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PowerPoint Presentation</vt:lpstr>
      <vt:lpstr>Romans 9:14-29</vt:lpstr>
      <vt:lpstr>Romans 9:14-18</vt:lpstr>
      <vt:lpstr>Romans 9:19-24</vt:lpstr>
      <vt:lpstr>Romans 9:25-29</vt:lpstr>
      <vt:lpstr>Grace &amp; Election Salvation &amp; Divine Sovereignty </vt:lpstr>
      <vt:lpstr>Objection # 1 14. What shall we say then?  Is there injustice on God’s part? </vt:lpstr>
      <vt:lpstr>PowerPoint Presentation</vt:lpstr>
      <vt:lpstr>Objection # 1</vt:lpstr>
      <vt:lpstr>Objection # 1</vt:lpstr>
      <vt:lpstr>Objection # 2  19. “Why does he still find fault?  For who can resist his will?”</vt:lpstr>
      <vt:lpstr>Objection # 2  19. “Why does he still find fault?  For who can resist his will?”</vt:lpstr>
      <vt:lpstr>Old Testament Evidence: Hosea &amp; Isaiah (vs. 25-29)</vt:lpstr>
      <vt:lpstr>Old Testament Evidence: Hosea &amp; Isaiah (vs. 25-29)</vt:lpstr>
      <vt:lpstr>Old Testament Evidence: Hosea &amp; Isaiah (vs. 25-29)</vt:lpstr>
      <vt:lpstr>Grace &amp; Election  (Romans 9:14-29)</vt:lpstr>
      <vt:lpstr>Discussion Questions:</vt:lpstr>
    </vt:vector>
  </TitlesOfParts>
  <Company>OMF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Ridge Orr</dc:creator>
  <cp:lastModifiedBy>Microsoft Office User</cp:lastModifiedBy>
  <cp:revision>76</cp:revision>
  <dcterms:created xsi:type="dcterms:W3CDTF">2015-01-28T21:05:33Z</dcterms:created>
  <dcterms:modified xsi:type="dcterms:W3CDTF">2015-03-28T16:34:49Z</dcterms:modified>
</cp:coreProperties>
</file>