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2" r:id="rId2"/>
    <p:sldMasterId id="2147483697" r:id="rId3"/>
    <p:sldMasterId id="2147483685" r:id="rId4"/>
    <p:sldMasterId id="2147483661" r:id="rId5"/>
    <p:sldMasterId id="2147483673" r:id="rId6"/>
  </p:sldMasterIdLst>
  <p:notesMasterIdLst>
    <p:notesMasterId r:id="rId19"/>
  </p:notesMasterIdLst>
  <p:sldIdLst>
    <p:sldId id="256" r:id="rId7"/>
    <p:sldId id="285" r:id="rId8"/>
    <p:sldId id="291" r:id="rId9"/>
    <p:sldId id="284" r:id="rId10"/>
    <p:sldId id="293" r:id="rId11"/>
    <p:sldId id="287" r:id="rId12"/>
    <p:sldId id="294" r:id="rId13"/>
    <p:sldId id="282" r:id="rId14"/>
    <p:sldId id="295" r:id="rId15"/>
    <p:sldId id="292" r:id="rId16"/>
    <p:sldId id="283" r:id="rId17"/>
    <p:sldId id="276" r:id="rId18"/>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9658" autoAdjust="0"/>
  </p:normalViewPr>
  <p:slideViewPr>
    <p:cSldViewPr snapToGrid="0" snapToObjects="1">
      <p:cViewPr>
        <p:scale>
          <a:sx n="125" d="100"/>
          <a:sy n="125" d="100"/>
        </p:scale>
        <p:origin x="-248" y="-9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answers</a:t>
            </a:r>
            <a:r>
              <a:rPr lang="en-US" baseline="0" dirty="0" smtClean="0"/>
              <a:t>:  By being a good person, sincerely trying to do your best, by being moral or religious, doing good works and helping the poor.  </a:t>
            </a:r>
          </a:p>
          <a:p>
            <a:pPr marL="0" marR="0" indent="0" defTabSz="457200" eaLnBrk="1" fontAlgn="auto" latinLnBrk="0" hangingPunct="1">
              <a:lnSpc>
                <a:spcPct val="125000"/>
              </a:lnSpc>
              <a:spcBef>
                <a:spcPts val="0"/>
              </a:spcBef>
              <a:spcAft>
                <a:spcPts val="0"/>
              </a:spcAft>
              <a:buClrTx/>
              <a:buSzTx/>
              <a:buFontTx/>
              <a:buNone/>
              <a:tabLst/>
              <a:defRPr/>
            </a:pPr>
            <a:endParaRPr lang="en-US" baseline="0" dirty="0" smtClean="0"/>
          </a:p>
          <a:p>
            <a:pPr marL="0" marR="0" indent="0" defTabSz="457200" eaLnBrk="1" fontAlgn="auto" latinLnBrk="0" hangingPunct="1">
              <a:lnSpc>
                <a:spcPct val="125000"/>
              </a:lnSpc>
              <a:spcBef>
                <a:spcPts val="0"/>
              </a:spcBef>
              <a:spcAft>
                <a:spcPts val="0"/>
              </a:spcAft>
              <a:buClrTx/>
              <a:buSzTx/>
              <a:buFontTx/>
              <a:buNone/>
              <a:tabLst/>
              <a:defRPr/>
            </a:pPr>
            <a:r>
              <a:rPr lang="en-US" baseline="0" dirty="0" smtClean="0"/>
              <a:t>*Example of growing up in Taiwan, see monks take a vow of poverty and devote hours everyday to rituals and prayers. </a:t>
            </a:r>
          </a:p>
          <a:p>
            <a:pPr marL="0" marR="0" indent="0" defTabSz="457200" eaLnBrk="1" fontAlgn="auto" latinLnBrk="0" hangingPunct="1">
              <a:lnSpc>
                <a:spcPct val="125000"/>
              </a:lnSpc>
              <a:spcBef>
                <a:spcPts val="0"/>
              </a:spcBef>
              <a:spcAft>
                <a:spcPts val="0"/>
              </a:spcAft>
              <a:buClrTx/>
              <a:buSzTx/>
              <a:buFontTx/>
              <a:buNone/>
              <a:tabLst/>
              <a:defRPr/>
            </a:pPr>
            <a:r>
              <a:rPr lang="en-US" baseline="0" dirty="0" smtClean="0"/>
              <a:t>Examples of sticks.  Dave’s example of adoption.  </a:t>
            </a:r>
          </a:p>
          <a:p>
            <a:endParaRPr lang="en-US" baseline="0" dirty="0" smtClean="0"/>
          </a:p>
          <a:p>
            <a:r>
              <a:rPr lang="en-US" baseline="0" dirty="0" smtClean="0"/>
              <a:t>*If you were to travel to a predominately Muslim country, like Turkey, you would be awakened in the middle of the night by sirens so that you can pray to towards the direction of Mecca, 5 times a day, observe the fast of Ramadan.</a:t>
            </a:r>
          </a:p>
          <a:p>
            <a:endParaRPr lang="en-US" baseline="0" dirty="0" smtClean="0"/>
          </a:p>
          <a:p>
            <a:r>
              <a:rPr lang="en-US" baseline="0" dirty="0" smtClean="0"/>
              <a:t>*Cults are also based on the same principle, the way to heaven is through good works, sharing your faith, going on a 2 year mission, giving up your money, abstaining from certain foods and drinks.  </a:t>
            </a:r>
          </a:p>
          <a:p>
            <a:endParaRPr lang="en-US" baseline="0" dirty="0" smtClean="0"/>
          </a:p>
          <a:p>
            <a:r>
              <a:rPr lang="en-US" baseline="0" dirty="0" smtClean="0"/>
              <a:t>*Even Martin Luther, the father of the Reformation, gave up a career in law to join a monastery where he devoted himself to fasting and prayers, confession of sins, and self imposed harsh living conditions.  However he couldn’t find peace with God because he knew that all of his good works were ultimately tainted by his sins.  </a:t>
            </a:r>
          </a:p>
          <a:p>
            <a:endParaRPr lang="en-US" baseline="0" dirty="0" smtClean="0"/>
          </a:p>
          <a:p>
            <a:r>
              <a:rPr lang="en-US" baseline="0" dirty="0" smtClean="0"/>
              <a:t>*Example of Jesus welcoming the man who lived his whole life as a thief but in his dying breath he cried, “Jesus, remember me when you come in your kingdom (Luke 23:42)”.  The thief gets to enter eternal joy with Jesus while you who worked so hard for salvation your whole life at the end is turned away.  </a:t>
            </a:r>
          </a:p>
          <a:p>
            <a:endParaRPr lang="en-US" baseline="0" dirty="0" smtClean="0"/>
          </a:p>
          <a:p>
            <a:r>
              <a:rPr lang="en-US" baseline="0" dirty="0" smtClean="0"/>
              <a:t>*What an important question we must answer!!!  We need to understand God’s way of Righteousness!</a:t>
            </a:r>
          </a:p>
        </p:txBody>
      </p:sp>
    </p:spTree>
    <p:extLst>
      <p:ext uri="{BB962C8B-B14F-4D97-AF65-F5344CB8AC3E}">
        <p14:creationId xmlns:p14="http://schemas.microsoft.com/office/powerpoint/2010/main" val="423379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Funny that often</a:t>
            </a:r>
            <a:r>
              <a:rPr lang="en-US" baseline="0" dirty="0" smtClean="0"/>
              <a:t> people like the idea of “free will” when it comes to choosing God, but when they are told about the doctrine of election, they blame God for not choosing them.  </a:t>
            </a:r>
            <a:endParaRPr lang="en-US" dirty="0"/>
          </a:p>
        </p:txBody>
      </p:sp>
    </p:spTree>
    <p:extLst>
      <p:ext uri="{BB962C8B-B14F-4D97-AF65-F5344CB8AC3E}">
        <p14:creationId xmlns:p14="http://schemas.microsoft.com/office/powerpoint/2010/main" val="237125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8:34:  must</a:t>
            </a:r>
            <a:r>
              <a:rPr lang="en-US" baseline="0" dirty="0" smtClean="0"/>
              <a:t> deny themselves and take up the cross to follow me….</a:t>
            </a:r>
          </a:p>
          <a:p>
            <a:endParaRPr lang="en-US" baseline="0" dirty="0" smtClean="0"/>
          </a:p>
          <a:p>
            <a:r>
              <a:rPr lang="en-US" baseline="0" dirty="0" smtClean="0"/>
              <a:t>**Isaiah 64:6:  reminds us that we are unclean and all our good works are like filthy rags in God’s sight.  Same conclusion for Martin Luther.</a:t>
            </a:r>
            <a:endParaRPr lang="en-US" dirty="0"/>
          </a:p>
        </p:txBody>
      </p:sp>
    </p:spTree>
    <p:extLst>
      <p:ext uri="{BB962C8B-B14F-4D97-AF65-F5344CB8AC3E}">
        <p14:creationId xmlns:p14="http://schemas.microsoft.com/office/powerpoint/2010/main" val="386068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 teaching will feed our pride</a:t>
            </a:r>
            <a:r>
              <a:rPr lang="en-US" baseline="0" dirty="0" smtClean="0"/>
              <a:t> and tell us how great we are…minimize negative stuff about sin and judgment, tell us that we will succeed and have happy lives.  </a:t>
            </a:r>
          </a:p>
          <a:p>
            <a:endParaRPr lang="en-US" dirty="0" smtClean="0"/>
          </a:p>
          <a:p>
            <a:r>
              <a:rPr lang="en-US" dirty="0" smtClean="0"/>
              <a:t>**1 Cor 1:29:</a:t>
            </a:r>
            <a:r>
              <a:rPr lang="en-US" baseline="0" dirty="0" smtClean="0"/>
              <a:t>  so that no one can boast before God…the fact that I am told I need MERCY is offensive.  Mercy means that I am unable to do anything to gain God’s favor.  </a:t>
            </a:r>
            <a:endParaRPr lang="en-US" baseline="0" dirty="0" smtClean="0"/>
          </a:p>
          <a:p>
            <a:endParaRPr lang="en-US" baseline="0" dirty="0" smtClean="0"/>
          </a:p>
          <a:p>
            <a:r>
              <a:rPr lang="en-US" baseline="0" dirty="0" smtClean="0"/>
              <a:t>**Those who believes in Him will not be disappointed.  (v.33)</a:t>
            </a:r>
            <a:endParaRPr lang="en-US" dirty="0"/>
          </a:p>
        </p:txBody>
      </p:sp>
    </p:spTree>
    <p:extLst>
      <p:ext uri="{BB962C8B-B14F-4D97-AF65-F5344CB8AC3E}">
        <p14:creationId xmlns:p14="http://schemas.microsoft.com/office/powerpoint/2010/main" val="138302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 3:4-6:  kept all</a:t>
            </a:r>
            <a:r>
              <a:rPr lang="en-US" baseline="0" dirty="0" smtClean="0"/>
              <a:t> the laws, </a:t>
            </a:r>
            <a:r>
              <a:rPr lang="en-US" dirty="0" smtClean="0"/>
              <a:t>circumcised</a:t>
            </a:r>
            <a:r>
              <a:rPr lang="en-US" baseline="0" dirty="0" smtClean="0"/>
              <a:t> on the 8</a:t>
            </a:r>
            <a:r>
              <a:rPr lang="en-US" baseline="30000" dirty="0" smtClean="0"/>
              <a:t>th</a:t>
            </a:r>
            <a:r>
              <a:rPr lang="en-US" baseline="0" dirty="0" smtClean="0"/>
              <a:t> day, persecuting the Christians based on the law, faultless.  </a:t>
            </a:r>
          </a:p>
          <a:p>
            <a:endParaRPr lang="en-US" baseline="0" dirty="0" smtClean="0"/>
          </a:p>
          <a:p>
            <a:r>
              <a:rPr lang="en-US" baseline="0" dirty="0" smtClean="0"/>
              <a:t>**Example of Jehovah’s Witnesses (reject Trinity, do not observe Christmas, Easter, birthdays), ISIS group (ethnic cleansing, human rights violations, war crimes) </a:t>
            </a:r>
          </a:p>
          <a:p>
            <a:endParaRPr lang="en-US" baseline="0" dirty="0" smtClean="0"/>
          </a:p>
          <a:p>
            <a:r>
              <a:rPr lang="en-US" baseline="0" dirty="0" smtClean="0"/>
              <a:t>**Example of a doctor’s prescription.  No absolute truth, just take the medicine whenever you feel like it.   </a:t>
            </a:r>
            <a:endParaRPr lang="en-US" dirty="0"/>
          </a:p>
        </p:txBody>
      </p:sp>
    </p:spTree>
    <p:extLst>
      <p:ext uri="{BB962C8B-B14F-4D97-AF65-F5344CB8AC3E}">
        <p14:creationId xmlns:p14="http://schemas.microsoft.com/office/powerpoint/2010/main" val="101308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a:t>
            </a:r>
            <a:r>
              <a:rPr lang="en-US" baseline="0" dirty="0" smtClean="0"/>
              <a:t> 15:6:  Abram believed and it was credited to him as righteousness.</a:t>
            </a:r>
            <a:endParaRPr lang="en-US" dirty="0"/>
          </a:p>
        </p:txBody>
      </p:sp>
    </p:spTree>
    <p:extLst>
      <p:ext uri="{BB962C8B-B14F-4D97-AF65-F5344CB8AC3E}">
        <p14:creationId xmlns:p14="http://schemas.microsoft.com/office/powerpoint/2010/main" val="58766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889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889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2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78597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86273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78097-B46D-BA4A-89D5-EEB17CD358B8}"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375051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78097-B46D-BA4A-89D5-EEB17CD358B8}"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0791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78097-B46D-BA4A-89D5-EEB17CD358B8}" type="datetimeFigureOut">
              <a:rPr lang="en-US" smtClean="0"/>
              <a:t>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92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78097-B46D-BA4A-89D5-EEB17CD358B8}" type="datetimeFigureOut">
              <a:rPr lang="en-US" smtClean="0"/>
              <a:t>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63908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78097-B46D-BA4A-89D5-EEB17CD358B8}" type="datetimeFigureOut">
              <a:rPr lang="en-US" smtClean="0"/>
              <a:t>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84890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23274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24589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64358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63481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58933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29040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A2016-F071-4845-BFDD-DC967CAE8FBA}"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38044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A2016-F071-4845-BFDD-DC967CAE8FBA}"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668448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A2016-F071-4845-BFDD-DC967CAE8FBA}" type="datetimeFigureOut">
              <a:rPr lang="en-US" smtClean="0"/>
              <a:t>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03371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8846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A2016-F071-4845-BFDD-DC967CAE8FBA}" type="datetimeFigureOut">
              <a:rPr lang="en-US" smtClean="0"/>
              <a:t>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77743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306113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19638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49433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16375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39654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792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510843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81976-EE22-F547-8D89-21CDACB0DBD0}"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803695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81976-EE22-F547-8D89-21CDACB0DBD0}"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44333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b="0"/>
            </a:pPr>
            <a:r>
              <a:rPr sz="5200" b="1"/>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81976-EE22-F547-8D89-21CDACB0DBD0}" type="datetimeFigureOut">
              <a:rPr lang="en-US" smtClean="0"/>
              <a:t>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852199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81976-EE22-F547-8D89-21CDACB0DBD0}" type="datetimeFigureOut">
              <a:rPr lang="en-US" smtClean="0"/>
              <a:t>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46078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81976-EE22-F547-8D89-21CDACB0DBD0}" type="datetimeFigureOut">
              <a:rPr lang="en-US" smtClean="0"/>
              <a:t>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558232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781736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668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4011103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329551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74054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497083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974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915338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2618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169023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574122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668446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937948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092361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2/8/15</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42978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94901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28609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778199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780222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t>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547446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t>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5443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t>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21680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362198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47990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13160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423838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02078097-B46D-BA4A-89D5-EEB17CD358B8}" type="datetimeFigureOut">
              <a:rPr lang="en-US" smtClean="0"/>
              <a:t>2/8/15</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49C153CC-B6DF-5C4C-A9D9-DA13334277E5}" type="slidenum">
              <a:rPr lang="en-US" smtClean="0"/>
              <a:t>‹#›</a:t>
            </a:fld>
            <a:endParaRPr lang="en-US" dirty="0"/>
          </a:p>
        </p:txBody>
      </p:sp>
    </p:spTree>
    <p:extLst>
      <p:ext uri="{BB962C8B-B14F-4D97-AF65-F5344CB8AC3E}">
        <p14:creationId xmlns:p14="http://schemas.microsoft.com/office/powerpoint/2010/main" val="35615506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B8CA2016-F071-4845-BFDD-DC967CAE8FBA}" type="datetimeFigureOut">
              <a:rPr lang="en-US" smtClean="0"/>
              <a:t>2/8/15</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BF9A9455-0DCF-5F4C-9347-FAA45FAD5624}" type="slidenum">
              <a:rPr lang="en-US" smtClean="0"/>
              <a:t>‹#›</a:t>
            </a:fld>
            <a:endParaRPr lang="en-US" dirty="0"/>
          </a:p>
        </p:txBody>
      </p:sp>
    </p:spTree>
    <p:extLst>
      <p:ext uri="{BB962C8B-B14F-4D97-AF65-F5344CB8AC3E}">
        <p14:creationId xmlns:p14="http://schemas.microsoft.com/office/powerpoint/2010/main" val="39641316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88481976-EE22-F547-8D89-21CDACB0DBD0}" type="datetimeFigureOut">
              <a:rPr lang="en-US" smtClean="0"/>
              <a:t>2/8/15</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206826C-3D9D-8940-905C-42D509797EA5}" type="slidenum">
              <a:rPr lang="en-US" smtClean="0"/>
              <a:t>‹#›</a:t>
            </a:fld>
            <a:endParaRPr lang="en-US" dirty="0"/>
          </a:p>
        </p:txBody>
      </p:sp>
    </p:spTree>
    <p:extLst>
      <p:ext uri="{BB962C8B-B14F-4D97-AF65-F5344CB8AC3E}">
        <p14:creationId xmlns:p14="http://schemas.microsoft.com/office/powerpoint/2010/main" val="23879303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a:stretch>
            <a:fillRect/>
          </a:stretch>
        </p:blipFill>
        <p:spPr>
          <a:xfrm>
            <a:off x="-42663" y="-12451"/>
            <a:ext cx="1524788" cy="9848538"/>
          </a:xfrm>
          <a:prstGeom prst="rect">
            <a:avLst/>
          </a:prstGeom>
        </p:spPr>
      </p:pic>
      <p:pic>
        <p:nvPicPr>
          <p:cNvPr id="9" name="Picture 8"/>
          <p:cNvPicPr>
            <a:picLocks noChangeAspect="1"/>
          </p:cNvPicPr>
          <p:nvPr userDrawn="1"/>
        </p:nvPicPr>
        <p:blipFill>
          <a:blip r:embed="rId14"/>
          <a:stretch>
            <a:fillRect/>
          </a:stretch>
        </p:blipFill>
        <p:spPr>
          <a:xfrm>
            <a:off x="-42663" y="57503"/>
            <a:ext cx="1447800" cy="876300"/>
          </a:xfrm>
          <a:prstGeom prst="rect">
            <a:avLst/>
          </a:prstGeom>
        </p:spPr>
      </p:pic>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t>2/8/15</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t>‹#›</a:t>
            </a:fld>
            <a:endParaRPr lang="en-US" dirty="0"/>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a:extLst/>
          </a:blip>
          <a:stretch>
            <a:fillRect/>
          </a:stretch>
        </p:blipFill>
        <p:spPr>
          <a:xfrm>
            <a:off x="-91441" y="2195232"/>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4730756" y="3940550"/>
            <a:ext cx="4088047" cy="1231106"/>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000" spc="512" dirty="0" smtClean="0">
                <a:solidFill>
                  <a:srgbClr val="494237"/>
                </a:solidFill>
              </a:rPr>
              <a:t> Romans 9:30-10:15</a:t>
            </a:r>
            <a:endParaRPr sz="4000" spc="512" dirty="0">
              <a:solidFill>
                <a:srgbClr val="494237"/>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Calvin Chiang</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2021107"/>
            <a:ext cx="7670042" cy="1661994"/>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5400" b="1" i="1" spc="0" dirty="0" smtClean="0">
                <a:solidFill>
                  <a:schemeClr val="accent3">
                    <a:lumMod val="50000"/>
                  </a:schemeClr>
                </a:solidFill>
              </a:rPr>
              <a:t>The Importance of Sharing the Right Gospel</a:t>
            </a:r>
            <a:endParaRPr sz="5400" b="1" i="1" spc="496"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a:cs typeface="Garamond"/>
              </a:rPr>
              <a:t>Good News for All (Romans 10:11-15)</a:t>
            </a:r>
            <a:endParaRPr lang="en-US" b="1" dirty="0">
              <a:latin typeface="Garamond"/>
              <a:cs typeface="Garamond"/>
            </a:endParaRPr>
          </a:p>
        </p:txBody>
      </p:sp>
      <p:sp>
        <p:nvSpPr>
          <p:cNvPr id="3" name="Content Placeholder 2"/>
          <p:cNvSpPr>
            <a:spLocks noGrp="1"/>
          </p:cNvSpPr>
          <p:nvPr>
            <p:ph idx="1"/>
          </p:nvPr>
        </p:nvSpPr>
        <p:spPr>
          <a:xfrm>
            <a:off x="1444772" y="5212080"/>
            <a:ext cx="11435520" cy="4378959"/>
          </a:xfrm>
        </p:spPr>
        <p:txBody>
          <a:bodyPr>
            <a:normAutofit lnSpcReduction="10000"/>
          </a:bodyPr>
          <a:lstStyle/>
          <a:p>
            <a:pPr lvl="0"/>
            <a:r>
              <a:rPr lang="en-US" dirty="0"/>
              <a:t>The Gospel is “Good News” for all (v.11-13</a:t>
            </a:r>
            <a:r>
              <a:rPr lang="en-US" dirty="0" smtClean="0"/>
              <a:t>)</a:t>
            </a:r>
            <a:endParaRPr lang="en-US" dirty="0"/>
          </a:p>
          <a:p>
            <a:pPr lvl="1"/>
            <a:r>
              <a:rPr lang="en-US" dirty="0"/>
              <a:t>All people have the critical need to be saved before they die and face judgment.  For all have sinned and fallen short of the glory of God (Rom. 3:23).  All have the need to be reconciled to God.  </a:t>
            </a:r>
          </a:p>
          <a:p>
            <a:pPr lvl="1"/>
            <a:r>
              <a:rPr lang="en-US" dirty="0"/>
              <a:t>The assurance that whoever believes in Him will not be disappointed (put to shame).  </a:t>
            </a:r>
          </a:p>
          <a:p>
            <a:pPr lvl="0"/>
            <a:r>
              <a:rPr lang="en-US" dirty="0"/>
              <a:t>“The Good News” must be proclaimed (v.14-15)</a:t>
            </a:r>
          </a:p>
          <a:p>
            <a:pPr lvl="1"/>
            <a:r>
              <a:rPr lang="en-US" dirty="0"/>
              <a:t>We become the instruments of God’s grace.  </a:t>
            </a:r>
          </a:p>
          <a:p>
            <a:pPr lvl="1"/>
            <a:r>
              <a:rPr lang="en-US" dirty="0" smtClean="0"/>
              <a:t>Supporting </a:t>
            </a:r>
            <a:r>
              <a:rPr lang="en-US" dirty="0"/>
              <a:t>our missionaries.  </a:t>
            </a:r>
          </a:p>
          <a:p>
            <a:pPr lvl="0"/>
            <a:endParaRPr lang="en-US" dirty="0"/>
          </a:p>
        </p:txBody>
      </p:sp>
      <p:sp>
        <p:nvSpPr>
          <p:cNvPr id="4" name="Rectangle 3"/>
          <p:cNvSpPr/>
          <p:nvPr/>
        </p:nvSpPr>
        <p:spPr>
          <a:xfrm>
            <a:off x="1838960" y="987193"/>
            <a:ext cx="10891520"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i="1" dirty="0"/>
              <a:t>11 For the Scripture says, “Whoever believes in Him will not be disappointed.” 12 For there is no distinction between Jew and Greek; for the same Lord is Lord of all, abounding in riches for all who call on Him; 13 for “Whoever will call on the name of the Lord will be saved.” 14 How then will they call on Him in whom they have not believed? How will they believe in Him whom they have not heard? And how will they hear without a preacher? 15 How will they preach unless they are sent? Just as it is written, “How beautiful are the feet of those who bring good news of good things!</a:t>
            </a:r>
            <a:r>
              <a:rPr lang="en-US" sz="2800" b="1" i="1" dirty="0" smtClean="0"/>
              <a:t>”</a:t>
            </a:r>
            <a:endParaRPr lang="en-US" sz="2800" dirty="0"/>
          </a:p>
        </p:txBody>
      </p:sp>
    </p:spTree>
    <p:extLst>
      <p:ext uri="{BB962C8B-B14F-4D97-AF65-F5344CB8AC3E}">
        <p14:creationId xmlns:p14="http://schemas.microsoft.com/office/powerpoint/2010/main" val="3893922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Conclusion</a:t>
            </a:r>
            <a:endParaRPr lang="en-US" b="1" dirty="0">
              <a:latin typeface="Garamond"/>
              <a:cs typeface="Garamond"/>
            </a:endParaRPr>
          </a:p>
        </p:txBody>
      </p:sp>
      <p:sp>
        <p:nvSpPr>
          <p:cNvPr id="3" name="Content Placeholder 2"/>
          <p:cNvSpPr>
            <a:spLocks noGrp="1"/>
          </p:cNvSpPr>
          <p:nvPr>
            <p:ph idx="1"/>
          </p:nvPr>
        </p:nvSpPr>
        <p:spPr>
          <a:xfrm>
            <a:off x="1569280" y="1506821"/>
            <a:ext cx="11333920" cy="4843179"/>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3200" dirty="0" smtClean="0"/>
              <a:t>God’s wa</a:t>
            </a:r>
            <a:r>
              <a:rPr lang="en-US" dirty="0" smtClean="0"/>
              <a:t>y of salvation is not being a good, religious person, because you can never be good enough.  Our “disease” of sin only grows progressively worse over time.  Our good works does not avert the judgment which will ultimately come from God, who knows the thoughts and intentions of our heart.  </a:t>
            </a:r>
          </a:p>
          <a:p>
            <a:pPr marL="0" indent="0">
              <a:buNone/>
            </a:pPr>
            <a:endParaRPr lang="en-US" dirty="0" smtClean="0"/>
          </a:p>
          <a:p>
            <a:pPr marL="0" indent="0">
              <a:buNone/>
            </a:pPr>
            <a:r>
              <a:rPr lang="en-US" dirty="0" smtClean="0"/>
              <a:t>Salvation in God is to trust Jesus so that the righteousness of God is imputed to you.  We are justified by grace through the redemption that is in Christ Jesus.  </a:t>
            </a:r>
            <a:endParaRPr lang="en-US" sz="3200" dirty="0"/>
          </a:p>
        </p:txBody>
      </p:sp>
      <p:pic>
        <p:nvPicPr>
          <p:cNvPr id="4" name="Picture 3"/>
          <p:cNvPicPr>
            <a:picLocks noChangeAspect="1"/>
          </p:cNvPicPr>
          <p:nvPr/>
        </p:nvPicPr>
        <p:blipFill>
          <a:blip r:embed="rId2"/>
          <a:stretch>
            <a:fillRect/>
          </a:stretch>
        </p:blipFill>
        <p:spPr>
          <a:xfrm>
            <a:off x="9020322" y="5626100"/>
            <a:ext cx="4127500" cy="4127500"/>
          </a:xfrm>
          <a:prstGeom prst="rect">
            <a:avLst/>
          </a:prstGeom>
          <a:ln>
            <a:noFill/>
          </a:ln>
          <a:effectLst>
            <a:softEdge rad="112500"/>
          </a:effectLst>
        </p:spPr>
      </p:pic>
    </p:spTree>
    <p:extLst>
      <p:ext uri="{BB962C8B-B14F-4D97-AF65-F5344CB8AC3E}">
        <p14:creationId xmlns:p14="http://schemas.microsoft.com/office/powerpoint/2010/main" val="3014310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Discussion Questions</a:t>
            </a:r>
            <a:endParaRPr lang="en-US" b="1" dirty="0">
              <a:latin typeface="Garamond"/>
              <a:cs typeface="Garamond"/>
            </a:endParaRPr>
          </a:p>
        </p:txBody>
      </p:sp>
      <p:sp>
        <p:nvSpPr>
          <p:cNvPr id="3" name="Content Placeholder 2"/>
          <p:cNvSpPr>
            <a:spLocks noGrp="1"/>
          </p:cNvSpPr>
          <p:nvPr>
            <p:ph idx="1"/>
          </p:nvPr>
        </p:nvSpPr>
        <p:spPr>
          <a:xfrm>
            <a:off x="1576852" y="1252821"/>
            <a:ext cx="11326348" cy="5452780"/>
          </a:xfrm>
        </p:spPr>
        <p:style>
          <a:lnRef idx="1">
            <a:schemeClr val="accent6"/>
          </a:lnRef>
          <a:fillRef idx="2">
            <a:schemeClr val="accent6"/>
          </a:fillRef>
          <a:effectRef idx="1">
            <a:schemeClr val="accent6"/>
          </a:effectRef>
          <a:fontRef idx="minor">
            <a:schemeClr val="dk1"/>
          </a:fontRef>
        </p:style>
        <p:txBody>
          <a:bodyPr>
            <a:normAutofit/>
          </a:bodyPr>
          <a:lstStyle/>
          <a:p>
            <a:pPr lvl="0"/>
            <a:r>
              <a:rPr lang="en-US" dirty="0"/>
              <a:t>Who is more difficult to reach with the gospel:  </a:t>
            </a:r>
            <a:r>
              <a:rPr lang="en-US"/>
              <a:t>a </a:t>
            </a:r>
            <a:r>
              <a:rPr lang="en-US" smtClean="0"/>
              <a:t>good </a:t>
            </a:r>
            <a:r>
              <a:rPr lang="en-US" dirty="0"/>
              <a:t>person or </a:t>
            </a:r>
            <a:r>
              <a:rPr lang="en-US" dirty="0" smtClean="0"/>
              <a:t>a self-professing </a:t>
            </a:r>
            <a:r>
              <a:rPr lang="en-US" dirty="0"/>
              <a:t>sinner?  How should our approach differ with each of these types?  </a:t>
            </a:r>
            <a:endParaRPr lang="en-US" dirty="0" smtClean="0"/>
          </a:p>
          <a:p>
            <a:pPr lvl="0"/>
            <a:endParaRPr lang="en-US" dirty="0"/>
          </a:p>
          <a:p>
            <a:pPr lvl="0"/>
            <a:r>
              <a:rPr lang="en-US" dirty="0" smtClean="0"/>
              <a:t>What are some biblical tests to determine if your zeal is godly or ungodly?  </a:t>
            </a:r>
          </a:p>
          <a:p>
            <a:pPr marL="0" lvl="0" indent="0">
              <a:buNone/>
            </a:pPr>
            <a:endParaRPr lang="en-US" dirty="0"/>
          </a:p>
          <a:p>
            <a:pPr lvl="0"/>
            <a:r>
              <a:rPr lang="en-US" dirty="0" smtClean="0"/>
              <a:t>Can </a:t>
            </a:r>
            <a:r>
              <a:rPr lang="en-US" dirty="0"/>
              <a:t>you think of 1-2 people in your life currently that you can share the “Good News” with?  </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9151620" y="6449060"/>
            <a:ext cx="2857500" cy="2857500"/>
          </a:xfrm>
          <a:prstGeom prst="rect">
            <a:avLst/>
          </a:prstGeom>
          <a:ln>
            <a:noFill/>
          </a:ln>
          <a:effectLst>
            <a:softEdge rad="112500"/>
          </a:effectLst>
        </p:spPr>
      </p:pic>
    </p:spTree>
    <p:extLst>
      <p:ext uri="{BB962C8B-B14F-4D97-AF65-F5344CB8AC3E}">
        <p14:creationId xmlns:p14="http://schemas.microsoft.com/office/powerpoint/2010/main" val="170789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Icebreaker Question</a:t>
            </a:r>
            <a:endParaRPr lang="en-US" b="1" dirty="0">
              <a:latin typeface="Garamond"/>
              <a:cs typeface="Garamond"/>
            </a:endParaRPr>
          </a:p>
        </p:txBody>
      </p:sp>
      <p:sp>
        <p:nvSpPr>
          <p:cNvPr id="3" name="Content Placeholder 2"/>
          <p:cNvSpPr>
            <a:spLocks noGrp="1"/>
          </p:cNvSpPr>
          <p:nvPr>
            <p:ph idx="1"/>
          </p:nvPr>
        </p:nvSpPr>
        <p:spPr>
          <a:xfrm>
            <a:off x="1476543" y="1516981"/>
            <a:ext cx="11435520" cy="1795179"/>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smtClean="0"/>
              <a:t>If you were to ask this question in different parts of the world, “How does a person get into heaven?”, what kinds of answers would you get?    </a:t>
            </a:r>
          </a:p>
          <a:p>
            <a:pPr marL="0" indent="0">
              <a:buNone/>
            </a:pPr>
            <a:endParaRPr lang="en-US" dirty="0"/>
          </a:p>
        </p:txBody>
      </p:sp>
      <p:pic>
        <p:nvPicPr>
          <p:cNvPr id="5" name="Picture 4"/>
          <p:cNvPicPr>
            <a:picLocks noChangeAspect="1"/>
          </p:cNvPicPr>
          <p:nvPr/>
        </p:nvPicPr>
        <p:blipFill>
          <a:blip r:embed="rId3"/>
          <a:stretch>
            <a:fillRect/>
          </a:stretch>
        </p:blipFill>
        <p:spPr>
          <a:xfrm rot="20885173">
            <a:off x="9791699" y="2763519"/>
            <a:ext cx="2857500" cy="284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1200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7501" y="452120"/>
            <a:ext cx="5172340" cy="718145"/>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b="1" u="none" strike="noStrike" cap="none" spc="0" normalizeH="0" baseline="0" dirty="0" smtClean="0">
                <a:ln>
                  <a:noFill/>
                </a:ln>
                <a:solidFill>
                  <a:srgbClr val="000000"/>
                </a:solidFill>
                <a:effectLst/>
                <a:uFillTx/>
                <a:latin typeface="Calibri"/>
                <a:ea typeface="+mn-ea"/>
                <a:cs typeface="Calibri"/>
                <a:sym typeface="Helvetica Light"/>
              </a:rPr>
              <a:t>Previously on Romans…</a:t>
            </a:r>
            <a:endParaRPr kumimoji="0" lang="en-US" sz="4000" b="1" u="none" strike="noStrike" cap="none" spc="0" normalizeH="0" baseline="0" dirty="0">
              <a:ln>
                <a:noFill/>
              </a:ln>
              <a:solidFill>
                <a:srgbClr val="000000"/>
              </a:solidFill>
              <a:effectLst/>
              <a:uFillTx/>
              <a:latin typeface="Calibri"/>
              <a:ea typeface="+mn-ea"/>
              <a:cs typeface="Calibri"/>
              <a:sym typeface="Helvetica Light"/>
            </a:endParaRPr>
          </a:p>
        </p:txBody>
      </p:sp>
      <p:sp>
        <p:nvSpPr>
          <p:cNvPr id="8" name="Text Placeholder 7"/>
          <p:cNvSpPr>
            <a:spLocks noGrp="1"/>
          </p:cNvSpPr>
          <p:nvPr>
            <p:ph type="body" idx="4294967295"/>
          </p:nvPr>
        </p:nvSpPr>
        <p:spPr>
          <a:xfrm>
            <a:off x="1810222" y="1788160"/>
            <a:ext cx="11099800" cy="4612640"/>
          </a:xfrm>
        </p:spPr>
        <p:txBody>
          <a:bodyPr>
            <a:normAutofit fontScale="92500" lnSpcReduction="20000"/>
          </a:bodyPr>
          <a:lstStyle/>
          <a:p>
            <a:pPr>
              <a:buFont typeface="Wingdings" charset="2"/>
              <a:buChar char="q"/>
            </a:pPr>
            <a:r>
              <a:rPr lang="en-US" dirty="0" smtClean="0">
                <a:latin typeface="Calibri"/>
                <a:cs typeface="Calibri"/>
              </a:rPr>
              <a:t>If God is faithful to His covenant promises to His chosen people, then why are most of the Jews rejecting Jesus as their Messiah and Lord?  </a:t>
            </a:r>
          </a:p>
          <a:p>
            <a:pPr>
              <a:buFont typeface="Wingdings" charset="2"/>
              <a:buChar char="q"/>
            </a:pPr>
            <a:r>
              <a:rPr lang="en-US" dirty="0" smtClean="0">
                <a:latin typeface="Calibri"/>
                <a:cs typeface="Calibri"/>
              </a:rPr>
              <a:t>The idea of remnant and election is introduced.  It was never God’s purpose to save all of Israel, but rather only a remnant.  God always accomplishes His purpose through a chosen remnant according to His grace.  Since all deserve His wrath and judgment, it is not unfair of Him to choose some as objects of mercy, but to leave the rest in their sin to glorify His justice in judgment.*  </a:t>
            </a:r>
            <a:endParaRPr lang="en-US" dirty="0">
              <a:latin typeface="Calibri"/>
              <a:cs typeface="Calibri"/>
            </a:endParaRPr>
          </a:p>
        </p:txBody>
      </p:sp>
    </p:spTree>
    <p:extLst>
      <p:ext uri="{BB962C8B-B14F-4D97-AF65-F5344CB8AC3E}">
        <p14:creationId xmlns:p14="http://schemas.microsoft.com/office/powerpoint/2010/main" val="3394163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72" y="11833"/>
            <a:ext cx="11703050" cy="1058313"/>
          </a:xfrm>
        </p:spPr>
        <p:txBody>
          <a:bodyPr>
            <a:noAutofit/>
          </a:bodyPr>
          <a:lstStyle/>
          <a:p>
            <a:r>
              <a:rPr lang="en-US" sz="4000" b="1" dirty="0" smtClean="0">
                <a:latin typeface="Garamond"/>
                <a:cs typeface="Garamond"/>
              </a:rPr>
              <a:t>The Right vs. Wrong Way to God (Romans 9:30-33)</a:t>
            </a:r>
            <a:endParaRPr lang="en-US" sz="4000" b="1" dirty="0">
              <a:latin typeface="Garamond"/>
              <a:cs typeface="Garamond"/>
            </a:endParaRPr>
          </a:p>
        </p:txBody>
      </p:sp>
      <p:sp>
        <p:nvSpPr>
          <p:cNvPr id="3" name="Content Placeholder 2"/>
          <p:cNvSpPr>
            <a:spLocks noGrp="1"/>
          </p:cNvSpPr>
          <p:nvPr>
            <p:ph idx="1"/>
          </p:nvPr>
        </p:nvSpPr>
        <p:spPr>
          <a:xfrm>
            <a:off x="1808480" y="4541520"/>
            <a:ext cx="10982960" cy="4785360"/>
          </a:xfrm>
        </p:spPr>
        <p:txBody>
          <a:bodyPr>
            <a:normAutofit/>
          </a:bodyPr>
          <a:lstStyle/>
          <a:p>
            <a:pPr lvl="0"/>
            <a:r>
              <a:rPr lang="en-US" dirty="0"/>
              <a:t>Approaching God through our </a:t>
            </a:r>
            <a:r>
              <a:rPr lang="en-US" dirty="0" smtClean="0"/>
              <a:t>works </a:t>
            </a:r>
            <a:r>
              <a:rPr lang="en-US" dirty="0"/>
              <a:t>built on faith in ourselves </a:t>
            </a:r>
            <a:r>
              <a:rPr lang="en-US" dirty="0" smtClean="0"/>
              <a:t>will </a:t>
            </a:r>
            <a:r>
              <a:rPr lang="en-US" dirty="0"/>
              <a:t>cause us to </a:t>
            </a:r>
            <a:r>
              <a:rPr lang="en-US" dirty="0" smtClean="0"/>
              <a:t>remain lost in sin</a:t>
            </a:r>
            <a:r>
              <a:rPr lang="en-US" dirty="0" smtClean="0"/>
              <a:t>. </a:t>
            </a:r>
            <a:endParaRPr lang="en-US" sz="3600" dirty="0"/>
          </a:p>
          <a:p>
            <a:pPr lvl="1"/>
            <a:r>
              <a:rPr lang="en-US" dirty="0"/>
              <a:t>Israel tried to </a:t>
            </a:r>
            <a:r>
              <a:rPr lang="en-US" dirty="0" smtClean="0"/>
              <a:t>pursue </a:t>
            </a:r>
            <a:r>
              <a:rPr lang="en-US" dirty="0"/>
              <a:t>righteousness through the Law of Moses not by faith but by works.  The problem with this approach is that it will always fall short. </a:t>
            </a:r>
            <a:endParaRPr lang="en-US" sz="3200" dirty="0"/>
          </a:p>
          <a:p>
            <a:pPr lvl="1"/>
            <a:r>
              <a:rPr lang="en-US" dirty="0"/>
              <a:t>We are taught at a young age that success comes from “believing in yourself” and </a:t>
            </a:r>
            <a:r>
              <a:rPr lang="en-US" dirty="0" smtClean="0"/>
              <a:t>you need to </a:t>
            </a:r>
            <a:r>
              <a:rPr lang="en-US" dirty="0"/>
              <a:t>have “self-confidence”.  However Jesus teaches us the opposite in (Mark 8:34</a:t>
            </a:r>
            <a:r>
              <a:rPr lang="en-US" dirty="0" smtClean="0"/>
              <a:t>)*.  </a:t>
            </a:r>
            <a:r>
              <a:rPr lang="en-US" dirty="0"/>
              <a:t>Those who come to God by works are completely blind to their own sinfulness.  </a:t>
            </a:r>
            <a:r>
              <a:rPr lang="en-US" dirty="0" smtClean="0"/>
              <a:t>(Isaiah </a:t>
            </a:r>
            <a:r>
              <a:rPr lang="en-US" dirty="0"/>
              <a:t>64:</a:t>
            </a:r>
            <a:r>
              <a:rPr lang="en-US" dirty="0" smtClean="0"/>
              <a:t>6)*</a:t>
            </a:r>
            <a:endParaRPr lang="en-US" sz="3200" dirty="0"/>
          </a:p>
          <a:p>
            <a:endParaRPr lang="en-US" dirty="0"/>
          </a:p>
        </p:txBody>
      </p:sp>
      <p:sp>
        <p:nvSpPr>
          <p:cNvPr id="4" name="TextBox 3"/>
          <p:cNvSpPr txBox="1"/>
          <p:nvPr/>
        </p:nvSpPr>
        <p:spPr>
          <a:xfrm>
            <a:off x="1808480" y="1210713"/>
            <a:ext cx="10982960" cy="31085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800" b="1" i="1" dirty="0"/>
              <a:t>30 What shall we say then? That Gentiles, who did not pursue righteousness, attained righteousness, even the righteousness which is by faith; 31 but Israel, pursuing a law of righteousness, did not arrive at that law. 32 Why? Because they did not pursue it by faith, but as though it were by works. They stumbled over the stumbling stone, 33 just as it is written, “Behold, I lay in Zion </a:t>
            </a:r>
            <a:r>
              <a:rPr lang="en-US" sz="2800" b="1" i="1" dirty="0">
                <a:solidFill>
                  <a:srgbClr val="FF0000"/>
                </a:solidFill>
              </a:rPr>
              <a:t>a stone of stumbling and a rock of offense</a:t>
            </a:r>
            <a:r>
              <a:rPr lang="en-US" sz="2800" b="1" i="1" dirty="0"/>
              <a:t>, and he who believes in Him will not be disappointed.</a:t>
            </a:r>
            <a:r>
              <a:rPr lang="en-US" sz="2800" b="1" i="1" dirty="0" smtClean="0"/>
              <a:t>”</a:t>
            </a:r>
            <a:endParaRPr lang="en-US" sz="2800" dirty="0"/>
          </a:p>
        </p:txBody>
      </p:sp>
    </p:spTree>
    <p:extLst>
      <p:ext uri="{BB962C8B-B14F-4D97-AF65-F5344CB8AC3E}">
        <p14:creationId xmlns:p14="http://schemas.microsoft.com/office/powerpoint/2010/main" val="158712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72" y="0"/>
            <a:ext cx="11560028" cy="1058313"/>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latin typeface="Garamond"/>
                <a:cs typeface="Garamond"/>
              </a:rPr>
              <a:t>The Right vs. Wrong Way to God </a:t>
            </a:r>
            <a:r>
              <a:rPr lang="en-US" b="1" dirty="0" smtClean="0">
                <a:latin typeface="Garamond"/>
                <a:cs typeface="Garamond"/>
              </a:rPr>
              <a:t>Continued…</a:t>
            </a:r>
            <a:endParaRPr lang="en-US" dirty="0"/>
          </a:p>
        </p:txBody>
      </p:sp>
      <p:sp>
        <p:nvSpPr>
          <p:cNvPr id="3" name="Content Placeholder 2"/>
          <p:cNvSpPr>
            <a:spLocks noGrp="1"/>
          </p:cNvSpPr>
          <p:nvPr>
            <p:ph idx="1"/>
          </p:nvPr>
        </p:nvSpPr>
        <p:spPr/>
        <p:txBody>
          <a:bodyPr>
            <a:normAutofit/>
          </a:bodyPr>
          <a:lstStyle/>
          <a:p>
            <a:pPr lvl="0"/>
            <a:r>
              <a:rPr lang="en-US" dirty="0"/>
              <a:t>Approaching God through our works will cause us to stumble over Christ.</a:t>
            </a:r>
          </a:p>
          <a:p>
            <a:pPr lvl="1"/>
            <a:r>
              <a:rPr lang="en-US" dirty="0"/>
              <a:t>The stone (v.32) is referring to Christ.  It is a combination of verses from Isa 28:16 </a:t>
            </a:r>
            <a:r>
              <a:rPr lang="en-US" dirty="0" smtClean="0"/>
              <a:t>(God said that He has put a cornerstone as a solid foundation and those who relies it will never be disappointed) and </a:t>
            </a:r>
            <a:r>
              <a:rPr lang="en-US" dirty="0"/>
              <a:t>Isa 8:</a:t>
            </a:r>
            <a:r>
              <a:rPr lang="en-US" dirty="0" smtClean="0"/>
              <a:t>14 (a stone that causes people to stumble and fall).  </a:t>
            </a:r>
            <a:endParaRPr lang="en-US" dirty="0"/>
          </a:p>
          <a:p>
            <a:pPr lvl="1"/>
            <a:r>
              <a:rPr lang="en-US" dirty="0" smtClean="0"/>
              <a:t>Paul </a:t>
            </a:r>
            <a:r>
              <a:rPr lang="en-US" dirty="0"/>
              <a:t>shows that Christ is both the hope and salvation of those who trusts in Him and yet at the same time a rock of stumbling and stone of offense for those who take pride in their own good works.  </a:t>
            </a:r>
            <a:endParaRPr lang="en-US" dirty="0" smtClean="0"/>
          </a:p>
          <a:p>
            <a:pPr lvl="1"/>
            <a:r>
              <a:rPr lang="en-US" dirty="0" smtClean="0"/>
              <a:t>The </a:t>
            </a:r>
            <a:r>
              <a:rPr lang="en-US" dirty="0"/>
              <a:t>true gospel inherently offends and it confronts our sinful pride (1 Cor. 1:29</a:t>
            </a:r>
            <a:r>
              <a:rPr lang="en-US" dirty="0" smtClean="0"/>
              <a:t>)*  </a:t>
            </a: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3088640" y="6106160"/>
            <a:ext cx="5035821" cy="3774440"/>
          </a:xfrm>
          <a:prstGeom prst="rect">
            <a:avLst/>
          </a:prstGeom>
        </p:spPr>
      </p:pic>
      <p:pic>
        <p:nvPicPr>
          <p:cNvPr id="6" name="Picture 5"/>
          <p:cNvPicPr>
            <a:picLocks noChangeAspect="1"/>
          </p:cNvPicPr>
          <p:nvPr/>
        </p:nvPicPr>
        <p:blipFill>
          <a:blip r:embed="rId4"/>
          <a:stretch>
            <a:fillRect/>
          </a:stretch>
        </p:blipFill>
        <p:spPr>
          <a:xfrm>
            <a:off x="8246381" y="6380140"/>
            <a:ext cx="4389120" cy="2926770"/>
          </a:xfrm>
          <a:prstGeom prst="rect">
            <a:avLst/>
          </a:prstGeom>
          <a:ln>
            <a:noFill/>
          </a:ln>
          <a:effectLst>
            <a:softEdge rad="112500"/>
          </a:effectLst>
        </p:spPr>
      </p:pic>
    </p:spTree>
    <p:extLst>
      <p:ext uri="{BB962C8B-B14F-4D97-AF65-F5344CB8AC3E}">
        <p14:creationId xmlns:p14="http://schemas.microsoft.com/office/powerpoint/2010/main" val="4060221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Paul’s Concern for Israel (Romans 10:1-4)</a:t>
            </a:r>
            <a:endParaRPr lang="en-US" b="1" dirty="0">
              <a:latin typeface="Garamond"/>
              <a:cs typeface="Garamond"/>
            </a:endParaRPr>
          </a:p>
        </p:txBody>
      </p:sp>
      <p:sp>
        <p:nvSpPr>
          <p:cNvPr id="3" name="Content Placeholder 2"/>
          <p:cNvSpPr>
            <a:spLocks noGrp="1"/>
          </p:cNvSpPr>
          <p:nvPr>
            <p:ph idx="1"/>
          </p:nvPr>
        </p:nvSpPr>
        <p:spPr>
          <a:xfrm>
            <a:off x="1569280" y="4415759"/>
            <a:ext cx="11435520" cy="4271041"/>
          </a:xfrm>
        </p:spPr>
        <p:txBody>
          <a:bodyPr>
            <a:normAutofit/>
          </a:bodyPr>
          <a:lstStyle/>
          <a:p>
            <a:pPr lvl="0"/>
            <a:r>
              <a:rPr lang="en-US" sz="3500" dirty="0"/>
              <a:t>Israel missed out on salvation despite their zeal because it is not in accordance with knowledge (v.2). </a:t>
            </a:r>
          </a:p>
          <a:p>
            <a:pPr lvl="1"/>
            <a:r>
              <a:rPr lang="en-US" sz="3000" dirty="0"/>
              <a:t>Paul’s own personal testimony and experience shows how intensely a Jew can be in their concept of God.  (Phil. 3:4-6</a:t>
            </a:r>
            <a:r>
              <a:rPr lang="en-US" sz="3000" dirty="0" smtClean="0"/>
              <a:t>)*</a:t>
            </a:r>
          </a:p>
          <a:p>
            <a:pPr lvl="1"/>
            <a:r>
              <a:rPr lang="en-US" sz="3000" dirty="0" smtClean="0"/>
              <a:t>Zeal </a:t>
            </a:r>
            <a:r>
              <a:rPr lang="en-US" sz="3000" dirty="0"/>
              <a:t>without accurate wisdom and understanding has often been the source of many great tragedies. </a:t>
            </a:r>
            <a:r>
              <a:rPr lang="en-US" sz="3000" dirty="0" smtClean="0"/>
              <a:t>What are some examples?</a:t>
            </a:r>
          </a:p>
          <a:p>
            <a:pPr lvl="1"/>
            <a:r>
              <a:rPr lang="en-US" sz="3000" dirty="0" smtClean="0"/>
              <a:t>Our </a:t>
            </a:r>
            <a:r>
              <a:rPr lang="en-US" sz="3000" dirty="0"/>
              <a:t>current culture discourages us to believe in absolute truth but rather that each person should determine their own truth</a:t>
            </a:r>
            <a:r>
              <a:rPr lang="en-US" sz="3000" dirty="0" smtClean="0"/>
              <a:t>.* </a:t>
            </a:r>
            <a:endParaRPr lang="en-US" sz="3000" dirty="0"/>
          </a:p>
          <a:p>
            <a:endParaRPr lang="en-US" dirty="0"/>
          </a:p>
        </p:txBody>
      </p:sp>
      <p:sp>
        <p:nvSpPr>
          <p:cNvPr id="4" name="TextBox 3"/>
          <p:cNvSpPr txBox="1"/>
          <p:nvPr/>
        </p:nvSpPr>
        <p:spPr>
          <a:xfrm>
            <a:off x="1706880" y="1198880"/>
            <a:ext cx="11173412"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800" b="1" i="1" dirty="0"/>
              <a:t>Brethren, my heart’s desire and my prayer to God for them is for their salvation. 2 For I testify about them that they have a zeal for God, but not in accordance with knowledge. 3 For not knowing about God’s righteousness and seeking to establish their own, they did not subject themselves to the righteousness of God. 4 For Christ is the end of the law for righteousness to everyone who believes. </a:t>
            </a:r>
            <a:endParaRPr lang="en-US" sz="2800" dirty="0"/>
          </a:p>
          <a:p>
            <a:pPr algn="l"/>
            <a:endParaRPr lang="en-US" sz="2400" b="1" dirty="0"/>
          </a:p>
        </p:txBody>
      </p:sp>
    </p:spTree>
    <p:extLst>
      <p:ext uri="{BB962C8B-B14F-4D97-AF65-F5344CB8AC3E}">
        <p14:creationId xmlns:p14="http://schemas.microsoft.com/office/powerpoint/2010/main" val="3479850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72" y="0"/>
            <a:ext cx="11560028" cy="1058313"/>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Garamond"/>
                <a:cs typeface="Garamond"/>
              </a:rPr>
              <a:t>Paul’s Concern for Israel Continued…</a:t>
            </a:r>
            <a:endParaRPr lang="en-US" dirty="0"/>
          </a:p>
        </p:txBody>
      </p:sp>
      <p:sp>
        <p:nvSpPr>
          <p:cNvPr id="3" name="Content Placeholder 2"/>
          <p:cNvSpPr>
            <a:spLocks noGrp="1"/>
          </p:cNvSpPr>
          <p:nvPr>
            <p:ph idx="1"/>
          </p:nvPr>
        </p:nvSpPr>
        <p:spPr>
          <a:xfrm>
            <a:off x="1444772" y="1232501"/>
            <a:ext cx="11435520" cy="4548540"/>
          </a:xfrm>
        </p:spPr>
        <p:txBody>
          <a:bodyPr/>
          <a:lstStyle/>
          <a:p>
            <a:pPr lvl="0"/>
            <a:r>
              <a:rPr lang="en-US" dirty="0"/>
              <a:t>Israel missed salvation because they do not know about God’s perfect righteousness so they seek to establish their own.  (v.3). </a:t>
            </a:r>
            <a:r>
              <a:rPr lang="en-US" dirty="0" smtClean="0"/>
              <a:t> </a:t>
            </a:r>
            <a:endParaRPr lang="en-US" dirty="0"/>
          </a:p>
          <a:p>
            <a:pPr lvl="1"/>
            <a:r>
              <a:rPr lang="en-US" dirty="0"/>
              <a:t>The perfect imputed righteousness was revealed to them in Gen 15:6, but willfully ignored this but chose instead to take pride in keeping the law.  </a:t>
            </a:r>
          </a:p>
          <a:p>
            <a:pPr lvl="1"/>
            <a:r>
              <a:rPr lang="en-US" dirty="0"/>
              <a:t>Jesus showed them that God looks at the heart instead.  To be angry with your brother is to murder him and to lust after a woman in your heart is to commit adultery with her.  </a:t>
            </a:r>
          </a:p>
          <a:p>
            <a:pPr marL="0" indent="0">
              <a:buNone/>
            </a:pPr>
            <a:endParaRPr lang="en-US" dirty="0"/>
          </a:p>
        </p:txBody>
      </p:sp>
    </p:spTree>
    <p:extLst>
      <p:ext uri="{BB962C8B-B14F-4D97-AF65-F5344CB8AC3E}">
        <p14:creationId xmlns:p14="http://schemas.microsoft.com/office/powerpoint/2010/main" val="2229819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a:cs typeface="Garamond"/>
              </a:rPr>
              <a:t>Steps to Being Saved (Romans 10:5-10)</a:t>
            </a:r>
            <a:endParaRPr lang="en-US" b="1" dirty="0">
              <a:latin typeface="Garamond"/>
              <a:cs typeface="Garamond"/>
            </a:endParaRPr>
          </a:p>
        </p:txBody>
      </p:sp>
      <p:sp>
        <p:nvSpPr>
          <p:cNvPr id="3" name="Content Placeholder 2"/>
          <p:cNvSpPr>
            <a:spLocks noGrp="1"/>
          </p:cNvSpPr>
          <p:nvPr>
            <p:ph idx="1"/>
          </p:nvPr>
        </p:nvSpPr>
        <p:spPr>
          <a:xfrm>
            <a:off x="1444772" y="6014721"/>
            <a:ext cx="11435520" cy="3556000"/>
          </a:xfrm>
        </p:spPr>
        <p:txBody>
          <a:bodyPr>
            <a:normAutofit/>
          </a:bodyPr>
          <a:lstStyle/>
          <a:p>
            <a:pPr lvl="0"/>
            <a:r>
              <a:rPr lang="en-US" dirty="0"/>
              <a:t>To gain eternal life by keeping the law, you must obey it perfectly (v.5). </a:t>
            </a:r>
          </a:p>
          <a:p>
            <a:pPr lvl="1"/>
            <a:r>
              <a:rPr lang="en-US" dirty="0"/>
              <a:t>Truth is we have all repeatedly broken God’s law, both outwardly and on the heart level.  </a:t>
            </a:r>
          </a:p>
          <a:p>
            <a:pPr lvl="1"/>
            <a:r>
              <a:rPr lang="en-US" dirty="0"/>
              <a:t>To be saved, you must recognize that you cannot save yourself by keeping God’s law.  Rather it condemns you.  </a:t>
            </a:r>
          </a:p>
          <a:p>
            <a:pPr lvl="0"/>
            <a:endParaRPr lang="en-US" dirty="0"/>
          </a:p>
        </p:txBody>
      </p:sp>
      <p:sp>
        <p:nvSpPr>
          <p:cNvPr id="4" name="Rectangle 3"/>
          <p:cNvSpPr/>
          <p:nvPr/>
        </p:nvSpPr>
        <p:spPr>
          <a:xfrm>
            <a:off x="1838960" y="987193"/>
            <a:ext cx="10891520" cy="483209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i="1" dirty="0"/>
              <a:t>5 For Moses writes that the man who practices the righteousness which is based on law shall live by that righteousness 6 But the righteousness based on faith speaks as follows: “Do not say in your heart, ‘Who will ascend into heaven?’ (that is, to bring Christ down), 7 or ‘Who will descend into the abyss?’ (that is, to bring Christ up from the dead).” 8 But what does it say? “The word is near you, in your mouth and in your heart”—that is, the word of faith which we are preaching, 9 that if you confess with your mouth Jesus as Lord, and believe in your heart that God raised Him from the dead, you will be saved; 10 for </a:t>
            </a:r>
            <a:r>
              <a:rPr lang="en-US" sz="2800" b="1" i="1" dirty="0">
                <a:solidFill>
                  <a:srgbClr val="FF0000"/>
                </a:solidFill>
              </a:rPr>
              <a:t>with the heart a person believes, resulting in righteousness, and with the mouth he confesses, resulting in salvation. </a:t>
            </a:r>
            <a:endParaRPr lang="en-US" sz="2800" dirty="0">
              <a:solidFill>
                <a:srgbClr val="FF0000"/>
              </a:solidFill>
            </a:endParaRPr>
          </a:p>
        </p:txBody>
      </p:sp>
    </p:spTree>
    <p:extLst>
      <p:ext uri="{BB962C8B-B14F-4D97-AF65-F5344CB8AC3E}">
        <p14:creationId xmlns:p14="http://schemas.microsoft.com/office/powerpoint/2010/main" val="287113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72" y="0"/>
            <a:ext cx="11560028" cy="1058313"/>
          </a:xfrm>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Garamond"/>
                <a:cs typeface="Garamond"/>
              </a:rPr>
              <a:t>Steps to Being Saved Continued…</a:t>
            </a:r>
            <a:endParaRPr lang="en-US" dirty="0"/>
          </a:p>
        </p:txBody>
      </p:sp>
      <p:sp>
        <p:nvSpPr>
          <p:cNvPr id="3" name="Content Placeholder 2"/>
          <p:cNvSpPr>
            <a:spLocks noGrp="1"/>
          </p:cNvSpPr>
          <p:nvPr>
            <p:ph idx="1"/>
          </p:nvPr>
        </p:nvSpPr>
        <p:spPr>
          <a:xfrm>
            <a:off x="1569280" y="1516981"/>
            <a:ext cx="11435520" cy="4599339"/>
          </a:xfrm>
        </p:spPr>
        <p:txBody>
          <a:bodyPr>
            <a:normAutofit lnSpcReduction="10000"/>
          </a:bodyPr>
          <a:lstStyle/>
          <a:p>
            <a:pPr lvl="0"/>
            <a:r>
              <a:rPr lang="en-US" dirty="0"/>
              <a:t>In order to be saved, you must accept what Christ has done for you is something that you can never do for yourself (v.6-8)  </a:t>
            </a:r>
          </a:p>
          <a:p>
            <a:pPr lvl="1"/>
            <a:r>
              <a:rPr lang="en-US" dirty="0"/>
              <a:t>Righteousness of faith.  Paul points out that the righteousness of Christ provides is a gift based on His finished work on the cross; it is not something that can be earned.  Paul quotes from (</a:t>
            </a:r>
            <a:r>
              <a:rPr lang="en-US" dirty="0" smtClean="0"/>
              <a:t>Deut </a:t>
            </a:r>
            <a:r>
              <a:rPr lang="en-US" dirty="0"/>
              <a:t>30:12-</a:t>
            </a:r>
            <a:r>
              <a:rPr lang="en-US" dirty="0" smtClean="0"/>
              <a:t>14) </a:t>
            </a:r>
            <a:r>
              <a:rPr lang="en-US" dirty="0"/>
              <a:t>to show that God does not ask for some great spiritual feat to receive this gift of righteousness.  Just a simple and humble act of faith. </a:t>
            </a:r>
          </a:p>
          <a:p>
            <a:pPr lvl="1"/>
            <a:r>
              <a:rPr lang="en-US" dirty="0"/>
              <a:t>Simple action of first </a:t>
            </a:r>
            <a:r>
              <a:rPr lang="en-US" dirty="0" smtClean="0"/>
              <a:t>believing </a:t>
            </a:r>
            <a:r>
              <a:rPr lang="en-US" dirty="0"/>
              <a:t>in the heart and then that heart belief finds outward expression in confession with our mouths and with our lives</a:t>
            </a:r>
            <a:r>
              <a:rPr lang="en-US" dirty="0" smtClean="0"/>
              <a:t>. (v.9-10)</a:t>
            </a:r>
            <a:endParaRPr lang="en-US" dirty="0"/>
          </a:p>
        </p:txBody>
      </p:sp>
      <p:pic>
        <p:nvPicPr>
          <p:cNvPr id="4" name="Picture 3"/>
          <p:cNvPicPr>
            <a:picLocks noChangeAspect="1"/>
          </p:cNvPicPr>
          <p:nvPr/>
        </p:nvPicPr>
        <p:blipFill>
          <a:blip r:embed="rId2"/>
          <a:stretch>
            <a:fillRect/>
          </a:stretch>
        </p:blipFill>
        <p:spPr>
          <a:xfrm>
            <a:off x="8651240" y="5755640"/>
            <a:ext cx="3459480" cy="3679362"/>
          </a:xfrm>
          <a:prstGeom prst="rect">
            <a:avLst/>
          </a:prstGeom>
        </p:spPr>
      </p:pic>
    </p:spTree>
    <p:extLst>
      <p:ext uri="{BB962C8B-B14F-4D97-AF65-F5344CB8AC3E}">
        <p14:creationId xmlns:p14="http://schemas.microsoft.com/office/powerpoint/2010/main" val="3139834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5867</TotalTime>
  <Words>1762</Words>
  <Application>Microsoft Macintosh PowerPoint</Application>
  <PresentationFormat>Custom</PresentationFormat>
  <Paragraphs>86</Paragraphs>
  <Slides>12</Slides>
  <Notes>8</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White</vt:lpstr>
      <vt:lpstr>4_Custom Design</vt:lpstr>
      <vt:lpstr>3_Custom Design</vt:lpstr>
      <vt:lpstr>2_Custom Design</vt:lpstr>
      <vt:lpstr>Custom Design</vt:lpstr>
      <vt:lpstr>1_Custom Design</vt:lpstr>
      <vt:lpstr>PowerPoint Presentation</vt:lpstr>
      <vt:lpstr>Icebreaker Question</vt:lpstr>
      <vt:lpstr>PowerPoint Presentation</vt:lpstr>
      <vt:lpstr>The Right vs. Wrong Way to God (Romans 9:30-33)</vt:lpstr>
      <vt:lpstr>The Right vs. Wrong Way to God Continued…</vt:lpstr>
      <vt:lpstr>Paul’s Concern for Israel (Romans 10:1-4)</vt:lpstr>
      <vt:lpstr>Paul’s Concern for Israel Continued…</vt:lpstr>
      <vt:lpstr>Steps to Being Saved (Romans 10:5-10)</vt:lpstr>
      <vt:lpstr>Steps to Being Saved Continued…</vt:lpstr>
      <vt:lpstr>Good News for All (Romans 10:11-15)</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150</cp:revision>
  <dcterms:modified xsi:type="dcterms:W3CDTF">2015-02-08T05:41:35Z</dcterms:modified>
</cp:coreProperties>
</file>