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ph type="sldImg"/>
          </p:nvPr>
        </p:nvSpPr>
        <p:spPr>
          <a:xfrm>
            <a:off x="1143000" y="685800"/>
            <a:ext cx="4572000" cy="3429000"/>
          </a:xfrm>
          <a:prstGeom prst="rect">
            <a:avLst/>
          </a:prstGeom>
        </p:spPr>
        <p:txBody>
          <a:bodyPr/>
          <a:lstStyle/>
          <a:p>
            <a:pPr lvl="0"/>
          </a:p>
        </p:txBody>
      </p:sp>
      <p:sp>
        <p:nvSpPr>
          <p:cNvPr id="13" name="Shape 1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5" name="Shape 5"/>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6" name="Rom-Sidebar.png"/>
          <p:cNvPicPr/>
          <p:nvPr/>
        </p:nvPicPr>
        <p:blipFill>
          <a:blip r:embed="rId2">
            <a:extLst/>
          </a:blip>
          <a:stretch>
            <a:fillRect/>
          </a:stretch>
        </p:blipFill>
        <p:spPr>
          <a:xfrm>
            <a:off x="0" y="159494"/>
            <a:ext cx="1445704" cy="883486"/>
          </a:xfrm>
          <a:prstGeom prst="rect">
            <a:avLst/>
          </a:prstGeom>
          <a:ln w="12700">
            <a:miter lim="400000"/>
          </a:ln>
        </p:spPr>
      </p:pic>
      <p:sp>
        <p:nvSpPr>
          <p:cNvPr id="7" name="Shape 7"/>
          <p:cNvSpPr/>
          <p:nvPr/>
        </p:nvSpPr>
        <p:spPr>
          <a:xfrm>
            <a:off x="-13170" y="1122191"/>
            <a:ext cx="1466119"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defRPr sz="1800"/>
            </a:pPr>
            <a:r>
              <a:rPr spc="0" sz="2300">
                <a:solidFill>
                  <a:srgbClr val="FFEEDC"/>
                </a:solidFill>
                <a:latin typeface="Copperplate Gothic Bold"/>
                <a:ea typeface="Copperplate Gothic Bold"/>
                <a:cs typeface="Copperplate Gothic Bold"/>
                <a:sym typeface="Copperplate Gothic Bold"/>
              </a:rPr>
              <a:t>Romans </a:t>
            </a:r>
            <a:br>
              <a:rPr spc="0" sz="2300">
                <a:solidFill>
                  <a:srgbClr val="FFEEDC"/>
                </a:solidFill>
                <a:latin typeface="Copperplate Gothic Bold"/>
                <a:ea typeface="Copperplate Gothic Bold"/>
                <a:cs typeface="Copperplate Gothic Bold"/>
                <a:sym typeface="Copperplate Gothic Bold"/>
              </a:rPr>
            </a:br>
            <a:r>
              <a:rPr spc="0" sz="2300">
                <a:solidFill>
                  <a:srgbClr val="FFEEDC"/>
                </a:solidFill>
                <a:latin typeface="Copperplate Gothic Bold"/>
                <a:ea typeface="Copperplate Gothic Bold"/>
                <a:cs typeface="Copperplate Gothic Bold"/>
                <a:sym typeface="Copperplate Gothic Bold"/>
              </a:rPr>
              <a:t>13:1-14</a:t>
            </a:r>
          </a:p>
        </p:txBody>
      </p:sp>
      <p:sp>
        <p:nvSpPr>
          <p:cNvPr id="8" name="Shape 8"/>
          <p:cNvSpPr/>
          <p:nvPr/>
        </p:nvSpPr>
        <p:spPr>
          <a:xfrm>
            <a:off x="-49635" y="8295640"/>
            <a:ext cx="1565388"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pc="0" sz="1400">
                <a:solidFill>
                  <a:srgbClr val="FFEEDC"/>
                </a:solidFill>
                <a:latin typeface="Copperplate Gothic Bold"/>
                <a:ea typeface="Copperplate Gothic Bold"/>
                <a:cs typeface="Copperplate Gothic Bold"/>
                <a:sym typeface="Copperplate Gothic Bold"/>
              </a:defRPr>
            </a:lvl1pPr>
          </a:lstStyle>
          <a:p>
            <a:pPr lvl="0">
              <a:defRPr spc="0" sz="1800">
                <a:solidFill>
                  <a:srgbClr val="000000"/>
                </a:solidFill>
              </a:defRPr>
            </a:pPr>
            <a:r>
              <a:rPr spc="0" sz="1400">
                <a:solidFill>
                  <a:srgbClr val="FFEEDC"/>
                </a:solidFill>
              </a:rPr>
              <a:t>Living in the World</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26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pPr>
            <a:r>
              <a:rPr sz="2600"/>
              <a:t>Title Text</a:t>
            </a:r>
          </a:p>
        </p:txBody>
      </p:sp>
      <p:sp>
        <p:nvSpPr>
          <p:cNvPr id="3" name="Shape 3"/>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defRPr sz="2600">
          <a:latin typeface="+mj-lt"/>
          <a:ea typeface="+mj-ea"/>
          <a:cs typeface="+mj-cs"/>
          <a:sym typeface="Gill Sans"/>
        </a:defRPr>
      </a:lvl1pPr>
      <a:lvl2pPr indent="228600">
        <a:defRPr sz="2600">
          <a:latin typeface="+mj-lt"/>
          <a:ea typeface="+mj-ea"/>
          <a:cs typeface="+mj-cs"/>
          <a:sym typeface="Gill Sans"/>
        </a:defRPr>
      </a:lvl2pPr>
      <a:lvl3pPr indent="457200">
        <a:defRPr sz="2600">
          <a:latin typeface="+mj-lt"/>
          <a:ea typeface="+mj-ea"/>
          <a:cs typeface="+mj-cs"/>
          <a:sym typeface="Gill Sans"/>
        </a:defRPr>
      </a:lvl3pPr>
      <a:lvl4pPr indent="685800">
        <a:defRPr sz="2600">
          <a:latin typeface="+mj-lt"/>
          <a:ea typeface="+mj-ea"/>
          <a:cs typeface="+mj-cs"/>
          <a:sym typeface="Gill Sans"/>
        </a:defRPr>
      </a:lvl4pPr>
      <a:lvl5pPr indent="914400">
        <a:defRPr sz="2600">
          <a:latin typeface="+mj-lt"/>
          <a:ea typeface="+mj-ea"/>
          <a:cs typeface="+mj-cs"/>
          <a:sym typeface="Gill Sans"/>
        </a:defRPr>
      </a:lvl5pPr>
      <a:lvl6pPr indent="1143000">
        <a:defRPr sz="2600">
          <a:latin typeface="+mj-lt"/>
          <a:ea typeface="+mj-ea"/>
          <a:cs typeface="+mj-cs"/>
          <a:sym typeface="Gill Sans"/>
        </a:defRPr>
      </a:lvl6pPr>
      <a:lvl7pPr indent="1371600">
        <a:defRPr sz="2600">
          <a:latin typeface="+mj-lt"/>
          <a:ea typeface="+mj-ea"/>
          <a:cs typeface="+mj-cs"/>
          <a:sym typeface="Gill Sans"/>
        </a:defRPr>
      </a:lvl7pPr>
      <a:lvl8pPr indent="1600200">
        <a:defRPr sz="2600">
          <a:latin typeface="+mj-lt"/>
          <a:ea typeface="+mj-ea"/>
          <a:cs typeface="+mj-cs"/>
          <a:sym typeface="Gill Sans"/>
        </a:defRPr>
      </a:lvl8pPr>
      <a:lvl9pPr indent="1828800">
        <a:defRPr sz="2600">
          <a:latin typeface="+mj-lt"/>
          <a:ea typeface="+mj-ea"/>
          <a:cs typeface="+mj-cs"/>
          <a:sym typeface="Gill Sans"/>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5"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6" name="Shape 16"/>
          <p:cNvSpPr/>
          <p:nvPr/>
        </p:nvSpPr>
        <p:spPr>
          <a:xfrm>
            <a:off x="0" y="8783749"/>
            <a:ext cx="13004801" cy="969852"/>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2777" spc="107">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2777" spc="107" sz="3600">
                <a:solidFill>
                  <a:srgbClr val="D2B9AA"/>
                </a:solidFill>
                <a:effectLst>
                  <a:outerShdw sx="100000" sy="100000" kx="0" ky="0" algn="b" rotWithShape="0" blurRad="12700" dist="12700" dir="2100000">
                    <a:srgbClr val="000000"/>
                  </a:outerShdw>
                </a:effectLst>
              </a:rPr>
              <a:t>Oakland International Fellowship</a:t>
            </a:r>
          </a:p>
        </p:txBody>
      </p:sp>
      <p:sp>
        <p:nvSpPr>
          <p:cNvPr id="17" name="Shape 17"/>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18" name="Shape 18"/>
          <p:cNvSpPr/>
          <p:nvPr/>
        </p:nvSpPr>
        <p:spPr>
          <a:xfrm>
            <a:off x="0" y="8130164"/>
            <a:ext cx="13004801" cy="969852"/>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19" name="Shape 19"/>
          <p:cNvSpPr/>
          <p:nvPr/>
        </p:nvSpPr>
        <p:spPr>
          <a:xfrm>
            <a:off x="3984071" y="3055411"/>
            <a:ext cx="6701561" cy="884189"/>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0" sz="56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0" sz="5600">
                <a:solidFill>
                  <a:srgbClr val="494237"/>
                </a:solidFill>
              </a:rPr>
              <a:t>Romans 13:1-14</a:t>
            </a:r>
          </a:p>
        </p:txBody>
      </p:sp>
      <p:sp>
        <p:nvSpPr>
          <p:cNvPr id="20" name="Shape 20"/>
          <p:cNvSpPr/>
          <p:nvPr/>
        </p:nvSpPr>
        <p:spPr>
          <a:xfrm>
            <a:off x="0" y="7588720"/>
            <a:ext cx="13004801" cy="75304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J. Bucknell          </a:t>
            </a:r>
          </a:p>
        </p:txBody>
      </p:sp>
      <p:sp>
        <p:nvSpPr>
          <p:cNvPr id="21" name="Shape 21"/>
          <p:cNvSpPr/>
          <p:nvPr/>
        </p:nvSpPr>
        <p:spPr>
          <a:xfrm>
            <a:off x="1964310" y="1914195"/>
            <a:ext cx="10741083" cy="1006873"/>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63" sz="64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63" sz="6400">
                <a:solidFill>
                  <a:srgbClr val="494237"/>
                </a:solidFill>
              </a:rPr>
              <a:t>Living in the World</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69"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70" name="Shape 70"/>
          <p:cNvSpPr/>
          <p:nvPr/>
        </p:nvSpPr>
        <p:spPr>
          <a:xfrm>
            <a:off x="0" y="8783749"/>
            <a:ext cx="13004801" cy="969851"/>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2777" spc="107">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2777" spc="107" sz="3600">
                <a:solidFill>
                  <a:srgbClr val="D2B9AA"/>
                </a:solidFill>
                <a:effectLst>
                  <a:outerShdw sx="100000" sy="100000" kx="0" ky="0" algn="b" rotWithShape="0" blurRad="12700" dist="12700" dir="2100000">
                    <a:srgbClr val="000000"/>
                  </a:outerShdw>
                </a:effectLst>
              </a:rPr>
              <a:t>Oakland International Fellowship</a:t>
            </a:r>
          </a:p>
        </p:txBody>
      </p:sp>
      <p:sp>
        <p:nvSpPr>
          <p:cNvPr id="71" name="Shape 71"/>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72" name="Shape 72"/>
          <p:cNvSpPr/>
          <p:nvPr/>
        </p:nvSpPr>
        <p:spPr>
          <a:xfrm>
            <a:off x="0" y="8130164"/>
            <a:ext cx="13004801" cy="969852"/>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73" name="Shape 73"/>
          <p:cNvSpPr/>
          <p:nvPr/>
        </p:nvSpPr>
        <p:spPr>
          <a:xfrm>
            <a:off x="3984071" y="3055411"/>
            <a:ext cx="6701561" cy="884189"/>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0" sz="56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0" sz="5600">
                <a:solidFill>
                  <a:srgbClr val="494237"/>
                </a:solidFill>
              </a:rPr>
              <a:t>Romans 13:1-14</a:t>
            </a:r>
          </a:p>
        </p:txBody>
      </p:sp>
      <p:sp>
        <p:nvSpPr>
          <p:cNvPr id="74" name="Shape 74"/>
          <p:cNvSpPr/>
          <p:nvPr/>
        </p:nvSpPr>
        <p:spPr>
          <a:xfrm>
            <a:off x="0" y="7588720"/>
            <a:ext cx="13004801" cy="75304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J. Bucknell          </a:t>
            </a:r>
          </a:p>
        </p:txBody>
      </p:sp>
      <p:sp>
        <p:nvSpPr>
          <p:cNvPr id="75" name="Shape 75"/>
          <p:cNvSpPr/>
          <p:nvPr/>
        </p:nvSpPr>
        <p:spPr>
          <a:xfrm>
            <a:off x="1964310" y="1914195"/>
            <a:ext cx="10741083" cy="1006873"/>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63" sz="64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63" sz="6400">
                <a:solidFill>
                  <a:srgbClr val="494237"/>
                </a:solidFill>
              </a:rPr>
              <a:t>Living in the World</a:t>
            </a:r>
          </a:p>
        </p:txBody>
      </p:sp>
    </p:spTree>
  </p:cSld>
  <p:clrMapOvr>
    <a:masterClrMapping/>
  </p:clrMapOvr>
  <p:transition spd="slow" advClick="1">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nvSpPr>
        <p:spPr>
          <a:xfrm>
            <a:off x="1708005" y="267444"/>
            <a:ext cx="3523209"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Outline of Romans 13</a:t>
            </a:r>
          </a:p>
        </p:txBody>
      </p:sp>
      <p:sp>
        <p:nvSpPr>
          <p:cNvPr id="24" name="Shape 24"/>
          <p:cNvSpPr/>
          <p:nvPr/>
        </p:nvSpPr>
        <p:spPr>
          <a:xfrm>
            <a:off x="1618276" y="1356301"/>
            <a:ext cx="5447713" cy="2041039"/>
          </a:xfrm>
          <a:prstGeom prst="rect">
            <a:avLst/>
          </a:prstGeom>
          <a:gradFill>
            <a:gsLst>
              <a:gs pos="0">
                <a:srgbClr val="CDC3A7"/>
              </a:gs>
              <a:gs pos="100000">
                <a:srgbClr val="E6C320"/>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lstStyle/>
          <a:p>
            <a:pPr lvl="0">
              <a:spcBef>
                <a:spcPts val="1500"/>
              </a:spcBef>
              <a:defRPr sz="1800"/>
            </a:pPr>
            <a:r>
              <a:rPr b="1" sz="2400">
                <a:solidFill>
                  <a:srgbClr val="FFFFFF"/>
                </a:solidFill>
                <a:latin typeface="Helvetica"/>
                <a:ea typeface="Helvetica"/>
                <a:cs typeface="Helvetica"/>
                <a:sym typeface="Helvetica"/>
              </a:rPr>
              <a:t>Romans 1-12</a:t>
            </a:r>
            <a:endParaRPr b="1" sz="2400">
              <a:solidFill>
                <a:srgbClr val="FFFFFF"/>
              </a:solidFill>
              <a:latin typeface="Helvetica"/>
              <a:ea typeface="Helvetica"/>
              <a:cs typeface="Helvetica"/>
              <a:sym typeface="Helvetica"/>
            </a:endParaRPr>
          </a:p>
          <a:p>
            <a:pPr lvl="0">
              <a:spcBef>
                <a:spcPts val="1500"/>
              </a:spcBef>
              <a:defRPr sz="1800"/>
            </a:pPr>
            <a:r>
              <a:rPr b="1" sz="3200">
                <a:solidFill>
                  <a:srgbClr val="FFFFFF"/>
                </a:solidFill>
                <a:latin typeface="Helvetica"/>
                <a:ea typeface="Helvetica"/>
                <a:cs typeface="Helvetica"/>
                <a:sym typeface="Helvetica"/>
              </a:rPr>
              <a:t>How to gain righteous lives</a:t>
            </a:r>
          </a:p>
        </p:txBody>
      </p:sp>
      <p:sp>
        <p:nvSpPr>
          <p:cNvPr id="25" name="Shape 25"/>
          <p:cNvSpPr/>
          <p:nvPr/>
        </p:nvSpPr>
        <p:spPr>
          <a:xfrm>
            <a:off x="7256715" y="1356301"/>
            <a:ext cx="5447714" cy="2041039"/>
          </a:xfrm>
          <a:prstGeom prst="rect">
            <a:avLst/>
          </a:prstGeom>
          <a:gradFill>
            <a:gsLst>
              <a:gs pos="0">
                <a:srgbClr val="CDC3A7"/>
              </a:gs>
              <a:gs pos="100000">
                <a:srgbClr val="E6C320"/>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lstStyle/>
          <a:p>
            <a:pPr lvl="0">
              <a:spcBef>
                <a:spcPts val="1500"/>
              </a:spcBef>
              <a:defRPr sz="1800"/>
            </a:pPr>
            <a:r>
              <a:rPr b="1" sz="2400">
                <a:solidFill>
                  <a:srgbClr val="FFFFFF"/>
                </a:solidFill>
                <a:latin typeface="Helvetica"/>
                <a:ea typeface="Helvetica"/>
                <a:cs typeface="Helvetica"/>
                <a:sym typeface="Helvetica"/>
              </a:rPr>
              <a:t>Romans 13-16</a:t>
            </a:r>
            <a:endParaRPr b="1" sz="2400">
              <a:solidFill>
                <a:srgbClr val="FFFFFF"/>
              </a:solidFill>
              <a:latin typeface="Helvetica"/>
              <a:ea typeface="Helvetica"/>
              <a:cs typeface="Helvetica"/>
              <a:sym typeface="Helvetica"/>
            </a:endParaRPr>
          </a:p>
          <a:p>
            <a:pPr lvl="0">
              <a:spcBef>
                <a:spcPts val="1500"/>
              </a:spcBef>
              <a:defRPr sz="1800"/>
            </a:pPr>
            <a:r>
              <a:rPr b="1" sz="3200">
                <a:solidFill>
                  <a:srgbClr val="FFFFFF"/>
                </a:solidFill>
                <a:latin typeface="Helvetica"/>
                <a:ea typeface="Helvetica"/>
                <a:cs typeface="Helvetica"/>
                <a:sym typeface="Helvetica"/>
              </a:rPr>
              <a:t>How to live righteous lives</a:t>
            </a:r>
          </a:p>
        </p:txBody>
      </p:sp>
      <p:sp>
        <p:nvSpPr>
          <p:cNvPr id="26" name="Shape 26"/>
          <p:cNvSpPr/>
          <p:nvPr/>
        </p:nvSpPr>
        <p:spPr>
          <a:xfrm rot="8273676">
            <a:off x="8174268" y="3380565"/>
            <a:ext cx="1990410" cy="1270001"/>
          </a:xfrm>
          <a:prstGeom prst="rightArrow">
            <a:avLst>
              <a:gd name="adj1" fmla="val 49723"/>
              <a:gd name="adj2" fmla="val 82317"/>
            </a:avLst>
          </a:prstGeom>
          <a:blipFill>
            <a:blip r:embed="rId2">
              <a:alphaModFix amt="50579"/>
            </a:blip>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27" name="Shape 27"/>
          <p:cNvSpPr/>
          <p:nvPr/>
        </p:nvSpPr>
        <p:spPr>
          <a:xfrm>
            <a:off x="2944532" y="5768340"/>
            <a:ext cx="5213547" cy="1270001"/>
          </a:xfrm>
          <a:prstGeom prst="roundRect">
            <a:avLst>
              <a:gd name="adj" fmla="val 15000"/>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Relationship with government (13:1-7)</a:t>
            </a:r>
          </a:p>
        </p:txBody>
      </p:sp>
      <p:sp>
        <p:nvSpPr>
          <p:cNvPr id="28" name="Shape 28"/>
          <p:cNvSpPr/>
          <p:nvPr/>
        </p:nvSpPr>
        <p:spPr>
          <a:xfrm>
            <a:off x="2944532" y="4374310"/>
            <a:ext cx="5234733" cy="97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spcBef>
                <a:spcPts val="300"/>
              </a:spcBef>
              <a:defRPr sz="1800"/>
            </a:pPr>
            <a:r>
              <a:rPr cap="all" sz="2800">
                <a:uFill>
                  <a:solidFill/>
                </a:uFill>
                <a:latin typeface="Gill Sans SemiBold"/>
                <a:ea typeface="Gill Sans SemiBold"/>
                <a:cs typeface="Gill Sans SemiBold"/>
                <a:sym typeface="Gill Sans SemiBold"/>
              </a:rPr>
              <a:t>Right living in the world</a:t>
            </a:r>
            <a:br>
              <a:rPr cap="all" sz="2800">
                <a:uFill>
                  <a:solidFill/>
                </a:uFill>
                <a:latin typeface="Gill Sans SemiBold"/>
                <a:ea typeface="Gill Sans SemiBold"/>
                <a:cs typeface="Gill Sans SemiBold"/>
                <a:sym typeface="Gill Sans SemiBold"/>
              </a:rPr>
            </a:br>
            <a:r>
              <a:rPr cap="all" sz="2800">
                <a:uFill>
                  <a:solidFill/>
                </a:uFill>
                <a:latin typeface="Gill Sans SemiBold"/>
                <a:ea typeface="Gill Sans SemiBold"/>
                <a:cs typeface="Gill Sans SemiBold"/>
                <a:sym typeface="Gill Sans SemiBold"/>
              </a:rPr>
              <a:t>(Romans 13)</a:t>
            </a:r>
          </a:p>
        </p:txBody>
      </p:sp>
      <p:sp>
        <p:nvSpPr>
          <p:cNvPr id="29" name="Shape 29"/>
          <p:cNvSpPr/>
          <p:nvPr/>
        </p:nvSpPr>
        <p:spPr>
          <a:xfrm>
            <a:off x="2944532" y="7266940"/>
            <a:ext cx="5213547" cy="1270001"/>
          </a:xfrm>
          <a:prstGeom prst="roundRect">
            <a:avLst>
              <a:gd name="adj" fmla="val 15000"/>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pPr>
            <a:r>
              <a:rPr b="1" sz="2400">
                <a:solidFill>
                  <a:srgbClr val="FFFFFF"/>
                </a:solidFill>
                <a:latin typeface="Helvetica"/>
                <a:ea typeface="Helvetica"/>
                <a:cs typeface="Helvetica"/>
                <a:sym typeface="Helvetica"/>
              </a:rPr>
              <a:t>Relationship within society </a:t>
            </a:r>
            <a:br>
              <a:rPr b="1" sz="2400">
                <a:solidFill>
                  <a:srgbClr val="FFFFFF"/>
                </a:solidFill>
                <a:latin typeface="Helvetica"/>
                <a:ea typeface="Helvetica"/>
                <a:cs typeface="Helvetica"/>
                <a:sym typeface="Helvetica"/>
              </a:rPr>
            </a:br>
            <a:r>
              <a:rPr b="1" sz="2400">
                <a:solidFill>
                  <a:srgbClr val="FFFFFF"/>
                </a:solidFill>
                <a:latin typeface="Helvetica"/>
                <a:ea typeface="Helvetica"/>
                <a:cs typeface="Helvetica"/>
                <a:sym typeface="Helvetica"/>
              </a:rPr>
              <a:t>(13:8-14)</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9" grpId="1" fill="hold">
                                  <p:stCondLst>
                                    <p:cond delay="0"/>
                                  </p:stCondLst>
                                  <p:iterate type="el" backwards="0">
                                    <p:tmAbs val="0"/>
                                  </p:iterate>
                                  <p:childTnLst>
                                    <p:set>
                                      <p:cBhvr>
                                        <p:cTn id="6" fill="hold"/>
                                        <p:tgtEl>
                                          <p:spTgt spid="24"/>
                                        </p:tgtEl>
                                        <p:attrNameLst>
                                          <p:attrName>style.visibility</p:attrName>
                                        </p:attrNameLst>
                                      </p:cBhvr>
                                      <p:to>
                                        <p:strVal val="visible"/>
                                      </p:to>
                                    </p:set>
                                    <p:animEffect filter="dissolve(right)" transition="in">
                                      <p:cBhvr>
                                        <p:cTn id="7" dur="2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9" grpId="2" fill="hold">
                                  <p:stCondLst>
                                    <p:cond delay="0"/>
                                  </p:stCondLst>
                                  <p:iterate type="el" backwards="0">
                                    <p:tmAbs val="0"/>
                                  </p:iterate>
                                  <p:childTnLst>
                                    <p:set>
                                      <p:cBhvr>
                                        <p:cTn id="11" fill="hold"/>
                                        <p:tgtEl>
                                          <p:spTgt spid="25"/>
                                        </p:tgtEl>
                                        <p:attrNameLst>
                                          <p:attrName>style.visibility</p:attrName>
                                        </p:attrNameLst>
                                      </p:cBhvr>
                                      <p:to>
                                        <p:strVal val="visible"/>
                                      </p:to>
                                    </p:set>
                                    <p:animEffect filter="dissolve(right)" transition="in">
                                      <p:cBhvr>
                                        <p:cTn id="12" dur="2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2" presetID="18" grpId="3" fill="hold">
                                  <p:stCondLst>
                                    <p:cond delay="0"/>
                                  </p:stCondLst>
                                  <p:iterate type="el" backwards="0">
                                    <p:tmAbs val="0"/>
                                  </p:iterate>
                                  <p:childTnLst>
                                    <p:set>
                                      <p:cBhvr>
                                        <p:cTn id="16" fill="hold"/>
                                        <p:tgtEl>
                                          <p:spTgt spid="26"/>
                                        </p:tgtEl>
                                        <p:attrNameLst>
                                          <p:attrName>style.visibility</p:attrName>
                                        </p:attrNameLst>
                                      </p:cBhvr>
                                      <p:to>
                                        <p:strVal val="visible"/>
                                      </p:to>
                                    </p:set>
                                    <p:animEffect filter="strips(downLeft)" transition="in">
                                      <p:cBhvr>
                                        <p:cTn id="17" dur="2250"/>
                                        <p:tgtEl>
                                          <p:spTgt spid="26"/>
                                        </p:tgtEl>
                                      </p:cBhvr>
                                    </p:animEffect>
                                  </p:childTnLst>
                                </p:cTn>
                              </p:par>
                            </p:childTnLst>
                          </p:cTn>
                        </p:par>
                        <p:par>
                          <p:cTn id="18" fill="hold">
                            <p:stCondLst>
                              <p:cond delay="2250"/>
                            </p:stCondLst>
                            <p:childTnLst>
                              <p:par>
                                <p:cTn id="19" nodeType="afterEffect" presetClass="entr" presetSubtype="1" presetID="1" grpId="4" fill="hold">
                                  <p:stCondLst>
                                    <p:cond delay="0"/>
                                  </p:stCondLst>
                                  <p:iterate type="el" backwards="0">
                                    <p:tmAbs val="0"/>
                                  </p:iterate>
                                  <p:childTnLst>
                                    <p:set>
                                      <p:cBhvr>
                                        <p:cTn id="20" fill="hold"/>
                                        <p:tgtEl>
                                          <p:spTgt spid="28"/>
                                        </p:tgtEl>
                                        <p:attrNameLst>
                                          <p:attrName>style.visibility</p:attrName>
                                        </p:attrNameLst>
                                      </p:cBhvr>
                                      <p:to>
                                        <p:strVal val="visible"/>
                                      </p:to>
                                    </p:set>
                                    <p:animEffect filter="(null)(down)" transition="in">
                                      <p:cBhvr>
                                        <p:cTn id="21" dur="6000"/>
                                        <p:tgtEl>
                                          <p:spTgt spid="28"/>
                                        </p:tgtEl>
                                      </p:cBhvr>
                                    </p:animEffect>
                                  </p:childTnLst>
                                </p:cTn>
                              </p:par>
                            </p:childTnLst>
                          </p:cTn>
                        </p:par>
                        <p:par>
                          <p:cTn id="22" fill="hold">
                            <p:stCondLst>
                              <p:cond delay="8250"/>
                            </p:stCondLst>
                            <p:childTnLst>
                              <p:par>
                                <p:cTn id="23" nodeType="afterEffect" presetClass="entr" presetSubtype="8" presetID="1" grpId="5" fill="hold">
                                  <p:stCondLst>
                                    <p:cond delay="0"/>
                                  </p:stCondLst>
                                  <p:iterate type="el" backwards="0">
                                    <p:tmAbs val="0"/>
                                  </p:iterate>
                                  <p:childTnLst>
                                    <p:set>
                                      <p:cBhvr>
                                        <p:cTn id="24" fill="hold"/>
                                        <p:tgtEl>
                                          <p:spTgt spid="27"/>
                                        </p:tgtEl>
                                        <p:attrNameLst>
                                          <p:attrName>style.visibility</p:attrName>
                                        </p:attrNameLst>
                                      </p:cBhvr>
                                      <p:to>
                                        <p:strVal val="visible"/>
                                      </p:to>
                                    </p:set>
                                    <p:animEffect filter="(null)(right)" transition="in">
                                      <p:cBhvr>
                                        <p:cTn id="25" dur="4250"/>
                                        <p:tgtEl>
                                          <p:spTgt spid="27"/>
                                        </p:tgtEl>
                                      </p:cBhvr>
                                    </p:animEffect>
                                  </p:childTnLst>
                                </p:cTn>
                              </p:par>
                            </p:childTnLst>
                          </p:cTn>
                        </p:par>
                        <p:par>
                          <p:cTn id="26" fill="hold">
                            <p:stCondLst>
                              <p:cond delay="12500"/>
                            </p:stCondLst>
                            <p:childTnLst>
                              <p:par>
                                <p:cTn id="27" nodeType="afterEffect" presetClass="entr" presetSubtype="8" presetID="1" grpId="6" fill="hold">
                                  <p:stCondLst>
                                    <p:cond delay="0"/>
                                  </p:stCondLst>
                                  <p:iterate type="el" backwards="0">
                                    <p:tmAbs val="0"/>
                                  </p:iterate>
                                  <p:childTnLst>
                                    <p:set>
                                      <p:cBhvr>
                                        <p:cTn id="28" fill="hold"/>
                                        <p:tgtEl>
                                          <p:spTgt spid="29"/>
                                        </p:tgtEl>
                                        <p:attrNameLst>
                                          <p:attrName>style.visibility</p:attrName>
                                        </p:attrNameLst>
                                      </p:cBhvr>
                                      <p:to>
                                        <p:strVal val="visible"/>
                                      </p:to>
                                    </p:set>
                                    <p:animEffect filter="(null)(right)" transition="in">
                                      <p:cBhvr>
                                        <p:cTn id="29" dur="4250"/>
                                        <p:tgtEl>
                                          <p:spTgt spid="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 grpId="2"/>
      <p:bldP build="whole" bldLvl="1" animBg="1" rev="0" advAuto="0" spid="24" grpId="1"/>
      <p:bldP build="whole" bldLvl="1" animBg="1" rev="0" advAuto="0" spid="28" grpId="4"/>
      <p:bldP build="whole" bldLvl="1" animBg="1" rev="0" advAuto="0" spid="26" grpId="3"/>
      <p:bldP build="whole" bldLvl="1" animBg="1" rev="0" advAuto="0" spid="27" grpId="5"/>
      <p:bldP build="whole" bldLvl="1" animBg="1" rev="0" advAuto="0" spid="29" grpId="6"/>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nvSpPr>
        <p:spPr>
          <a:xfrm>
            <a:off x="1708005" y="267444"/>
            <a:ext cx="8530345"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A) Living Subject to Governing Authorities (Ro 13:1-7)</a:t>
            </a:r>
          </a:p>
        </p:txBody>
      </p:sp>
      <p:sp>
        <p:nvSpPr>
          <p:cNvPr id="32" name="Shape 32"/>
          <p:cNvSpPr/>
          <p:nvPr/>
        </p:nvSpPr>
        <p:spPr>
          <a:xfrm>
            <a:off x="1708005" y="1695614"/>
            <a:ext cx="11037336" cy="17145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3500">
                <a:latin typeface="+mj-lt"/>
                <a:ea typeface="+mj-ea"/>
                <a:cs typeface="+mj-cs"/>
                <a:sym typeface="Gill Sans"/>
              </a:rPr>
              <a:t>13:1</a:t>
            </a:r>
            <a:r>
              <a:rPr sz="3600">
                <a:latin typeface="+mj-lt"/>
                <a:ea typeface="+mj-ea"/>
                <a:cs typeface="+mj-cs"/>
                <a:sym typeface="Gill Sans"/>
              </a:rPr>
              <a:t> Let every person </a:t>
            </a:r>
            <a:r>
              <a:rPr sz="3600">
                <a:latin typeface="Gill Sans SemiBold"/>
                <a:ea typeface="Gill Sans SemiBold"/>
                <a:cs typeface="Gill Sans SemiBold"/>
                <a:sym typeface="Gill Sans SemiBold"/>
              </a:rPr>
              <a:t>be in subjection</a:t>
            </a:r>
            <a:r>
              <a:rPr sz="3600">
                <a:latin typeface="+mj-lt"/>
                <a:ea typeface="+mj-ea"/>
                <a:cs typeface="+mj-cs"/>
                <a:sym typeface="Gill Sans"/>
              </a:rPr>
              <a:t> to the governing authorities. For there is </a:t>
            </a:r>
            <a:r>
              <a:rPr sz="3600">
                <a:latin typeface="Gill Sans SemiBold"/>
                <a:ea typeface="Gill Sans SemiBold"/>
                <a:cs typeface="Gill Sans SemiBold"/>
                <a:sym typeface="Gill Sans SemiBold"/>
              </a:rPr>
              <a:t>no authority except from God,</a:t>
            </a:r>
            <a:r>
              <a:rPr sz="3600">
                <a:latin typeface="+mj-lt"/>
                <a:ea typeface="+mj-ea"/>
                <a:cs typeface="+mj-cs"/>
                <a:sym typeface="Gill Sans"/>
              </a:rPr>
              <a:t> and those which exist are established by God. </a:t>
            </a:r>
          </a:p>
        </p:txBody>
      </p:sp>
      <p:sp>
        <p:nvSpPr>
          <p:cNvPr id="33" name="Shape 33"/>
          <p:cNvSpPr/>
          <p:nvPr/>
        </p:nvSpPr>
        <p:spPr>
          <a:xfrm>
            <a:off x="2155180" y="813544"/>
            <a:ext cx="835875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76250" indent="-476250" algn="l" defTabSz="457200">
              <a:spcBef>
                <a:spcPts val="800"/>
              </a:spcBef>
              <a:buSzPct val="70000"/>
              <a:buFont typeface="Zapf Dingbats"/>
              <a:buChar char="✦"/>
              <a:defRPr b="1" sz="2500" u="sng">
                <a:latin typeface="Helvetica"/>
                <a:ea typeface="Helvetica"/>
                <a:cs typeface="Helvetica"/>
                <a:sym typeface="Helvetica"/>
              </a:defRPr>
            </a:lvl1pPr>
          </a:lstStyle>
          <a:p>
            <a:pPr lvl="0">
              <a:defRPr b="0" sz="1800" u="none"/>
            </a:pPr>
            <a:r>
              <a:rPr b="1" sz="2500" u="sng"/>
              <a:t>God’s establishment of governing authorities (13:1)</a:t>
            </a:r>
          </a:p>
        </p:txBody>
      </p:sp>
      <p:sp>
        <p:nvSpPr>
          <p:cNvPr id="34" name="Shape 34"/>
          <p:cNvSpPr/>
          <p:nvPr/>
        </p:nvSpPr>
        <p:spPr>
          <a:xfrm>
            <a:off x="1835005" y="3876040"/>
            <a:ext cx="10183926" cy="441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58069" indent="-358069" algn="just" defTabSz="457200">
              <a:spcBef>
                <a:spcPts val="33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No authority except from God</a:t>
            </a:r>
            <a:r>
              <a:rPr sz="2900">
                <a:uFill>
                  <a:solidFill/>
                </a:uFill>
                <a:latin typeface="+mj-lt"/>
                <a:ea typeface="+mj-ea"/>
                <a:cs typeface="+mj-cs"/>
                <a:sym typeface="Gill Sans"/>
              </a:rPr>
              <a:t>”</a:t>
            </a:r>
            <a:br>
              <a:rPr sz="2900">
                <a:uFill>
                  <a:solidFill/>
                </a:uFill>
                <a:latin typeface="+mj-lt"/>
                <a:ea typeface="+mj-ea"/>
                <a:cs typeface="+mj-cs"/>
                <a:sym typeface="Gill Sans"/>
              </a:rPr>
            </a:br>
            <a:r>
              <a:rPr sz="2900">
                <a:uFill>
                  <a:solidFill/>
                </a:uFill>
                <a:latin typeface="+mj-lt"/>
                <a:ea typeface="+mj-ea"/>
                <a:cs typeface="+mj-cs"/>
                <a:sym typeface="Gill Sans"/>
              </a:rPr>
              <a:t>God establishes and leaves societal authorities in control and responsible for carrying out God’s orders.</a:t>
            </a:r>
            <a:endParaRPr sz="2900">
              <a:uFill>
                <a:solidFill/>
              </a:uFill>
              <a:latin typeface="+mj-lt"/>
              <a:ea typeface="+mj-ea"/>
              <a:cs typeface="+mj-cs"/>
              <a:sym typeface="Gill Sans"/>
            </a:endParaRPr>
          </a:p>
          <a:p>
            <a:pPr lvl="0" marL="358069" indent="-358069" algn="just" defTabSz="457200">
              <a:spcBef>
                <a:spcPts val="33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Be in subjection</a:t>
            </a:r>
            <a:r>
              <a:rPr sz="2900">
                <a:uFill>
                  <a:solidFill/>
                </a:uFill>
                <a:latin typeface="+mj-lt"/>
                <a:ea typeface="+mj-ea"/>
                <a:cs typeface="+mj-cs"/>
                <a:sym typeface="Gill Sans"/>
              </a:rPr>
              <a:t>”: God calls every person to be subject to their governing authorities.</a:t>
            </a:r>
            <a:endParaRPr sz="2900">
              <a:uFill>
                <a:solidFill/>
              </a:uFill>
              <a:latin typeface="+mj-lt"/>
              <a:ea typeface="+mj-ea"/>
              <a:cs typeface="+mj-cs"/>
              <a:sym typeface="Gill Sans"/>
            </a:endParaRPr>
          </a:p>
          <a:p>
            <a:pPr lvl="0" marL="358069" indent="-358069" algn="just" defTabSz="457200">
              <a:spcBef>
                <a:spcPts val="3300"/>
              </a:spcBef>
              <a:buSzPct val="75000"/>
              <a:buChar char="•"/>
              <a:tabLst>
                <a:tab pos="241300" algn="l"/>
              </a:tabLst>
              <a:defRPr sz="1800"/>
            </a:pPr>
            <a:r>
              <a:rPr sz="2900">
                <a:uFill>
                  <a:solidFill/>
                </a:uFill>
                <a:latin typeface="+mj-lt"/>
                <a:ea typeface="+mj-ea"/>
                <a:cs typeface="+mj-cs"/>
                <a:sym typeface="Gill Sans"/>
              </a:rPr>
              <a:t>e.g.  Attitude towards speeding</a:t>
            </a:r>
            <a:endParaRPr sz="2900">
              <a:uFill>
                <a:solidFill/>
              </a:uFill>
              <a:latin typeface="+mj-lt"/>
              <a:ea typeface="+mj-ea"/>
              <a:cs typeface="+mj-cs"/>
              <a:sym typeface="Gill Sans"/>
            </a:endParaRPr>
          </a:p>
          <a:p>
            <a:pPr lvl="0" marL="358069" indent="-358069" algn="just" defTabSz="457200">
              <a:spcBef>
                <a:spcPts val="3300"/>
              </a:spcBef>
              <a:buSzPct val="75000"/>
              <a:buChar char="•"/>
              <a:tabLst>
                <a:tab pos="241300" algn="l"/>
              </a:tabLst>
              <a:defRPr sz="1800"/>
            </a:pPr>
            <a:r>
              <a:rPr sz="2900">
                <a:uFill>
                  <a:solidFill/>
                </a:uFill>
                <a:latin typeface="+mj-lt"/>
                <a:ea typeface="+mj-ea"/>
                <a:cs typeface="+mj-cs"/>
                <a:sym typeface="Gill Sans"/>
              </a:rPr>
              <a:t>Do not assume everything done by a government is right!</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32"/>
                                        </p:tgtEl>
                                        <p:attrNameLst>
                                          <p:attrName>style.visibility</p:attrName>
                                        </p:attrNameLst>
                                      </p:cBhvr>
                                      <p:to>
                                        <p:strVal val="visible"/>
                                      </p:to>
                                    </p:set>
                                    <p:animEffect filter="strips(downRight)" transition="in">
                                      <p:cBhvr>
                                        <p:cTn id="7" dur="3000"/>
                                        <p:tgtEl>
                                          <p:spTgt spid="32"/>
                                        </p:tgtEl>
                                      </p:cBhvr>
                                    </p:animEffect>
                                  </p:childTnLst>
                                </p:cTn>
                              </p:par>
                            </p:childTnLst>
                          </p:cTn>
                        </p:par>
                        <p:par>
                          <p:cTn id="8" fill="hold">
                            <p:stCondLst>
                              <p:cond delay="3000"/>
                            </p:stCondLst>
                            <p:childTnLst>
                              <p:par>
                                <p:cTn id="9" nodeType="afterEffect" presetClass="entr" presetSubtype="8" presetID="15" grpId="2" fill="hold">
                                  <p:stCondLst>
                                    <p:cond delay="200"/>
                                  </p:stCondLst>
                                  <p:iterate type="el" backwards="0">
                                    <p:tmAbs val="0"/>
                                  </p:iterate>
                                  <p:childTnLst>
                                    <p:set>
                                      <p:cBhvr>
                                        <p:cTn id="10" fill="hold"/>
                                        <p:tgtEl>
                                          <p:spTgt spid="34">
                                            <p:bg/>
                                          </p:spTgt>
                                        </p:tgtEl>
                                        <p:attrNameLst>
                                          <p:attrName>style.visibility</p:attrName>
                                        </p:attrNameLst>
                                      </p:cBhvr>
                                      <p:to>
                                        <p:strVal val="visible"/>
                                      </p:to>
                                    </p:set>
                                    <p:anim calcmode="lin" valueType="num">
                                      <p:cBhvr>
                                        <p:cTn id="11" dur="1000" fill="hold"/>
                                        <p:tgtEl>
                                          <p:spTgt spid="34">
                                            <p:bg/>
                                          </p:spTgt>
                                        </p:tgtEl>
                                        <p:attrNameLst>
                                          <p:attrName>ppt_w</p:attrName>
                                        </p:attrNameLst>
                                      </p:cBhvr>
                                      <p:tavLst>
                                        <p:tav tm="0">
                                          <p:val>
                                            <p:fltVal val="0"/>
                                          </p:val>
                                        </p:tav>
                                        <p:tav tm="100000">
                                          <p:val>
                                            <p:strVal val="#ppt_w"/>
                                          </p:val>
                                        </p:tav>
                                      </p:tavLst>
                                    </p:anim>
                                    <p:anim calcmode="lin" valueType="num">
                                      <p:cBhvr>
                                        <p:cTn id="12" dur="1000" fill="hold"/>
                                        <p:tgtEl>
                                          <p:spTgt spid="34">
                                            <p:bg/>
                                          </p:spTgt>
                                        </p:tgtEl>
                                        <p:attrNameLst>
                                          <p:attrName>ppt_h</p:attrName>
                                        </p:attrNameLst>
                                      </p:cBhvr>
                                      <p:tavLst>
                                        <p:tav tm="0">
                                          <p:val>
                                            <p:fltVal val="0"/>
                                          </p:val>
                                        </p:tav>
                                        <p:tav tm="100000">
                                          <p:val>
                                            <p:strVal val="#ppt_h"/>
                                          </p:val>
                                        </p:tav>
                                      </p:tavLst>
                                    </p:anim>
                                    <p:anim calcmode="lin" valueType="num">
                                      <p:cBhvr>
                                        <p:cTn id="13" dur="1000" fill="hold"/>
                                        <p:tgtEl>
                                          <p:spTgt spid="34">
                                            <p:bg/>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4">
                                            <p:bg/>
                                          </p:spTgt>
                                        </p:tgtEl>
                                        <p:attrNameLst>
                                          <p:attrName>ppt_y</p:attrName>
                                        </p:attrNameLst>
                                      </p:cBhvr>
                                      <p:tavLst>
                                        <p:tav tm="0" fmla="#ppt_y+(sin(-2*pi*(1-$))*-#ppt_x+cos(-2*pi*(1-$))*(1-#ppt_y))*(1-$)">
                                          <p:val>
                                            <p:fltVal val="0"/>
                                          </p:val>
                                        </p:tav>
                                        <p:tav tm="100000">
                                          <p:val>
                                            <p:fltVal val="1"/>
                                          </p:val>
                                        </p:tav>
                                      </p:tavLst>
                                    </p:anim>
                                  </p:childTnLst>
                                </p:cTn>
                              </p:par>
                              <p:par>
                                <p:cTn id="15" presetClass="entr" presetSubtype="8" presetID="15" grpId="2" fill="hold">
                                  <p:stCondLst>
                                    <p:cond delay="0"/>
                                  </p:stCondLst>
                                  <p:iterate type="el" backwards="0">
                                    <p:tmAbs val="0"/>
                                  </p:iterate>
                                  <p:childTnLst>
                                    <p:set>
                                      <p:cBhvr>
                                        <p:cTn id="16" fill="hold"/>
                                        <p:tgtEl>
                                          <p:spTgt spid="34">
                                            <p:txEl>
                                              <p:pRg st="0" end="0"/>
                                            </p:txEl>
                                          </p:spTgt>
                                        </p:tgtEl>
                                        <p:attrNameLst>
                                          <p:attrName>style.visibility</p:attrName>
                                        </p:attrNameLst>
                                      </p:cBhvr>
                                      <p:to>
                                        <p:strVal val="visible"/>
                                      </p:to>
                                    </p:set>
                                    <p:anim calcmode="lin" valueType="num">
                                      <p:cBhvr>
                                        <p:cTn id="17" dur="1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15" grpId="2" fill="hold">
                                  <p:stCondLst>
                                    <p:cond delay="0"/>
                                  </p:stCondLst>
                                  <p:iterate type="el" backwards="0">
                                    <p:tmAbs val="0"/>
                                  </p:iterate>
                                  <p:childTnLst>
                                    <p:set>
                                      <p:cBhvr>
                                        <p:cTn id="24" fill="hold"/>
                                        <p:tgtEl>
                                          <p:spTgt spid="34">
                                            <p:txEl>
                                              <p:pRg st="1" end="1"/>
                                            </p:txEl>
                                          </p:spTgt>
                                        </p:tgtEl>
                                        <p:attrNameLst>
                                          <p:attrName>style.visibility</p:attrName>
                                        </p:attrNameLst>
                                      </p:cBhvr>
                                      <p:to>
                                        <p:strVal val="visible"/>
                                      </p:to>
                                    </p:set>
                                    <p:anim calcmode="lin" valueType="num">
                                      <p:cBhvr>
                                        <p:cTn id="25" dur="1000" fill="hold"/>
                                        <p:tgtEl>
                                          <p:spTgt spid="3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15" grpId="2" fill="hold">
                                  <p:stCondLst>
                                    <p:cond delay="0"/>
                                  </p:stCondLst>
                                  <p:iterate type="el" backwards="0">
                                    <p:tmAbs val="0"/>
                                  </p:iterate>
                                  <p:childTnLst>
                                    <p:set>
                                      <p:cBhvr>
                                        <p:cTn id="32" fill="hold"/>
                                        <p:tgtEl>
                                          <p:spTgt spid="34">
                                            <p:txEl>
                                              <p:pRg st="2" end="2"/>
                                            </p:txEl>
                                          </p:spTgt>
                                        </p:tgtEl>
                                        <p:attrNameLst>
                                          <p:attrName>style.visibility</p:attrName>
                                        </p:attrNameLst>
                                      </p:cBhvr>
                                      <p:to>
                                        <p:strVal val="visible"/>
                                      </p:to>
                                    </p:set>
                                    <p:anim calcmode="lin" valueType="num">
                                      <p:cBhvr>
                                        <p:cTn id="33" dur="1000" fill="hold"/>
                                        <p:tgtEl>
                                          <p:spTgt spid="34">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4">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15" grpId="2" fill="hold">
                                  <p:stCondLst>
                                    <p:cond delay="0"/>
                                  </p:stCondLst>
                                  <p:iterate type="el" backwards="0">
                                    <p:tmAbs val="0"/>
                                  </p:iterate>
                                  <p:childTnLst>
                                    <p:set>
                                      <p:cBhvr>
                                        <p:cTn id="40" fill="hold"/>
                                        <p:tgtEl>
                                          <p:spTgt spid="34">
                                            <p:txEl>
                                              <p:pRg st="3" end="3"/>
                                            </p:txEl>
                                          </p:spTgt>
                                        </p:tgtEl>
                                        <p:attrNameLst>
                                          <p:attrName>style.visibility</p:attrName>
                                        </p:attrNameLst>
                                      </p:cBhvr>
                                      <p:to>
                                        <p:strVal val="visible"/>
                                      </p:to>
                                    </p:set>
                                    <p:anim calcmode="lin" valueType="num">
                                      <p:cBhvr>
                                        <p:cTn id="41" dur="1000" fill="hold"/>
                                        <p:tgtEl>
                                          <p:spTgt spid="34">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4">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 grpId="1"/>
      <p:bldP build="p" bldLvl="5" animBg="1" rev="0" advAuto="0" spid="34"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nvSpPr>
        <p:spPr>
          <a:xfrm>
            <a:off x="1708005" y="267444"/>
            <a:ext cx="8530345"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A) Living Subject to Governing Authorities (Ro 13:1-7)</a:t>
            </a:r>
          </a:p>
        </p:txBody>
      </p:sp>
      <p:sp>
        <p:nvSpPr>
          <p:cNvPr id="37" name="Shape 37"/>
          <p:cNvSpPr/>
          <p:nvPr/>
        </p:nvSpPr>
        <p:spPr>
          <a:xfrm>
            <a:off x="1708005" y="1484141"/>
            <a:ext cx="11037336" cy="36576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600">
                <a:latin typeface="+mj-lt"/>
                <a:ea typeface="+mj-ea"/>
                <a:cs typeface="+mj-cs"/>
                <a:sym typeface="Gill Sans"/>
              </a:rPr>
              <a:t>13:2</a:t>
            </a:r>
            <a:r>
              <a:rPr sz="2700">
                <a:latin typeface="+mj-lt"/>
                <a:ea typeface="+mj-ea"/>
                <a:cs typeface="+mj-cs"/>
                <a:sym typeface="Gill Sans"/>
              </a:rPr>
              <a:t> Therefore he who resists authority has opposed the ordinance of God; and they who have opposed will receive condemnation upon themselves. 3 For rulers are not a cause of fear for good behavior, but for evil. Do you want to have no fear of authority? Do what is good, and you will have praise from the same; 4 for it is a </a:t>
            </a:r>
            <a:r>
              <a:rPr sz="2700">
                <a:latin typeface="Gill Sans SemiBold"/>
                <a:ea typeface="Gill Sans SemiBold"/>
                <a:cs typeface="Gill Sans SemiBold"/>
                <a:sym typeface="Gill Sans SemiBold"/>
              </a:rPr>
              <a:t>minister of God to you for good</a:t>
            </a:r>
            <a:r>
              <a:rPr sz="2700">
                <a:latin typeface="+mj-lt"/>
                <a:ea typeface="+mj-ea"/>
                <a:cs typeface="+mj-cs"/>
                <a:sym typeface="Gill Sans"/>
              </a:rPr>
              <a:t>. But if you do what is evil, be afraid; for it does not bear the sword for nothing; for it is a minister of God, an avenger who brings wrath upon the one who practices evil. 5 Wherefore it is necessary to be in subjection, not only because of wrath, but also for conscience’ sake (13:2-5).</a:t>
            </a:r>
          </a:p>
        </p:txBody>
      </p:sp>
      <p:sp>
        <p:nvSpPr>
          <p:cNvPr id="38" name="Shape 38"/>
          <p:cNvSpPr/>
          <p:nvPr/>
        </p:nvSpPr>
        <p:spPr>
          <a:xfrm>
            <a:off x="2180580" y="801679"/>
            <a:ext cx="53718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76250" indent="-476250" algn="l" defTabSz="457200">
              <a:spcBef>
                <a:spcPts val="800"/>
              </a:spcBef>
              <a:buSzPct val="70000"/>
              <a:buFont typeface="Zapf Dingbats"/>
              <a:buChar char="✦"/>
              <a:defRPr b="1" sz="2500" u="sng">
                <a:latin typeface="Helvetica"/>
                <a:ea typeface="Helvetica"/>
                <a:cs typeface="Helvetica"/>
                <a:sym typeface="Helvetica"/>
              </a:defRPr>
            </a:lvl1pPr>
          </a:lstStyle>
          <a:p>
            <a:pPr lvl="0">
              <a:defRPr b="0" sz="1800" u="none"/>
            </a:pPr>
            <a:r>
              <a:rPr b="1" sz="2500" u="sng"/>
              <a:t>Need to subject oneself (13:2-5)</a:t>
            </a:r>
          </a:p>
        </p:txBody>
      </p:sp>
      <p:sp>
        <p:nvSpPr>
          <p:cNvPr id="39" name="Shape 39"/>
          <p:cNvSpPr/>
          <p:nvPr/>
        </p:nvSpPr>
        <p:spPr>
          <a:xfrm>
            <a:off x="1708005" y="5341351"/>
            <a:ext cx="10932978" cy="33025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33375" indent="-333375" algn="just" defTabSz="457200">
              <a:spcBef>
                <a:spcPts val="3100"/>
              </a:spcBef>
              <a:buSzPct val="75000"/>
              <a:buChar char="•"/>
              <a:tabLst>
                <a:tab pos="241300" algn="l"/>
              </a:tabLst>
              <a:defRPr sz="1800"/>
            </a:pPr>
            <a:r>
              <a:rPr sz="2700">
                <a:uFill>
                  <a:solidFill/>
                </a:uFill>
                <a:latin typeface="+mj-lt"/>
                <a:ea typeface="+mj-ea"/>
                <a:cs typeface="+mj-cs"/>
                <a:sym typeface="Gill Sans"/>
              </a:rPr>
              <a:t>“</a:t>
            </a:r>
            <a:r>
              <a:rPr i="1" sz="2700">
                <a:uFill>
                  <a:solidFill/>
                </a:uFill>
                <a:latin typeface="+mj-lt"/>
                <a:ea typeface="+mj-ea"/>
                <a:cs typeface="+mj-cs"/>
                <a:sym typeface="Gill Sans"/>
              </a:rPr>
              <a:t>Resists authority</a:t>
            </a:r>
            <a:r>
              <a:rPr sz="2700">
                <a:uFill>
                  <a:solidFill/>
                </a:uFill>
                <a:latin typeface="+mj-lt"/>
                <a:ea typeface="+mj-ea"/>
                <a:cs typeface="+mj-cs"/>
                <a:sym typeface="Gill Sans"/>
              </a:rPr>
              <a:t>” (2): Oppose or resist authority oppose God. </a:t>
            </a:r>
            <a:endParaRPr sz="2700">
              <a:uFill>
                <a:solidFill/>
              </a:uFill>
              <a:latin typeface="+mj-lt"/>
              <a:ea typeface="+mj-ea"/>
              <a:cs typeface="+mj-cs"/>
              <a:sym typeface="Gill Sans"/>
            </a:endParaRPr>
          </a:p>
          <a:p>
            <a:pPr lvl="0" marL="333375" indent="-333375" algn="just" defTabSz="457200">
              <a:spcBef>
                <a:spcPts val="3100"/>
              </a:spcBef>
              <a:buSzPct val="75000"/>
              <a:buChar char="•"/>
              <a:tabLst>
                <a:tab pos="241300" algn="l"/>
              </a:tabLst>
              <a:defRPr sz="1800"/>
            </a:pPr>
            <a:r>
              <a:rPr sz="2700">
                <a:uFill>
                  <a:solidFill/>
                </a:uFill>
                <a:latin typeface="+mj-lt"/>
                <a:ea typeface="+mj-ea"/>
                <a:cs typeface="+mj-cs"/>
                <a:sym typeface="Gill Sans"/>
              </a:rPr>
              <a:t>“</a:t>
            </a:r>
            <a:r>
              <a:rPr i="1" sz="2700">
                <a:uFill>
                  <a:solidFill/>
                </a:uFill>
                <a:latin typeface="+mj-lt"/>
                <a:ea typeface="+mj-ea"/>
                <a:cs typeface="+mj-cs"/>
                <a:sym typeface="Gill Sans"/>
              </a:rPr>
              <a:t>Not a cause for fear</a:t>
            </a:r>
            <a:r>
              <a:rPr sz="2700">
                <a:uFill>
                  <a:solidFill/>
                </a:uFill>
                <a:latin typeface="+mj-lt"/>
                <a:ea typeface="+mj-ea"/>
                <a:cs typeface="+mj-cs"/>
                <a:sym typeface="Gill Sans"/>
              </a:rPr>
              <a:t>” (3): One only fears the government when being uncivil. Do good and fear disappears.</a:t>
            </a:r>
            <a:endParaRPr sz="2700">
              <a:uFill>
                <a:solidFill/>
              </a:uFill>
              <a:latin typeface="+mj-lt"/>
              <a:ea typeface="+mj-ea"/>
              <a:cs typeface="+mj-cs"/>
              <a:sym typeface="Gill Sans"/>
            </a:endParaRPr>
          </a:p>
          <a:p>
            <a:pPr lvl="0" marL="333375" indent="-333375" algn="just" defTabSz="457200">
              <a:spcBef>
                <a:spcPts val="3100"/>
              </a:spcBef>
              <a:buSzPct val="75000"/>
              <a:buChar char="•"/>
              <a:tabLst>
                <a:tab pos="241300" algn="l"/>
              </a:tabLst>
              <a:defRPr sz="1800"/>
            </a:pPr>
            <a:r>
              <a:rPr sz="2700">
                <a:uFill>
                  <a:solidFill/>
                </a:uFill>
                <a:latin typeface="+mj-lt"/>
                <a:ea typeface="+mj-ea"/>
                <a:cs typeface="+mj-cs"/>
                <a:sym typeface="Gill Sans"/>
              </a:rPr>
              <a:t>“</a:t>
            </a:r>
            <a:r>
              <a:rPr i="1" sz="2700">
                <a:uFill>
                  <a:solidFill/>
                </a:uFill>
                <a:latin typeface="+mj-lt"/>
                <a:ea typeface="+mj-ea"/>
                <a:cs typeface="+mj-cs"/>
                <a:sym typeface="Gill Sans"/>
              </a:rPr>
              <a:t>Minister of God</a:t>
            </a:r>
            <a:r>
              <a:rPr sz="2700">
                <a:uFill>
                  <a:solidFill/>
                </a:uFill>
                <a:latin typeface="+mj-lt"/>
                <a:ea typeface="+mj-ea"/>
                <a:cs typeface="+mj-cs"/>
                <a:sym typeface="Gill Sans"/>
              </a:rPr>
              <a:t>” (4): Literally ‘servant.’ God appoints these ‘ministers’ to help restrain evil. There are two reasons to be subject to our government: (1) </a:t>
            </a:r>
            <a:r>
              <a:rPr sz="2700" u="sng">
                <a:solidFill>
                  <a:srgbClr val="C82506"/>
                </a:solidFill>
                <a:uFill>
                  <a:solidFill/>
                </a:uFill>
                <a:latin typeface="Gill Sans SemiBold"/>
                <a:ea typeface="Gill Sans SemiBold"/>
                <a:cs typeface="Gill Sans SemiBold"/>
                <a:sym typeface="Gill Sans SemiBold"/>
              </a:rPr>
              <a:t>Safety</a:t>
            </a:r>
            <a:r>
              <a:rPr sz="2700">
                <a:uFill>
                  <a:solidFill/>
                </a:uFill>
                <a:latin typeface="+mj-lt"/>
                <a:ea typeface="+mj-ea"/>
                <a:cs typeface="+mj-cs"/>
                <a:sym typeface="Gill Sans"/>
              </a:rPr>
              <a:t> and (2) </a:t>
            </a:r>
            <a:r>
              <a:rPr sz="2700" u="sng">
                <a:solidFill>
                  <a:srgbClr val="C82506"/>
                </a:solidFill>
                <a:uFill>
                  <a:solidFill/>
                </a:uFill>
                <a:latin typeface="Gill Sans SemiBold"/>
                <a:ea typeface="Gill Sans SemiBold"/>
                <a:cs typeface="Gill Sans SemiBold"/>
                <a:sym typeface="Gill Sans SemiBold"/>
              </a:rPr>
              <a:t>conscience before God</a:t>
            </a:r>
            <a:r>
              <a:rPr sz="2700">
                <a:uFill>
                  <a:solidFill/>
                </a:uFill>
                <a:latin typeface="+mj-lt"/>
                <a:ea typeface="+mj-ea"/>
                <a:cs typeface="+mj-cs"/>
                <a:sym typeface="Gill Sans"/>
              </a:rPr>
              <a:t>.</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37"/>
                                        </p:tgtEl>
                                        <p:attrNameLst>
                                          <p:attrName>style.visibility</p:attrName>
                                        </p:attrNameLst>
                                      </p:cBhvr>
                                      <p:to>
                                        <p:strVal val="visible"/>
                                      </p:to>
                                    </p:set>
                                    <p:animEffect filter="strips(downRight)" transition="in">
                                      <p:cBhvr>
                                        <p:cTn id="7" dur="3250"/>
                                        <p:tgtEl>
                                          <p:spTgt spid="37"/>
                                        </p:tgtEl>
                                      </p:cBhvr>
                                    </p:animEffect>
                                  </p:childTnLst>
                                </p:cTn>
                              </p:par>
                            </p:childTnLst>
                          </p:cTn>
                        </p:par>
                        <p:par>
                          <p:cTn id="8" fill="hold">
                            <p:stCondLst>
                              <p:cond delay="3250"/>
                            </p:stCondLst>
                            <p:childTnLst>
                              <p:par>
                                <p:cTn id="9" nodeType="afterEffect" presetClass="entr" presetSubtype="8" presetID="15" grpId="2" fill="hold">
                                  <p:stCondLst>
                                    <p:cond delay="200"/>
                                  </p:stCondLst>
                                  <p:iterate type="el" backwards="0">
                                    <p:tmAbs val="0"/>
                                  </p:iterate>
                                  <p:childTnLst>
                                    <p:set>
                                      <p:cBhvr>
                                        <p:cTn id="10" fill="hold"/>
                                        <p:tgtEl>
                                          <p:spTgt spid="39">
                                            <p:bg/>
                                          </p:spTgt>
                                        </p:tgtEl>
                                        <p:attrNameLst>
                                          <p:attrName>style.visibility</p:attrName>
                                        </p:attrNameLst>
                                      </p:cBhvr>
                                      <p:to>
                                        <p:strVal val="visible"/>
                                      </p:to>
                                    </p:set>
                                    <p:anim calcmode="lin" valueType="num">
                                      <p:cBhvr>
                                        <p:cTn id="11" dur="1000" fill="hold"/>
                                        <p:tgtEl>
                                          <p:spTgt spid="39">
                                            <p:bg/>
                                          </p:spTgt>
                                        </p:tgtEl>
                                        <p:attrNameLst>
                                          <p:attrName>ppt_w</p:attrName>
                                        </p:attrNameLst>
                                      </p:cBhvr>
                                      <p:tavLst>
                                        <p:tav tm="0">
                                          <p:val>
                                            <p:fltVal val="0"/>
                                          </p:val>
                                        </p:tav>
                                        <p:tav tm="100000">
                                          <p:val>
                                            <p:strVal val="#ppt_w"/>
                                          </p:val>
                                        </p:tav>
                                      </p:tavLst>
                                    </p:anim>
                                    <p:anim calcmode="lin" valueType="num">
                                      <p:cBhvr>
                                        <p:cTn id="12" dur="1000" fill="hold"/>
                                        <p:tgtEl>
                                          <p:spTgt spid="39">
                                            <p:bg/>
                                          </p:spTgt>
                                        </p:tgtEl>
                                        <p:attrNameLst>
                                          <p:attrName>ppt_h</p:attrName>
                                        </p:attrNameLst>
                                      </p:cBhvr>
                                      <p:tavLst>
                                        <p:tav tm="0">
                                          <p:val>
                                            <p:fltVal val="0"/>
                                          </p:val>
                                        </p:tav>
                                        <p:tav tm="100000">
                                          <p:val>
                                            <p:strVal val="#ppt_h"/>
                                          </p:val>
                                        </p:tav>
                                      </p:tavLst>
                                    </p:anim>
                                    <p:anim calcmode="lin" valueType="num">
                                      <p:cBhvr>
                                        <p:cTn id="13" dur="1000" fill="hold"/>
                                        <p:tgtEl>
                                          <p:spTgt spid="39">
                                            <p:bg/>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9">
                                            <p:bg/>
                                          </p:spTgt>
                                        </p:tgtEl>
                                        <p:attrNameLst>
                                          <p:attrName>ppt_y</p:attrName>
                                        </p:attrNameLst>
                                      </p:cBhvr>
                                      <p:tavLst>
                                        <p:tav tm="0" fmla="#ppt_y+(sin(-2*pi*(1-$))*-#ppt_x+cos(-2*pi*(1-$))*(1-#ppt_y))*(1-$)">
                                          <p:val>
                                            <p:fltVal val="0"/>
                                          </p:val>
                                        </p:tav>
                                        <p:tav tm="100000">
                                          <p:val>
                                            <p:fltVal val="1"/>
                                          </p:val>
                                        </p:tav>
                                      </p:tavLst>
                                    </p:anim>
                                  </p:childTnLst>
                                </p:cTn>
                              </p:par>
                              <p:par>
                                <p:cTn id="15" presetClass="entr" presetSubtype="8" presetID="15" grpId="2" fill="hold">
                                  <p:stCondLst>
                                    <p:cond delay="0"/>
                                  </p:stCondLst>
                                  <p:iterate type="el" backwards="0">
                                    <p:tmAbs val="0"/>
                                  </p:iterate>
                                  <p:childTnLst>
                                    <p:set>
                                      <p:cBhvr>
                                        <p:cTn id="16" fill="hold"/>
                                        <p:tgtEl>
                                          <p:spTgt spid="39">
                                            <p:txEl>
                                              <p:pRg st="0" end="0"/>
                                            </p:txEl>
                                          </p:spTgt>
                                        </p:tgtEl>
                                        <p:attrNameLst>
                                          <p:attrName>style.visibility</p:attrName>
                                        </p:attrNameLst>
                                      </p:cBhvr>
                                      <p:to>
                                        <p:strVal val="visible"/>
                                      </p:to>
                                    </p:set>
                                    <p:anim calcmode="lin" valueType="num">
                                      <p:cBhvr>
                                        <p:cTn id="17" dur="10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9">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15" grpId="2" fill="hold">
                                  <p:stCondLst>
                                    <p:cond delay="0"/>
                                  </p:stCondLst>
                                  <p:iterate type="el" backwards="0">
                                    <p:tmAbs val="0"/>
                                  </p:iterate>
                                  <p:childTnLst>
                                    <p:set>
                                      <p:cBhvr>
                                        <p:cTn id="24" fill="hold"/>
                                        <p:tgtEl>
                                          <p:spTgt spid="39">
                                            <p:txEl>
                                              <p:pRg st="1" end="1"/>
                                            </p:txEl>
                                          </p:spTgt>
                                        </p:tgtEl>
                                        <p:attrNameLst>
                                          <p:attrName>style.visibility</p:attrName>
                                        </p:attrNameLst>
                                      </p:cBhvr>
                                      <p:to>
                                        <p:strVal val="visible"/>
                                      </p:to>
                                    </p:set>
                                    <p:anim calcmode="lin" valueType="num">
                                      <p:cBhvr>
                                        <p:cTn id="25" dur="1000" fill="hold"/>
                                        <p:tgtEl>
                                          <p:spTgt spid="39">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9">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15" grpId="2" fill="hold">
                                  <p:stCondLst>
                                    <p:cond delay="0"/>
                                  </p:stCondLst>
                                  <p:iterate type="el" backwards="0">
                                    <p:tmAbs val="0"/>
                                  </p:iterate>
                                  <p:childTnLst>
                                    <p:set>
                                      <p:cBhvr>
                                        <p:cTn id="32" fill="hold"/>
                                        <p:tgtEl>
                                          <p:spTgt spid="39">
                                            <p:txEl>
                                              <p:pRg st="2" end="2"/>
                                            </p:txEl>
                                          </p:spTgt>
                                        </p:tgtEl>
                                        <p:attrNameLst>
                                          <p:attrName>style.visibility</p:attrName>
                                        </p:attrNameLst>
                                      </p:cBhvr>
                                      <p:to>
                                        <p:strVal val="visible"/>
                                      </p:to>
                                    </p:set>
                                    <p:anim calcmode="lin" valueType="num">
                                      <p:cBhvr>
                                        <p:cTn id="33" dur="1000" fill="hold"/>
                                        <p:tgtEl>
                                          <p:spTgt spid="3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9">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 grpId="2"/>
      <p:bldP build="whole" bldLvl="1" animBg="1" rev="0" advAuto="0" spid="3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nvSpPr>
        <p:spPr>
          <a:xfrm>
            <a:off x="1708005" y="267444"/>
            <a:ext cx="8530345"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A) Living Subject to Governing Authorities (Ro 13:1-7)</a:t>
            </a:r>
          </a:p>
        </p:txBody>
      </p:sp>
      <p:sp>
        <p:nvSpPr>
          <p:cNvPr id="42" name="Shape 42"/>
          <p:cNvSpPr/>
          <p:nvPr/>
        </p:nvSpPr>
        <p:spPr>
          <a:xfrm>
            <a:off x="1708005" y="1604791"/>
            <a:ext cx="11037336" cy="16764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600">
                <a:latin typeface="+mj-lt"/>
                <a:ea typeface="+mj-ea"/>
                <a:cs typeface="+mj-cs"/>
                <a:sym typeface="Gill Sans"/>
              </a:rPr>
              <a:t>13:6</a:t>
            </a:r>
            <a:r>
              <a:rPr sz="2700">
                <a:latin typeface="+mj-lt"/>
                <a:ea typeface="+mj-ea"/>
                <a:cs typeface="+mj-cs"/>
                <a:sym typeface="Gill Sans"/>
              </a:rPr>
              <a:t> For because of this you also pay taxes, for rulers are servants of God, devoting themselves to this very thing. 7 Render to all what is due them: tax to whom tax is due; custom to whom custom; fear to whom fear; honor to whom honor (Ro 13:6-7).</a:t>
            </a:r>
          </a:p>
        </p:txBody>
      </p:sp>
      <p:sp>
        <p:nvSpPr>
          <p:cNvPr id="43" name="Shape 43"/>
          <p:cNvSpPr/>
          <p:nvPr/>
        </p:nvSpPr>
        <p:spPr>
          <a:xfrm>
            <a:off x="2223905" y="801679"/>
            <a:ext cx="374927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76250" indent="-476250" algn="l" defTabSz="457200">
              <a:spcBef>
                <a:spcPts val="800"/>
              </a:spcBef>
              <a:buSzPct val="70000"/>
              <a:buFont typeface="Zapf Dingbats"/>
              <a:buChar char="✦"/>
              <a:defRPr b="1" sz="2500" u="sng">
                <a:latin typeface="Helvetica"/>
                <a:ea typeface="Helvetica"/>
                <a:cs typeface="Helvetica"/>
                <a:sym typeface="Helvetica"/>
              </a:defRPr>
            </a:lvl1pPr>
          </a:lstStyle>
          <a:p>
            <a:pPr lvl="0">
              <a:defRPr b="0" sz="1800" u="none"/>
            </a:pPr>
            <a:r>
              <a:rPr b="1" sz="2500" u="sng"/>
              <a:t>Paying taxes (13:6-7)</a:t>
            </a:r>
          </a:p>
        </p:txBody>
      </p:sp>
      <p:sp>
        <p:nvSpPr>
          <p:cNvPr id="44" name="Shape 44"/>
          <p:cNvSpPr/>
          <p:nvPr/>
        </p:nvSpPr>
        <p:spPr>
          <a:xfrm>
            <a:off x="1708005" y="3484391"/>
            <a:ext cx="10183926" cy="255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58069" indent="-358069" algn="just" defTabSz="457200">
              <a:spcBef>
                <a:spcPts val="27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You also pay taxes</a:t>
            </a:r>
            <a:r>
              <a:rPr sz="2900">
                <a:uFill>
                  <a:solidFill/>
                </a:uFill>
                <a:latin typeface="+mj-lt"/>
                <a:ea typeface="+mj-ea"/>
                <a:cs typeface="+mj-cs"/>
                <a:sym typeface="Gill Sans"/>
              </a:rPr>
              <a:t>” (6): Should pay (not hide)</a:t>
            </a:r>
            <a:endParaRPr sz="2900">
              <a:uFill>
                <a:solidFill/>
              </a:uFill>
              <a:latin typeface="+mj-lt"/>
              <a:ea typeface="+mj-ea"/>
              <a:cs typeface="+mj-cs"/>
              <a:sym typeface="Gill Sans"/>
            </a:endParaRPr>
          </a:p>
          <a:p>
            <a:pPr lvl="0" marL="358069" indent="-358069" algn="just" defTabSz="457200">
              <a:spcBef>
                <a:spcPts val="2700"/>
              </a:spcBef>
              <a:buSzPct val="75000"/>
              <a:buChar char="•"/>
              <a:tabLst>
                <a:tab pos="241300" algn="l"/>
              </a:tabLst>
              <a:defRPr sz="1800"/>
            </a:pPr>
            <a:r>
              <a:rPr sz="2900">
                <a:uFill>
                  <a:solidFill/>
                </a:uFill>
                <a:latin typeface="+mj-lt"/>
                <a:ea typeface="+mj-ea"/>
                <a:cs typeface="+mj-cs"/>
                <a:sym typeface="Gill Sans"/>
              </a:rPr>
              <a:t>Our attitude:  servants of God (like paying a pastor).  </a:t>
            </a:r>
            <a:endParaRPr sz="2900">
              <a:uFill>
                <a:solidFill/>
              </a:uFill>
              <a:latin typeface="+mj-lt"/>
              <a:ea typeface="+mj-ea"/>
              <a:cs typeface="+mj-cs"/>
              <a:sym typeface="Gill Sans"/>
            </a:endParaRPr>
          </a:p>
          <a:p>
            <a:pPr lvl="0" marL="358069" indent="-358069" algn="just" defTabSz="457200">
              <a:spcBef>
                <a:spcPts val="2700"/>
              </a:spcBef>
              <a:buSzPct val="75000"/>
              <a:buChar char="•"/>
              <a:tabLst>
                <a:tab pos="241300" algn="l"/>
              </a:tabLst>
              <a:defRPr sz="1800"/>
            </a:pPr>
            <a:r>
              <a:rPr sz="2900">
                <a:uFill>
                  <a:solidFill/>
                </a:uFill>
                <a:latin typeface="+mj-lt"/>
                <a:ea typeface="+mj-ea"/>
                <a:cs typeface="+mj-cs"/>
                <a:sym typeface="Gill Sans"/>
              </a:rPr>
              <a:t>Our attitude: Allow God to judge them. Meanwhile be faithful paying taxes and praying for your leaders (1 Ti 2:2).</a:t>
            </a:r>
          </a:p>
        </p:txBody>
      </p:sp>
      <p:sp>
        <p:nvSpPr>
          <p:cNvPr id="45" name="Shape 45"/>
          <p:cNvSpPr/>
          <p:nvPr/>
        </p:nvSpPr>
        <p:spPr>
          <a:xfrm>
            <a:off x="2561580" y="6555740"/>
            <a:ext cx="7004311" cy="883486"/>
          </a:xfrm>
          <a:prstGeom prst="roundRect">
            <a:avLst>
              <a:gd name="adj" fmla="val 21562"/>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b="1" sz="2700">
                <a:solidFill>
                  <a:srgbClr val="FFFFFF"/>
                </a:solidFill>
                <a:latin typeface="Helvetica"/>
                <a:ea typeface="Helvetica"/>
                <a:cs typeface="Helvetica"/>
                <a:sym typeface="Helvetica"/>
              </a:defRPr>
            </a:lvl1pPr>
          </a:lstStyle>
          <a:p>
            <a:pPr lvl="0">
              <a:defRPr b="0" sz="1800">
                <a:solidFill>
                  <a:srgbClr val="000000"/>
                </a:solidFill>
              </a:defRPr>
            </a:pPr>
            <a:r>
              <a:rPr b="1" sz="2700">
                <a:solidFill>
                  <a:srgbClr val="FFFFFF"/>
                </a:solidFill>
              </a:rPr>
              <a:t>What about participatory governments?</a:t>
            </a:r>
          </a:p>
        </p:txBody>
      </p:sp>
      <p:sp>
        <p:nvSpPr>
          <p:cNvPr id="46" name="Shape 46"/>
          <p:cNvSpPr/>
          <p:nvPr/>
        </p:nvSpPr>
        <p:spPr>
          <a:xfrm>
            <a:off x="2828280" y="7439225"/>
            <a:ext cx="3549962" cy="201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58069" indent="-358069" algn="just" defTabSz="457200">
              <a:spcBef>
                <a:spcPts val="400"/>
              </a:spcBef>
              <a:buSzPct val="75000"/>
              <a:buChar char="•"/>
              <a:tabLst>
                <a:tab pos="241300" algn="l"/>
              </a:tabLst>
              <a:defRPr sz="1800"/>
            </a:pPr>
            <a:r>
              <a:rPr sz="2900">
                <a:uFill>
                  <a:solidFill/>
                </a:uFill>
                <a:latin typeface="+mj-lt"/>
                <a:ea typeface="+mj-ea"/>
                <a:cs typeface="+mj-cs"/>
                <a:sym typeface="Gill Sans"/>
              </a:rPr>
              <a:t>Vote!</a:t>
            </a:r>
            <a:endParaRPr sz="2900">
              <a:uFill>
                <a:solidFill/>
              </a:uFill>
              <a:latin typeface="+mj-lt"/>
              <a:ea typeface="+mj-ea"/>
              <a:cs typeface="+mj-cs"/>
              <a:sym typeface="Gill Sans"/>
            </a:endParaRPr>
          </a:p>
          <a:p>
            <a:pPr lvl="0" marL="358069" indent="-358069" algn="just" defTabSz="457200">
              <a:spcBef>
                <a:spcPts val="400"/>
              </a:spcBef>
              <a:buSzPct val="75000"/>
              <a:buChar char="•"/>
              <a:tabLst>
                <a:tab pos="241300" algn="l"/>
              </a:tabLst>
              <a:defRPr sz="1800"/>
            </a:pPr>
            <a:r>
              <a:rPr sz="2900">
                <a:uFill>
                  <a:solidFill/>
                </a:uFill>
                <a:latin typeface="+mj-lt"/>
                <a:ea typeface="+mj-ea"/>
                <a:cs typeface="+mj-cs"/>
                <a:sym typeface="Gill Sans"/>
              </a:rPr>
              <a:t>Go up for office!</a:t>
            </a:r>
            <a:endParaRPr sz="2900">
              <a:uFill>
                <a:solidFill/>
              </a:uFill>
              <a:latin typeface="+mj-lt"/>
              <a:ea typeface="+mj-ea"/>
              <a:cs typeface="+mj-cs"/>
              <a:sym typeface="Gill Sans"/>
            </a:endParaRPr>
          </a:p>
          <a:p>
            <a:pPr lvl="0" marL="358069" indent="-358069" algn="just" defTabSz="457200">
              <a:spcBef>
                <a:spcPts val="400"/>
              </a:spcBef>
              <a:buSzPct val="75000"/>
              <a:buChar char="•"/>
              <a:tabLst>
                <a:tab pos="241300" algn="l"/>
              </a:tabLst>
              <a:defRPr sz="1800"/>
            </a:pPr>
            <a:r>
              <a:rPr sz="2900">
                <a:uFill>
                  <a:solidFill/>
                </a:uFill>
                <a:latin typeface="+mj-lt"/>
                <a:ea typeface="+mj-ea"/>
                <a:cs typeface="+mj-cs"/>
                <a:sym typeface="Gill Sans"/>
              </a:rPr>
              <a:t>Support!</a:t>
            </a:r>
            <a:endParaRPr sz="2900">
              <a:uFill>
                <a:solidFill/>
              </a:uFill>
              <a:latin typeface="+mj-lt"/>
              <a:ea typeface="+mj-ea"/>
              <a:cs typeface="+mj-cs"/>
              <a:sym typeface="Gill Sans"/>
            </a:endParaRPr>
          </a:p>
          <a:p>
            <a:pPr lvl="0" marL="358069" indent="-358069" algn="just" defTabSz="457200">
              <a:spcBef>
                <a:spcPts val="400"/>
              </a:spcBef>
              <a:buSzPct val="75000"/>
              <a:buChar char="•"/>
              <a:tabLst>
                <a:tab pos="241300" algn="l"/>
              </a:tabLst>
              <a:defRPr sz="1800"/>
            </a:pPr>
            <a:r>
              <a:rPr sz="2900">
                <a:uFill>
                  <a:solidFill/>
                </a:uFill>
                <a:latin typeface="+mj-lt"/>
                <a:ea typeface="+mj-ea"/>
                <a:cs typeface="+mj-cs"/>
                <a:sym typeface="Gill Sans"/>
              </a:rPr>
              <a:t>Be informed!</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42"/>
                                        </p:tgtEl>
                                        <p:attrNameLst>
                                          <p:attrName>style.visibility</p:attrName>
                                        </p:attrNameLst>
                                      </p:cBhvr>
                                      <p:to>
                                        <p:strVal val="visible"/>
                                      </p:to>
                                    </p:set>
                                    <p:animEffect filter="strips(downRight)" transition="in">
                                      <p:cBhvr>
                                        <p:cTn id="7" dur="42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5" grpId="2" fill="hold">
                                  <p:stCondLst>
                                    <p:cond delay="0"/>
                                  </p:stCondLst>
                                  <p:iterate type="el" backwards="0">
                                    <p:tmAbs val="0"/>
                                  </p:iterate>
                                  <p:childTnLst>
                                    <p:set>
                                      <p:cBhvr>
                                        <p:cTn id="11" fill="hold"/>
                                        <p:tgtEl>
                                          <p:spTgt spid="44">
                                            <p:bg/>
                                          </p:spTgt>
                                        </p:tgtEl>
                                        <p:attrNameLst>
                                          <p:attrName>style.visibility</p:attrName>
                                        </p:attrNameLst>
                                      </p:cBhvr>
                                      <p:to>
                                        <p:strVal val="visible"/>
                                      </p:to>
                                    </p:set>
                                    <p:anim calcmode="lin" valueType="num">
                                      <p:cBhvr>
                                        <p:cTn id="12" dur="1000" fill="hold"/>
                                        <p:tgtEl>
                                          <p:spTgt spid="44">
                                            <p:bg/>
                                          </p:spTgt>
                                        </p:tgtEl>
                                        <p:attrNameLst>
                                          <p:attrName>ppt_w</p:attrName>
                                        </p:attrNameLst>
                                      </p:cBhvr>
                                      <p:tavLst>
                                        <p:tav tm="0">
                                          <p:val>
                                            <p:fltVal val="0"/>
                                          </p:val>
                                        </p:tav>
                                        <p:tav tm="100000">
                                          <p:val>
                                            <p:strVal val="#ppt_w"/>
                                          </p:val>
                                        </p:tav>
                                      </p:tavLst>
                                    </p:anim>
                                    <p:anim calcmode="lin" valueType="num">
                                      <p:cBhvr>
                                        <p:cTn id="13" dur="1000" fill="hold"/>
                                        <p:tgtEl>
                                          <p:spTgt spid="44">
                                            <p:bg/>
                                          </p:spTgt>
                                        </p:tgtEl>
                                        <p:attrNameLst>
                                          <p:attrName>ppt_h</p:attrName>
                                        </p:attrNameLst>
                                      </p:cBhvr>
                                      <p:tavLst>
                                        <p:tav tm="0">
                                          <p:val>
                                            <p:fltVal val="0"/>
                                          </p:val>
                                        </p:tav>
                                        <p:tav tm="100000">
                                          <p:val>
                                            <p:strVal val="#ppt_h"/>
                                          </p:val>
                                        </p:tav>
                                      </p:tavLst>
                                    </p:anim>
                                    <p:anim calcmode="lin" valueType="num">
                                      <p:cBhvr>
                                        <p:cTn id="14" dur="1000" fill="hold"/>
                                        <p:tgtEl>
                                          <p:spTgt spid="44">
                                            <p:bg/>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4">
                                            <p:bg/>
                                          </p:spTgt>
                                        </p:tgtEl>
                                        <p:attrNameLst>
                                          <p:attrName>ppt_y</p:attrName>
                                        </p:attrNameLst>
                                      </p:cBhvr>
                                      <p:tavLst>
                                        <p:tav tm="0" fmla="#ppt_y+(sin(-2*pi*(1-$))*-#ppt_x+cos(-2*pi*(1-$))*(1-#ppt_y))*(1-$)">
                                          <p:val>
                                            <p:fltVal val="0"/>
                                          </p:val>
                                        </p:tav>
                                        <p:tav tm="100000">
                                          <p:val>
                                            <p:fltVal val="1"/>
                                          </p:val>
                                        </p:tav>
                                      </p:tavLst>
                                    </p:anim>
                                  </p:childTnLst>
                                </p:cTn>
                              </p:par>
                              <p:par>
                                <p:cTn id="16" presetClass="entr" presetSubtype="8" presetID="15" grpId="2" fill="hold">
                                  <p:stCondLst>
                                    <p:cond delay="0"/>
                                  </p:stCondLst>
                                  <p:iterate type="el" backwards="0">
                                    <p:tmAbs val="0"/>
                                  </p:iterate>
                                  <p:childTnLst>
                                    <p:set>
                                      <p:cBhvr>
                                        <p:cTn id="17" fill="hold"/>
                                        <p:tgtEl>
                                          <p:spTgt spid="44">
                                            <p:txEl>
                                              <p:pRg st="0" end="0"/>
                                            </p:txEl>
                                          </p:spTgt>
                                        </p:tgtEl>
                                        <p:attrNameLst>
                                          <p:attrName>style.visibility</p:attrName>
                                        </p:attrNameLst>
                                      </p:cBhvr>
                                      <p:to>
                                        <p:strVal val="visible"/>
                                      </p:to>
                                    </p:set>
                                    <p:anim calcmode="lin" valueType="num">
                                      <p:cBhvr>
                                        <p:cTn id="18" dur="10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4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15" grpId="2" fill="hold">
                                  <p:stCondLst>
                                    <p:cond delay="0"/>
                                  </p:stCondLst>
                                  <p:iterate type="el" backwards="0">
                                    <p:tmAbs val="0"/>
                                  </p:iterate>
                                  <p:childTnLst>
                                    <p:set>
                                      <p:cBhvr>
                                        <p:cTn id="25" fill="hold"/>
                                        <p:tgtEl>
                                          <p:spTgt spid="44">
                                            <p:txEl>
                                              <p:pRg st="1" end="1"/>
                                            </p:txEl>
                                          </p:spTgt>
                                        </p:tgtEl>
                                        <p:attrNameLst>
                                          <p:attrName>style.visibility</p:attrName>
                                        </p:attrNameLst>
                                      </p:cBhvr>
                                      <p:to>
                                        <p:strVal val="visible"/>
                                      </p:to>
                                    </p:set>
                                    <p:anim calcmode="lin" valueType="num">
                                      <p:cBhvr>
                                        <p:cTn id="26" dur="1000" fill="hold"/>
                                        <p:tgtEl>
                                          <p:spTgt spid="44">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44">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4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15" grpId="2" fill="hold">
                                  <p:stCondLst>
                                    <p:cond delay="0"/>
                                  </p:stCondLst>
                                  <p:iterate type="el" backwards="0">
                                    <p:tmAbs val="0"/>
                                  </p:iterate>
                                  <p:childTnLst>
                                    <p:set>
                                      <p:cBhvr>
                                        <p:cTn id="33" fill="hold"/>
                                        <p:tgtEl>
                                          <p:spTgt spid="44">
                                            <p:txEl>
                                              <p:pRg st="2" end="2"/>
                                            </p:txEl>
                                          </p:spTgt>
                                        </p:tgtEl>
                                        <p:attrNameLst>
                                          <p:attrName>style.visibility</p:attrName>
                                        </p:attrNameLst>
                                      </p:cBhvr>
                                      <p:to>
                                        <p:strVal val="visible"/>
                                      </p:to>
                                    </p:set>
                                    <p:anim calcmode="lin" valueType="num">
                                      <p:cBhvr>
                                        <p:cTn id="34" dur="1000" fill="hold"/>
                                        <p:tgtEl>
                                          <p:spTgt spid="44">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44">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4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9" grpId="3" fill="hold">
                                  <p:stCondLst>
                                    <p:cond delay="0"/>
                                  </p:stCondLst>
                                  <p:iterate type="el" backwards="0">
                                    <p:tmAbs val="0"/>
                                  </p:iterate>
                                  <p:childTnLst>
                                    <p:set>
                                      <p:cBhvr>
                                        <p:cTn id="41" fill="hold"/>
                                        <p:tgtEl>
                                          <p:spTgt spid="45"/>
                                        </p:tgtEl>
                                        <p:attrNameLst>
                                          <p:attrName>style.visibility</p:attrName>
                                        </p:attrNameLst>
                                      </p:cBhvr>
                                      <p:to>
                                        <p:strVal val="visible"/>
                                      </p:to>
                                    </p:set>
                                    <p:animEffect filter="dissolve(right)" transition="in">
                                      <p:cBhvr>
                                        <p:cTn id="42" dur="3250"/>
                                        <p:tgtEl>
                                          <p:spTgt spid="45"/>
                                        </p:tgtEl>
                                      </p:cBhvr>
                                    </p:animEffect>
                                  </p:childTnLst>
                                </p:cTn>
                              </p:par>
                            </p:childTnLst>
                          </p:cTn>
                        </p:par>
                        <p:par>
                          <p:cTn id="43" fill="hold">
                            <p:stCondLst>
                              <p:cond delay="3250"/>
                            </p:stCondLst>
                            <p:childTnLst>
                              <p:par>
                                <p:cTn id="44" nodeType="afterEffect" presetClass="entr" presetSubtype="8" presetID="15" grpId="4" fill="hold">
                                  <p:stCondLst>
                                    <p:cond delay="200"/>
                                  </p:stCondLst>
                                  <p:iterate type="el" backwards="0">
                                    <p:tmAbs val="0"/>
                                  </p:iterate>
                                  <p:childTnLst>
                                    <p:set>
                                      <p:cBhvr>
                                        <p:cTn id="45" fill="hold"/>
                                        <p:tgtEl>
                                          <p:spTgt spid="46">
                                            <p:bg/>
                                          </p:spTgt>
                                        </p:tgtEl>
                                        <p:attrNameLst>
                                          <p:attrName>style.visibility</p:attrName>
                                        </p:attrNameLst>
                                      </p:cBhvr>
                                      <p:to>
                                        <p:strVal val="visible"/>
                                      </p:to>
                                    </p:set>
                                    <p:anim calcmode="lin" valueType="num">
                                      <p:cBhvr>
                                        <p:cTn id="46" dur="1000" fill="hold"/>
                                        <p:tgtEl>
                                          <p:spTgt spid="46">
                                            <p:bg/>
                                          </p:spTgt>
                                        </p:tgtEl>
                                        <p:attrNameLst>
                                          <p:attrName>ppt_w</p:attrName>
                                        </p:attrNameLst>
                                      </p:cBhvr>
                                      <p:tavLst>
                                        <p:tav tm="0">
                                          <p:val>
                                            <p:fltVal val="0"/>
                                          </p:val>
                                        </p:tav>
                                        <p:tav tm="100000">
                                          <p:val>
                                            <p:strVal val="#ppt_w"/>
                                          </p:val>
                                        </p:tav>
                                      </p:tavLst>
                                    </p:anim>
                                    <p:anim calcmode="lin" valueType="num">
                                      <p:cBhvr>
                                        <p:cTn id="47" dur="1000" fill="hold"/>
                                        <p:tgtEl>
                                          <p:spTgt spid="46">
                                            <p:bg/>
                                          </p:spTgt>
                                        </p:tgtEl>
                                        <p:attrNameLst>
                                          <p:attrName>ppt_h</p:attrName>
                                        </p:attrNameLst>
                                      </p:cBhvr>
                                      <p:tavLst>
                                        <p:tav tm="0">
                                          <p:val>
                                            <p:fltVal val="0"/>
                                          </p:val>
                                        </p:tav>
                                        <p:tav tm="100000">
                                          <p:val>
                                            <p:strVal val="#ppt_h"/>
                                          </p:val>
                                        </p:tav>
                                      </p:tavLst>
                                    </p:anim>
                                    <p:anim calcmode="lin" valueType="num">
                                      <p:cBhvr>
                                        <p:cTn id="48" dur="1000" fill="hold"/>
                                        <p:tgtEl>
                                          <p:spTgt spid="46">
                                            <p:bg/>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46">
                                            <p:bg/>
                                          </p:spTgt>
                                        </p:tgtEl>
                                        <p:attrNameLst>
                                          <p:attrName>ppt_y</p:attrName>
                                        </p:attrNameLst>
                                      </p:cBhvr>
                                      <p:tavLst>
                                        <p:tav tm="0" fmla="#ppt_y+(sin(-2*pi*(1-$))*-#ppt_x+cos(-2*pi*(1-$))*(1-#ppt_y))*(1-$)">
                                          <p:val>
                                            <p:fltVal val="0"/>
                                          </p:val>
                                        </p:tav>
                                        <p:tav tm="100000">
                                          <p:val>
                                            <p:fltVal val="1"/>
                                          </p:val>
                                        </p:tav>
                                      </p:tavLst>
                                    </p:anim>
                                  </p:childTnLst>
                                </p:cTn>
                              </p:par>
                              <p:par>
                                <p:cTn id="50" presetClass="entr" presetSubtype="8" presetID="15" grpId="4" fill="hold">
                                  <p:stCondLst>
                                    <p:cond delay="0"/>
                                  </p:stCondLst>
                                  <p:iterate type="el" backwards="0">
                                    <p:tmAbs val="0"/>
                                  </p:iterate>
                                  <p:childTnLst>
                                    <p:set>
                                      <p:cBhvr>
                                        <p:cTn id="51" fill="hold"/>
                                        <p:tgtEl>
                                          <p:spTgt spid="46">
                                            <p:txEl>
                                              <p:pRg st="0" end="0"/>
                                            </p:txEl>
                                          </p:spTgt>
                                        </p:tgtEl>
                                        <p:attrNameLst>
                                          <p:attrName>style.visibility</p:attrName>
                                        </p:attrNameLst>
                                      </p:cBhvr>
                                      <p:to>
                                        <p:strVal val="visible"/>
                                      </p:to>
                                    </p:set>
                                    <p:anim calcmode="lin" valueType="num">
                                      <p:cBhvr>
                                        <p:cTn id="52"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4250"/>
                            </p:stCondLst>
                            <p:childTnLst>
                              <p:par>
                                <p:cTn id="57" nodeType="afterEffect" presetClass="entr" presetSubtype="8" presetID="15" grpId="4" fill="hold">
                                  <p:stCondLst>
                                    <p:cond delay="200"/>
                                  </p:stCondLst>
                                  <p:iterate type="el" backwards="0">
                                    <p:tmAbs val="0"/>
                                  </p:iterate>
                                  <p:childTnLst>
                                    <p:set>
                                      <p:cBhvr>
                                        <p:cTn id="58" fill="hold"/>
                                        <p:tgtEl>
                                          <p:spTgt spid="46">
                                            <p:txEl>
                                              <p:pRg st="1" end="1"/>
                                            </p:txEl>
                                          </p:spTgt>
                                        </p:tgtEl>
                                        <p:attrNameLst>
                                          <p:attrName>style.visibility</p:attrName>
                                        </p:attrNameLst>
                                      </p:cBhvr>
                                      <p:to>
                                        <p:strVal val="visible"/>
                                      </p:to>
                                    </p:set>
                                    <p:anim calcmode="lin" valueType="num">
                                      <p:cBhvr>
                                        <p:cTn id="59" dur="10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46">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4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4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5450"/>
                            </p:stCondLst>
                            <p:childTnLst>
                              <p:par>
                                <p:cTn id="64" nodeType="afterEffect" presetClass="entr" presetSubtype="8" presetID="15" grpId="4" fill="hold">
                                  <p:stCondLst>
                                    <p:cond delay="200"/>
                                  </p:stCondLst>
                                  <p:iterate type="el" backwards="0">
                                    <p:tmAbs val="0"/>
                                  </p:iterate>
                                  <p:childTnLst>
                                    <p:set>
                                      <p:cBhvr>
                                        <p:cTn id="65" fill="hold"/>
                                        <p:tgtEl>
                                          <p:spTgt spid="46">
                                            <p:txEl>
                                              <p:pRg st="2" end="2"/>
                                            </p:txEl>
                                          </p:spTgt>
                                        </p:tgtEl>
                                        <p:attrNameLst>
                                          <p:attrName>style.visibility</p:attrName>
                                        </p:attrNameLst>
                                      </p:cBhvr>
                                      <p:to>
                                        <p:strVal val="visible"/>
                                      </p:to>
                                    </p:set>
                                    <p:anim calcmode="lin" valueType="num">
                                      <p:cBhvr>
                                        <p:cTn id="66" dur="1000" fill="hold"/>
                                        <p:tgtEl>
                                          <p:spTgt spid="46">
                                            <p:txEl>
                                              <p:pRg st="2" end="2"/>
                                            </p:txEl>
                                          </p:spTgt>
                                        </p:tgtEl>
                                        <p:attrNameLst>
                                          <p:attrName>ppt_w</p:attrName>
                                        </p:attrNameLst>
                                      </p:cBhvr>
                                      <p:tavLst>
                                        <p:tav tm="0">
                                          <p:val>
                                            <p:fltVal val="0"/>
                                          </p:val>
                                        </p:tav>
                                        <p:tav tm="100000">
                                          <p:val>
                                            <p:strVal val="#ppt_w"/>
                                          </p:val>
                                        </p:tav>
                                      </p:tavLst>
                                    </p:anim>
                                    <p:anim calcmode="lin" valueType="num">
                                      <p:cBhvr>
                                        <p:cTn id="67" dur="1000" fill="hold"/>
                                        <p:tgtEl>
                                          <p:spTgt spid="46">
                                            <p:txEl>
                                              <p:pRg st="2" end="2"/>
                                            </p:txEl>
                                          </p:spTgt>
                                        </p:tgtEl>
                                        <p:attrNameLst>
                                          <p:attrName>ppt_h</p:attrName>
                                        </p:attrNameLst>
                                      </p:cBhvr>
                                      <p:tavLst>
                                        <p:tav tm="0">
                                          <p:val>
                                            <p:fltVal val="0"/>
                                          </p:val>
                                        </p:tav>
                                        <p:tav tm="100000">
                                          <p:val>
                                            <p:strVal val="#ppt_h"/>
                                          </p:val>
                                        </p:tav>
                                      </p:tavLst>
                                    </p:anim>
                                    <p:anim calcmode="lin" valueType="num">
                                      <p:cBhvr>
                                        <p:cTn id="68" dur="1000" fill="hold"/>
                                        <p:tgtEl>
                                          <p:spTgt spid="4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4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6650"/>
                            </p:stCondLst>
                            <p:childTnLst>
                              <p:par>
                                <p:cTn id="71" nodeType="afterEffect" presetClass="entr" presetSubtype="8" presetID="15" grpId="4" fill="hold">
                                  <p:stCondLst>
                                    <p:cond delay="200"/>
                                  </p:stCondLst>
                                  <p:iterate type="el" backwards="0">
                                    <p:tmAbs val="0"/>
                                  </p:iterate>
                                  <p:childTnLst>
                                    <p:set>
                                      <p:cBhvr>
                                        <p:cTn id="72" fill="hold"/>
                                        <p:tgtEl>
                                          <p:spTgt spid="46">
                                            <p:txEl>
                                              <p:pRg st="3" end="3"/>
                                            </p:txEl>
                                          </p:spTgt>
                                        </p:tgtEl>
                                        <p:attrNameLst>
                                          <p:attrName>style.visibility</p:attrName>
                                        </p:attrNameLst>
                                      </p:cBhvr>
                                      <p:to>
                                        <p:strVal val="visible"/>
                                      </p:to>
                                    </p:set>
                                    <p:anim calcmode="lin" valueType="num">
                                      <p:cBhvr>
                                        <p:cTn id="73" dur="1000" fill="hold"/>
                                        <p:tgtEl>
                                          <p:spTgt spid="46">
                                            <p:txEl>
                                              <p:pRg st="3" end="3"/>
                                            </p:txEl>
                                          </p:spTgt>
                                        </p:tgtEl>
                                        <p:attrNameLst>
                                          <p:attrName>ppt_w</p:attrName>
                                        </p:attrNameLst>
                                      </p:cBhvr>
                                      <p:tavLst>
                                        <p:tav tm="0">
                                          <p:val>
                                            <p:fltVal val="0"/>
                                          </p:val>
                                        </p:tav>
                                        <p:tav tm="100000">
                                          <p:val>
                                            <p:strVal val="#ppt_w"/>
                                          </p:val>
                                        </p:tav>
                                      </p:tavLst>
                                    </p:anim>
                                    <p:anim calcmode="lin" valueType="num">
                                      <p:cBhvr>
                                        <p:cTn id="74" dur="1000" fill="hold"/>
                                        <p:tgtEl>
                                          <p:spTgt spid="46">
                                            <p:txEl>
                                              <p:pRg st="3" end="3"/>
                                            </p:txEl>
                                          </p:spTgt>
                                        </p:tgtEl>
                                        <p:attrNameLst>
                                          <p:attrName>ppt_h</p:attrName>
                                        </p:attrNameLst>
                                      </p:cBhvr>
                                      <p:tavLst>
                                        <p:tav tm="0">
                                          <p:val>
                                            <p:fltVal val="0"/>
                                          </p:val>
                                        </p:tav>
                                        <p:tav tm="100000">
                                          <p:val>
                                            <p:strVal val="#ppt_h"/>
                                          </p:val>
                                        </p:tav>
                                      </p:tavLst>
                                    </p:anim>
                                    <p:anim calcmode="lin" valueType="num">
                                      <p:cBhvr>
                                        <p:cTn id="75" dur="1000" fill="hold"/>
                                        <p:tgtEl>
                                          <p:spTgt spid="4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4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3"/>
      <p:bldP build="whole" bldLvl="1" animBg="1" rev="0" advAuto="0" spid="42" grpId="1"/>
      <p:bldP build="p" bldLvl="5" animBg="1" rev="0" advAuto="0" spid="44" grpId="2"/>
      <p:bldP build="p" bldLvl="5" animBg="1" rev="0" advAuto="0" spid="46"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nvSpPr>
        <p:spPr>
          <a:xfrm>
            <a:off x="1708005" y="267444"/>
            <a:ext cx="8856279"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B) General principles for living in the world (Ro 13:8-14)</a:t>
            </a:r>
          </a:p>
        </p:txBody>
      </p:sp>
      <p:sp>
        <p:nvSpPr>
          <p:cNvPr id="49" name="Shape 49"/>
          <p:cNvSpPr/>
          <p:nvPr/>
        </p:nvSpPr>
        <p:spPr>
          <a:xfrm>
            <a:off x="1708005" y="1490491"/>
            <a:ext cx="11037336" cy="28575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600">
                <a:latin typeface="+mj-lt"/>
                <a:ea typeface="+mj-ea"/>
                <a:cs typeface="+mj-cs"/>
                <a:sym typeface="Gill Sans"/>
              </a:rPr>
              <a:t>13:1</a:t>
            </a:r>
            <a:r>
              <a:rPr sz="2700">
                <a:latin typeface="+mj-lt"/>
                <a:ea typeface="+mj-ea"/>
                <a:cs typeface="+mj-cs"/>
                <a:sym typeface="Gill Sans"/>
              </a:rPr>
              <a:t> Owe nothing to anyone except to love one another; for he who loves his neighbor has fulfilled the law. 9 For this, “YOU SHALL NOT COMMIT ADULTERY, YOU SHALL NOT MURDER, YOU SHALL NOT STEAL, YOU SHALL NOT COVET,” and if there is any other commandment, it is summed up in this saying, “YOU SHALL LOVE YOUR NEIGHBOR AS YOURSELF.” 10 Love does no wrong to a neighbor; love therefore is the fulfillment of the law (Ro 13:8-10).</a:t>
            </a:r>
          </a:p>
        </p:txBody>
      </p:sp>
      <p:sp>
        <p:nvSpPr>
          <p:cNvPr id="50" name="Shape 50"/>
          <p:cNvSpPr/>
          <p:nvPr/>
        </p:nvSpPr>
        <p:spPr>
          <a:xfrm>
            <a:off x="2180580" y="813544"/>
            <a:ext cx="599022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76250" indent="-476250" algn="l" defTabSz="457200">
              <a:spcBef>
                <a:spcPts val="800"/>
              </a:spcBef>
              <a:buSzPct val="70000"/>
              <a:buFont typeface="Zapf Dingbats"/>
              <a:buChar char="✦"/>
              <a:defRPr b="1" sz="2500" u="sng">
                <a:latin typeface="Helvetica"/>
                <a:ea typeface="Helvetica"/>
                <a:cs typeface="Helvetica"/>
                <a:sym typeface="Helvetica"/>
              </a:defRPr>
            </a:lvl1pPr>
          </a:lstStyle>
          <a:p>
            <a:pPr lvl="0">
              <a:defRPr b="0" sz="1800" u="none"/>
            </a:pPr>
            <a:r>
              <a:rPr b="1" sz="2500" u="sng"/>
              <a:t>Love summarizes the laws (13:8-10)</a:t>
            </a:r>
          </a:p>
        </p:txBody>
      </p:sp>
      <p:sp>
        <p:nvSpPr>
          <p:cNvPr id="51" name="Shape 51"/>
          <p:cNvSpPr/>
          <p:nvPr/>
        </p:nvSpPr>
        <p:spPr>
          <a:xfrm>
            <a:off x="1708005" y="4542338"/>
            <a:ext cx="10183926" cy="463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Subtle transition:  From regarding government (1-6) to “all” (7,8)</a:t>
            </a:r>
            <a:endParaRPr sz="2900">
              <a:uFill>
                <a:solidFill/>
              </a:uFill>
              <a:latin typeface="+mj-lt"/>
              <a:ea typeface="+mj-ea"/>
              <a:cs typeface="+mj-cs"/>
              <a:sym typeface="Gill Sans"/>
            </a:endParaRPr>
          </a:p>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Owe nothing to anyone</a:t>
            </a:r>
            <a:r>
              <a:rPr sz="2900">
                <a:uFill>
                  <a:solidFill/>
                </a:uFill>
                <a:latin typeface="+mj-lt"/>
                <a:ea typeface="+mj-ea"/>
                <a:cs typeface="+mj-cs"/>
                <a:sym typeface="Gill Sans"/>
              </a:rPr>
              <a:t>” (8):  “</a:t>
            </a:r>
            <a:r>
              <a:rPr i="1" sz="2900">
                <a:uFill>
                  <a:solidFill/>
                </a:uFill>
                <a:latin typeface="+mj-lt"/>
                <a:ea typeface="+mj-ea"/>
                <a:cs typeface="+mj-cs"/>
                <a:sym typeface="Gill Sans"/>
              </a:rPr>
              <a:t>Never for no reason</a:t>
            </a:r>
            <a:r>
              <a:rPr sz="2900">
                <a:uFill>
                  <a:solidFill/>
                </a:uFill>
                <a:latin typeface="+mj-lt"/>
                <a:ea typeface="+mj-ea"/>
                <a:cs typeface="+mj-cs"/>
                <a:sym typeface="Gill Sans"/>
              </a:rPr>
              <a:t>” owe…. Usury: interest (Dt 23:3; Pr 22:6-7)?</a:t>
            </a:r>
            <a:br>
              <a:rPr sz="2900">
                <a:uFill>
                  <a:solidFill/>
                </a:uFill>
                <a:latin typeface="+mj-lt"/>
                <a:ea typeface="+mj-ea"/>
                <a:cs typeface="+mj-cs"/>
                <a:sym typeface="Gill Sans"/>
              </a:rPr>
            </a:br>
            <a:r>
              <a:rPr sz="2900">
                <a:uFill>
                  <a:solidFill/>
                </a:uFill>
                <a:latin typeface="+mj-lt"/>
                <a:ea typeface="+mj-ea"/>
                <a:cs typeface="+mj-cs"/>
                <a:sym typeface="Gill Sans"/>
              </a:rPr>
              <a:t>Be practical: Buying a car?</a:t>
            </a:r>
            <a:endParaRPr sz="2900">
              <a:uFill>
                <a:solidFill/>
              </a:uFill>
              <a:latin typeface="+mj-lt"/>
              <a:ea typeface="+mj-ea"/>
              <a:cs typeface="+mj-cs"/>
              <a:sym typeface="Gill Sans"/>
            </a:endParaRPr>
          </a:p>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Love one another</a:t>
            </a:r>
            <a:r>
              <a:rPr sz="2900">
                <a:uFill>
                  <a:solidFill/>
                </a:uFill>
                <a:latin typeface="+mj-lt"/>
                <a:ea typeface="+mj-ea"/>
                <a:cs typeface="+mj-cs"/>
                <a:sym typeface="Gill Sans"/>
              </a:rPr>
              <a:t>”(7): positively give and share rather than to be in obligation to others for money, “</a:t>
            </a:r>
            <a:r>
              <a:rPr i="1" sz="2900">
                <a:uFill>
                  <a:solidFill/>
                </a:uFill>
                <a:latin typeface="+mj-lt"/>
                <a:ea typeface="+mj-ea"/>
                <a:cs typeface="+mj-cs"/>
                <a:sym typeface="Gill Sans"/>
              </a:rPr>
              <a:t>custom to whom custom, fear to whom fear; honor to honor</a:t>
            </a:r>
            <a:r>
              <a:rPr sz="2900">
                <a:uFill>
                  <a:solidFill/>
                </a:uFill>
                <a:latin typeface="+mj-lt"/>
                <a:ea typeface="+mj-ea"/>
                <a:cs typeface="+mj-cs"/>
                <a:sym typeface="Gill Sans"/>
              </a:rPr>
              <a:t>”. </a:t>
            </a:r>
            <a:endParaRPr sz="2900">
              <a:uFill>
                <a:solidFill/>
              </a:uFill>
              <a:latin typeface="+mj-lt"/>
              <a:ea typeface="+mj-ea"/>
              <a:cs typeface="+mj-cs"/>
              <a:sym typeface="Gill Sans"/>
            </a:endParaRPr>
          </a:p>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Love …is fulfillment of law</a:t>
            </a:r>
            <a:r>
              <a:rPr sz="2900">
                <a:uFill>
                  <a:solidFill/>
                </a:uFill>
                <a:latin typeface="+mj-lt"/>
                <a:ea typeface="+mj-ea"/>
                <a:cs typeface="+mj-cs"/>
                <a:sym typeface="Gill Sans"/>
              </a:rPr>
              <a:t>” (10):  Love summarizes the law in everyday.</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49"/>
                                        </p:tgtEl>
                                        <p:attrNameLst>
                                          <p:attrName>style.visibility</p:attrName>
                                        </p:attrNameLst>
                                      </p:cBhvr>
                                      <p:to>
                                        <p:strVal val="visible"/>
                                      </p:to>
                                    </p:set>
                                    <p:animEffect filter="strips(downRight)" transition="in">
                                      <p:cBhvr>
                                        <p:cTn id="7" dur="2250"/>
                                        <p:tgtEl>
                                          <p:spTgt spid="49"/>
                                        </p:tgtEl>
                                      </p:cBhvr>
                                    </p:animEffect>
                                  </p:childTnLst>
                                </p:cTn>
                              </p:par>
                            </p:childTnLst>
                          </p:cTn>
                        </p:par>
                        <p:par>
                          <p:cTn id="8" fill="hold">
                            <p:stCondLst>
                              <p:cond delay="2250"/>
                            </p:stCondLst>
                            <p:childTnLst>
                              <p:par>
                                <p:cTn id="9" nodeType="afterEffect" presetClass="entr" presetSubtype="8" presetID="15" grpId="2" fill="hold">
                                  <p:stCondLst>
                                    <p:cond delay="200"/>
                                  </p:stCondLst>
                                  <p:iterate type="el" backwards="0">
                                    <p:tmAbs val="0"/>
                                  </p:iterate>
                                  <p:childTnLst>
                                    <p:set>
                                      <p:cBhvr>
                                        <p:cTn id="10" fill="hold"/>
                                        <p:tgtEl>
                                          <p:spTgt spid="51">
                                            <p:bg/>
                                          </p:spTgt>
                                        </p:tgtEl>
                                        <p:attrNameLst>
                                          <p:attrName>style.visibility</p:attrName>
                                        </p:attrNameLst>
                                      </p:cBhvr>
                                      <p:to>
                                        <p:strVal val="visible"/>
                                      </p:to>
                                    </p:set>
                                    <p:anim calcmode="lin" valueType="num">
                                      <p:cBhvr>
                                        <p:cTn id="11" dur="1000" fill="hold"/>
                                        <p:tgtEl>
                                          <p:spTgt spid="51">
                                            <p:bg/>
                                          </p:spTgt>
                                        </p:tgtEl>
                                        <p:attrNameLst>
                                          <p:attrName>ppt_w</p:attrName>
                                        </p:attrNameLst>
                                      </p:cBhvr>
                                      <p:tavLst>
                                        <p:tav tm="0">
                                          <p:val>
                                            <p:fltVal val="0"/>
                                          </p:val>
                                        </p:tav>
                                        <p:tav tm="100000">
                                          <p:val>
                                            <p:strVal val="#ppt_w"/>
                                          </p:val>
                                        </p:tav>
                                      </p:tavLst>
                                    </p:anim>
                                    <p:anim calcmode="lin" valueType="num">
                                      <p:cBhvr>
                                        <p:cTn id="12" dur="1000" fill="hold"/>
                                        <p:tgtEl>
                                          <p:spTgt spid="51">
                                            <p:bg/>
                                          </p:spTgt>
                                        </p:tgtEl>
                                        <p:attrNameLst>
                                          <p:attrName>ppt_h</p:attrName>
                                        </p:attrNameLst>
                                      </p:cBhvr>
                                      <p:tavLst>
                                        <p:tav tm="0">
                                          <p:val>
                                            <p:fltVal val="0"/>
                                          </p:val>
                                        </p:tav>
                                        <p:tav tm="100000">
                                          <p:val>
                                            <p:strVal val="#ppt_h"/>
                                          </p:val>
                                        </p:tav>
                                      </p:tavLst>
                                    </p:anim>
                                    <p:anim calcmode="lin" valueType="num">
                                      <p:cBhvr>
                                        <p:cTn id="13" dur="1000" fill="hold"/>
                                        <p:tgtEl>
                                          <p:spTgt spid="51">
                                            <p:bg/>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1">
                                            <p:bg/>
                                          </p:spTgt>
                                        </p:tgtEl>
                                        <p:attrNameLst>
                                          <p:attrName>ppt_y</p:attrName>
                                        </p:attrNameLst>
                                      </p:cBhvr>
                                      <p:tavLst>
                                        <p:tav tm="0" fmla="#ppt_y+(sin(-2*pi*(1-$))*-#ppt_x+cos(-2*pi*(1-$))*(1-#ppt_y))*(1-$)">
                                          <p:val>
                                            <p:fltVal val="0"/>
                                          </p:val>
                                        </p:tav>
                                        <p:tav tm="100000">
                                          <p:val>
                                            <p:fltVal val="1"/>
                                          </p:val>
                                        </p:tav>
                                      </p:tavLst>
                                    </p:anim>
                                  </p:childTnLst>
                                </p:cTn>
                              </p:par>
                              <p:par>
                                <p:cTn id="15" presetClass="entr" presetSubtype="8" presetID="15" grpId="2" fill="hold">
                                  <p:stCondLst>
                                    <p:cond delay="0"/>
                                  </p:stCondLst>
                                  <p:iterate type="el" backwards="0">
                                    <p:tmAbs val="0"/>
                                  </p:iterate>
                                  <p:childTnLst>
                                    <p:set>
                                      <p:cBhvr>
                                        <p:cTn id="16" fill="hold"/>
                                        <p:tgtEl>
                                          <p:spTgt spid="51">
                                            <p:txEl>
                                              <p:pRg st="0" end="0"/>
                                            </p:txEl>
                                          </p:spTgt>
                                        </p:tgtEl>
                                        <p:attrNameLst>
                                          <p:attrName>style.visibility</p:attrName>
                                        </p:attrNameLst>
                                      </p:cBhvr>
                                      <p:to>
                                        <p:strVal val="visible"/>
                                      </p:to>
                                    </p:set>
                                    <p:anim calcmode="lin" valueType="num">
                                      <p:cBhvr>
                                        <p:cTn id="17" dur="10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51">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15" grpId="2" fill="hold">
                                  <p:stCondLst>
                                    <p:cond delay="0"/>
                                  </p:stCondLst>
                                  <p:iterate type="el" backwards="0">
                                    <p:tmAbs val="0"/>
                                  </p:iterate>
                                  <p:childTnLst>
                                    <p:set>
                                      <p:cBhvr>
                                        <p:cTn id="24" fill="hold"/>
                                        <p:tgtEl>
                                          <p:spTgt spid="51">
                                            <p:txEl>
                                              <p:pRg st="1" end="1"/>
                                            </p:txEl>
                                          </p:spTgt>
                                        </p:tgtEl>
                                        <p:attrNameLst>
                                          <p:attrName>style.visibility</p:attrName>
                                        </p:attrNameLst>
                                      </p:cBhvr>
                                      <p:to>
                                        <p:strVal val="visible"/>
                                      </p:to>
                                    </p:set>
                                    <p:anim calcmode="lin" valueType="num">
                                      <p:cBhvr>
                                        <p:cTn id="25" dur="1000" fill="hold"/>
                                        <p:tgtEl>
                                          <p:spTgt spid="51">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1">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15" grpId="2" fill="hold">
                                  <p:stCondLst>
                                    <p:cond delay="0"/>
                                  </p:stCondLst>
                                  <p:iterate type="el" backwards="0">
                                    <p:tmAbs val="0"/>
                                  </p:iterate>
                                  <p:childTnLst>
                                    <p:set>
                                      <p:cBhvr>
                                        <p:cTn id="32" fill="hold"/>
                                        <p:tgtEl>
                                          <p:spTgt spid="51">
                                            <p:txEl>
                                              <p:pRg st="2" end="2"/>
                                            </p:txEl>
                                          </p:spTgt>
                                        </p:tgtEl>
                                        <p:attrNameLst>
                                          <p:attrName>style.visibility</p:attrName>
                                        </p:attrNameLst>
                                      </p:cBhvr>
                                      <p:to>
                                        <p:strVal val="visible"/>
                                      </p:to>
                                    </p:set>
                                    <p:anim calcmode="lin" valueType="num">
                                      <p:cBhvr>
                                        <p:cTn id="33" dur="1000" fill="hold"/>
                                        <p:tgtEl>
                                          <p:spTgt spid="51">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51">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15" grpId="2" fill="hold">
                                  <p:stCondLst>
                                    <p:cond delay="0"/>
                                  </p:stCondLst>
                                  <p:iterate type="el" backwards="0">
                                    <p:tmAbs val="0"/>
                                  </p:iterate>
                                  <p:childTnLst>
                                    <p:set>
                                      <p:cBhvr>
                                        <p:cTn id="40" fill="hold"/>
                                        <p:tgtEl>
                                          <p:spTgt spid="51">
                                            <p:txEl>
                                              <p:pRg st="3" end="3"/>
                                            </p:txEl>
                                          </p:spTgt>
                                        </p:tgtEl>
                                        <p:attrNameLst>
                                          <p:attrName>style.visibility</p:attrName>
                                        </p:attrNameLst>
                                      </p:cBhvr>
                                      <p:to>
                                        <p:strVal val="visible"/>
                                      </p:to>
                                    </p:set>
                                    <p:anim calcmode="lin" valueType="num">
                                      <p:cBhvr>
                                        <p:cTn id="41" dur="1000" fill="hold"/>
                                        <p:tgtEl>
                                          <p:spTgt spid="51">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51">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1" grpId="2"/>
      <p:bldP build="whole" bldLvl="1" animBg="1" rev="0" advAuto="0" spid="49"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nvSpPr>
        <p:spPr>
          <a:xfrm>
            <a:off x="1708005" y="267444"/>
            <a:ext cx="8856279"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B) General principles for living in the world (Ro 13:8-14)</a:t>
            </a:r>
          </a:p>
        </p:txBody>
      </p:sp>
      <p:sp>
        <p:nvSpPr>
          <p:cNvPr id="54" name="Shape 54"/>
          <p:cNvSpPr/>
          <p:nvPr/>
        </p:nvSpPr>
        <p:spPr>
          <a:xfrm>
            <a:off x="1708005" y="1684838"/>
            <a:ext cx="11037336" cy="28575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600">
                <a:latin typeface="+mj-lt"/>
                <a:ea typeface="+mj-ea"/>
                <a:cs typeface="+mj-cs"/>
                <a:sym typeface="Gill Sans"/>
              </a:rPr>
              <a:t>13:11</a:t>
            </a:r>
            <a:r>
              <a:rPr sz="2700">
                <a:latin typeface="+mj-lt"/>
                <a:ea typeface="+mj-ea"/>
                <a:cs typeface="+mj-cs"/>
                <a:sym typeface="Gill Sans"/>
              </a:rPr>
              <a:t> And this do, knowing the time, that it is already the hour for you to awaken from sleep; for now salvation is nearer to us than when we believed. 12 The night is almost gone, and the day is at hand. 13 Let us therefore lay aside the deeds of darkness and put on the armor of light. Let us behave properly as in the day, not in carousing and drunkenness, not in sexual promiscuity and sensuality, not in strife and jealousy. 14 But put on the Lord Jesus Christ, and make no provision for the flesh in regard to its lusts.</a:t>
            </a:r>
          </a:p>
        </p:txBody>
      </p:sp>
      <p:sp>
        <p:nvSpPr>
          <p:cNvPr id="55" name="Shape 55"/>
          <p:cNvSpPr/>
          <p:nvPr/>
        </p:nvSpPr>
        <p:spPr>
          <a:xfrm>
            <a:off x="2142480" y="766176"/>
            <a:ext cx="607858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76250" indent="-476250" algn="l" defTabSz="457200">
              <a:spcBef>
                <a:spcPts val="800"/>
              </a:spcBef>
              <a:buSzPct val="70000"/>
              <a:buFont typeface="Zapf Dingbats"/>
              <a:buChar char="✦"/>
              <a:defRPr b="1" sz="2500" u="sng">
                <a:latin typeface="Helvetica"/>
                <a:ea typeface="Helvetica"/>
                <a:cs typeface="Helvetica"/>
                <a:sym typeface="Helvetica"/>
              </a:defRPr>
            </a:lvl1pPr>
          </a:lstStyle>
          <a:p>
            <a:pPr lvl="0">
              <a:defRPr b="0" sz="1800" u="none"/>
            </a:pPr>
            <a:r>
              <a:rPr b="1" sz="2500" u="sng"/>
              <a:t>Love supersedes impurity (13:11-14)</a:t>
            </a:r>
          </a:p>
        </p:txBody>
      </p:sp>
      <p:sp>
        <p:nvSpPr>
          <p:cNvPr id="56" name="Shape 56"/>
          <p:cNvSpPr/>
          <p:nvPr/>
        </p:nvSpPr>
        <p:spPr>
          <a:xfrm>
            <a:off x="1708005" y="5041899"/>
            <a:ext cx="10183926" cy="397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Awaken from sleep</a:t>
            </a:r>
            <a:r>
              <a:rPr sz="2900">
                <a:uFill>
                  <a:solidFill/>
                </a:uFill>
                <a:latin typeface="+mj-lt"/>
                <a:ea typeface="+mj-ea"/>
                <a:cs typeface="+mj-cs"/>
                <a:sym typeface="Gill Sans"/>
              </a:rPr>
              <a:t>” (11): </a:t>
            </a:r>
            <a:endParaRPr sz="2900">
              <a:uFill>
                <a:solidFill/>
              </a:uFill>
              <a:latin typeface="+mj-lt"/>
              <a:ea typeface="+mj-ea"/>
              <a:cs typeface="+mj-cs"/>
              <a:sym typeface="Gill Sans"/>
            </a:endParaRPr>
          </a:p>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Salvation</a:t>
            </a:r>
            <a:r>
              <a:rPr sz="2900">
                <a:uFill>
                  <a:solidFill/>
                </a:uFill>
                <a:latin typeface="+mj-lt"/>
                <a:ea typeface="+mj-ea"/>
                <a:cs typeface="+mj-cs"/>
                <a:sym typeface="Gill Sans"/>
              </a:rPr>
              <a:t>” (11): the final glorification when Christ returns. </a:t>
            </a:r>
            <a:endParaRPr sz="2900">
              <a:uFill>
                <a:solidFill/>
              </a:uFill>
              <a:latin typeface="+mj-lt"/>
              <a:ea typeface="+mj-ea"/>
              <a:cs typeface="+mj-cs"/>
              <a:sym typeface="Gill Sans"/>
            </a:endParaRPr>
          </a:p>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Not in drunkenness, not in sensuality</a:t>
            </a:r>
            <a:r>
              <a:rPr sz="2900">
                <a:uFill>
                  <a:solidFill/>
                </a:uFill>
                <a:latin typeface="+mj-lt"/>
                <a:ea typeface="+mj-ea"/>
                <a:cs typeface="+mj-cs"/>
                <a:sym typeface="Gill Sans"/>
              </a:rPr>
              <a:t>” (13):  Fun and love cannot mix with our flesh’s passion. What is love?</a:t>
            </a:r>
            <a:endParaRPr sz="2900">
              <a:uFill>
                <a:solidFill/>
              </a:uFill>
              <a:latin typeface="+mj-lt"/>
              <a:ea typeface="+mj-ea"/>
              <a:cs typeface="+mj-cs"/>
              <a:sym typeface="Gill Sans"/>
            </a:endParaRPr>
          </a:p>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Put on the Lord Jesus Christ</a:t>
            </a:r>
            <a:r>
              <a:rPr sz="2900">
                <a:uFill>
                  <a:solidFill/>
                </a:uFill>
                <a:latin typeface="+mj-lt"/>
                <a:ea typeface="+mj-ea"/>
                <a:cs typeface="+mj-cs"/>
                <a:sym typeface="Gill Sans"/>
              </a:rPr>
              <a:t>” (14): Imagery of putting on a set of clothes means that we purposely adopt His holy ways</a:t>
            </a:r>
            <a:endParaRPr sz="2900">
              <a:uFill>
                <a:solidFill/>
              </a:uFill>
              <a:latin typeface="+mj-lt"/>
              <a:ea typeface="+mj-ea"/>
              <a:cs typeface="+mj-cs"/>
              <a:sym typeface="Gill Sans"/>
            </a:endParaRPr>
          </a:p>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a:t>
            </a:r>
            <a:r>
              <a:rPr i="1" sz="2900">
                <a:uFill>
                  <a:solidFill/>
                </a:uFill>
                <a:latin typeface="+mj-lt"/>
                <a:ea typeface="+mj-ea"/>
                <a:cs typeface="+mj-cs"/>
                <a:sym typeface="Gill Sans"/>
              </a:rPr>
              <a:t>Make no provision for the flesh</a:t>
            </a:r>
            <a:r>
              <a:rPr sz="2900">
                <a:uFill>
                  <a:solidFill/>
                </a:uFill>
                <a:latin typeface="+mj-lt"/>
                <a:ea typeface="+mj-ea"/>
                <a:cs typeface="+mj-cs"/>
                <a:sym typeface="Gill Sans"/>
              </a:rPr>
              <a:t>” (14):  Forbid even a little room</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strips(downRight)" transition="in">
                                      <p:cBhvr>
                                        <p:cTn id="7" dur="2250"/>
                                        <p:tgtEl>
                                          <p:spTgt spid="54"/>
                                        </p:tgtEl>
                                      </p:cBhvr>
                                    </p:animEffect>
                                  </p:childTnLst>
                                </p:cTn>
                              </p:par>
                            </p:childTnLst>
                          </p:cTn>
                        </p:par>
                        <p:par>
                          <p:cTn id="8" fill="hold">
                            <p:stCondLst>
                              <p:cond delay="2250"/>
                            </p:stCondLst>
                            <p:childTnLst>
                              <p:par>
                                <p:cTn id="9" nodeType="afterEffect" presetClass="entr" presetSubtype="8" presetID="15" grpId="2" fill="hold">
                                  <p:stCondLst>
                                    <p:cond delay="200"/>
                                  </p:stCondLst>
                                  <p:iterate type="el" backwards="0">
                                    <p:tmAbs val="0"/>
                                  </p:iterate>
                                  <p:childTnLst>
                                    <p:set>
                                      <p:cBhvr>
                                        <p:cTn id="10" fill="hold"/>
                                        <p:tgtEl>
                                          <p:spTgt spid="56">
                                            <p:bg/>
                                          </p:spTgt>
                                        </p:tgtEl>
                                        <p:attrNameLst>
                                          <p:attrName>style.visibility</p:attrName>
                                        </p:attrNameLst>
                                      </p:cBhvr>
                                      <p:to>
                                        <p:strVal val="visible"/>
                                      </p:to>
                                    </p:set>
                                    <p:anim calcmode="lin" valueType="num">
                                      <p:cBhvr>
                                        <p:cTn id="11" dur="1000" fill="hold"/>
                                        <p:tgtEl>
                                          <p:spTgt spid="56">
                                            <p:bg/>
                                          </p:spTgt>
                                        </p:tgtEl>
                                        <p:attrNameLst>
                                          <p:attrName>ppt_w</p:attrName>
                                        </p:attrNameLst>
                                      </p:cBhvr>
                                      <p:tavLst>
                                        <p:tav tm="0">
                                          <p:val>
                                            <p:fltVal val="0"/>
                                          </p:val>
                                        </p:tav>
                                        <p:tav tm="100000">
                                          <p:val>
                                            <p:strVal val="#ppt_w"/>
                                          </p:val>
                                        </p:tav>
                                      </p:tavLst>
                                    </p:anim>
                                    <p:anim calcmode="lin" valueType="num">
                                      <p:cBhvr>
                                        <p:cTn id="12" dur="1000" fill="hold"/>
                                        <p:tgtEl>
                                          <p:spTgt spid="56">
                                            <p:bg/>
                                          </p:spTgt>
                                        </p:tgtEl>
                                        <p:attrNameLst>
                                          <p:attrName>ppt_h</p:attrName>
                                        </p:attrNameLst>
                                      </p:cBhvr>
                                      <p:tavLst>
                                        <p:tav tm="0">
                                          <p:val>
                                            <p:fltVal val="0"/>
                                          </p:val>
                                        </p:tav>
                                        <p:tav tm="100000">
                                          <p:val>
                                            <p:strVal val="#ppt_h"/>
                                          </p:val>
                                        </p:tav>
                                      </p:tavLst>
                                    </p:anim>
                                    <p:anim calcmode="lin" valueType="num">
                                      <p:cBhvr>
                                        <p:cTn id="13" dur="1000" fill="hold"/>
                                        <p:tgtEl>
                                          <p:spTgt spid="56">
                                            <p:bg/>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6">
                                            <p:bg/>
                                          </p:spTgt>
                                        </p:tgtEl>
                                        <p:attrNameLst>
                                          <p:attrName>ppt_y</p:attrName>
                                        </p:attrNameLst>
                                      </p:cBhvr>
                                      <p:tavLst>
                                        <p:tav tm="0" fmla="#ppt_y+(sin(-2*pi*(1-$))*-#ppt_x+cos(-2*pi*(1-$))*(1-#ppt_y))*(1-$)">
                                          <p:val>
                                            <p:fltVal val="0"/>
                                          </p:val>
                                        </p:tav>
                                        <p:tav tm="100000">
                                          <p:val>
                                            <p:fltVal val="1"/>
                                          </p:val>
                                        </p:tav>
                                      </p:tavLst>
                                    </p:anim>
                                  </p:childTnLst>
                                </p:cTn>
                              </p:par>
                              <p:par>
                                <p:cTn id="15" presetClass="entr" presetSubtype="8" presetID="15" grpId="2" fill="hold">
                                  <p:stCondLst>
                                    <p:cond delay="0"/>
                                  </p:stCondLst>
                                  <p:iterate type="el" backwards="0">
                                    <p:tmAbs val="0"/>
                                  </p:iterate>
                                  <p:childTnLst>
                                    <p:set>
                                      <p:cBhvr>
                                        <p:cTn id="16" fill="hold"/>
                                        <p:tgtEl>
                                          <p:spTgt spid="56">
                                            <p:txEl>
                                              <p:pRg st="0" end="0"/>
                                            </p:txEl>
                                          </p:spTgt>
                                        </p:tgtEl>
                                        <p:attrNameLst>
                                          <p:attrName>style.visibility</p:attrName>
                                        </p:attrNameLst>
                                      </p:cBhvr>
                                      <p:to>
                                        <p:strVal val="visible"/>
                                      </p:to>
                                    </p:set>
                                    <p:anim calcmode="lin" valueType="num">
                                      <p:cBhvr>
                                        <p:cTn id="17" dur="1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56">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15" grpId="2" fill="hold">
                                  <p:stCondLst>
                                    <p:cond delay="0"/>
                                  </p:stCondLst>
                                  <p:iterate type="el" backwards="0">
                                    <p:tmAbs val="0"/>
                                  </p:iterate>
                                  <p:childTnLst>
                                    <p:set>
                                      <p:cBhvr>
                                        <p:cTn id="24" fill="hold"/>
                                        <p:tgtEl>
                                          <p:spTgt spid="56">
                                            <p:txEl>
                                              <p:pRg st="1" end="1"/>
                                            </p:txEl>
                                          </p:spTgt>
                                        </p:tgtEl>
                                        <p:attrNameLst>
                                          <p:attrName>style.visibility</p:attrName>
                                        </p:attrNameLst>
                                      </p:cBhvr>
                                      <p:to>
                                        <p:strVal val="visible"/>
                                      </p:to>
                                    </p:set>
                                    <p:anim calcmode="lin" valueType="num">
                                      <p:cBhvr>
                                        <p:cTn id="25" dur="1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15" grpId="2" fill="hold">
                                  <p:stCondLst>
                                    <p:cond delay="0"/>
                                  </p:stCondLst>
                                  <p:iterate type="el" backwards="0">
                                    <p:tmAbs val="0"/>
                                  </p:iterate>
                                  <p:childTnLst>
                                    <p:set>
                                      <p:cBhvr>
                                        <p:cTn id="32" fill="hold"/>
                                        <p:tgtEl>
                                          <p:spTgt spid="56">
                                            <p:txEl>
                                              <p:pRg st="2" end="2"/>
                                            </p:txEl>
                                          </p:spTgt>
                                        </p:tgtEl>
                                        <p:attrNameLst>
                                          <p:attrName>style.visibility</p:attrName>
                                        </p:attrNameLst>
                                      </p:cBhvr>
                                      <p:to>
                                        <p:strVal val="visible"/>
                                      </p:to>
                                    </p:set>
                                    <p:anim calcmode="lin" valueType="num">
                                      <p:cBhvr>
                                        <p:cTn id="33" dur="1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56">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5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15" grpId="2" fill="hold">
                                  <p:stCondLst>
                                    <p:cond delay="0"/>
                                  </p:stCondLst>
                                  <p:iterate type="el" backwards="0">
                                    <p:tmAbs val="0"/>
                                  </p:iterate>
                                  <p:childTnLst>
                                    <p:set>
                                      <p:cBhvr>
                                        <p:cTn id="40" fill="hold"/>
                                        <p:tgtEl>
                                          <p:spTgt spid="56">
                                            <p:txEl>
                                              <p:pRg st="3" end="3"/>
                                            </p:txEl>
                                          </p:spTgt>
                                        </p:tgtEl>
                                        <p:attrNameLst>
                                          <p:attrName>style.visibility</p:attrName>
                                        </p:attrNameLst>
                                      </p:cBhvr>
                                      <p:to>
                                        <p:strVal val="visible"/>
                                      </p:to>
                                    </p:set>
                                    <p:anim calcmode="lin" valueType="num">
                                      <p:cBhvr>
                                        <p:cTn id="41" dur="1000" fill="hold"/>
                                        <p:tgtEl>
                                          <p:spTgt spid="56">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56">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5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15" grpId="2" fill="hold">
                                  <p:stCondLst>
                                    <p:cond delay="0"/>
                                  </p:stCondLst>
                                  <p:iterate type="el" backwards="0">
                                    <p:tmAbs val="0"/>
                                  </p:iterate>
                                  <p:childTnLst>
                                    <p:set>
                                      <p:cBhvr>
                                        <p:cTn id="48" fill="hold"/>
                                        <p:tgtEl>
                                          <p:spTgt spid="56">
                                            <p:txEl>
                                              <p:pRg st="4" end="4"/>
                                            </p:txEl>
                                          </p:spTgt>
                                        </p:tgtEl>
                                        <p:attrNameLst>
                                          <p:attrName>style.visibility</p:attrName>
                                        </p:attrNameLst>
                                      </p:cBhvr>
                                      <p:to>
                                        <p:strVal val="visible"/>
                                      </p:to>
                                    </p:set>
                                    <p:anim calcmode="lin" valueType="num">
                                      <p:cBhvr>
                                        <p:cTn id="49" dur="1000" fill="hold"/>
                                        <p:tgtEl>
                                          <p:spTgt spid="56">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56">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5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P build="p" bldLvl="5" animBg="1" rev="0" advAuto="0" spid="56"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rot="5400000">
            <a:off x="6263271" y="16656"/>
            <a:ext cx="957274" cy="5249205"/>
          </a:xfrm>
          <a:prstGeom prst="rightArrow">
            <a:avLst>
              <a:gd name="adj1" fmla="val 32000"/>
              <a:gd name="adj2" fmla="val 74559"/>
            </a:avLst>
          </a:prstGeom>
          <a:solidFill>
            <a:srgbClr val="785618"/>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3200">
                <a:solidFill>
                  <a:srgbClr val="6F5016"/>
                </a:solidFill>
              </a:defRPr>
            </a:pPr>
          </a:p>
        </p:txBody>
      </p:sp>
      <p:sp>
        <p:nvSpPr>
          <p:cNvPr id="59" name="Shape 59"/>
          <p:cNvSpPr/>
          <p:nvPr/>
        </p:nvSpPr>
        <p:spPr>
          <a:xfrm>
            <a:off x="2320839" y="973733"/>
            <a:ext cx="8699791"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58069" indent="-358069" algn="just" defTabSz="457200">
              <a:spcBef>
                <a:spcPts val="1600"/>
              </a:spcBef>
              <a:buSzPct val="75000"/>
              <a:buChar char="•"/>
              <a:tabLst>
                <a:tab pos="241300" algn="l"/>
              </a:tabLst>
              <a:defRPr sz="1800"/>
            </a:pPr>
            <a:r>
              <a:rPr sz="2900">
                <a:uFill>
                  <a:solidFill/>
                </a:uFill>
                <a:latin typeface="+mj-lt"/>
                <a:ea typeface="+mj-ea"/>
                <a:cs typeface="+mj-cs"/>
                <a:sym typeface="Gill Sans"/>
              </a:rPr>
              <a:t>“Make </a:t>
            </a:r>
            <a:r>
              <a:rPr sz="3000">
                <a:uFill>
                  <a:solidFill/>
                </a:uFill>
                <a:latin typeface="Gill Sans SemiBold"/>
                <a:ea typeface="Gill Sans SemiBold"/>
                <a:cs typeface="Gill Sans SemiBold"/>
                <a:sym typeface="Gill Sans SemiBold"/>
              </a:rPr>
              <a:t>no provision for the flesh</a:t>
            </a:r>
            <a:r>
              <a:rPr sz="2900">
                <a:uFill>
                  <a:solidFill/>
                </a:uFill>
                <a:latin typeface="+mj-lt"/>
                <a:ea typeface="+mj-ea"/>
                <a:cs typeface="+mj-cs"/>
                <a:sym typeface="Gill Sans"/>
              </a:rPr>
              <a:t>” (14)</a:t>
            </a:r>
            <a:br>
              <a:rPr sz="2900">
                <a:uFill>
                  <a:solidFill/>
                </a:uFill>
                <a:latin typeface="+mj-lt"/>
                <a:ea typeface="+mj-ea"/>
                <a:cs typeface="+mj-cs"/>
                <a:sym typeface="Gill Sans"/>
              </a:rPr>
            </a:br>
            <a:r>
              <a:rPr sz="2900">
                <a:uFill>
                  <a:solidFill/>
                </a:uFill>
                <a:latin typeface="+mj-lt"/>
                <a:ea typeface="+mj-ea"/>
                <a:cs typeface="+mj-cs"/>
                <a:sym typeface="Gill Sans"/>
              </a:rPr>
              <a:t>List ways to do this: </a:t>
            </a:r>
          </a:p>
        </p:txBody>
      </p:sp>
      <p:graphicFrame>
        <p:nvGraphicFramePr>
          <p:cNvPr id="60" name="Table 60"/>
          <p:cNvGraphicFramePr/>
          <p:nvPr/>
        </p:nvGraphicFramePr>
        <p:xfrm>
          <a:off x="2320839" y="3554652"/>
          <a:ext cx="9521816" cy="522358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92215"/>
                <a:gridCol w="8629600"/>
              </a:tblGrid>
              <a:tr h="1044717">
                <a:tc>
                  <a:txBody>
                    <a:bodyPr/>
                    <a:lstStyle/>
                    <a:p>
                      <a:pPr lvl="0" algn="l" defTabSz="914400"/>
                      <a:r>
                        <a:rPr sz="2600">
                          <a:sym typeface="Gill Sans"/>
                        </a:rPr>
                        <a:t>1</a:t>
                      </a: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c>
                  <a:txBody>
                    <a:bodyPr/>
                    <a:lstStyle/>
                    <a:p>
                      <a:pPr lvl="0" algn="l" defTabSz="914400">
                        <a:defRPr sz="2600">
                          <a:sym typeface="Gill Sans"/>
                        </a:defRPr>
                      </a:pP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r>
              <a:tr h="1044717">
                <a:tc>
                  <a:txBody>
                    <a:bodyPr/>
                    <a:lstStyle/>
                    <a:p>
                      <a:pPr lvl="0" algn="l" defTabSz="914400"/>
                      <a:r>
                        <a:rPr sz="2600">
                          <a:sym typeface="Gill Sans"/>
                        </a:rPr>
                        <a:t>2</a:t>
                      </a: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c>
                  <a:txBody>
                    <a:bodyPr/>
                    <a:lstStyle/>
                    <a:p>
                      <a:pPr lvl="0" algn="l" defTabSz="914400">
                        <a:defRPr sz="2600">
                          <a:sym typeface="Gill Sans"/>
                        </a:defRPr>
                      </a:pP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r>
              <a:tr h="1044717">
                <a:tc>
                  <a:txBody>
                    <a:bodyPr/>
                    <a:lstStyle/>
                    <a:p>
                      <a:pPr lvl="0" algn="l" defTabSz="914400"/>
                      <a:r>
                        <a:rPr sz="2600">
                          <a:sym typeface="Gill Sans"/>
                        </a:rPr>
                        <a:t>3</a:t>
                      </a: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c>
                  <a:txBody>
                    <a:bodyPr/>
                    <a:lstStyle/>
                    <a:p>
                      <a:pPr lvl="0" algn="l" defTabSz="914400">
                        <a:defRPr sz="2600">
                          <a:sym typeface="Gill Sans"/>
                        </a:defRPr>
                      </a:pP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r>
              <a:tr h="1044717">
                <a:tc>
                  <a:txBody>
                    <a:bodyPr/>
                    <a:lstStyle/>
                    <a:p>
                      <a:pPr lvl="0" algn="l" defTabSz="914400"/>
                      <a:r>
                        <a:rPr sz="2600">
                          <a:sym typeface="Gill Sans"/>
                        </a:rPr>
                        <a:t>4</a:t>
                      </a: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c>
                  <a:txBody>
                    <a:bodyPr/>
                    <a:lstStyle/>
                    <a:p>
                      <a:pPr lvl="0" algn="l" defTabSz="914400">
                        <a:defRPr sz="2600">
                          <a:sym typeface="Gill Sans"/>
                        </a:defRPr>
                      </a:pP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r>
              <a:tr h="1044717">
                <a:tc>
                  <a:txBody>
                    <a:bodyPr/>
                    <a:lstStyle/>
                    <a:p>
                      <a:pPr lvl="0" algn="l" defTabSz="914400"/>
                      <a:r>
                        <a:rPr sz="2600">
                          <a:sym typeface="Gill Sans"/>
                        </a:rPr>
                        <a:t>5</a:t>
                      </a: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c>
                  <a:txBody>
                    <a:bodyPr/>
                    <a:lstStyle/>
                    <a:p>
                      <a:pPr lvl="0" algn="l" defTabSz="914400">
                        <a:defRPr sz="2600">
                          <a:sym typeface="Gill Sans"/>
                        </a:defRPr>
                      </a:pPr>
                    </a:p>
                  </a:txBody>
                  <a:tcPr marL="50800" marR="50800" marT="50800" marB="50800" anchor="ctr" anchorCtr="0" horzOverflow="overflow">
                    <a:gradFill flip="none" rotWithShape="1">
                      <a:gsLst>
                        <a:gs pos="0">
                          <a:srgbClr val="F9F3F8"/>
                        </a:gs>
                        <a:gs pos="100000">
                          <a:srgbClr val="C48E33">
                            <a:alpha val="0"/>
                          </a:srgbClr>
                        </a:gs>
                      </a:gsLst>
                      <a:lin ang="5400000" scaled="0"/>
                    </a:gradFill>
                  </a:tcPr>
                </a:tc>
              </a:tr>
            </a:tbl>
          </a:graphicData>
        </a:graphic>
      </p:graphicFrame>
      <p:sp>
        <p:nvSpPr>
          <p:cNvPr id="61" name="Shape 61"/>
          <p:cNvSpPr/>
          <p:nvPr/>
        </p:nvSpPr>
        <p:spPr>
          <a:xfrm>
            <a:off x="1708005" y="267444"/>
            <a:ext cx="8856279"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B) General principles for living in the world (Ro 13:8-14)</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15" grpId="1" fill="hold">
                                  <p:stCondLst>
                                    <p:cond delay="0"/>
                                  </p:stCondLst>
                                  <p:iterate type="el" backwards="0">
                                    <p:tmAbs val="0"/>
                                  </p:iterate>
                                  <p:childTnLst>
                                    <p:set>
                                      <p:cBhvr>
                                        <p:cTn id="6" fill="hold"/>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1" presetID="2" grpId="2" fill="hold">
                                  <p:stCondLst>
                                    <p:cond delay="200"/>
                                  </p:stCondLst>
                                  <p:iterate type="el" backwards="0">
                                    <p:tmAbs val="0"/>
                                  </p:iterate>
                                  <p:childTnLst>
                                    <p:set>
                                      <p:cBhvr>
                                        <p:cTn id="13" fill="hold"/>
                                        <p:tgtEl>
                                          <p:spTgt spid="58"/>
                                        </p:tgtEl>
                                        <p:attrNameLst>
                                          <p:attrName>style.visibility</p:attrName>
                                        </p:attrNameLst>
                                      </p:cBhvr>
                                      <p:to>
                                        <p:strVal val="visible"/>
                                      </p:to>
                                    </p:set>
                                    <p:anim calcmode="lin" valueType="num">
                                      <p:cBhvr>
                                        <p:cTn id="14" dur="2500" fill="hold"/>
                                        <p:tgtEl>
                                          <p:spTgt spid="58"/>
                                        </p:tgtEl>
                                        <p:attrNameLst>
                                          <p:attrName>ppt_x</p:attrName>
                                        </p:attrNameLst>
                                      </p:cBhvr>
                                      <p:tavLst>
                                        <p:tav tm="0">
                                          <p:val>
                                            <p:strVal val="#ppt_x"/>
                                          </p:val>
                                        </p:tav>
                                        <p:tav tm="100000">
                                          <p:val>
                                            <p:strVal val="#ppt_x"/>
                                          </p:val>
                                        </p:tav>
                                      </p:tavLst>
                                    </p:anim>
                                    <p:anim calcmode="lin" valueType="num">
                                      <p:cBhvr>
                                        <p:cTn id="15" dur="2500" fill="hold"/>
                                        <p:tgtEl>
                                          <p:spTgt spid="58"/>
                                        </p:tgtEl>
                                        <p:attrNameLst>
                                          <p:attrName>ppt_y</p:attrName>
                                        </p:attrNameLst>
                                      </p:cBhvr>
                                      <p:tavLst>
                                        <p:tav tm="0">
                                          <p:val>
                                            <p:strVal val="0-#ppt_h/2"/>
                                          </p:val>
                                        </p:tav>
                                        <p:tav tm="100000">
                                          <p:val>
                                            <p:strVal val="#ppt_y"/>
                                          </p:val>
                                        </p:tav>
                                      </p:tavLst>
                                    </p:anim>
                                  </p:childTnLst>
                                </p:cTn>
                              </p:par>
                            </p:childTnLst>
                          </p:cTn>
                        </p:par>
                        <p:par>
                          <p:cTn id="16" fill="hold">
                            <p:stCondLst>
                              <p:cond delay="3700"/>
                            </p:stCondLst>
                            <p:childTnLst>
                              <p:par>
                                <p:cTn id="17" nodeType="afterEffect" presetClass="entr" presetSubtype="8" presetID="7" grpId="3" fill="hold">
                                  <p:stCondLst>
                                    <p:cond delay="0"/>
                                  </p:stCondLst>
                                  <p:iterate type="el" backwards="0">
                                    <p:tmAbs val="0"/>
                                  </p:iterate>
                                  <p:childTnLst>
                                    <p:set>
                                      <p:cBhvr>
                                        <p:cTn id="18" fill="hold"/>
                                        <p:tgtEl>
                                          <p:spTgt spid="60"/>
                                        </p:tgtEl>
                                        <p:attrNameLst>
                                          <p:attrName>style.visibility</p:attrName>
                                        </p:attrNameLst>
                                      </p:cBhvr>
                                      <p:to>
                                        <p:strVal val="visible"/>
                                      </p:to>
                                    </p:set>
                                    <p:anim calcmode="lin" valueType="num">
                                      <p:cBhvr>
                                        <p:cTn id="19" dur="5250" fill="hold"/>
                                        <p:tgtEl>
                                          <p:spTgt spid="60"/>
                                        </p:tgtEl>
                                        <p:attrNameLst>
                                          <p:attrName>ppt_x</p:attrName>
                                        </p:attrNameLst>
                                      </p:cBhvr>
                                      <p:tavLst>
                                        <p:tav tm="0">
                                          <p:val>
                                            <p:strVal val="0-#ppt_w/2"/>
                                          </p:val>
                                        </p:tav>
                                        <p:tav tm="100000">
                                          <p:val>
                                            <p:strVal val="#ppt_x"/>
                                          </p:val>
                                        </p:tav>
                                      </p:tavLst>
                                    </p:anim>
                                    <p:anim calcmode="lin" valueType="num">
                                      <p:cBhvr>
                                        <p:cTn id="20" dur="52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1"/>
      <p:bldP build="whole" bldLvl="1" animBg="1" rev="0" advAuto="0" spid="58" grpId="2"/>
      <p:bldP build="whole" bldLvl="1" animBg="1" rev="0" advAuto="0" spid="60"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nvSpPr>
        <p:spPr>
          <a:xfrm>
            <a:off x="3562788" y="55136"/>
            <a:ext cx="5669931"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100">
                <a:latin typeface="+mj-lt"/>
                <a:ea typeface="+mj-ea"/>
                <a:cs typeface="+mj-cs"/>
                <a:sym typeface="Gill Sans"/>
              </a:defRPr>
            </a:lvl1pPr>
          </a:lstStyle>
          <a:p>
            <a:pPr lvl="0" defTabSz="914400">
              <a:defRPr sz="1800"/>
            </a:pPr>
            <a:r>
              <a:rPr sz="3100"/>
              <a:t>Living in the World ( Rom 13:1-14)</a:t>
            </a:r>
          </a:p>
        </p:txBody>
      </p:sp>
      <p:sp>
        <p:nvSpPr>
          <p:cNvPr id="64" name="Shape 64"/>
          <p:cNvSpPr/>
          <p:nvPr/>
        </p:nvSpPr>
        <p:spPr>
          <a:xfrm>
            <a:off x="2108399" y="5203190"/>
            <a:ext cx="10094167" cy="270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66357" indent="-666357" algn="l" defTabSz="457200">
              <a:spcBef>
                <a:spcPts val="2500"/>
              </a:spcBef>
              <a:buSzPct val="100000"/>
              <a:buAutoNum type="arabicPeriod" startAt="1"/>
              <a:tabLst>
                <a:tab pos="114300" algn="l"/>
              </a:tabLst>
              <a:defRPr sz="1800"/>
            </a:pPr>
            <a:r>
              <a:rPr sz="2800">
                <a:latin typeface="Garamond"/>
                <a:ea typeface="Garamond"/>
                <a:cs typeface="Garamond"/>
                <a:sym typeface="Garamond"/>
              </a:rPr>
              <a:t>What do you believe about debt?  Why? How does this passage affect your decisions?</a:t>
            </a:r>
            <a:endParaRPr sz="2800">
              <a:latin typeface="Garamond"/>
              <a:ea typeface="Garamond"/>
              <a:cs typeface="Garamond"/>
              <a:sym typeface="Garamond"/>
            </a:endParaRPr>
          </a:p>
          <a:p>
            <a:pPr lvl="0" marL="666357" indent="-666357" algn="l" defTabSz="457200">
              <a:spcBef>
                <a:spcPts val="2500"/>
              </a:spcBef>
              <a:buSzPct val="100000"/>
              <a:buAutoNum type="arabicPeriod" startAt="1"/>
              <a:tabLst>
                <a:tab pos="114300" algn="l"/>
              </a:tabLst>
              <a:defRPr sz="1800"/>
            </a:pPr>
            <a:r>
              <a:rPr sz="2800">
                <a:latin typeface="Garamond"/>
                <a:ea typeface="Garamond"/>
                <a:cs typeface="Garamond"/>
                <a:sym typeface="Garamond"/>
              </a:rPr>
              <a:t>What is one way that you have “put on Christ”?</a:t>
            </a:r>
            <a:endParaRPr sz="2800">
              <a:latin typeface="Garamond"/>
              <a:ea typeface="Garamond"/>
              <a:cs typeface="Garamond"/>
              <a:sym typeface="Garamond"/>
            </a:endParaRPr>
          </a:p>
          <a:p>
            <a:pPr lvl="0" marL="666357" indent="-666357" algn="l" defTabSz="457200">
              <a:spcBef>
                <a:spcPts val="2500"/>
              </a:spcBef>
              <a:buSzPct val="100000"/>
              <a:buAutoNum type="arabicPeriod" startAt="1"/>
              <a:tabLst>
                <a:tab pos="114300" algn="l"/>
              </a:tabLst>
              <a:defRPr sz="1800"/>
            </a:pPr>
            <a:r>
              <a:rPr sz="2800">
                <a:latin typeface="Garamond"/>
                <a:ea typeface="Garamond"/>
                <a:cs typeface="Garamond"/>
                <a:sym typeface="Garamond"/>
              </a:rPr>
              <a:t>In what ways do you find it difficult to believe that the government is God’s servant?</a:t>
            </a:r>
          </a:p>
        </p:txBody>
      </p:sp>
      <p:sp>
        <p:nvSpPr>
          <p:cNvPr id="65" name="Shape 65"/>
          <p:cNvSpPr/>
          <p:nvPr/>
        </p:nvSpPr>
        <p:spPr>
          <a:xfrm>
            <a:off x="1778199" y="1004492"/>
            <a:ext cx="21980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lvl="0">
              <a:defRPr b="0" sz="1800"/>
            </a:pPr>
            <a:r>
              <a:rPr b="1" sz="3600"/>
              <a:t>Summary</a:t>
            </a:r>
          </a:p>
        </p:txBody>
      </p:sp>
      <p:sp>
        <p:nvSpPr>
          <p:cNvPr id="66" name="Shape 66"/>
          <p:cNvSpPr/>
          <p:nvPr/>
        </p:nvSpPr>
        <p:spPr>
          <a:xfrm>
            <a:off x="2108399" y="1858791"/>
            <a:ext cx="10262832"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900">
                <a:latin typeface="Garamond"/>
                <a:ea typeface="Garamond"/>
                <a:cs typeface="Garamond"/>
                <a:sym typeface="Garamond"/>
              </a:defRPr>
            </a:lvl1pPr>
          </a:lstStyle>
          <a:p>
            <a:pPr lvl="0">
              <a:defRPr sz="1800"/>
            </a:pPr>
            <a:r>
              <a:rPr sz="2900"/>
              <a:t>Being Jesus’ disciples has great ramifications on the way we live in the world around us. These clear directives help guide our general attitude and approach to political entities – respect them, as well as handling ourselves in the evil-stained culture about us – live holy lives. </a:t>
            </a:r>
          </a:p>
        </p:txBody>
      </p:sp>
      <p:sp>
        <p:nvSpPr>
          <p:cNvPr id="67" name="Shape 67"/>
          <p:cNvSpPr/>
          <p:nvPr/>
        </p:nvSpPr>
        <p:spPr>
          <a:xfrm>
            <a:off x="1780674" y="4229100"/>
            <a:ext cx="48396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lvl="0">
              <a:defRPr b="0" sz="1800"/>
            </a:pPr>
            <a:r>
              <a:rPr b="1" sz="3600"/>
              <a:t>Discussion questions</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22" grpId="1" fill="hold">
                                  <p:stCondLst>
                                    <p:cond delay="300"/>
                                  </p:stCondLst>
                                  <p:iterate type="el" backwards="0">
                                    <p:tmAbs val="0"/>
                                  </p:iterate>
                                  <p:childTnLst>
                                    <p:set>
                                      <p:cBhvr>
                                        <p:cTn id="6" fill="hold"/>
                                        <p:tgtEl>
                                          <p:spTgt spid="66"/>
                                        </p:tgtEl>
                                        <p:attrNameLst>
                                          <p:attrName>style.visibility</p:attrName>
                                        </p:attrNameLst>
                                      </p:cBhvr>
                                      <p:to>
                                        <p:strVal val="visible"/>
                                      </p:to>
                                    </p:set>
                                    <p:animEffect filter="wipe(up)" transition="in">
                                      <p:cBhvr>
                                        <p:cTn id="7" dur="2250"/>
                                        <p:tgtEl>
                                          <p:spTgt spid="6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 grpId="2" fill="hold">
                                  <p:stCondLst>
                                    <p:cond delay="0"/>
                                  </p:stCondLst>
                                  <p:iterate type="el" backwards="0">
                                    <p:tmAbs val="0"/>
                                  </p:iterate>
                                  <p:childTnLst>
                                    <p:set>
                                      <p:cBhvr>
                                        <p:cTn id="11" fill="hold"/>
                                        <p:tgtEl>
                                          <p:spTgt spid="67"/>
                                        </p:tgtEl>
                                        <p:attrNameLst>
                                          <p:attrName>style.visibility</p:attrName>
                                        </p:attrNameLst>
                                      </p:cBhvr>
                                      <p:to>
                                        <p:strVal val="visible"/>
                                      </p:to>
                                    </p:set>
                                    <p:animEffect filter="(null)(right)" transition="in">
                                      <p:cBhvr>
                                        <p:cTn id="12" dur="2500"/>
                                        <p:tgtEl>
                                          <p:spTgt spid="67"/>
                                        </p:tgtEl>
                                      </p:cBhvr>
                                    </p:animEffect>
                                  </p:childTnLst>
                                </p:cTn>
                              </p:par>
                            </p:childTnLst>
                          </p:cTn>
                        </p:par>
                        <p:par>
                          <p:cTn id="13" fill="hold">
                            <p:stCondLst>
                              <p:cond delay="2500"/>
                            </p:stCondLst>
                            <p:childTnLst>
                              <p:par>
                                <p:cTn id="14" nodeType="afterEffect" presetClass="entr" presetSubtype="8" presetID="2" grpId="3" fill="hold">
                                  <p:stCondLst>
                                    <p:cond delay="0"/>
                                  </p:stCondLst>
                                  <p:iterate type="lt" backwards="0">
                                    <p:tmAbs val="0"/>
                                  </p:iterate>
                                  <p:childTnLst>
                                    <p:set>
                                      <p:cBhvr>
                                        <p:cTn id="15" fill="hold"/>
                                        <p:tgtEl>
                                          <p:spTgt spid="64"/>
                                        </p:tgtEl>
                                        <p:attrNameLst>
                                          <p:attrName>style.visibility</p:attrName>
                                        </p:attrNameLst>
                                      </p:cBhvr>
                                      <p:to>
                                        <p:strVal val="visible"/>
                                      </p:to>
                                    </p:set>
                                    <p:anim calcmode="lin" valueType="num">
                                      <p:cBhvr>
                                        <p:cTn id="16" dur="1000" fill="hold"/>
                                        <p:tgtEl>
                                          <p:spTgt spid="64"/>
                                        </p:tgtEl>
                                        <p:attrNameLst>
                                          <p:attrName>ppt_x</p:attrName>
                                        </p:attrNameLst>
                                      </p:cBhvr>
                                      <p:tavLst>
                                        <p:tav tm="0">
                                          <p:val>
                                            <p:strVal val="0-#ppt_w/2"/>
                                          </p:val>
                                        </p:tav>
                                        <p:tav tm="100000">
                                          <p:val>
                                            <p:strVal val="#ppt_x"/>
                                          </p:val>
                                        </p:tav>
                                      </p:tavLst>
                                    </p:anim>
                                    <p:anim calcmode="lin" valueType="num">
                                      <p:cBhvr>
                                        <p:cTn id="17"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2"/>
      <p:bldP build="whole" bldLvl="1" animBg="1" rev="0" advAuto="0" spid="64" grpId="3"/>
      <p:bldP build="whole" bldLvl="1" animBg="1" rev="0" advAuto="0" spid="66"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