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p:nvPr>
            <p:ph type="sldImg"/>
          </p:nvPr>
        </p:nvSpPr>
        <p:spPr>
          <a:xfrm>
            <a:off x="1143000" y="685800"/>
            <a:ext cx="4572000" cy="3429000"/>
          </a:xfrm>
          <a:prstGeom prst="rect">
            <a:avLst/>
          </a:prstGeom>
        </p:spPr>
        <p:txBody>
          <a:bodyPr/>
          <a:lstStyle/>
          <a:p>
            <a:pPr/>
          </a:p>
        </p:txBody>
      </p:sp>
      <p:sp>
        <p:nvSpPr>
          <p:cNvPr id="57" name="Shape 5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6" name="Shape 1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Blank bot">
    <p:spTree>
      <p:nvGrpSpPr>
        <p:cNvPr id="1" name=""/>
        <p:cNvGrpSpPr/>
        <p:nvPr/>
      </p:nvGrpSpPr>
      <p:grpSpPr>
        <a:xfrm>
          <a:off x="0" y="0"/>
          <a:ext cx="0" cy="0"/>
          <a:chOff x="0" y="0"/>
          <a:chExt cx="0" cy="0"/>
        </a:xfrm>
      </p:grpSpPr>
      <p:pic>
        <p:nvPicPr>
          <p:cNvPr id="23" name="Candlestick_glow55.jpg"/>
          <p:cNvPicPr>
            <a:picLocks noChangeAspect="1"/>
          </p:cNvPicPr>
          <p:nvPr/>
        </p:nvPicPr>
        <p:blipFill>
          <a:blip r:embed="rId2">
            <a:extLst/>
          </a:blip>
          <a:srcRect l="8045" t="6021" r="4807" b="0"/>
          <a:stretch>
            <a:fillRect/>
          </a:stretch>
        </p:blipFill>
        <p:spPr>
          <a:xfrm>
            <a:off x="0" y="0"/>
            <a:ext cx="13004697" cy="9753600"/>
          </a:xfrm>
          <a:prstGeom prst="rect">
            <a:avLst/>
          </a:prstGeom>
          <a:ln w="12700">
            <a:miter lim="400000"/>
          </a:ln>
        </p:spPr>
      </p:pic>
      <p:grpSp>
        <p:nvGrpSpPr>
          <p:cNvPr id="27" name="Group 27"/>
          <p:cNvGrpSpPr/>
          <p:nvPr/>
        </p:nvGrpSpPr>
        <p:grpSpPr>
          <a:xfrm>
            <a:off x="0" y="9017000"/>
            <a:ext cx="13004802" cy="939800"/>
            <a:chOff x="0" y="0"/>
            <a:chExt cx="13004801" cy="939799"/>
          </a:xfrm>
        </p:grpSpPr>
        <p:sp>
          <p:nvSpPr>
            <p:cNvPr id="24" name="Shape 24"/>
            <p:cNvSpPr/>
            <p:nvPr/>
          </p:nvSpPr>
          <p:spPr>
            <a:xfrm>
              <a:off x="0" y="114300"/>
              <a:ext cx="13004802" cy="711201"/>
            </a:xfrm>
            <a:prstGeom prst="rect">
              <a:avLst/>
            </a:prstGeom>
            <a:solidFill>
              <a:srgbClr val="020202"/>
            </a:solid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sz="2400">
                  <a:solidFill>
                    <a:srgbClr val="FFFFFF"/>
                  </a:solidFill>
                </a:defRPr>
              </a:pPr>
            </a:p>
          </p:txBody>
        </p:sp>
        <p:sp>
          <p:nvSpPr>
            <p:cNvPr id="25" name="Shape 25"/>
            <p:cNvSpPr/>
            <p:nvPr/>
          </p:nvSpPr>
          <p:spPr>
            <a:xfrm>
              <a:off x="5730594" y="114300"/>
              <a:ext cx="7274207" cy="711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rmAutofit fontScale="100000" lnSpcReduction="0"/>
            </a:bodyPr>
            <a:lstStyle>
              <a:lvl1pPr>
                <a:defRPr sz="2900">
                  <a:solidFill>
                    <a:srgbClr val="A6AAA9"/>
                  </a:solidFill>
                  <a:latin typeface="Copperplate Gothic Bold"/>
                  <a:ea typeface="Copperplate Gothic Bold"/>
                  <a:cs typeface="Copperplate Gothic Bold"/>
                  <a:sym typeface="Copperplate Gothic Bold"/>
                </a:defRPr>
              </a:lvl1pPr>
            </a:lstStyle>
            <a:p>
              <a:pPr/>
              <a:r>
                <a:t>Vision to Strengthen the Saints</a:t>
              </a:r>
            </a:p>
          </p:txBody>
        </p:sp>
        <p:sp>
          <p:nvSpPr>
            <p:cNvPr id="26" name="Shape 26"/>
            <p:cNvSpPr/>
            <p:nvPr/>
          </p:nvSpPr>
          <p:spPr>
            <a:xfrm>
              <a:off x="0" y="0"/>
              <a:ext cx="5897679" cy="939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rmAutofit fontScale="100000" lnSpcReduction="0"/>
            </a:bodyPr>
            <a:lstStyle>
              <a:lvl1pPr>
                <a:defRPr sz="3700">
                  <a:solidFill>
                    <a:srgbClr val="A6AAA9"/>
                  </a:solidFill>
                  <a:latin typeface="Copperplate Gothic Bold"/>
                  <a:ea typeface="Copperplate Gothic Bold"/>
                  <a:cs typeface="Copperplate Gothic Bold"/>
                  <a:sym typeface="Copperplate Gothic Bold"/>
                </a:defRPr>
              </a:lvl1pPr>
            </a:lstStyle>
            <a:p>
              <a:pPr/>
              <a:r>
                <a:t>Book of Revelation: </a:t>
              </a:r>
            </a:p>
          </p:txBody>
        </p:sp>
      </p:grpSp>
      <p:sp>
        <p:nvSpPr>
          <p:cNvPr id="28" name="Shape 2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Blank copy">
    <p:spTree>
      <p:nvGrpSpPr>
        <p:cNvPr id="1" name=""/>
        <p:cNvGrpSpPr/>
        <p:nvPr/>
      </p:nvGrpSpPr>
      <p:grpSpPr>
        <a:xfrm>
          <a:off x="0" y="0"/>
          <a:ext cx="0" cy="0"/>
          <a:chOff x="0" y="0"/>
          <a:chExt cx="0" cy="0"/>
        </a:xfrm>
      </p:grpSpPr>
      <p:sp>
        <p:nvSpPr>
          <p:cNvPr id="35" name="Shape 35"/>
          <p:cNvSpPr/>
          <p:nvPr>
            <p:ph type="title"/>
          </p:nvPr>
        </p:nvSpPr>
        <p:spPr>
          <a:xfrm>
            <a:off x="140621" y="147781"/>
            <a:ext cx="11426281" cy="888153"/>
          </a:xfrm>
          <a:prstGeom prst="rect">
            <a:avLst/>
          </a:prstGeom>
        </p:spPr>
        <p:txBody>
          <a:bodyPr/>
          <a:lstStyle>
            <a:lvl1pPr algn="l">
              <a:defRPr sz="5700">
                <a:latin typeface="Gill Sans"/>
                <a:ea typeface="Gill Sans"/>
                <a:cs typeface="Gill Sans"/>
                <a:sym typeface="Gill Sans"/>
              </a:defRPr>
            </a:lvl1pPr>
          </a:lstStyle>
          <a:p>
            <a:pPr/>
            <a:r>
              <a:t>Title Text</a:t>
            </a:r>
          </a:p>
        </p:txBody>
      </p:sp>
      <p:sp>
        <p:nvSpPr>
          <p:cNvPr id="36" name="Shape 36"/>
          <p:cNvSpPr/>
          <p:nvPr>
            <p:ph type="body" idx="1"/>
          </p:nvPr>
        </p:nvSpPr>
        <p:spPr>
          <a:xfrm>
            <a:off x="1737590" y="2726188"/>
            <a:ext cx="11099801" cy="628650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7" name="Shape 37"/>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p:spTree>
      <p:nvGrpSpPr>
        <p:cNvPr id="1" name=""/>
        <p:cNvGrpSpPr/>
        <p:nvPr/>
      </p:nvGrpSpPr>
      <p:grpSpPr>
        <a:xfrm>
          <a:off x="0" y="0"/>
          <a:ext cx="0" cy="0"/>
          <a:chOff x="0" y="0"/>
          <a:chExt cx="0" cy="0"/>
        </a:xfrm>
      </p:grpSpPr>
      <p:sp>
        <p:nvSpPr>
          <p:cNvPr id="44" name="Shape 44"/>
          <p:cNvSpPr/>
          <p:nvPr/>
        </p:nvSpPr>
        <p:spPr>
          <a:xfrm>
            <a:off x="-1" y="0"/>
            <a:ext cx="1420616" cy="9753600"/>
          </a:xfrm>
          <a:prstGeom prst="rect">
            <a:avLst/>
          </a:prstGeom>
          <a:gradFill>
            <a:gsLst>
              <a:gs pos="0">
                <a:srgbClr val="0F6CBE"/>
              </a:gs>
              <a:gs pos="100000">
                <a:srgbClr val="012248"/>
              </a:gs>
            </a:gsLst>
            <a:lin ang="5400000"/>
          </a:gra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pic>
        <p:nvPicPr>
          <p:cNvPr id="45" name="Candlestick_glowSmall.png"/>
          <p:cNvPicPr>
            <a:picLocks noChangeAspect="1"/>
          </p:cNvPicPr>
          <p:nvPr/>
        </p:nvPicPr>
        <p:blipFill>
          <a:blip r:embed="rId2">
            <a:extLst/>
          </a:blip>
          <a:srcRect l="8450" t="5688" r="2514" b="5688"/>
          <a:stretch>
            <a:fillRect/>
          </a:stretch>
        </p:blipFill>
        <p:spPr>
          <a:xfrm>
            <a:off x="198" y="-149"/>
            <a:ext cx="1420434" cy="982623"/>
          </a:xfrm>
          <a:prstGeom prst="rect">
            <a:avLst/>
          </a:prstGeom>
          <a:ln w="12700">
            <a:miter lim="400000"/>
          </a:ln>
        </p:spPr>
      </p:pic>
      <p:sp>
        <p:nvSpPr>
          <p:cNvPr id="46" name="Shape 46"/>
          <p:cNvSpPr/>
          <p:nvPr/>
        </p:nvSpPr>
        <p:spPr>
          <a:xfrm>
            <a:off x="-1" y="1116815"/>
            <a:ext cx="1420615" cy="7215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sz="2400">
                <a:solidFill>
                  <a:srgbClr val="FFFFFF"/>
                </a:solidFill>
                <a:latin typeface="Helvetica Condensed Medium"/>
                <a:ea typeface="Helvetica Condensed Medium"/>
                <a:cs typeface="Helvetica Condensed Medium"/>
                <a:sym typeface="Helvetica Condensed Medium"/>
              </a:defRPr>
            </a:lvl1pPr>
          </a:lstStyle>
          <a:p>
            <a:pPr/>
            <a:r>
              <a:t>Book of Revelation</a:t>
            </a:r>
          </a:p>
        </p:txBody>
      </p:sp>
      <p:sp>
        <p:nvSpPr>
          <p:cNvPr id="47" name="Shape 47"/>
          <p:cNvSpPr/>
          <p:nvPr/>
        </p:nvSpPr>
        <p:spPr>
          <a:xfrm>
            <a:off x="-1" y="7909069"/>
            <a:ext cx="1395215" cy="13307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defTabSz="251206">
              <a:lnSpc>
                <a:spcPct val="120000"/>
              </a:lnSpc>
              <a:defRPr sz="2494">
                <a:solidFill>
                  <a:srgbClr val="FFFFFF"/>
                </a:solidFill>
                <a:latin typeface="Helvetica Condensed Medium"/>
                <a:ea typeface="Helvetica Condensed Medium"/>
                <a:cs typeface="Helvetica Condensed Medium"/>
                <a:sym typeface="Helvetica Condensed Medium"/>
              </a:defRPr>
            </a:lvl1pPr>
          </a:lstStyle>
          <a:p>
            <a:pPr/>
            <a:r>
              <a:t>Scene 8: Jerusalem the Bride</a:t>
            </a:r>
          </a:p>
        </p:txBody>
      </p:sp>
      <p:sp>
        <p:nvSpPr>
          <p:cNvPr id="48" name="Shape 48"/>
          <p:cNvSpPr/>
          <p:nvPr/>
        </p:nvSpPr>
        <p:spPr>
          <a:xfrm>
            <a:off x="-93330" y="1876417"/>
            <a:ext cx="1607274" cy="7215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sz="2300">
                <a:solidFill>
                  <a:srgbClr val="FFFFFF"/>
                </a:solidFill>
                <a:latin typeface="Helvetica Condensed Medium"/>
                <a:ea typeface="Helvetica Condensed Medium"/>
                <a:cs typeface="Helvetica Condensed Medium"/>
                <a:sym typeface="Helvetica Condensed Medium"/>
              </a:defRPr>
            </a:lvl1pPr>
          </a:lstStyle>
          <a:p>
            <a:pPr/>
            <a:r>
              <a:t>21:9-22:19</a:t>
            </a:r>
          </a:p>
        </p:txBody>
      </p:sp>
      <p:sp>
        <p:nvSpPr>
          <p:cNvPr id="49" name="Shape 49"/>
          <p:cNvSpPr/>
          <p:nvPr>
            <p:ph type="body" sz="quarter" idx="1"/>
          </p:nvPr>
        </p:nvSpPr>
        <p:spPr>
          <a:xfrm>
            <a:off x="2890981" y="1064542"/>
            <a:ext cx="8282530" cy="2436056"/>
          </a:xfrm>
          <a:prstGeom prst="rect">
            <a:avLst/>
          </a:prstGeom>
        </p:spPr>
        <p:txBody>
          <a:bodyPr anchor="t"/>
          <a:lstStyle>
            <a:lvl1pPr marL="0" indent="0">
              <a:spcBef>
                <a:spcPts val="0"/>
              </a:spcBef>
              <a:buSzTx/>
              <a:buNone/>
              <a:defRPr>
                <a:latin typeface="Gill Sans"/>
                <a:ea typeface="Gill Sans"/>
                <a:cs typeface="Gill Sans"/>
                <a:sym typeface="Gill Sans"/>
              </a:defRPr>
            </a:lvl1pPr>
            <a:lvl2pPr marL="0" indent="228600">
              <a:spcBef>
                <a:spcPts val="0"/>
              </a:spcBef>
              <a:buSzTx/>
              <a:buNone/>
              <a:defRPr>
                <a:latin typeface="Gill Sans"/>
                <a:ea typeface="Gill Sans"/>
                <a:cs typeface="Gill Sans"/>
                <a:sym typeface="Gill Sans"/>
              </a:defRPr>
            </a:lvl2pPr>
            <a:lvl3pPr marL="0" indent="457200">
              <a:spcBef>
                <a:spcPts val="0"/>
              </a:spcBef>
              <a:buSzTx/>
              <a:buNone/>
              <a:defRPr>
                <a:latin typeface="Gill Sans"/>
                <a:ea typeface="Gill Sans"/>
                <a:cs typeface="Gill Sans"/>
                <a:sym typeface="Gill Sans"/>
              </a:defRPr>
            </a:lvl3pPr>
            <a:lvl4pPr marL="0" indent="685800">
              <a:spcBef>
                <a:spcPts val="0"/>
              </a:spcBef>
              <a:buSzTx/>
              <a:buNone/>
              <a:defRPr>
                <a:latin typeface="Gill Sans"/>
                <a:ea typeface="Gill Sans"/>
                <a:cs typeface="Gill Sans"/>
                <a:sym typeface="Gill Sans"/>
              </a:defRPr>
            </a:lvl4pPr>
            <a:lvl5pPr marL="0" indent="914400">
              <a:spcBef>
                <a:spcPts val="0"/>
              </a:spcBef>
              <a:buSzTx/>
              <a:buNone/>
              <a:defRPr>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50" name="Shape 5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pic>
        <p:nvPicPr>
          <p:cNvPr id="2" name="Candlestick_glow55.jpg"/>
          <p:cNvPicPr>
            <a:picLocks noChangeAspect="1"/>
          </p:cNvPicPr>
          <p:nvPr/>
        </p:nvPicPr>
        <p:blipFill>
          <a:blip r:embed="rId2">
            <a:extLst/>
          </a:blip>
          <a:srcRect l="8045" t="6021" r="4807" b="0"/>
          <a:stretch>
            <a:fillRect/>
          </a:stretch>
        </p:blipFill>
        <p:spPr>
          <a:xfrm>
            <a:off x="0" y="431800"/>
            <a:ext cx="13004697" cy="9753600"/>
          </a:xfrm>
          <a:prstGeom prst="rect">
            <a:avLst/>
          </a:prstGeom>
          <a:ln w="12700">
            <a:miter lim="400000"/>
          </a:ln>
        </p:spPr>
      </p:pic>
      <p:grpSp>
        <p:nvGrpSpPr>
          <p:cNvPr id="6" name="Group 6"/>
          <p:cNvGrpSpPr/>
          <p:nvPr/>
        </p:nvGrpSpPr>
        <p:grpSpPr>
          <a:xfrm>
            <a:off x="-3" y="-203200"/>
            <a:ext cx="13004803" cy="939800"/>
            <a:chOff x="0" y="0"/>
            <a:chExt cx="13004801" cy="939799"/>
          </a:xfrm>
        </p:grpSpPr>
        <p:sp>
          <p:nvSpPr>
            <p:cNvPr id="3" name="Shape 3"/>
            <p:cNvSpPr/>
            <p:nvPr/>
          </p:nvSpPr>
          <p:spPr>
            <a:xfrm>
              <a:off x="0" y="114300"/>
              <a:ext cx="13004802" cy="711201"/>
            </a:xfrm>
            <a:prstGeom prst="rect">
              <a:avLst/>
            </a:prstGeom>
            <a:solidFill>
              <a:srgbClr val="020202"/>
            </a:solid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sz="2400">
                  <a:solidFill>
                    <a:srgbClr val="FFFFFF"/>
                  </a:solidFill>
                </a:defRPr>
              </a:pPr>
            </a:p>
          </p:txBody>
        </p:sp>
        <p:sp>
          <p:nvSpPr>
            <p:cNvPr id="4" name="Shape 4"/>
            <p:cNvSpPr/>
            <p:nvPr/>
          </p:nvSpPr>
          <p:spPr>
            <a:xfrm>
              <a:off x="5730594" y="114300"/>
              <a:ext cx="7274207" cy="711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rmAutofit fontScale="100000" lnSpcReduction="0"/>
            </a:bodyPr>
            <a:lstStyle>
              <a:lvl1pPr>
                <a:defRPr sz="2900">
                  <a:solidFill>
                    <a:srgbClr val="A6AAA9"/>
                  </a:solidFill>
                  <a:latin typeface="Copperplate Gothic Bold"/>
                  <a:ea typeface="Copperplate Gothic Bold"/>
                  <a:cs typeface="Copperplate Gothic Bold"/>
                  <a:sym typeface="Copperplate Gothic Bold"/>
                </a:defRPr>
              </a:lvl1pPr>
            </a:lstStyle>
            <a:p>
              <a:pPr/>
              <a:r>
                <a:t>Vision to Strengthen the Saints</a:t>
              </a:r>
            </a:p>
          </p:txBody>
        </p:sp>
        <p:sp>
          <p:nvSpPr>
            <p:cNvPr id="5" name="Shape 5"/>
            <p:cNvSpPr/>
            <p:nvPr/>
          </p:nvSpPr>
          <p:spPr>
            <a:xfrm>
              <a:off x="0" y="0"/>
              <a:ext cx="5897679" cy="939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rmAutofit fontScale="100000" lnSpcReduction="0"/>
            </a:bodyPr>
            <a:lstStyle>
              <a:lvl1pPr>
                <a:defRPr sz="3700">
                  <a:solidFill>
                    <a:srgbClr val="A6AAA9"/>
                  </a:solidFill>
                  <a:latin typeface="Copperplate Gothic Bold"/>
                  <a:ea typeface="Copperplate Gothic Bold"/>
                  <a:cs typeface="Copperplate Gothic Bold"/>
                  <a:sym typeface="Copperplate Gothic Bold"/>
                </a:defRPr>
              </a:lvl1pPr>
            </a:lstStyle>
            <a:p>
              <a:pPr/>
              <a:r>
                <a:t>Book of Revelation: </a:t>
              </a:r>
            </a:p>
          </p:txBody>
        </p:sp>
      </p:grpSp>
      <p:sp>
        <p:nvSpPr>
          <p:cNvPr id="7" name="Shape 7"/>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8" name="Shape 8"/>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9" name="Shape 9"/>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 Id="rId3" Type="http://schemas.openxmlformats.org/officeDocument/2006/relationships/image" Target="../media/image8.jpeg"/><Relationship Id="rId4" Type="http://schemas.openxmlformats.org/officeDocument/2006/relationships/image" Target="../media/image9.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 Id="rId3" Type="http://schemas.openxmlformats.org/officeDocument/2006/relationships/image" Target="../media/image3.png"/><Relationship Id="rId4" Type="http://schemas.openxmlformats.org/officeDocument/2006/relationships/image" Target="../media/image4.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eg"/><Relationship Id="rId3" Type="http://schemas.openxmlformats.org/officeDocument/2006/relationships/image" Target="../media/image5.png"/><Relationship Id="rId4" Type="http://schemas.openxmlformats.org/officeDocument/2006/relationships/image" Target="../media/image5.jpeg"/><Relationship Id="rId5" Type="http://schemas.openxmlformats.org/officeDocument/2006/relationships/image" Target="../media/image6.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 name="Shape 59"/>
          <p:cNvSpPr/>
          <p:nvPr/>
        </p:nvSpPr>
        <p:spPr>
          <a:xfrm>
            <a:off x="8346417" y="9029699"/>
            <a:ext cx="4430548"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a:defRPr sz="3200">
                <a:solidFill>
                  <a:srgbClr val="DCDEE0"/>
                </a:solidFill>
              </a:defRPr>
            </a:lvl1pPr>
          </a:lstStyle>
          <a:p>
            <a:pPr/>
            <a:r>
              <a:t>Paul J. Bucknell</a:t>
            </a:r>
          </a:p>
        </p:txBody>
      </p:sp>
      <p:sp>
        <p:nvSpPr>
          <p:cNvPr id="60" name="Shape 60"/>
          <p:cNvSpPr/>
          <p:nvPr/>
        </p:nvSpPr>
        <p:spPr>
          <a:xfrm>
            <a:off x="-1" y="8006292"/>
            <a:ext cx="13004801" cy="1130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1" sz="4700">
                <a:solidFill>
                  <a:srgbClr val="FFFFFF"/>
                </a:solidFill>
                <a:latin typeface="Helvetica"/>
                <a:ea typeface="Helvetica"/>
                <a:cs typeface="Helvetica"/>
                <a:sym typeface="Helvetica"/>
              </a:defRPr>
            </a:lvl1pPr>
          </a:lstStyle>
          <a:p>
            <a:pPr/>
            <a:r>
              <a:t>Scene 8: Jerusalem the Bride</a:t>
            </a:r>
          </a:p>
        </p:txBody>
      </p:sp>
      <p:sp>
        <p:nvSpPr>
          <p:cNvPr id="61" name="Shape 61"/>
          <p:cNvSpPr/>
          <p:nvPr/>
        </p:nvSpPr>
        <p:spPr>
          <a:xfrm>
            <a:off x="-3" y="6507754"/>
            <a:ext cx="13004803" cy="187477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sz="8500">
                <a:solidFill>
                  <a:srgbClr val="FFFFFF"/>
                </a:solidFill>
                <a:latin typeface="Impact"/>
                <a:ea typeface="Impact"/>
                <a:cs typeface="Impact"/>
                <a:sym typeface="Impact"/>
              </a:defRPr>
            </a:lvl1pPr>
          </a:lstStyle>
          <a:p>
            <a:pPr/>
            <a:r>
              <a:t>Revelation 21:9-22:19</a:t>
            </a:r>
          </a:p>
        </p:txBody>
      </p:sp>
      <p:sp>
        <p:nvSpPr>
          <p:cNvPr id="62" name="Shape 62"/>
          <p:cNvSpPr/>
          <p:nvPr/>
        </p:nvSpPr>
        <p:spPr>
          <a:xfrm>
            <a:off x="174431" y="9029700"/>
            <a:ext cx="6327970"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3200">
                <a:solidFill>
                  <a:srgbClr val="DCDEE0"/>
                </a:solidFill>
              </a:defRPr>
            </a:lvl1pPr>
          </a:lstStyle>
          <a:p>
            <a:pPr/>
            <a:r>
              <a:t>Oakland International Fellowship</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5" presetID="19" grpId="1" fill="hold">
                                  <p:stCondLst>
                                    <p:cond delay="0"/>
                                  </p:stCondLst>
                                  <p:iterate type="el" backwards="0">
                                    <p:tmAbs val="0"/>
                                  </p:iterate>
                                  <p:childTnLst>
                                    <p:set>
                                      <p:cBhvr>
                                        <p:cTn id="6" fill="hold"/>
                                        <p:tgtEl>
                                          <p:spTgt spid="60"/>
                                        </p:tgtEl>
                                        <p:attrNameLst>
                                          <p:attrName>style.visibility</p:attrName>
                                        </p:attrNameLst>
                                      </p:cBhvr>
                                      <p:to>
                                        <p:strVal val="visible"/>
                                      </p:to>
                                    </p:set>
                                    <p:anim calcmode="lin" valueType="num">
                                      <p:cBhvr>
                                        <p:cTn id="7" dur="4500" fill="hold"/>
                                        <p:tgtEl>
                                          <p:spTgt spid="60"/>
                                        </p:tgtEl>
                                        <p:attrNameLst>
                                          <p:attrName>ppt_w</p:attrName>
                                        </p:attrNameLst>
                                      </p:cBhvr>
                                      <p:tavLst>
                                        <p:tav tm="0">
                                          <p:val>
                                            <p:strVal val="#ppt_w"/>
                                          </p:val>
                                        </p:tav>
                                        <p:tav tm="100000">
                                          <p:val>
                                            <p:strVal val="#ppt_w"/>
                                          </p:val>
                                        </p:tav>
                                      </p:tavLst>
                                    </p:anim>
                                    <p:anim calcmode="lin" valueType="num">
                                      <p:cBhvr>
                                        <p:cTn id="8" dur="4500" fill="hold"/>
                                        <p:tgtEl>
                                          <p:spTgt spid="60"/>
                                        </p:tgtEl>
                                        <p:attrNameLst>
                                          <p:attrName>ppt_h</p:attrName>
                                        </p:attrNameLst>
                                      </p:cBhvr>
                                      <p:tavLst>
                                        <p:tav tm="0" fmla="#ppt_h*sin(2.5*pi*$)">
                                          <p:val>
                                            <p:fltVal val="0"/>
                                          </p:val>
                                        </p:tav>
                                        <p:tav tm="100000">
                                          <p:val>
                                            <p:fltVal val="1"/>
                                          </p:val>
                                        </p:tav>
                                      </p:tavLst>
                                    </p:anim>
                                  </p:childTnLst>
                                </p:cTn>
                              </p:par>
                            </p:childTnLst>
                          </p:cTn>
                        </p:par>
                        <p:par>
                          <p:cTn id="9" fill="hold">
                            <p:stCondLst>
                              <p:cond delay="4500"/>
                            </p:stCondLst>
                            <p:childTnLst>
                              <p:par>
                                <p:cTn id="10" presetClass="entr" nodeType="afterEffect" presetID="9" grpId="2" fill="hold">
                                  <p:stCondLst>
                                    <p:cond delay="0"/>
                                  </p:stCondLst>
                                  <p:iterate type="el" backwards="0">
                                    <p:tmAbs val="0"/>
                                  </p:iterate>
                                  <p:childTnLst>
                                    <p:set>
                                      <p:cBhvr>
                                        <p:cTn id="11" fill="hold"/>
                                        <p:tgtEl>
                                          <p:spTgt spid="59"/>
                                        </p:tgtEl>
                                        <p:attrNameLst>
                                          <p:attrName>style.visibility</p:attrName>
                                        </p:attrNameLst>
                                      </p:cBhvr>
                                      <p:to>
                                        <p:strVal val="visible"/>
                                      </p:to>
                                    </p:set>
                                    <p:animEffect filter="dissolve" transition="in">
                                      <p:cBhvr>
                                        <p:cTn id="12" dur="1500"/>
                                        <p:tgtEl>
                                          <p:spTgt spid="59"/>
                                        </p:tgtEl>
                                      </p:cBhvr>
                                    </p:animEffect>
                                  </p:childTnLst>
                                </p:cTn>
                              </p:par>
                            </p:childTnLst>
                          </p:cTn>
                        </p:par>
                        <p:par>
                          <p:cTn id="13" fill="hold">
                            <p:stCondLst>
                              <p:cond delay="6000"/>
                            </p:stCondLst>
                            <p:childTnLst>
                              <p:par>
                                <p:cTn id="14" presetClass="entr" nodeType="afterEffect" presetID="9" grpId="3" fill="hold">
                                  <p:stCondLst>
                                    <p:cond delay="0"/>
                                  </p:stCondLst>
                                  <p:iterate type="el" backwards="0">
                                    <p:tmAbs val="0"/>
                                  </p:iterate>
                                  <p:childTnLst>
                                    <p:set>
                                      <p:cBhvr>
                                        <p:cTn id="15" fill="hold"/>
                                        <p:tgtEl>
                                          <p:spTgt spid="62"/>
                                        </p:tgtEl>
                                        <p:attrNameLst>
                                          <p:attrName>style.visibility</p:attrName>
                                        </p:attrNameLst>
                                      </p:cBhvr>
                                      <p:to>
                                        <p:strVal val="visible"/>
                                      </p:to>
                                    </p:set>
                                    <p:animEffect filter="dissolve" transition="in">
                                      <p:cBhvr>
                                        <p:cTn id="16" dur="1500"/>
                                        <p:tgtEl>
                                          <p:spTgt spid="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9" grpId="2"/>
      <p:bldP build="whole" bldLvl="1" animBg="1" rev="0" advAuto="0" spid="62" grpId="3"/>
      <p:bldP build="whole" bldLvl="1" animBg="1" rev="0" advAuto="0" spid="60" grpId="1"/>
    </p:bldLst>
  </p:timing>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2" name="Shape 122"/>
          <p:cNvSpPr/>
          <p:nvPr>
            <p:ph type="title" idx="4294967295"/>
          </p:nvPr>
        </p:nvSpPr>
        <p:spPr>
          <a:xfrm>
            <a:off x="1395213" y="0"/>
            <a:ext cx="11584187" cy="890836"/>
          </a:xfrm>
          <a:prstGeom prst="rect">
            <a:avLst/>
          </a:prstGeom>
        </p:spPr>
        <p:txBody>
          <a:bodyPr/>
          <a:lstStyle>
            <a:lvl1pPr>
              <a:defRPr sz="5000">
                <a:latin typeface="Helvetica Condensed Medium"/>
                <a:ea typeface="Helvetica Condensed Medium"/>
                <a:cs typeface="Helvetica Condensed Medium"/>
                <a:sym typeface="Helvetica Condensed Medium"/>
              </a:defRPr>
            </a:lvl1pPr>
          </a:lstStyle>
          <a:p>
            <a:pPr/>
            <a:r>
              <a:t>#4 The Last Four Revelations (Rev 22:6-19)</a:t>
            </a:r>
          </a:p>
        </p:txBody>
      </p:sp>
      <p:sp>
        <p:nvSpPr>
          <p:cNvPr id="123" name="Shape 123"/>
          <p:cNvSpPr/>
          <p:nvPr/>
        </p:nvSpPr>
        <p:spPr>
          <a:xfrm>
            <a:off x="7940623" y="1269315"/>
            <a:ext cx="4530897" cy="3009901"/>
          </a:xfrm>
          <a:prstGeom prst="rect">
            <a:avLst/>
          </a:prstGeom>
          <a:gradFill>
            <a:gsLst>
              <a:gs pos="0">
                <a:srgbClr val="F7F1E2"/>
              </a:gs>
              <a:gs pos="100000">
                <a:srgbClr val="C2A59E"/>
              </a:gs>
            </a:gsLst>
            <a:lin ang="5400000"/>
          </a:gradFill>
          <a:ln w="12700">
            <a:miter lim="400000"/>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228600" indent="-228600" algn="l">
              <a:spcBef>
                <a:spcPts val="3100"/>
              </a:spcBef>
              <a:buSzPct val="100000"/>
              <a:buChar char="•"/>
              <a:defRPr b="1" sz="2800">
                <a:latin typeface="Helvetica"/>
                <a:ea typeface="Helvetica"/>
                <a:cs typeface="Helvetica"/>
                <a:sym typeface="Helvetica"/>
              </a:defRPr>
            </a:pPr>
            <a:r>
              <a:t>Revelation #6: 22:16-17</a:t>
            </a:r>
          </a:p>
          <a:p>
            <a:pPr marL="228600" indent="-228600" algn="l">
              <a:spcBef>
                <a:spcPts val="3100"/>
              </a:spcBef>
              <a:buSzPct val="100000"/>
              <a:buChar char="•"/>
              <a:defRPr b="1" sz="2800">
                <a:latin typeface="Helvetica"/>
                <a:ea typeface="Helvetica"/>
                <a:cs typeface="Helvetica"/>
                <a:sym typeface="Helvetica"/>
              </a:defRPr>
            </a:pPr>
            <a:r>
              <a:t>Jesus’ words (16)</a:t>
            </a:r>
          </a:p>
          <a:p>
            <a:pPr marL="228600" indent="-228600" algn="l">
              <a:spcBef>
                <a:spcPts val="3100"/>
              </a:spcBef>
              <a:buSzPct val="100000"/>
              <a:buChar char="•"/>
              <a:defRPr b="1" sz="2800">
                <a:latin typeface="Helvetica"/>
                <a:ea typeface="Helvetica"/>
                <a:cs typeface="Helvetica"/>
                <a:sym typeface="Helvetica"/>
              </a:defRPr>
            </a:pPr>
            <a:r>
              <a:t>Saints’ words (17; Mt 25)</a:t>
            </a:r>
          </a:p>
          <a:p>
            <a:pPr marL="228600" indent="-228600" algn="l">
              <a:spcBef>
                <a:spcPts val="3100"/>
              </a:spcBef>
              <a:buSzPct val="100000"/>
              <a:buChar char="•"/>
              <a:defRPr b="1" sz="2800">
                <a:latin typeface="Helvetica"/>
                <a:ea typeface="Helvetica"/>
                <a:cs typeface="Helvetica"/>
                <a:sym typeface="Helvetica"/>
              </a:defRPr>
            </a:pPr>
            <a:r>
              <a:t>Last Gospel offer (17)</a:t>
            </a:r>
          </a:p>
        </p:txBody>
      </p:sp>
      <p:sp>
        <p:nvSpPr>
          <p:cNvPr id="124" name="Shape 124"/>
          <p:cNvSpPr/>
          <p:nvPr/>
        </p:nvSpPr>
        <p:spPr>
          <a:xfrm>
            <a:off x="1642805" y="1477566"/>
            <a:ext cx="5857877" cy="294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just" defTabSz="457200">
              <a:spcBef>
                <a:spcPts val="2900"/>
              </a:spcBef>
              <a:defRPr sz="2400">
                <a:latin typeface="Gill Sans"/>
                <a:ea typeface="Gill Sans"/>
                <a:cs typeface="Gill Sans"/>
                <a:sym typeface="Gill Sans"/>
              </a:defRPr>
            </a:lvl1pPr>
          </a:lstStyle>
          <a:p>
            <a:pPr/>
            <a:r>
              <a:t>16 “I, Jesus, have sent My angel to testify to you these things for the churches. I am the root and the offspring of David, the bright morning star.”  17 And the Spirit and the bride say, “Come.” And let the one who hears say, “Come.” And let the one who is thirsty come; let the one who wishes take the water of life without cost. </a:t>
            </a:r>
          </a:p>
        </p:txBody>
      </p:sp>
      <p:sp>
        <p:nvSpPr>
          <p:cNvPr id="125" name="Shape 125"/>
          <p:cNvSpPr/>
          <p:nvPr/>
        </p:nvSpPr>
        <p:spPr>
          <a:xfrm>
            <a:off x="2016542" y="4766991"/>
            <a:ext cx="10036729" cy="127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2900"/>
              </a:spcBef>
              <a:defRPr sz="4000">
                <a:solidFill>
                  <a:schemeClr val="accent1">
                    <a:hueOff val="47394"/>
                    <a:satOff val="-25753"/>
                    <a:lumOff val="-7544"/>
                  </a:schemeClr>
                </a:solidFill>
                <a:latin typeface="Gill Sans"/>
                <a:ea typeface="Gill Sans"/>
                <a:cs typeface="Gill Sans"/>
                <a:sym typeface="Gill Sans"/>
              </a:defRPr>
            </a:lvl1pPr>
          </a:lstStyle>
          <a:p>
            <a:pPr/>
            <a:r>
              <a:t>And let the one who is thirsty come; let the one who wishes take the water of life without cost.</a:t>
            </a:r>
          </a:p>
        </p:txBody>
      </p:sp>
      <p:sp>
        <p:nvSpPr>
          <p:cNvPr id="126" name="Shape 126"/>
          <p:cNvSpPr/>
          <p:nvPr/>
        </p:nvSpPr>
        <p:spPr>
          <a:xfrm>
            <a:off x="1642805" y="6435869"/>
            <a:ext cx="5857876" cy="294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spcBef>
                <a:spcPts val="2900"/>
              </a:spcBef>
              <a:defRPr sz="2400">
                <a:latin typeface="Gill Sans"/>
                <a:ea typeface="Gill Sans"/>
                <a:cs typeface="Gill Sans"/>
                <a:sym typeface="Gill Sans"/>
              </a:defRPr>
            </a:lvl1pPr>
          </a:lstStyle>
          <a:p>
            <a:pPr/>
            <a:r>
              <a:t>18 I testify to everyone who hears the words of the prophecy of this book: if anyone adds to them, God shall add to him the plagues which are written in this book;  19 and if anyone takes away from the words of the book of this prophecy, God shall take away his part from the tree of life and from the holy city, which are written in this book.</a:t>
            </a:r>
          </a:p>
        </p:txBody>
      </p:sp>
      <p:sp>
        <p:nvSpPr>
          <p:cNvPr id="127" name="Shape 127"/>
          <p:cNvSpPr/>
          <p:nvPr/>
        </p:nvSpPr>
        <p:spPr>
          <a:xfrm>
            <a:off x="7940623" y="6380017"/>
            <a:ext cx="4530897" cy="3136901"/>
          </a:xfrm>
          <a:prstGeom prst="rect">
            <a:avLst/>
          </a:prstGeom>
          <a:gradFill>
            <a:gsLst>
              <a:gs pos="0">
                <a:srgbClr val="F7F1E2"/>
              </a:gs>
              <a:gs pos="100000">
                <a:srgbClr val="C2A59E"/>
              </a:gs>
            </a:gsLst>
            <a:lin ang="5400000"/>
          </a:gradFill>
          <a:ln w="12700">
            <a:miter lim="400000"/>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228600" indent="-228600" algn="l">
              <a:spcBef>
                <a:spcPts val="2300"/>
              </a:spcBef>
              <a:buSzPct val="100000"/>
              <a:buChar char="•"/>
              <a:defRPr b="1" sz="2800">
                <a:latin typeface="Helvetica"/>
                <a:ea typeface="Helvetica"/>
                <a:cs typeface="Helvetica"/>
                <a:sym typeface="Helvetica"/>
              </a:defRPr>
            </a:pPr>
            <a:r>
              <a:t>Revelation #7: 22:18-19</a:t>
            </a:r>
          </a:p>
          <a:p>
            <a:pPr marL="228600" indent="-228600" algn="l">
              <a:spcBef>
                <a:spcPts val="2300"/>
              </a:spcBef>
              <a:buSzPct val="100000"/>
              <a:buChar char="•"/>
              <a:defRPr b="1" sz="2800">
                <a:latin typeface="Helvetica"/>
                <a:ea typeface="Helvetica"/>
                <a:cs typeface="Helvetica"/>
                <a:sym typeface="Helvetica"/>
              </a:defRPr>
            </a:pPr>
            <a:r>
              <a:t>Warning (18)</a:t>
            </a:r>
          </a:p>
          <a:p>
            <a:pPr marL="228600" indent="-228600" algn="l">
              <a:spcBef>
                <a:spcPts val="2300"/>
              </a:spcBef>
              <a:buSzPct val="100000"/>
              <a:buChar char="•"/>
              <a:defRPr b="1" sz="2800">
                <a:latin typeface="Helvetica"/>
                <a:ea typeface="Helvetica"/>
                <a:cs typeface="Helvetica"/>
                <a:sym typeface="Helvetica"/>
              </a:defRPr>
            </a:pPr>
            <a:r>
              <a:t>Distorts (19)</a:t>
            </a:r>
          </a:p>
          <a:p>
            <a:pPr marL="228600" indent="-228600" algn="l">
              <a:spcBef>
                <a:spcPts val="2300"/>
              </a:spcBef>
              <a:buSzPct val="100000"/>
              <a:buChar char="•"/>
              <a:defRPr b="1" sz="2800">
                <a:latin typeface="Helvetica"/>
                <a:ea typeface="Helvetica"/>
                <a:cs typeface="Helvetica"/>
                <a:sym typeface="Helvetica"/>
              </a:defRPr>
            </a:pPr>
            <a:r>
              <a:t>Not loose salvation</a:t>
            </a:r>
            <a:br/>
            <a:r>
              <a:t>but reveal one’s heart</a:t>
            </a:r>
          </a:p>
        </p:txBody>
      </p:sp>
    </p:spTree>
  </p:cSld>
  <p:clrMapOvr>
    <a:masterClrMapping/>
  </p:clrMapOvr>
  <mc:AlternateContent xmlns:mc="http://schemas.openxmlformats.org/markup-compatibility/2006">
    <mc:Choice xmlns:p14="http://schemas.microsoft.com/office/powerpoint/2010/main" Requires="p14">
      <p:transition spd="slow" advClick="1" p14:dur="20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6" presetID="18" grpId="1" fill="hold">
                                  <p:stCondLst>
                                    <p:cond delay="0"/>
                                  </p:stCondLst>
                                  <p:iterate type="el" backwards="0">
                                    <p:tmAbs val="0"/>
                                  </p:iterate>
                                  <p:childTnLst>
                                    <p:set>
                                      <p:cBhvr>
                                        <p:cTn id="6" fill="hold"/>
                                        <p:tgtEl>
                                          <p:spTgt spid="124"/>
                                        </p:tgtEl>
                                        <p:attrNameLst>
                                          <p:attrName>style.visibility</p:attrName>
                                        </p:attrNameLst>
                                      </p:cBhvr>
                                      <p:to>
                                        <p:strVal val="visible"/>
                                      </p:to>
                                    </p:set>
                                    <p:animEffect filter="strips(downRight)" transition="in">
                                      <p:cBhvr>
                                        <p:cTn id="7" dur="2000"/>
                                        <p:tgtEl>
                                          <p:spTgt spid="124"/>
                                        </p:tgtEl>
                                      </p:cBhvr>
                                    </p:animEffect>
                                  </p:childTnLst>
                                </p:cTn>
                              </p:par>
                            </p:childTnLst>
                          </p:cTn>
                        </p:par>
                        <p:par>
                          <p:cTn id="8" fill="hold">
                            <p:stCondLst>
                              <p:cond delay="2000"/>
                            </p:stCondLst>
                            <p:childTnLst>
                              <p:par>
                                <p:cTn id="9" presetClass="entr" nodeType="afterEffect" presetSubtype="1" presetID="2" grpId="2" fill="hold">
                                  <p:stCondLst>
                                    <p:cond delay="0"/>
                                  </p:stCondLst>
                                  <p:iterate type="el" backwards="0">
                                    <p:tmAbs val="0"/>
                                  </p:iterate>
                                  <p:childTnLst>
                                    <p:set>
                                      <p:cBhvr>
                                        <p:cTn id="10" fill="hold"/>
                                        <p:tgtEl>
                                          <p:spTgt spid="123"/>
                                        </p:tgtEl>
                                        <p:attrNameLst>
                                          <p:attrName>style.visibility</p:attrName>
                                        </p:attrNameLst>
                                      </p:cBhvr>
                                      <p:to>
                                        <p:strVal val="visible"/>
                                      </p:to>
                                    </p:set>
                                    <p:anim calcmode="lin" valueType="num">
                                      <p:cBhvr>
                                        <p:cTn id="11" dur="2000" fill="hold"/>
                                        <p:tgtEl>
                                          <p:spTgt spid="123"/>
                                        </p:tgtEl>
                                        <p:attrNameLst>
                                          <p:attrName>ppt_x</p:attrName>
                                        </p:attrNameLst>
                                      </p:cBhvr>
                                      <p:tavLst>
                                        <p:tav tm="0">
                                          <p:val>
                                            <p:strVal val="#ppt_x"/>
                                          </p:val>
                                        </p:tav>
                                        <p:tav tm="100000">
                                          <p:val>
                                            <p:strVal val="#ppt_x"/>
                                          </p:val>
                                        </p:tav>
                                      </p:tavLst>
                                    </p:anim>
                                    <p:anim calcmode="lin" valueType="num">
                                      <p:cBhvr>
                                        <p:cTn id="12" dur="2000" fill="hold"/>
                                        <p:tgtEl>
                                          <p:spTgt spid="123"/>
                                        </p:tgtEl>
                                        <p:attrNameLst>
                                          <p:attrName>ppt_y</p:attrName>
                                        </p:attrNameLst>
                                      </p:cBhvr>
                                      <p:tavLst>
                                        <p:tav tm="0">
                                          <p:val>
                                            <p:strVal val="0-#ppt_h/2"/>
                                          </p:val>
                                        </p:tav>
                                        <p:tav tm="100000">
                                          <p:val>
                                            <p:strVal val="#ppt_y"/>
                                          </p:val>
                                        </p:tav>
                                      </p:tavLst>
                                    </p:anim>
                                  </p:childTnLst>
                                </p:cTn>
                              </p:par>
                            </p:childTnLst>
                          </p:cTn>
                        </p:par>
                        <p:par>
                          <p:cTn id="13" fill="hold">
                            <p:stCondLst>
                              <p:cond delay="4000"/>
                            </p:stCondLst>
                            <p:childTnLst>
                              <p:par>
                                <p:cTn id="14" presetClass="entr" nodeType="afterEffect" presetSubtype="5" presetID="19" grpId="3" fill="hold">
                                  <p:stCondLst>
                                    <p:cond delay="0"/>
                                  </p:stCondLst>
                                  <p:iterate type="el" backwards="0">
                                    <p:tmAbs val="0"/>
                                  </p:iterate>
                                  <p:childTnLst>
                                    <p:set>
                                      <p:cBhvr>
                                        <p:cTn id="15" fill="hold"/>
                                        <p:tgtEl>
                                          <p:spTgt spid="125"/>
                                        </p:tgtEl>
                                        <p:attrNameLst>
                                          <p:attrName>style.visibility</p:attrName>
                                        </p:attrNameLst>
                                      </p:cBhvr>
                                      <p:to>
                                        <p:strVal val="visible"/>
                                      </p:to>
                                    </p:set>
                                    <p:anim calcmode="lin" valueType="num">
                                      <p:cBhvr>
                                        <p:cTn id="16" dur="4000" fill="hold"/>
                                        <p:tgtEl>
                                          <p:spTgt spid="125"/>
                                        </p:tgtEl>
                                        <p:attrNameLst>
                                          <p:attrName>ppt_w</p:attrName>
                                        </p:attrNameLst>
                                      </p:cBhvr>
                                      <p:tavLst>
                                        <p:tav tm="0">
                                          <p:val>
                                            <p:strVal val="#ppt_w"/>
                                          </p:val>
                                        </p:tav>
                                        <p:tav tm="100000">
                                          <p:val>
                                            <p:strVal val="#ppt_w"/>
                                          </p:val>
                                        </p:tav>
                                      </p:tavLst>
                                    </p:anim>
                                    <p:anim calcmode="lin" valueType="num">
                                      <p:cBhvr>
                                        <p:cTn id="17" dur="4000" fill="hold"/>
                                        <p:tgtEl>
                                          <p:spTgt spid="125"/>
                                        </p:tgtEl>
                                        <p:attrNameLst>
                                          <p:attrName>ppt_h</p:attrName>
                                        </p:attrNameLst>
                                      </p:cBhvr>
                                      <p:tavLst>
                                        <p:tav tm="0" fmla="#ppt_h*sin(2.5*pi*$)">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6" presetID="18" grpId="4" fill="hold">
                                  <p:stCondLst>
                                    <p:cond delay="0"/>
                                  </p:stCondLst>
                                  <p:iterate type="el" backwards="0">
                                    <p:tmAbs val="0"/>
                                  </p:iterate>
                                  <p:childTnLst>
                                    <p:set>
                                      <p:cBhvr>
                                        <p:cTn id="21" fill="hold"/>
                                        <p:tgtEl>
                                          <p:spTgt spid="126"/>
                                        </p:tgtEl>
                                        <p:attrNameLst>
                                          <p:attrName>style.visibility</p:attrName>
                                        </p:attrNameLst>
                                      </p:cBhvr>
                                      <p:to>
                                        <p:strVal val="visible"/>
                                      </p:to>
                                    </p:set>
                                    <p:animEffect filter="strips(downRight)" transition="in">
                                      <p:cBhvr>
                                        <p:cTn id="22" dur="2000"/>
                                        <p:tgtEl>
                                          <p:spTgt spid="126"/>
                                        </p:tgtEl>
                                      </p:cBhvr>
                                    </p:animEffect>
                                  </p:childTnLst>
                                </p:cTn>
                              </p:par>
                            </p:childTnLst>
                          </p:cTn>
                        </p:par>
                        <p:par>
                          <p:cTn id="23" fill="hold">
                            <p:stCondLst>
                              <p:cond delay="2000"/>
                            </p:stCondLst>
                            <p:childTnLst>
                              <p:par>
                                <p:cTn id="24" presetClass="entr" nodeType="afterEffect" presetSubtype="1" presetID="2" grpId="5" fill="hold">
                                  <p:stCondLst>
                                    <p:cond delay="0"/>
                                  </p:stCondLst>
                                  <p:iterate type="el" backwards="0">
                                    <p:tmAbs val="0"/>
                                  </p:iterate>
                                  <p:childTnLst>
                                    <p:set>
                                      <p:cBhvr>
                                        <p:cTn id="25" fill="hold"/>
                                        <p:tgtEl>
                                          <p:spTgt spid="127"/>
                                        </p:tgtEl>
                                        <p:attrNameLst>
                                          <p:attrName>style.visibility</p:attrName>
                                        </p:attrNameLst>
                                      </p:cBhvr>
                                      <p:to>
                                        <p:strVal val="visible"/>
                                      </p:to>
                                    </p:set>
                                    <p:anim calcmode="lin" valueType="num">
                                      <p:cBhvr>
                                        <p:cTn id="26" dur="2000" fill="hold"/>
                                        <p:tgtEl>
                                          <p:spTgt spid="127"/>
                                        </p:tgtEl>
                                        <p:attrNameLst>
                                          <p:attrName>ppt_x</p:attrName>
                                        </p:attrNameLst>
                                      </p:cBhvr>
                                      <p:tavLst>
                                        <p:tav tm="0">
                                          <p:val>
                                            <p:strVal val="#ppt_x"/>
                                          </p:val>
                                        </p:tav>
                                        <p:tav tm="100000">
                                          <p:val>
                                            <p:strVal val="#ppt_x"/>
                                          </p:val>
                                        </p:tav>
                                      </p:tavLst>
                                    </p:anim>
                                    <p:anim calcmode="lin" valueType="num">
                                      <p:cBhvr>
                                        <p:cTn id="27" dur="2000" fill="hold"/>
                                        <p:tgtEl>
                                          <p:spTgt spid="1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7" grpId="5"/>
      <p:bldP build="whole" bldLvl="1" animBg="1" rev="0" advAuto="0" spid="123" grpId="2"/>
      <p:bldP build="whole" bldLvl="1" animBg="1" rev="0" advAuto="0" spid="124" grpId="1"/>
      <p:bldP build="whole" bldLvl="1" animBg="1" rev="0" advAuto="0" spid="126" grpId="4"/>
      <p:bldP build="whole" bldLvl="1" animBg="1" rev="0" advAuto="0" spid="125" grpId="3"/>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9" name="Shape 129"/>
          <p:cNvSpPr/>
          <p:nvPr/>
        </p:nvSpPr>
        <p:spPr>
          <a:xfrm>
            <a:off x="3714702" y="224406"/>
            <a:ext cx="7477265" cy="5335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500"/>
              </a:spcBef>
              <a:defRPr b="1">
                <a:latin typeface="Helvetica Condensed Medium"/>
                <a:ea typeface="Helvetica Condensed Medium"/>
                <a:cs typeface="Helvetica Condensed Medium"/>
                <a:sym typeface="Helvetica Condensed Medium"/>
              </a:defRPr>
            </a:lvl1pPr>
          </a:lstStyle>
          <a:p>
            <a:pPr/>
            <a:r>
              <a:t>The New Jerusalem</a:t>
            </a:r>
          </a:p>
        </p:txBody>
      </p:sp>
      <p:sp>
        <p:nvSpPr>
          <p:cNvPr id="130" name="Shape 130"/>
          <p:cNvSpPr/>
          <p:nvPr/>
        </p:nvSpPr>
        <p:spPr>
          <a:xfrm>
            <a:off x="1859622" y="1649721"/>
            <a:ext cx="10780986" cy="429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228600" indent="-228600" algn="l">
              <a:spcBef>
                <a:spcPts val="1700"/>
              </a:spcBef>
              <a:buSzPct val="100000"/>
              <a:buChar char="•"/>
              <a:defRPr sz="2600">
                <a:latin typeface="Helvetica"/>
                <a:ea typeface="Helvetica"/>
                <a:cs typeface="Helvetica"/>
                <a:sym typeface="Helvetica"/>
              </a:defRPr>
            </a:pPr>
            <a:r>
              <a:t>All the disappointments from Genesis 3 onwards are richly surpassed in a new river, fruit, tree of life, couple, service, intimacy, glory, etc.</a:t>
            </a:r>
          </a:p>
          <a:p>
            <a:pPr marL="228600" indent="-228600" algn="l">
              <a:spcBef>
                <a:spcPts val="1700"/>
              </a:spcBef>
              <a:buSzPct val="100000"/>
              <a:buChar char="•"/>
              <a:defRPr sz="2600">
                <a:latin typeface="Helvetica"/>
                <a:ea typeface="Helvetica"/>
                <a:cs typeface="Helvetica"/>
                <a:sym typeface="Helvetica"/>
              </a:defRPr>
            </a:pPr>
            <a:r>
              <a:t>The Old Testament prophesies find their true fulfillment in the beautified eternal and new age rather than in a temporary millennium.</a:t>
            </a:r>
          </a:p>
          <a:p>
            <a:pPr marL="228600" indent="-228600" algn="l">
              <a:spcBef>
                <a:spcPts val="1700"/>
              </a:spcBef>
              <a:buSzPct val="100000"/>
              <a:buChar char="•"/>
              <a:defRPr sz="2600">
                <a:latin typeface="Helvetica"/>
                <a:ea typeface="Helvetica"/>
                <a:cs typeface="Helvetica"/>
                <a:sym typeface="Helvetica"/>
              </a:defRPr>
            </a:pPr>
            <a:r>
              <a:t>God’s people need to stay poised, looking intently for her Bridegroom to come for her, calling out, “Come!”</a:t>
            </a:r>
          </a:p>
          <a:p>
            <a:pPr marL="228600" indent="-228600" algn="l">
              <a:spcBef>
                <a:spcPts val="1700"/>
              </a:spcBef>
              <a:buSzPct val="100000"/>
              <a:buChar char="•"/>
              <a:defRPr sz="2600">
                <a:latin typeface="Helvetica"/>
                <a:ea typeface="Helvetica"/>
                <a:cs typeface="Helvetica"/>
                <a:sym typeface="Helvetica"/>
              </a:defRPr>
            </a:pPr>
            <a:r>
              <a:t>The last Gospel offer goes out by giving a glimpse of the contrast, again, trying to gather to Himself any before they are forever locked away from His glory in darkness.</a:t>
            </a:r>
          </a:p>
        </p:txBody>
      </p:sp>
      <p:sp>
        <p:nvSpPr>
          <p:cNvPr id="131" name="Shape 131"/>
          <p:cNvSpPr/>
          <p:nvPr/>
        </p:nvSpPr>
        <p:spPr>
          <a:xfrm>
            <a:off x="1859622" y="867966"/>
            <a:ext cx="3003250" cy="584201"/>
          </a:xfrm>
          <a:prstGeom prst="rect">
            <a:avLst/>
          </a:prstGeom>
          <a:blipFill>
            <a:blip r:embed="rId2"/>
          </a:blipFill>
          <a:ln w="12700">
            <a:miter lim="400000"/>
          </a:ln>
          <a:effectLst>
            <a:outerShdw sx="100000" sy="100000" kx="0" ky="0" algn="b" rotWithShape="0" blurRad="25400" dist="25400" dir="2388334">
              <a:srgbClr val="000000">
                <a:alpha val="7931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3200">
                <a:solidFill>
                  <a:srgbClr val="FFFFFF"/>
                </a:solidFill>
                <a:latin typeface="Helvetica"/>
                <a:ea typeface="Helvetica"/>
                <a:cs typeface="Helvetica"/>
                <a:sym typeface="Helvetica"/>
              </a:defRPr>
            </a:lvl1pPr>
          </a:lstStyle>
          <a:p>
            <a:pPr/>
            <a:r>
              <a:t>Summary</a:t>
            </a:r>
          </a:p>
        </p:txBody>
      </p:sp>
      <p:grpSp>
        <p:nvGrpSpPr>
          <p:cNvPr id="136" name="Group 136"/>
          <p:cNvGrpSpPr/>
          <p:nvPr/>
        </p:nvGrpSpPr>
        <p:grpSpPr>
          <a:xfrm>
            <a:off x="7325179" y="6152428"/>
            <a:ext cx="5122036" cy="3262065"/>
            <a:chOff x="0" y="0"/>
            <a:chExt cx="5122035" cy="3262063"/>
          </a:xfrm>
        </p:grpSpPr>
        <p:pic>
          <p:nvPicPr>
            <p:cNvPr id="132" name="000217-0024-000588.jpg"/>
            <p:cNvPicPr>
              <a:picLocks noChangeAspect="0"/>
            </p:cNvPicPr>
            <p:nvPr/>
          </p:nvPicPr>
          <p:blipFill>
            <a:blip r:embed="rId3">
              <a:extLst/>
            </a:blip>
            <a:srcRect l="17032" t="57946" r="33703" b="0"/>
            <a:stretch>
              <a:fillRect/>
            </a:stretch>
          </p:blipFill>
          <p:spPr>
            <a:xfrm>
              <a:off x="0" y="0"/>
              <a:ext cx="5122036" cy="3262064"/>
            </a:xfrm>
            <a:prstGeom prst="rect">
              <a:avLst/>
            </a:prstGeom>
            <a:ln w="12700" cap="flat">
              <a:noFill/>
              <a:miter lim="400000"/>
            </a:ln>
            <a:effectLst/>
          </p:spPr>
        </p:pic>
        <p:sp>
          <p:nvSpPr>
            <p:cNvPr id="133" name="Shape 133"/>
            <p:cNvSpPr/>
            <p:nvPr/>
          </p:nvSpPr>
          <p:spPr>
            <a:xfrm>
              <a:off x="393562" y="353238"/>
              <a:ext cx="4280794" cy="533401"/>
            </a:xfrm>
            <a:prstGeom prst="rect">
              <a:avLst/>
            </a:prstGeom>
            <a:noFill/>
            <a:ln w="12700" cap="flat">
              <a:noFill/>
              <a:miter lim="400000"/>
            </a:ln>
            <a:effectLst>
              <a:outerShdw sx="100000" sy="100000" kx="0" ky="0" algn="b" rotWithShape="0" blurRad="25400" dist="27224" dir="2161332">
                <a:srgbClr val="000000">
                  <a:alpha val="78878"/>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b="1" sz="2800">
                  <a:solidFill>
                    <a:srgbClr val="DCDEE0"/>
                  </a:solidFill>
                  <a:latin typeface="Helvetica"/>
                  <a:ea typeface="Helvetica"/>
                  <a:cs typeface="Helvetica"/>
                  <a:sym typeface="Helvetica"/>
                </a:defRPr>
              </a:lvl1pPr>
            </a:lstStyle>
            <a:p>
              <a:pPr/>
              <a:r>
                <a:t>Lying - deceit = pretense</a:t>
              </a:r>
            </a:p>
          </p:txBody>
        </p:sp>
        <p:sp>
          <p:nvSpPr>
            <p:cNvPr id="134" name="Shape 134"/>
            <p:cNvSpPr/>
            <p:nvPr/>
          </p:nvSpPr>
          <p:spPr>
            <a:xfrm>
              <a:off x="393562" y="1364390"/>
              <a:ext cx="4442273" cy="533401"/>
            </a:xfrm>
            <a:prstGeom prst="rect">
              <a:avLst/>
            </a:prstGeom>
            <a:noFill/>
            <a:ln w="12700" cap="flat">
              <a:noFill/>
              <a:miter lim="400000"/>
            </a:ln>
            <a:effectLst>
              <a:outerShdw sx="100000" sy="100000" kx="0" ky="0" algn="b" rotWithShape="0" blurRad="25400" dist="27224" dir="2161332">
                <a:srgbClr val="000000">
                  <a:alpha val="78878"/>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b="1" sz="2800">
                  <a:solidFill>
                    <a:srgbClr val="DCDEE0"/>
                  </a:solidFill>
                  <a:latin typeface="Helvetica"/>
                  <a:ea typeface="Helvetica"/>
                  <a:cs typeface="Helvetica"/>
                  <a:sym typeface="Helvetica"/>
                </a:defRPr>
              </a:lvl1pPr>
            </a:lstStyle>
            <a:p>
              <a:pPr/>
              <a:r>
                <a:t>Dislike, hatred, bitterness</a:t>
              </a:r>
            </a:p>
          </p:txBody>
        </p:sp>
        <p:sp>
          <p:nvSpPr>
            <p:cNvPr id="135" name="Shape 135"/>
            <p:cNvSpPr/>
            <p:nvPr/>
          </p:nvSpPr>
          <p:spPr>
            <a:xfrm>
              <a:off x="393562" y="2257476"/>
              <a:ext cx="4146402" cy="533401"/>
            </a:xfrm>
            <a:prstGeom prst="rect">
              <a:avLst/>
            </a:prstGeom>
            <a:noFill/>
            <a:ln w="12700" cap="flat">
              <a:noFill/>
              <a:miter lim="400000"/>
            </a:ln>
            <a:effectLst>
              <a:outerShdw sx="100000" sy="100000" kx="0" ky="0" algn="b" rotWithShape="0" blurRad="25400" dist="27224" dir="2161332">
                <a:srgbClr val="000000">
                  <a:alpha val="78878"/>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b="1" sz="2800">
                  <a:solidFill>
                    <a:srgbClr val="DCDEE0"/>
                  </a:solidFill>
                  <a:latin typeface="Helvetica"/>
                  <a:ea typeface="Helvetica"/>
                  <a:cs typeface="Helvetica"/>
                  <a:sym typeface="Helvetica"/>
                </a:defRPr>
              </a:lvl1pPr>
            </a:lstStyle>
            <a:p>
              <a:pPr/>
              <a:r>
                <a:t>Darkness, evil, ugliness</a:t>
              </a:r>
            </a:p>
          </p:txBody>
        </p:sp>
      </p:grpSp>
      <p:grpSp>
        <p:nvGrpSpPr>
          <p:cNvPr id="141" name="Group 141"/>
          <p:cNvGrpSpPr/>
          <p:nvPr/>
        </p:nvGrpSpPr>
        <p:grpSpPr>
          <a:xfrm>
            <a:off x="2053015" y="6139876"/>
            <a:ext cx="5110162" cy="3274563"/>
            <a:chOff x="0" y="0"/>
            <a:chExt cx="5110161" cy="3274561"/>
          </a:xfrm>
        </p:grpSpPr>
        <p:pic>
          <p:nvPicPr>
            <p:cNvPr id="137" name="amarylis3.jpg"/>
            <p:cNvPicPr>
              <a:picLocks noChangeAspect="1"/>
            </p:cNvPicPr>
            <p:nvPr/>
          </p:nvPicPr>
          <p:blipFill>
            <a:blip r:embed="rId4">
              <a:extLst/>
            </a:blip>
            <a:srcRect l="0" t="0" r="2258" b="6051"/>
            <a:stretch>
              <a:fillRect/>
            </a:stretch>
          </p:blipFill>
          <p:spPr>
            <a:xfrm>
              <a:off x="0" y="0"/>
              <a:ext cx="5110162" cy="3274562"/>
            </a:xfrm>
            <a:prstGeom prst="rect">
              <a:avLst/>
            </a:prstGeom>
            <a:ln w="12700" cap="flat">
              <a:noFill/>
              <a:miter lim="400000"/>
            </a:ln>
            <a:effectLst>
              <a:outerShdw sx="100000" sy="100000" kx="0" ky="0" algn="b" rotWithShape="0" blurRad="190500" dist="8455" dir="5400000">
                <a:srgbClr val="000000"/>
              </a:outerShdw>
            </a:effectLst>
          </p:spPr>
        </p:pic>
        <p:sp>
          <p:nvSpPr>
            <p:cNvPr id="138" name="Shape 138"/>
            <p:cNvSpPr/>
            <p:nvPr/>
          </p:nvSpPr>
          <p:spPr>
            <a:xfrm>
              <a:off x="210926" y="460963"/>
              <a:ext cx="4688310" cy="533401"/>
            </a:xfrm>
            <a:prstGeom prst="rect">
              <a:avLst/>
            </a:prstGeom>
            <a:noFill/>
            <a:ln w="12700" cap="flat">
              <a:noFill/>
              <a:miter lim="400000"/>
            </a:ln>
            <a:effectLst>
              <a:outerShdw sx="100000" sy="100000" kx="0" ky="0" algn="b" rotWithShape="0" blurRad="50800" dist="12700" dir="1318197">
                <a:srgbClr val="FFFFFF">
                  <a:alpha val="98289"/>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b="1" sz="2800">
                  <a:latin typeface="Helvetica"/>
                  <a:ea typeface="Helvetica"/>
                  <a:cs typeface="Helvetica"/>
                  <a:sym typeface="Helvetica"/>
                </a:defRPr>
              </a:lvl1pPr>
            </a:lstStyle>
            <a:p>
              <a:pPr/>
              <a:r>
                <a:t>Truth, honesty = friendship</a:t>
              </a:r>
            </a:p>
          </p:txBody>
        </p:sp>
        <p:sp>
          <p:nvSpPr>
            <p:cNvPr id="139" name="Shape 139"/>
            <p:cNvSpPr/>
            <p:nvPr/>
          </p:nvSpPr>
          <p:spPr>
            <a:xfrm>
              <a:off x="210926" y="1370607"/>
              <a:ext cx="4185470" cy="533401"/>
            </a:xfrm>
            <a:prstGeom prst="rect">
              <a:avLst/>
            </a:prstGeom>
            <a:noFill/>
            <a:ln w="12700" cap="flat">
              <a:noFill/>
              <a:miter lim="400000"/>
            </a:ln>
            <a:effectLst>
              <a:outerShdw sx="100000" sy="100000" kx="0" ky="0" algn="b" rotWithShape="0" blurRad="50800" dist="12700" dir="1318197">
                <a:srgbClr val="FFFFFF">
                  <a:alpha val="60238"/>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b="1" sz="2800">
                  <a:latin typeface="Helvetica"/>
                  <a:ea typeface="Helvetica"/>
                  <a:cs typeface="Helvetica"/>
                  <a:sym typeface="Helvetica"/>
                </a:defRPr>
              </a:lvl1pPr>
            </a:lstStyle>
            <a:p>
              <a:pPr/>
              <a:r>
                <a:t>Kindness, love and care</a:t>
              </a:r>
            </a:p>
          </p:txBody>
        </p:sp>
        <p:sp>
          <p:nvSpPr>
            <p:cNvPr id="140" name="Shape 140"/>
            <p:cNvSpPr/>
            <p:nvPr/>
          </p:nvSpPr>
          <p:spPr>
            <a:xfrm>
              <a:off x="210926" y="2280252"/>
              <a:ext cx="3367659" cy="533401"/>
            </a:xfrm>
            <a:prstGeom prst="rect">
              <a:avLst/>
            </a:prstGeom>
            <a:noFill/>
            <a:ln w="12700" cap="flat">
              <a:noFill/>
              <a:miter lim="400000"/>
            </a:ln>
            <a:effectLst>
              <a:outerShdw sx="100000" sy="100000" kx="0" ky="0" algn="b" rotWithShape="0" blurRad="50800" dist="12700" dir="1318197">
                <a:srgbClr val="FFFFFF">
                  <a:alpha val="60238"/>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b="1" sz="2800">
                  <a:latin typeface="Helvetica"/>
                  <a:ea typeface="Helvetica"/>
                  <a:cs typeface="Helvetica"/>
                  <a:sym typeface="Helvetica"/>
                </a:defRPr>
              </a:lvl1pPr>
            </a:lstStyle>
            <a:p>
              <a:pPr/>
              <a:r>
                <a:t>Light, glory, beauty</a:t>
              </a:r>
            </a:p>
          </p:txBody>
        </p:sp>
      </p:grpSp>
    </p:spTree>
  </p:cSld>
  <p:clrMapOvr>
    <a:masterClrMapping/>
  </p:clrMapOvr>
  <mc:AlternateContent xmlns:mc="http://schemas.openxmlformats.org/markup-compatibility/2006">
    <mc:Choice xmlns:p14="http://schemas.microsoft.com/office/powerpoint/2010/main" Requires="p14">
      <p:transition spd="slow" advClick="1" p14:dur="20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130">
                                            <p:bg/>
                                          </p:spTgt>
                                        </p:tgtEl>
                                        <p:attrNameLst>
                                          <p:attrName>style.visibility</p:attrName>
                                        </p:attrNameLst>
                                      </p:cBhvr>
                                      <p:to>
                                        <p:strVal val="visible"/>
                                      </p:to>
                                    </p:set>
                                    <p:anim calcmode="lin" valueType="num">
                                      <p:cBhvr>
                                        <p:cTn id="7" dur="3000" fill="hold"/>
                                        <p:tgtEl>
                                          <p:spTgt spid="130">
                                            <p:bg/>
                                          </p:spTgt>
                                        </p:tgtEl>
                                        <p:attrNameLst>
                                          <p:attrName>ppt_x</p:attrName>
                                        </p:attrNameLst>
                                      </p:cBhvr>
                                      <p:tavLst>
                                        <p:tav tm="0">
                                          <p:val>
                                            <p:strVal val="#ppt_x"/>
                                          </p:val>
                                        </p:tav>
                                        <p:tav tm="100000">
                                          <p:val>
                                            <p:strVal val="#ppt_x"/>
                                          </p:val>
                                        </p:tav>
                                      </p:tavLst>
                                    </p:anim>
                                    <p:anim calcmode="lin" valueType="num">
                                      <p:cBhvr>
                                        <p:cTn id="8" dur="3000" fill="hold"/>
                                        <p:tgtEl>
                                          <p:spTgt spid="130">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130">
                                            <p:txEl>
                                              <p:pRg st="0" end="0"/>
                                            </p:txEl>
                                          </p:spTgt>
                                        </p:tgtEl>
                                        <p:attrNameLst>
                                          <p:attrName>style.visibility</p:attrName>
                                        </p:attrNameLst>
                                      </p:cBhvr>
                                      <p:to>
                                        <p:strVal val="visible"/>
                                      </p:to>
                                    </p:set>
                                    <p:anim calcmode="lin" valueType="num">
                                      <p:cBhvr>
                                        <p:cTn id="11" dur="3000" fill="hold"/>
                                        <p:tgtEl>
                                          <p:spTgt spid="130">
                                            <p:txEl>
                                              <p:pRg st="0" end="0"/>
                                            </p:txEl>
                                          </p:spTgt>
                                        </p:tgtEl>
                                        <p:attrNameLst>
                                          <p:attrName>ppt_x</p:attrName>
                                        </p:attrNameLst>
                                      </p:cBhvr>
                                      <p:tavLst>
                                        <p:tav tm="0">
                                          <p:val>
                                            <p:strVal val="#ppt_x"/>
                                          </p:val>
                                        </p:tav>
                                        <p:tav tm="100000">
                                          <p:val>
                                            <p:strVal val="#ppt_x"/>
                                          </p:val>
                                        </p:tav>
                                      </p:tavLst>
                                    </p:anim>
                                    <p:anim calcmode="lin" valueType="num">
                                      <p:cBhvr>
                                        <p:cTn id="12" dur="3000" fill="hold"/>
                                        <p:tgtEl>
                                          <p:spTgt spid="130">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3000"/>
                            </p:stCondLst>
                            <p:childTnLst>
                              <p:par>
                                <p:cTn id="14" presetClass="entr" nodeType="afterEffect" presetSubtype="4" presetID="2" grpId="1" fill="hold">
                                  <p:stCondLst>
                                    <p:cond delay="0"/>
                                  </p:stCondLst>
                                  <p:iterate type="el" backwards="0">
                                    <p:tmAbs val="0"/>
                                  </p:iterate>
                                  <p:childTnLst>
                                    <p:set>
                                      <p:cBhvr>
                                        <p:cTn id="15" fill="hold"/>
                                        <p:tgtEl>
                                          <p:spTgt spid="130">
                                            <p:txEl>
                                              <p:pRg st="1" end="1"/>
                                            </p:txEl>
                                          </p:spTgt>
                                        </p:tgtEl>
                                        <p:attrNameLst>
                                          <p:attrName>style.visibility</p:attrName>
                                        </p:attrNameLst>
                                      </p:cBhvr>
                                      <p:to>
                                        <p:strVal val="visible"/>
                                      </p:to>
                                    </p:set>
                                    <p:anim calcmode="lin" valueType="num">
                                      <p:cBhvr>
                                        <p:cTn id="16" dur="3000" fill="hold"/>
                                        <p:tgtEl>
                                          <p:spTgt spid="130">
                                            <p:txEl>
                                              <p:pRg st="1" end="1"/>
                                            </p:txEl>
                                          </p:spTgt>
                                        </p:tgtEl>
                                        <p:attrNameLst>
                                          <p:attrName>ppt_x</p:attrName>
                                        </p:attrNameLst>
                                      </p:cBhvr>
                                      <p:tavLst>
                                        <p:tav tm="0">
                                          <p:val>
                                            <p:strVal val="#ppt_x"/>
                                          </p:val>
                                        </p:tav>
                                        <p:tav tm="100000">
                                          <p:val>
                                            <p:strVal val="#ppt_x"/>
                                          </p:val>
                                        </p:tav>
                                      </p:tavLst>
                                    </p:anim>
                                    <p:anim calcmode="lin" valueType="num">
                                      <p:cBhvr>
                                        <p:cTn id="17" dur="3000" fill="hold"/>
                                        <p:tgtEl>
                                          <p:spTgt spid="130">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6000"/>
                            </p:stCondLst>
                            <p:childTnLst>
                              <p:par>
                                <p:cTn id="19" presetClass="entr" nodeType="afterEffect" presetSubtype="4" presetID="2" grpId="1" fill="hold">
                                  <p:stCondLst>
                                    <p:cond delay="0"/>
                                  </p:stCondLst>
                                  <p:iterate type="el" backwards="0">
                                    <p:tmAbs val="0"/>
                                  </p:iterate>
                                  <p:childTnLst>
                                    <p:set>
                                      <p:cBhvr>
                                        <p:cTn id="20" fill="hold"/>
                                        <p:tgtEl>
                                          <p:spTgt spid="130">
                                            <p:txEl>
                                              <p:pRg st="2" end="2"/>
                                            </p:txEl>
                                          </p:spTgt>
                                        </p:tgtEl>
                                        <p:attrNameLst>
                                          <p:attrName>style.visibility</p:attrName>
                                        </p:attrNameLst>
                                      </p:cBhvr>
                                      <p:to>
                                        <p:strVal val="visible"/>
                                      </p:to>
                                    </p:set>
                                    <p:anim calcmode="lin" valueType="num">
                                      <p:cBhvr>
                                        <p:cTn id="21" dur="3000" fill="hold"/>
                                        <p:tgtEl>
                                          <p:spTgt spid="130">
                                            <p:txEl>
                                              <p:pRg st="2" end="2"/>
                                            </p:txEl>
                                          </p:spTgt>
                                        </p:tgtEl>
                                        <p:attrNameLst>
                                          <p:attrName>ppt_x</p:attrName>
                                        </p:attrNameLst>
                                      </p:cBhvr>
                                      <p:tavLst>
                                        <p:tav tm="0">
                                          <p:val>
                                            <p:strVal val="#ppt_x"/>
                                          </p:val>
                                        </p:tav>
                                        <p:tav tm="100000">
                                          <p:val>
                                            <p:strVal val="#ppt_x"/>
                                          </p:val>
                                        </p:tav>
                                      </p:tavLst>
                                    </p:anim>
                                    <p:anim calcmode="lin" valueType="num">
                                      <p:cBhvr>
                                        <p:cTn id="22" dur="3000" fill="hold"/>
                                        <p:tgtEl>
                                          <p:spTgt spid="13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4" presetID="2" grpId="1" fill="hold">
                                  <p:stCondLst>
                                    <p:cond delay="0"/>
                                  </p:stCondLst>
                                  <p:iterate type="el" backwards="0">
                                    <p:tmAbs val="0"/>
                                  </p:iterate>
                                  <p:childTnLst>
                                    <p:set>
                                      <p:cBhvr>
                                        <p:cTn id="26" fill="hold"/>
                                        <p:tgtEl>
                                          <p:spTgt spid="130">
                                            <p:txEl>
                                              <p:pRg st="3" end="3"/>
                                            </p:txEl>
                                          </p:spTgt>
                                        </p:tgtEl>
                                        <p:attrNameLst>
                                          <p:attrName>style.visibility</p:attrName>
                                        </p:attrNameLst>
                                      </p:cBhvr>
                                      <p:to>
                                        <p:strVal val="visible"/>
                                      </p:to>
                                    </p:set>
                                    <p:anim calcmode="lin" valueType="num">
                                      <p:cBhvr>
                                        <p:cTn id="27" dur="3000" fill="hold"/>
                                        <p:tgtEl>
                                          <p:spTgt spid="130">
                                            <p:txEl>
                                              <p:pRg st="3" end="3"/>
                                            </p:txEl>
                                          </p:spTgt>
                                        </p:tgtEl>
                                        <p:attrNameLst>
                                          <p:attrName>ppt_x</p:attrName>
                                        </p:attrNameLst>
                                      </p:cBhvr>
                                      <p:tavLst>
                                        <p:tav tm="0">
                                          <p:val>
                                            <p:strVal val="#ppt_x"/>
                                          </p:val>
                                        </p:tav>
                                        <p:tav tm="100000">
                                          <p:val>
                                            <p:strVal val="#ppt_x"/>
                                          </p:val>
                                        </p:tav>
                                      </p:tavLst>
                                    </p:anim>
                                    <p:anim calcmode="lin" valueType="num">
                                      <p:cBhvr>
                                        <p:cTn id="28" dur="3000" fill="hold"/>
                                        <p:tgtEl>
                                          <p:spTgt spid="130">
                                            <p:txEl>
                                              <p:pRg st="3" end="3"/>
                                            </p:txEl>
                                          </p:spTgt>
                                        </p:tgtEl>
                                        <p:attrNameLst>
                                          <p:attrName>ppt_y</p:attrName>
                                        </p:attrNameLst>
                                      </p:cBhvr>
                                      <p:tavLst>
                                        <p:tav tm="0">
                                          <p:val>
                                            <p:strVal val="1+#ppt_h/2"/>
                                          </p:val>
                                        </p:tav>
                                        <p:tav tm="100000">
                                          <p:val>
                                            <p:strVal val="#ppt_y"/>
                                          </p:val>
                                        </p:tav>
                                      </p:tavLst>
                                    </p:anim>
                                  </p:childTnLst>
                                </p:cTn>
                              </p:par>
                            </p:childTnLst>
                          </p:cTn>
                        </p:par>
                        <p:par>
                          <p:cTn id="29" fill="hold">
                            <p:stCondLst>
                              <p:cond delay="3000"/>
                            </p:stCondLst>
                            <p:childTnLst>
                              <p:par>
                                <p:cTn id="30" presetClass="entr" nodeType="afterEffect" presetSubtype="16" presetID="23" grpId="2" fill="hold">
                                  <p:stCondLst>
                                    <p:cond delay="0"/>
                                  </p:stCondLst>
                                  <p:iterate type="el" backwards="0">
                                    <p:tmAbs val="0"/>
                                  </p:iterate>
                                  <p:childTnLst>
                                    <p:set>
                                      <p:cBhvr>
                                        <p:cTn id="31" fill="hold"/>
                                        <p:tgtEl>
                                          <p:spTgt spid="141"/>
                                        </p:tgtEl>
                                        <p:attrNameLst>
                                          <p:attrName>style.visibility</p:attrName>
                                        </p:attrNameLst>
                                      </p:cBhvr>
                                      <p:to>
                                        <p:strVal val="visible"/>
                                      </p:to>
                                    </p:set>
                                    <p:anim calcmode="lin" valueType="num">
                                      <p:cBhvr>
                                        <p:cTn id="32" dur="2500" fill="hold"/>
                                        <p:tgtEl>
                                          <p:spTgt spid="141"/>
                                        </p:tgtEl>
                                        <p:attrNameLst>
                                          <p:attrName>ppt_w</p:attrName>
                                        </p:attrNameLst>
                                      </p:cBhvr>
                                      <p:tavLst>
                                        <p:tav tm="0">
                                          <p:val>
                                            <p:fltVal val="0"/>
                                          </p:val>
                                        </p:tav>
                                        <p:tav tm="100000">
                                          <p:val>
                                            <p:strVal val="#ppt_w"/>
                                          </p:val>
                                        </p:tav>
                                      </p:tavLst>
                                    </p:anim>
                                    <p:anim calcmode="lin" valueType="num">
                                      <p:cBhvr>
                                        <p:cTn id="33" dur="2500" fill="hold"/>
                                        <p:tgtEl>
                                          <p:spTgt spid="141"/>
                                        </p:tgtEl>
                                        <p:attrNameLst>
                                          <p:attrName>ppt_h</p:attrName>
                                        </p:attrNameLst>
                                      </p:cBhvr>
                                      <p:tavLst>
                                        <p:tav tm="0">
                                          <p:val>
                                            <p:fltVal val="0"/>
                                          </p:val>
                                        </p:tav>
                                        <p:tav tm="100000">
                                          <p:val>
                                            <p:strVal val="#ppt_h"/>
                                          </p:val>
                                        </p:tav>
                                      </p:tavLst>
                                    </p:anim>
                                  </p:childTnLst>
                                </p:cTn>
                              </p:par>
                            </p:childTnLst>
                          </p:cTn>
                        </p:par>
                        <p:par>
                          <p:cTn id="34" fill="hold">
                            <p:stCondLst>
                              <p:cond delay="5500"/>
                            </p:stCondLst>
                            <p:childTnLst>
                              <p:par>
                                <p:cTn id="35" presetClass="entr" nodeType="afterEffect" presetSubtype="16" presetID="23" grpId="3" fill="hold">
                                  <p:stCondLst>
                                    <p:cond delay="0"/>
                                  </p:stCondLst>
                                  <p:iterate type="el" backwards="0">
                                    <p:tmAbs val="0"/>
                                  </p:iterate>
                                  <p:childTnLst>
                                    <p:set>
                                      <p:cBhvr>
                                        <p:cTn id="36" fill="hold"/>
                                        <p:tgtEl>
                                          <p:spTgt spid="136"/>
                                        </p:tgtEl>
                                        <p:attrNameLst>
                                          <p:attrName>style.visibility</p:attrName>
                                        </p:attrNameLst>
                                      </p:cBhvr>
                                      <p:to>
                                        <p:strVal val="visible"/>
                                      </p:to>
                                    </p:set>
                                    <p:anim calcmode="lin" valueType="num">
                                      <p:cBhvr>
                                        <p:cTn id="37" dur="2500" fill="hold"/>
                                        <p:tgtEl>
                                          <p:spTgt spid="136"/>
                                        </p:tgtEl>
                                        <p:attrNameLst>
                                          <p:attrName>ppt_w</p:attrName>
                                        </p:attrNameLst>
                                      </p:cBhvr>
                                      <p:tavLst>
                                        <p:tav tm="0">
                                          <p:val>
                                            <p:fltVal val="0"/>
                                          </p:val>
                                        </p:tav>
                                        <p:tav tm="100000">
                                          <p:val>
                                            <p:strVal val="#ppt_w"/>
                                          </p:val>
                                        </p:tav>
                                      </p:tavLst>
                                    </p:anim>
                                    <p:anim calcmode="lin" valueType="num">
                                      <p:cBhvr>
                                        <p:cTn id="38" dur="2500" fill="hold"/>
                                        <p:tgtEl>
                                          <p:spTgt spid="1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0" grpId="1"/>
      <p:bldP build="whole" bldLvl="1" animBg="1" rev="0" advAuto="0" spid="141" grpId="2"/>
      <p:bldP build="whole" bldLvl="1" animBg="1" rev="0" advAuto="0" spid="136" grpId="3"/>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3" name="Shape 143"/>
          <p:cNvSpPr/>
          <p:nvPr/>
        </p:nvSpPr>
        <p:spPr>
          <a:xfrm>
            <a:off x="1882027" y="215892"/>
            <a:ext cx="10442955" cy="3321051"/>
          </a:xfrm>
          <a:prstGeom prst="rect">
            <a:avLst/>
          </a:prstGeom>
          <a:gradFill>
            <a:gsLst>
              <a:gs pos="0">
                <a:srgbClr val="F9F4E5"/>
              </a:gs>
              <a:gs pos="100000">
                <a:srgbClr val="C1A49D"/>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110000"/>
              </a:lnSpc>
              <a:defRPr sz="3200">
                <a:solidFill>
                  <a:schemeClr val="accent1">
                    <a:hueOff val="47394"/>
                    <a:satOff val="-25753"/>
                    <a:lumOff val="-7544"/>
                  </a:schemeClr>
                </a:solidFill>
                <a:latin typeface="Calibri"/>
                <a:ea typeface="Calibri"/>
                <a:cs typeface="Calibri"/>
                <a:sym typeface="Calibri"/>
              </a:defRPr>
            </a:lvl1pPr>
          </a:lstStyle>
          <a:p>
            <a:pPr/>
            <a:r>
              <a:t>“In 1737, when Whitefield was only twenty-two years old, he was preaching to crowded churches in London and thousands were turned away because there was no room; he had not yet begun preaching in the open air. At this time he said of the congregations,”They were all attention, and heard like people hearing for eternity” (Revival by Edwards, p. 43).</a:t>
            </a:r>
          </a:p>
        </p:txBody>
      </p:sp>
      <p:sp>
        <p:nvSpPr>
          <p:cNvPr id="144" name="Shape 144"/>
          <p:cNvSpPr/>
          <p:nvPr/>
        </p:nvSpPr>
        <p:spPr>
          <a:xfrm>
            <a:off x="1882027" y="4718576"/>
            <a:ext cx="10547261" cy="452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21027" indent="-321027" algn="just">
              <a:spcBef>
                <a:spcPts val="3800"/>
              </a:spcBef>
              <a:buSzPct val="75000"/>
              <a:buChar char="•"/>
              <a:defRPr sz="2900">
                <a:latin typeface="Gill Sans"/>
                <a:ea typeface="Gill Sans"/>
                <a:cs typeface="Gill Sans"/>
                <a:sym typeface="Gill Sans"/>
              </a:defRPr>
            </a:pPr>
            <a:r>
              <a:t>What extra significance does our relationship with God have by describing the church as Christ Jesus’ bride?</a:t>
            </a:r>
          </a:p>
          <a:p>
            <a:pPr marL="321027" indent="-321027" algn="just">
              <a:spcBef>
                <a:spcPts val="3800"/>
              </a:spcBef>
              <a:buSzPct val="75000"/>
              <a:buChar char="•"/>
              <a:defRPr sz="2900">
                <a:latin typeface="Gill Sans"/>
                <a:ea typeface="Gill Sans"/>
                <a:cs typeface="Gill Sans"/>
                <a:sym typeface="Gill Sans"/>
              </a:defRPr>
            </a:pPr>
            <a:r>
              <a:t>How does light create fantastic scenes? What is the most fantastic light scene you have seen? In what way will God’s light be much more glorious than the sun? </a:t>
            </a:r>
          </a:p>
          <a:p>
            <a:pPr marL="321027" indent="-321027" algn="just">
              <a:spcBef>
                <a:spcPts val="3800"/>
              </a:spcBef>
              <a:buSzPct val="75000"/>
              <a:buChar char="•"/>
              <a:defRPr sz="2900">
                <a:latin typeface="Gill Sans"/>
                <a:ea typeface="Gill Sans"/>
                <a:cs typeface="Gill Sans"/>
                <a:sym typeface="Gill Sans"/>
              </a:defRPr>
            </a:pPr>
            <a:r>
              <a:t>What does the phrase from the quote about Whitfield mean, “like people hearing for eternity” mean? Is that the way you listen to God’s Word or is His voice stifled by the world’s guck?</a:t>
            </a:r>
          </a:p>
        </p:txBody>
      </p:sp>
      <p:sp>
        <p:nvSpPr>
          <p:cNvPr id="145" name="Shape 145"/>
          <p:cNvSpPr/>
          <p:nvPr/>
        </p:nvSpPr>
        <p:spPr>
          <a:xfrm>
            <a:off x="1882027" y="3951946"/>
            <a:ext cx="4137758"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900"/>
              </a:spcBef>
              <a:defRPr sz="3400">
                <a:latin typeface="Gill Sans SemiBold"/>
                <a:ea typeface="Gill Sans SemiBold"/>
                <a:cs typeface="Gill Sans SemiBold"/>
                <a:sym typeface="Gill Sans SemiBold"/>
              </a:defRPr>
            </a:lvl1pPr>
          </a:lstStyle>
          <a:p>
            <a:pPr/>
            <a:r>
              <a:t>Discussion Questions</a:t>
            </a:r>
          </a:p>
        </p:txBody>
      </p:sp>
    </p:spTree>
  </p:cSld>
  <p:clrMapOvr>
    <a:masterClrMapping/>
  </p:clrMapOvr>
  <mc:AlternateContent xmlns:mc="http://schemas.openxmlformats.org/markup-compatibility/2006">
    <mc:Choice xmlns:p14="http://schemas.microsoft.com/office/powerpoint/2010/main" Requires="p14">
      <p:transition spd="slow" advClick="1" p14:dur="20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143"/>
                                        </p:tgtEl>
                                        <p:attrNameLst>
                                          <p:attrName>style.visibility</p:attrName>
                                        </p:attrNameLst>
                                      </p:cBhvr>
                                      <p:to>
                                        <p:strVal val="visible"/>
                                      </p:to>
                                    </p:set>
                                    <p:animEffect filter="fade" transition="in">
                                      <p:cBhvr>
                                        <p:cTn id="7" dur="3000"/>
                                        <p:tgtEl>
                                          <p:spTgt spid="14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0" presetID="1" grpId="2" fill="hold">
                                  <p:stCondLst>
                                    <p:cond delay="0"/>
                                  </p:stCondLst>
                                  <p:iterate type="el" backwards="0">
                                    <p:tmAbs val="0"/>
                                  </p:iterate>
                                  <p:childTnLst>
                                    <p:set>
                                      <p:cBhvr>
                                        <p:cTn id="11" fill="hold"/>
                                        <p:tgtEl>
                                          <p:spTgt spid="145"/>
                                        </p:tgtEl>
                                        <p:attrNameLst>
                                          <p:attrName>style.visibility</p:attrName>
                                        </p:attrNameLst>
                                      </p:cBhvr>
                                      <p:to>
                                        <p:strVal val="visible"/>
                                      </p:to>
                                    </p:set>
                                  </p:childTnLst>
                                </p:cTn>
                              </p:par>
                            </p:childTnLst>
                          </p:cTn>
                        </p:par>
                        <p:par>
                          <p:cTn id="12" fill="hold">
                            <p:stCondLst>
                              <p:cond delay="0"/>
                            </p:stCondLst>
                            <p:childTnLst>
                              <p:par>
                                <p:cTn id="13" presetClass="entr" nodeType="afterEffect" presetSubtype="6" presetID="2" grpId="3" fill="hold">
                                  <p:stCondLst>
                                    <p:cond delay="0"/>
                                  </p:stCondLst>
                                  <p:iterate type="el" backwards="0">
                                    <p:tmAbs val="0"/>
                                  </p:iterate>
                                  <p:childTnLst>
                                    <p:set>
                                      <p:cBhvr>
                                        <p:cTn id="14" fill="hold"/>
                                        <p:tgtEl>
                                          <p:spTgt spid="144">
                                            <p:bg/>
                                          </p:spTgt>
                                        </p:tgtEl>
                                        <p:attrNameLst>
                                          <p:attrName>style.visibility</p:attrName>
                                        </p:attrNameLst>
                                      </p:cBhvr>
                                      <p:to>
                                        <p:strVal val="visible"/>
                                      </p:to>
                                    </p:set>
                                    <p:anim calcmode="lin" valueType="num">
                                      <p:cBhvr>
                                        <p:cTn id="15" dur="2000" fill="hold"/>
                                        <p:tgtEl>
                                          <p:spTgt spid="144">
                                            <p:bg/>
                                          </p:spTgt>
                                        </p:tgtEl>
                                        <p:attrNameLst>
                                          <p:attrName>ppt_x</p:attrName>
                                        </p:attrNameLst>
                                      </p:cBhvr>
                                      <p:tavLst>
                                        <p:tav tm="0">
                                          <p:val>
                                            <p:strVal val="1+#ppt_w/2"/>
                                          </p:val>
                                        </p:tav>
                                        <p:tav tm="100000">
                                          <p:val>
                                            <p:strVal val="#ppt_x"/>
                                          </p:val>
                                        </p:tav>
                                      </p:tavLst>
                                    </p:anim>
                                    <p:anim calcmode="lin" valueType="num">
                                      <p:cBhvr>
                                        <p:cTn id="16" dur="2000" fill="hold"/>
                                        <p:tgtEl>
                                          <p:spTgt spid="144">
                                            <p:bg/>
                                          </p:spTgt>
                                        </p:tgtEl>
                                        <p:attrNameLst>
                                          <p:attrName>ppt_y</p:attrName>
                                        </p:attrNameLst>
                                      </p:cBhvr>
                                      <p:tavLst>
                                        <p:tav tm="0">
                                          <p:val>
                                            <p:strVal val="1+#ppt_h/2"/>
                                          </p:val>
                                        </p:tav>
                                        <p:tav tm="100000">
                                          <p:val>
                                            <p:strVal val="#ppt_y"/>
                                          </p:val>
                                        </p:tav>
                                      </p:tavLst>
                                    </p:anim>
                                  </p:childTnLst>
                                </p:cTn>
                              </p:par>
                              <p:par>
                                <p:cTn id="17" presetClass="entr" nodeType="withEffect" presetSubtype="6" presetID="2" grpId="3" fill="hold">
                                  <p:stCondLst>
                                    <p:cond delay="0"/>
                                  </p:stCondLst>
                                  <p:iterate type="el" backwards="0">
                                    <p:tmAbs val="0"/>
                                  </p:iterate>
                                  <p:childTnLst>
                                    <p:set>
                                      <p:cBhvr>
                                        <p:cTn id="18" fill="hold"/>
                                        <p:tgtEl>
                                          <p:spTgt spid="144">
                                            <p:txEl>
                                              <p:pRg st="0" end="0"/>
                                            </p:txEl>
                                          </p:spTgt>
                                        </p:tgtEl>
                                        <p:attrNameLst>
                                          <p:attrName>style.visibility</p:attrName>
                                        </p:attrNameLst>
                                      </p:cBhvr>
                                      <p:to>
                                        <p:strVal val="visible"/>
                                      </p:to>
                                    </p:set>
                                    <p:anim calcmode="lin" valueType="num">
                                      <p:cBhvr>
                                        <p:cTn id="19" dur="2000" fill="hold"/>
                                        <p:tgtEl>
                                          <p:spTgt spid="144">
                                            <p:txEl>
                                              <p:pRg st="0" end="0"/>
                                            </p:txEl>
                                          </p:spTgt>
                                        </p:tgtEl>
                                        <p:attrNameLst>
                                          <p:attrName>ppt_x</p:attrName>
                                        </p:attrNameLst>
                                      </p:cBhvr>
                                      <p:tavLst>
                                        <p:tav tm="0">
                                          <p:val>
                                            <p:strVal val="1+#ppt_w/2"/>
                                          </p:val>
                                        </p:tav>
                                        <p:tav tm="100000">
                                          <p:val>
                                            <p:strVal val="#ppt_x"/>
                                          </p:val>
                                        </p:tav>
                                      </p:tavLst>
                                    </p:anim>
                                    <p:anim calcmode="lin" valueType="num">
                                      <p:cBhvr>
                                        <p:cTn id="20" dur="2000" fill="hold"/>
                                        <p:tgtEl>
                                          <p:spTgt spid="144">
                                            <p:txEl>
                                              <p:pRg st="0" end="0"/>
                                            </p:txEl>
                                          </p:spTgt>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Class="entr" nodeType="afterEffect" presetSubtype="6" presetID="2" grpId="3" fill="hold">
                                  <p:stCondLst>
                                    <p:cond delay="0"/>
                                  </p:stCondLst>
                                  <p:iterate type="el" backwards="0">
                                    <p:tmAbs val="0"/>
                                  </p:iterate>
                                  <p:childTnLst>
                                    <p:set>
                                      <p:cBhvr>
                                        <p:cTn id="23" fill="hold"/>
                                        <p:tgtEl>
                                          <p:spTgt spid="144">
                                            <p:txEl>
                                              <p:pRg st="1" end="1"/>
                                            </p:txEl>
                                          </p:spTgt>
                                        </p:tgtEl>
                                        <p:attrNameLst>
                                          <p:attrName>style.visibility</p:attrName>
                                        </p:attrNameLst>
                                      </p:cBhvr>
                                      <p:to>
                                        <p:strVal val="visible"/>
                                      </p:to>
                                    </p:set>
                                    <p:anim calcmode="lin" valueType="num">
                                      <p:cBhvr>
                                        <p:cTn id="24" dur="2000" fill="hold"/>
                                        <p:tgtEl>
                                          <p:spTgt spid="144">
                                            <p:txEl>
                                              <p:pRg st="1" end="1"/>
                                            </p:txEl>
                                          </p:spTgt>
                                        </p:tgtEl>
                                        <p:attrNameLst>
                                          <p:attrName>ppt_x</p:attrName>
                                        </p:attrNameLst>
                                      </p:cBhvr>
                                      <p:tavLst>
                                        <p:tav tm="0">
                                          <p:val>
                                            <p:strVal val="1+#ppt_w/2"/>
                                          </p:val>
                                        </p:tav>
                                        <p:tav tm="100000">
                                          <p:val>
                                            <p:strVal val="#ppt_x"/>
                                          </p:val>
                                        </p:tav>
                                      </p:tavLst>
                                    </p:anim>
                                    <p:anim calcmode="lin" valueType="num">
                                      <p:cBhvr>
                                        <p:cTn id="25" dur="2000" fill="hold"/>
                                        <p:tgtEl>
                                          <p:spTgt spid="144">
                                            <p:txEl>
                                              <p:pRg st="1" end="1"/>
                                            </p:txEl>
                                          </p:spTgt>
                                        </p:tgtEl>
                                        <p:attrNameLst>
                                          <p:attrName>ppt_y</p:attrName>
                                        </p:attrNameLst>
                                      </p:cBhvr>
                                      <p:tavLst>
                                        <p:tav tm="0">
                                          <p:val>
                                            <p:strVal val="1+#ppt_h/2"/>
                                          </p:val>
                                        </p:tav>
                                        <p:tav tm="100000">
                                          <p:val>
                                            <p:strVal val="#ppt_y"/>
                                          </p:val>
                                        </p:tav>
                                      </p:tavLst>
                                    </p:anim>
                                  </p:childTnLst>
                                </p:cTn>
                              </p:par>
                            </p:childTnLst>
                          </p:cTn>
                        </p:par>
                        <p:par>
                          <p:cTn id="26" fill="hold">
                            <p:stCondLst>
                              <p:cond delay="4000"/>
                            </p:stCondLst>
                            <p:childTnLst>
                              <p:par>
                                <p:cTn id="27" presetClass="entr" nodeType="afterEffect" presetSubtype="6" presetID="2" grpId="3" fill="hold">
                                  <p:stCondLst>
                                    <p:cond delay="0"/>
                                  </p:stCondLst>
                                  <p:iterate type="el" backwards="0">
                                    <p:tmAbs val="0"/>
                                  </p:iterate>
                                  <p:childTnLst>
                                    <p:set>
                                      <p:cBhvr>
                                        <p:cTn id="28" fill="hold"/>
                                        <p:tgtEl>
                                          <p:spTgt spid="144">
                                            <p:txEl>
                                              <p:pRg st="2" end="2"/>
                                            </p:txEl>
                                          </p:spTgt>
                                        </p:tgtEl>
                                        <p:attrNameLst>
                                          <p:attrName>style.visibility</p:attrName>
                                        </p:attrNameLst>
                                      </p:cBhvr>
                                      <p:to>
                                        <p:strVal val="visible"/>
                                      </p:to>
                                    </p:set>
                                    <p:anim calcmode="lin" valueType="num">
                                      <p:cBhvr>
                                        <p:cTn id="29" dur="2000" fill="hold"/>
                                        <p:tgtEl>
                                          <p:spTgt spid="144">
                                            <p:txEl>
                                              <p:pRg st="2" end="2"/>
                                            </p:txEl>
                                          </p:spTgt>
                                        </p:tgtEl>
                                        <p:attrNameLst>
                                          <p:attrName>ppt_x</p:attrName>
                                        </p:attrNameLst>
                                      </p:cBhvr>
                                      <p:tavLst>
                                        <p:tav tm="0">
                                          <p:val>
                                            <p:strVal val="1+#ppt_w/2"/>
                                          </p:val>
                                        </p:tav>
                                        <p:tav tm="100000">
                                          <p:val>
                                            <p:strVal val="#ppt_x"/>
                                          </p:val>
                                        </p:tav>
                                      </p:tavLst>
                                    </p:anim>
                                    <p:anim calcmode="lin" valueType="num">
                                      <p:cBhvr>
                                        <p:cTn id="30" dur="2000" fill="hold"/>
                                        <p:tgtEl>
                                          <p:spTgt spid="14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3" grpId="1"/>
      <p:bldP build="whole" bldLvl="1" animBg="1" rev="0" advAuto="0" spid="145" grpId="2"/>
      <p:bldP build="p" bldLvl="5" animBg="1" rev="0" advAuto="0" spid="144" grpId="3"/>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7" name="Shape 147"/>
          <p:cNvSpPr/>
          <p:nvPr/>
        </p:nvSpPr>
        <p:spPr>
          <a:xfrm>
            <a:off x="8346417" y="9029699"/>
            <a:ext cx="4430548"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a:defRPr sz="3200">
                <a:solidFill>
                  <a:srgbClr val="DCDEE0"/>
                </a:solidFill>
              </a:defRPr>
            </a:lvl1pPr>
          </a:lstStyle>
          <a:p>
            <a:pPr/>
            <a:r>
              <a:t>Paul J. Bucknell</a:t>
            </a:r>
          </a:p>
        </p:txBody>
      </p:sp>
      <p:sp>
        <p:nvSpPr>
          <p:cNvPr id="148" name="Shape 148"/>
          <p:cNvSpPr/>
          <p:nvPr/>
        </p:nvSpPr>
        <p:spPr>
          <a:xfrm>
            <a:off x="-1" y="8006292"/>
            <a:ext cx="13004801" cy="1130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1" sz="4700">
                <a:solidFill>
                  <a:srgbClr val="FFFFFF"/>
                </a:solidFill>
                <a:latin typeface="Helvetica"/>
                <a:ea typeface="Helvetica"/>
                <a:cs typeface="Helvetica"/>
                <a:sym typeface="Helvetica"/>
              </a:defRPr>
            </a:lvl1pPr>
          </a:lstStyle>
          <a:p>
            <a:pPr/>
            <a:r>
              <a:t>Scene 8: Jerusalem the Bride</a:t>
            </a:r>
          </a:p>
        </p:txBody>
      </p:sp>
      <p:sp>
        <p:nvSpPr>
          <p:cNvPr id="149" name="Shape 149"/>
          <p:cNvSpPr/>
          <p:nvPr/>
        </p:nvSpPr>
        <p:spPr>
          <a:xfrm>
            <a:off x="-3" y="6507754"/>
            <a:ext cx="13004803" cy="187477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sz="8500">
                <a:solidFill>
                  <a:srgbClr val="FFFFFF"/>
                </a:solidFill>
                <a:latin typeface="Impact"/>
                <a:ea typeface="Impact"/>
                <a:cs typeface="Impact"/>
                <a:sym typeface="Impact"/>
              </a:defRPr>
            </a:lvl1pPr>
          </a:lstStyle>
          <a:p>
            <a:pPr/>
            <a:r>
              <a:t>Revelation 21:9-22:19</a:t>
            </a:r>
          </a:p>
        </p:txBody>
      </p:sp>
    </p:spTree>
  </p:cSld>
  <p:clrMapOvr>
    <a:masterClrMapping/>
  </p:clrMapOvr>
  <mc:AlternateContent xmlns:mc="http://schemas.openxmlformats.org/markup-compatibility/2006">
    <mc:Choice xmlns:p14="http://schemas.microsoft.com/office/powerpoint/2010/main" Requires="p14">
      <p:transition spd="slow" advClick="1" p14:dur="20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5" presetID="19" grpId="1" fill="hold">
                                  <p:stCondLst>
                                    <p:cond delay="0"/>
                                  </p:stCondLst>
                                  <p:iterate type="el" backwards="0">
                                    <p:tmAbs val="0"/>
                                  </p:iterate>
                                  <p:childTnLst>
                                    <p:set>
                                      <p:cBhvr>
                                        <p:cTn id="6" fill="hold"/>
                                        <p:tgtEl>
                                          <p:spTgt spid="148"/>
                                        </p:tgtEl>
                                        <p:attrNameLst>
                                          <p:attrName>style.visibility</p:attrName>
                                        </p:attrNameLst>
                                      </p:cBhvr>
                                      <p:to>
                                        <p:strVal val="visible"/>
                                      </p:to>
                                    </p:set>
                                    <p:anim calcmode="lin" valueType="num">
                                      <p:cBhvr>
                                        <p:cTn id="7" dur="4500" fill="hold"/>
                                        <p:tgtEl>
                                          <p:spTgt spid="148"/>
                                        </p:tgtEl>
                                        <p:attrNameLst>
                                          <p:attrName>ppt_w</p:attrName>
                                        </p:attrNameLst>
                                      </p:cBhvr>
                                      <p:tavLst>
                                        <p:tav tm="0">
                                          <p:val>
                                            <p:strVal val="#ppt_w"/>
                                          </p:val>
                                        </p:tav>
                                        <p:tav tm="100000">
                                          <p:val>
                                            <p:strVal val="#ppt_w"/>
                                          </p:val>
                                        </p:tav>
                                      </p:tavLst>
                                    </p:anim>
                                    <p:anim calcmode="lin" valueType="num">
                                      <p:cBhvr>
                                        <p:cTn id="8" dur="4500" fill="hold"/>
                                        <p:tgtEl>
                                          <p:spTgt spid="148"/>
                                        </p:tgtEl>
                                        <p:attrNameLst>
                                          <p:attrName>ppt_h</p:attrName>
                                        </p:attrNameLst>
                                      </p:cBhvr>
                                      <p:tavLst>
                                        <p:tav tm="0" fmla="#ppt_h*sin(2.5*pi*$)">
                                          <p:val>
                                            <p:fltVal val="0"/>
                                          </p:val>
                                        </p:tav>
                                        <p:tav tm="100000">
                                          <p:val>
                                            <p:fltVal val="1"/>
                                          </p:val>
                                        </p:tav>
                                      </p:tavLst>
                                    </p:anim>
                                  </p:childTnLst>
                                </p:cTn>
                              </p:par>
                            </p:childTnLst>
                          </p:cTn>
                        </p:par>
                        <p:par>
                          <p:cTn id="9" fill="hold">
                            <p:stCondLst>
                              <p:cond delay="4500"/>
                            </p:stCondLst>
                            <p:childTnLst>
                              <p:par>
                                <p:cTn id="10" presetClass="entr" nodeType="afterEffect" presetID="9" grpId="2" fill="hold">
                                  <p:stCondLst>
                                    <p:cond delay="0"/>
                                  </p:stCondLst>
                                  <p:iterate type="el" backwards="0">
                                    <p:tmAbs val="0"/>
                                  </p:iterate>
                                  <p:childTnLst>
                                    <p:set>
                                      <p:cBhvr>
                                        <p:cTn id="11" fill="hold"/>
                                        <p:tgtEl>
                                          <p:spTgt spid="147"/>
                                        </p:tgtEl>
                                        <p:attrNameLst>
                                          <p:attrName>style.visibility</p:attrName>
                                        </p:attrNameLst>
                                      </p:cBhvr>
                                      <p:to>
                                        <p:strVal val="visible"/>
                                      </p:to>
                                    </p:set>
                                    <p:animEffect filter="dissolve" transition="in">
                                      <p:cBhvr>
                                        <p:cTn id="12" dur="1500"/>
                                        <p:tgtEl>
                                          <p:spTgt spid="1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8" grpId="1"/>
      <p:bldP build="whole" bldLvl="1" animBg="1" rev="0" advAuto="0" spid="147" grpId="2"/>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aphicFrame>
        <p:nvGraphicFramePr>
          <p:cNvPr id="64" name="Table 64"/>
          <p:cNvGraphicFramePr/>
          <p:nvPr/>
        </p:nvGraphicFramePr>
        <p:xfrm>
          <a:off x="1433313" y="723482"/>
          <a:ext cx="11583246" cy="9036468"/>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524605"/>
                <a:gridCol w="1467977"/>
                <a:gridCol w="1761415"/>
                <a:gridCol w="1955724"/>
                <a:gridCol w="1955724"/>
                <a:gridCol w="1955724"/>
                <a:gridCol w="1955724"/>
              </a:tblGrid>
              <a:tr h="813039">
                <a:tc>
                  <a:txBody>
                    <a:bodyPr/>
                    <a:lstStyle/>
                    <a:p>
                      <a:pPr defTabSz="914400">
                        <a:defRPr b="0">
                          <a:solidFill>
                            <a:srgbClr val="000000"/>
                          </a:solidFill>
                        </a:defRPr>
                      </a:pPr>
                      <a:r>
                        <a:rPr b="1" sz="2300">
                          <a:solidFill>
                            <a:srgbClr val="FFFFFF"/>
                          </a:solidFill>
                          <a:sym typeface="Helvetica"/>
                        </a:rPr>
                        <a:t>#</a:t>
                      </a:r>
                    </a:p>
                  </a:txBody>
                  <a:tcPr marL="50800" marR="50800" marT="50800" marB="50800" anchor="ctr" anchorCtr="0" horzOverflow="overflow">
                    <a:lnL w="6350">
                      <a:solidFill>
                        <a:srgbClr val="000000"/>
                      </a:solidFill>
                      <a:miter lim="400000"/>
                    </a:lnL>
                    <a:lnR w="6350">
                      <a:solidFill>
                        <a:srgbClr val="53585F"/>
                      </a:solidFill>
                      <a:miter lim="400000"/>
                    </a:lnR>
                    <a:lnT w="6350">
                      <a:solidFill>
                        <a:srgbClr val="000000"/>
                      </a:solidFill>
                      <a:miter lim="400000"/>
                    </a:lnT>
                  </a:tcPr>
                </a:tc>
                <a:tc>
                  <a:txBody>
                    <a:bodyPr/>
                    <a:lstStyle/>
                    <a:p>
                      <a:pPr defTabSz="914400">
                        <a:defRPr b="0">
                          <a:solidFill>
                            <a:srgbClr val="000000"/>
                          </a:solidFill>
                        </a:defRPr>
                      </a:pPr>
                      <a:r>
                        <a:rPr b="1" sz="2300">
                          <a:solidFill>
                            <a:srgbClr val="FFFFFF"/>
                          </a:solidFill>
                          <a:sym typeface="Helvetica"/>
                        </a:rPr>
                        <a:t>Scenes</a:t>
                      </a:r>
                    </a:p>
                  </a:txBody>
                  <a:tcPr marL="50800" marR="50800" marT="50800" marB="50800" anchor="ctr" anchorCtr="0" horzOverflow="overflow">
                    <a:lnL w="6350">
                      <a:solidFill>
                        <a:srgbClr val="53585F"/>
                      </a:solidFill>
                      <a:miter lim="400000"/>
                    </a:lnL>
                    <a:lnR w="6350">
                      <a:solidFill>
                        <a:srgbClr val="53585F"/>
                      </a:solidFill>
                      <a:miter lim="400000"/>
                    </a:lnR>
                    <a:lnT w="6350">
                      <a:solidFill>
                        <a:srgbClr val="000000"/>
                      </a:solidFill>
                      <a:miter lim="400000"/>
                    </a:lnT>
                  </a:tcPr>
                </a:tc>
                <a:tc>
                  <a:txBody>
                    <a:bodyPr/>
                    <a:lstStyle/>
                    <a:p>
                      <a:pPr defTabSz="914400">
                        <a:defRPr b="0">
                          <a:solidFill>
                            <a:srgbClr val="000000"/>
                          </a:solidFill>
                        </a:defRPr>
                      </a:pPr>
                      <a:r>
                        <a:rPr b="1" sz="2300">
                          <a:solidFill>
                            <a:srgbClr val="FFFFFF"/>
                          </a:solidFill>
                          <a:sym typeface="Helvetica"/>
                        </a:rPr>
                        <a:t>7 Settings</a:t>
                      </a:r>
                    </a:p>
                  </a:txBody>
                  <a:tcPr marL="50800" marR="50800" marT="50800" marB="50800" anchor="ctr" anchorCtr="0" horzOverflow="overflow">
                    <a:lnL w="6350">
                      <a:solidFill>
                        <a:srgbClr val="53585F"/>
                      </a:solidFill>
                      <a:miter lim="400000"/>
                    </a:lnL>
                    <a:lnT w="6350">
                      <a:solidFill>
                        <a:srgbClr val="000000"/>
                      </a:solidFill>
                      <a:miter lim="400000"/>
                    </a:lnT>
                  </a:tcPr>
                </a:tc>
                <a:tc>
                  <a:txBody>
                    <a:bodyPr/>
                    <a:lstStyle/>
                    <a:p>
                      <a:pPr defTabSz="914400">
                        <a:defRPr b="0">
                          <a:solidFill>
                            <a:srgbClr val="000000"/>
                          </a:solidFill>
                        </a:defRPr>
                      </a:pPr>
                      <a:r>
                        <a:rPr b="1" sz="2300">
                          <a:solidFill>
                            <a:srgbClr val="FFFFFF"/>
                          </a:solidFill>
                          <a:sym typeface="Helvetica"/>
                        </a:rPr>
                        <a:t>Opening scene</a:t>
                      </a:r>
                    </a:p>
                  </a:txBody>
                  <a:tcPr marL="50800" marR="50800" marT="50800" marB="50800" anchor="ctr" anchorCtr="0" horzOverflow="overflow">
                    <a:lnT w="6350">
                      <a:solidFill>
                        <a:srgbClr val="000000"/>
                      </a:solidFill>
                      <a:miter lim="400000"/>
                    </a:lnT>
                  </a:tcPr>
                </a:tc>
                <a:tc>
                  <a:txBody>
                    <a:bodyPr/>
                    <a:lstStyle/>
                    <a:p>
                      <a:pPr defTabSz="914400">
                        <a:defRPr b="0">
                          <a:solidFill>
                            <a:srgbClr val="000000"/>
                          </a:solidFill>
                        </a:defRPr>
                      </a:pPr>
                      <a:r>
                        <a:rPr b="1" sz="2300">
                          <a:solidFill>
                            <a:srgbClr val="FFFFFF"/>
                          </a:solidFill>
                          <a:sym typeface="Helvetica"/>
                        </a:rPr>
                        <a:t>Summary</a:t>
                      </a:r>
                    </a:p>
                  </a:txBody>
                  <a:tcPr marL="50800" marR="50800" marT="50800" marB="50800" anchor="ctr" anchorCtr="0" horzOverflow="overflow">
                    <a:lnT w="6350">
                      <a:solidFill>
                        <a:srgbClr val="000000"/>
                      </a:solidFill>
                      <a:miter lim="400000"/>
                    </a:lnT>
                  </a:tcPr>
                </a:tc>
                <a:tc>
                  <a:txBody>
                    <a:bodyPr/>
                    <a:lstStyle/>
                    <a:p>
                      <a:pPr defTabSz="914400">
                        <a:defRPr b="0">
                          <a:solidFill>
                            <a:srgbClr val="000000"/>
                          </a:solidFill>
                        </a:defRPr>
                      </a:pPr>
                      <a:r>
                        <a:rPr b="1" sz="2300">
                          <a:solidFill>
                            <a:srgbClr val="FFFFFF"/>
                          </a:solidFill>
                          <a:sym typeface="Helvetica"/>
                        </a:rPr>
                        <a:t>Special focus</a:t>
                      </a:r>
                    </a:p>
                  </a:txBody>
                  <a:tcPr marL="50800" marR="50800" marT="50800" marB="50800" anchor="ctr" anchorCtr="0" horzOverflow="overflow">
                    <a:lnT w="6350">
                      <a:solidFill>
                        <a:srgbClr val="000000"/>
                      </a:solidFill>
                      <a:miter lim="400000"/>
                    </a:lnT>
                  </a:tcPr>
                </a:tc>
                <a:tc>
                  <a:txBody>
                    <a:bodyPr/>
                    <a:lstStyle/>
                    <a:p>
                      <a:pPr defTabSz="914400">
                        <a:defRPr b="0">
                          <a:solidFill>
                            <a:srgbClr val="000000"/>
                          </a:solidFill>
                        </a:defRPr>
                      </a:pPr>
                      <a:r>
                        <a:rPr b="1" sz="2300">
                          <a:solidFill>
                            <a:srgbClr val="FFFFFF"/>
                          </a:solidFill>
                          <a:sym typeface="Helvetica"/>
                        </a:rPr>
                        <a:t>Key thought</a:t>
                      </a:r>
                    </a:p>
                  </a:txBody>
                  <a:tcPr marL="50800" marR="50800" marT="50800" marB="50800" anchor="ctr" anchorCtr="0" horzOverflow="overflow">
                    <a:lnR w="6350">
                      <a:solidFill>
                        <a:srgbClr val="000000"/>
                      </a:solidFill>
                      <a:miter lim="400000"/>
                    </a:lnR>
                    <a:lnT w="6350">
                      <a:solidFill>
                        <a:srgbClr val="000000"/>
                      </a:solidFill>
                      <a:miter lim="400000"/>
                    </a:lnT>
                  </a:tcPr>
                </a:tc>
              </a:tr>
              <a:tr h="1027134">
                <a:tc>
                  <a:txBody>
                    <a:bodyPr/>
                    <a:lstStyle/>
                    <a:p>
                      <a:pPr defTabSz="914400"/>
                      <a:r>
                        <a:rPr b="1" sz="2800">
                          <a:solidFill>
                            <a:srgbClr val="FFFFFF"/>
                          </a:solidFill>
                          <a:latin typeface="Helvetica"/>
                          <a:ea typeface="Helvetica"/>
                          <a:cs typeface="Helvetica"/>
                          <a:sym typeface="Helvetica"/>
                        </a:rPr>
                        <a:t>1</a:t>
                      </a:r>
                    </a:p>
                  </a:txBody>
                  <a:tcPr marL="50800" marR="50800" marT="50800" marB="50800" anchor="ctr" anchorCtr="0" horzOverflow="overflow">
                    <a:lnL w="6350">
                      <a:solidFill>
                        <a:srgbClr val="000000"/>
                      </a:solidFill>
                      <a:miter lim="400000"/>
                    </a:lnL>
                    <a:lnR w="6350">
                      <a:solidFill>
                        <a:srgbClr val="53585F"/>
                      </a:solidFill>
                      <a:miter lim="400000"/>
                    </a:lnR>
                    <a:lnB w="12700">
                      <a:solidFill>
                        <a:srgbClr val="3797C6"/>
                      </a:solidFill>
                      <a:miter lim="400000"/>
                    </a:lnB>
                    <a:solidFill>
                      <a:srgbClr val="398CCE"/>
                    </a:solidFill>
                  </a:tcPr>
                </a:tc>
                <a:tc>
                  <a:txBody>
                    <a:bodyPr/>
                    <a:lstStyle/>
                    <a:p>
                      <a:pPr defTabSz="914400">
                        <a:defRPr b="1">
                          <a:latin typeface="Copperplate"/>
                          <a:ea typeface="Copperplate"/>
                          <a:cs typeface="Copperplate"/>
                          <a:sym typeface="Copperplate"/>
                        </a:defRPr>
                      </a:pPr>
                      <a:r>
                        <a:t>1:19-3:22</a:t>
                      </a:r>
                    </a:p>
                    <a:p>
                      <a:pPr defTabSz="914400">
                        <a:defRPr b="1">
                          <a:solidFill>
                            <a:srgbClr val="53585F"/>
                          </a:solidFill>
                          <a:latin typeface="Copperplate"/>
                          <a:ea typeface="Copperplate"/>
                          <a:cs typeface="Copperplate"/>
                          <a:sym typeface="Copperplate"/>
                        </a:defRPr>
                      </a:pPr>
                      <a:r>
                        <a:t>Church in the World</a:t>
                      </a:r>
                    </a:p>
                  </a:txBody>
                  <a:tcPr marL="50800" marR="50800" marT="50800" marB="50800" anchor="ctr" anchorCtr="0" horzOverflow="overflow">
                    <a:lnL w="6350">
                      <a:solidFill>
                        <a:srgbClr val="53585F"/>
                      </a:solidFill>
                      <a:miter lim="400000"/>
                    </a:lnL>
                    <a:lnR w="6350">
                      <a:solidFill>
                        <a:srgbClr val="53585F"/>
                      </a:solidFill>
                      <a:miter lim="400000"/>
                    </a:lnR>
                    <a:lnB w="12700">
                      <a:solidFill>
                        <a:srgbClr val="3797C6"/>
                      </a:solidFill>
                      <a:miter lim="400000"/>
                    </a:lnB>
                    <a:solidFill>
                      <a:srgbClr val="C6E8F9"/>
                    </a:solidFill>
                  </a:tcPr>
                </a:tc>
                <a:tc>
                  <a:txBody>
                    <a:bodyPr/>
                    <a:lstStyle/>
                    <a:p>
                      <a:pPr defTabSz="914400"/>
                      <a:r>
                        <a:rPr sz="2000"/>
                        <a:t>Seven letters dictated</a:t>
                      </a:r>
                    </a:p>
                  </a:txBody>
                  <a:tcPr marL="50800" marR="50800" marT="50800" marB="50800" anchor="ctr" anchorCtr="0" horzOverflow="overflow">
                    <a:lnL w="6350">
                      <a:solidFill>
                        <a:srgbClr val="53585F"/>
                      </a:solidFill>
                      <a:miter lim="400000"/>
                    </a:lnL>
                    <a:lnB w="12700">
                      <a:solidFill>
                        <a:srgbClr val="3797C6"/>
                      </a:solidFill>
                      <a:miter lim="400000"/>
                    </a:lnB>
                  </a:tcPr>
                </a:tc>
                <a:tc>
                  <a:txBody>
                    <a:bodyPr/>
                    <a:lstStyle/>
                    <a:p>
                      <a:pPr defTabSz="914400"/>
                      <a:r>
                        <a:rPr sz="1900">
                          <a:solidFill>
                            <a:srgbClr val="A6AAA9"/>
                          </a:solidFill>
                        </a:rPr>
                        <a:t>John turns to see who is speaking</a:t>
                      </a:r>
                    </a:p>
                  </a:txBody>
                  <a:tcPr marL="50800" marR="50800" marT="50800" marB="50800" anchor="ctr" anchorCtr="0" horzOverflow="overflow">
                    <a:lnB w="12700">
                      <a:solidFill>
                        <a:srgbClr val="3797C6"/>
                      </a:solidFill>
                      <a:miter lim="400000"/>
                    </a:lnB>
                  </a:tcPr>
                </a:tc>
                <a:tc>
                  <a:txBody>
                    <a:bodyPr/>
                    <a:lstStyle/>
                    <a:p>
                      <a:pPr defTabSz="914400"/>
                      <a:r>
                        <a:rPr sz="1900">
                          <a:solidFill>
                            <a:srgbClr val="A6AAA9"/>
                          </a:solidFill>
                        </a:rPr>
                        <a:t>Christ speaks to the 7 churches</a:t>
                      </a:r>
                    </a:p>
                  </a:txBody>
                  <a:tcPr marL="50800" marR="50800" marT="50800" marB="50800" anchor="ctr" anchorCtr="0" horzOverflow="overflow">
                    <a:lnB w="12700">
                      <a:solidFill>
                        <a:srgbClr val="3797C6"/>
                      </a:solidFill>
                      <a:miter lim="400000"/>
                    </a:lnB>
                  </a:tcPr>
                </a:tc>
                <a:tc>
                  <a:txBody>
                    <a:bodyPr/>
                    <a:lstStyle/>
                    <a:p>
                      <a:pPr defTabSz="914400"/>
                      <a:r>
                        <a:rPr sz="1700">
                          <a:solidFill>
                            <a:srgbClr val="A6AAA9"/>
                          </a:solidFill>
                          <a:latin typeface="Helvetica Condensed Medium"/>
                          <a:ea typeface="Helvetica Condensed Medium"/>
                          <a:cs typeface="Helvetica Condensed Medium"/>
                          <a:sym typeface="Helvetica Condensed Medium"/>
                        </a:rPr>
                        <a:t>7 commonalities with pointed differences.</a:t>
                      </a:r>
                    </a:p>
                  </a:txBody>
                  <a:tcPr marL="50800" marR="50800" marT="50800" marB="50800" anchor="ctr" anchorCtr="0" horzOverflow="overflow">
                    <a:lnB w="12700">
                      <a:solidFill>
                        <a:srgbClr val="3797C6"/>
                      </a:solidFill>
                      <a:miter lim="400000"/>
                    </a:lnB>
                  </a:tcPr>
                </a:tc>
                <a:tc>
                  <a:txBody>
                    <a:bodyPr/>
                    <a:lstStyle/>
                    <a:p>
                      <a:pPr defTabSz="914400"/>
                      <a:r>
                        <a:rPr sz="1700">
                          <a:solidFill>
                            <a:srgbClr val="A6AAA9"/>
                          </a:solidFill>
                          <a:latin typeface="Helvetica Condensed Medium"/>
                          <a:ea typeface="Helvetica Condensed Medium"/>
                          <a:cs typeface="Helvetica Condensed Medium"/>
                          <a:sym typeface="Helvetica Condensed Medium"/>
                        </a:rPr>
                        <a:t>Cure for lukewarmness?Readmit the excluded Christ! p.58</a:t>
                      </a:r>
                    </a:p>
                  </a:txBody>
                  <a:tcPr marL="50800" marR="50800" marT="50800" marB="50800" anchor="ctr" anchorCtr="0" horzOverflow="overflow">
                    <a:lnR w="6350">
                      <a:solidFill>
                        <a:srgbClr val="000000"/>
                      </a:solidFill>
                      <a:miter lim="400000"/>
                    </a:lnR>
                    <a:lnB w="12700">
                      <a:solidFill>
                        <a:srgbClr val="3797C6"/>
                      </a:solidFill>
                      <a:miter lim="400000"/>
                    </a:lnB>
                  </a:tcPr>
                </a:tc>
              </a:tr>
              <a:tr h="1027134">
                <a:tc>
                  <a:txBody>
                    <a:bodyPr/>
                    <a:lstStyle/>
                    <a:p>
                      <a:pPr defTabSz="914400"/>
                      <a:r>
                        <a:rPr b="1" sz="2800">
                          <a:solidFill>
                            <a:srgbClr val="FFFFFF"/>
                          </a:solidFill>
                          <a:latin typeface="Helvetica"/>
                          <a:ea typeface="Helvetica"/>
                          <a:cs typeface="Helvetica"/>
                          <a:sym typeface="Helvetica"/>
                        </a:rPr>
                        <a:t>2</a:t>
                      </a:r>
                    </a:p>
                  </a:txBody>
                  <a:tcPr marL="50800" marR="50800" marT="50800" marB="50800" anchor="ctr" anchorCtr="0" horzOverflow="overflow">
                    <a:lnL w="6350">
                      <a:solidFill>
                        <a:srgbClr val="000000"/>
                      </a:solidFill>
                      <a:miter lim="400000"/>
                    </a:lnL>
                    <a:lnR w="6350">
                      <a:solidFill>
                        <a:srgbClr val="53585F"/>
                      </a:solidFill>
                      <a:miter lim="400000"/>
                    </a:lnR>
                    <a:lnT w="12700">
                      <a:solidFill>
                        <a:srgbClr val="3797C6"/>
                      </a:solidFill>
                      <a:miter lim="400000"/>
                    </a:lnT>
                    <a:lnB w="12700">
                      <a:solidFill>
                        <a:srgbClr val="3797C6"/>
                      </a:solidFill>
                      <a:miter lim="400000"/>
                    </a:lnB>
                    <a:solidFill>
                      <a:srgbClr val="398CCE"/>
                    </a:solidFill>
                  </a:tcPr>
                </a:tc>
                <a:tc>
                  <a:txBody>
                    <a:bodyPr/>
                    <a:lstStyle/>
                    <a:p>
                      <a:pPr defTabSz="914400">
                        <a:defRPr b="1">
                          <a:latin typeface="Copperplate"/>
                          <a:ea typeface="Copperplate"/>
                          <a:cs typeface="Copperplate"/>
                          <a:sym typeface="Copperplate"/>
                        </a:defRPr>
                      </a:pPr>
                      <a:r>
                        <a:t>4:1-8:1</a:t>
                      </a:r>
                    </a:p>
                    <a:p>
                      <a:pPr defTabSz="914400">
                        <a:defRPr b="1">
                          <a:solidFill>
                            <a:srgbClr val="53585F"/>
                          </a:solidFill>
                          <a:latin typeface="Copperplate"/>
                          <a:ea typeface="Copperplate"/>
                          <a:cs typeface="Copperplate"/>
                          <a:sym typeface="Copperplate"/>
                        </a:defRPr>
                      </a:pPr>
                      <a:r>
                        <a:t>Suffering for Church</a:t>
                      </a:r>
                    </a:p>
                  </a:txBody>
                  <a:tcPr marL="50800" marR="50800" marT="50800" marB="50800" anchor="ctr" anchorCtr="0" horzOverflow="overflow">
                    <a:lnL w="6350">
                      <a:solidFill>
                        <a:srgbClr val="53585F"/>
                      </a:solidFill>
                      <a:miter lim="400000"/>
                    </a:lnL>
                    <a:lnR w="6350">
                      <a:solidFill>
                        <a:srgbClr val="53585F"/>
                      </a:solidFill>
                      <a:miter lim="400000"/>
                    </a:lnR>
                    <a:lnT w="12700">
                      <a:solidFill>
                        <a:srgbClr val="3797C6"/>
                      </a:solidFill>
                      <a:miter lim="400000"/>
                    </a:lnT>
                    <a:lnB w="12700">
                      <a:solidFill>
                        <a:srgbClr val="3797C6"/>
                      </a:solidFill>
                      <a:miter lim="400000"/>
                    </a:lnB>
                    <a:solidFill>
                      <a:srgbClr val="C6E8F9"/>
                    </a:solidFill>
                  </a:tcPr>
                </a:tc>
                <a:tc>
                  <a:txBody>
                    <a:bodyPr/>
                    <a:lstStyle/>
                    <a:p>
                      <a:pPr defTabSz="914400"/>
                      <a:r>
                        <a:rPr sz="2000"/>
                        <a:t>Seven seals opened</a:t>
                      </a:r>
                    </a:p>
                  </a:txBody>
                  <a:tcPr marL="50800" marR="50800" marT="50800" marB="50800" anchor="ctr" anchorCtr="0" horzOverflow="overflow">
                    <a:lnL w="6350">
                      <a:solidFill>
                        <a:srgbClr val="53585F"/>
                      </a:solidFill>
                      <a:miter lim="400000"/>
                    </a:lnL>
                    <a:lnT w="12700">
                      <a:solidFill>
                        <a:srgbClr val="3797C6"/>
                      </a:solidFill>
                      <a:miter lim="400000"/>
                    </a:lnT>
                    <a:lnB w="12700">
                      <a:solidFill>
                        <a:srgbClr val="3797C6"/>
                      </a:solidFill>
                      <a:miter lim="400000"/>
                    </a:lnB>
                  </a:tcPr>
                </a:tc>
                <a:tc>
                  <a:txBody>
                    <a:bodyPr/>
                    <a:lstStyle/>
                    <a:p>
                      <a:pPr defTabSz="914400"/>
                      <a:r>
                        <a:rPr sz="1900">
                          <a:solidFill>
                            <a:srgbClr val="A6AAA9"/>
                          </a:solidFill>
                        </a:rPr>
                        <a:t>A door in heaven opens</a:t>
                      </a:r>
                    </a:p>
                  </a:txBody>
                  <a:tcPr marL="50800" marR="50800" marT="50800" marB="50800" anchor="ctr" anchorCtr="0" horzOverflow="overflow">
                    <a:lnT w="12700">
                      <a:solidFill>
                        <a:srgbClr val="3797C6"/>
                      </a:solidFill>
                      <a:miter lim="400000"/>
                    </a:lnT>
                    <a:lnB w="12700">
                      <a:solidFill>
                        <a:srgbClr val="3797C6"/>
                      </a:solidFill>
                      <a:miter lim="400000"/>
                    </a:lnB>
                  </a:tcPr>
                </a:tc>
                <a:tc>
                  <a:txBody>
                    <a:bodyPr/>
                    <a:lstStyle/>
                    <a:p>
                      <a:pPr defTabSz="914400"/>
                      <a:r>
                        <a:rPr sz="1900">
                          <a:solidFill>
                            <a:srgbClr val="A6AAA9"/>
                          </a:solidFill>
                        </a:rPr>
                        <a:t>God’s power (4-5); woes in history</a:t>
                      </a:r>
                    </a:p>
                  </a:txBody>
                  <a:tcPr marL="50800" marR="50800" marT="50800" marB="50800" anchor="ctr" anchorCtr="0" horzOverflow="overflow">
                    <a:lnT w="12700">
                      <a:solidFill>
                        <a:srgbClr val="3797C6"/>
                      </a:solidFill>
                      <a:miter lim="400000"/>
                    </a:lnT>
                    <a:lnB w="12700">
                      <a:solidFill>
                        <a:srgbClr val="3797C6"/>
                      </a:solidFill>
                      <a:miter lim="400000"/>
                    </a:lnB>
                  </a:tcPr>
                </a:tc>
                <a:tc>
                  <a:txBody>
                    <a:bodyPr/>
                    <a:lstStyle/>
                    <a:p>
                      <a:pPr defTabSz="914400"/>
                      <a:r>
                        <a:rPr sz="1700">
                          <a:solidFill>
                            <a:srgbClr val="A6AAA9"/>
                          </a:solidFill>
                          <a:latin typeface="Helvetica Condensed Medium"/>
                          <a:ea typeface="Helvetica Condensed Medium"/>
                          <a:cs typeface="Helvetica Condensed Medium"/>
                          <a:sym typeface="Helvetica Condensed Medium"/>
                        </a:rPr>
                        <a:t>Seals will not be opened until chapter. 6. p.66</a:t>
                      </a:r>
                    </a:p>
                  </a:txBody>
                  <a:tcPr marL="50800" marR="50800" marT="50800" marB="50800" anchor="ctr" anchorCtr="0" horzOverflow="overflow">
                    <a:lnT w="12700">
                      <a:solidFill>
                        <a:srgbClr val="3797C6"/>
                      </a:solidFill>
                      <a:miter lim="400000"/>
                    </a:lnT>
                    <a:lnB w="12700">
                      <a:solidFill>
                        <a:srgbClr val="3797C6"/>
                      </a:solidFill>
                      <a:miter lim="400000"/>
                    </a:lnB>
                  </a:tcPr>
                </a:tc>
                <a:tc>
                  <a:txBody>
                    <a:bodyPr/>
                    <a:lstStyle/>
                    <a:p>
                      <a:pPr defTabSz="914400"/>
                      <a:r>
                        <a:rPr sz="1700">
                          <a:solidFill>
                            <a:srgbClr val="A6AAA9"/>
                          </a:solidFill>
                          <a:latin typeface="Helvetica Condensed Medium"/>
                          <a:ea typeface="Helvetica Condensed Medium"/>
                          <a:cs typeface="Helvetica Condensed Medium"/>
                          <a:sym typeface="Helvetica Condensed Medium"/>
                        </a:rPr>
                        <a:t>Christ’s explanation of history makes it full of meaning. p.69</a:t>
                      </a:r>
                    </a:p>
                  </a:txBody>
                  <a:tcPr marL="50800" marR="50800" marT="50800" marB="50800" anchor="ctr" anchorCtr="0" horzOverflow="overflow">
                    <a:lnR w="6350">
                      <a:solidFill>
                        <a:srgbClr val="000000"/>
                      </a:solidFill>
                      <a:miter lim="400000"/>
                    </a:lnR>
                    <a:lnT w="12700">
                      <a:solidFill>
                        <a:srgbClr val="3797C6"/>
                      </a:solidFill>
                      <a:miter lim="400000"/>
                    </a:lnT>
                    <a:lnB w="12700">
                      <a:solidFill>
                        <a:srgbClr val="3797C6"/>
                      </a:solidFill>
                      <a:miter lim="400000"/>
                    </a:lnB>
                  </a:tcPr>
                </a:tc>
              </a:tr>
              <a:tr h="1027134">
                <a:tc>
                  <a:txBody>
                    <a:bodyPr/>
                    <a:lstStyle/>
                    <a:p>
                      <a:pPr defTabSz="914400"/>
                      <a:r>
                        <a:rPr b="1" sz="2800">
                          <a:solidFill>
                            <a:srgbClr val="FFFFFF"/>
                          </a:solidFill>
                          <a:latin typeface="Helvetica"/>
                          <a:ea typeface="Helvetica"/>
                          <a:cs typeface="Helvetica"/>
                          <a:sym typeface="Helvetica"/>
                        </a:rPr>
                        <a:t>3</a:t>
                      </a:r>
                    </a:p>
                  </a:txBody>
                  <a:tcPr marL="50800" marR="50800" marT="50800" marB="50800" anchor="ctr" anchorCtr="0" horzOverflow="overflow">
                    <a:lnL w="6350">
                      <a:solidFill>
                        <a:srgbClr val="000000"/>
                      </a:solidFill>
                      <a:miter lim="400000"/>
                    </a:lnL>
                    <a:lnR w="6350">
                      <a:solidFill>
                        <a:srgbClr val="53585F"/>
                      </a:solidFill>
                      <a:miter lim="400000"/>
                    </a:lnR>
                    <a:lnT w="12700">
                      <a:solidFill>
                        <a:srgbClr val="3797C6"/>
                      </a:solidFill>
                      <a:miter lim="400000"/>
                    </a:lnT>
                    <a:lnB w="12700">
                      <a:solidFill>
                        <a:srgbClr val="3797C6"/>
                      </a:solidFill>
                      <a:miter lim="400000"/>
                    </a:lnB>
                    <a:solidFill>
                      <a:srgbClr val="398CCE"/>
                    </a:solidFill>
                  </a:tcPr>
                </a:tc>
                <a:tc>
                  <a:txBody>
                    <a:bodyPr/>
                    <a:lstStyle/>
                    <a:p>
                      <a:pPr defTabSz="914400">
                        <a:defRPr b="1">
                          <a:latin typeface="Copperplate"/>
                          <a:ea typeface="Copperplate"/>
                          <a:cs typeface="Copperplate"/>
                          <a:sym typeface="Copperplate"/>
                        </a:defRPr>
                      </a:pPr>
                      <a:r>
                        <a:t>8:2-11:18</a:t>
                      </a:r>
                    </a:p>
                    <a:p>
                      <a:pPr defTabSz="914400">
                        <a:defRPr b="1">
                          <a:solidFill>
                            <a:srgbClr val="53585F"/>
                          </a:solidFill>
                          <a:latin typeface="Copperplate"/>
                          <a:ea typeface="Copperplate"/>
                          <a:cs typeface="Copperplate"/>
                          <a:sym typeface="Copperplate"/>
                        </a:defRPr>
                      </a:pPr>
                      <a:r>
                        <a:t>Warnings for World</a:t>
                      </a:r>
                    </a:p>
                  </a:txBody>
                  <a:tcPr marL="50800" marR="50800" marT="50800" marB="50800" anchor="ctr" anchorCtr="0" horzOverflow="overflow">
                    <a:lnL w="6350">
                      <a:solidFill>
                        <a:srgbClr val="53585F"/>
                      </a:solidFill>
                      <a:miter lim="400000"/>
                    </a:lnL>
                    <a:lnR w="6350">
                      <a:solidFill>
                        <a:srgbClr val="53585F"/>
                      </a:solidFill>
                      <a:miter lim="400000"/>
                    </a:lnR>
                    <a:lnT w="12700">
                      <a:solidFill>
                        <a:srgbClr val="3797C6"/>
                      </a:solidFill>
                      <a:miter lim="400000"/>
                    </a:lnT>
                    <a:lnB w="12700">
                      <a:solidFill>
                        <a:srgbClr val="3797C6"/>
                      </a:solidFill>
                      <a:miter lim="400000"/>
                    </a:lnB>
                    <a:solidFill>
                      <a:srgbClr val="C6E8F9"/>
                    </a:solidFill>
                  </a:tcPr>
                </a:tc>
                <a:tc>
                  <a:txBody>
                    <a:bodyPr/>
                    <a:lstStyle/>
                    <a:p>
                      <a:pPr defTabSz="914400"/>
                      <a:r>
                        <a:rPr sz="2000"/>
                        <a:t>Seven trumpets sounded</a:t>
                      </a:r>
                    </a:p>
                  </a:txBody>
                  <a:tcPr marL="50800" marR="50800" marT="50800" marB="50800" anchor="ctr" anchorCtr="0" horzOverflow="overflow">
                    <a:lnL w="6350">
                      <a:solidFill>
                        <a:srgbClr val="53585F"/>
                      </a:solidFill>
                      <a:miter lim="400000"/>
                    </a:lnL>
                    <a:lnT w="12700">
                      <a:solidFill>
                        <a:srgbClr val="3797C6"/>
                      </a:solidFill>
                      <a:miter lim="400000"/>
                    </a:lnT>
                    <a:lnB w="12700">
                      <a:solidFill>
                        <a:srgbClr val="3797C6"/>
                      </a:solidFill>
                      <a:miter lim="400000"/>
                    </a:lnB>
                  </a:tcPr>
                </a:tc>
                <a:tc>
                  <a:txBody>
                    <a:bodyPr/>
                    <a:lstStyle/>
                    <a:p>
                      <a:pPr defTabSz="914400"/>
                      <a:r>
                        <a:rPr sz="1900">
                          <a:solidFill>
                            <a:srgbClr val="A6AAA9"/>
                          </a:solidFill>
                        </a:rPr>
                        <a:t>Angels with trumpets appear</a:t>
                      </a:r>
                    </a:p>
                  </a:txBody>
                  <a:tcPr marL="50800" marR="50800" marT="50800" marB="50800" anchor="ctr" anchorCtr="0" horzOverflow="overflow">
                    <a:lnT w="12700">
                      <a:solidFill>
                        <a:srgbClr val="3797C6"/>
                      </a:solidFill>
                      <a:miter lim="400000"/>
                    </a:lnT>
                    <a:lnB w="12700">
                      <a:solidFill>
                        <a:srgbClr val="3797C6"/>
                      </a:solidFill>
                      <a:miter lim="400000"/>
                    </a:lnB>
                  </a:tcPr>
                </a:tc>
                <a:tc>
                  <a:txBody>
                    <a:bodyPr/>
                    <a:lstStyle/>
                    <a:p>
                      <a:pPr defTabSz="914400"/>
                      <a:r>
                        <a:rPr sz="1900">
                          <a:solidFill>
                            <a:srgbClr val="A6AAA9"/>
                          </a:solidFill>
                        </a:rPr>
                        <a:t>#1-4 prove God’s power; 5-7 are 3 woes</a:t>
                      </a:r>
                    </a:p>
                  </a:txBody>
                  <a:tcPr marL="50800" marR="50800" marT="50800" marB="50800" anchor="ctr" anchorCtr="0" horzOverflow="overflow">
                    <a:lnT w="12700">
                      <a:solidFill>
                        <a:srgbClr val="3797C6"/>
                      </a:solidFill>
                      <a:miter lim="400000"/>
                    </a:lnT>
                    <a:lnB w="12700">
                      <a:solidFill>
                        <a:srgbClr val="3797C6"/>
                      </a:solidFill>
                      <a:miter lim="400000"/>
                    </a:lnB>
                  </a:tcPr>
                </a:tc>
                <a:tc>
                  <a:txBody>
                    <a:bodyPr/>
                    <a:lstStyle/>
                    <a:p>
                      <a:pPr defTabSz="914400"/>
                      <a:r>
                        <a:rPr sz="1700">
                          <a:solidFill>
                            <a:srgbClr val="A6AAA9"/>
                          </a:solidFill>
                          <a:latin typeface="Helvetica Condensed Medium"/>
                          <a:ea typeface="Helvetica Condensed Medium"/>
                          <a:cs typeface="Helvetica Condensed Medium"/>
                          <a:sym typeface="Helvetica Condensed Medium"/>
                        </a:rPr>
                        <a:t>No datable events but can be true at anytime. p.92</a:t>
                      </a:r>
                    </a:p>
                  </a:txBody>
                  <a:tcPr marL="50800" marR="50800" marT="50800" marB="50800" anchor="ctr" anchorCtr="0" horzOverflow="overflow">
                    <a:lnT w="12700">
                      <a:solidFill>
                        <a:srgbClr val="3797C6"/>
                      </a:solidFill>
                      <a:miter lim="400000"/>
                    </a:lnT>
                    <a:lnB w="12700">
                      <a:solidFill>
                        <a:srgbClr val="3797C6"/>
                      </a:solidFill>
                      <a:miter lim="400000"/>
                    </a:lnB>
                  </a:tcPr>
                </a:tc>
                <a:tc>
                  <a:txBody>
                    <a:bodyPr/>
                    <a:lstStyle/>
                    <a:p>
                      <a:pPr defTabSz="914400"/>
                      <a:r>
                        <a:rPr sz="1700">
                          <a:solidFill>
                            <a:srgbClr val="A6AAA9"/>
                          </a:solidFill>
                          <a:latin typeface="Helvetica Condensed Medium"/>
                          <a:ea typeface="Helvetica Condensed Medium"/>
                          <a:cs typeface="Helvetica Condensed Medium"/>
                          <a:sym typeface="Helvetica Condensed Medium"/>
                        </a:rPr>
                        <a:t>Evil must be exposed for what it is–absolute wickedness. p. 108</a:t>
                      </a:r>
                    </a:p>
                  </a:txBody>
                  <a:tcPr marL="50800" marR="50800" marT="50800" marB="50800" anchor="ctr" anchorCtr="0" horzOverflow="overflow">
                    <a:lnR w="6350">
                      <a:solidFill>
                        <a:srgbClr val="000000"/>
                      </a:solidFill>
                      <a:miter lim="400000"/>
                    </a:lnR>
                    <a:lnT w="12700">
                      <a:solidFill>
                        <a:srgbClr val="3797C6"/>
                      </a:solidFill>
                      <a:miter lim="400000"/>
                    </a:lnT>
                    <a:lnB w="12700">
                      <a:solidFill>
                        <a:srgbClr val="3797C6"/>
                      </a:solidFill>
                      <a:miter lim="400000"/>
                    </a:lnB>
                  </a:tcPr>
                </a:tc>
              </a:tr>
              <a:tr h="1027134">
                <a:tc>
                  <a:txBody>
                    <a:bodyPr/>
                    <a:lstStyle/>
                    <a:p>
                      <a:pPr defTabSz="914400"/>
                      <a:r>
                        <a:rPr b="1" sz="2800">
                          <a:solidFill>
                            <a:srgbClr val="FFFFFF"/>
                          </a:solidFill>
                          <a:latin typeface="Helvetica"/>
                          <a:ea typeface="Helvetica"/>
                          <a:cs typeface="Helvetica"/>
                          <a:sym typeface="Helvetica"/>
                        </a:rPr>
                        <a:t>4</a:t>
                      </a:r>
                    </a:p>
                  </a:txBody>
                  <a:tcPr marL="50800" marR="50800" marT="50800" marB="50800" anchor="ctr" anchorCtr="0" horzOverflow="overflow">
                    <a:lnL w="6350">
                      <a:solidFill>
                        <a:srgbClr val="000000"/>
                      </a:solidFill>
                      <a:miter lim="400000"/>
                    </a:lnL>
                    <a:lnR w="6350">
                      <a:solidFill>
                        <a:srgbClr val="53585F"/>
                      </a:solidFill>
                      <a:miter lim="400000"/>
                    </a:lnR>
                    <a:lnT w="12700">
                      <a:solidFill>
                        <a:srgbClr val="3797C6"/>
                      </a:solidFill>
                      <a:miter lim="400000"/>
                    </a:lnT>
                    <a:lnB w="12700">
                      <a:solidFill>
                        <a:srgbClr val="3797C6"/>
                      </a:solidFill>
                      <a:miter lim="400000"/>
                    </a:lnB>
                    <a:solidFill>
                      <a:srgbClr val="398CCE"/>
                    </a:solidFill>
                  </a:tcPr>
                </a:tc>
                <a:tc>
                  <a:txBody>
                    <a:bodyPr/>
                    <a:lstStyle/>
                    <a:p>
                      <a:pPr defTabSz="914400">
                        <a:defRPr b="1">
                          <a:latin typeface="Copperplate"/>
                          <a:ea typeface="Copperplate"/>
                          <a:cs typeface="Copperplate"/>
                          <a:sym typeface="Copperplate"/>
                        </a:defRPr>
                      </a:pPr>
                      <a:r>
                        <a:t>11:19-15:4</a:t>
                      </a:r>
                    </a:p>
                    <a:p>
                      <a:pPr defTabSz="914400">
                        <a:defRPr b="1">
                          <a:solidFill>
                            <a:srgbClr val="53585F"/>
                          </a:solidFill>
                          <a:latin typeface="Copperplate"/>
                          <a:ea typeface="Copperplate"/>
                          <a:cs typeface="Copperplate"/>
                          <a:sym typeface="Copperplate"/>
                        </a:defRPr>
                      </a:pPr>
                      <a:r>
                        <a:t>Drama of History</a:t>
                      </a:r>
                    </a:p>
                  </a:txBody>
                  <a:tcPr marL="50800" marR="50800" marT="50800" marB="50800" anchor="ctr" anchorCtr="0" horzOverflow="overflow">
                    <a:lnL w="6350">
                      <a:solidFill>
                        <a:srgbClr val="53585F"/>
                      </a:solidFill>
                      <a:miter lim="400000"/>
                    </a:lnL>
                    <a:lnR w="6350">
                      <a:solidFill>
                        <a:srgbClr val="53585F"/>
                      </a:solidFill>
                      <a:miter lim="400000"/>
                    </a:lnR>
                    <a:lnT w="12700">
                      <a:solidFill>
                        <a:srgbClr val="3797C6"/>
                      </a:solidFill>
                      <a:miter lim="400000"/>
                    </a:lnT>
                    <a:lnB w="12700">
                      <a:solidFill>
                        <a:srgbClr val="3797C6"/>
                      </a:solidFill>
                      <a:miter lim="400000"/>
                    </a:lnB>
                    <a:solidFill>
                      <a:srgbClr val="C6E8F9"/>
                    </a:solidFill>
                  </a:tcPr>
                </a:tc>
                <a:tc>
                  <a:txBody>
                    <a:bodyPr/>
                    <a:lstStyle/>
                    <a:p>
                      <a:pPr defTabSz="914400"/>
                      <a:r>
                        <a:rPr sz="2000"/>
                        <a:t>Seven visions of cosmic conflict</a:t>
                      </a:r>
                    </a:p>
                  </a:txBody>
                  <a:tcPr marL="50800" marR="50800" marT="50800" marB="50800" anchor="ctr" anchorCtr="0" horzOverflow="overflow">
                    <a:lnL w="6350">
                      <a:solidFill>
                        <a:srgbClr val="53585F"/>
                      </a:solidFill>
                      <a:miter lim="400000"/>
                    </a:lnL>
                    <a:lnT w="12700">
                      <a:solidFill>
                        <a:srgbClr val="3797C6"/>
                      </a:solidFill>
                      <a:miter lim="400000"/>
                    </a:lnT>
                    <a:lnB w="12700">
                      <a:solidFill>
                        <a:srgbClr val="3797C6"/>
                      </a:solidFill>
                      <a:miter lim="400000"/>
                    </a:lnB>
                  </a:tcPr>
                </a:tc>
                <a:tc>
                  <a:txBody>
                    <a:bodyPr/>
                    <a:lstStyle/>
                    <a:p>
                      <a:pPr defTabSz="914400"/>
                      <a:r>
                        <a:rPr sz="1900">
                          <a:solidFill>
                            <a:srgbClr val="A6AAA9"/>
                          </a:solidFill>
                        </a:rPr>
                        <a:t>The temple in heaven opens</a:t>
                      </a:r>
                    </a:p>
                  </a:txBody>
                  <a:tcPr marL="50800" marR="50800" marT="50800" marB="50800" anchor="ctr" anchorCtr="0" horzOverflow="overflow">
                    <a:lnT w="12700">
                      <a:solidFill>
                        <a:srgbClr val="3797C6"/>
                      </a:solidFill>
                      <a:miter lim="400000"/>
                    </a:lnT>
                    <a:lnB w="12700">
                      <a:solidFill>
                        <a:srgbClr val="3797C6"/>
                      </a:solidFill>
                      <a:miter lim="400000"/>
                    </a:lnB>
                  </a:tcPr>
                </a:tc>
                <a:tc>
                  <a:txBody>
                    <a:bodyPr/>
                    <a:lstStyle/>
                    <a:p>
                      <a:pPr defTabSz="914400"/>
                      <a:r>
                        <a:rPr sz="1900">
                          <a:solidFill>
                            <a:srgbClr val="A6AAA9"/>
                          </a:solidFill>
                        </a:rPr>
                        <a:t>Perennial spiritual conflict of history</a:t>
                      </a:r>
                    </a:p>
                  </a:txBody>
                  <a:tcPr marL="50800" marR="50800" marT="50800" marB="50800" anchor="ctr" anchorCtr="0" horzOverflow="overflow">
                    <a:lnT w="12700">
                      <a:solidFill>
                        <a:srgbClr val="3797C6"/>
                      </a:solidFill>
                      <a:miter lim="400000"/>
                    </a:lnT>
                    <a:lnB w="12700">
                      <a:solidFill>
                        <a:srgbClr val="3797C6"/>
                      </a:solidFill>
                      <a:miter lim="400000"/>
                    </a:lnB>
                  </a:tcPr>
                </a:tc>
                <a:tc>
                  <a:txBody>
                    <a:bodyPr/>
                    <a:lstStyle/>
                    <a:p>
                      <a:pPr defTabSz="914400"/>
                      <a:r>
                        <a:rPr sz="1700">
                          <a:solidFill>
                            <a:srgbClr val="A6AAA9"/>
                          </a:solidFill>
                          <a:latin typeface="Helvetica Condensed Medium"/>
                          <a:ea typeface="Helvetica Condensed Medium"/>
                          <a:cs typeface="Helvetica Condensed Medium"/>
                          <a:sym typeface="Helvetica Condensed Medium"/>
                        </a:rPr>
                        <a:t>Seven visions are oddly static; an ongoing battle. p.121</a:t>
                      </a:r>
                    </a:p>
                  </a:txBody>
                  <a:tcPr marL="50800" marR="50800" marT="50800" marB="50800" anchor="ctr" anchorCtr="0" horzOverflow="overflow">
                    <a:lnT w="12700">
                      <a:solidFill>
                        <a:srgbClr val="3797C6"/>
                      </a:solidFill>
                      <a:miter lim="400000"/>
                    </a:lnT>
                    <a:lnB w="12700">
                      <a:solidFill>
                        <a:srgbClr val="3797C6"/>
                      </a:solidFill>
                      <a:miter lim="400000"/>
                    </a:lnB>
                  </a:tcPr>
                </a:tc>
                <a:tc>
                  <a:txBody>
                    <a:bodyPr/>
                    <a:lstStyle/>
                    <a:p>
                      <a:pPr defTabSz="914400"/>
                      <a:r>
                        <a:rPr sz="1700">
                          <a:solidFill>
                            <a:srgbClr val="A6AAA9"/>
                          </a:solidFill>
                          <a:latin typeface="Helvetica Condensed Medium"/>
                          <a:ea typeface="Helvetica Condensed Medium"/>
                          <a:cs typeface="Helvetica Condensed Medium"/>
                          <a:sym typeface="Helvetica Condensed Medium"/>
                        </a:rPr>
                        <a:t>Spiritual deliverance by Christ is the real Exodus!</a:t>
                      </a:r>
                    </a:p>
                  </a:txBody>
                  <a:tcPr marL="50800" marR="50800" marT="50800" marB="50800" anchor="ctr" anchorCtr="0" horzOverflow="overflow">
                    <a:lnR w="6350">
                      <a:solidFill>
                        <a:srgbClr val="000000"/>
                      </a:solidFill>
                      <a:miter lim="400000"/>
                    </a:lnR>
                    <a:lnT w="12700">
                      <a:solidFill>
                        <a:srgbClr val="3797C6"/>
                      </a:solidFill>
                      <a:miter lim="400000"/>
                    </a:lnT>
                    <a:lnB w="12700">
                      <a:solidFill>
                        <a:srgbClr val="3797C6"/>
                      </a:solidFill>
                      <a:miter lim="400000"/>
                    </a:lnB>
                  </a:tcPr>
                </a:tc>
              </a:tr>
              <a:tr h="1027134">
                <a:tc>
                  <a:txBody>
                    <a:bodyPr/>
                    <a:lstStyle/>
                    <a:p>
                      <a:pPr defTabSz="914400"/>
                      <a:r>
                        <a:rPr b="1" sz="2800">
                          <a:solidFill>
                            <a:srgbClr val="FFFFFF"/>
                          </a:solidFill>
                          <a:latin typeface="Helvetica"/>
                          <a:ea typeface="Helvetica"/>
                          <a:cs typeface="Helvetica"/>
                          <a:sym typeface="Helvetica"/>
                        </a:rPr>
                        <a:t>5</a:t>
                      </a:r>
                    </a:p>
                  </a:txBody>
                  <a:tcPr marL="50800" marR="50800" marT="50800" marB="50800" anchor="ctr" anchorCtr="0" horzOverflow="overflow">
                    <a:lnL w="6350">
                      <a:solidFill>
                        <a:srgbClr val="000000"/>
                      </a:solidFill>
                      <a:miter lim="400000"/>
                    </a:lnL>
                    <a:lnR w="6350">
                      <a:solidFill>
                        <a:srgbClr val="53585F"/>
                      </a:solidFill>
                      <a:miter lim="400000"/>
                    </a:lnR>
                    <a:lnT w="12700">
                      <a:solidFill>
                        <a:srgbClr val="3797C6"/>
                      </a:solidFill>
                      <a:miter lim="400000"/>
                    </a:lnT>
                    <a:lnB w="6350">
                      <a:solidFill>
                        <a:srgbClr val="53585F"/>
                      </a:solidFill>
                      <a:miter lim="400000"/>
                    </a:lnB>
                    <a:solidFill>
                      <a:srgbClr val="398CCE"/>
                    </a:solidFill>
                  </a:tcPr>
                </a:tc>
                <a:tc>
                  <a:txBody>
                    <a:bodyPr/>
                    <a:lstStyle/>
                    <a:p>
                      <a:pPr defTabSz="914400">
                        <a:defRPr b="1">
                          <a:latin typeface="Copperplate"/>
                          <a:ea typeface="Copperplate"/>
                          <a:cs typeface="Copperplate"/>
                          <a:sym typeface="Copperplate"/>
                        </a:defRPr>
                      </a:pPr>
                      <a:r>
                        <a:t>15:5-16:21</a:t>
                      </a:r>
                    </a:p>
                    <a:p>
                      <a:pPr defTabSz="914400">
                        <a:defRPr b="1">
                          <a:solidFill>
                            <a:srgbClr val="53585F"/>
                          </a:solidFill>
                          <a:latin typeface="Copperplate"/>
                          <a:ea typeface="Copperplate"/>
                          <a:cs typeface="Copperplate"/>
                          <a:sym typeface="Copperplate"/>
                        </a:defRPr>
                      </a:pPr>
                      <a:r>
                        <a:rPr spc="-90"/>
                        <a:t>Punishment</a:t>
                      </a:r>
                      <a:r>
                        <a:t> for World</a:t>
                      </a:r>
                    </a:p>
                  </a:txBody>
                  <a:tcPr marL="50800" marR="50800" marT="50800" marB="50800" anchor="ctr" anchorCtr="0" horzOverflow="overflow">
                    <a:lnL w="6350">
                      <a:solidFill>
                        <a:srgbClr val="53585F"/>
                      </a:solidFill>
                      <a:miter lim="400000"/>
                    </a:lnL>
                    <a:lnR w="6350">
                      <a:solidFill>
                        <a:srgbClr val="53585F"/>
                      </a:solidFill>
                      <a:miter lim="400000"/>
                    </a:lnR>
                    <a:lnT w="12700">
                      <a:solidFill>
                        <a:srgbClr val="3797C6"/>
                      </a:solidFill>
                      <a:miter lim="400000"/>
                    </a:lnT>
                    <a:lnB w="6350">
                      <a:solidFill>
                        <a:srgbClr val="53585F"/>
                      </a:solidFill>
                      <a:miter lim="400000"/>
                    </a:lnB>
                    <a:solidFill>
                      <a:srgbClr val="C6E8F9"/>
                    </a:solidFill>
                  </a:tcPr>
                </a:tc>
                <a:tc>
                  <a:txBody>
                    <a:bodyPr/>
                    <a:lstStyle/>
                    <a:p>
                      <a:pPr defTabSz="914400"/>
                      <a:r>
                        <a:rPr sz="2000"/>
                        <a:t>Seven bowls poured out</a:t>
                      </a:r>
                    </a:p>
                  </a:txBody>
                  <a:tcPr marL="50800" marR="50800" marT="50800" marB="50800" anchor="ctr" anchorCtr="0" horzOverflow="overflow">
                    <a:lnL w="6350">
                      <a:solidFill>
                        <a:srgbClr val="53585F"/>
                      </a:solidFill>
                      <a:miter lim="400000"/>
                    </a:lnL>
                    <a:lnT w="12700">
                      <a:solidFill>
                        <a:srgbClr val="3797C6"/>
                      </a:solidFill>
                      <a:miter lim="400000"/>
                    </a:lnT>
                    <a:lnB w="6350">
                      <a:solidFill>
                        <a:srgbClr val="53585F"/>
                      </a:solidFill>
                      <a:miter lim="400000"/>
                    </a:lnB>
                  </a:tcPr>
                </a:tc>
                <a:tc>
                  <a:txBody>
                    <a:bodyPr/>
                    <a:lstStyle/>
                    <a:p>
                      <a:pPr defTabSz="914400"/>
                      <a:r>
                        <a:rPr sz="1900">
                          <a:solidFill>
                            <a:srgbClr val="A6AAA9"/>
                          </a:solidFill>
                        </a:rPr>
                        <a:t>Tabernacle of testimony in heaven opens</a:t>
                      </a:r>
                    </a:p>
                  </a:txBody>
                  <a:tcPr marL="50800" marR="50800" marT="50800" marB="50800" anchor="ctr" anchorCtr="0" horzOverflow="overflow">
                    <a:lnT w="12700">
                      <a:solidFill>
                        <a:srgbClr val="3797C6"/>
                      </a:solidFill>
                      <a:miter lim="400000"/>
                    </a:lnT>
                    <a:lnB w="6350">
                      <a:solidFill>
                        <a:srgbClr val="53585F"/>
                      </a:solidFill>
                      <a:miter lim="400000"/>
                    </a:lnB>
                  </a:tcPr>
                </a:tc>
                <a:tc>
                  <a:txBody>
                    <a:bodyPr/>
                    <a:lstStyle/>
                    <a:p>
                      <a:pPr defTabSz="914400"/>
                      <a:r>
                        <a:rPr sz="1900">
                          <a:solidFill>
                            <a:srgbClr val="A6AAA9"/>
                          </a:solidFill>
                        </a:rPr>
                        <a:t>Babylon’s  career</a:t>
                      </a:r>
                    </a:p>
                  </a:txBody>
                  <a:tcPr marL="50800" marR="50800" marT="50800" marB="50800" anchor="ctr" anchorCtr="0" horzOverflow="overflow">
                    <a:lnT w="12700">
                      <a:solidFill>
                        <a:srgbClr val="3797C6"/>
                      </a:solidFill>
                      <a:miter lim="400000"/>
                    </a:lnT>
                    <a:lnB w="6350">
                      <a:solidFill>
                        <a:srgbClr val="53585F"/>
                      </a:solidFill>
                      <a:miter lim="400000"/>
                    </a:lnB>
                  </a:tcPr>
                </a:tc>
                <a:tc>
                  <a:txBody>
                    <a:bodyPr/>
                    <a:lstStyle/>
                    <a:p>
                      <a:pPr defTabSz="914400"/>
                      <a:r>
                        <a:rPr sz="1700">
                          <a:solidFill>
                            <a:srgbClr val="A6AAA9"/>
                          </a:solidFill>
                          <a:latin typeface="Helvetica Condensed Medium"/>
                          <a:ea typeface="Helvetica Condensed Medium"/>
                          <a:cs typeface="Helvetica Condensed Medium"/>
                          <a:sym typeface="Helvetica Condensed Medium"/>
                        </a:rPr>
                        <a:t>The plagues from the bowls are total; no more time for repentance. p.144</a:t>
                      </a:r>
                    </a:p>
                  </a:txBody>
                  <a:tcPr marL="50800" marR="50800" marT="50800" marB="50800" anchor="ctr" anchorCtr="0" horzOverflow="overflow">
                    <a:lnT w="12700">
                      <a:solidFill>
                        <a:srgbClr val="3797C6"/>
                      </a:solidFill>
                      <a:miter lim="400000"/>
                    </a:lnT>
                    <a:lnB w="6350">
                      <a:solidFill>
                        <a:srgbClr val="53585F"/>
                      </a:solidFill>
                      <a:miter lim="400000"/>
                    </a:lnB>
                  </a:tcPr>
                </a:tc>
                <a:tc>
                  <a:txBody>
                    <a:bodyPr/>
                    <a:lstStyle/>
                    <a:p>
                      <a:pPr defTabSz="914400"/>
                      <a:r>
                        <a:rPr sz="1700">
                          <a:solidFill>
                            <a:srgbClr val="A6AAA9"/>
                          </a:solidFill>
                          <a:latin typeface="Helvetica Condensed Medium"/>
                          <a:ea typeface="Helvetica Condensed Medium"/>
                          <a:cs typeface="Helvetica Condensed Medium"/>
                          <a:sym typeface="Helvetica Condensed Medium"/>
                        </a:rPr>
                        <a:t>Classic horror: Finding oneself locked in with what you fear. p.143</a:t>
                      </a:r>
                    </a:p>
                  </a:txBody>
                  <a:tcPr marL="50800" marR="50800" marT="50800" marB="50800" anchor="ctr" anchorCtr="0" horzOverflow="overflow">
                    <a:lnR w="6350">
                      <a:solidFill>
                        <a:srgbClr val="000000"/>
                      </a:solidFill>
                      <a:miter lim="400000"/>
                    </a:lnR>
                    <a:lnT w="12700">
                      <a:solidFill>
                        <a:srgbClr val="3797C6"/>
                      </a:solidFill>
                      <a:miter lim="400000"/>
                    </a:lnT>
                    <a:lnB w="6350">
                      <a:solidFill>
                        <a:srgbClr val="53585F"/>
                      </a:solidFill>
                      <a:miter lim="400000"/>
                    </a:lnB>
                  </a:tcPr>
                </a:tc>
              </a:tr>
              <a:tr h="1027134">
                <a:tc>
                  <a:txBody>
                    <a:bodyPr/>
                    <a:lstStyle/>
                    <a:p>
                      <a:pPr defTabSz="914400"/>
                      <a:r>
                        <a:rPr b="1" sz="2800">
                          <a:solidFill>
                            <a:srgbClr val="FFFFFF"/>
                          </a:solidFill>
                          <a:latin typeface="Helvetica"/>
                          <a:ea typeface="Helvetica"/>
                          <a:cs typeface="Helvetica"/>
                          <a:sym typeface="Helvetica"/>
                        </a:rPr>
                        <a:t>6</a:t>
                      </a:r>
                    </a:p>
                  </a:txBody>
                  <a:tcPr marL="50800" marR="50800" marT="50800" marB="50800" anchor="ctr" anchorCtr="0" horzOverflow="overflow">
                    <a:lnL w="6350">
                      <a:solidFill>
                        <a:srgbClr val="000000"/>
                      </a:solidFill>
                      <a:miter lim="400000"/>
                    </a:lnL>
                    <a:lnR w="6350">
                      <a:solidFill>
                        <a:srgbClr val="53585F"/>
                      </a:solidFill>
                      <a:miter lim="400000"/>
                    </a:lnR>
                    <a:lnT w="6350">
                      <a:solidFill>
                        <a:srgbClr val="53585F"/>
                      </a:solidFill>
                      <a:miter lim="400000"/>
                    </a:lnT>
                    <a:lnB w="6350">
                      <a:solidFill>
                        <a:srgbClr val="53585F"/>
                      </a:solidFill>
                      <a:miter lim="400000"/>
                    </a:lnB>
                    <a:solidFill>
                      <a:srgbClr val="398CCE"/>
                    </a:solidFill>
                  </a:tcPr>
                </a:tc>
                <a:tc>
                  <a:txBody>
                    <a:bodyPr/>
                    <a:lstStyle/>
                    <a:p>
                      <a:pPr defTabSz="914400">
                        <a:defRPr b="1">
                          <a:latin typeface="Copperplate"/>
                          <a:ea typeface="Copperplate"/>
                          <a:cs typeface="Copperplate"/>
                          <a:sym typeface="Copperplate"/>
                        </a:defRPr>
                      </a:pPr>
                      <a:r>
                        <a:t>17:1-19:10</a:t>
                      </a:r>
                    </a:p>
                    <a:p>
                      <a:pPr defTabSz="914400">
                        <a:defRPr b="1">
                          <a:solidFill>
                            <a:srgbClr val="53585F"/>
                          </a:solidFill>
                          <a:latin typeface="Copperplate"/>
                          <a:ea typeface="Copperplate"/>
                          <a:cs typeface="Copperplate"/>
                          <a:sym typeface="Copperplate"/>
                        </a:defRPr>
                      </a:pPr>
                      <a:r>
                        <a:t>Babylon the Whore</a:t>
                      </a:r>
                    </a:p>
                  </a:txBody>
                  <a:tcPr marL="50800" marR="50800" marT="50800" marB="50800" anchor="ctr" anchorCtr="0" horzOverflow="overflow">
                    <a:lnL w="6350">
                      <a:solidFill>
                        <a:srgbClr val="53585F"/>
                      </a:solidFill>
                      <a:miter lim="400000"/>
                    </a:lnL>
                    <a:lnR w="6350">
                      <a:solidFill>
                        <a:srgbClr val="53585F"/>
                      </a:solidFill>
                      <a:miter lim="400000"/>
                    </a:lnR>
                    <a:lnT w="6350">
                      <a:solidFill>
                        <a:srgbClr val="53585F"/>
                      </a:solidFill>
                      <a:miter lim="400000"/>
                    </a:lnT>
                    <a:lnB w="6350">
                      <a:solidFill>
                        <a:srgbClr val="53585F"/>
                      </a:solidFill>
                      <a:miter lim="400000"/>
                    </a:lnB>
                    <a:solidFill>
                      <a:srgbClr val="C6E8F9"/>
                    </a:solidFill>
                  </a:tcPr>
                </a:tc>
                <a:tc>
                  <a:txBody>
                    <a:bodyPr/>
                    <a:lstStyle/>
                    <a:p>
                      <a:pPr defTabSz="914400"/>
                      <a:r>
                        <a:rPr sz="2000"/>
                        <a:t>Seven words of justice</a:t>
                      </a:r>
                    </a:p>
                  </a:txBody>
                  <a:tcPr marL="50800" marR="50800" marT="50800" marB="50800" anchor="ctr" anchorCtr="0" horzOverflow="overflow">
                    <a:lnL w="6350">
                      <a:solidFill>
                        <a:srgbClr val="53585F"/>
                      </a:solidFill>
                      <a:miter lim="400000"/>
                    </a:lnL>
                    <a:lnT w="6350">
                      <a:solidFill>
                        <a:srgbClr val="53585F"/>
                      </a:solidFill>
                      <a:miter lim="400000"/>
                    </a:lnT>
                    <a:lnB w="6350">
                      <a:solidFill>
                        <a:srgbClr val="53585F"/>
                      </a:solidFill>
                      <a:miter lim="400000"/>
                    </a:lnB>
                  </a:tcPr>
                </a:tc>
                <a:tc>
                  <a:txBody>
                    <a:bodyPr/>
                    <a:lstStyle/>
                    <a:p>
                      <a:pPr defTabSz="914400"/>
                      <a:r>
                        <a:rPr sz="1900">
                          <a:solidFill>
                            <a:srgbClr val="A6AAA9"/>
                          </a:solidFill>
                        </a:rPr>
                        <a:t>Angel shows John the harlot</a:t>
                      </a:r>
                    </a:p>
                  </a:txBody>
                  <a:tcPr marL="50800" marR="50800" marT="50800" marB="50800" anchor="ctr" anchorCtr="0" horzOverflow="overflow">
                    <a:lnT w="6350">
                      <a:solidFill>
                        <a:srgbClr val="53585F"/>
                      </a:solidFill>
                      <a:miter lim="400000"/>
                    </a:lnT>
                    <a:lnB w="6350">
                      <a:solidFill>
                        <a:srgbClr val="53585F"/>
                      </a:solidFill>
                      <a:miter lim="400000"/>
                    </a:lnB>
                  </a:tcPr>
                </a:tc>
                <a:tc>
                  <a:txBody>
                    <a:bodyPr/>
                    <a:lstStyle/>
                    <a:p>
                      <a:pPr defTabSz="914400"/>
                      <a:r>
                        <a:rPr sz="1900">
                          <a:solidFill>
                            <a:srgbClr val="A6AAA9"/>
                          </a:solidFill>
                        </a:rPr>
                        <a:t>Babylon’s destruction</a:t>
                      </a:r>
                    </a:p>
                  </a:txBody>
                  <a:tcPr marL="50800" marR="50800" marT="50800" marB="50800" anchor="ctr" anchorCtr="0" horzOverflow="overflow">
                    <a:lnT w="6350">
                      <a:solidFill>
                        <a:srgbClr val="53585F"/>
                      </a:solidFill>
                      <a:miter lim="400000"/>
                    </a:lnT>
                    <a:lnB w="6350">
                      <a:solidFill>
                        <a:srgbClr val="53585F"/>
                      </a:solidFill>
                      <a:miter lim="400000"/>
                    </a:lnB>
                  </a:tcPr>
                </a:tc>
                <a:tc>
                  <a:txBody>
                    <a:bodyPr/>
                    <a:lstStyle/>
                    <a:p>
                      <a:pPr defTabSz="914400"/>
                      <a:r>
                        <a:rPr sz="1700">
                          <a:solidFill>
                            <a:srgbClr val="A6AAA9"/>
                          </a:solidFill>
                          <a:latin typeface="Helvetica Condensed Medium"/>
                          <a:ea typeface="Helvetica Condensed Medium"/>
                          <a:cs typeface="Helvetica Condensed Medium"/>
                          <a:sym typeface="Helvetica Condensed Medium"/>
                        </a:rPr>
                        <a:t>Babylon’s career is brought to ruin and successor introduced. p.141</a:t>
                      </a:r>
                    </a:p>
                  </a:txBody>
                  <a:tcPr marL="50800" marR="50800" marT="50800" marB="50800" anchor="ctr" anchorCtr="0" horzOverflow="overflow">
                    <a:lnT w="6350">
                      <a:solidFill>
                        <a:srgbClr val="53585F"/>
                      </a:solidFill>
                      <a:miter lim="400000"/>
                    </a:lnT>
                    <a:lnB w="6350">
                      <a:solidFill>
                        <a:srgbClr val="53585F"/>
                      </a:solidFill>
                      <a:miter lim="400000"/>
                    </a:lnB>
                  </a:tcPr>
                </a:tc>
                <a:tc>
                  <a:txBody>
                    <a:bodyPr/>
                    <a:lstStyle/>
                    <a:p>
                      <a:pPr defTabSz="914400"/>
                      <a:r>
                        <a:rPr sz="1700">
                          <a:solidFill>
                            <a:srgbClr val="A6AAA9"/>
                          </a:solidFill>
                          <a:latin typeface="Helvetica Condensed Medium"/>
                          <a:ea typeface="Helvetica Condensed Medium"/>
                          <a:cs typeface="Helvetica Condensed Medium"/>
                          <a:sym typeface="Helvetica Condensed Medium"/>
                        </a:rPr>
                        <a:t>Openness to these mighty words brings us to our knees–worship. p.174</a:t>
                      </a:r>
                    </a:p>
                  </a:txBody>
                  <a:tcPr marL="50800" marR="50800" marT="50800" marB="50800" anchor="ctr" anchorCtr="0" horzOverflow="overflow">
                    <a:lnR w="6350">
                      <a:solidFill>
                        <a:srgbClr val="000000"/>
                      </a:solidFill>
                      <a:miter lim="400000"/>
                    </a:lnR>
                    <a:lnT w="6350">
                      <a:solidFill>
                        <a:srgbClr val="53585F"/>
                      </a:solidFill>
                      <a:miter lim="400000"/>
                    </a:lnT>
                    <a:lnB w="6350">
                      <a:solidFill>
                        <a:srgbClr val="53585F"/>
                      </a:solidFill>
                      <a:miter lim="400000"/>
                    </a:lnB>
                  </a:tcPr>
                </a:tc>
              </a:tr>
              <a:tr h="1027134">
                <a:tc>
                  <a:txBody>
                    <a:bodyPr/>
                    <a:lstStyle/>
                    <a:p>
                      <a:pPr defTabSz="914400"/>
                      <a:r>
                        <a:rPr b="1" sz="2800">
                          <a:solidFill>
                            <a:srgbClr val="FFFFFF"/>
                          </a:solidFill>
                          <a:latin typeface="Helvetica"/>
                          <a:ea typeface="Helvetica"/>
                          <a:cs typeface="Helvetica"/>
                          <a:sym typeface="Helvetica"/>
                        </a:rPr>
                        <a:t>7</a:t>
                      </a:r>
                    </a:p>
                  </a:txBody>
                  <a:tcPr marL="50800" marR="50800" marT="50800" marB="50800" anchor="ctr" anchorCtr="0" horzOverflow="overflow">
                    <a:lnL w="6350">
                      <a:solidFill>
                        <a:srgbClr val="000000"/>
                      </a:solidFill>
                      <a:miter lim="400000"/>
                    </a:lnL>
                    <a:lnR w="6350">
                      <a:solidFill>
                        <a:srgbClr val="53585F"/>
                      </a:solidFill>
                      <a:miter lim="400000"/>
                    </a:lnR>
                    <a:lnT w="6350">
                      <a:solidFill>
                        <a:srgbClr val="53585F"/>
                      </a:solidFill>
                      <a:miter lim="400000"/>
                    </a:lnT>
                    <a:lnB w="12700">
                      <a:solidFill>
                        <a:srgbClr val="3797C6"/>
                      </a:solidFill>
                      <a:miter lim="400000"/>
                    </a:lnB>
                    <a:solidFill>
                      <a:srgbClr val="398CCE"/>
                    </a:solidFill>
                  </a:tcPr>
                </a:tc>
                <a:tc>
                  <a:txBody>
                    <a:bodyPr/>
                    <a:lstStyle/>
                    <a:p>
                      <a:pPr defTabSz="914400">
                        <a:defRPr b="1">
                          <a:latin typeface="Copperplate"/>
                          <a:ea typeface="Copperplate"/>
                          <a:cs typeface="Copperplate"/>
                          <a:sym typeface="Copperplate"/>
                        </a:defRPr>
                      </a:pPr>
                      <a:r>
                        <a:t>19:11-21:8</a:t>
                      </a:r>
                    </a:p>
                    <a:p>
                      <a:pPr defTabSz="914400">
                        <a:defRPr b="1">
                          <a:solidFill>
                            <a:srgbClr val="53585F"/>
                          </a:solidFill>
                          <a:latin typeface="Copperplate"/>
                          <a:ea typeface="Copperplate"/>
                          <a:cs typeface="Copperplate"/>
                          <a:sym typeface="Copperplate"/>
                        </a:defRPr>
                      </a:pPr>
                      <a:r>
                        <a:t>Drama Behind History</a:t>
                      </a:r>
                    </a:p>
                  </a:txBody>
                  <a:tcPr marL="50800" marR="50800" marT="50800" marB="50800" anchor="ctr" anchorCtr="0" horzOverflow="overflow">
                    <a:lnL w="6350">
                      <a:solidFill>
                        <a:srgbClr val="53585F"/>
                      </a:solidFill>
                      <a:miter lim="400000"/>
                    </a:lnL>
                    <a:lnR w="6350">
                      <a:solidFill>
                        <a:srgbClr val="53585F"/>
                      </a:solidFill>
                      <a:miter lim="400000"/>
                    </a:lnR>
                    <a:lnT w="6350">
                      <a:solidFill>
                        <a:srgbClr val="53585F"/>
                      </a:solidFill>
                      <a:miter lim="400000"/>
                    </a:lnT>
                    <a:lnB w="12700">
                      <a:solidFill>
                        <a:srgbClr val="3797C6"/>
                      </a:solidFill>
                      <a:miter lim="400000"/>
                    </a:lnB>
                    <a:solidFill>
                      <a:srgbClr val="C6E8F9"/>
                    </a:solidFill>
                  </a:tcPr>
                </a:tc>
                <a:tc>
                  <a:txBody>
                    <a:bodyPr/>
                    <a:lstStyle/>
                    <a:p>
                      <a:pPr defTabSz="914400"/>
                      <a:r>
                        <a:rPr sz="2000"/>
                        <a:t>Seven visions of ultimate reality</a:t>
                      </a:r>
                    </a:p>
                  </a:txBody>
                  <a:tcPr marL="50800" marR="50800" marT="50800" marB="50800" anchor="ctr" anchorCtr="0" horzOverflow="overflow">
                    <a:lnL w="6350">
                      <a:solidFill>
                        <a:srgbClr val="53585F"/>
                      </a:solidFill>
                      <a:miter lim="400000"/>
                    </a:lnL>
                    <a:lnT w="6350">
                      <a:solidFill>
                        <a:srgbClr val="53585F"/>
                      </a:solidFill>
                      <a:miter lim="400000"/>
                    </a:lnT>
                    <a:lnB w="12700">
                      <a:solidFill>
                        <a:srgbClr val="3797C6"/>
                      </a:solidFill>
                      <a:miter lim="400000"/>
                    </a:lnB>
                  </a:tcPr>
                </a:tc>
                <a:tc>
                  <a:txBody>
                    <a:bodyPr/>
                    <a:lstStyle/>
                    <a:p>
                      <a:pPr defTabSz="914400"/>
                      <a:r>
                        <a:rPr sz="1900">
                          <a:solidFill>
                            <a:srgbClr val="A6AAA9"/>
                          </a:solidFill>
                        </a:rPr>
                        <a:t>Heaven itself is opened</a:t>
                      </a:r>
                    </a:p>
                  </a:txBody>
                  <a:tcPr marL="50800" marR="50800" marT="50800" marB="50800" anchor="ctr" anchorCtr="0" horzOverflow="overflow">
                    <a:lnT w="6350">
                      <a:solidFill>
                        <a:srgbClr val="53585F"/>
                      </a:solidFill>
                      <a:miter lim="400000"/>
                    </a:lnT>
                    <a:lnB w="12700">
                      <a:solidFill>
                        <a:srgbClr val="3797C6"/>
                      </a:solidFill>
                      <a:miter lim="400000"/>
                    </a:lnB>
                  </a:tcPr>
                </a:tc>
                <a:tc>
                  <a:txBody>
                    <a:bodyPr/>
                    <a:lstStyle/>
                    <a:p>
                      <a:pPr defTabSz="914400"/>
                      <a:r>
                        <a:rPr sz="1900">
                          <a:solidFill>
                            <a:srgbClr val="A6AAA9"/>
                          </a:solidFill>
                        </a:rPr>
                        <a:t>Recapitulation underlying realities </a:t>
                      </a:r>
                    </a:p>
                  </a:txBody>
                  <a:tcPr marL="50800" marR="50800" marT="50800" marB="50800" anchor="ctr" anchorCtr="0" horzOverflow="overflow">
                    <a:lnT w="6350">
                      <a:solidFill>
                        <a:srgbClr val="53585F"/>
                      </a:solidFill>
                      <a:miter lim="400000"/>
                    </a:lnT>
                    <a:lnB w="12700">
                      <a:solidFill>
                        <a:srgbClr val="3797C6"/>
                      </a:solidFill>
                      <a:miter lim="400000"/>
                    </a:lnB>
                  </a:tcPr>
                </a:tc>
                <a:tc>
                  <a:txBody>
                    <a:bodyPr/>
                    <a:lstStyle/>
                    <a:p>
                      <a:pPr defTabSz="914400"/>
                      <a:r>
                        <a:rPr sz="1700">
                          <a:solidFill>
                            <a:srgbClr val="A6AAA9"/>
                          </a:solidFill>
                          <a:latin typeface="Helvetica Condensed Medium"/>
                          <a:ea typeface="Helvetica Condensed Medium"/>
                          <a:cs typeface="Helvetica Condensed Medium"/>
                          <a:sym typeface="Helvetica Condensed Medium"/>
                        </a:rPr>
                        <a:t>A picture of history revealing Jerusalem as the climax. p.141</a:t>
                      </a:r>
                    </a:p>
                  </a:txBody>
                  <a:tcPr marL="50800" marR="50800" marT="50800" marB="50800" anchor="ctr" anchorCtr="0" horzOverflow="overflow">
                    <a:lnT w="6350">
                      <a:solidFill>
                        <a:srgbClr val="53585F"/>
                      </a:solidFill>
                      <a:miter lim="400000"/>
                    </a:lnT>
                    <a:lnB w="12700">
                      <a:solidFill>
                        <a:srgbClr val="3797C6"/>
                      </a:solidFill>
                      <a:miter lim="400000"/>
                    </a:lnB>
                  </a:tcPr>
                </a:tc>
                <a:tc>
                  <a:txBody>
                    <a:bodyPr/>
                    <a:lstStyle/>
                    <a:p>
                      <a:pPr defTabSz="914400"/>
                      <a:r>
                        <a:rPr sz="1700">
                          <a:solidFill>
                            <a:srgbClr val="A6AAA9"/>
                          </a:solidFill>
                          <a:latin typeface="Helvetica Condensed Medium"/>
                          <a:ea typeface="Helvetica Condensed Medium"/>
                          <a:cs typeface="Helvetica Condensed Medium"/>
                          <a:sym typeface="Helvetica Condensed Medium"/>
                        </a:rPr>
                        <a:t>Not future but present conquering King, righteous Judge. p.183</a:t>
                      </a:r>
                    </a:p>
                  </a:txBody>
                  <a:tcPr marL="50800" marR="50800" marT="50800" marB="50800" anchor="ctr" anchorCtr="0" horzOverflow="overflow">
                    <a:lnR w="6350">
                      <a:solidFill>
                        <a:srgbClr val="000000"/>
                      </a:solidFill>
                      <a:miter lim="400000"/>
                    </a:lnR>
                    <a:lnT w="6350">
                      <a:solidFill>
                        <a:srgbClr val="53585F"/>
                      </a:solidFill>
                      <a:miter lim="400000"/>
                    </a:lnT>
                    <a:lnB w="12700">
                      <a:solidFill>
                        <a:srgbClr val="3797C6"/>
                      </a:solidFill>
                      <a:miter lim="400000"/>
                    </a:lnB>
                  </a:tcPr>
                </a:tc>
              </a:tr>
              <a:tr h="1027134">
                <a:tc>
                  <a:txBody>
                    <a:bodyPr/>
                    <a:lstStyle/>
                    <a:p>
                      <a:pPr defTabSz="914400"/>
                      <a:r>
                        <a:rPr b="1" sz="2800">
                          <a:solidFill>
                            <a:srgbClr val="FFFFFF"/>
                          </a:solidFill>
                          <a:latin typeface="Helvetica"/>
                          <a:ea typeface="Helvetica"/>
                          <a:cs typeface="Helvetica"/>
                          <a:sym typeface="Helvetica"/>
                        </a:rPr>
                        <a:t>8</a:t>
                      </a:r>
                    </a:p>
                  </a:txBody>
                  <a:tcPr marL="50800" marR="50800" marT="50800" marB="50800" anchor="ctr" anchorCtr="0" horzOverflow="overflow">
                    <a:lnL w="6350">
                      <a:solidFill>
                        <a:srgbClr val="000000"/>
                      </a:solidFill>
                      <a:miter lim="400000"/>
                    </a:lnL>
                    <a:lnR w="6350">
                      <a:solidFill>
                        <a:srgbClr val="53585F"/>
                      </a:solidFill>
                      <a:miter lim="400000"/>
                    </a:lnR>
                    <a:lnT w="12700">
                      <a:solidFill>
                        <a:srgbClr val="3797C6"/>
                      </a:solidFill>
                      <a:miter lim="400000"/>
                    </a:lnT>
                    <a:lnB w="6350">
                      <a:solidFill>
                        <a:srgbClr val="000000"/>
                      </a:solidFill>
                      <a:miter lim="400000"/>
                    </a:lnB>
                    <a:solidFill>
                      <a:srgbClr val="398CCE"/>
                    </a:solidFill>
                  </a:tcPr>
                </a:tc>
                <a:tc>
                  <a:txBody>
                    <a:bodyPr/>
                    <a:lstStyle/>
                    <a:p>
                      <a:pPr defTabSz="914400">
                        <a:defRPr b="1">
                          <a:latin typeface="Copperplate"/>
                          <a:ea typeface="Copperplate"/>
                          <a:cs typeface="Copperplate"/>
                          <a:sym typeface="Copperplate"/>
                        </a:defRPr>
                      </a:pPr>
                      <a:r>
                        <a:t>21:9-22:19</a:t>
                      </a:r>
                    </a:p>
                    <a:p>
                      <a:pPr defTabSz="914400">
                        <a:defRPr b="1">
                          <a:solidFill>
                            <a:srgbClr val="53585F"/>
                          </a:solidFill>
                          <a:latin typeface="Copperplate"/>
                          <a:ea typeface="Copperplate"/>
                          <a:cs typeface="Copperplate"/>
                          <a:sym typeface="Copperplate"/>
                        </a:defRPr>
                      </a:pPr>
                      <a:r>
                        <a:t>Jerusalem the Bride</a:t>
                      </a:r>
                    </a:p>
                  </a:txBody>
                  <a:tcPr marL="50800" marR="50800" marT="50800" marB="50800" anchor="ctr" anchorCtr="0" horzOverflow="overflow">
                    <a:lnL w="6350">
                      <a:solidFill>
                        <a:srgbClr val="53585F"/>
                      </a:solidFill>
                      <a:miter lim="400000"/>
                    </a:lnL>
                    <a:lnR w="6350">
                      <a:solidFill>
                        <a:srgbClr val="53585F"/>
                      </a:solidFill>
                      <a:miter lim="400000"/>
                    </a:lnR>
                    <a:lnT w="12700">
                      <a:solidFill>
                        <a:srgbClr val="3797C6"/>
                      </a:solidFill>
                      <a:miter lim="400000"/>
                    </a:lnT>
                    <a:lnB w="6350">
                      <a:solidFill>
                        <a:srgbClr val="000000"/>
                      </a:solidFill>
                      <a:miter lim="400000"/>
                    </a:lnB>
                    <a:solidFill>
                      <a:srgbClr val="C6E8F9"/>
                    </a:solidFill>
                  </a:tcPr>
                </a:tc>
                <a:tc>
                  <a:txBody>
                    <a:bodyPr/>
                    <a:lstStyle/>
                    <a:p>
                      <a:pPr defTabSz="914400"/>
                      <a:r>
                        <a:rPr sz="2100"/>
                        <a:t>Seven final revelations</a:t>
                      </a:r>
                    </a:p>
                  </a:txBody>
                  <a:tcPr marL="50800" marR="50800" marT="50800" marB="50800" anchor="ctr" anchorCtr="0" horzOverflow="overflow">
                    <a:lnL w="6350">
                      <a:solidFill>
                        <a:srgbClr val="53585F"/>
                      </a:solidFill>
                      <a:miter lim="400000"/>
                    </a:lnL>
                    <a:lnT w="12700">
                      <a:solidFill>
                        <a:srgbClr val="3797C6"/>
                      </a:solidFill>
                      <a:miter lim="400000"/>
                    </a:lnT>
                    <a:lnB w="6350">
                      <a:solidFill>
                        <a:srgbClr val="000000"/>
                      </a:solidFill>
                      <a:miter lim="400000"/>
                    </a:lnB>
                    <a:solidFill>
                      <a:srgbClr val="F2CC93"/>
                    </a:solidFill>
                  </a:tcPr>
                </a:tc>
                <a:tc>
                  <a:txBody>
                    <a:bodyPr/>
                    <a:lstStyle/>
                    <a:p>
                      <a:pPr defTabSz="914400"/>
                      <a:r>
                        <a:rPr sz="2100"/>
                        <a:t>Angel calls John to view the bride of Christ</a:t>
                      </a:r>
                    </a:p>
                  </a:txBody>
                  <a:tcPr marL="50800" marR="50800" marT="50800" marB="50800" anchor="ctr" anchorCtr="0" horzOverflow="overflow">
                    <a:lnT w="12700">
                      <a:solidFill>
                        <a:srgbClr val="3797C6"/>
                      </a:solidFill>
                      <a:miter lim="400000"/>
                    </a:lnT>
                    <a:lnB w="6350">
                      <a:solidFill>
                        <a:srgbClr val="000000"/>
                      </a:solidFill>
                      <a:miter lim="400000"/>
                    </a:lnB>
                    <a:solidFill>
                      <a:srgbClr val="F2CC93"/>
                    </a:solidFill>
                  </a:tcPr>
                </a:tc>
                <a:tc>
                  <a:txBody>
                    <a:bodyPr/>
                    <a:lstStyle/>
                    <a:p>
                      <a:pPr defTabSz="914400"/>
                      <a:r>
                        <a:rPr sz="2100"/>
                        <a:t>Beyond time  and history</a:t>
                      </a:r>
                    </a:p>
                  </a:txBody>
                  <a:tcPr marL="50800" marR="50800" marT="50800" marB="50800" anchor="ctr" anchorCtr="0" horzOverflow="overflow">
                    <a:lnT w="12700">
                      <a:solidFill>
                        <a:srgbClr val="3797C6"/>
                      </a:solidFill>
                      <a:miter lim="400000"/>
                    </a:lnT>
                    <a:lnB w="6350">
                      <a:solidFill>
                        <a:srgbClr val="000000"/>
                      </a:solidFill>
                      <a:miter lim="400000"/>
                    </a:lnB>
                    <a:solidFill>
                      <a:srgbClr val="F2CC93"/>
                    </a:solidFill>
                  </a:tcPr>
                </a:tc>
                <a:tc>
                  <a:txBody>
                    <a:bodyPr/>
                    <a:lstStyle/>
                    <a:p>
                      <a:pPr defTabSz="914400"/>
                      <a:r>
                        <a:rPr sz="2100"/>
                        <a:t>The glorious Jerusalem fully occupies scene.</a:t>
                      </a:r>
                    </a:p>
                  </a:txBody>
                  <a:tcPr marL="50800" marR="50800" marT="50800" marB="50800" anchor="ctr" anchorCtr="0" horzOverflow="overflow">
                    <a:lnT w="12700">
                      <a:solidFill>
                        <a:srgbClr val="3797C6"/>
                      </a:solidFill>
                      <a:miter lim="400000"/>
                    </a:lnT>
                    <a:lnB w="6350">
                      <a:solidFill>
                        <a:srgbClr val="000000"/>
                      </a:solidFill>
                      <a:miter lim="400000"/>
                    </a:lnB>
                    <a:solidFill>
                      <a:srgbClr val="F2CC93"/>
                    </a:solidFill>
                  </a:tcPr>
                </a:tc>
                <a:tc>
                  <a:txBody>
                    <a:bodyPr/>
                    <a:lstStyle/>
                    <a:p>
                      <a:pPr defTabSz="914400"/>
                      <a:r>
                        <a:rPr sz="2100"/>
                        <a:t>Chapter 1 now begins and goes on forever. p.203</a:t>
                      </a:r>
                    </a:p>
                  </a:txBody>
                  <a:tcPr marL="50800" marR="50800" marT="50800" marB="50800" anchor="ctr" anchorCtr="0" horzOverflow="overflow">
                    <a:lnR w="6350">
                      <a:solidFill>
                        <a:srgbClr val="000000"/>
                      </a:solidFill>
                      <a:miter lim="400000"/>
                    </a:lnR>
                    <a:lnT w="12700">
                      <a:solidFill>
                        <a:srgbClr val="3797C6"/>
                      </a:solidFill>
                      <a:miter lim="400000"/>
                    </a:lnT>
                    <a:lnB w="6350">
                      <a:solidFill>
                        <a:srgbClr val="000000"/>
                      </a:solidFill>
                      <a:miter lim="400000"/>
                    </a:lnB>
                    <a:solidFill>
                      <a:srgbClr val="F2CC93"/>
                    </a:solidFill>
                  </a:tcPr>
                </a:tc>
              </a:tr>
            </a:tbl>
          </a:graphicData>
        </a:graphic>
      </p:graphicFrame>
      <p:sp>
        <p:nvSpPr>
          <p:cNvPr id="65" name="Shape 65"/>
          <p:cNvSpPr/>
          <p:nvPr/>
        </p:nvSpPr>
        <p:spPr>
          <a:xfrm>
            <a:off x="1513943" y="-9508"/>
            <a:ext cx="6055417" cy="6277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spcBef>
                <a:spcPts val="400"/>
              </a:spcBef>
              <a:defRPr b="1" sz="3700">
                <a:solidFill>
                  <a:srgbClr val="1D1C1F"/>
                </a:solidFill>
                <a:uFill>
                  <a:solidFill>
                    <a:srgbClr val="1D1C1F"/>
                  </a:solidFill>
                </a:uFill>
                <a:latin typeface="Times New Roman"/>
                <a:ea typeface="Times New Roman"/>
                <a:cs typeface="Times New Roman"/>
                <a:sym typeface="Times New Roman"/>
              </a:defRPr>
            </a:lvl1pPr>
          </a:lstStyle>
          <a:p>
            <a:pPr defTabSz="914400">
              <a:defRPr b="0">
                <a:solidFill>
                  <a:srgbClr val="000000"/>
                </a:solidFill>
                <a:uFill>
                  <a:solidFill>
                    <a:srgbClr val="000000"/>
                  </a:solidFill>
                </a:uFill>
              </a:defRPr>
            </a:pPr>
            <a:r>
              <a:rPr b="1">
                <a:solidFill>
                  <a:srgbClr val="1D1C1F"/>
                </a:solidFill>
                <a:uFill>
                  <a:solidFill>
                    <a:srgbClr val="1D1C1F"/>
                  </a:solidFill>
                </a:uFill>
              </a:rPr>
              <a:t>The 8 Scenes of Revelation</a:t>
            </a:r>
          </a:p>
        </p:txBody>
      </p:sp>
      <p:sp>
        <p:nvSpPr>
          <p:cNvPr id="66" name="Shape 66"/>
          <p:cNvSpPr/>
          <p:nvPr/>
        </p:nvSpPr>
        <p:spPr>
          <a:xfrm>
            <a:off x="9604779" y="120432"/>
            <a:ext cx="3185692" cy="370751"/>
          </a:xfrm>
          <a:prstGeom prst="rect">
            <a:avLst/>
          </a:prstGeom>
          <a:gradFill>
            <a:gsLst>
              <a:gs pos="0">
                <a:srgbClr val="FBFBFB"/>
              </a:gs>
              <a:gs pos="100000">
                <a:srgbClr val="BEBEBE"/>
              </a:gs>
            </a:gsLst>
            <a:lin ang="5400000"/>
          </a:gra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1900">
                <a:solidFill>
                  <a:srgbClr val="53585F"/>
                </a:solidFill>
                <a:uFill>
                  <a:solidFill>
                    <a:srgbClr val="1D1C1F"/>
                  </a:solidFill>
                </a:uFill>
                <a:latin typeface="Times New Roman"/>
                <a:ea typeface="Times New Roman"/>
                <a:cs typeface="Times New Roman"/>
                <a:sym typeface="Times New Roman"/>
              </a:defRPr>
            </a:lvl1pPr>
          </a:lstStyle>
          <a:p>
            <a:pPr>
              <a:defRPr b="0">
                <a:uFillTx/>
                <a:latin typeface="+mn-lt"/>
                <a:ea typeface="+mn-ea"/>
                <a:cs typeface="+mn-cs"/>
                <a:sym typeface="Helvetica Light"/>
              </a:defRPr>
            </a:pPr>
            <a:r>
              <a:rPr b="1">
                <a:uFill>
                  <a:solidFill>
                    <a:srgbClr val="1D1C1F"/>
                  </a:solidFill>
                </a:uFill>
                <a:latin typeface="Times New Roman"/>
                <a:ea typeface="Times New Roman"/>
                <a:cs typeface="Times New Roman"/>
                <a:sym typeface="Times New Roman"/>
              </a:rPr>
              <a:t>Idea from Wilcock’s book</a:t>
            </a:r>
          </a:p>
        </p:txBody>
      </p:sp>
    </p:spTree>
  </p:cSld>
  <p:clrMapOvr>
    <a:masterClrMapping/>
  </p:clrMapOvr>
  <mc:AlternateContent xmlns:mc="http://schemas.openxmlformats.org/markup-compatibility/2006">
    <mc:Choice xmlns:p14="http://schemas.microsoft.com/office/powerpoint/2010/main" Requires="p14">
      <p:transition spd="slow" advClick="1" p14:dur="20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19" grpId="1" fill="hold">
                                  <p:stCondLst>
                                    <p:cond delay="0"/>
                                  </p:stCondLst>
                                  <p:iterate type="el" backwards="0">
                                    <p:tmAbs val="0"/>
                                  </p:iterate>
                                  <p:childTnLst>
                                    <p:set>
                                      <p:cBhvr>
                                        <p:cTn id="6" fill="hold"/>
                                        <p:tgtEl>
                                          <p:spTgt spid="64"/>
                                        </p:tgtEl>
                                        <p:attrNameLst>
                                          <p:attrName>style.visibility</p:attrName>
                                        </p:attrNameLst>
                                      </p:cBhvr>
                                      <p:to>
                                        <p:strVal val="visible"/>
                                      </p:to>
                                    </p:set>
                                    <p:anim calcmode="lin" valueType="num">
                                      <p:cBhvr>
                                        <p:cTn id="7" dur="2750" fill="hold"/>
                                        <p:tgtEl>
                                          <p:spTgt spid="64"/>
                                        </p:tgtEl>
                                        <p:attrNameLst>
                                          <p:attrName>ppt_w</p:attrName>
                                        </p:attrNameLst>
                                      </p:cBhvr>
                                      <p:tavLst>
                                        <p:tav tm="0" fmla="#ppt_w*sin(2.5*pi*$)">
                                          <p:val>
                                            <p:fltVal val="0"/>
                                          </p:val>
                                        </p:tav>
                                        <p:tav tm="100000">
                                          <p:val>
                                            <p:fltVal val="1"/>
                                          </p:val>
                                        </p:tav>
                                      </p:tavLst>
                                    </p:anim>
                                    <p:anim calcmode="lin" valueType="num">
                                      <p:cBhvr>
                                        <p:cTn id="8" dur="2750" fill="hold"/>
                                        <p:tgtEl>
                                          <p:spTgt spid="6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4"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 name="Shape 68"/>
          <p:cNvSpPr/>
          <p:nvPr>
            <p:ph type="title" idx="4294967295"/>
          </p:nvPr>
        </p:nvSpPr>
        <p:spPr>
          <a:xfrm>
            <a:off x="1420613" y="0"/>
            <a:ext cx="6638572" cy="890836"/>
          </a:xfrm>
          <a:prstGeom prst="rect">
            <a:avLst/>
          </a:prstGeom>
        </p:spPr>
        <p:txBody>
          <a:bodyPr/>
          <a:lstStyle>
            <a:lvl1pPr>
              <a:defRPr sz="5000">
                <a:latin typeface="Helvetica Condensed Medium"/>
                <a:ea typeface="Helvetica Condensed Medium"/>
                <a:cs typeface="Helvetica Condensed Medium"/>
                <a:sym typeface="Helvetica Condensed Medium"/>
              </a:defRPr>
            </a:lvl1pPr>
          </a:lstStyle>
          <a:p>
            <a:pPr/>
            <a:r>
              <a:t>Revelation 21:9-22:19</a:t>
            </a:r>
          </a:p>
        </p:txBody>
      </p:sp>
      <p:sp>
        <p:nvSpPr>
          <p:cNvPr id="69" name="Shape 69"/>
          <p:cNvSpPr/>
          <p:nvPr/>
        </p:nvSpPr>
        <p:spPr>
          <a:xfrm>
            <a:off x="1420613" y="982513"/>
            <a:ext cx="6638571" cy="3022601"/>
          </a:xfrm>
          <a:prstGeom prst="rect">
            <a:avLst/>
          </a:prstGeom>
          <a:gradFill>
            <a:gsLst>
              <a:gs pos="0">
                <a:srgbClr val="FAE0EC"/>
              </a:gs>
              <a:gs pos="100000">
                <a:srgbClr val="C0AC9D"/>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R="457199" indent="285750" defTabSz="457200">
              <a:spcBef>
                <a:spcPts val="800"/>
              </a:spcBef>
              <a:defRPr spc="-159" sz="4000">
                <a:solidFill>
                  <a:srgbClr val="404040"/>
                </a:solidFill>
                <a:latin typeface="Gill Sans MT"/>
                <a:ea typeface="Gill Sans MT"/>
                <a:cs typeface="Gill Sans MT"/>
                <a:sym typeface="Gill Sans MT"/>
              </a:defRPr>
            </a:lvl1pPr>
          </a:lstStyle>
          <a:p>
            <a:pPr/>
            <a:r>
              <a:t>“And one of the seven angels who had the seven bowls …, saying,  ‘Come here, I shall show you the bride, the wife of the Lamb’” (Rev 21:9).</a:t>
            </a:r>
          </a:p>
        </p:txBody>
      </p:sp>
      <p:sp>
        <p:nvSpPr>
          <p:cNvPr id="70" name="Shape 70"/>
          <p:cNvSpPr/>
          <p:nvPr/>
        </p:nvSpPr>
        <p:spPr>
          <a:xfrm>
            <a:off x="1848986" y="4426476"/>
            <a:ext cx="5756427" cy="4813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1700"/>
              </a:spcBef>
              <a:defRPr sz="3500">
                <a:latin typeface="Gill Sans"/>
                <a:ea typeface="Gill Sans"/>
                <a:cs typeface="Gill Sans"/>
                <a:sym typeface="Gill Sans"/>
              </a:defRPr>
            </a:pPr>
            <a:r>
              <a:t>#1 The Holy City, Jerusalem (Rev 21:10-21) </a:t>
            </a:r>
          </a:p>
          <a:p>
            <a:pPr algn="l" defTabSz="457200">
              <a:spcBef>
                <a:spcPts val="1700"/>
              </a:spcBef>
              <a:defRPr sz="3500">
                <a:latin typeface="Gill Sans"/>
                <a:ea typeface="Gill Sans"/>
                <a:cs typeface="Gill Sans"/>
                <a:sym typeface="Gill Sans"/>
              </a:defRPr>
            </a:pPr>
            <a:r>
              <a:t>#2 The Glory of the Lord </a:t>
            </a:r>
            <a:br/>
            <a:r>
              <a:t>(Rev 21:22-27) </a:t>
            </a:r>
          </a:p>
          <a:p>
            <a:pPr algn="l" defTabSz="457200">
              <a:spcBef>
                <a:spcPts val="1700"/>
              </a:spcBef>
              <a:defRPr sz="3500">
                <a:latin typeface="Gill Sans"/>
                <a:ea typeface="Gill Sans"/>
                <a:cs typeface="Gill Sans"/>
                <a:sym typeface="Gill Sans"/>
              </a:defRPr>
            </a:pPr>
            <a:r>
              <a:t>#3 The River of Life </a:t>
            </a:r>
            <a:br/>
            <a:r>
              <a:t>(Rev 22:1-5) </a:t>
            </a:r>
          </a:p>
          <a:p>
            <a:pPr algn="l" defTabSz="457200">
              <a:spcBef>
                <a:spcPts val="1700"/>
              </a:spcBef>
              <a:defRPr sz="3500">
                <a:latin typeface="Gill Sans"/>
                <a:ea typeface="Gill Sans"/>
                <a:cs typeface="Gill Sans"/>
                <a:sym typeface="Gill Sans"/>
              </a:defRPr>
            </a:pPr>
            <a:r>
              <a:t>#4-7 The Last Four Revelations (Rev 22:6-19)</a:t>
            </a:r>
          </a:p>
        </p:txBody>
      </p:sp>
      <p:pic>
        <p:nvPicPr>
          <p:cNvPr id="71" name="Bride2_Happy.jpg"/>
          <p:cNvPicPr>
            <a:picLocks noChangeAspect="1"/>
          </p:cNvPicPr>
          <p:nvPr/>
        </p:nvPicPr>
        <p:blipFill>
          <a:blip r:embed="rId2">
            <a:extLst/>
          </a:blip>
          <a:srcRect l="18695" t="0" r="0" b="0"/>
          <a:stretch>
            <a:fillRect/>
          </a:stretch>
        </p:blipFill>
        <p:spPr>
          <a:xfrm>
            <a:off x="8059184" y="0"/>
            <a:ext cx="5293328" cy="97536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2" presetID="2" grpId="1" fill="hold">
                                  <p:stCondLst>
                                    <p:cond delay="0"/>
                                  </p:stCondLst>
                                  <p:iterate type="el" backwards="0">
                                    <p:tmAbs val="0"/>
                                  </p:iterate>
                                  <p:childTnLst>
                                    <p:set>
                                      <p:cBhvr>
                                        <p:cTn id="6" fill="hold"/>
                                        <p:tgtEl>
                                          <p:spTgt spid="69"/>
                                        </p:tgtEl>
                                        <p:attrNameLst>
                                          <p:attrName>style.visibility</p:attrName>
                                        </p:attrNameLst>
                                      </p:cBhvr>
                                      <p:to>
                                        <p:strVal val="visible"/>
                                      </p:to>
                                    </p:set>
                                    <p:anim calcmode="lin" valueType="num">
                                      <p:cBhvr>
                                        <p:cTn id="7" dur="3250" fill="hold"/>
                                        <p:tgtEl>
                                          <p:spTgt spid="69"/>
                                        </p:tgtEl>
                                        <p:attrNameLst>
                                          <p:attrName>ppt_x</p:attrName>
                                        </p:attrNameLst>
                                      </p:cBhvr>
                                      <p:tavLst>
                                        <p:tav tm="0">
                                          <p:val>
                                            <p:strVal val="1+#ppt_w/2"/>
                                          </p:val>
                                        </p:tav>
                                        <p:tav tm="100000">
                                          <p:val>
                                            <p:strVal val="#ppt_x"/>
                                          </p:val>
                                        </p:tav>
                                      </p:tavLst>
                                    </p:anim>
                                    <p:anim calcmode="lin" valueType="num">
                                      <p:cBhvr>
                                        <p:cTn id="8" dur="3250" fill="hold"/>
                                        <p:tgtEl>
                                          <p:spTgt spid="69"/>
                                        </p:tgtEl>
                                        <p:attrNameLst>
                                          <p:attrName>ppt_y</p:attrName>
                                        </p:attrNameLst>
                                      </p:cBhvr>
                                      <p:tavLst>
                                        <p:tav tm="0">
                                          <p:val>
                                            <p:strVal val="#ppt_y"/>
                                          </p:val>
                                        </p:tav>
                                        <p:tav tm="100000">
                                          <p:val>
                                            <p:strVal val="#ppt_y"/>
                                          </p:val>
                                        </p:tav>
                                      </p:tavLst>
                                    </p:anim>
                                  </p:childTnLst>
                                </p:cTn>
                              </p:par>
                            </p:childTnLst>
                          </p:cTn>
                        </p:par>
                        <p:par>
                          <p:cTn id="9" fill="hold">
                            <p:stCondLst>
                              <p:cond delay="3250"/>
                            </p:stCondLst>
                            <p:childTnLst>
                              <p:par>
                                <p:cTn id="10" presetClass="entr" nodeType="afterEffect" presetSubtype="8" presetID="22" grpId="2" fill="hold">
                                  <p:stCondLst>
                                    <p:cond delay="0"/>
                                  </p:stCondLst>
                                  <p:iterate type="el" backwards="0">
                                    <p:tmAbs val="0"/>
                                  </p:iterate>
                                  <p:childTnLst>
                                    <p:set>
                                      <p:cBhvr>
                                        <p:cTn id="11" fill="hold"/>
                                        <p:tgtEl>
                                          <p:spTgt spid="71"/>
                                        </p:tgtEl>
                                        <p:attrNameLst>
                                          <p:attrName>style.visibility</p:attrName>
                                        </p:attrNameLst>
                                      </p:cBhvr>
                                      <p:to>
                                        <p:strVal val="visible"/>
                                      </p:to>
                                    </p:set>
                                    <p:animEffect filter="wipe(left)" transition="in">
                                      <p:cBhvr>
                                        <p:cTn id="12" dur="2000"/>
                                        <p:tgtEl>
                                          <p:spTgt spid="71"/>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4" presetID="2" grpId="3" fill="hold">
                                  <p:stCondLst>
                                    <p:cond delay="0"/>
                                  </p:stCondLst>
                                  <p:iterate type="el" backwards="0">
                                    <p:tmAbs val="0"/>
                                  </p:iterate>
                                  <p:childTnLst>
                                    <p:set>
                                      <p:cBhvr>
                                        <p:cTn id="16" fill="hold"/>
                                        <p:tgtEl>
                                          <p:spTgt spid="70">
                                            <p:bg/>
                                          </p:spTgt>
                                        </p:tgtEl>
                                        <p:attrNameLst>
                                          <p:attrName>style.visibility</p:attrName>
                                        </p:attrNameLst>
                                      </p:cBhvr>
                                      <p:to>
                                        <p:strVal val="visible"/>
                                      </p:to>
                                    </p:set>
                                    <p:anim calcmode="lin" valueType="num">
                                      <p:cBhvr>
                                        <p:cTn id="17" dur="1750" fill="hold"/>
                                        <p:tgtEl>
                                          <p:spTgt spid="70">
                                            <p:bg/>
                                          </p:spTgt>
                                        </p:tgtEl>
                                        <p:attrNameLst>
                                          <p:attrName>ppt_x</p:attrName>
                                        </p:attrNameLst>
                                      </p:cBhvr>
                                      <p:tavLst>
                                        <p:tav tm="0">
                                          <p:val>
                                            <p:strVal val="#ppt_x"/>
                                          </p:val>
                                        </p:tav>
                                        <p:tav tm="100000">
                                          <p:val>
                                            <p:strVal val="#ppt_x"/>
                                          </p:val>
                                        </p:tav>
                                      </p:tavLst>
                                    </p:anim>
                                    <p:anim calcmode="lin" valueType="num">
                                      <p:cBhvr>
                                        <p:cTn id="18" dur="1750" fill="hold"/>
                                        <p:tgtEl>
                                          <p:spTgt spid="70">
                                            <p:bg/>
                                          </p:spTgt>
                                        </p:tgtEl>
                                        <p:attrNameLst>
                                          <p:attrName>ppt_y</p:attrName>
                                        </p:attrNameLst>
                                      </p:cBhvr>
                                      <p:tavLst>
                                        <p:tav tm="0">
                                          <p:val>
                                            <p:strVal val="1+#ppt_h/2"/>
                                          </p:val>
                                        </p:tav>
                                        <p:tav tm="100000">
                                          <p:val>
                                            <p:strVal val="#ppt_y"/>
                                          </p:val>
                                        </p:tav>
                                      </p:tavLst>
                                    </p:anim>
                                  </p:childTnLst>
                                </p:cTn>
                              </p:par>
                              <p:par>
                                <p:cTn id="19" presetClass="entr" nodeType="withEffect" presetSubtype="4" presetID="2" grpId="3" fill="hold">
                                  <p:stCondLst>
                                    <p:cond delay="0"/>
                                  </p:stCondLst>
                                  <p:iterate type="el" backwards="0">
                                    <p:tmAbs val="0"/>
                                  </p:iterate>
                                  <p:childTnLst>
                                    <p:set>
                                      <p:cBhvr>
                                        <p:cTn id="20" fill="hold"/>
                                        <p:tgtEl>
                                          <p:spTgt spid="70">
                                            <p:txEl>
                                              <p:pRg st="0" end="0"/>
                                            </p:txEl>
                                          </p:spTgt>
                                        </p:tgtEl>
                                        <p:attrNameLst>
                                          <p:attrName>style.visibility</p:attrName>
                                        </p:attrNameLst>
                                      </p:cBhvr>
                                      <p:to>
                                        <p:strVal val="visible"/>
                                      </p:to>
                                    </p:set>
                                    <p:anim calcmode="lin" valueType="num">
                                      <p:cBhvr>
                                        <p:cTn id="21" dur="1750" fill="hold"/>
                                        <p:tgtEl>
                                          <p:spTgt spid="70">
                                            <p:txEl>
                                              <p:pRg st="0" end="0"/>
                                            </p:txEl>
                                          </p:spTgt>
                                        </p:tgtEl>
                                        <p:attrNameLst>
                                          <p:attrName>ppt_x</p:attrName>
                                        </p:attrNameLst>
                                      </p:cBhvr>
                                      <p:tavLst>
                                        <p:tav tm="0">
                                          <p:val>
                                            <p:strVal val="#ppt_x"/>
                                          </p:val>
                                        </p:tav>
                                        <p:tav tm="100000">
                                          <p:val>
                                            <p:strVal val="#ppt_x"/>
                                          </p:val>
                                        </p:tav>
                                      </p:tavLst>
                                    </p:anim>
                                    <p:anim calcmode="lin" valueType="num">
                                      <p:cBhvr>
                                        <p:cTn id="22" dur="1750" fill="hold"/>
                                        <p:tgtEl>
                                          <p:spTgt spid="70">
                                            <p:txEl>
                                              <p:pRg st="0" end="0"/>
                                            </p:txEl>
                                          </p:spTgt>
                                        </p:tgtEl>
                                        <p:attrNameLst>
                                          <p:attrName>ppt_y</p:attrName>
                                        </p:attrNameLst>
                                      </p:cBhvr>
                                      <p:tavLst>
                                        <p:tav tm="0">
                                          <p:val>
                                            <p:strVal val="1+#ppt_h/2"/>
                                          </p:val>
                                        </p:tav>
                                        <p:tav tm="100000">
                                          <p:val>
                                            <p:strVal val="#ppt_y"/>
                                          </p:val>
                                        </p:tav>
                                      </p:tavLst>
                                    </p:anim>
                                  </p:childTnLst>
                                </p:cTn>
                              </p:par>
                            </p:childTnLst>
                          </p:cTn>
                        </p:par>
                        <p:par>
                          <p:cTn id="23" fill="hold">
                            <p:stCondLst>
                              <p:cond delay="1750"/>
                            </p:stCondLst>
                            <p:childTnLst>
                              <p:par>
                                <p:cTn id="24" presetClass="entr" nodeType="afterEffect" presetSubtype="4" presetID="2" grpId="3" fill="hold">
                                  <p:stCondLst>
                                    <p:cond delay="0"/>
                                  </p:stCondLst>
                                  <p:iterate type="el" backwards="0">
                                    <p:tmAbs val="0"/>
                                  </p:iterate>
                                  <p:childTnLst>
                                    <p:set>
                                      <p:cBhvr>
                                        <p:cTn id="25" fill="hold"/>
                                        <p:tgtEl>
                                          <p:spTgt spid="70">
                                            <p:txEl>
                                              <p:pRg st="1" end="1"/>
                                            </p:txEl>
                                          </p:spTgt>
                                        </p:tgtEl>
                                        <p:attrNameLst>
                                          <p:attrName>style.visibility</p:attrName>
                                        </p:attrNameLst>
                                      </p:cBhvr>
                                      <p:to>
                                        <p:strVal val="visible"/>
                                      </p:to>
                                    </p:set>
                                    <p:anim calcmode="lin" valueType="num">
                                      <p:cBhvr>
                                        <p:cTn id="26" dur="1750" fill="hold"/>
                                        <p:tgtEl>
                                          <p:spTgt spid="70">
                                            <p:txEl>
                                              <p:pRg st="1" end="1"/>
                                            </p:txEl>
                                          </p:spTgt>
                                        </p:tgtEl>
                                        <p:attrNameLst>
                                          <p:attrName>ppt_x</p:attrName>
                                        </p:attrNameLst>
                                      </p:cBhvr>
                                      <p:tavLst>
                                        <p:tav tm="0">
                                          <p:val>
                                            <p:strVal val="#ppt_x"/>
                                          </p:val>
                                        </p:tav>
                                        <p:tav tm="100000">
                                          <p:val>
                                            <p:strVal val="#ppt_x"/>
                                          </p:val>
                                        </p:tav>
                                      </p:tavLst>
                                    </p:anim>
                                    <p:anim calcmode="lin" valueType="num">
                                      <p:cBhvr>
                                        <p:cTn id="27" dur="1750" fill="hold"/>
                                        <p:tgtEl>
                                          <p:spTgt spid="70">
                                            <p:txEl>
                                              <p:pRg st="1" end="1"/>
                                            </p:txEl>
                                          </p:spTgt>
                                        </p:tgtEl>
                                        <p:attrNameLst>
                                          <p:attrName>ppt_y</p:attrName>
                                        </p:attrNameLst>
                                      </p:cBhvr>
                                      <p:tavLst>
                                        <p:tav tm="0">
                                          <p:val>
                                            <p:strVal val="1+#ppt_h/2"/>
                                          </p:val>
                                        </p:tav>
                                        <p:tav tm="100000">
                                          <p:val>
                                            <p:strVal val="#ppt_y"/>
                                          </p:val>
                                        </p:tav>
                                      </p:tavLst>
                                    </p:anim>
                                  </p:childTnLst>
                                </p:cTn>
                              </p:par>
                            </p:childTnLst>
                          </p:cTn>
                        </p:par>
                        <p:par>
                          <p:cTn id="28" fill="hold">
                            <p:stCondLst>
                              <p:cond delay="3500"/>
                            </p:stCondLst>
                            <p:childTnLst>
                              <p:par>
                                <p:cTn id="29" presetClass="entr" nodeType="afterEffect" presetSubtype="4" presetID="2" grpId="3" fill="hold">
                                  <p:stCondLst>
                                    <p:cond delay="0"/>
                                  </p:stCondLst>
                                  <p:iterate type="el" backwards="0">
                                    <p:tmAbs val="0"/>
                                  </p:iterate>
                                  <p:childTnLst>
                                    <p:set>
                                      <p:cBhvr>
                                        <p:cTn id="30" fill="hold"/>
                                        <p:tgtEl>
                                          <p:spTgt spid="70">
                                            <p:txEl>
                                              <p:pRg st="2" end="2"/>
                                            </p:txEl>
                                          </p:spTgt>
                                        </p:tgtEl>
                                        <p:attrNameLst>
                                          <p:attrName>style.visibility</p:attrName>
                                        </p:attrNameLst>
                                      </p:cBhvr>
                                      <p:to>
                                        <p:strVal val="visible"/>
                                      </p:to>
                                    </p:set>
                                    <p:anim calcmode="lin" valueType="num">
                                      <p:cBhvr>
                                        <p:cTn id="31" dur="1750" fill="hold"/>
                                        <p:tgtEl>
                                          <p:spTgt spid="70">
                                            <p:txEl>
                                              <p:pRg st="2" end="2"/>
                                            </p:txEl>
                                          </p:spTgt>
                                        </p:tgtEl>
                                        <p:attrNameLst>
                                          <p:attrName>ppt_x</p:attrName>
                                        </p:attrNameLst>
                                      </p:cBhvr>
                                      <p:tavLst>
                                        <p:tav tm="0">
                                          <p:val>
                                            <p:strVal val="#ppt_x"/>
                                          </p:val>
                                        </p:tav>
                                        <p:tav tm="100000">
                                          <p:val>
                                            <p:strVal val="#ppt_x"/>
                                          </p:val>
                                        </p:tav>
                                      </p:tavLst>
                                    </p:anim>
                                    <p:anim calcmode="lin" valueType="num">
                                      <p:cBhvr>
                                        <p:cTn id="32" dur="1750" fill="hold"/>
                                        <p:tgtEl>
                                          <p:spTgt spid="70">
                                            <p:txEl>
                                              <p:pRg st="2" end="2"/>
                                            </p:txEl>
                                          </p:spTgt>
                                        </p:tgtEl>
                                        <p:attrNameLst>
                                          <p:attrName>ppt_y</p:attrName>
                                        </p:attrNameLst>
                                      </p:cBhvr>
                                      <p:tavLst>
                                        <p:tav tm="0">
                                          <p:val>
                                            <p:strVal val="1+#ppt_h/2"/>
                                          </p:val>
                                        </p:tav>
                                        <p:tav tm="100000">
                                          <p:val>
                                            <p:strVal val="#ppt_y"/>
                                          </p:val>
                                        </p:tav>
                                      </p:tavLst>
                                    </p:anim>
                                  </p:childTnLst>
                                </p:cTn>
                              </p:par>
                            </p:childTnLst>
                          </p:cTn>
                        </p:par>
                        <p:par>
                          <p:cTn id="33" fill="hold">
                            <p:stCondLst>
                              <p:cond delay="5250"/>
                            </p:stCondLst>
                            <p:childTnLst>
                              <p:par>
                                <p:cTn id="34" presetClass="entr" nodeType="afterEffect" presetSubtype="4" presetID="2" grpId="3" fill="hold">
                                  <p:stCondLst>
                                    <p:cond delay="0"/>
                                  </p:stCondLst>
                                  <p:iterate type="el" backwards="0">
                                    <p:tmAbs val="0"/>
                                  </p:iterate>
                                  <p:childTnLst>
                                    <p:set>
                                      <p:cBhvr>
                                        <p:cTn id="35" fill="hold"/>
                                        <p:tgtEl>
                                          <p:spTgt spid="70">
                                            <p:txEl>
                                              <p:pRg st="3" end="3"/>
                                            </p:txEl>
                                          </p:spTgt>
                                        </p:tgtEl>
                                        <p:attrNameLst>
                                          <p:attrName>style.visibility</p:attrName>
                                        </p:attrNameLst>
                                      </p:cBhvr>
                                      <p:to>
                                        <p:strVal val="visible"/>
                                      </p:to>
                                    </p:set>
                                    <p:anim calcmode="lin" valueType="num">
                                      <p:cBhvr>
                                        <p:cTn id="36" dur="1750" fill="hold"/>
                                        <p:tgtEl>
                                          <p:spTgt spid="70">
                                            <p:txEl>
                                              <p:pRg st="3" end="3"/>
                                            </p:txEl>
                                          </p:spTgt>
                                        </p:tgtEl>
                                        <p:attrNameLst>
                                          <p:attrName>ppt_x</p:attrName>
                                        </p:attrNameLst>
                                      </p:cBhvr>
                                      <p:tavLst>
                                        <p:tav tm="0">
                                          <p:val>
                                            <p:strVal val="#ppt_x"/>
                                          </p:val>
                                        </p:tav>
                                        <p:tav tm="100000">
                                          <p:val>
                                            <p:strVal val="#ppt_x"/>
                                          </p:val>
                                        </p:tav>
                                      </p:tavLst>
                                    </p:anim>
                                    <p:anim calcmode="lin" valueType="num">
                                      <p:cBhvr>
                                        <p:cTn id="37" dur="1750" fill="hold"/>
                                        <p:tgtEl>
                                          <p:spTgt spid="7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9" grpId="1"/>
      <p:bldP build="whole" bldLvl="1" animBg="1" rev="0" advAuto="0" spid="71" grpId="2"/>
      <p:bldP build="p" bldLvl="5" animBg="1" rev="0" advAuto="0" spid="70" grpId="3"/>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 name="Shape 73"/>
          <p:cNvSpPr/>
          <p:nvPr>
            <p:ph type="title" idx="4294967295"/>
          </p:nvPr>
        </p:nvSpPr>
        <p:spPr>
          <a:xfrm>
            <a:off x="1420613" y="45764"/>
            <a:ext cx="11584187" cy="890837"/>
          </a:xfrm>
          <a:prstGeom prst="rect">
            <a:avLst/>
          </a:prstGeom>
        </p:spPr>
        <p:txBody>
          <a:bodyPr/>
          <a:lstStyle>
            <a:lvl1pPr>
              <a:defRPr sz="5000">
                <a:latin typeface="Helvetica Condensed Medium"/>
                <a:ea typeface="Helvetica Condensed Medium"/>
                <a:cs typeface="Helvetica Condensed Medium"/>
                <a:sym typeface="Helvetica Condensed Medium"/>
              </a:defRPr>
            </a:lvl1pPr>
          </a:lstStyle>
          <a:p>
            <a:pPr/>
            <a:r>
              <a:t>#1 The Holy City, Jerusalem (Rev 21:10-21) </a:t>
            </a:r>
          </a:p>
        </p:txBody>
      </p:sp>
      <p:sp>
        <p:nvSpPr>
          <p:cNvPr id="74" name="Shape 74"/>
          <p:cNvSpPr/>
          <p:nvPr/>
        </p:nvSpPr>
        <p:spPr>
          <a:xfrm>
            <a:off x="1522502" y="1250165"/>
            <a:ext cx="11054703" cy="2705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R="457199" indent="285750" algn="just" defTabSz="457200">
              <a:spcBef>
                <a:spcPts val="800"/>
              </a:spcBef>
              <a:defRPr spc="-144">
                <a:solidFill>
                  <a:srgbClr val="404040"/>
                </a:solidFill>
                <a:latin typeface="Gill Sans MT"/>
                <a:ea typeface="Gill Sans MT"/>
                <a:cs typeface="Gill Sans MT"/>
                <a:sym typeface="Gill Sans MT"/>
              </a:defRPr>
            </a:lvl1pPr>
          </a:lstStyle>
          <a:p>
            <a:pPr/>
            <a:r>
              <a:t>21:10 And he carried me away in the Spirit to a great and high mountain, and showed me the holy city, Jerusalem, coming down out of heaven from God, 11 having the glory of God. Her brilliance was like a very costly stone, as a stone of crystal-clear jasper.  </a:t>
            </a:r>
          </a:p>
        </p:txBody>
      </p:sp>
      <p:sp>
        <p:nvSpPr>
          <p:cNvPr id="75" name="Shape 75"/>
          <p:cNvSpPr/>
          <p:nvPr/>
        </p:nvSpPr>
        <p:spPr>
          <a:xfrm>
            <a:off x="1716607" y="8392284"/>
            <a:ext cx="7712343" cy="124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spcBef>
                <a:spcPts val="2900"/>
              </a:spcBef>
              <a:defRPr sz="2600">
                <a:solidFill>
                  <a:schemeClr val="accent5">
                    <a:hueOff val="-176146"/>
                    <a:satOff val="3665"/>
                    <a:lumOff val="-13986"/>
                  </a:schemeClr>
                </a:solidFill>
                <a:latin typeface="Gill Sans"/>
                <a:ea typeface="Gill Sans"/>
                <a:cs typeface="Gill Sans"/>
                <a:sym typeface="Gill Sans"/>
              </a:defRPr>
            </a:lvl1pPr>
          </a:lstStyle>
          <a:p>
            <a:pPr/>
            <a:r>
              <a:t> 2 In the visions of God He brought me into the land of Israel, and set me on a very high mountain; and on it to the south there was a structure like a city. (Ez 40:2)</a:t>
            </a:r>
          </a:p>
        </p:txBody>
      </p:sp>
      <p:sp>
        <p:nvSpPr>
          <p:cNvPr id="76" name="Shape 76"/>
          <p:cNvSpPr/>
          <p:nvPr/>
        </p:nvSpPr>
        <p:spPr>
          <a:xfrm>
            <a:off x="7212707" y="4336396"/>
            <a:ext cx="5543126" cy="1587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209550" indent="-209550" algn="l" defTabSz="457200">
              <a:spcBef>
                <a:spcPts val="400"/>
              </a:spcBef>
              <a:buSzPct val="100000"/>
              <a:buChar char="•"/>
              <a:defRPr sz="3400">
                <a:latin typeface="Gill Sans"/>
                <a:ea typeface="Gill Sans"/>
                <a:cs typeface="Gill Sans"/>
                <a:sym typeface="Gill Sans"/>
              </a:defRPr>
            </a:lvl1pPr>
          </a:lstStyle>
          <a:p>
            <a:pPr/>
            <a:r>
              <a:t>“The holy city, Jerusalem” is the bride of Christ, the church (10; 21:2; Ez 40:2).</a:t>
            </a:r>
          </a:p>
        </p:txBody>
      </p:sp>
      <p:sp>
        <p:nvSpPr>
          <p:cNvPr id="77" name="Shape 77"/>
          <p:cNvSpPr/>
          <p:nvPr/>
        </p:nvSpPr>
        <p:spPr>
          <a:xfrm>
            <a:off x="1513943" y="4268830"/>
            <a:ext cx="5234307" cy="3742456"/>
          </a:xfrm>
          <a:prstGeom prst="rect">
            <a:avLst/>
          </a:prstGeom>
          <a:gradFill>
            <a:gsLst>
              <a:gs pos="0">
                <a:srgbClr val="F9F4E5"/>
              </a:gs>
              <a:gs pos="100000">
                <a:srgbClr val="C1A49D"/>
              </a:gs>
            </a:gsLst>
            <a:lin ang="5400000"/>
          </a:gradFill>
          <a:ln w="12700">
            <a:miter lim="400000"/>
          </a:ln>
          <a:effectLst>
            <a:outerShdw sx="100000" sy="100000" kx="0" ky="0" algn="b" rotWithShape="0" blurRad="190500" dist="8455" dir="5400000">
              <a:srgbClr val="000000"/>
            </a:outerShdw>
          </a:effectLst>
        </p:spPr>
        <p:txBody>
          <a:bodyPr lIns="50800" tIns="50800" rIns="50800" bIns="50800" anchor="ctr"/>
          <a:lstStyle/>
          <a:p>
            <a:pPr>
              <a:defRPr sz="2400">
                <a:solidFill>
                  <a:srgbClr val="FFFFFF"/>
                </a:solidFill>
              </a:defRPr>
            </a:pPr>
          </a:p>
        </p:txBody>
      </p:sp>
      <p:sp>
        <p:nvSpPr>
          <p:cNvPr id="78" name="Shape 78"/>
          <p:cNvSpPr/>
          <p:nvPr/>
        </p:nvSpPr>
        <p:spPr>
          <a:xfrm>
            <a:off x="1522502" y="4621200"/>
            <a:ext cx="5015138" cy="96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2800">
                <a:latin typeface="Helvetica"/>
                <a:ea typeface="Helvetica"/>
                <a:cs typeface="Helvetica"/>
                <a:sym typeface="Helvetica"/>
              </a:defRPr>
            </a:lvl1pPr>
          </a:lstStyle>
          <a:p>
            <a:pPr/>
            <a:r>
              <a:t>“I shall show you the bride, the wife of the Lamb” (9)</a:t>
            </a:r>
          </a:p>
        </p:txBody>
      </p:sp>
      <p:sp>
        <p:nvSpPr>
          <p:cNvPr id="79" name="Shape 79"/>
          <p:cNvSpPr/>
          <p:nvPr/>
        </p:nvSpPr>
        <p:spPr>
          <a:xfrm>
            <a:off x="1522502" y="5897550"/>
            <a:ext cx="5015138" cy="182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2800">
                <a:latin typeface="Helvetica"/>
                <a:ea typeface="Helvetica"/>
                <a:cs typeface="Helvetica"/>
                <a:sym typeface="Helvetica"/>
              </a:defRPr>
            </a:lvl1pPr>
          </a:lstStyle>
          <a:p>
            <a:pPr/>
            <a:r>
              <a:t>“and showed me the holy city, Jerusalem, coming down out of heaven from God, “ (10)</a:t>
            </a:r>
          </a:p>
        </p:txBody>
      </p:sp>
      <p:sp>
        <p:nvSpPr>
          <p:cNvPr id="80" name="Shape 80"/>
          <p:cNvSpPr/>
          <p:nvPr/>
        </p:nvSpPr>
        <p:spPr>
          <a:xfrm>
            <a:off x="7212707" y="6140057"/>
            <a:ext cx="5660499" cy="208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209550" indent="-209550" algn="l" defTabSz="457200">
              <a:spcBef>
                <a:spcPts val="400"/>
              </a:spcBef>
              <a:buSzPct val="100000"/>
              <a:buChar char="•"/>
              <a:defRPr sz="3400">
                <a:latin typeface="Gill Sans"/>
                <a:ea typeface="Gill Sans"/>
                <a:cs typeface="Gill Sans"/>
                <a:sym typeface="Gill Sans"/>
              </a:defRPr>
            </a:lvl1pPr>
          </a:lstStyle>
          <a:p>
            <a:pPr/>
            <a:r>
              <a:t>This NT definition directs how we should interpret OT prophetic images of the future.</a:t>
            </a:r>
          </a:p>
        </p:txBody>
      </p:sp>
    </p:spTree>
  </p:cSld>
  <p:clrMapOvr>
    <a:masterClrMapping/>
  </p:clrMapOvr>
  <mc:AlternateContent xmlns:mc="http://schemas.openxmlformats.org/markup-compatibility/2006">
    <mc:Choice xmlns:p14="http://schemas.microsoft.com/office/powerpoint/2010/main" Requires="p14">
      <p:transition spd="slow" advClick="1" p14:dur="20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74"/>
                                        </p:tgtEl>
                                        <p:attrNameLst>
                                          <p:attrName>style.visibility</p:attrName>
                                        </p:attrNameLst>
                                      </p:cBhvr>
                                      <p:to>
                                        <p:strVal val="visible"/>
                                      </p:to>
                                    </p:set>
                                    <p:animEffect filter="wipe(left)" transition="in">
                                      <p:cBhvr>
                                        <p:cTn id="7" dur="225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 presetID="22" grpId="2" fill="hold">
                                  <p:stCondLst>
                                    <p:cond delay="0"/>
                                  </p:stCondLst>
                                  <p:iterate type="el" backwards="0">
                                    <p:tmAbs val="0"/>
                                  </p:iterate>
                                  <p:childTnLst>
                                    <p:set>
                                      <p:cBhvr>
                                        <p:cTn id="11" fill="hold"/>
                                        <p:tgtEl>
                                          <p:spTgt spid="77"/>
                                        </p:tgtEl>
                                        <p:attrNameLst>
                                          <p:attrName>style.visibility</p:attrName>
                                        </p:attrNameLst>
                                      </p:cBhvr>
                                      <p:to>
                                        <p:strVal val="visible"/>
                                      </p:to>
                                    </p:set>
                                    <p:animEffect filter="wipe(up)" transition="in">
                                      <p:cBhvr>
                                        <p:cTn id="12" dur="3000"/>
                                        <p:tgtEl>
                                          <p:spTgt spid="77"/>
                                        </p:tgtEl>
                                      </p:cBhvr>
                                    </p:animEffect>
                                  </p:childTnLst>
                                </p:cTn>
                              </p:par>
                            </p:childTnLst>
                          </p:cTn>
                        </p:par>
                        <p:par>
                          <p:cTn id="13" fill="hold">
                            <p:stCondLst>
                              <p:cond delay="3000"/>
                            </p:stCondLst>
                            <p:childTnLst>
                              <p:par>
                                <p:cTn id="14" presetClass="entr" nodeType="afterEffect" presetSubtype="16" presetID="23" grpId="3" fill="hold">
                                  <p:stCondLst>
                                    <p:cond delay="0"/>
                                  </p:stCondLst>
                                  <p:iterate type="el" backwards="0">
                                    <p:tmAbs val="0"/>
                                  </p:iterate>
                                  <p:childTnLst>
                                    <p:set>
                                      <p:cBhvr>
                                        <p:cTn id="15" fill="hold"/>
                                        <p:tgtEl>
                                          <p:spTgt spid="78"/>
                                        </p:tgtEl>
                                        <p:attrNameLst>
                                          <p:attrName>style.visibility</p:attrName>
                                        </p:attrNameLst>
                                      </p:cBhvr>
                                      <p:to>
                                        <p:strVal val="visible"/>
                                      </p:to>
                                    </p:set>
                                    <p:anim calcmode="lin" valueType="num">
                                      <p:cBhvr>
                                        <p:cTn id="16" dur="2250" fill="hold"/>
                                        <p:tgtEl>
                                          <p:spTgt spid="78"/>
                                        </p:tgtEl>
                                        <p:attrNameLst>
                                          <p:attrName>ppt_w</p:attrName>
                                        </p:attrNameLst>
                                      </p:cBhvr>
                                      <p:tavLst>
                                        <p:tav tm="0">
                                          <p:val>
                                            <p:fltVal val="0"/>
                                          </p:val>
                                        </p:tav>
                                        <p:tav tm="100000">
                                          <p:val>
                                            <p:strVal val="#ppt_w"/>
                                          </p:val>
                                        </p:tav>
                                      </p:tavLst>
                                    </p:anim>
                                    <p:anim calcmode="lin" valueType="num">
                                      <p:cBhvr>
                                        <p:cTn id="17" dur="2250" fill="hold"/>
                                        <p:tgtEl>
                                          <p:spTgt spid="78"/>
                                        </p:tgtEl>
                                        <p:attrNameLst>
                                          <p:attrName>ppt_h</p:attrName>
                                        </p:attrNameLst>
                                      </p:cBhvr>
                                      <p:tavLst>
                                        <p:tav tm="0">
                                          <p:val>
                                            <p:fltVal val="0"/>
                                          </p:val>
                                        </p:tav>
                                        <p:tav tm="100000">
                                          <p:val>
                                            <p:strVal val="#ppt_h"/>
                                          </p:val>
                                        </p:tav>
                                      </p:tavLst>
                                    </p:anim>
                                  </p:childTnLst>
                                </p:cTn>
                              </p:par>
                            </p:childTnLst>
                          </p:cTn>
                        </p:par>
                        <p:par>
                          <p:cTn id="18" fill="hold">
                            <p:stCondLst>
                              <p:cond delay="5250"/>
                            </p:stCondLst>
                            <p:childTnLst>
                              <p:par>
                                <p:cTn id="19" presetClass="entr" nodeType="afterEffect" presetSubtype="1" presetID="22" grpId="4" fill="hold">
                                  <p:stCondLst>
                                    <p:cond delay="0"/>
                                  </p:stCondLst>
                                  <p:iterate type="el" backwards="0">
                                    <p:tmAbs val="0"/>
                                  </p:iterate>
                                  <p:childTnLst>
                                    <p:set>
                                      <p:cBhvr>
                                        <p:cTn id="20" fill="hold"/>
                                        <p:tgtEl>
                                          <p:spTgt spid="79"/>
                                        </p:tgtEl>
                                        <p:attrNameLst>
                                          <p:attrName>style.visibility</p:attrName>
                                        </p:attrNameLst>
                                      </p:cBhvr>
                                      <p:to>
                                        <p:strVal val="visible"/>
                                      </p:to>
                                    </p:set>
                                    <p:animEffect filter="wipe(up)" transition="in">
                                      <p:cBhvr>
                                        <p:cTn id="21" dur="2000"/>
                                        <p:tgtEl>
                                          <p:spTgt spid="79"/>
                                        </p:tgtEl>
                                      </p:cBhvr>
                                    </p:animEffect>
                                  </p:childTnLst>
                                </p:cTn>
                              </p:par>
                            </p:childTnLst>
                          </p:cTn>
                        </p:par>
                        <p:par>
                          <p:cTn id="22" fill="hold">
                            <p:stCondLst>
                              <p:cond delay="7250"/>
                            </p:stCondLst>
                            <p:childTnLst>
                              <p:par>
                                <p:cTn id="23" presetClass="entr" nodeType="afterEffect" presetSubtype="16" presetID="23" grpId="5" fill="hold">
                                  <p:stCondLst>
                                    <p:cond delay="0"/>
                                  </p:stCondLst>
                                  <p:iterate type="el" backwards="0">
                                    <p:tmAbs val="0"/>
                                  </p:iterate>
                                  <p:childTnLst>
                                    <p:set>
                                      <p:cBhvr>
                                        <p:cTn id="24" fill="hold"/>
                                        <p:tgtEl>
                                          <p:spTgt spid="76"/>
                                        </p:tgtEl>
                                        <p:attrNameLst>
                                          <p:attrName>style.visibility</p:attrName>
                                        </p:attrNameLst>
                                      </p:cBhvr>
                                      <p:to>
                                        <p:strVal val="visible"/>
                                      </p:to>
                                    </p:set>
                                    <p:anim calcmode="lin" valueType="num">
                                      <p:cBhvr>
                                        <p:cTn id="25" dur="750" fill="hold"/>
                                        <p:tgtEl>
                                          <p:spTgt spid="76"/>
                                        </p:tgtEl>
                                        <p:attrNameLst>
                                          <p:attrName>ppt_w</p:attrName>
                                        </p:attrNameLst>
                                      </p:cBhvr>
                                      <p:tavLst>
                                        <p:tav tm="0">
                                          <p:val>
                                            <p:fltVal val="0"/>
                                          </p:val>
                                        </p:tav>
                                        <p:tav tm="100000">
                                          <p:val>
                                            <p:strVal val="#ppt_w"/>
                                          </p:val>
                                        </p:tav>
                                      </p:tavLst>
                                    </p:anim>
                                    <p:anim calcmode="lin" valueType="num">
                                      <p:cBhvr>
                                        <p:cTn id="26" dur="750" fill="hold"/>
                                        <p:tgtEl>
                                          <p:spTgt spid="76"/>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16" presetID="23" grpId="6" fill="hold">
                                  <p:stCondLst>
                                    <p:cond delay="0"/>
                                  </p:stCondLst>
                                  <p:iterate type="el" backwards="0">
                                    <p:tmAbs val="0"/>
                                  </p:iterate>
                                  <p:childTnLst>
                                    <p:set>
                                      <p:cBhvr>
                                        <p:cTn id="30" fill="hold"/>
                                        <p:tgtEl>
                                          <p:spTgt spid="80"/>
                                        </p:tgtEl>
                                        <p:attrNameLst>
                                          <p:attrName>style.visibility</p:attrName>
                                        </p:attrNameLst>
                                      </p:cBhvr>
                                      <p:to>
                                        <p:strVal val="visible"/>
                                      </p:to>
                                    </p:set>
                                    <p:anim calcmode="lin" valueType="num">
                                      <p:cBhvr>
                                        <p:cTn id="31" dur="750" fill="hold"/>
                                        <p:tgtEl>
                                          <p:spTgt spid="80"/>
                                        </p:tgtEl>
                                        <p:attrNameLst>
                                          <p:attrName>ppt_w</p:attrName>
                                        </p:attrNameLst>
                                      </p:cBhvr>
                                      <p:tavLst>
                                        <p:tav tm="0">
                                          <p:val>
                                            <p:fltVal val="0"/>
                                          </p:val>
                                        </p:tav>
                                        <p:tav tm="100000">
                                          <p:val>
                                            <p:strVal val="#ppt_w"/>
                                          </p:val>
                                        </p:tav>
                                      </p:tavLst>
                                    </p:anim>
                                    <p:anim calcmode="lin" valueType="num">
                                      <p:cBhvr>
                                        <p:cTn id="32" dur="750" fill="hold"/>
                                        <p:tgtEl>
                                          <p:spTgt spid="80"/>
                                        </p:tgtEl>
                                        <p:attrNameLst>
                                          <p:attrName>ppt_h</p:attrName>
                                        </p:attrNameLst>
                                      </p:cBhvr>
                                      <p:tavLst>
                                        <p:tav tm="0">
                                          <p:val>
                                            <p:fltVal val="0"/>
                                          </p:val>
                                        </p:tav>
                                        <p:tav tm="100000">
                                          <p:val>
                                            <p:strVal val="#ppt_h"/>
                                          </p:val>
                                        </p:tav>
                                      </p:tavLst>
                                    </p:anim>
                                  </p:childTnLst>
                                </p:cTn>
                              </p:par>
                            </p:childTnLst>
                          </p:cTn>
                        </p:par>
                        <p:par>
                          <p:cTn id="33" fill="hold">
                            <p:stCondLst>
                              <p:cond delay="750"/>
                            </p:stCondLst>
                            <p:childTnLst>
                              <p:par>
                                <p:cTn id="34" presetClass="entr" nodeType="afterEffect" presetSubtype="5" presetID="3" grpId="7" fill="hold">
                                  <p:stCondLst>
                                    <p:cond delay="0"/>
                                  </p:stCondLst>
                                  <p:iterate type="el" backwards="0">
                                    <p:tmAbs val="0"/>
                                  </p:iterate>
                                  <p:childTnLst>
                                    <p:set>
                                      <p:cBhvr>
                                        <p:cTn id="35" fill="hold"/>
                                        <p:tgtEl>
                                          <p:spTgt spid="75"/>
                                        </p:tgtEl>
                                        <p:attrNameLst>
                                          <p:attrName>style.visibility</p:attrName>
                                        </p:attrNameLst>
                                      </p:cBhvr>
                                      <p:to>
                                        <p:strVal val="visible"/>
                                      </p:to>
                                    </p:set>
                                    <p:animEffect filter="blinds(vertical)" transition="in">
                                      <p:cBhvr>
                                        <p:cTn id="36" dur="1750"/>
                                        <p:tgtEl>
                                          <p:spTgt spid="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8" grpId="3"/>
      <p:bldP build="whole" bldLvl="1" animBg="1" rev="0" advAuto="0" spid="76" grpId="5"/>
      <p:bldP build="whole" bldLvl="1" animBg="1" rev="0" advAuto="0" spid="75" grpId="7"/>
      <p:bldP build="whole" bldLvl="1" animBg="1" rev="0" advAuto="0" spid="79" grpId="4"/>
      <p:bldP build="whole" bldLvl="1" animBg="1" rev="0" advAuto="0" spid="74" grpId="1"/>
      <p:bldP build="whole" bldLvl="1" animBg="1" rev="0" advAuto="0" spid="80" grpId="6"/>
      <p:bldP build="whole" bldLvl="1" animBg="1" rev="0" advAuto="0" spid="77" grpId="2"/>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2" name="Wells_cathedral_27.jpeg"/>
          <p:cNvPicPr>
            <a:picLocks noChangeAspect="1"/>
          </p:cNvPicPr>
          <p:nvPr/>
        </p:nvPicPr>
        <p:blipFill>
          <a:blip r:embed="rId2">
            <a:extLst/>
          </a:blip>
          <a:srcRect l="0" t="0" r="2604" b="3373"/>
          <a:stretch>
            <a:fillRect/>
          </a:stretch>
        </p:blipFill>
        <p:spPr>
          <a:xfrm>
            <a:off x="1395213" y="-1987284"/>
            <a:ext cx="11675675" cy="12223465"/>
          </a:xfrm>
          <a:prstGeom prst="rect">
            <a:avLst/>
          </a:prstGeom>
          <a:ln w="12700">
            <a:miter lim="400000"/>
          </a:ln>
        </p:spPr>
      </p:pic>
      <p:grpSp>
        <p:nvGrpSpPr>
          <p:cNvPr id="85" name="Group 85"/>
          <p:cNvGrpSpPr/>
          <p:nvPr/>
        </p:nvGrpSpPr>
        <p:grpSpPr>
          <a:xfrm>
            <a:off x="1387817" y="3759199"/>
            <a:ext cx="11715860" cy="3429001"/>
            <a:chOff x="0" y="0"/>
            <a:chExt cx="11715859" cy="3429000"/>
          </a:xfrm>
        </p:grpSpPr>
        <p:sp>
          <p:nvSpPr>
            <p:cNvPr id="83" name="Shape 83"/>
            <p:cNvSpPr/>
            <p:nvPr/>
          </p:nvSpPr>
          <p:spPr>
            <a:xfrm>
              <a:off x="0" y="38100"/>
              <a:ext cx="11715860" cy="3312113"/>
            </a:xfrm>
            <a:prstGeom prst="rect">
              <a:avLst/>
            </a:prstGeom>
            <a:blipFill rotWithShape="1">
              <a:blip r:embed="rId3">
                <a:alphaModFix amt="69807"/>
              </a:blip>
              <a:srcRect l="0" t="0" r="0" b="0"/>
              <a:tile tx="0" ty="0" sx="100000" sy="100000" flip="none" algn="tl"/>
            </a:blipFill>
            <a:ln w="12700" cap="flat">
              <a:noFill/>
              <a:miter lim="400000"/>
            </a:ln>
            <a:effectLst>
              <a:outerShdw sx="100000" sy="100000" kx="0" ky="0" algn="b" rotWithShape="0" blurRad="38100" dist="25400" dir="5400000">
                <a:srgbClr val="000000">
                  <a:alpha val="98683"/>
                </a:srgbClr>
              </a:outerShdw>
            </a:effectLst>
          </p:spPr>
          <p:txBody>
            <a:bodyPr wrap="square" lIns="50800" tIns="50800" rIns="50800" bIns="50800" numCol="1" anchor="ctr">
              <a:noAutofit/>
            </a:bodyPr>
            <a:lstStyle/>
            <a:p>
              <a:pPr>
                <a:defRPr sz="2400">
                  <a:solidFill>
                    <a:srgbClr val="FFFFFF"/>
                  </a:solidFill>
                </a:defRPr>
              </a:pPr>
            </a:p>
          </p:txBody>
        </p:sp>
        <p:sp>
          <p:nvSpPr>
            <p:cNvPr id="84" name="Shape 84"/>
            <p:cNvSpPr/>
            <p:nvPr/>
          </p:nvSpPr>
          <p:spPr>
            <a:xfrm>
              <a:off x="45496" y="-1"/>
              <a:ext cx="11490857" cy="3429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just">
                <a:defRPr sz="3200">
                  <a:latin typeface="Gill Sans"/>
                  <a:ea typeface="Gill Sans"/>
                  <a:cs typeface="Gill Sans"/>
                  <a:sym typeface="Gill Sans"/>
                </a:defRPr>
              </a:pPr>
              <a:r>
                <a:t>21:12 </a:t>
              </a:r>
              <a:r>
                <a:rPr>
                  <a:latin typeface="Gill Sans SemiBold"/>
                  <a:ea typeface="Gill Sans SemiBold"/>
                  <a:cs typeface="Gill Sans SemiBold"/>
                  <a:sym typeface="Gill Sans SemiBold"/>
                </a:rPr>
                <a:t>It had a great and high wall</a:t>
              </a:r>
              <a:r>
                <a:t>, with </a:t>
              </a:r>
              <a:r>
                <a:rPr>
                  <a:solidFill>
                    <a:schemeClr val="accent6">
                      <a:lumOff val="-8741"/>
                    </a:schemeClr>
                  </a:solidFill>
                  <a:latin typeface="Gill Sans SemiBold"/>
                  <a:ea typeface="Gill Sans SemiBold"/>
                  <a:cs typeface="Gill Sans SemiBold"/>
                  <a:sym typeface="Gill Sans SemiBold"/>
                </a:rPr>
                <a:t>twelve gates, and at the gates twelve angels;</a:t>
              </a:r>
              <a:r>
                <a:t> and names were written on them, which are those of the </a:t>
              </a:r>
              <a:r>
                <a:rPr>
                  <a:solidFill>
                    <a:schemeClr val="accent6">
                      <a:lumOff val="-8741"/>
                    </a:schemeClr>
                  </a:solidFill>
                  <a:latin typeface="Gill Sans SemiBold"/>
                  <a:ea typeface="Gill Sans SemiBold"/>
                  <a:cs typeface="Gill Sans SemiBold"/>
                  <a:sym typeface="Gill Sans SemiBold"/>
                </a:rPr>
                <a:t>twelve tribes of the sons of Israel.</a:t>
              </a:r>
              <a:r>
                <a:rPr>
                  <a:solidFill>
                    <a:schemeClr val="accent6">
                      <a:lumOff val="-21524"/>
                    </a:schemeClr>
                  </a:solidFill>
                  <a:latin typeface="Gill Sans SemiBold"/>
                  <a:ea typeface="Gill Sans SemiBold"/>
                  <a:cs typeface="Gill Sans SemiBold"/>
                  <a:sym typeface="Gill Sans SemiBold"/>
                </a:rPr>
                <a:t> </a:t>
              </a:r>
              <a:r>
                <a:t> 13 There were three gates on the east and three gates on the north and three gates on the south and three gates on the west.  14 And the wall of the city had </a:t>
              </a:r>
              <a:r>
                <a:rPr>
                  <a:solidFill>
                    <a:schemeClr val="accent1">
                      <a:hueOff val="47394"/>
                      <a:satOff val="-25753"/>
                      <a:lumOff val="-7544"/>
                    </a:schemeClr>
                  </a:solidFill>
                  <a:latin typeface="Gill Sans SemiBold"/>
                  <a:ea typeface="Gill Sans SemiBold"/>
                  <a:cs typeface="Gill Sans SemiBold"/>
                  <a:sym typeface="Gill Sans SemiBold"/>
                </a:rPr>
                <a:t>twelve foundation stones</a:t>
              </a:r>
              <a:r>
                <a:t>, and on them were the twelve names of the</a:t>
              </a:r>
              <a:r>
                <a:rPr>
                  <a:latin typeface="Gill Sans SemiBold"/>
                  <a:ea typeface="Gill Sans SemiBold"/>
                  <a:cs typeface="Gill Sans SemiBold"/>
                  <a:sym typeface="Gill Sans SemiBold"/>
                </a:rPr>
                <a:t> </a:t>
              </a:r>
              <a:r>
                <a:rPr>
                  <a:solidFill>
                    <a:schemeClr val="accent1">
                      <a:hueOff val="47394"/>
                      <a:satOff val="-25753"/>
                      <a:lumOff val="-7544"/>
                    </a:schemeClr>
                  </a:solidFill>
                  <a:latin typeface="Gill Sans SemiBold"/>
                  <a:ea typeface="Gill Sans SemiBold"/>
                  <a:cs typeface="Gill Sans SemiBold"/>
                  <a:sym typeface="Gill Sans SemiBold"/>
                </a:rPr>
                <a:t>twelve apostles of the Lamb</a:t>
              </a:r>
              <a:r>
                <a:t>. </a:t>
              </a:r>
            </a:p>
          </p:txBody>
        </p:sp>
      </p:grpSp>
      <p:sp>
        <p:nvSpPr>
          <p:cNvPr id="86" name="Shape 86"/>
          <p:cNvSpPr/>
          <p:nvPr>
            <p:ph type="title" idx="4294967295"/>
          </p:nvPr>
        </p:nvSpPr>
        <p:spPr>
          <a:xfrm>
            <a:off x="1155725" y="-154924"/>
            <a:ext cx="11584187" cy="969568"/>
          </a:xfrm>
          <a:prstGeom prst="rect">
            <a:avLst/>
          </a:prstGeom>
        </p:spPr>
        <p:txBody>
          <a:bodyPr/>
          <a:lstStyle>
            <a:lvl1pPr>
              <a:defRPr sz="3700">
                <a:latin typeface="Helvetica Condensed Medium"/>
                <a:ea typeface="Helvetica Condensed Medium"/>
                <a:cs typeface="Helvetica Condensed Medium"/>
                <a:sym typeface="Helvetica Condensed Medium"/>
              </a:defRPr>
            </a:lvl1pPr>
          </a:lstStyle>
          <a:p>
            <a:pPr/>
            <a:r>
              <a:t>Revelation 21:10-21</a:t>
            </a:r>
          </a:p>
        </p:txBody>
      </p:sp>
      <p:sp>
        <p:nvSpPr>
          <p:cNvPr id="87" name="Shape 87"/>
          <p:cNvSpPr/>
          <p:nvPr/>
        </p:nvSpPr>
        <p:spPr>
          <a:xfrm>
            <a:off x="1395213" y="7137400"/>
            <a:ext cx="2204756" cy="1066801"/>
          </a:xfrm>
          <a:prstGeom prst="rect">
            <a:avLst/>
          </a:prstGeom>
          <a:blipFill>
            <a:blip r:embed="rId4"/>
          </a:blipFill>
          <a:ln w="12700">
            <a:miter lim="400000"/>
          </a:ln>
          <a:effectLst>
            <a:outerShdw sx="100000" sy="100000" kx="0" ky="0" algn="b" rotWithShape="0" blurRad="25400" dist="25400" dir="2388334">
              <a:srgbClr val="000000">
                <a:alpha val="7931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1" sz="3200">
                <a:solidFill>
                  <a:srgbClr val="FFFFFF"/>
                </a:solidFill>
                <a:latin typeface="Helvetica"/>
                <a:ea typeface="Helvetica"/>
                <a:cs typeface="Helvetica"/>
                <a:sym typeface="Helvetica"/>
              </a:defRPr>
            </a:pPr>
            <a:r>
              <a:t>12 </a:t>
            </a:r>
          </a:p>
          <a:p>
            <a:pPr>
              <a:defRPr b="1" sz="3200">
                <a:solidFill>
                  <a:srgbClr val="FFFFFF"/>
                </a:solidFill>
                <a:latin typeface="Helvetica"/>
                <a:ea typeface="Helvetica"/>
                <a:cs typeface="Helvetica"/>
                <a:sym typeface="Helvetica"/>
              </a:defRPr>
            </a:pPr>
            <a:r>
              <a:t>gates</a:t>
            </a:r>
          </a:p>
        </p:txBody>
      </p:sp>
      <p:sp>
        <p:nvSpPr>
          <p:cNvPr id="88" name="Shape 88"/>
          <p:cNvSpPr/>
          <p:nvPr/>
        </p:nvSpPr>
        <p:spPr>
          <a:xfrm>
            <a:off x="1387817" y="8204199"/>
            <a:ext cx="2219549" cy="1549401"/>
          </a:xfrm>
          <a:prstGeom prst="rect">
            <a:avLst/>
          </a:prstGeom>
          <a:solidFill>
            <a:schemeClr val="accent1">
              <a:hueOff val="47394"/>
              <a:satOff val="-25753"/>
              <a:lumOff val="-7544"/>
            </a:schemeClr>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1" sz="3200">
                <a:solidFill>
                  <a:srgbClr val="FFFFFF"/>
                </a:solidFill>
                <a:latin typeface="Helvetica"/>
                <a:ea typeface="Helvetica"/>
                <a:cs typeface="Helvetica"/>
                <a:sym typeface="Helvetica"/>
              </a:defRPr>
            </a:pPr>
            <a:r>
              <a:t>12 </a:t>
            </a:r>
          </a:p>
          <a:p>
            <a:pPr>
              <a:defRPr b="1" sz="3200">
                <a:solidFill>
                  <a:srgbClr val="FFFFFF"/>
                </a:solidFill>
                <a:latin typeface="Helvetica"/>
                <a:ea typeface="Helvetica"/>
                <a:cs typeface="Helvetica"/>
                <a:sym typeface="Helvetica"/>
              </a:defRPr>
            </a:pPr>
            <a:r>
              <a:rPr spc="-128"/>
              <a:t>founding </a:t>
            </a:r>
            <a:r>
              <a:t>stones</a:t>
            </a:r>
          </a:p>
        </p:txBody>
      </p:sp>
      <p:sp>
        <p:nvSpPr>
          <p:cNvPr id="89" name="Shape 89"/>
          <p:cNvSpPr/>
          <p:nvPr/>
        </p:nvSpPr>
        <p:spPr>
          <a:xfrm>
            <a:off x="1420613" y="-348194"/>
            <a:ext cx="2827694" cy="13307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1" sz="3000">
                <a:solidFill>
                  <a:schemeClr val="accent1">
                    <a:hueOff val="273561"/>
                    <a:satOff val="2937"/>
                    <a:lumOff val="-22233"/>
                  </a:schemeClr>
                </a:solidFill>
                <a:latin typeface="Helvetica Condensed Medium"/>
                <a:ea typeface="Helvetica Condensed Medium"/>
                <a:cs typeface="Helvetica Condensed Medium"/>
                <a:sym typeface="Helvetica Condensed Medium"/>
              </a:defRPr>
            </a:lvl1pPr>
          </a:lstStyle>
          <a:p>
            <a:pPr/>
            <a:r>
              <a:t>Wells Cathedral</a:t>
            </a:r>
          </a:p>
        </p:txBody>
      </p:sp>
      <p:sp>
        <p:nvSpPr>
          <p:cNvPr id="90" name="Shape 90"/>
          <p:cNvSpPr/>
          <p:nvPr/>
        </p:nvSpPr>
        <p:spPr>
          <a:xfrm>
            <a:off x="10509405" y="9239776"/>
            <a:ext cx="2230506"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900">
                <a:solidFill>
                  <a:srgbClr val="53585F"/>
                </a:solidFill>
                <a:latin typeface="Helvetica"/>
                <a:ea typeface="Helvetica"/>
                <a:cs typeface="Helvetica"/>
                <a:sym typeface="Helvetica"/>
              </a:defRPr>
            </a:lvl1pPr>
          </a:lstStyle>
          <a:p>
            <a:pPr/>
            <a:r>
              <a:t>Wiki Common Use</a:t>
            </a:r>
          </a:p>
        </p:txBody>
      </p:sp>
    </p:spTree>
  </p:cSld>
  <p:clrMapOvr>
    <a:masterClrMapping/>
  </p:clrMapOvr>
  <mc:AlternateContent xmlns:mc="http://schemas.openxmlformats.org/markup-compatibility/2006">
    <mc:Choice xmlns:p14="http://schemas.microsoft.com/office/powerpoint/2010/main" Requires="p14">
      <p:transition spd="slow" advClick="1" p14:dur="20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19" grpId="1" fill="hold">
                                  <p:stCondLst>
                                    <p:cond delay="0"/>
                                  </p:stCondLst>
                                  <p:iterate type="lt" backwards="0">
                                    <p:tmAbs val="0"/>
                                  </p:iterate>
                                  <p:childTnLst>
                                    <p:set>
                                      <p:cBhvr>
                                        <p:cTn id="6" fill="hold"/>
                                        <p:tgtEl>
                                          <p:spTgt spid="89"/>
                                        </p:tgtEl>
                                        <p:attrNameLst>
                                          <p:attrName>style.visibility</p:attrName>
                                        </p:attrNameLst>
                                      </p:cBhvr>
                                      <p:to>
                                        <p:strVal val="visible"/>
                                      </p:to>
                                    </p:set>
                                    <p:anim calcmode="lin" valueType="num">
                                      <p:cBhvr>
                                        <p:cTn id="7" dur="2250" fill="hold"/>
                                        <p:tgtEl>
                                          <p:spTgt spid="89"/>
                                        </p:tgtEl>
                                        <p:attrNameLst>
                                          <p:attrName>ppt_w</p:attrName>
                                        </p:attrNameLst>
                                      </p:cBhvr>
                                      <p:tavLst>
                                        <p:tav tm="0" fmla="#ppt_w*sin(2.5*pi*$)">
                                          <p:val>
                                            <p:fltVal val="0"/>
                                          </p:val>
                                        </p:tav>
                                        <p:tav tm="100000">
                                          <p:val>
                                            <p:fltVal val="1"/>
                                          </p:val>
                                        </p:tav>
                                      </p:tavLst>
                                    </p:anim>
                                    <p:anim calcmode="lin" valueType="num">
                                      <p:cBhvr>
                                        <p:cTn id="8" dur="2250" fill="hold"/>
                                        <p:tgtEl>
                                          <p:spTgt spid="8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7" grpId="2" fill="hold">
                                  <p:stCondLst>
                                    <p:cond delay="0"/>
                                  </p:stCondLst>
                                  <p:iterate type="el" backwards="0">
                                    <p:tmAbs val="0"/>
                                  </p:iterate>
                                  <p:childTnLst>
                                    <p:set>
                                      <p:cBhvr>
                                        <p:cTn id="12" fill="hold"/>
                                        <p:tgtEl>
                                          <p:spTgt spid="85"/>
                                        </p:tgtEl>
                                        <p:attrNameLst>
                                          <p:attrName>style.visibility</p:attrName>
                                        </p:attrNameLst>
                                      </p:cBhvr>
                                      <p:to>
                                        <p:strVal val="visible"/>
                                      </p:to>
                                    </p:set>
                                    <p:anim calcmode="lin" valueType="num">
                                      <p:cBhvr>
                                        <p:cTn id="13" dur="2250" fill="hold"/>
                                        <p:tgtEl>
                                          <p:spTgt spid="85"/>
                                        </p:tgtEl>
                                        <p:attrNameLst>
                                          <p:attrName>ppt_x</p:attrName>
                                        </p:attrNameLst>
                                      </p:cBhvr>
                                      <p:tavLst>
                                        <p:tav tm="0">
                                          <p:val>
                                            <p:strVal val="0-#ppt_w/2"/>
                                          </p:val>
                                        </p:tav>
                                        <p:tav tm="100000">
                                          <p:val>
                                            <p:strVal val="#ppt_x"/>
                                          </p:val>
                                        </p:tav>
                                      </p:tavLst>
                                    </p:anim>
                                    <p:anim calcmode="lin" valueType="num">
                                      <p:cBhvr>
                                        <p:cTn id="14" dur="2250" fill="hold"/>
                                        <p:tgtEl>
                                          <p:spTgt spid="8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xit" nodeType="clickEffect" presetSubtype="2" presetID="2" grpId="3" fill="hold">
                                  <p:stCondLst>
                                    <p:cond delay="0"/>
                                  </p:stCondLst>
                                  <p:iterate type="el" backwards="0">
                                    <p:tmAbs val="0"/>
                                  </p:iterate>
                                  <p:childTnLst>
                                    <p:anim calcmode="lin" valueType="num">
                                      <p:cBhvr>
                                        <p:cTn id="18" dur="1000" fill="hold"/>
                                        <p:tgtEl>
                                          <p:spTgt spid="85"/>
                                        </p:tgtEl>
                                        <p:attrNameLst>
                                          <p:attrName>ppt_x</p:attrName>
                                        </p:attrNameLst>
                                      </p:cBhvr>
                                      <p:tavLst>
                                        <p:tav tm="0">
                                          <p:val>
                                            <p:strVal val="ppt_x"/>
                                          </p:val>
                                        </p:tav>
                                        <p:tav tm="100000">
                                          <p:val>
                                            <p:strVal val="1+ppt_w/2"/>
                                          </p:val>
                                        </p:tav>
                                      </p:tavLst>
                                    </p:anim>
                                    <p:anim calcmode="lin" valueType="num">
                                      <p:cBhvr>
                                        <p:cTn id="19" dur="1000" fill="hold"/>
                                        <p:tgtEl>
                                          <p:spTgt spid="85"/>
                                        </p:tgtEl>
                                        <p:attrNameLst>
                                          <p:attrName>ppt_y</p:attrName>
                                        </p:attrNameLst>
                                      </p:cBhvr>
                                      <p:tavLst>
                                        <p:tav tm="0">
                                          <p:val>
                                            <p:strVal val="ppt_y"/>
                                          </p:val>
                                        </p:tav>
                                        <p:tav tm="100000">
                                          <p:val>
                                            <p:strVal val="ppt_y"/>
                                          </p:val>
                                        </p:tav>
                                      </p:tavLst>
                                    </p:anim>
                                    <p:set>
                                      <p:cBhvr>
                                        <p:cTn id="20" fill="hold">
                                          <p:stCondLst>
                                            <p:cond delay="999"/>
                                          </p:stCondLst>
                                        </p:cTn>
                                        <p:tgtEl>
                                          <p:spTgt spid="8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 grpId="4" fill="hold">
                                  <p:stCondLst>
                                    <p:cond delay="0"/>
                                  </p:stCondLst>
                                  <p:iterate type="el" backwards="0">
                                    <p:tmAbs val="0"/>
                                  </p:iterate>
                                  <p:childTnLst>
                                    <p:set>
                                      <p:cBhvr>
                                        <p:cTn id="24" fill="hold"/>
                                        <p:tgtEl>
                                          <p:spTgt spid="87"/>
                                        </p:tgtEl>
                                        <p:attrNameLst>
                                          <p:attrName>style.visibility</p:attrName>
                                        </p:attrNameLst>
                                      </p:cBhvr>
                                      <p:to>
                                        <p:strVal val="visible"/>
                                      </p:to>
                                    </p:set>
                                    <p:anim calcmode="lin" valueType="num">
                                      <p:cBhvr>
                                        <p:cTn id="25" dur="1000" fill="hold"/>
                                        <p:tgtEl>
                                          <p:spTgt spid="87"/>
                                        </p:tgtEl>
                                        <p:attrNameLst>
                                          <p:attrName>ppt_x</p:attrName>
                                        </p:attrNameLst>
                                      </p:cBhvr>
                                      <p:tavLst>
                                        <p:tav tm="0">
                                          <p:val>
                                            <p:strVal val="0-#ppt_w/2"/>
                                          </p:val>
                                        </p:tav>
                                        <p:tav tm="100000">
                                          <p:val>
                                            <p:strVal val="#ppt_x"/>
                                          </p:val>
                                        </p:tav>
                                      </p:tavLst>
                                    </p:anim>
                                    <p:anim calcmode="lin" valueType="num">
                                      <p:cBhvr>
                                        <p:cTn id="26" dur="1000" fill="hold"/>
                                        <p:tgtEl>
                                          <p:spTgt spid="8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8" presetID="2" grpId="5" fill="hold">
                                  <p:stCondLst>
                                    <p:cond delay="0"/>
                                  </p:stCondLst>
                                  <p:iterate type="el" backwards="0">
                                    <p:tmAbs val="0"/>
                                  </p:iterate>
                                  <p:childTnLst>
                                    <p:set>
                                      <p:cBhvr>
                                        <p:cTn id="30" fill="hold"/>
                                        <p:tgtEl>
                                          <p:spTgt spid="88"/>
                                        </p:tgtEl>
                                        <p:attrNameLst>
                                          <p:attrName>style.visibility</p:attrName>
                                        </p:attrNameLst>
                                      </p:cBhvr>
                                      <p:to>
                                        <p:strVal val="visible"/>
                                      </p:to>
                                    </p:set>
                                    <p:anim calcmode="lin" valueType="num">
                                      <p:cBhvr>
                                        <p:cTn id="31" dur="1000" fill="hold"/>
                                        <p:tgtEl>
                                          <p:spTgt spid="88"/>
                                        </p:tgtEl>
                                        <p:attrNameLst>
                                          <p:attrName>ppt_x</p:attrName>
                                        </p:attrNameLst>
                                      </p:cBhvr>
                                      <p:tavLst>
                                        <p:tav tm="0">
                                          <p:val>
                                            <p:strVal val="0-#ppt_w/2"/>
                                          </p:val>
                                        </p:tav>
                                        <p:tav tm="100000">
                                          <p:val>
                                            <p:strVal val="#ppt_x"/>
                                          </p:val>
                                        </p:tav>
                                      </p:tavLst>
                                    </p:anim>
                                    <p:anim calcmode="lin" valueType="num">
                                      <p:cBhvr>
                                        <p:cTn id="32" dur="1000" fill="hold"/>
                                        <p:tgtEl>
                                          <p:spTgt spid="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5" grpId="2"/>
      <p:bldP build="whole" bldLvl="1" animBg="1" rev="0" advAuto="0" spid="85" grpId="3"/>
      <p:bldP build="whole" bldLvl="1" animBg="1" rev="0" advAuto="0" spid="87" grpId="4"/>
      <p:bldP build="whole" bldLvl="1" animBg="1" rev="0" advAuto="0" spid="89" grpId="1"/>
      <p:bldP build="whole" bldLvl="1" animBg="1" rev="0" advAuto="0" spid="88" grpId="5"/>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2" name="000624-0034-001495.jpg"/>
          <p:cNvPicPr>
            <a:picLocks noChangeAspect="1"/>
          </p:cNvPicPr>
          <p:nvPr/>
        </p:nvPicPr>
        <p:blipFill>
          <a:blip r:embed="rId2">
            <a:extLst/>
          </a:blip>
          <a:srcRect l="0" t="0" r="20499" b="0"/>
          <a:stretch>
            <a:fillRect/>
          </a:stretch>
        </p:blipFill>
        <p:spPr>
          <a:xfrm>
            <a:off x="1373609" y="-1"/>
            <a:ext cx="11631191" cy="9753601"/>
          </a:xfrm>
          <a:prstGeom prst="rect">
            <a:avLst/>
          </a:prstGeom>
          <a:ln w="12700">
            <a:miter lim="400000"/>
          </a:ln>
        </p:spPr>
      </p:pic>
      <p:sp>
        <p:nvSpPr>
          <p:cNvPr id="93" name="Shape 93"/>
          <p:cNvSpPr/>
          <p:nvPr>
            <p:ph type="title" idx="4294967295"/>
          </p:nvPr>
        </p:nvSpPr>
        <p:spPr>
          <a:xfrm>
            <a:off x="1420614" y="101600"/>
            <a:ext cx="11584187" cy="890836"/>
          </a:xfrm>
          <a:prstGeom prst="rect">
            <a:avLst/>
          </a:prstGeom>
        </p:spPr>
        <p:txBody>
          <a:bodyPr/>
          <a:lstStyle>
            <a:lvl1pPr>
              <a:defRPr b="1" sz="6200">
                <a:latin typeface="Helvetica Condensed Medium"/>
                <a:ea typeface="Helvetica Condensed Medium"/>
                <a:cs typeface="Helvetica Condensed Medium"/>
                <a:sym typeface="Helvetica Condensed Medium"/>
              </a:defRPr>
            </a:lvl1pPr>
          </a:lstStyle>
          <a:p>
            <a:pPr/>
            <a:r>
              <a:t>Jerusalem</a:t>
            </a:r>
          </a:p>
        </p:txBody>
      </p:sp>
      <p:sp>
        <p:nvSpPr>
          <p:cNvPr id="94" name="Shape 94"/>
          <p:cNvSpPr/>
          <p:nvPr/>
        </p:nvSpPr>
        <p:spPr>
          <a:xfrm>
            <a:off x="1373609" y="6451600"/>
            <a:ext cx="11631168" cy="3302001"/>
          </a:xfrm>
          <a:prstGeom prst="rect">
            <a:avLst/>
          </a:prstGeom>
          <a:blipFill>
            <a:blip r:embed="rId3"/>
          </a:blipFill>
          <a:ln w="12700">
            <a:miter lim="400000"/>
          </a:ln>
          <a:effectLst>
            <a:outerShdw sx="100000" sy="100000" kx="0" ky="0" algn="b" rotWithShape="0" blurRad="25400" dist="25400" dir="2388334">
              <a:srgbClr val="000000">
                <a:alpha val="7931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indent="25400" algn="just">
              <a:defRPr sz="3000">
                <a:solidFill>
                  <a:srgbClr val="FFFFFF"/>
                </a:solidFill>
              </a:defRPr>
            </a:lvl1pPr>
          </a:lstStyle>
          <a:p>
            <a:pPr/>
            <a:r>
              <a:t>21:16 And the city is laid out as a square, and its length is as great as the width; and he measured the city with the rod,12,000 stadia; its length and width and height are equal…. 18 And the material of the wall was jasper; and the city was pure gold, like clear glass.  19 The foundation stones of the city wall were adorned with every kind of precious stone… 21 And the street of the city was pure gold, like transparent glass.</a:t>
            </a:r>
          </a:p>
        </p:txBody>
      </p:sp>
      <p:grpSp>
        <p:nvGrpSpPr>
          <p:cNvPr id="97" name="Group 97"/>
          <p:cNvGrpSpPr/>
          <p:nvPr/>
        </p:nvGrpSpPr>
        <p:grpSpPr>
          <a:xfrm>
            <a:off x="6061347" y="2719881"/>
            <a:ext cx="6283429" cy="2497612"/>
            <a:chOff x="0" y="0"/>
            <a:chExt cx="6283428" cy="2497610"/>
          </a:xfrm>
        </p:grpSpPr>
        <p:sp>
          <p:nvSpPr>
            <p:cNvPr id="95" name="Shape 95"/>
            <p:cNvSpPr/>
            <p:nvPr/>
          </p:nvSpPr>
          <p:spPr>
            <a:xfrm>
              <a:off x="0" y="-1"/>
              <a:ext cx="6283429"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457200">
                <a:spcBef>
                  <a:spcPts val="400"/>
                </a:spcBef>
                <a:defRPr sz="4000">
                  <a:latin typeface="Gill Sans SemiBold"/>
                  <a:ea typeface="Gill Sans SemiBold"/>
                  <a:cs typeface="Gill Sans SemiBold"/>
                  <a:sym typeface="Gill Sans SemiBold"/>
                </a:defRPr>
              </a:lvl1pPr>
            </a:lstStyle>
            <a:p>
              <a:pPr/>
              <a:r>
                <a:t>12,000 stadia = 1,500 miles</a:t>
              </a:r>
            </a:p>
          </p:txBody>
        </p:sp>
        <p:sp>
          <p:nvSpPr>
            <p:cNvPr id="96" name="Shape 96"/>
            <p:cNvSpPr/>
            <p:nvPr/>
          </p:nvSpPr>
          <p:spPr>
            <a:xfrm>
              <a:off x="279612" y="1176810"/>
              <a:ext cx="5337058" cy="1320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spcBef>
                  <a:spcPts val="400"/>
                </a:spcBef>
                <a:defRPr sz="4000">
                  <a:latin typeface="Gill Sans SemiBold"/>
                  <a:ea typeface="Gill Sans SemiBold"/>
                  <a:cs typeface="Gill Sans SemiBold"/>
                  <a:sym typeface="Gill Sans SemiBold"/>
                </a:defRPr>
              </a:lvl1pPr>
            </a:lstStyle>
            <a:p>
              <a:pPr/>
              <a:r>
                <a:t>Its length and width and height are equal.</a:t>
              </a:r>
            </a:p>
          </p:txBody>
        </p:sp>
      </p:grpSp>
      <p:grpSp>
        <p:nvGrpSpPr>
          <p:cNvPr id="106" name="Group 106"/>
          <p:cNvGrpSpPr/>
          <p:nvPr/>
        </p:nvGrpSpPr>
        <p:grpSpPr>
          <a:xfrm>
            <a:off x="2125346" y="2237168"/>
            <a:ext cx="3638833" cy="3797794"/>
            <a:chOff x="0" y="0"/>
            <a:chExt cx="3638831" cy="3797792"/>
          </a:xfrm>
        </p:grpSpPr>
        <p:grpSp>
          <p:nvGrpSpPr>
            <p:cNvPr id="104" name="Group 104"/>
            <p:cNvGrpSpPr/>
            <p:nvPr/>
          </p:nvGrpSpPr>
          <p:grpSpPr>
            <a:xfrm>
              <a:off x="-1" y="0"/>
              <a:ext cx="3638833" cy="3797793"/>
              <a:chOff x="0" y="0"/>
              <a:chExt cx="3638831" cy="3797792"/>
            </a:xfrm>
          </p:grpSpPr>
          <p:grpSp>
            <p:nvGrpSpPr>
              <p:cNvPr id="101" name="Group 101"/>
              <p:cNvGrpSpPr/>
              <p:nvPr/>
            </p:nvGrpSpPr>
            <p:grpSpPr>
              <a:xfrm>
                <a:off x="405932" y="0"/>
                <a:ext cx="3232900" cy="3188193"/>
                <a:chOff x="0" y="0"/>
                <a:chExt cx="3232898" cy="3188192"/>
              </a:xfrm>
            </p:grpSpPr>
            <p:pic>
              <p:nvPicPr>
                <p:cNvPr id="98" name="cube-black.jpg"/>
                <p:cNvPicPr>
                  <a:picLocks noChangeAspect="1"/>
                </p:cNvPicPr>
                <p:nvPr/>
              </p:nvPicPr>
              <p:blipFill>
                <a:blip r:embed="rId4">
                  <a:alphaModFix amt="91608"/>
                  <a:extLst/>
                </a:blip>
                <a:stretch>
                  <a:fillRect/>
                </a:stretch>
              </p:blipFill>
              <p:spPr>
                <a:xfrm>
                  <a:off x="327536" y="38099"/>
                  <a:ext cx="2854563" cy="2854564"/>
                </a:xfrm>
                <a:prstGeom prst="rect">
                  <a:avLst/>
                </a:prstGeom>
                <a:ln w="12700" cap="flat">
                  <a:noFill/>
                  <a:miter lim="400000"/>
                </a:ln>
                <a:effectLst/>
              </p:spPr>
            </p:pic>
            <p:pic>
              <p:nvPicPr>
                <p:cNvPr id="99" name="cube-gold.jpg"/>
                <p:cNvPicPr>
                  <a:picLocks noChangeAspect="1"/>
                </p:cNvPicPr>
                <p:nvPr/>
              </p:nvPicPr>
              <p:blipFill>
                <a:blip r:embed="rId5">
                  <a:alphaModFix amt="91608"/>
                  <a:extLst/>
                </a:blip>
                <a:stretch>
                  <a:fillRect/>
                </a:stretch>
              </p:blipFill>
              <p:spPr>
                <a:xfrm>
                  <a:off x="232623" y="148131"/>
                  <a:ext cx="2838085" cy="2838085"/>
                </a:xfrm>
                <a:prstGeom prst="rect">
                  <a:avLst/>
                </a:prstGeom>
                <a:ln w="12700" cap="flat">
                  <a:noFill/>
                  <a:miter lim="400000"/>
                </a:ln>
                <a:effectLst>
                  <a:outerShdw sx="100000" sy="100000" kx="0" ky="0" algn="b" rotWithShape="0" blurRad="190500" dist="8455" dir="5400000">
                    <a:srgbClr val="000000"/>
                  </a:outerShdw>
                </a:effectLst>
              </p:spPr>
            </p:pic>
            <p:sp>
              <p:nvSpPr>
                <p:cNvPr id="100" name="Shape 100"/>
                <p:cNvSpPr/>
                <p:nvPr/>
              </p:nvSpPr>
              <p:spPr>
                <a:xfrm rot="18938626">
                  <a:off x="-222093" y="1162296"/>
                  <a:ext cx="3677085"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5000">
                      <a:latin typeface="Helvetica"/>
                      <a:ea typeface="Helvetica"/>
                      <a:cs typeface="Helvetica"/>
                      <a:sym typeface="Helvetica"/>
                    </a:defRPr>
                  </a:lvl1pPr>
                </a:lstStyle>
                <a:p>
                  <a:pPr/>
                  <a:r>
                    <a:t>Jerusalem</a:t>
                  </a:r>
                </a:p>
              </p:txBody>
            </p:sp>
          </p:grpSp>
          <p:sp>
            <p:nvSpPr>
              <p:cNvPr id="102" name="Shape 102"/>
              <p:cNvSpPr/>
              <p:nvPr/>
            </p:nvSpPr>
            <p:spPr>
              <a:xfrm rot="16200000">
                <a:off x="-872012" y="1354723"/>
                <a:ext cx="2353624" cy="609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just" defTabSz="457200">
                  <a:spcBef>
                    <a:spcPts val="400"/>
                  </a:spcBef>
                  <a:defRPr sz="3500">
                    <a:solidFill>
                      <a:srgbClr val="53585F"/>
                    </a:solidFill>
                    <a:latin typeface="Gill Sans"/>
                    <a:ea typeface="Gill Sans"/>
                    <a:cs typeface="Gill Sans"/>
                    <a:sym typeface="Gill Sans"/>
                  </a:defRPr>
                </a:lvl1pPr>
              </a:lstStyle>
              <a:p>
                <a:pPr/>
                <a:r>
                  <a:t>1,500 miles</a:t>
                </a:r>
              </a:p>
            </p:txBody>
          </p:sp>
          <p:sp>
            <p:nvSpPr>
              <p:cNvPr id="103" name="Shape 103"/>
              <p:cNvSpPr/>
              <p:nvPr/>
            </p:nvSpPr>
            <p:spPr>
              <a:xfrm>
                <a:off x="845570" y="3188192"/>
                <a:ext cx="2353623" cy="609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just" defTabSz="457200">
                  <a:spcBef>
                    <a:spcPts val="400"/>
                  </a:spcBef>
                  <a:defRPr sz="3500">
                    <a:solidFill>
                      <a:srgbClr val="53585F"/>
                    </a:solidFill>
                    <a:latin typeface="Gill Sans"/>
                    <a:ea typeface="Gill Sans"/>
                    <a:cs typeface="Gill Sans"/>
                    <a:sym typeface="Gill Sans"/>
                  </a:defRPr>
                </a:lvl1pPr>
              </a:lstStyle>
              <a:p>
                <a:pPr/>
                <a:r>
                  <a:t>1,500 miles</a:t>
                </a:r>
              </a:p>
            </p:txBody>
          </p:sp>
        </p:grpSp>
        <p:sp>
          <p:nvSpPr>
            <p:cNvPr id="105" name="Shape 105"/>
            <p:cNvSpPr/>
            <p:nvPr/>
          </p:nvSpPr>
          <p:spPr>
            <a:xfrm rot="18832007">
              <a:off x="1235795" y="1823746"/>
              <a:ext cx="2353623" cy="609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just" defTabSz="457200">
                <a:spcBef>
                  <a:spcPts val="400"/>
                </a:spcBef>
                <a:defRPr sz="3500">
                  <a:solidFill>
                    <a:srgbClr val="53585F"/>
                  </a:solidFill>
                  <a:latin typeface="Gill Sans"/>
                  <a:ea typeface="Gill Sans"/>
                  <a:cs typeface="Gill Sans"/>
                  <a:sym typeface="Gill Sans"/>
                </a:defRPr>
              </a:lvl1pPr>
            </a:lstStyle>
            <a:p>
              <a:pPr/>
              <a:r>
                <a:t>1,500 miles</a:t>
              </a:r>
            </a:p>
          </p:txBody>
        </p:sp>
      </p:grpSp>
    </p:spTree>
  </p:cSld>
  <p:clrMapOvr>
    <a:masterClrMapping/>
  </p:clrMapOvr>
  <mc:AlternateContent xmlns:mc="http://schemas.openxmlformats.org/markup-compatibility/2006">
    <mc:Choice xmlns:p14="http://schemas.microsoft.com/office/powerpoint/2010/main" Requires="p14">
      <p:transition spd="slow" advClick="1" p14:dur="20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7" grpId="1" fill="hold">
                                  <p:stCondLst>
                                    <p:cond delay="0"/>
                                  </p:stCondLst>
                                  <p:iterate type="el" backwards="0">
                                    <p:tmAbs val="0"/>
                                  </p:iterate>
                                  <p:childTnLst>
                                    <p:set>
                                      <p:cBhvr>
                                        <p:cTn id="6" fill="hold"/>
                                        <p:tgtEl>
                                          <p:spTgt spid="106"/>
                                        </p:tgtEl>
                                        <p:attrNameLst>
                                          <p:attrName>style.visibility</p:attrName>
                                        </p:attrNameLst>
                                      </p:cBhvr>
                                      <p:to>
                                        <p:strVal val="visible"/>
                                      </p:to>
                                    </p:set>
                                    <p:anim calcmode="lin" valueType="num">
                                      <p:cBhvr>
                                        <p:cTn id="7" dur="2750" fill="hold"/>
                                        <p:tgtEl>
                                          <p:spTgt spid="106"/>
                                        </p:tgtEl>
                                        <p:attrNameLst>
                                          <p:attrName>ppt_x</p:attrName>
                                        </p:attrNameLst>
                                      </p:cBhvr>
                                      <p:tavLst>
                                        <p:tav tm="0">
                                          <p:val>
                                            <p:strVal val="#ppt_x"/>
                                          </p:val>
                                        </p:tav>
                                        <p:tav tm="100000">
                                          <p:val>
                                            <p:strVal val="#ppt_x"/>
                                          </p:val>
                                        </p:tav>
                                      </p:tavLst>
                                    </p:anim>
                                    <p:anim calcmode="lin" valueType="num">
                                      <p:cBhvr>
                                        <p:cTn id="8" dur="2750" fill="hold"/>
                                        <p:tgtEl>
                                          <p:spTgt spid="106"/>
                                        </p:tgtEl>
                                        <p:attrNameLst>
                                          <p:attrName>ppt_y</p:attrName>
                                        </p:attrNameLst>
                                      </p:cBhvr>
                                      <p:tavLst>
                                        <p:tav tm="0">
                                          <p:val>
                                            <p:strVal val="0-#ppt_h/2"/>
                                          </p:val>
                                        </p:tav>
                                        <p:tav tm="100000">
                                          <p:val>
                                            <p:strVal val="#ppt_y"/>
                                          </p:val>
                                        </p:tav>
                                      </p:tavLst>
                                    </p:anim>
                                  </p:childTnLst>
                                </p:cTn>
                              </p:par>
                            </p:childTnLst>
                          </p:cTn>
                        </p:par>
                        <p:par>
                          <p:cTn id="9" fill="hold">
                            <p:stCondLst>
                              <p:cond delay="2750"/>
                            </p:stCondLst>
                            <p:childTnLst>
                              <p:par>
                                <p:cTn id="10" presetClass="entr" nodeType="afterEffect" presetSubtype="10" presetID="19" grpId="2" fill="hold">
                                  <p:stCondLst>
                                    <p:cond delay="200"/>
                                  </p:stCondLst>
                                  <p:iterate type="el" backwards="0">
                                    <p:tmAbs val="0"/>
                                  </p:iterate>
                                  <p:childTnLst>
                                    <p:set>
                                      <p:cBhvr>
                                        <p:cTn id="11" fill="hold"/>
                                        <p:tgtEl>
                                          <p:spTgt spid="97"/>
                                        </p:tgtEl>
                                        <p:attrNameLst>
                                          <p:attrName>style.visibility</p:attrName>
                                        </p:attrNameLst>
                                      </p:cBhvr>
                                      <p:to>
                                        <p:strVal val="visible"/>
                                      </p:to>
                                    </p:set>
                                    <p:anim calcmode="lin" valueType="num">
                                      <p:cBhvr>
                                        <p:cTn id="12" dur="4750" fill="hold"/>
                                        <p:tgtEl>
                                          <p:spTgt spid="97"/>
                                        </p:tgtEl>
                                        <p:attrNameLst>
                                          <p:attrName>ppt_w</p:attrName>
                                        </p:attrNameLst>
                                      </p:cBhvr>
                                      <p:tavLst>
                                        <p:tav tm="0" fmla="#ppt_w*sin(2.5*pi*$)">
                                          <p:val>
                                            <p:fltVal val="0"/>
                                          </p:val>
                                        </p:tav>
                                        <p:tav tm="100000">
                                          <p:val>
                                            <p:fltVal val="1"/>
                                          </p:val>
                                        </p:tav>
                                      </p:tavLst>
                                    </p:anim>
                                    <p:anim calcmode="lin" valueType="num">
                                      <p:cBhvr>
                                        <p:cTn id="13" dur="4750" fill="hold"/>
                                        <p:tgtEl>
                                          <p:spTgt spid="97"/>
                                        </p:tgtEl>
                                        <p:attrNameLst>
                                          <p:attrName>ppt_h</p:attrName>
                                        </p:attrNameLst>
                                      </p:cBhvr>
                                      <p:tavLst>
                                        <p:tav tm="0">
                                          <p:val>
                                            <p:strVal val="#ppt_h"/>
                                          </p:val>
                                        </p:tav>
                                        <p:tav tm="100000">
                                          <p:val>
                                            <p:strVal val="#ppt_h"/>
                                          </p:val>
                                        </p:tav>
                                      </p:tavLst>
                                    </p:anim>
                                  </p:childTnLst>
                                </p:cTn>
                              </p:par>
                            </p:childTnLst>
                          </p:cTn>
                        </p:par>
                        <p:par>
                          <p:cTn id="14" fill="hold">
                            <p:stCondLst>
                              <p:cond delay="7700"/>
                            </p:stCondLst>
                            <p:childTnLst>
                              <p:par>
                                <p:cTn id="15" presetClass="entr" nodeType="afterEffect" presetID="9" grpId="3" fill="hold">
                                  <p:stCondLst>
                                    <p:cond delay="100"/>
                                  </p:stCondLst>
                                  <p:iterate type="el" backwards="0">
                                    <p:tmAbs val="0"/>
                                  </p:iterate>
                                  <p:childTnLst>
                                    <p:set>
                                      <p:cBhvr>
                                        <p:cTn id="16" fill="hold"/>
                                        <p:tgtEl>
                                          <p:spTgt spid="94"/>
                                        </p:tgtEl>
                                        <p:attrNameLst>
                                          <p:attrName>style.visibility</p:attrName>
                                        </p:attrNameLst>
                                      </p:cBhvr>
                                      <p:to>
                                        <p:strVal val="visible"/>
                                      </p:to>
                                    </p:set>
                                    <p:animEffect filter="dissolve" transition="in">
                                      <p:cBhvr>
                                        <p:cTn id="17" dur="1500"/>
                                        <p:tgtEl>
                                          <p:spTgt spid="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7" grpId="2"/>
      <p:bldP build="whole" bldLvl="1" animBg="1" rev="0" advAuto="0" spid="106" grpId="1"/>
      <p:bldP build="whole" bldLvl="1" animBg="1" rev="0" advAuto="0" spid="94" grpId="3"/>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8" name="Shape 108"/>
          <p:cNvSpPr/>
          <p:nvPr>
            <p:ph type="title" idx="4294967295"/>
          </p:nvPr>
        </p:nvSpPr>
        <p:spPr>
          <a:xfrm>
            <a:off x="1395213" y="0"/>
            <a:ext cx="11584187" cy="890836"/>
          </a:xfrm>
          <a:prstGeom prst="rect">
            <a:avLst/>
          </a:prstGeom>
        </p:spPr>
        <p:txBody>
          <a:bodyPr/>
          <a:lstStyle>
            <a:lvl1pPr>
              <a:defRPr sz="5000">
                <a:latin typeface="Helvetica Condensed Medium"/>
                <a:ea typeface="Helvetica Condensed Medium"/>
                <a:cs typeface="Helvetica Condensed Medium"/>
                <a:sym typeface="Helvetica Condensed Medium"/>
              </a:defRPr>
            </a:lvl1pPr>
          </a:lstStyle>
          <a:p>
            <a:pPr/>
            <a:r>
              <a:t>#2 The Glory of the Lord (Rev 21:22-27) </a:t>
            </a:r>
          </a:p>
        </p:txBody>
      </p:sp>
      <p:sp>
        <p:nvSpPr>
          <p:cNvPr id="109" name="Shape 109"/>
          <p:cNvSpPr/>
          <p:nvPr/>
        </p:nvSpPr>
        <p:spPr>
          <a:xfrm>
            <a:off x="7485988" y="1417885"/>
            <a:ext cx="5104429" cy="7988301"/>
          </a:xfrm>
          <a:prstGeom prst="rect">
            <a:avLst/>
          </a:prstGeom>
          <a:gradFill>
            <a:gsLst>
              <a:gs pos="0">
                <a:srgbClr val="F7F1E2"/>
              </a:gs>
              <a:gs pos="100000">
                <a:srgbClr val="C2A59E"/>
              </a:gs>
            </a:gsLst>
            <a:lin ang="5400000"/>
          </a:gradFill>
          <a:ln w="12700">
            <a:miter lim="400000"/>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228600" indent="-228600" algn="l">
              <a:spcBef>
                <a:spcPts val="2900"/>
              </a:spcBef>
              <a:buSzPct val="100000"/>
              <a:buChar char="•"/>
              <a:defRPr b="1" sz="2800">
                <a:latin typeface="Helvetica"/>
                <a:ea typeface="Helvetica"/>
                <a:cs typeface="Helvetica"/>
                <a:sym typeface="Helvetica"/>
              </a:defRPr>
            </a:pPr>
            <a:r>
              <a:t>No temple in it (22)</a:t>
            </a:r>
          </a:p>
          <a:p>
            <a:pPr marL="228600" indent="-228600" algn="l">
              <a:spcBef>
                <a:spcPts val="2900"/>
              </a:spcBef>
              <a:buSzPct val="100000"/>
              <a:buChar char="•"/>
              <a:defRPr b="1" sz="2800">
                <a:latin typeface="Helvetica"/>
                <a:ea typeface="Helvetica"/>
                <a:cs typeface="Helvetica"/>
                <a:sym typeface="Helvetica"/>
              </a:defRPr>
            </a:pPr>
            <a:r>
              <a:t>God/Jesus is the temple (22)</a:t>
            </a:r>
          </a:p>
          <a:p>
            <a:pPr marL="228600" indent="-228600" algn="l">
              <a:spcBef>
                <a:spcPts val="2900"/>
              </a:spcBef>
              <a:buSzPct val="100000"/>
              <a:buChar char="•"/>
              <a:defRPr b="1" sz="2800">
                <a:latin typeface="Helvetica"/>
                <a:ea typeface="Helvetica"/>
                <a:cs typeface="Helvetica"/>
                <a:sym typeface="Helvetica"/>
              </a:defRPr>
            </a:pPr>
            <a:r>
              <a:t>No need of sun or moon (23)</a:t>
            </a:r>
          </a:p>
          <a:p>
            <a:pPr marL="228600" indent="-228600" algn="l">
              <a:spcBef>
                <a:spcPts val="2900"/>
              </a:spcBef>
              <a:buSzPct val="100000"/>
              <a:buChar char="•"/>
              <a:defRPr b="1" sz="2800">
                <a:latin typeface="Helvetica"/>
                <a:ea typeface="Helvetica"/>
                <a:cs typeface="Helvetica"/>
                <a:sym typeface="Helvetica"/>
              </a:defRPr>
            </a:pPr>
            <a:r>
              <a:t>Glory of God </a:t>
            </a:r>
            <a:r>
              <a:rPr>
                <a:solidFill>
                  <a:schemeClr val="accent5">
                    <a:hueOff val="-176146"/>
                    <a:satOff val="3665"/>
                    <a:lumOff val="-13986"/>
                  </a:schemeClr>
                </a:solidFill>
              </a:rPr>
              <a:t>illumines</a:t>
            </a:r>
            <a:r>
              <a:t> (23-24; Is 60:1-5). New creation with new light! (Ro 8:22)</a:t>
            </a:r>
          </a:p>
          <a:p>
            <a:pPr marL="228600" indent="-228600" algn="l">
              <a:spcBef>
                <a:spcPts val="2900"/>
              </a:spcBef>
              <a:buSzPct val="100000"/>
              <a:buChar char="•"/>
              <a:defRPr b="1" sz="2800">
                <a:latin typeface="Helvetica"/>
                <a:ea typeface="Helvetica"/>
                <a:cs typeface="Helvetica"/>
                <a:sym typeface="Helvetica"/>
              </a:defRPr>
            </a:pPr>
            <a:r>
              <a:t>The lost are sinful, abhorring the light (27)</a:t>
            </a:r>
          </a:p>
          <a:p>
            <a:pPr marL="228600" indent="-228600" algn="l">
              <a:spcBef>
                <a:spcPts val="2900"/>
              </a:spcBef>
              <a:buSzPct val="100000"/>
              <a:buChar char="•"/>
              <a:defRPr b="1" sz="2800">
                <a:latin typeface="Helvetica"/>
                <a:ea typeface="Helvetica"/>
                <a:cs typeface="Helvetica"/>
                <a:sym typeface="Helvetica"/>
              </a:defRPr>
            </a:pPr>
            <a:r>
              <a:t>Only for those whose names in Lamb’s Book of Life (27)</a:t>
            </a:r>
          </a:p>
        </p:txBody>
      </p:sp>
      <p:sp>
        <p:nvSpPr>
          <p:cNvPr id="110" name="Shape 110"/>
          <p:cNvSpPr/>
          <p:nvPr/>
        </p:nvSpPr>
        <p:spPr>
          <a:xfrm>
            <a:off x="1621071" y="1106735"/>
            <a:ext cx="5445647" cy="830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spcBef>
                <a:spcPts val="2900"/>
              </a:spcBef>
              <a:defRPr sz="2900">
                <a:latin typeface="Gill Sans"/>
                <a:ea typeface="Gill Sans"/>
                <a:cs typeface="Gill Sans"/>
                <a:sym typeface="Gill Sans"/>
              </a:defRPr>
            </a:lvl1pPr>
          </a:lstStyle>
          <a:p>
            <a:pPr/>
            <a:r>
              <a:t>21:22 And I saw no temple in it, for the Lord God, the Almighty, and the Lamb, are its temple.23 And the city has no need of the sun or of the moon to shine upon it, for the glory of God has illumined it, and its lamp is the Lamb.  24 And the nations shall walk by its light, and the kings of the earth shall bring their glory into it.  25 And in the daytime (for there shall be no night there) its gates shall never be closed;  26 and they shall bring the glory and the honor of the nations into it;  27 and nothing unclean and no one who practices abomination and lying, shall ever come into it, but only those whose names are written in the Lamb’s book of life.</a:t>
            </a:r>
          </a:p>
        </p:txBody>
      </p:sp>
    </p:spTree>
  </p:cSld>
  <p:clrMapOvr>
    <a:masterClrMapping/>
  </p:clrMapOvr>
  <mc:AlternateContent xmlns:mc="http://schemas.openxmlformats.org/markup-compatibility/2006">
    <mc:Choice xmlns:p14="http://schemas.microsoft.com/office/powerpoint/2010/main" Requires="p14">
      <p:transition spd="slow" advClick="1" p14:dur="20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6" presetID="18" grpId="1" fill="hold">
                                  <p:stCondLst>
                                    <p:cond delay="0"/>
                                  </p:stCondLst>
                                  <p:iterate type="el" backwards="0">
                                    <p:tmAbs val="0"/>
                                  </p:iterate>
                                  <p:childTnLst>
                                    <p:set>
                                      <p:cBhvr>
                                        <p:cTn id="6" fill="hold"/>
                                        <p:tgtEl>
                                          <p:spTgt spid="110"/>
                                        </p:tgtEl>
                                        <p:attrNameLst>
                                          <p:attrName>style.visibility</p:attrName>
                                        </p:attrNameLst>
                                      </p:cBhvr>
                                      <p:to>
                                        <p:strVal val="visible"/>
                                      </p:to>
                                    </p:set>
                                    <p:animEffect filter="strips(downRight)" transition="in">
                                      <p:cBhvr>
                                        <p:cTn id="7" dur="225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 grpId="2" fill="hold">
                                  <p:stCondLst>
                                    <p:cond delay="0"/>
                                  </p:stCondLst>
                                  <p:iterate type="el" backwards="0">
                                    <p:tmAbs val="0"/>
                                  </p:iterate>
                                  <p:childTnLst>
                                    <p:set>
                                      <p:cBhvr>
                                        <p:cTn id="11" fill="hold"/>
                                        <p:tgtEl>
                                          <p:spTgt spid="109">
                                            <p:bg/>
                                          </p:spTgt>
                                        </p:tgtEl>
                                        <p:attrNameLst>
                                          <p:attrName>style.visibility</p:attrName>
                                        </p:attrNameLst>
                                      </p:cBhvr>
                                      <p:to>
                                        <p:strVal val="visible"/>
                                      </p:to>
                                    </p:set>
                                    <p:anim calcmode="lin" valueType="num">
                                      <p:cBhvr>
                                        <p:cTn id="12" dur="2500" fill="hold"/>
                                        <p:tgtEl>
                                          <p:spTgt spid="109">
                                            <p:bg/>
                                          </p:spTgt>
                                        </p:tgtEl>
                                        <p:attrNameLst>
                                          <p:attrName>ppt_x</p:attrName>
                                        </p:attrNameLst>
                                      </p:cBhvr>
                                      <p:tavLst>
                                        <p:tav tm="0">
                                          <p:val>
                                            <p:strVal val="0-#ppt_w/2"/>
                                          </p:val>
                                        </p:tav>
                                        <p:tav tm="100000">
                                          <p:val>
                                            <p:strVal val="#ppt_x"/>
                                          </p:val>
                                        </p:tav>
                                      </p:tavLst>
                                    </p:anim>
                                    <p:anim calcmode="lin" valueType="num">
                                      <p:cBhvr>
                                        <p:cTn id="13" dur="2500" fill="hold"/>
                                        <p:tgtEl>
                                          <p:spTgt spid="109">
                                            <p:bg/>
                                          </p:spTgt>
                                        </p:tgtEl>
                                        <p:attrNameLst>
                                          <p:attrName>ppt_y</p:attrName>
                                        </p:attrNameLst>
                                      </p:cBhvr>
                                      <p:tavLst>
                                        <p:tav tm="0">
                                          <p:val>
                                            <p:strVal val="#ppt_y"/>
                                          </p:val>
                                        </p:tav>
                                        <p:tav tm="100000">
                                          <p:val>
                                            <p:strVal val="#ppt_y"/>
                                          </p:val>
                                        </p:tav>
                                      </p:tavLst>
                                    </p:anim>
                                  </p:childTnLst>
                                </p:cTn>
                              </p:par>
                              <p:par>
                                <p:cTn id="14" presetClass="entr" nodeType="withEffect" presetSubtype="8" presetID="2" grpId="2" fill="hold">
                                  <p:stCondLst>
                                    <p:cond delay="0"/>
                                  </p:stCondLst>
                                  <p:iterate type="el" backwards="0">
                                    <p:tmAbs val="0"/>
                                  </p:iterate>
                                  <p:childTnLst>
                                    <p:set>
                                      <p:cBhvr>
                                        <p:cTn id="15" fill="hold"/>
                                        <p:tgtEl>
                                          <p:spTgt spid="109">
                                            <p:txEl>
                                              <p:pRg st="0" end="0"/>
                                            </p:txEl>
                                          </p:spTgt>
                                        </p:tgtEl>
                                        <p:attrNameLst>
                                          <p:attrName>style.visibility</p:attrName>
                                        </p:attrNameLst>
                                      </p:cBhvr>
                                      <p:to>
                                        <p:strVal val="visible"/>
                                      </p:to>
                                    </p:set>
                                    <p:anim calcmode="lin" valueType="num">
                                      <p:cBhvr>
                                        <p:cTn id="16" dur="2500" fill="hold"/>
                                        <p:tgtEl>
                                          <p:spTgt spid="109">
                                            <p:txEl>
                                              <p:pRg st="0" end="0"/>
                                            </p:txEl>
                                          </p:spTgt>
                                        </p:tgtEl>
                                        <p:attrNameLst>
                                          <p:attrName>ppt_x</p:attrName>
                                        </p:attrNameLst>
                                      </p:cBhvr>
                                      <p:tavLst>
                                        <p:tav tm="0">
                                          <p:val>
                                            <p:strVal val="0-#ppt_w/2"/>
                                          </p:val>
                                        </p:tav>
                                        <p:tav tm="100000">
                                          <p:val>
                                            <p:strVal val="#ppt_x"/>
                                          </p:val>
                                        </p:tav>
                                      </p:tavLst>
                                    </p:anim>
                                    <p:anim calcmode="lin" valueType="num">
                                      <p:cBhvr>
                                        <p:cTn id="17" dur="2500" fill="hold"/>
                                        <p:tgtEl>
                                          <p:spTgt spid="109">
                                            <p:txEl>
                                              <p:pRg st="0" end="0"/>
                                            </p:txEl>
                                          </p:spTgt>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Class="entr" nodeType="afterEffect" presetSubtype="8" presetID="2" grpId="2" fill="hold">
                                  <p:stCondLst>
                                    <p:cond delay="0"/>
                                  </p:stCondLst>
                                  <p:iterate type="el" backwards="0">
                                    <p:tmAbs val="0"/>
                                  </p:iterate>
                                  <p:childTnLst>
                                    <p:set>
                                      <p:cBhvr>
                                        <p:cTn id="20" fill="hold"/>
                                        <p:tgtEl>
                                          <p:spTgt spid="109">
                                            <p:txEl>
                                              <p:pRg st="1" end="1"/>
                                            </p:txEl>
                                          </p:spTgt>
                                        </p:tgtEl>
                                        <p:attrNameLst>
                                          <p:attrName>style.visibility</p:attrName>
                                        </p:attrNameLst>
                                      </p:cBhvr>
                                      <p:to>
                                        <p:strVal val="visible"/>
                                      </p:to>
                                    </p:set>
                                    <p:anim calcmode="lin" valueType="num">
                                      <p:cBhvr>
                                        <p:cTn id="21" dur="2500" fill="hold"/>
                                        <p:tgtEl>
                                          <p:spTgt spid="109">
                                            <p:txEl>
                                              <p:pRg st="1" end="1"/>
                                            </p:txEl>
                                          </p:spTgt>
                                        </p:tgtEl>
                                        <p:attrNameLst>
                                          <p:attrName>ppt_x</p:attrName>
                                        </p:attrNameLst>
                                      </p:cBhvr>
                                      <p:tavLst>
                                        <p:tav tm="0">
                                          <p:val>
                                            <p:strVal val="0-#ppt_w/2"/>
                                          </p:val>
                                        </p:tav>
                                        <p:tav tm="100000">
                                          <p:val>
                                            <p:strVal val="#ppt_x"/>
                                          </p:val>
                                        </p:tav>
                                      </p:tavLst>
                                    </p:anim>
                                    <p:anim calcmode="lin" valueType="num">
                                      <p:cBhvr>
                                        <p:cTn id="22" dur="2500" fill="hold"/>
                                        <p:tgtEl>
                                          <p:spTgt spid="10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 grpId="2" fill="hold">
                                  <p:stCondLst>
                                    <p:cond delay="0"/>
                                  </p:stCondLst>
                                  <p:iterate type="el" backwards="0">
                                    <p:tmAbs val="0"/>
                                  </p:iterate>
                                  <p:childTnLst>
                                    <p:set>
                                      <p:cBhvr>
                                        <p:cTn id="26" fill="hold"/>
                                        <p:tgtEl>
                                          <p:spTgt spid="109">
                                            <p:txEl>
                                              <p:pRg st="2" end="2"/>
                                            </p:txEl>
                                          </p:spTgt>
                                        </p:tgtEl>
                                        <p:attrNameLst>
                                          <p:attrName>style.visibility</p:attrName>
                                        </p:attrNameLst>
                                      </p:cBhvr>
                                      <p:to>
                                        <p:strVal val="visible"/>
                                      </p:to>
                                    </p:set>
                                    <p:anim calcmode="lin" valueType="num">
                                      <p:cBhvr>
                                        <p:cTn id="27" dur="2500" fill="hold"/>
                                        <p:tgtEl>
                                          <p:spTgt spid="109">
                                            <p:txEl>
                                              <p:pRg st="2" end="2"/>
                                            </p:txEl>
                                          </p:spTgt>
                                        </p:tgtEl>
                                        <p:attrNameLst>
                                          <p:attrName>ppt_x</p:attrName>
                                        </p:attrNameLst>
                                      </p:cBhvr>
                                      <p:tavLst>
                                        <p:tav tm="0">
                                          <p:val>
                                            <p:strVal val="0-#ppt_w/2"/>
                                          </p:val>
                                        </p:tav>
                                        <p:tav tm="100000">
                                          <p:val>
                                            <p:strVal val="#ppt_x"/>
                                          </p:val>
                                        </p:tav>
                                      </p:tavLst>
                                    </p:anim>
                                    <p:anim calcmode="lin" valueType="num">
                                      <p:cBhvr>
                                        <p:cTn id="28" dur="2500" fill="hold"/>
                                        <p:tgtEl>
                                          <p:spTgt spid="109">
                                            <p:txEl>
                                              <p:pRg st="2" end="2"/>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Class="entr" nodeType="afterEffect" presetSubtype="8" presetID="2" grpId="2" fill="hold">
                                  <p:stCondLst>
                                    <p:cond delay="0"/>
                                  </p:stCondLst>
                                  <p:iterate type="el" backwards="0">
                                    <p:tmAbs val="0"/>
                                  </p:iterate>
                                  <p:childTnLst>
                                    <p:set>
                                      <p:cBhvr>
                                        <p:cTn id="31" fill="hold"/>
                                        <p:tgtEl>
                                          <p:spTgt spid="109">
                                            <p:txEl>
                                              <p:pRg st="3" end="3"/>
                                            </p:txEl>
                                          </p:spTgt>
                                        </p:tgtEl>
                                        <p:attrNameLst>
                                          <p:attrName>style.visibility</p:attrName>
                                        </p:attrNameLst>
                                      </p:cBhvr>
                                      <p:to>
                                        <p:strVal val="visible"/>
                                      </p:to>
                                    </p:set>
                                    <p:anim calcmode="lin" valueType="num">
                                      <p:cBhvr>
                                        <p:cTn id="32" dur="2500" fill="hold"/>
                                        <p:tgtEl>
                                          <p:spTgt spid="109">
                                            <p:txEl>
                                              <p:pRg st="3" end="3"/>
                                            </p:txEl>
                                          </p:spTgt>
                                        </p:tgtEl>
                                        <p:attrNameLst>
                                          <p:attrName>ppt_x</p:attrName>
                                        </p:attrNameLst>
                                      </p:cBhvr>
                                      <p:tavLst>
                                        <p:tav tm="0">
                                          <p:val>
                                            <p:strVal val="0-#ppt_w/2"/>
                                          </p:val>
                                        </p:tav>
                                        <p:tav tm="100000">
                                          <p:val>
                                            <p:strVal val="#ppt_x"/>
                                          </p:val>
                                        </p:tav>
                                      </p:tavLst>
                                    </p:anim>
                                    <p:anim calcmode="lin" valueType="num">
                                      <p:cBhvr>
                                        <p:cTn id="33" dur="2500" fill="hold"/>
                                        <p:tgtEl>
                                          <p:spTgt spid="10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Class="entr" nodeType="clickEffect" presetSubtype="8" presetID="2" grpId="2" fill="hold">
                                  <p:stCondLst>
                                    <p:cond delay="0"/>
                                  </p:stCondLst>
                                  <p:iterate type="el" backwards="0">
                                    <p:tmAbs val="0"/>
                                  </p:iterate>
                                  <p:childTnLst>
                                    <p:set>
                                      <p:cBhvr>
                                        <p:cTn id="37" fill="hold"/>
                                        <p:tgtEl>
                                          <p:spTgt spid="109">
                                            <p:txEl>
                                              <p:pRg st="4" end="4"/>
                                            </p:txEl>
                                          </p:spTgt>
                                        </p:tgtEl>
                                        <p:attrNameLst>
                                          <p:attrName>style.visibility</p:attrName>
                                        </p:attrNameLst>
                                      </p:cBhvr>
                                      <p:to>
                                        <p:strVal val="visible"/>
                                      </p:to>
                                    </p:set>
                                    <p:anim calcmode="lin" valueType="num">
                                      <p:cBhvr>
                                        <p:cTn id="38" dur="2500" fill="hold"/>
                                        <p:tgtEl>
                                          <p:spTgt spid="109">
                                            <p:txEl>
                                              <p:pRg st="4" end="4"/>
                                            </p:txEl>
                                          </p:spTgt>
                                        </p:tgtEl>
                                        <p:attrNameLst>
                                          <p:attrName>ppt_x</p:attrName>
                                        </p:attrNameLst>
                                      </p:cBhvr>
                                      <p:tavLst>
                                        <p:tav tm="0">
                                          <p:val>
                                            <p:strVal val="0-#ppt_w/2"/>
                                          </p:val>
                                        </p:tav>
                                        <p:tav tm="100000">
                                          <p:val>
                                            <p:strVal val="#ppt_x"/>
                                          </p:val>
                                        </p:tav>
                                      </p:tavLst>
                                    </p:anim>
                                    <p:anim calcmode="lin" valueType="num">
                                      <p:cBhvr>
                                        <p:cTn id="39" dur="2500" fill="hold"/>
                                        <p:tgtEl>
                                          <p:spTgt spid="10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Class="entr" nodeType="clickEffect" presetSubtype="8" presetID="2" grpId="2" fill="hold">
                                  <p:stCondLst>
                                    <p:cond delay="0"/>
                                  </p:stCondLst>
                                  <p:iterate type="el" backwards="0">
                                    <p:tmAbs val="0"/>
                                  </p:iterate>
                                  <p:childTnLst>
                                    <p:set>
                                      <p:cBhvr>
                                        <p:cTn id="43" fill="hold"/>
                                        <p:tgtEl>
                                          <p:spTgt spid="109">
                                            <p:txEl>
                                              <p:pRg st="5" end="5"/>
                                            </p:txEl>
                                          </p:spTgt>
                                        </p:tgtEl>
                                        <p:attrNameLst>
                                          <p:attrName>style.visibility</p:attrName>
                                        </p:attrNameLst>
                                      </p:cBhvr>
                                      <p:to>
                                        <p:strVal val="visible"/>
                                      </p:to>
                                    </p:set>
                                    <p:anim calcmode="lin" valueType="num">
                                      <p:cBhvr>
                                        <p:cTn id="44" dur="2500" fill="hold"/>
                                        <p:tgtEl>
                                          <p:spTgt spid="109">
                                            <p:txEl>
                                              <p:pRg st="5" end="5"/>
                                            </p:txEl>
                                          </p:spTgt>
                                        </p:tgtEl>
                                        <p:attrNameLst>
                                          <p:attrName>ppt_x</p:attrName>
                                        </p:attrNameLst>
                                      </p:cBhvr>
                                      <p:tavLst>
                                        <p:tav tm="0">
                                          <p:val>
                                            <p:strVal val="0-#ppt_w/2"/>
                                          </p:val>
                                        </p:tav>
                                        <p:tav tm="100000">
                                          <p:val>
                                            <p:strVal val="#ppt_x"/>
                                          </p:val>
                                        </p:tav>
                                      </p:tavLst>
                                    </p:anim>
                                    <p:anim calcmode="lin" valueType="num">
                                      <p:cBhvr>
                                        <p:cTn id="45" dur="2500" fill="hold"/>
                                        <p:tgtEl>
                                          <p:spTgt spid="109">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09" grpId="2"/>
      <p:bldP build="whole" bldLvl="1" animBg="1" rev="0" advAuto="0" spid="110"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2" name="River.jpg"/>
          <p:cNvPicPr>
            <a:picLocks noChangeAspect="1"/>
          </p:cNvPicPr>
          <p:nvPr/>
        </p:nvPicPr>
        <p:blipFill>
          <a:blip r:embed="rId2">
            <a:extLst/>
          </a:blip>
          <a:srcRect l="29379" t="14488" r="0" b="6344"/>
          <a:stretch>
            <a:fillRect/>
          </a:stretch>
        </p:blipFill>
        <p:spPr>
          <a:xfrm>
            <a:off x="1414793" y="0"/>
            <a:ext cx="11600830" cy="9753600"/>
          </a:xfrm>
          <a:prstGeom prst="rect">
            <a:avLst/>
          </a:prstGeom>
          <a:ln w="12700">
            <a:miter lim="400000"/>
          </a:ln>
        </p:spPr>
      </p:pic>
      <p:sp>
        <p:nvSpPr>
          <p:cNvPr id="113" name="Shape 113"/>
          <p:cNvSpPr/>
          <p:nvPr>
            <p:ph type="title" idx="4294967295"/>
          </p:nvPr>
        </p:nvSpPr>
        <p:spPr>
          <a:xfrm>
            <a:off x="710306" y="45764"/>
            <a:ext cx="11584187" cy="890837"/>
          </a:xfrm>
          <a:prstGeom prst="rect">
            <a:avLst/>
          </a:prstGeom>
          <a:effectLst>
            <a:outerShdw sx="100000" sy="100000" kx="0" ky="0" algn="b" rotWithShape="0" blurRad="38100" dist="25400" dir="3934089">
              <a:srgbClr val="000000">
                <a:alpha val="96965"/>
              </a:srgbClr>
            </a:outerShdw>
          </a:effectLst>
        </p:spPr>
        <p:txBody>
          <a:bodyPr/>
          <a:lstStyle>
            <a:lvl1pPr>
              <a:defRPr sz="5000">
                <a:solidFill>
                  <a:srgbClr val="FFFFFF"/>
                </a:solidFill>
                <a:latin typeface="Helvetica Condensed Medium"/>
                <a:ea typeface="Helvetica Condensed Medium"/>
                <a:cs typeface="Helvetica Condensed Medium"/>
                <a:sym typeface="Helvetica Condensed Medium"/>
              </a:defRPr>
            </a:lvl1pPr>
          </a:lstStyle>
          <a:p>
            <a:pPr/>
            <a:r>
              <a:t>#3 The River of Life (Rev 22:1-5)</a:t>
            </a:r>
          </a:p>
        </p:txBody>
      </p:sp>
      <p:sp>
        <p:nvSpPr>
          <p:cNvPr id="114" name="Shape 114"/>
          <p:cNvSpPr/>
          <p:nvPr/>
        </p:nvSpPr>
        <p:spPr>
          <a:xfrm>
            <a:off x="1513943" y="1116815"/>
            <a:ext cx="6565847" cy="8547101"/>
          </a:xfrm>
          <a:prstGeom prst="rect">
            <a:avLst/>
          </a:prstGeom>
          <a:ln w="12700">
            <a:miter lim="400000"/>
          </a:ln>
          <a:effectLst>
            <a:outerShdw sx="100000" sy="100000" kx="0" ky="0" algn="b" rotWithShape="0" blurRad="38100" dist="25400" dir="1318197">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lgn="just" defTabSz="457200">
              <a:spcBef>
                <a:spcPts val="2900"/>
              </a:spcBef>
              <a:defRPr sz="3100">
                <a:solidFill>
                  <a:srgbClr val="FFFFFF"/>
                </a:solidFill>
                <a:latin typeface="Gill Sans"/>
                <a:ea typeface="Gill Sans"/>
                <a:cs typeface="Gill Sans"/>
                <a:sym typeface="Gill Sans"/>
              </a:defRPr>
            </a:pPr>
            <a:r>
              <a:rPr baseline="31999"/>
              <a:t>22:1</a:t>
            </a:r>
            <a:r>
              <a:t> And he showed me a river of the water of life, clear as crystal, coming from the throne of God and of the Lamb,  </a:t>
            </a:r>
            <a:r>
              <a:rPr baseline="31999"/>
              <a:t>2</a:t>
            </a:r>
            <a:r>
              <a:t> in the middle of its street. And on either side of the river was the tree of life, bearing twelve kinds of fruit, yielding its fruit every month; and the leaves of the tree were for the healing of the nations.  </a:t>
            </a:r>
            <a:r>
              <a:rPr baseline="31999"/>
              <a:t>3</a:t>
            </a:r>
            <a:r>
              <a:t> And there shall no longer be any curse; and the throne of God and of the Lamb shall be in it, and His bond-servants shall serve Him;  </a:t>
            </a:r>
            <a:r>
              <a:rPr baseline="31999"/>
              <a:t>4</a:t>
            </a:r>
            <a:r>
              <a:t> and they shall see His face, and His name shall be on their foreheads.  </a:t>
            </a:r>
            <a:r>
              <a:rPr baseline="31999"/>
              <a:t>5</a:t>
            </a:r>
            <a:r>
              <a:t> And there shall no longer be any night; and they shall not have need of the light of a lamp nor the light of the sun, because the Lord God shall illumine them; and they shall reign forever and ever.</a:t>
            </a:r>
          </a:p>
        </p:txBody>
      </p:sp>
      <p:sp>
        <p:nvSpPr>
          <p:cNvPr id="115" name="Shape 115"/>
          <p:cNvSpPr/>
          <p:nvPr/>
        </p:nvSpPr>
        <p:spPr>
          <a:xfrm>
            <a:off x="8335717" y="1168399"/>
            <a:ext cx="4669083" cy="8585201"/>
          </a:xfrm>
          <a:prstGeom prst="rect">
            <a:avLst/>
          </a:prstGeom>
          <a:gradFill>
            <a:gsLst>
              <a:gs pos="0">
                <a:srgbClr val="F7F1E2"/>
              </a:gs>
              <a:gs pos="100000">
                <a:srgbClr val="C2A59E"/>
              </a:gs>
            </a:gsLst>
            <a:lin ang="5400000"/>
          </a:gradFill>
          <a:ln w="12700">
            <a:miter lim="400000"/>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228600" indent="-228600" algn="l">
              <a:spcBef>
                <a:spcPts val="2400"/>
              </a:spcBef>
              <a:buSzPct val="100000"/>
              <a:buChar char="•"/>
              <a:defRPr b="1" sz="2800">
                <a:latin typeface="Helvetica"/>
                <a:ea typeface="Helvetica"/>
                <a:cs typeface="Helvetica"/>
                <a:sym typeface="Helvetica"/>
              </a:defRPr>
            </a:pPr>
            <a:r>
              <a:t>River of the water of life (22:1; Gen 2:10; Ez 47:1)</a:t>
            </a:r>
          </a:p>
          <a:p>
            <a:pPr marL="228600" indent="-228600" algn="l">
              <a:spcBef>
                <a:spcPts val="2400"/>
              </a:spcBef>
              <a:buSzPct val="100000"/>
              <a:buChar char="•"/>
              <a:defRPr b="1" sz="2800">
                <a:latin typeface="Helvetica"/>
                <a:ea typeface="Helvetica"/>
                <a:cs typeface="Helvetica"/>
                <a:sym typeface="Helvetica"/>
              </a:defRPr>
            </a:pPr>
            <a:r>
              <a:t>Coming from the throne of God and Lamb</a:t>
            </a:r>
          </a:p>
          <a:p>
            <a:pPr marL="228600" indent="-228600" algn="l">
              <a:spcBef>
                <a:spcPts val="2400"/>
              </a:spcBef>
              <a:buSzPct val="100000"/>
              <a:buChar char="•"/>
              <a:defRPr b="1" sz="2800">
                <a:latin typeface="Helvetica"/>
                <a:ea typeface="Helvetica"/>
                <a:cs typeface="Helvetica"/>
                <a:sym typeface="Helvetica"/>
              </a:defRPr>
            </a:pPr>
            <a:r>
              <a:t>Tree of life bearing 12 kinds of fruit</a:t>
            </a:r>
          </a:p>
          <a:p>
            <a:pPr marL="228600" indent="-228600" algn="l">
              <a:spcBef>
                <a:spcPts val="2400"/>
              </a:spcBef>
              <a:buSzPct val="100000"/>
              <a:buChar char="•"/>
              <a:defRPr b="1" sz="2800">
                <a:latin typeface="Helvetica"/>
                <a:ea typeface="Helvetica"/>
                <a:cs typeface="Helvetica"/>
                <a:sym typeface="Helvetica"/>
              </a:defRPr>
            </a:pPr>
            <a:r>
              <a:t>Leaves for healing</a:t>
            </a:r>
          </a:p>
          <a:p>
            <a:pPr marL="228600" indent="-228600" algn="l">
              <a:spcBef>
                <a:spcPts val="2400"/>
              </a:spcBef>
              <a:buSzPct val="100000"/>
              <a:buChar char="•"/>
              <a:defRPr b="1" sz="2800">
                <a:latin typeface="Helvetica"/>
                <a:ea typeface="Helvetica"/>
                <a:cs typeface="Helvetica"/>
                <a:sym typeface="Helvetica"/>
              </a:defRPr>
            </a:pPr>
            <a:r>
              <a:t>No longer be a curse</a:t>
            </a:r>
          </a:p>
          <a:p>
            <a:pPr marL="228600" indent="-228600" algn="l">
              <a:spcBef>
                <a:spcPts val="2400"/>
              </a:spcBef>
              <a:buSzPct val="100000"/>
              <a:buChar char="•"/>
              <a:defRPr b="1" sz="2800">
                <a:latin typeface="Helvetica"/>
                <a:ea typeface="Helvetica"/>
                <a:cs typeface="Helvetica"/>
                <a:sym typeface="Helvetica"/>
              </a:defRPr>
            </a:pPr>
            <a:r>
              <a:t>Throne of God and Lamb</a:t>
            </a:r>
          </a:p>
          <a:p>
            <a:pPr marL="228600" indent="-228600" algn="l">
              <a:spcBef>
                <a:spcPts val="2400"/>
              </a:spcBef>
              <a:buSzPct val="100000"/>
              <a:buChar char="•"/>
              <a:defRPr b="1" sz="2800">
                <a:latin typeface="Helvetica"/>
                <a:ea typeface="Helvetica"/>
                <a:cs typeface="Helvetica"/>
                <a:sym typeface="Helvetica"/>
              </a:defRPr>
            </a:pPr>
            <a:r>
              <a:t>His servants serve Him</a:t>
            </a:r>
          </a:p>
          <a:p>
            <a:pPr marL="228600" indent="-228600" algn="l">
              <a:spcBef>
                <a:spcPts val="2400"/>
              </a:spcBef>
              <a:buSzPct val="100000"/>
              <a:buChar char="•"/>
              <a:defRPr b="1" sz="2800">
                <a:latin typeface="Helvetica"/>
                <a:ea typeface="Helvetica"/>
                <a:cs typeface="Helvetica"/>
                <a:sym typeface="Helvetica"/>
              </a:defRPr>
            </a:pPr>
            <a:r>
              <a:t>Lord God shall illumine them</a:t>
            </a:r>
          </a:p>
          <a:p>
            <a:pPr marL="228600" indent="-228600" algn="l">
              <a:spcBef>
                <a:spcPts val="2400"/>
              </a:spcBef>
              <a:buSzPct val="100000"/>
              <a:buChar char="•"/>
              <a:defRPr b="1" sz="2800">
                <a:latin typeface="Helvetica"/>
                <a:ea typeface="Helvetica"/>
                <a:cs typeface="Helvetica"/>
                <a:sym typeface="Helvetica"/>
              </a:defRPr>
            </a:pPr>
            <a:r>
              <a:t>They shall reign forever</a:t>
            </a:r>
            <a:br/>
          </a:p>
        </p:txBody>
      </p:sp>
    </p:spTree>
  </p:cSld>
  <p:clrMapOvr>
    <a:masterClrMapping/>
  </p:clrMapOvr>
  <mc:AlternateContent xmlns:mc="http://schemas.openxmlformats.org/markup-compatibility/2006">
    <mc:Choice xmlns:p14="http://schemas.microsoft.com/office/powerpoint/2010/main" Requires="p14">
      <p:transition spd="slow" advClick="1" p14:dur="20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6" presetID="18" grpId="1" fill="hold">
                                  <p:stCondLst>
                                    <p:cond delay="0"/>
                                  </p:stCondLst>
                                  <p:iterate type="el" backwards="0">
                                    <p:tmAbs val="0"/>
                                  </p:iterate>
                                  <p:childTnLst>
                                    <p:set>
                                      <p:cBhvr>
                                        <p:cTn id="6" fill="hold"/>
                                        <p:tgtEl>
                                          <p:spTgt spid="114"/>
                                        </p:tgtEl>
                                        <p:attrNameLst>
                                          <p:attrName>style.visibility</p:attrName>
                                        </p:attrNameLst>
                                      </p:cBhvr>
                                      <p:to>
                                        <p:strVal val="visible"/>
                                      </p:to>
                                    </p:set>
                                    <p:animEffect filter="strips(downRight)" transition="in">
                                      <p:cBhvr>
                                        <p:cTn id="7" dur="2500"/>
                                        <p:tgtEl>
                                          <p:spTgt spid="11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 grpId="2" fill="hold">
                                  <p:stCondLst>
                                    <p:cond delay="0"/>
                                  </p:stCondLst>
                                  <p:iterate type="el" backwards="0">
                                    <p:tmAbs val="0"/>
                                  </p:iterate>
                                  <p:childTnLst>
                                    <p:set>
                                      <p:cBhvr>
                                        <p:cTn id="11" fill="hold"/>
                                        <p:tgtEl>
                                          <p:spTgt spid="115">
                                            <p:bg/>
                                          </p:spTgt>
                                        </p:tgtEl>
                                        <p:attrNameLst>
                                          <p:attrName>style.visibility</p:attrName>
                                        </p:attrNameLst>
                                      </p:cBhvr>
                                      <p:to>
                                        <p:strVal val="visible"/>
                                      </p:to>
                                    </p:set>
                                    <p:anim calcmode="lin" valueType="num">
                                      <p:cBhvr>
                                        <p:cTn id="12" dur="2000" fill="hold"/>
                                        <p:tgtEl>
                                          <p:spTgt spid="115">
                                            <p:bg/>
                                          </p:spTgt>
                                        </p:tgtEl>
                                        <p:attrNameLst>
                                          <p:attrName>ppt_x</p:attrName>
                                        </p:attrNameLst>
                                      </p:cBhvr>
                                      <p:tavLst>
                                        <p:tav tm="0">
                                          <p:val>
                                            <p:strVal val="0-#ppt_w/2"/>
                                          </p:val>
                                        </p:tav>
                                        <p:tav tm="100000">
                                          <p:val>
                                            <p:strVal val="#ppt_x"/>
                                          </p:val>
                                        </p:tav>
                                      </p:tavLst>
                                    </p:anim>
                                    <p:anim calcmode="lin" valueType="num">
                                      <p:cBhvr>
                                        <p:cTn id="13" dur="2000" fill="hold"/>
                                        <p:tgtEl>
                                          <p:spTgt spid="115">
                                            <p:bg/>
                                          </p:spTgt>
                                        </p:tgtEl>
                                        <p:attrNameLst>
                                          <p:attrName>ppt_y</p:attrName>
                                        </p:attrNameLst>
                                      </p:cBhvr>
                                      <p:tavLst>
                                        <p:tav tm="0">
                                          <p:val>
                                            <p:strVal val="#ppt_y"/>
                                          </p:val>
                                        </p:tav>
                                        <p:tav tm="100000">
                                          <p:val>
                                            <p:strVal val="#ppt_y"/>
                                          </p:val>
                                        </p:tav>
                                      </p:tavLst>
                                    </p:anim>
                                  </p:childTnLst>
                                </p:cTn>
                              </p:par>
                              <p:par>
                                <p:cTn id="14" presetClass="entr" nodeType="withEffect" presetSubtype="8" presetID="2" grpId="2" fill="hold">
                                  <p:stCondLst>
                                    <p:cond delay="0"/>
                                  </p:stCondLst>
                                  <p:iterate type="el" backwards="0">
                                    <p:tmAbs val="0"/>
                                  </p:iterate>
                                  <p:childTnLst>
                                    <p:set>
                                      <p:cBhvr>
                                        <p:cTn id="15" fill="hold"/>
                                        <p:tgtEl>
                                          <p:spTgt spid="115">
                                            <p:txEl>
                                              <p:pRg st="0" end="0"/>
                                            </p:txEl>
                                          </p:spTgt>
                                        </p:tgtEl>
                                        <p:attrNameLst>
                                          <p:attrName>style.visibility</p:attrName>
                                        </p:attrNameLst>
                                      </p:cBhvr>
                                      <p:to>
                                        <p:strVal val="visible"/>
                                      </p:to>
                                    </p:set>
                                    <p:anim calcmode="lin" valueType="num">
                                      <p:cBhvr>
                                        <p:cTn id="16" dur="2000" fill="hold"/>
                                        <p:tgtEl>
                                          <p:spTgt spid="115">
                                            <p:txEl>
                                              <p:pRg st="0" end="0"/>
                                            </p:txEl>
                                          </p:spTgt>
                                        </p:tgtEl>
                                        <p:attrNameLst>
                                          <p:attrName>ppt_x</p:attrName>
                                        </p:attrNameLst>
                                      </p:cBhvr>
                                      <p:tavLst>
                                        <p:tav tm="0">
                                          <p:val>
                                            <p:strVal val="0-#ppt_w/2"/>
                                          </p:val>
                                        </p:tav>
                                        <p:tav tm="100000">
                                          <p:val>
                                            <p:strVal val="#ppt_x"/>
                                          </p:val>
                                        </p:tav>
                                      </p:tavLst>
                                    </p:anim>
                                    <p:anim calcmode="lin" valueType="num">
                                      <p:cBhvr>
                                        <p:cTn id="17" dur="2000" fill="hold"/>
                                        <p:tgtEl>
                                          <p:spTgt spid="115">
                                            <p:txEl>
                                              <p:pRg st="0" end="0"/>
                                            </p:txEl>
                                          </p:spTgt>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Class="entr" nodeType="afterEffect" presetSubtype="8" presetID="2" grpId="2" fill="hold">
                                  <p:stCondLst>
                                    <p:cond delay="0"/>
                                  </p:stCondLst>
                                  <p:iterate type="el" backwards="0">
                                    <p:tmAbs val="0"/>
                                  </p:iterate>
                                  <p:childTnLst>
                                    <p:set>
                                      <p:cBhvr>
                                        <p:cTn id="20" fill="hold"/>
                                        <p:tgtEl>
                                          <p:spTgt spid="115">
                                            <p:txEl>
                                              <p:pRg st="1" end="1"/>
                                            </p:txEl>
                                          </p:spTgt>
                                        </p:tgtEl>
                                        <p:attrNameLst>
                                          <p:attrName>style.visibility</p:attrName>
                                        </p:attrNameLst>
                                      </p:cBhvr>
                                      <p:to>
                                        <p:strVal val="visible"/>
                                      </p:to>
                                    </p:set>
                                    <p:anim calcmode="lin" valueType="num">
                                      <p:cBhvr>
                                        <p:cTn id="21" dur="2000" fill="hold"/>
                                        <p:tgtEl>
                                          <p:spTgt spid="115">
                                            <p:txEl>
                                              <p:pRg st="1" end="1"/>
                                            </p:txEl>
                                          </p:spTgt>
                                        </p:tgtEl>
                                        <p:attrNameLst>
                                          <p:attrName>ppt_x</p:attrName>
                                        </p:attrNameLst>
                                      </p:cBhvr>
                                      <p:tavLst>
                                        <p:tav tm="0">
                                          <p:val>
                                            <p:strVal val="0-#ppt_w/2"/>
                                          </p:val>
                                        </p:tav>
                                        <p:tav tm="100000">
                                          <p:val>
                                            <p:strVal val="#ppt_x"/>
                                          </p:val>
                                        </p:tav>
                                      </p:tavLst>
                                    </p:anim>
                                    <p:anim calcmode="lin" valueType="num">
                                      <p:cBhvr>
                                        <p:cTn id="22" dur="2000" fill="hold"/>
                                        <p:tgtEl>
                                          <p:spTgt spid="1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 grpId="2" fill="hold">
                                  <p:stCondLst>
                                    <p:cond delay="0"/>
                                  </p:stCondLst>
                                  <p:iterate type="el" backwards="0">
                                    <p:tmAbs val="0"/>
                                  </p:iterate>
                                  <p:childTnLst>
                                    <p:set>
                                      <p:cBhvr>
                                        <p:cTn id="26" fill="hold"/>
                                        <p:tgtEl>
                                          <p:spTgt spid="115">
                                            <p:txEl>
                                              <p:pRg st="2" end="2"/>
                                            </p:txEl>
                                          </p:spTgt>
                                        </p:tgtEl>
                                        <p:attrNameLst>
                                          <p:attrName>style.visibility</p:attrName>
                                        </p:attrNameLst>
                                      </p:cBhvr>
                                      <p:to>
                                        <p:strVal val="visible"/>
                                      </p:to>
                                    </p:set>
                                    <p:anim calcmode="lin" valueType="num">
                                      <p:cBhvr>
                                        <p:cTn id="27" dur="2000" fill="hold"/>
                                        <p:tgtEl>
                                          <p:spTgt spid="115">
                                            <p:txEl>
                                              <p:pRg st="2" end="2"/>
                                            </p:txEl>
                                          </p:spTgt>
                                        </p:tgtEl>
                                        <p:attrNameLst>
                                          <p:attrName>ppt_x</p:attrName>
                                        </p:attrNameLst>
                                      </p:cBhvr>
                                      <p:tavLst>
                                        <p:tav tm="0">
                                          <p:val>
                                            <p:strVal val="0-#ppt_w/2"/>
                                          </p:val>
                                        </p:tav>
                                        <p:tav tm="100000">
                                          <p:val>
                                            <p:strVal val="#ppt_x"/>
                                          </p:val>
                                        </p:tav>
                                      </p:tavLst>
                                    </p:anim>
                                    <p:anim calcmode="lin" valueType="num">
                                      <p:cBhvr>
                                        <p:cTn id="28" dur="2000" fill="hold"/>
                                        <p:tgtEl>
                                          <p:spTgt spid="115">
                                            <p:txEl>
                                              <p:pRg st="2" end="2"/>
                                            </p:txEl>
                                          </p:spTgt>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Class="entr" nodeType="afterEffect" presetSubtype="8" presetID="2" grpId="2" fill="hold">
                                  <p:stCondLst>
                                    <p:cond delay="0"/>
                                  </p:stCondLst>
                                  <p:iterate type="el" backwards="0">
                                    <p:tmAbs val="0"/>
                                  </p:iterate>
                                  <p:childTnLst>
                                    <p:set>
                                      <p:cBhvr>
                                        <p:cTn id="31" fill="hold"/>
                                        <p:tgtEl>
                                          <p:spTgt spid="115">
                                            <p:txEl>
                                              <p:pRg st="3" end="3"/>
                                            </p:txEl>
                                          </p:spTgt>
                                        </p:tgtEl>
                                        <p:attrNameLst>
                                          <p:attrName>style.visibility</p:attrName>
                                        </p:attrNameLst>
                                      </p:cBhvr>
                                      <p:to>
                                        <p:strVal val="visible"/>
                                      </p:to>
                                    </p:set>
                                    <p:anim calcmode="lin" valueType="num">
                                      <p:cBhvr>
                                        <p:cTn id="32" dur="2000" fill="hold"/>
                                        <p:tgtEl>
                                          <p:spTgt spid="115">
                                            <p:txEl>
                                              <p:pRg st="3" end="3"/>
                                            </p:txEl>
                                          </p:spTgt>
                                        </p:tgtEl>
                                        <p:attrNameLst>
                                          <p:attrName>ppt_x</p:attrName>
                                        </p:attrNameLst>
                                      </p:cBhvr>
                                      <p:tavLst>
                                        <p:tav tm="0">
                                          <p:val>
                                            <p:strVal val="0-#ppt_w/2"/>
                                          </p:val>
                                        </p:tav>
                                        <p:tav tm="100000">
                                          <p:val>
                                            <p:strVal val="#ppt_x"/>
                                          </p:val>
                                        </p:tav>
                                      </p:tavLst>
                                    </p:anim>
                                    <p:anim calcmode="lin" valueType="num">
                                      <p:cBhvr>
                                        <p:cTn id="33" dur="2000" fill="hold"/>
                                        <p:tgtEl>
                                          <p:spTgt spid="11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Class="entr" nodeType="clickEffect" presetSubtype="8" presetID="2" grpId="2" fill="hold">
                                  <p:stCondLst>
                                    <p:cond delay="0"/>
                                  </p:stCondLst>
                                  <p:iterate type="el" backwards="0">
                                    <p:tmAbs val="0"/>
                                  </p:iterate>
                                  <p:childTnLst>
                                    <p:set>
                                      <p:cBhvr>
                                        <p:cTn id="37" fill="hold"/>
                                        <p:tgtEl>
                                          <p:spTgt spid="115">
                                            <p:txEl>
                                              <p:pRg st="4" end="4"/>
                                            </p:txEl>
                                          </p:spTgt>
                                        </p:tgtEl>
                                        <p:attrNameLst>
                                          <p:attrName>style.visibility</p:attrName>
                                        </p:attrNameLst>
                                      </p:cBhvr>
                                      <p:to>
                                        <p:strVal val="visible"/>
                                      </p:to>
                                    </p:set>
                                    <p:anim calcmode="lin" valueType="num">
                                      <p:cBhvr>
                                        <p:cTn id="38" dur="2000" fill="hold"/>
                                        <p:tgtEl>
                                          <p:spTgt spid="115">
                                            <p:txEl>
                                              <p:pRg st="4" end="4"/>
                                            </p:txEl>
                                          </p:spTgt>
                                        </p:tgtEl>
                                        <p:attrNameLst>
                                          <p:attrName>ppt_x</p:attrName>
                                        </p:attrNameLst>
                                      </p:cBhvr>
                                      <p:tavLst>
                                        <p:tav tm="0">
                                          <p:val>
                                            <p:strVal val="0-#ppt_w/2"/>
                                          </p:val>
                                        </p:tav>
                                        <p:tav tm="100000">
                                          <p:val>
                                            <p:strVal val="#ppt_x"/>
                                          </p:val>
                                        </p:tav>
                                      </p:tavLst>
                                    </p:anim>
                                    <p:anim calcmode="lin" valueType="num">
                                      <p:cBhvr>
                                        <p:cTn id="39" dur="2000" fill="hold"/>
                                        <p:tgtEl>
                                          <p:spTgt spid="11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Class="entr" nodeType="clickEffect" presetSubtype="8" presetID="2" grpId="2" fill="hold">
                                  <p:stCondLst>
                                    <p:cond delay="0"/>
                                  </p:stCondLst>
                                  <p:iterate type="el" backwards="0">
                                    <p:tmAbs val="0"/>
                                  </p:iterate>
                                  <p:childTnLst>
                                    <p:set>
                                      <p:cBhvr>
                                        <p:cTn id="43" fill="hold"/>
                                        <p:tgtEl>
                                          <p:spTgt spid="115">
                                            <p:txEl>
                                              <p:pRg st="5" end="5"/>
                                            </p:txEl>
                                          </p:spTgt>
                                        </p:tgtEl>
                                        <p:attrNameLst>
                                          <p:attrName>style.visibility</p:attrName>
                                        </p:attrNameLst>
                                      </p:cBhvr>
                                      <p:to>
                                        <p:strVal val="visible"/>
                                      </p:to>
                                    </p:set>
                                    <p:anim calcmode="lin" valueType="num">
                                      <p:cBhvr>
                                        <p:cTn id="44" dur="2000" fill="hold"/>
                                        <p:tgtEl>
                                          <p:spTgt spid="115">
                                            <p:txEl>
                                              <p:pRg st="5" end="5"/>
                                            </p:txEl>
                                          </p:spTgt>
                                        </p:tgtEl>
                                        <p:attrNameLst>
                                          <p:attrName>ppt_x</p:attrName>
                                        </p:attrNameLst>
                                      </p:cBhvr>
                                      <p:tavLst>
                                        <p:tav tm="0">
                                          <p:val>
                                            <p:strVal val="0-#ppt_w/2"/>
                                          </p:val>
                                        </p:tav>
                                        <p:tav tm="100000">
                                          <p:val>
                                            <p:strVal val="#ppt_x"/>
                                          </p:val>
                                        </p:tav>
                                      </p:tavLst>
                                    </p:anim>
                                    <p:anim calcmode="lin" valueType="num">
                                      <p:cBhvr>
                                        <p:cTn id="45" dur="2000" fill="hold"/>
                                        <p:tgtEl>
                                          <p:spTgt spid="115">
                                            <p:txEl>
                                              <p:pRg st="5" end="5"/>
                                            </p:txEl>
                                          </p:spTgt>
                                        </p:tgtEl>
                                        <p:attrNameLst>
                                          <p:attrName>ppt_y</p:attrName>
                                        </p:attrNameLst>
                                      </p:cBhvr>
                                      <p:tavLst>
                                        <p:tav tm="0">
                                          <p:val>
                                            <p:strVal val="#ppt_y"/>
                                          </p:val>
                                        </p:tav>
                                        <p:tav tm="100000">
                                          <p:val>
                                            <p:strVal val="#ppt_y"/>
                                          </p:val>
                                        </p:tav>
                                      </p:tavLst>
                                    </p:anim>
                                  </p:childTnLst>
                                </p:cTn>
                              </p:par>
                            </p:childTnLst>
                          </p:cTn>
                        </p:par>
                        <p:par>
                          <p:cTn id="46" fill="hold">
                            <p:stCondLst>
                              <p:cond delay="2000"/>
                            </p:stCondLst>
                            <p:childTnLst>
                              <p:par>
                                <p:cTn id="47" presetClass="entr" nodeType="afterEffect" presetSubtype="8" presetID="2" grpId="2" fill="hold">
                                  <p:stCondLst>
                                    <p:cond delay="0"/>
                                  </p:stCondLst>
                                  <p:iterate type="el" backwards="0">
                                    <p:tmAbs val="0"/>
                                  </p:iterate>
                                  <p:childTnLst>
                                    <p:set>
                                      <p:cBhvr>
                                        <p:cTn id="48" fill="hold"/>
                                        <p:tgtEl>
                                          <p:spTgt spid="115">
                                            <p:txEl>
                                              <p:pRg st="6" end="6"/>
                                            </p:txEl>
                                          </p:spTgt>
                                        </p:tgtEl>
                                        <p:attrNameLst>
                                          <p:attrName>style.visibility</p:attrName>
                                        </p:attrNameLst>
                                      </p:cBhvr>
                                      <p:to>
                                        <p:strVal val="visible"/>
                                      </p:to>
                                    </p:set>
                                    <p:anim calcmode="lin" valueType="num">
                                      <p:cBhvr>
                                        <p:cTn id="49" dur="2000" fill="hold"/>
                                        <p:tgtEl>
                                          <p:spTgt spid="115">
                                            <p:txEl>
                                              <p:pRg st="6" end="6"/>
                                            </p:txEl>
                                          </p:spTgt>
                                        </p:tgtEl>
                                        <p:attrNameLst>
                                          <p:attrName>ppt_x</p:attrName>
                                        </p:attrNameLst>
                                      </p:cBhvr>
                                      <p:tavLst>
                                        <p:tav tm="0">
                                          <p:val>
                                            <p:strVal val="0-#ppt_w/2"/>
                                          </p:val>
                                        </p:tav>
                                        <p:tav tm="100000">
                                          <p:val>
                                            <p:strVal val="#ppt_x"/>
                                          </p:val>
                                        </p:tav>
                                      </p:tavLst>
                                    </p:anim>
                                    <p:anim calcmode="lin" valueType="num">
                                      <p:cBhvr>
                                        <p:cTn id="50" dur="2000" fill="hold"/>
                                        <p:tgtEl>
                                          <p:spTgt spid="11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Class="entr" nodeType="clickEffect" presetSubtype="8" presetID="2" grpId="2" fill="hold">
                                  <p:stCondLst>
                                    <p:cond delay="0"/>
                                  </p:stCondLst>
                                  <p:iterate type="el" backwards="0">
                                    <p:tmAbs val="0"/>
                                  </p:iterate>
                                  <p:childTnLst>
                                    <p:set>
                                      <p:cBhvr>
                                        <p:cTn id="54" fill="hold"/>
                                        <p:tgtEl>
                                          <p:spTgt spid="115">
                                            <p:txEl>
                                              <p:pRg st="7" end="7"/>
                                            </p:txEl>
                                          </p:spTgt>
                                        </p:tgtEl>
                                        <p:attrNameLst>
                                          <p:attrName>style.visibility</p:attrName>
                                        </p:attrNameLst>
                                      </p:cBhvr>
                                      <p:to>
                                        <p:strVal val="visible"/>
                                      </p:to>
                                    </p:set>
                                    <p:anim calcmode="lin" valueType="num">
                                      <p:cBhvr>
                                        <p:cTn id="55" dur="2000" fill="hold"/>
                                        <p:tgtEl>
                                          <p:spTgt spid="115">
                                            <p:txEl>
                                              <p:pRg st="7" end="7"/>
                                            </p:txEl>
                                          </p:spTgt>
                                        </p:tgtEl>
                                        <p:attrNameLst>
                                          <p:attrName>ppt_x</p:attrName>
                                        </p:attrNameLst>
                                      </p:cBhvr>
                                      <p:tavLst>
                                        <p:tav tm="0">
                                          <p:val>
                                            <p:strVal val="0-#ppt_w/2"/>
                                          </p:val>
                                        </p:tav>
                                        <p:tav tm="100000">
                                          <p:val>
                                            <p:strVal val="#ppt_x"/>
                                          </p:val>
                                        </p:tav>
                                      </p:tavLst>
                                    </p:anim>
                                    <p:anim calcmode="lin" valueType="num">
                                      <p:cBhvr>
                                        <p:cTn id="56" dur="2000" fill="hold"/>
                                        <p:tgtEl>
                                          <p:spTgt spid="115">
                                            <p:txEl>
                                              <p:pRg st="7" end="7"/>
                                            </p:txEl>
                                          </p:spTgt>
                                        </p:tgtEl>
                                        <p:attrNameLst>
                                          <p:attrName>ppt_y</p:attrName>
                                        </p:attrNameLst>
                                      </p:cBhvr>
                                      <p:tavLst>
                                        <p:tav tm="0">
                                          <p:val>
                                            <p:strVal val="#ppt_y"/>
                                          </p:val>
                                        </p:tav>
                                        <p:tav tm="100000">
                                          <p:val>
                                            <p:strVal val="#ppt_y"/>
                                          </p:val>
                                        </p:tav>
                                      </p:tavLst>
                                    </p:anim>
                                  </p:childTnLst>
                                </p:cTn>
                              </p:par>
                            </p:childTnLst>
                          </p:cTn>
                        </p:par>
                        <p:par>
                          <p:cTn id="57" fill="hold">
                            <p:stCondLst>
                              <p:cond delay="2000"/>
                            </p:stCondLst>
                            <p:childTnLst>
                              <p:par>
                                <p:cTn id="58" presetClass="entr" nodeType="afterEffect" presetSubtype="8" presetID="2" grpId="2" fill="hold">
                                  <p:stCondLst>
                                    <p:cond delay="0"/>
                                  </p:stCondLst>
                                  <p:iterate type="el" backwards="0">
                                    <p:tmAbs val="0"/>
                                  </p:iterate>
                                  <p:childTnLst>
                                    <p:set>
                                      <p:cBhvr>
                                        <p:cTn id="59" fill="hold"/>
                                        <p:tgtEl>
                                          <p:spTgt spid="115">
                                            <p:txEl>
                                              <p:pRg st="8" end="8"/>
                                            </p:txEl>
                                          </p:spTgt>
                                        </p:tgtEl>
                                        <p:attrNameLst>
                                          <p:attrName>style.visibility</p:attrName>
                                        </p:attrNameLst>
                                      </p:cBhvr>
                                      <p:to>
                                        <p:strVal val="visible"/>
                                      </p:to>
                                    </p:set>
                                    <p:anim calcmode="lin" valueType="num">
                                      <p:cBhvr>
                                        <p:cTn id="60" dur="2000" fill="hold"/>
                                        <p:tgtEl>
                                          <p:spTgt spid="115">
                                            <p:txEl>
                                              <p:pRg st="8" end="8"/>
                                            </p:txEl>
                                          </p:spTgt>
                                        </p:tgtEl>
                                        <p:attrNameLst>
                                          <p:attrName>ppt_x</p:attrName>
                                        </p:attrNameLst>
                                      </p:cBhvr>
                                      <p:tavLst>
                                        <p:tav tm="0">
                                          <p:val>
                                            <p:strVal val="0-#ppt_w/2"/>
                                          </p:val>
                                        </p:tav>
                                        <p:tav tm="100000">
                                          <p:val>
                                            <p:strVal val="#ppt_x"/>
                                          </p:val>
                                        </p:tav>
                                      </p:tavLst>
                                    </p:anim>
                                    <p:anim calcmode="lin" valueType="num">
                                      <p:cBhvr>
                                        <p:cTn id="61" dur="2000" fill="hold"/>
                                        <p:tgtEl>
                                          <p:spTgt spid="115">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15" grpId="2"/>
      <p:bldP build="whole" bldLvl="1" animBg="1" rev="0" advAuto="0" spid="114"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7" name="Shape 117"/>
          <p:cNvSpPr/>
          <p:nvPr>
            <p:ph type="title" idx="4294967295"/>
          </p:nvPr>
        </p:nvSpPr>
        <p:spPr>
          <a:xfrm>
            <a:off x="1395213" y="0"/>
            <a:ext cx="11584187" cy="890836"/>
          </a:xfrm>
          <a:prstGeom prst="rect">
            <a:avLst/>
          </a:prstGeom>
        </p:spPr>
        <p:txBody>
          <a:bodyPr/>
          <a:lstStyle>
            <a:lvl1pPr>
              <a:defRPr sz="5000">
                <a:latin typeface="Helvetica Condensed Medium"/>
                <a:ea typeface="Helvetica Condensed Medium"/>
                <a:cs typeface="Helvetica Condensed Medium"/>
                <a:sym typeface="Helvetica Condensed Medium"/>
              </a:defRPr>
            </a:lvl1pPr>
          </a:lstStyle>
          <a:p>
            <a:pPr/>
            <a:r>
              <a:t>#4 The Last Four Revelations (Rev 22:6-19)</a:t>
            </a:r>
          </a:p>
        </p:txBody>
      </p:sp>
      <p:sp>
        <p:nvSpPr>
          <p:cNvPr id="118" name="Shape 118"/>
          <p:cNvSpPr/>
          <p:nvPr/>
        </p:nvSpPr>
        <p:spPr>
          <a:xfrm>
            <a:off x="1617405" y="1061219"/>
            <a:ext cx="10951451" cy="320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defTabSz="457200">
              <a:spcBef>
                <a:spcPts val="2900"/>
              </a:spcBef>
              <a:defRPr sz="2300">
                <a:latin typeface="Gill Sans"/>
                <a:ea typeface="Gill Sans"/>
                <a:cs typeface="Gill Sans"/>
                <a:sym typeface="Gill Sans"/>
              </a:defRPr>
            </a:pPr>
            <a:r>
              <a:t> 6 And he said to me, “These words are </a:t>
            </a:r>
            <a:r>
              <a:rPr>
                <a:latin typeface="Gill Sans SemiBold"/>
                <a:ea typeface="Gill Sans SemiBold"/>
                <a:cs typeface="Gill Sans SemiBold"/>
                <a:sym typeface="Gill Sans SemiBold"/>
              </a:rPr>
              <a:t>faithful and true</a:t>
            </a:r>
            <a:r>
              <a:t>”; and the Lord, the God of the spirits of the prophets, sent His angel to show to His </a:t>
            </a:r>
            <a:r>
              <a:rPr>
                <a:latin typeface="Gill Sans SemiBold"/>
                <a:ea typeface="Gill Sans SemiBold"/>
                <a:cs typeface="Gill Sans SemiBold"/>
                <a:sym typeface="Gill Sans SemiBold"/>
              </a:rPr>
              <a:t>bond-servants</a:t>
            </a:r>
            <a:r>
              <a:t> the things which </a:t>
            </a:r>
            <a:r>
              <a:rPr>
                <a:latin typeface="Gill Sans SemiBold"/>
                <a:ea typeface="Gill Sans SemiBold"/>
                <a:cs typeface="Gill Sans SemiBold"/>
                <a:sym typeface="Gill Sans SemiBold"/>
              </a:rPr>
              <a:t>must shortly take place</a:t>
            </a:r>
            <a:r>
              <a:t>.7 “And behold, I am coming quickly. Blessed is he who heeds the words of the prophecy of this book.”  8 And I, John, am the one who heard and saw these things. And when I heard and saw, I fell down to worship at the feet of the angel who showed me these things. 9 And he said to me, “Do not do that; I am a fellow </a:t>
            </a:r>
            <a:r>
              <a:rPr>
                <a:latin typeface="Gill Sans SemiBold"/>
                <a:ea typeface="Gill Sans SemiBold"/>
                <a:cs typeface="Gill Sans SemiBold"/>
                <a:sym typeface="Gill Sans SemiBold"/>
              </a:rPr>
              <a:t>servant</a:t>
            </a:r>
            <a:r>
              <a:t> of yours and of your brethren the prophets and of those who heed the words of this book; worship God.”  10 And he said to me, “</a:t>
            </a:r>
            <a:r>
              <a:rPr>
                <a:latin typeface="Gill Sans SemiBold"/>
                <a:ea typeface="Gill Sans SemiBold"/>
                <a:cs typeface="Gill Sans SemiBold"/>
                <a:sym typeface="Gill Sans SemiBold"/>
              </a:rPr>
              <a:t>Do not seal up the words</a:t>
            </a:r>
            <a:r>
              <a:t> of the prophecy of this book, for the time is near.  </a:t>
            </a:r>
          </a:p>
        </p:txBody>
      </p:sp>
      <p:sp>
        <p:nvSpPr>
          <p:cNvPr id="119" name="Shape 119"/>
          <p:cNvSpPr/>
          <p:nvPr/>
        </p:nvSpPr>
        <p:spPr>
          <a:xfrm>
            <a:off x="7642944" y="4380999"/>
            <a:ext cx="4925912" cy="4815841"/>
          </a:xfrm>
          <a:prstGeom prst="rect">
            <a:avLst/>
          </a:prstGeom>
          <a:gradFill>
            <a:gsLst>
              <a:gs pos="0">
                <a:srgbClr val="F7F1E2"/>
              </a:gs>
              <a:gs pos="100000">
                <a:srgbClr val="C2A59E"/>
              </a:gs>
            </a:gsLst>
            <a:lin ang="5400000"/>
          </a:gradFill>
          <a:ln w="12700">
            <a:miter lim="400000"/>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228600" indent="-228600" algn="l">
              <a:lnSpc>
                <a:spcPct val="110000"/>
              </a:lnSpc>
              <a:spcBef>
                <a:spcPts val="1900"/>
              </a:spcBef>
              <a:buSzPct val="100000"/>
              <a:buChar char="•"/>
              <a:defRPr b="1" sz="2800">
                <a:latin typeface="Helvetica"/>
                <a:ea typeface="Helvetica"/>
                <a:cs typeface="Helvetica"/>
                <a:sym typeface="Helvetica"/>
              </a:defRPr>
            </a:pPr>
            <a:r>
              <a:t>Last 4 revelations: (3+4)</a:t>
            </a:r>
          </a:p>
          <a:p>
            <a:pPr marL="228600" indent="-228600" algn="l">
              <a:lnSpc>
                <a:spcPct val="110000"/>
              </a:lnSpc>
              <a:spcBef>
                <a:spcPts val="1900"/>
              </a:spcBef>
              <a:buSzPct val="100000"/>
              <a:buChar char="•"/>
              <a:defRPr b="1" sz="2800">
                <a:latin typeface="Helvetica"/>
                <a:ea typeface="Helvetica"/>
                <a:cs typeface="Helvetica"/>
                <a:sym typeface="Helvetica"/>
              </a:defRPr>
            </a:pPr>
            <a:r>
              <a:t>Revelation #4: 22:6-10</a:t>
            </a:r>
            <a:br/>
            <a:r>
              <a:rPr b="0">
                <a:latin typeface="+mn-lt"/>
                <a:ea typeface="+mn-ea"/>
                <a:cs typeface="+mn-cs"/>
                <a:sym typeface="Helvetica Light"/>
              </a:rPr>
              <a:t>Show = revealed &gt; soon</a:t>
            </a:r>
            <a:br>
              <a:rPr b="0">
                <a:latin typeface="+mn-lt"/>
                <a:ea typeface="+mn-ea"/>
                <a:cs typeface="+mn-cs"/>
                <a:sym typeface="Helvetica Light"/>
              </a:rPr>
            </a:br>
            <a:r>
              <a:rPr b="0">
                <a:latin typeface="+mn-lt"/>
                <a:ea typeface="+mn-ea"/>
                <a:cs typeface="+mn-cs"/>
                <a:sym typeface="Helvetica Light"/>
              </a:rPr>
              <a:t>“Do not seal up” &lt;&gt;Dan12:4</a:t>
            </a:r>
            <a:br>
              <a:rPr b="0">
                <a:latin typeface="+mn-lt"/>
                <a:ea typeface="+mn-ea"/>
                <a:cs typeface="+mn-cs"/>
                <a:sym typeface="Helvetica Light"/>
              </a:rPr>
            </a:br>
            <a:r>
              <a:rPr b="0">
                <a:latin typeface="+mn-lt"/>
                <a:ea typeface="+mn-ea"/>
                <a:cs typeface="+mn-cs"/>
                <a:sym typeface="Helvetica Light"/>
              </a:rPr>
              <a:t>“Servant” (6,9)</a:t>
            </a:r>
          </a:p>
          <a:p>
            <a:pPr marL="228600" indent="-228600" algn="l">
              <a:lnSpc>
                <a:spcPct val="110000"/>
              </a:lnSpc>
              <a:spcBef>
                <a:spcPts val="1900"/>
              </a:spcBef>
              <a:buSzPct val="100000"/>
              <a:buChar char="•"/>
              <a:defRPr b="1" sz="2800">
                <a:latin typeface="Helvetica"/>
                <a:ea typeface="Helvetica"/>
                <a:cs typeface="Helvetica"/>
                <a:sym typeface="Helvetica"/>
              </a:defRPr>
            </a:pPr>
            <a:r>
              <a:t>Revelation #5: 22:11-15</a:t>
            </a:r>
            <a:br/>
            <a:r>
              <a:rPr b="0">
                <a:latin typeface="+mn-lt"/>
                <a:ea typeface="+mn-ea"/>
                <a:cs typeface="+mn-cs"/>
                <a:sym typeface="Helvetica Light"/>
              </a:rPr>
              <a:t>Persevere</a:t>
            </a:r>
            <a:br>
              <a:rPr b="0">
                <a:latin typeface="+mn-lt"/>
                <a:ea typeface="+mn-ea"/>
                <a:cs typeface="+mn-cs"/>
                <a:sym typeface="Helvetica Light"/>
              </a:rPr>
            </a:br>
            <a:r>
              <a:rPr b="0">
                <a:latin typeface="+mn-lt"/>
                <a:ea typeface="+mn-ea"/>
                <a:cs typeface="+mn-cs"/>
                <a:sym typeface="Helvetica Light"/>
              </a:rPr>
              <a:t>Anticipate/fear reward</a:t>
            </a:r>
            <a:br>
              <a:rPr b="0">
                <a:latin typeface="+mn-lt"/>
                <a:ea typeface="+mn-ea"/>
                <a:cs typeface="+mn-cs"/>
                <a:sym typeface="Helvetica Light"/>
              </a:rPr>
            </a:br>
            <a:r>
              <a:rPr b="0">
                <a:latin typeface="+mn-lt"/>
                <a:ea typeface="+mn-ea"/>
                <a:cs typeface="+mn-cs"/>
                <a:sym typeface="Helvetica Light"/>
              </a:rPr>
              <a:t>Wash robes/tree of life</a:t>
            </a:r>
          </a:p>
        </p:txBody>
      </p:sp>
      <p:sp>
        <p:nvSpPr>
          <p:cNvPr id="120" name="Shape 120"/>
          <p:cNvSpPr/>
          <p:nvPr/>
        </p:nvSpPr>
        <p:spPr>
          <a:xfrm>
            <a:off x="1617405" y="4261619"/>
            <a:ext cx="5838750" cy="505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spcBef>
                <a:spcPts val="2900"/>
              </a:spcBef>
              <a:defRPr sz="2300">
                <a:latin typeface="Gill Sans"/>
                <a:ea typeface="Gill Sans"/>
                <a:cs typeface="Gill Sans"/>
                <a:sym typeface="Gill Sans"/>
              </a:defRPr>
            </a:lvl1pPr>
          </a:lstStyle>
          <a:p>
            <a:pPr/>
            <a:r>
              <a:t>11 “Let the one who does wrong, still do wrong; and let the one who is filthy, still be filthy; and let the one who is righteous, still practice righteousness; and let the one who is holy, still keep himself holy.”  12 “Behold, I am coming quickly, and My reward is with Me, to render to every man according to what he has done.  13 “I am the Alpha and the Omega, the first and the last, the beginning and the end.”  14 Blessed are those who wash their robes, that they may have the right to the tree of life, and may enter by the gates into the city.  15 Outside are the dogs and the sorcerers and the immoral persons and the murderers and the idolaters, and everyone who loves and practices lying. </a:t>
            </a:r>
          </a:p>
        </p:txBody>
      </p:sp>
    </p:spTree>
  </p:cSld>
  <p:clrMapOvr>
    <a:masterClrMapping/>
  </p:clrMapOvr>
  <mc:AlternateContent xmlns:mc="http://schemas.openxmlformats.org/markup-compatibility/2006">
    <mc:Choice xmlns:p14="http://schemas.microsoft.com/office/powerpoint/2010/main" Requires="p14">
      <p:transition spd="slow" advClick="1" p14:dur="20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6" presetID="18" grpId="1" fill="hold">
                                  <p:stCondLst>
                                    <p:cond delay="0"/>
                                  </p:stCondLst>
                                  <p:iterate type="el" backwards="0">
                                    <p:tmAbs val="0"/>
                                  </p:iterate>
                                  <p:childTnLst>
                                    <p:set>
                                      <p:cBhvr>
                                        <p:cTn id="6" fill="hold"/>
                                        <p:tgtEl>
                                          <p:spTgt spid="118"/>
                                        </p:tgtEl>
                                        <p:attrNameLst>
                                          <p:attrName>style.visibility</p:attrName>
                                        </p:attrNameLst>
                                      </p:cBhvr>
                                      <p:to>
                                        <p:strVal val="visible"/>
                                      </p:to>
                                    </p:set>
                                    <p:animEffect filter="strips(downRight)" transition="in">
                                      <p:cBhvr>
                                        <p:cTn id="7" dur="2750"/>
                                        <p:tgtEl>
                                          <p:spTgt spid="11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4" presetID="2" grpId="2" fill="hold">
                                  <p:stCondLst>
                                    <p:cond delay="0"/>
                                  </p:stCondLst>
                                  <p:iterate type="el" backwards="0">
                                    <p:tmAbs val="0"/>
                                  </p:iterate>
                                  <p:childTnLst>
                                    <p:set>
                                      <p:cBhvr>
                                        <p:cTn id="11" fill="hold"/>
                                        <p:tgtEl>
                                          <p:spTgt spid="119">
                                            <p:bg/>
                                          </p:spTgt>
                                        </p:tgtEl>
                                        <p:attrNameLst>
                                          <p:attrName>style.visibility</p:attrName>
                                        </p:attrNameLst>
                                      </p:cBhvr>
                                      <p:to>
                                        <p:strVal val="visible"/>
                                      </p:to>
                                    </p:set>
                                    <p:anim calcmode="lin" valueType="num">
                                      <p:cBhvr>
                                        <p:cTn id="12" dur="3750" fill="hold"/>
                                        <p:tgtEl>
                                          <p:spTgt spid="119">
                                            <p:bg/>
                                          </p:spTgt>
                                        </p:tgtEl>
                                        <p:attrNameLst>
                                          <p:attrName>ppt_x</p:attrName>
                                        </p:attrNameLst>
                                      </p:cBhvr>
                                      <p:tavLst>
                                        <p:tav tm="0">
                                          <p:val>
                                            <p:strVal val="#ppt_x"/>
                                          </p:val>
                                        </p:tav>
                                        <p:tav tm="100000">
                                          <p:val>
                                            <p:strVal val="#ppt_x"/>
                                          </p:val>
                                        </p:tav>
                                      </p:tavLst>
                                    </p:anim>
                                    <p:anim calcmode="lin" valueType="num">
                                      <p:cBhvr>
                                        <p:cTn id="13" dur="3750" fill="hold"/>
                                        <p:tgtEl>
                                          <p:spTgt spid="119">
                                            <p:bg/>
                                          </p:spTgt>
                                        </p:tgtEl>
                                        <p:attrNameLst>
                                          <p:attrName>ppt_y</p:attrName>
                                        </p:attrNameLst>
                                      </p:cBhvr>
                                      <p:tavLst>
                                        <p:tav tm="0">
                                          <p:val>
                                            <p:strVal val="1+#ppt_h/2"/>
                                          </p:val>
                                        </p:tav>
                                        <p:tav tm="100000">
                                          <p:val>
                                            <p:strVal val="#ppt_y"/>
                                          </p:val>
                                        </p:tav>
                                      </p:tavLst>
                                    </p:anim>
                                  </p:childTnLst>
                                </p:cTn>
                              </p:par>
                              <p:par>
                                <p:cTn id="14" presetClass="entr" nodeType="withEffect" presetSubtype="4" presetID="2" grpId="2" fill="hold">
                                  <p:stCondLst>
                                    <p:cond delay="0"/>
                                  </p:stCondLst>
                                  <p:iterate type="el" backwards="0">
                                    <p:tmAbs val="0"/>
                                  </p:iterate>
                                  <p:childTnLst>
                                    <p:set>
                                      <p:cBhvr>
                                        <p:cTn id="15" fill="hold"/>
                                        <p:tgtEl>
                                          <p:spTgt spid="119">
                                            <p:txEl>
                                              <p:pRg st="0" end="0"/>
                                            </p:txEl>
                                          </p:spTgt>
                                        </p:tgtEl>
                                        <p:attrNameLst>
                                          <p:attrName>style.visibility</p:attrName>
                                        </p:attrNameLst>
                                      </p:cBhvr>
                                      <p:to>
                                        <p:strVal val="visible"/>
                                      </p:to>
                                    </p:set>
                                    <p:anim calcmode="lin" valueType="num">
                                      <p:cBhvr>
                                        <p:cTn id="16" dur="3750" fill="hold"/>
                                        <p:tgtEl>
                                          <p:spTgt spid="119">
                                            <p:txEl>
                                              <p:pRg st="0" end="0"/>
                                            </p:txEl>
                                          </p:spTgt>
                                        </p:tgtEl>
                                        <p:attrNameLst>
                                          <p:attrName>ppt_x</p:attrName>
                                        </p:attrNameLst>
                                      </p:cBhvr>
                                      <p:tavLst>
                                        <p:tav tm="0">
                                          <p:val>
                                            <p:strVal val="#ppt_x"/>
                                          </p:val>
                                        </p:tav>
                                        <p:tav tm="100000">
                                          <p:val>
                                            <p:strVal val="#ppt_x"/>
                                          </p:val>
                                        </p:tav>
                                      </p:tavLst>
                                    </p:anim>
                                    <p:anim calcmode="lin" valueType="num">
                                      <p:cBhvr>
                                        <p:cTn id="17" dur="3750" fill="hold"/>
                                        <p:tgtEl>
                                          <p:spTgt spid="119">
                                            <p:txEl>
                                              <p:pRg st="0" end="0"/>
                                            </p:txEl>
                                          </p:spTgt>
                                        </p:tgtEl>
                                        <p:attrNameLst>
                                          <p:attrName>ppt_y</p:attrName>
                                        </p:attrNameLst>
                                      </p:cBhvr>
                                      <p:tavLst>
                                        <p:tav tm="0">
                                          <p:val>
                                            <p:strVal val="1+#ppt_h/2"/>
                                          </p:val>
                                        </p:tav>
                                        <p:tav tm="100000">
                                          <p:val>
                                            <p:strVal val="#ppt_y"/>
                                          </p:val>
                                        </p:tav>
                                      </p:tavLst>
                                    </p:anim>
                                  </p:childTnLst>
                                </p:cTn>
                              </p:par>
                            </p:childTnLst>
                          </p:cTn>
                        </p:par>
                        <p:par>
                          <p:cTn id="18" fill="hold">
                            <p:stCondLst>
                              <p:cond delay="3750"/>
                            </p:stCondLst>
                            <p:childTnLst>
                              <p:par>
                                <p:cTn id="19" presetClass="entr" nodeType="afterEffect" presetSubtype="4" presetID="2" grpId="2" fill="hold">
                                  <p:stCondLst>
                                    <p:cond delay="0"/>
                                  </p:stCondLst>
                                  <p:iterate type="el" backwards="0">
                                    <p:tmAbs val="0"/>
                                  </p:iterate>
                                  <p:childTnLst>
                                    <p:set>
                                      <p:cBhvr>
                                        <p:cTn id="20" fill="hold"/>
                                        <p:tgtEl>
                                          <p:spTgt spid="119">
                                            <p:txEl>
                                              <p:pRg st="1" end="1"/>
                                            </p:txEl>
                                          </p:spTgt>
                                        </p:tgtEl>
                                        <p:attrNameLst>
                                          <p:attrName>style.visibility</p:attrName>
                                        </p:attrNameLst>
                                      </p:cBhvr>
                                      <p:to>
                                        <p:strVal val="visible"/>
                                      </p:to>
                                    </p:set>
                                    <p:anim calcmode="lin" valueType="num">
                                      <p:cBhvr>
                                        <p:cTn id="21" dur="3750" fill="hold"/>
                                        <p:tgtEl>
                                          <p:spTgt spid="119">
                                            <p:txEl>
                                              <p:pRg st="1" end="1"/>
                                            </p:txEl>
                                          </p:spTgt>
                                        </p:tgtEl>
                                        <p:attrNameLst>
                                          <p:attrName>ppt_x</p:attrName>
                                        </p:attrNameLst>
                                      </p:cBhvr>
                                      <p:tavLst>
                                        <p:tav tm="0">
                                          <p:val>
                                            <p:strVal val="#ppt_x"/>
                                          </p:val>
                                        </p:tav>
                                        <p:tav tm="100000">
                                          <p:val>
                                            <p:strVal val="#ppt_x"/>
                                          </p:val>
                                        </p:tav>
                                      </p:tavLst>
                                    </p:anim>
                                    <p:anim calcmode="lin" valueType="num">
                                      <p:cBhvr>
                                        <p:cTn id="22" dur="3750" fill="hold"/>
                                        <p:tgtEl>
                                          <p:spTgt spid="1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6" presetID="18" grpId="3" fill="hold">
                                  <p:stCondLst>
                                    <p:cond delay="0"/>
                                  </p:stCondLst>
                                  <p:iterate type="el" backwards="0">
                                    <p:tmAbs val="0"/>
                                  </p:iterate>
                                  <p:childTnLst>
                                    <p:set>
                                      <p:cBhvr>
                                        <p:cTn id="26" fill="hold"/>
                                        <p:tgtEl>
                                          <p:spTgt spid="120"/>
                                        </p:tgtEl>
                                        <p:attrNameLst>
                                          <p:attrName>style.visibility</p:attrName>
                                        </p:attrNameLst>
                                      </p:cBhvr>
                                      <p:to>
                                        <p:strVal val="visible"/>
                                      </p:to>
                                    </p:set>
                                    <p:animEffect filter="strips(downRight)" transition="in">
                                      <p:cBhvr>
                                        <p:cTn id="27" dur="2750"/>
                                        <p:tgtEl>
                                          <p:spTgt spid="120"/>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4" presetID="2" grpId="2" fill="hold">
                                  <p:stCondLst>
                                    <p:cond delay="0"/>
                                  </p:stCondLst>
                                  <p:iterate type="el" backwards="0">
                                    <p:tmAbs val="0"/>
                                  </p:iterate>
                                  <p:childTnLst>
                                    <p:set>
                                      <p:cBhvr>
                                        <p:cTn id="31" fill="hold"/>
                                        <p:tgtEl>
                                          <p:spTgt spid="119">
                                            <p:txEl>
                                              <p:pRg st="2" end="2"/>
                                            </p:txEl>
                                          </p:spTgt>
                                        </p:tgtEl>
                                        <p:attrNameLst>
                                          <p:attrName>style.visibility</p:attrName>
                                        </p:attrNameLst>
                                      </p:cBhvr>
                                      <p:to>
                                        <p:strVal val="visible"/>
                                      </p:to>
                                    </p:set>
                                    <p:anim calcmode="lin" valueType="num">
                                      <p:cBhvr>
                                        <p:cTn id="32" dur="3750" fill="hold"/>
                                        <p:tgtEl>
                                          <p:spTgt spid="119">
                                            <p:txEl>
                                              <p:pRg st="2" end="2"/>
                                            </p:txEl>
                                          </p:spTgt>
                                        </p:tgtEl>
                                        <p:attrNameLst>
                                          <p:attrName>ppt_x</p:attrName>
                                        </p:attrNameLst>
                                      </p:cBhvr>
                                      <p:tavLst>
                                        <p:tav tm="0">
                                          <p:val>
                                            <p:strVal val="#ppt_x"/>
                                          </p:val>
                                        </p:tav>
                                        <p:tav tm="100000">
                                          <p:val>
                                            <p:strVal val="#ppt_x"/>
                                          </p:val>
                                        </p:tav>
                                      </p:tavLst>
                                    </p:anim>
                                    <p:anim calcmode="lin" valueType="num">
                                      <p:cBhvr>
                                        <p:cTn id="33" dur="3750" fill="hold"/>
                                        <p:tgtEl>
                                          <p:spTgt spid="11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19" grpId="2"/>
      <p:bldP build="whole" bldLvl="1" animBg="1" rev="0" advAuto="0" spid="120" grpId="3"/>
      <p:bldP build="whole" bldLvl="1" animBg="1" rev="0" advAuto="0" spid="118" grpId="1"/>
    </p:bld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