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12" r:id="rId2"/>
    <p:sldMasterId id="2147483697" r:id="rId3"/>
    <p:sldMasterId id="2147483685" r:id="rId4"/>
    <p:sldMasterId id="2147483661" r:id="rId5"/>
    <p:sldMasterId id="2147483673" r:id="rId6"/>
  </p:sldMasterIdLst>
  <p:notesMasterIdLst>
    <p:notesMasterId r:id="rId17"/>
  </p:notesMasterIdLst>
  <p:sldIdLst>
    <p:sldId id="256" r:id="rId7"/>
    <p:sldId id="263" r:id="rId8"/>
    <p:sldId id="285" r:id="rId9"/>
    <p:sldId id="284" r:id="rId10"/>
    <p:sldId id="286" r:id="rId11"/>
    <p:sldId id="287" r:id="rId12"/>
    <p:sldId id="288" r:id="rId13"/>
    <p:sldId id="282" r:id="rId14"/>
    <p:sldId id="283" r:id="rId15"/>
    <p:sldId id="276" r:id="rId16"/>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81500" autoAdjust="0"/>
  </p:normalViewPr>
  <p:slideViewPr>
    <p:cSldViewPr snapToGrid="0" snapToObjects="1">
      <p:cViewPr>
        <p:scale>
          <a:sx n="125" d="100"/>
          <a:sy n="125" d="100"/>
        </p:scale>
        <p:origin x="-120" y="3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626922755"/>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what does the word justify mean?  </a:t>
            </a:r>
          </a:p>
          <a:p>
            <a:r>
              <a:rPr lang="en-US" dirty="0" smtClean="0"/>
              <a:t>--To</a:t>
            </a:r>
            <a:r>
              <a:rPr lang="en-US" baseline="0" dirty="0" smtClean="0"/>
              <a:t> render a favorable verdict, to be acquitted and treated as righteous.  </a:t>
            </a:r>
          </a:p>
          <a:p>
            <a:r>
              <a:rPr lang="en-US" baseline="0" dirty="0" smtClean="0"/>
              <a:t>--Used a lot in Romans, when someone is justified, he is not only declared righteous, he becomes righteous.  </a:t>
            </a:r>
            <a:endParaRPr lang="en-US" dirty="0"/>
          </a:p>
        </p:txBody>
      </p:sp>
    </p:spTree>
    <p:extLst>
      <p:ext uri="{BB962C8B-B14F-4D97-AF65-F5344CB8AC3E}">
        <p14:creationId xmlns:p14="http://schemas.microsoft.com/office/powerpoint/2010/main" val="50043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379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#2:  We have full access to God’s presence and favor.</a:t>
            </a:r>
            <a:r>
              <a:rPr lang="en-US" baseline="0" dirty="0" smtClean="0"/>
              <a:t>  If you want to talk to President Obama, do you think it will be easy to do so?  There will be many levels of security that you will have to go through in order to have a chance to talk to him.  But very different when the President’s 2 daughters (Natasha and </a:t>
            </a:r>
            <a:r>
              <a:rPr lang="en-US" baseline="0" dirty="0" err="1" smtClean="0"/>
              <a:t>Malia</a:t>
            </a:r>
            <a:r>
              <a:rPr lang="en-US" baseline="0" dirty="0" smtClean="0"/>
              <a:t> Ann) want to talk to him.  </a:t>
            </a:r>
          </a:p>
          <a:p>
            <a:endParaRPr lang="en-US" baseline="0" dirty="0" smtClean="0"/>
          </a:p>
          <a:p>
            <a:r>
              <a:rPr lang="en-US" baseline="0" dirty="0" smtClean="0"/>
              <a:t>*Part of the reason why Paul takes  a break here and spends so much time talking about these assurances is because later on in chapters 6, 7, and 8 he is going to talk about how we can find consistent victory over sin.  He knows that we don’t learn overnight to walk with God consistently.  As we grow in our walk with God, we may struggle with temptations to sin, face discouragements and self-doubt.  When that happens, Satan starts to bombard us with doubt, despair, insecurity.  </a:t>
            </a:r>
          </a:p>
          <a:p>
            <a:endParaRPr lang="en-US" baseline="0" dirty="0" smtClean="0"/>
          </a:p>
          <a:p>
            <a:r>
              <a:rPr lang="en-US" baseline="0" dirty="0" smtClean="0"/>
              <a:t>*However there is victory in a Christian life.  We can transition from a flesh directed life to a spirit led life and that requires a change in our belief system as well as different habits of living and thinking.  So this starts with the assurance that we are secure in Christ.   Not a performance based or conditional salvation but a salvation bought by Christ’s own blood.  </a:t>
            </a:r>
            <a:endParaRPr lang="en-US" dirty="0"/>
          </a:p>
        </p:txBody>
      </p:sp>
    </p:spTree>
    <p:extLst>
      <p:ext uri="{BB962C8B-B14F-4D97-AF65-F5344CB8AC3E}">
        <p14:creationId xmlns:p14="http://schemas.microsoft.com/office/powerpoint/2010/main" val="386068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a:t>
            </a:r>
            <a:r>
              <a:rPr lang="en-US" baseline="0" dirty="0" smtClean="0"/>
              <a:t> tendency while we are suffering or going through tribulations is to withdraw or hunker down (resist the pressure). </a:t>
            </a:r>
          </a:p>
          <a:p>
            <a:endParaRPr lang="en-US" baseline="0" dirty="0" smtClean="0"/>
          </a:p>
          <a:p>
            <a:r>
              <a:rPr lang="en-US" baseline="0" dirty="0" smtClean="0"/>
              <a:t>*Jeremy </a:t>
            </a:r>
            <a:r>
              <a:rPr lang="en-US" baseline="0" smtClean="0"/>
              <a:t>Lin’s story.</a:t>
            </a:r>
          </a:p>
          <a:p>
            <a:endParaRPr lang="en-US" baseline="0" dirty="0" smtClean="0"/>
          </a:p>
          <a:p>
            <a:r>
              <a:rPr lang="en-US" baseline="0" dirty="0" smtClean="0"/>
              <a:t>*Examples of those going through suffering but not affected by it.  (Woman who was infected with </a:t>
            </a:r>
            <a:r>
              <a:rPr lang="en-US" baseline="0" dirty="0" err="1" smtClean="0"/>
              <a:t>ebola</a:t>
            </a:r>
            <a:r>
              <a:rPr lang="en-US" baseline="0" dirty="0" smtClean="0"/>
              <a:t> (God was the same before and after).  </a:t>
            </a:r>
            <a:endParaRPr lang="en-US" dirty="0"/>
          </a:p>
        </p:txBody>
      </p:sp>
    </p:spTree>
    <p:extLst>
      <p:ext uri="{BB962C8B-B14F-4D97-AF65-F5344CB8AC3E}">
        <p14:creationId xmlns:p14="http://schemas.microsoft.com/office/powerpoint/2010/main" val="101308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times</a:t>
            </a:r>
            <a:r>
              <a:rPr lang="en-US" baseline="0" dirty="0" smtClean="0"/>
              <a:t> we may say to ourselves, “we are just too sinful, God won’t really accept us after all.  Paul speaks directly to this fear in this passage.  </a:t>
            </a:r>
          </a:p>
          <a:p>
            <a:endParaRPr lang="en-US" baseline="0" dirty="0" smtClean="0"/>
          </a:p>
          <a:p>
            <a:r>
              <a:rPr lang="en-US" baseline="0" dirty="0" smtClean="0"/>
              <a:t>-Later on in Chapter 8, Paul says that we have been adopted as sons and daughters.  Just like any good parent, misbehavior is not cause for turning us away.  Misbehavior though is cause for discipline and training in righteousness.  </a:t>
            </a:r>
          </a:p>
        </p:txBody>
      </p:sp>
    </p:spTree>
    <p:extLst>
      <p:ext uri="{BB962C8B-B14F-4D97-AF65-F5344CB8AC3E}">
        <p14:creationId xmlns:p14="http://schemas.microsoft.com/office/powerpoint/2010/main" val="215254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9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2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78597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86273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3750512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07912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92879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1639081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84890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Blank">
    <p:spTree>
      <p:nvGrpSpPr>
        <p:cNvPr id="1" name=""/>
        <p:cNvGrpSpPr/>
        <p:nvPr/>
      </p:nvGrpSpPr>
      <p:grpSpPr>
        <a:xfrm>
          <a:off x="0" y="0"/>
          <a:ext cx="0" cy="0"/>
          <a:chOff x="0" y="0"/>
          <a:chExt cx="0" cy="0"/>
        </a:xfrm>
      </p:grpSpPr>
      <p:sp>
        <p:nvSpPr>
          <p:cNvPr id="29" name="Shape 29"/>
          <p:cNvSpPr/>
          <p:nvPr/>
        </p:nvSpPr>
        <p:spPr>
          <a:xfrm>
            <a:off x="-7246" y="0"/>
            <a:ext cx="1460195" cy="9753600"/>
          </a:xfrm>
          <a:prstGeom prst="rect">
            <a:avLst/>
          </a:prstGeom>
          <a:gradFill>
            <a:gsLst>
              <a:gs pos="0">
                <a:srgbClr val="BE8A2E"/>
              </a:gs>
              <a:gs pos="100000">
                <a:srgbClr val="4D370C"/>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30" name="Rom-Sidebar.png"/>
          <p:cNvPicPr/>
          <p:nvPr/>
        </p:nvPicPr>
        <p:blipFill>
          <a:blip r:embed="rId2">
            <a:extLst/>
          </a:blip>
          <a:stretch>
            <a:fillRect/>
          </a:stretch>
        </p:blipFill>
        <p:spPr>
          <a:xfrm>
            <a:off x="-12700" y="70594"/>
            <a:ext cx="1445704" cy="883486"/>
          </a:xfrm>
          <a:prstGeom prst="rect">
            <a:avLst/>
          </a:prstGeom>
          <a:ln w="12700">
            <a:miter lim="400000"/>
          </a:ln>
        </p:spPr>
      </p:pic>
    </p:spTree>
    <p:extLst>
      <p:ext uri="{BB962C8B-B14F-4D97-AF65-F5344CB8AC3E}">
        <p14:creationId xmlns:p14="http://schemas.microsoft.com/office/powerpoint/2010/main" val="2774229446"/>
      </p:ext>
    </p:extLst>
  </p:cSld>
  <p:clrMapOvr>
    <a:masterClrMapping/>
  </p:clrMapOvr>
  <p:transition xmlns:p14="http://schemas.microsoft.com/office/powerpoint/2010/mai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232745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22458930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643588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78097-B46D-BA4A-89D5-EEB17CD358B8}"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C153CC-B6DF-5C4C-A9D9-DA13334277E5}" type="slidenum">
              <a:rPr lang="en-US" smtClean="0"/>
              <a:t>‹#›</a:t>
            </a:fld>
            <a:endParaRPr lang="en-US" dirty="0"/>
          </a:p>
        </p:txBody>
      </p:sp>
    </p:spTree>
    <p:extLst>
      <p:ext uri="{BB962C8B-B14F-4D97-AF65-F5344CB8AC3E}">
        <p14:creationId xmlns:p14="http://schemas.microsoft.com/office/powerpoint/2010/main" val="463481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589336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29040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380445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26684486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03371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884623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1638300"/>
            <a:ext cx="10464800" cy="3302000"/>
          </a:xfrm>
          <a:prstGeom prst="rect">
            <a:avLst/>
          </a:prstGeom>
        </p:spPr>
        <p:txBody>
          <a:bodyPr anchor="b"/>
          <a:lstStyle/>
          <a:p>
            <a:pPr lvl="0">
              <a:defRPr sz="1800" b="0"/>
            </a:pPr>
            <a:r>
              <a:rPr sz="5200" b="1"/>
              <a:t>Title Text</a:t>
            </a:r>
          </a:p>
        </p:txBody>
      </p:sp>
      <p:sp>
        <p:nvSpPr>
          <p:cNvPr id="6" name="Shape 6"/>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777438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306113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19638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494337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116375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A2016-F071-4845-BFDD-DC967CAE8FBA}" type="datetimeFigureOut">
              <a:rPr lang="en-US" smtClean="0"/>
              <a:t>11/19/14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9A9455-0DCF-5F4C-9347-FAA45FAD5624}" type="slidenum">
              <a:rPr lang="en-US" smtClean="0"/>
              <a:t>‹#›</a:t>
            </a:fld>
            <a:endParaRPr lang="en-US" dirty="0"/>
          </a:p>
        </p:txBody>
      </p:sp>
    </p:spTree>
    <p:extLst>
      <p:ext uri="{BB962C8B-B14F-4D97-AF65-F5344CB8AC3E}">
        <p14:creationId xmlns:p14="http://schemas.microsoft.com/office/powerpoint/2010/main" val="3396543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792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510843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803695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2443339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270000" y="6718300"/>
            <a:ext cx="10464800" cy="1422400"/>
          </a:xfrm>
          <a:prstGeom prst="rect">
            <a:avLst/>
          </a:prstGeom>
        </p:spPr>
        <p:txBody>
          <a:bodyPr anchor="b"/>
          <a:lstStyle/>
          <a:p>
            <a:pPr lvl="0">
              <a:defRPr sz="1800" b="0"/>
            </a:pPr>
            <a:r>
              <a:rPr sz="5200" b="1"/>
              <a:t>Title Text</a:t>
            </a:r>
          </a:p>
        </p:txBody>
      </p:sp>
      <p:sp>
        <p:nvSpPr>
          <p:cNvPr id="9" name="Shape 9"/>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852199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4607823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558232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7817364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343668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4011103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481976-EE22-F547-8D89-21CDACB0DBD0}"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06826C-3D9D-8940-905C-42D509797EA5}" type="slidenum">
              <a:rPr lang="en-US" smtClean="0"/>
              <a:t>‹#›</a:t>
            </a:fld>
            <a:endParaRPr lang="en-US" dirty="0"/>
          </a:p>
        </p:txBody>
      </p:sp>
    </p:spTree>
    <p:extLst>
      <p:ext uri="{BB962C8B-B14F-4D97-AF65-F5344CB8AC3E}">
        <p14:creationId xmlns:p14="http://schemas.microsoft.com/office/powerpoint/2010/main" val="1329551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74054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497083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9748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b="0"/>
            </a:pPr>
            <a:r>
              <a:rPr sz="5200" b="1"/>
              <a:t>Title Text</a:t>
            </a:r>
          </a:p>
        </p:txBody>
      </p:sp>
    </p:spTree>
  </p:cSld>
  <p:clrMapOvr>
    <a:masterClrMapping/>
  </p:clrMapOvr>
  <p:transition xmlns:p14="http://schemas.microsoft.com/office/powerpoint/2010/mai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9153382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8" name="Footer Placeholder 7"/>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9" name="Slide Number Placeholder 8"/>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2618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4" name="Footer Placeholder 3"/>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5" name="Slide Number Placeholder 4"/>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1690237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3" name="Footer Placeholder 2"/>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4" name="Slide Number Placeholder 3"/>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574122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6684469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6" name="Footer Placeholder 5"/>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7" name="Slide Number Placeholder 6"/>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9379488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2092361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875" y="9040813"/>
            <a:ext cx="3033713" cy="519112"/>
          </a:xfrm>
          <a:prstGeom prst="rect">
            <a:avLst/>
          </a:prstGeom>
        </p:spPr>
        <p:txBody>
          <a:bodyPr/>
          <a:lstStyle/>
          <a:p>
            <a:fld id="{6DA74427-F7EB-EE4A-A35F-E82976393E91}" type="datetimeFigureOut">
              <a:rPr lang="en-US" smtClean="0"/>
              <a:t>11/19/14</a:t>
            </a:fld>
            <a:endParaRPr lang="en-US" dirty="0"/>
          </a:p>
        </p:txBody>
      </p:sp>
      <p:sp>
        <p:nvSpPr>
          <p:cNvPr id="5" name="Footer Placeholder 4"/>
          <p:cNvSpPr>
            <a:spLocks noGrp="1"/>
          </p:cNvSpPr>
          <p:nvPr>
            <p:ph type="ftr" sz="quarter" idx="11"/>
          </p:nvPr>
        </p:nvSpPr>
        <p:spPr>
          <a:xfrm>
            <a:off x="4443413" y="9040813"/>
            <a:ext cx="4117975" cy="519112"/>
          </a:xfrm>
          <a:prstGeom prst="rect">
            <a:avLst/>
          </a:prstGeom>
        </p:spPr>
        <p:txBody>
          <a:bodyPr/>
          <a:lstStyle/>
          <a:p>
            <a:endParaRPr lang="en-US" dirty="0"/>
          </a:p>
        </p:txBody>
      </p:sp>
      <p:sp>
        <p:nvSpPr>
          <p:cNvPr id="6" name="Slide Number Placeholder 5"/>
          <p:cNvSpPr>
            <a:spLocks noGrp="1"/>
          </p:cNvSpPr>
          <p:nvPr>
            <p:ph type="sldNum" sz="quarter" idx="12"/>
          </p:nvPr>
        </p:nvSpPr>
        <p:spPr>
          <a:xfrm>
            <a:off x="9320213" y="9040813"/>
            <a:ext cx="3033712" cy="519112"/>
          </a:xfrm>
          <a:prstGeom prst="rect">
            <a:avLst/>
          </a:prstGeom>
        </p:spPr>
        <p:txBody>
          <a:bodyPr/>
          <a:lstStyle/>
          <a:p>
            <a:fld id="{CF310D19-3257-8B42-9A0C-961D774B01BD}" type="slidenum">
              <a:rPr lang="en-US" smtClean="0"/>
              <a:t>‹#›</a:t>
            </a:fld>
            <a:endParaRPr lang="en-US" dirty="0"/>
          </a:p>
        </p:txBody>
      </p:sp>
    </p:spTree>
    <p:extLst>
      <p:ext uri="{BB962C8B-B14F-4D97-AF65-F5344CB8AC3E}">
        <p14:creationId xmlns:p14="http://schemas.microsoft.com/office/powerpoint/2010/main" val="35429781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949010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286097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952500" y="635000"/>
            <a:ext cx="5334000" cy="3987800"/>
          </a:xfrm>
          <a:prstGeom prst="rect">
            <a:avLst/>
          </a:prstGeom>
        </p:spPr>
        <p:txBody>
          <a:bodyPr anchor="b"/>
          <a:lstStyle>
            <a:lvl1pPr>
              <a:defRPr sz="6000" b="0">
                <a:latin typeface="+mn-lt"/>
                <a:ea typeface="+mn-ea"/>
                <a:cs typeface="+mn-cs"/>
                <a:sym typeface="Helvetica Light"/>
              </a:defRPr>
            </a:lvl1pPr>
          </a:lstStyle>
          <a:p>
            <a:pPr lvl="0">
              <a:defRPr sz="1800"/>
            </a:pPr>
            <a:r>
              <a:rPr sz="6000"/>
              <a:t>Title Text</a:t>
            </a:r>
          </a:p>
        </p:txBody>
      </p:sp>
      <p:sp>
        <p:nvSpPr>
          <p:cNvPr id="14" name="Shape 14"/>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778199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17802224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547446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5443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2168082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3362198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47990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21316019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B3803-5820-0443-86E1-F15B915DB494}" type="datetimeFigureOut">
              <a:rPr lang="en-US" smtClean="0"/>
              <a:t>11/19/14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12A6D0-C067-954C-8524-C236FE00EC2F}" type="slidenum">
              <a:rPr lang="en-US" smtClean="0"/>
              <a:t>‹#›</a:t>
            </a:fld>
            <a:endParaRPr lang="en-US" dirty="0"/>
          </a:p>
        </p:txBody>
      </p:sp>
    </p:spTree>
    <p:extLst>
      <p:ext uri="{BB962C8B-B14F-4D97-AF65-F5344CB8AC3E}">
        <p14:creationId xmlns:p14="http://schemas.microsoft.com/office/powerpoint/2010/main" val="423838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a:pPr>
            <a:r>
              <a:rPr sz="5200" b="1"/>
              <a:t>Title Text</a:t>
            </a:r>
          </a:p>
        </p:txBody>
      </p:sp>
      <p:sp>
        <p:nvSpPr>
          <p:cNvPr id="19" name="Shape 19"/>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b="0"/>
            </a:pPr>
            <a:r>
              <a:rPr sz="5200" b="1"/>
              <a:t>Title Text</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3" Type="http://schemas.openxmlformats.org/officeDocument/2006/relationships/image" Target="../media/image3.png"/><Relationship Id="rId14" Type="http://schemas.openxmlformats.org/officeDocument/2006/relationships/image" Target="../media/image4.pn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b="0"/>
            </a:pPr>
            <a:r>
              <a:rPr sz="5200" b="1"/>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649" r:id="rId3"/>
    <p:sldLayoutId id="2147483650" r:id="rId4"/>
    <p:sldLayoutId id="2147483651" r:id="rId5"/>
    <p:sldLayoutId id="2147483652"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p:timing>
    <p:tnLst>
      <p:par>
        <p:cTn xmlns:p14="http://schemas.microsoft.com/office/powerpoint/2010/main" id="1" dur="indefinite" restart="never" nodeType="tmRoot"/>
      </p:par>
    </p:tnLst>
  </p:timing>
  <p:txStyles>
    <p:titleStyle>
      <a:lvl1pPr algn="ctr" defTabSz="584200">
        <a:defRPr sz="5200" b="1">
          <a:latin typeface="+mj-lt"/>
          <a:ea typeface="+mj-ea"/>
          <a:cs typeface="+mj-cs"/>
          <a:sym typeface="Garamond"/>
        </a:defRPr>
      </a:lvl1pPr>
      <a:lvl2pPr indent="228600" algn="ctr" defTabSz="584200">
        <a:defRPr sz="5200" b="1">
          <a:latin typeface="+mj-lt"/>
          <a:ea typeface="+mj-ea"/>
          <a:cs typeface="+mj-cs"/>
          <a:sym typeface="Garamond"/>
        </a:defRPr>
      </a:lvl2pPr>
      <a:lvl3pPr indent="457200" algn="ctr" defTabSz="584200">
        <a:defRPr sz="5200" b="1">
          <a:latin typeface="+mj-lt"/>
          <a:ea typeface="+mj-ea"/>
          <a:cs typeface="+mj-cs"/>
          <a:sym typeface="Garamond"/>
        </a:defRPr>
      </a:lvl3pPr>
      <a:lvl4pPr indent="685800" algn="ctr" defTabSz="584200">
        <a:defRPr sz="5200" b="1">
          <a:latin typeface="+mj-lt"/>
          <a:ea typeface="+mj-ea"/>
          <a:cs typeface="+mj-cs"/>
          <a:sym typeface="Garamond"/>
        </a:defRPr>
      </a:lvl4pPr>
      <a:lvl5pPr indent="914400" algn="ctr" defTabSz="584200">
        <a:defRPr sz="5200" b="1">
          <a:latin typeface="+mj-lt"/>
          <a:ea typeface="+mj-ea"/>
          <a:cs typeface="+mj-cs"/>
          <a:sym typeface="Garamond"/>
        </a:defRPr>
      </a:lvl5pPr>
      <a:lvl6pPr indent="1143000" algn="ctr" defTabSz="584200">
        <a:defRPr sz="5200" b="1">
          <a:latin typeface="+mj-lt"/>
          <a:ea typeface="+mj-ea"/>
          <a:cs typeface="+mj-cs"/>
          <a:sym typeface="Garamond"/>
        </a:defRPr>
      </a:lvl6pPr>
      <a:lvl7pPr indent="1371600" algn="ctr" defTabSz="584200">
        <a:defRPr sz="5200" b="1">
          <a:latin typeface="+mj-lt"/>
          <a:ea typeface="+mj-ea"/>
          <a:cs typeface="+mj-cs"/>
          <a:sym typeface="Garamond"/>
        </a:defRPr>
      </a:lvl7pPr>
      <a:lvl8pPr indent="1600200" algn="ctr" defTabSz="584200">
        <a:defRPr sz="5200" b="1">
          <a:latin typeface="+mj-lt"/>
          <a:ea typeface="+mj-ea"/>
          <a:cs typeface="+mj-cs"/>
          <a:sym typeface="Garamond"/>
        </a:defRPr>
      </a:lvl8pPr>
      <a:lvl9pPr indent="1828800" algn="ctr" defTabSz="584200">
        <a:defRPr sz="5200" b="1">
          <a:latin typeface="+mj-lt"/>
          <a:ea typeface="+mj-ea"/>
          <a:cs typeface="+mj-cs"/>
          <a:sym typeface="Garamond"/>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02078097-B46D-BA4A-89D5-EEB17CD358B8}" type="datetimeFigureOut">
              <a:rPr lang="en-US" smtClean="0"/>
              <a:t>11/19/14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49C153CC-B6DF-5C4C-A9D9-DA13334277E5}" type="slidenum">
              <a:rPr lang="en-US" smtClean="0"/>
              <a:t>‹#›</a:t>
            </a:fld>
            <a:endParaRPr lang="en-US" dirty="0"/>
          </a:p>
        </p:txBody>
      </p:sp>
    </p:spTree>
    <p:extLst>
      <p:ext uri="{BB962C8B-B14F-4D97-AF65-F5344CB8AC3E}">
        <p14:creationId xmlns:p14="http://schemas.microsoft.com/office/powerpoint/2010/main" val="35615506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B8CA2016-F071-4845-BFDD-DC967CAE8FBA}" type="datetimeFigureOut">
              <a:rPr lang="en-US" smtClean="0"/>
              <a:t>11/19/14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BF9A9455-0DCF-5F4C-9347-FAA45FAD5624}" type="slidenum">
              <a:rPr lang="en-US" smtClean="0"/>
              <a:t>‹#›</a:t>
            </a:fld>
            <a:endParaRPr lang="en-US" dirty="0"/>
          </a:p>
        </p:txBody>
      </p:sp>
    </p:spTree>
    <p:extLst>
      <p:ext uri="{BB962C8B-B14F-4D97-AF65-F5344CB8AC3E}">
        <p14:creationId xmlns:p14="http://schemas.microsoft.com/office/powerpoint/2010/main" val="396413162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88481976-EE22-F547-8D89-21CDACB0DBD0}" type="datetimeFigureOut">
              <a:rPr lang="en-US" smtClean="0"/>
              <a:t>11/19/14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1206826C-3D9D-8940-905C-42D509797EA5}" type="slidenum">
              <a:rPr lang="en-US" smtClean="0"/>
              <a:t>‹#›</a:t>
            </a:fld>
            <a:endParaRPr lang="en-US" dirty="0"/>
          </a:p>
        </p:txBody>
      </p:sp>
    </p:spTree>
    <p:extLst>
      <p:ext uri="{BB962C8B-B14F-4D97-AF65-F5344CB8AC3E}">
        <p14:creationId xmlns:p14="http://schemas.microsoft.com/office/powerpoint/2010/main" val="23879303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4772" y="0"/>
            <a:ext cx="11703050" cy="105831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569280" y="1516980"/>
            <a:ext cx="11435520" cy="555504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8" name="Picture 7"/>
          <p:cNvPicPr>
            <a:picLocks noChangeAspect="1"/>
          </p:cNvPicPr>
          <p:nvPr userDrawn="1"/>
        </p:nvPicPr>
        <p:blipFill>
          <a:blip r:embed="rId13"/>
          <a:stretch>
            <a:fillRect/>
          </a:stretch>
        </p:blipFill>
        <p:spPr>
          <a:xfrm>
            <a:off x="-42663" y="-12451"/>
            <a:ext cx="1524788" cy="9848538"/>
          </a:xfrm>
          <a:prstGeom prst="rect">
            <a:avLst/>
          </a:prstGeom>
        </p:spPr>
      </p:pic>
      <p:pic>
        <p:nvPicPr>
          <p:cNvPr id="9" name="Picture 8"/>
          <p:cNvPicPr>
            <a:picLocks noChangeAspect="1"/>
          </p:cNvPicPr>
          <p:nvPr userDrawn="1"/>
        </p:nvPicPr>
        <p:blipFill>
          <a:blip r:embed="rId14"/>
          <a:stretch>
            <a:fillRect/>
          </a:stretch>
        </p:blipFill>
        <p:spPr>
          <a:xfrm>
            <a:off x="-42663" y="57503"/>
            <a:ext cx="1447800" cy="876300"/>
          </a:xfrm>
          <a:prstGeom prst="rect">
            <a:avLst/>
          </a:prstGeom>
        </p:spPr>
      </p:pic>
    </p:spTree>
    <p:extLst>
      <p:ext uri="{BB962C8B-B14F-4D97-AF65-F5344CB8AC3E}">
        <p14:creationId xmlns:p14="http://schemas.microsoft.com/office/powerpoint/2010/main" val="3938171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FC9B3803-5820-0443-86E1-F15B915DB494}" type="datetimeFigureOut">
              <a:rPr lang="en-US" smtClean="0"/>
              <a:t>11/19/14</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B12A6D0-C067-954C-8524-C236FE00EC2F}" type="slidenum">
              <a:rPr lang="en-US" smtClean="0"/>
              <a:t>‹#›</a:t>
            </a:fld>
            <a:endParaRPr lang="en-US" dirty="0"/>
          </a:p>
        </p:txBody>
      </p:sp>
    </p:spTree>
    <p:extLst>
      <p:ext uri="{BB962C8B-B14F-4D97-AF65-F5344CB8AC3E}">
        <p14:creationId xmlns:p14="http://schemas.microsoft.com/office/powerpoint/2010/main" val="8339761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1A7F9"/>
            </a:gs>
            <a:gs pos="100000">
              <a:srgbClr val="FEF1AE"/>
            </a:gs>
          </a:gsLst>
          <a:lin ang="5400000" scaled="0"/>
        </a:gradFill>
        <a:effectLst/>
      </p:bgPr>
    </p:bg>
    <p:spTree>
      <p:nvGrpSpPr>
        <p:cNvPr id="1" name=""/>
        <p:cNvGrpSpPr/>
        <p:nvPr/>
      </p:nvGrpSpPr>
      <p:grpSpPr>
        <a:xfrm>
          <a:off x="0" y="0"/>
          <a:ext cx="0" cy="0"/>
          <a:chOff x="0" y="0"/>
          <a:chExt cx="0" cy="0"/>
        </a:xfrm>
      </p:grpSpPr>
      <p:pic>
        <p:nvPicPr>
          <p:cNvPr id="34" name="Coliseum_Romans.png"/>
          <p:cNvPicPr/>
          <p:nvPr/>
        </p:nvPicPr>
        <p:blipFill>
          <a:blip r:embed="rId2">
            <a:extLst/>
          </a:blip>
          <a:stretch>
            <a:fillRect/>
          </a:stretch>
        </p:blipFill>
        <p:spPr>
          <a:xfrm>
            <a:off x="0" y="1670694"/>
            <a:ext cx="13004800" cy="7969251"/>
          </a:xfrm>
          <a:prstGeom prst="rect">
            <a:avLst/>
          </a:prstGeom>
          <a:ln w="12700">
            <a:miter lim="400000"/>
          </a:ln>
          <a:effectLst>
            <a:outerShdw blurRad="114300" dist="25400" dir="1733921" rotWithShape="0">
              <a:srgbClr val="000000">
                <a:alpha val="59426"/>
              </a:srgbClr>
            </a:outerShdw>
          </a:effectLst>
        </p:spPr>
      </p:pic>
      <p:sp>
        <p:nvSpPr>
          <p:cNvPr id="35" name="Shape 35"/>
          <p:cNvSpPr/>
          <p:nvPr/>
        </p:nvSpPr>
        <p:spPr>
          <a:xfrm>
            <a:off x="0" y="-438159"/>
            <a:ext cx="13004800" cy="2633391"/>
          </a:xfrm>
          <a:prstGeom prst="rect">
            <a:avLst/>
          </a:prstGeom>
          <a:ln w="12700">
            <a:miter lim="400000"/>
          </a:ln>
          <a:effectLst>
            <a:outerShdw blurRad="114300" dist="25400" dir="1733921" rotWithShape="0">
              <a:srgbClr val="FFFFFF">
                <a:alpha val="83222"/>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18000" spc="1440">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sz="18000" spc="1440">
                <a:solidFill>
                  <a:srgbClr val="494237"/>
                </a:solidFill>
              </a:rPr>
              <a:t>ROMANS</a:t>
            </a:r>
          </a:p>
        </p:txBody>
      </p:sp>
      <p:sp>
        <p:nvSpPr>
          <p:cNvPr id="36" name="Shape 36"/>
          <p:cNvSpPr/>
          <p:nvPr/>
        </p:nvSpPr>
        <p:spPr>
          <a:xfrm>
            <a:off x="-1" y="7844346"/>
            <a:ext cx="13004801" cy="1097737"/>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6500" b="1" spc="194" baseline="1538">
                <a:solidFill>
                  <a:srgbClr val="D2B9AA"/>
                </a:solidFill>
                <a:effectLst>
                  <a:outerShdw blurRad="12700" dist="12700" dir="2100000" rotWithShape="0">
                    <a:srgbClr val="000000"/>
                  </a:outerShdw>
                </a:effectLst>
                <a:latin typeface="Copperplate Gothic Bold"/>
                <a:ea typeface="Copperplate Gothic Bold"/>
                <a:cs typeface="Copperplate Gothic Bold"/>
                <a:sym typeface="Copperplate Gothic Bold"/>
              </a:defRPr>
            </a:lvl1pPr>
          </a:lstStyle>
          <a:p>
            <a:pPr lvl="0">
              <a:defRPr sz="1800" b="0" spc="0" baseline="0">
                <a:solidFill>
                  <a:srgbClr val="000000"/>
                </a:solidFill>
                <a:effectLst/>
              </a:defRPr>
            </a:pPr>
            <a:r>
              <a:rPr sz="6500" b="1" spc="194" baseline="1538">
                <a:solidFill>
                  <a:srgbClr val="D2B9AA"/>
                </a:solidFill>
                <a:effectLst>
                  <a:outerShdw blurRad="12700" dist="12700" dir="2100000" rotWithShape="0">
                    <a:srgbClr val="000000"/>
                  </a:outerShdw>
                </a:effectLst>
              </a:rPr>
              <a:t>Laying a solid foundation</a:t>
            </a:r>
          </a:p>
        </p:txBody>
      </p:sp>
      <p:sp>
        <p:nvSpPr>
          <p:cNvPr id="37" name="Shape 37"/>
          <p:cNvSpPr/>
          <p:nvPr/>
        </p:nvSpPr>
        <p:spPr>
          <a:xfrm>
            <a:off x="4730756" y="4248326"/>
            <a:ext cx="4088047" cy="615553"/>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400" spc="512">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4000" spc="512" dirty="0" smtClean="0">
                <a:solidFill>
                  <a:srgbClr val="494237"/>
                </a:solidFill>
              </a:rPr>
              <a:t> Romans 5:1-11</a:t>
            </a:r>
            <a:endParaRPr sz="4000" spc="512" dirty="0">
              <a:solidFill>
                <a:srgbClr val="494237"/>
              </a:solidFill>
            </a:endParaRPr>
          </a:p>
        </p:txBody>
      </p:sp>
      <p:sp>
        <p:nvSpPr>
          <p:cNvPr id="38" name="Shape 38"/>
          <p:cNvSpPr/>
          <p:nvPr/>
        </p:nvSpPr>
        <p:spPr>
          <a:xfrm>
            <a:off x="0" y="8655863"/>
            <a:ext cx="13004801" cy="1097738"/>
          </a:xfrm>
          <a:prstGeom prst="rect">
            <a:avLst/>
          </a:prstGeom>
          <a:solidFill>
            <a:srgbClr val="614639"/>
          </a:solidFill>
          <a:ln w="12700">
            <a:miter lim="400000"/>
          </a:ln>
          <a:extLst>
            <a:ext uri="{C572A759-6A51-4108-AA02-DFA0A04FC94B}">
              <ma14:wrappingTextBoxFlag xmlns:ma14="http://schemas.microsoft.com/office/mac/drawingml/2011/main" val="1"/>
            </a:ext>
          </a:extLst>
        </p:spPr>
        <p:txBody>
          <a:bodyPr lIns="0" tIns="0" rIns="0" bIns="0" anchor="ctr"/>
          <a:lstStyle>
            <a:lvl1pPr defTabSz="457200">
              <a:lnSpc>
                <a:spcPct val="90000"/>
              </a:lnSpc>
              <a:defRPr sz="3400" spc="101" baseline="2941">
                <a:solidFill>
                  <a:srgbClr val="D2B9AA"/>
                </a:solidFill>
                <a:effectLst>
                  <a:outerShdw blurRad="12700" dist="12700" dir="2100000" rotWithShape="0">
                    <a:srgbClr val="000000"/>
                  </a:outerShdw>
                </a:effectLst>
                <a:latin typeface="Times New Roman Bold"/>
                <a:ea typeface="Times New Roman Bold"/>
                <a:cs typeface="Times New Roman Bold"/>
                <a:sym typeface="Times New Roman Bold"/>
              </a:defRPr>
            </a:lvl1pPr>
          </a:lstStyle>
          <a:p>
            <a:pPr lvl="0">
              <a:defRPr sz="1800" spc="0" baseline="0">
                <a:solidFill>
                  <a:srgbClr val="000000"/>
                </a:solidFill>
                <a:effectLst/>
              </a:defRPr>
            </a:pPr>
            <a:r>
              <a:rPr lang="en-US" sz="3400" spc="101" baseline="2941" dirty="0" smtClean="0">
                <a:solidFill>
                  <a:srgbClr val="D2B9AA"/>
                </a:solidFill>
                <a:effectLst>
                  <a:outerShdw blurRad="12700" dist="12700" dir="2100000" rotWithShape="0">
                    <a:srgbClr val="000000"/>
                  </a:outerShdw>
                </a:effectLst>
              </a:rPr>
              <a:t>Calvin Chiang</a:t>
            </a:r>
            <a:endParaRPr sz="3400" spc="101" baseline="2941" dirty="0">
              <a:solidFill>
                <a:srgbClr val="D2B9AA"/>
              </a:solidFill>
              <a:effectLst>
                <a:outerShdw blurRad="12700" dist="12700" dir="2100000" rotWithShape="0">
                  <a:srgbClr val="000000"/>
                </a:outerShdw>
              </a:effectLst>
            </a:endParaRPr>
          </a:p>
        </p:txBody>
      </p:sp>
      <p:sp>
        <p:nvSpPr>
          <p:cNvPr id="39" name="Shape 39"/>
          <p:cNvSpPr/>
          <p:nvPr/>
        </p:nvSpPr>
        <p:spPr>
          <a:xfrm>
            <a:off x="3533392" y="2436605"/>
            <a:ext cx="7670042" cy="830997"/>
          </a:xfrm>
          <a:prstGeom prst="rect">
            <a:avLst/>
          </a:prstGeom>
          <a:ln w="12700">
            <a:miter lim="400000"/>
          </a:ln>
          <a:effectLst>
            <a:outerShdw blurRad="114300" dist="25400" dir="1733921" rotWithShape="0">
              <a:srgbClr val="FFFFFF">
                <a:alpha val="72544"/>
              </a:srgbClr>
            </a:outerShdw>
          </a:effectLst>
          <a:extLst>
            <a:ext uri="{C572A759-6A51-4108-AA02-DFA0A04FC94B}">
              <ma14:wrappingTextBoxFlag xmlns:ma14="http://schemas.microsoft.com/office/mac/drawingml/2011/main" val="1"/>
            </a:ext>
          </a:extLst>
        </p:spPr>
        <p:txBody>
          <a:bodyPr lIns="0" tIns="0" rIns="0" bIns="0" anchor="ctr">
            <a:spAutoFit/>
          </a:bodyPr>
          <a:lstStyle>
            <a:lvl1pPr defTabSz="457200">
              <a:defRPr sz="6200" spc="496">
                <a:solidFill>
                  <a:srgbClr val="494237"/>
                </a:solidFill>
                <a:latin typeface="Times New Roman Bold"/>
                <a:ea typeface="Times New Roman Bold"/>
                <a:cs typeface="Times New Roman Bold"/>
                <a:sym typeface="Times New Roman Bold"/>
              </a:defRPr>
            </a:lvl1pPr>
          </a:lstStyle>
          <a:p>
            <a:pPr lvl="0">
              <a:defRPr sz="1800" spc="0">
                <a:solidFill>
                  <a:srgbClr val="000000"/>
                </a:solidFill>
              </a:defRPr>
            </a:pPr>
            <a:r>
              <a:rPr lang="en-US" sz="5400" b="1" i="1" spc="0" dirty="0" smtClean="0">
                <a:solidFill>
                  <a:schemeClr val="accent3">
                    <a:lumMod val="50000"/>
                  </a:schemeClr>
                </a:solidFill>
              </a:rPr>
              <a:t>A Faith Worth Believing</a:t>
            </a:r>
            <a:endParaRPr sz="5400" b="1" i="1" spc="496" dirty="0">
              <a:solidFill>
                <a:schemeClr val="accent3">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Discussion Questions</a:t>
            </a:r>
            <a:endParaRPr lang="en-US" b="1" dirty="0">
              <a:latin typeface="Garamond"/>
              <a:cs typeface="Garamond"/>
            </a:endParaRPr>
          </a:p>
        </p:txBody>
      </p:sp>
      <p:sp>
        <p:nvSpPr>
          <p:cNvPr id="3" name="Content Placeholder 2"/>
          <p:cNvSpPr>
            <a:spLocks noGrp="1"/>
          </p:cNvSpPr>
          <p:nvPr>
            <p:ph idx="1"/>
          </p:nvPr>
        </p:nvSpPr>
        <p:spPr>
          <a:xfrm>
            <a:off x="1576852" y="1252821"/>
            <a:ext cx="11326348" cy="5452780"/>
          </a:xfrm>
        </p:spPr>
        <p:style>
          <a:lnRef idx="1">
            <a:schemeClr val="accent6"/>
          </a:lnRef>
          <a:fillRef idx="2">
            <a:schemeClr val="accent6"/>
          </a:fillRef>
          <a:effectRef idx="1">
            <a:schemeClr val="accent6"/>
          </a:effectRef>
          <a:fontRef idx="minor">
            <a:schemeClr val="dk1"/>
          </a:fontRef>
        </p:style>
        <p:txBody>
          <a:bodyPr>
            <a:normAutofit/>
          </a:bodyPr>
          <a:lstStyle/>
          <a:p>
            <a:pPr marL="514350" indent="-514350">
              <a:buAutoNum type="arabicPeriod"/>
            </a:pPr>
            <a:r>
              <a:rPr lang="en-US" dirty="0" smtClean="0"/>
              <a:t>Is suffering an indication that God does not love us or that He is punishing us?  </a:t>
            </a:r>
          </a:p>
          <a:p>
            <a:pPr marL="0" indent="0">
              <a:buNone/>
            </a:pPr>
            <a:endParaRPr lang="en-US" dirty="0"/>
          </a:p>
          <a:p>
            <a:pPr marL="514350" indent="-514350">
              <a:buFont typeface="Arial"/>
              <a:buAutoNum type="arabicPeriod"/>
            </a:pPr>
            <a:r>
              <a:rPr lang="en-US" dirty="0"/>
              <a:t>How can a knowledge of the process of character change help us to rejoice in our sufferings?  </a:t>
            </a:r>
            <a:endParaRPr lang="en-US" dirty="0" smtClean="0"/>
          </a:p>
          <a:p>
            <a:pPr marL="514350" indent="-514350">
              <a:buFont typeface="Arial"/>
              <a:buAutoNum type="arabicPeriod"/>
            </a:pPr>
            <a:endParaRPr lang="en-US" dirty="0"/>
          </a:p>
          <a:p>
            <a:pPr marL="514350" indent="-514350">
              <a:buFont typeface="Arial"/>
              <a:buAutoNum type="arabicPeriod"/>
            </a:pPr>
            <a:r>
              <a:rPr lang="en-US" dirty="0" smtClean="0"/>
              <a:t>This passage gives us many reasons to rejoice in Christ.  What are some things that you are thankful for?  </a:t>
            </a:r>
            <a:endParaRPr lang="en-US" dirty="0"/>
          </a:p>
          <a:p>
            <a:pPr marL="514350" indent="-514350">
              <a:buAutoNum type="arabicPeriod"/>
            </a:pPr>
            <a:endParaRPr lang="en-US" dirty="0" smtClean="0"/>
          </a:p>
        </p:txBody>
      </p:sp>
      <p:pic>
        <p:nvPicPr>
          <p:cNvPr id="5" name="Picture 4"/>
          <p:cNvPicPr>
            <a:picLocks noChangeAspect="1"/>
          </p:cNvPicPr>
          <p:nvPr/>
        </p:nvPicPr>
        <p:blipFill>
          <a:blip r:embed="rId2"/>
          <a:stretch>
            <a:fillRect/>
          </a:stretch>
        </p:blipFill>
        <p:spPr>
          <a:xfrm>
            <a:off x="9151620" y="6449060"/>
            <a:ext cx="2857500" cy="2857500"/>
          </a:xfrm>
          <a:prstGeom prst="rect">
            <a:avLst/>
          </a:prstGeom>
          <a:ln>
            <a:noFill/>
          </a:ln>
          <a:effectLst>
            <a:softEdge rad="112500"/>
          </a:effectLst>
        </p:spPr>
      </p:pic>
    </p:spTree>
    <p:extLst>
      <p:ext uri="{BB962C8B-B14F-4D97-AF65-F5344CB8AC3E}">
        <p14:creationId xmlns:p14="http://schemas.microsoft.com/office/powerpoint/2010/main" val="17078919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1062" y="532669"/>
            <a:ext cx="5606058" cy="718145"/>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4000" b="1" dirty="0" smtClean="0">
                <a:solidFill>
                  <a:srgbClr val="000000"/>
                </a:solidFill>
                <a:latin typeface="Garamond"/>
                <a:cs typeface="Garamond"/>
              </a:rPr>
              <a:t>Previously on Romans….</a:t>
            </a:r>
            <a:endParaRPr kumimoji="0" lang="en-US" sz="4000" b="1" u="none" strike="noStrike" cap="none" spc="0" normalizeH="0" baseline="0" dirty="0">
              <a:ln>
                <a:noFill/>
              </a:ln>
              <a:solidFill>
                <a:srgbClr val="000000"/>
              </a:solidFill>
              <a:effectLst/>
              <a:uFillTx/>
              <a:latin typeface="Garamond"/>
              <a:cs typeface="Garamond"/>
              <a:sym typeface="Helvetica Light"/>
            </a:endParaRPr>
          </a:p>
        </p:txBody>
      </p:sp>
      <p:sp>
        <p:nvSpPr>
          <p:cNvPr id="4" name="Content Placeholder 3"/>
          <p:cNvSpPr>
            <a:spLocks noGrp="1"/>
          </p:cNvSpPr>
          <p:nvPr>
            <p:ph idx="4294967295"/>
          </p:nvPr>
        </p:nvSpPr>
        <p:spPr>
          <a:xfrm>
            <a:off x="1397318" y="1517650"/>
            <a:ext cx="11434762" cy="8235950"/>
          </a:xfrm>
        </p:spPr>
        <p:txBody>
          <a:bodyPr>
            <a:normAutofit/>
          </a:bodyPr>
          <a:lstStyle/>
          <a:p>
            <a:pPr marL="0" indent="0">
              <a:buSzPct val="125000"/>
              <a:buNone/>
            </a:pPr>
            <a:endParaRPr lang="en-US" dirty="0">
              <a:latin typeface="Calibri"/>
              <a:cs typeface="Calibri"/>
            </a:endParaRPr>
          </a:p>
          <a:p>
            <a:pPr marL="0" indent="0">
              <a:buSzPct val="125000"/>
              <a:buNone/>
            </a:pPr>
            <a:endParaRPr lang="en-US" dirty="0">
              <a:latin typeface="Calibri"/>
              <a:cs typeface="Calibri"/>
            </a:endParaRPr>
          </a:p>
          <a:p>
            <a:pPr>
              <a:buSzPct val="125000"/>
              <a:buFont typeface="Wingdings" charset="2"/>
              <a:buChar char="q"/>
            </a:pPr>
            <a:r>
              <a:rPr lang="en-US" dirty="0" smtClean="0">
                <a:latin typeface="Calibri"/>
                <a:cs typeface="Calibri"/>
              </a:rPr>
              <a:t>Looking at the life of Abraham, the father of the Hebrews, who was declared righteous by God not by his “works” or “actions” but simply by believing in God.  The key verse from Genesis 15:6 is:  “Abraham believed the Lord, and He credited it to him as righteousness”.</a:t>
            </a:r>
            <a:endParaRPr lang="en-US" dirty="0">
              <a:latin typeface="Calibri"/>
              <a:cs typeface="Calibri"/>
            </a:endParaRPr>
          </a:p>
          <a:p>
            <a:pPr>
              <a:buSzPct val="125000"/>
              <a:buFont typeface="Wingdings" charset="2"/>
              <a:buChar char="q"/>
            </a:pPr>
            <a:r>
              <a:rPr lang="en-US" dirty="0" smtClean="0">
                <a:latin typeface="Calibri"/>
                <a:cs typeface="Calibri"/>
              </a:rPr>
              <a:t>Therefore since Abraham was credited righteous because of his faith, then we have been “justified by faith” also.</a:t>
            </a:r>
            <a:r>
              <a:rPr lang="en-US" dirty="0" smtClean="0"/>
              <a:t>  </a:t>
            </a:r>
            <a:endParaRPr lang="en-US" dirty="0"/>
          </a:p>
        </p:txBody>
      </p:sp>
    </p:spTree>
    <p:extLst>
      <p:ext uri="{BB962C8B-B14F-4D97-AF65-F5344CB8AC3E}">
        <p14:creationId xmlns:p14="http://schemas.microsoft.com/office/powerpoint/2010/main" val="327177917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Icebreaker Question</a:t>
            </a:r>
            <a:endParaRPr lang="en-US" b="1" dirty="0">
              <a:latin typeface="Garamond"/>
              <a:cs typeface="Garamond"/>
            </a:endParaRPr>
          </a:p>
        </p:txBody>
      </p:sp>
      <p:sp>
        <p:nvSpPr>
          <p:cNvPr id="3" name="Content Placeholder 2"/>
          <p:cNvSpPr>
            <a:spLocks noGrp="1"/>
          </p:cNvSpPr>
          <p:nvPr>
            <p:ph idx="1"/>
          </p:nvPr>
        </p:nvSpPr>
        <p:spPr>
          <a:xfrm>
            <a:off x="1569280" y="1516981"/>
            <a:ext cx="11435520" cy="3430940"/>
          </a:xfrm>
        </p:spPr>
        <p:style>
          <a:lnRef idx="1">
            <a:schemeClr val="accent6"/>
          </a:lnRef>
          <a:fillRef idx="2">
            <a:schemeClr val="accent6"/>
          </a:fillRef>
          <a:effectRef idx="1">
            <a:schemeClr val="accent6"/>
          </a:effectRef>
          <a:fontRef idx="minor">
            <a:schemeClr val="dk1"/>
          </a:fontRef>
        </p:style>
        <p:txBody>
          <a:bodyPr/>
          <a:lstStyle/>
          <a:p>
            <a:r>
              <a:rPr lang="en-US" dirty="0" smtClean="0"/>
              <a:t>What kinds of things make you joyful?</a:t>
            </a:r>
          </a:p>
          <a:p>
            <a:pPr marL="0" indent="0">
              <a:buNone/>
            </a:pPr>
            <a:endParaRPr lang="en-US" dirty="0"/>
          </a:p>
          <a:p>
            <a:r>
              <a:rPr lang="en-US" dirty="0" smtClean="0"/>
              <a:t>We all long to be joyful, to experience the pure delight that life sometimes offers.  But life’s joys are often elusive, momentary, gone as quickly as they come.  How can we have an abiding, enduring joy—especially when suffering intrudes into our lives?  </a:t>
            </a:r>
            <a:endParaRPr lang="en-US" dirty="0"/>
          </a:p>
        </p:txBody>
      </p:sp>
    </p:spTree>
    <p:extLst>
      <p:ext uri="{BB962C8B-B14F-4D97-AF65-F5344CB8AC3E}">
        <p14:creationId xmlns:p14="http://schemas.microsoft.com/office/powerpoint/2010/main" val="184120096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The Blessings of Justification (Rom 5:1-5)</a:t>
            </a:r>
            <a:endParaRPr lang="en-US" b="1" dirty="0">
              <a:latin typeface="Garamond"/>
              <a:cs typeface="Garamond"/>
            </a:endParaRPr>
          </a:p>
        </p:txBody>
      </p:sp>
      <p:sp>
        <p:nvSpPr>
          <p:cNvPr id="3" name="Content Placeholder 2"/>
          <p:cNvSpPr>
            <a:spLocks noGrp="1"/>
          </p:cNvSpPr>
          <p:nvPr>
            <p:ph idx="1"/>
          </p:nvPr>
        </p:nvSpPr>
        <p:spPr>
          <a:xfrm>
            <a:off x="1808480" y="4886960"/>
            <a:ext cx="10982960" cy="4785360"/>
          </a:xfrm>
        </p:spPr>
        <p:txBody>
          <a:bodyPr>
            <a:normAutofit fontScale="92500" lnSpcReduction="20000"/>
          </a:bodyPr>
          <a:lstStyle/>
          <a:p>
            <a:r>
              <a:rPr lang="en-US" dirty="0" smtClean="0"/>
              <a:t>Since Christians are declared righteous by faith, the result of our justification is peace with God.  (5:1-2)</a:t>
            </a:r>
          </a:p>
          <a:p>
            <a:pPr lvl="1"/>
            <a:r>
              <a:rPr lang="en-US" dirty="0" smtClean="0"/>
              <a:t>This </a:t>
            </a:r>
            <a:r>
              <a:rPr lang="en-US" dirty="0"/>
              <a:t>p</a:t>
            </a:r>
            <a:r>
              <a:rPr lang="en-US" dirty="0" smtClean="0"/>
              <a:t>eace is not conditional.  Not based on our goodness or degree of sanctification, but grounded in Christ.  It is an objective fact and not a subjective feeling.  </a:t>
            </a:r>
          </a:p>
          <a:p>
            <a:pPr marL="457200" lvl="1" indent="0">
              <a:buNone/>
            </a:pPr>
            <a:r>
              <a:rPr lang="en-US" dirty="0" smtClean="0"/>
              <a:t>  </a:t>
            </a:r>
          </a:p>
          <a:p>
            <a:r>
              <a:rPr lang="en-US" dirty="0" smtClean="0"/>
              <a:t>Peace with God is the removal of the alienation and hostility between God and us.  No fear of being rejected by God.  Have full access to God’s presence and favor.*</a:t>
            </a:r>
          </a:p>
          <a:p>
            <a:pPr marL="0" indent="0">
              <a:buNone/>
            </a:pPr>
            <a:r>
              <a:rPr lang="en-US" dirty="0" smtClean="0"/>
              <a:t>  </a:t>
            </a:r>
          </a:p>
          <a:p>
            <a:r>
              <a:rPr lang="en-US" dirty="0" smtClean="0"/>
              <a:t>Why is there a lack of peace with many Christians today?  (Fear of God’s wrath, judgment, feeling unworthy?)</a:t>
            </a:r>
            <a:endParaRPr lang="en-US" dirty="0"/>
          </a:p>
        </p:txBody>
      </p:sp>
      <p:sp>
        <p:nvSpPr>
          <p:cNvPr id="4" name="TextBox 3"/>
          <p:cNvSpPr txBox="1"/>
          <p:nvPr/>
        </p:nvSpPr>
        <p:spPr>
          <a:xfrm>
            <a:off x="1808480" y="1058313"/>
            <a:ext cx="10982960" cy="35394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Therefore, having been </a:t>
            </a:r>
            <a:r>
              <a:rPr lang="en-US" sz="2800" b="1" dirty="0">
                <a:solidFill>
                  <a:srgbClr val="FF0000"/>
                </a:solidFill>
              </a:rPr>
              <a:t>justified by faith</a:t>
            </a:r>
            <a:r>
              <a:rPr lang="en-US" sz="2800" b="1" dirty="0"/>
              <a:t>, we have </a:t>
            </a:r>
            <a:r>
              <a:rPr lang="en-US" sz="2800" b="1" dirty="0">
                <a:solidFill>
                  <a:srgbClr val="FF0000"/>
                </a:solidFill>
              </a:rPr>
              <a:t>peace with God </a:t>
            </a:r>
            <a:r>
              <a:rPr lang="en-US" sz="2800" b="1" dirty="0"/>
              <a:t>through our Lord Jesus Christ, 2 through whom also we have obtained our introduction by faith into this grace in which we stand; and we exult in hope of the glory of God. 3 And not only this, but we also exult in our tribulations, knowing that tribulation brings about perseverance; 4 and perseverance, proven character; and proven character, hope; 5 and hope does not disappoint, because the love of God has been poured out within our hearts through the Holy Spirit who was given to us.</a:t>
            </a:r>
          </a:p>
        </p:txBody>
      </p:sp>
    </p:spTree>
    <p:extLst>
      <p:ext uri="{BB962C8B-B14F-4D97-AF65-F5344CB8AC3E}">
        <p14:creationId xmlns:p14="http://schemas.microsoft.com/office/powerpoint/2010/main" val="15871217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Access to God’s Favor</a:t>
            </a:r>
            <a:endParaRPr lang="en-US" b="1" dirty="0">
              <a:latin typeface="Garamond"/>
              <a:cs typeface="Garamond"/>
            </a:endParaRPr>
          </a:p>
        </p:txBody>
      </p:sp>
      <p:sp>
        <p:nvSpPr>
          <p:cNvPr id="3" name="Content Placeholder 2"/>
          <p:cNvSpPr>
            <a:spLocks noGrp="1"/>
          </p:cNvSpPr>
          <p:nvPr>
            <p:ph idx="1"/>
          </p:nvPr>
        </p:nvSpPr>
        <p:spPr>
          <a:xfrm>
            <a:off x="1569280" y="1516980"/>
            <a:ext cx="11435520" cy="80639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dirty="0"/>
              <a:t>"I am the way, and the truth, and the life; no one comes to the Father, but through Me." (John 14:6</a:t>
            </a:r>
            <a:r>
              <a:rPr lang="en-US" dirty="0" smtClean="0"/>
              <a:t>)</a:t>
            </a:r>
          </a:p>
          <a:p>
            <a:pPr marL="0" indent="0">
              <a:buNone/>
            </a:pPr>
            <a:endParaRPr lang="en-US" dirty="0"/>
          </a:p>
          <a:p>
            <a:r>
              <a:rPr lang="en-US" dirty="0"/>
              <a:t>"Through [Christ] we both have our access in one Spirit to the Father." (Ephesians 2:18</a:t>
            </a:r>
            <a:r>
              <a:rPr lang="en-US" dirty="0" smtClean="0"/>
              <a:t>)</a:t>
            </a:r>
          </a:p>
          <a:p>
            <a:endParaRPr lang="en-US" dirty="0"/>
          </a:p>
          <a:p>
            <a:r>
              <a:rPr lang="en-US" dirty="0"/>
              <a:t>"In [Christ] we have boldness </a:t>
            </a:r>
            <a:r>
              <a:rPr lang="en-US" dirty="0" smtClean="0"/>
              <a:t>and </a:t>
            </a:r>
            <a:r>
              <a:rPr lang="en-US" dirty="0"/>
              <a:t>confident access through faith in Him." (Ephesians 3:12</a:t>
            </a:r>
            <a:r>
              <a:rPr lang="en-US" dirty="0" smtClean="0"/>
              <a:t>)</a:t>
            </a:r>
          </a:p>
          <a:p>
            <a:endParaRPr lang="en-US" dirty="0"/>
          </a:p>
          <a:p>
            <a:r>
              <a:rPr lang="en-US" dirty="0"/>
              <a:t>"Let us then approach the throne of grace with confidence, so that we may receive mercy and find grace to help us in our time of need." (Hebrews 4:16</a:t>
            </a:r>
            <a:r>
              <a:rPr lang="en-US" dirty="0" smtClean="0"/>
              <a:t>)</a:t>
            </a:r>
          </a:p>
          <a:p>
            <a:endParaRPr lang="en-US" dirty="0"/>
          </a:p>
          <a:p>
            <a:r>
              <a:rPr lang="en-US" dirty="0"/>
              <a:t>"Since therefore, brethren, we have confidence to enter the holy place by the blood of Jesus." (Hebrews 10:19)</a:t>
            </a:r>
          </a:p>
        </p:txBody>
      </p:sp>
    </p:spTree>
    <p:extLst>
      <p:ext uri="{BB962C8B-B14F-4D97-AF65-F5344CB8AC3E}">
        <p14:creationId xmlns:p14="http://schemas.microsoft.com/office/powerpoint/2010/main" val="338768583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Causes for Rejoicing (Rom 5:3-5) </a:t>
            </a:r>
            <a:endParaRPr lang="en-US" b="1" dirty="0">
              <a:latin typeface="Garamond"/>
              <a:cs typeface="Garamond"/>
            </a:endParaRPr>
          </a:p>
        </p:txBody>
      </p:sp>
      <p:sp>
        <p:nvSpPr>
          <p:cNvPr id="3" name="Content Placeholder 2"/>
          <p:cNvSpPr>
            <a:spLocks noGrp="1"/>
          </p:cNvSpPr>
          <p:nvPr>
            <p:ph idx="1"/>
          </p:nvPr>
        </p:nvSpPr>
        <p:spPr>
          <a:xfrm>
            <a:off x="1444772" y="3670900"/>
            <a:ext cx="11435520" cy="5555041"/>
          </a:xfrm>
        </p:spPr>
        <p:txBody>
          <a:bodyPr>
            <a:normAutofit fontScale="92500" lnSpcReduction="20000"/>
          </a:bodyPr>
          <a:lstStyle/>
          <a:p>
            <a:r>
              <a:rPr lang="en-US" dirty="0" smtClean="0"/>
              <a:t>“Sufferings” or “tribulations” means pressure, or trouble that inflicts distress, oppression, affliction.* </a:t>
            </a:r>
          </a:p>
          <a:p>
            <a:pPr marL="0" indent="0">
              <a:buNone/>
            </a:pPr>
            <a:endParaRPr lang="en-US" dirty="0" smtClean="0"/>
          </a:p>
          <a:p>
            <a:r>
              <a:rPr lang="en-US" dirty="0" smtClean="0"/>
              <a:t>Christians are able to rejoice during sufferings because God uses it to develop:</a:t>
            </a:r>
          </a:p>
          <a:p>
            <a:pPr lvl="1"/>
            <a:r>
              <a:rPr lang="en-US" dirty="0" smtClean="0"/>
              <a:t>Perseverance (ability to hold out in the face of difficulty)</a:t>
            </a:r>
          </a:p>
          <a:p>
            <a:pPr lvl="1"/>
            <a:r>
              <a:rPr lang="en-US" dirty="0" smtClean="0"/>
              <a:t>Character (experience of going through a test; a tried character)</a:t>
            </a:r>
          </a:p>
          <a:p>
            <a:pPr lvl="1"/>
            <a:r>
              <a:rPr lang="en-US" dirty="0" smtClean="0"/>
              <a:t>Hope (enables us to know why we are who we are and we know where we are going)*</a:t>
            </a:r>
            <a:endParaRPr lang="en-US" dirty="0"/>
          </a:p>
          <a:p>
            <a:pPr lvl="1"/>
            <a:endParaRPr lang="en-US" dirty="0" smtClean="0"/>
          </a:p>
          <a:p>
            <a:r>
              <a:rPr lang="en-US" dirty="0" smtClean="0"/>
              <a:t>Lastly, we are given the gift of the Holy Spirit (God’s presence with us) as a down payment so we can have a preview of what we will experience on the day when the Lord returns again.  </a:t>
            </a:r>
            <a:endParaRPr lang="en-US" dirty="0"/>
          </a:p>
        </p:txBody>
      </p:sp>
      <p:sp>
        <p:nvSpPr>
          <p:cNvPr id="4" name="TextBox 3"/>
          <p:cNvSpPr txBox="1"/>
          <p:nvPr/>
        </p:nvSpPr>
        <p:spPr>
          <a:xfrm>
            <a:off x="1706880" y="1198880"/>
            <a:ext cx="11173412"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smtClean="0"/>
              <a:t>3</a:t>
            </a:r>
            <a:r>
              <a:rPr lang="en-US" sz="2800" b="1" dirty="0"/>
              <a:t> And not only this, but we also exult in our </a:t>
            </a:r>
            <a:r>
              <a:rPr lang="en-US" sz="2800" b="1" dirty="0">
                <a:solidFill>
                  <a:srgbClr val="FF0000"/>
                </a:solidFill>
              </a:rPr>
              <a:t>tribulations</a:t>
            </a:r>
            <a:r>
              <a:rPr lang="en-US" sz="2800" b="1" dirty="0"/>
              <a:t>, knowing that tribulation brings about </a:t>
            </a:r>
            <a:r>
              <a:rPr lang="en-US" sz="2800" b="1" dirty="0">
                <a:solidFill>
                  <a:schemeClr val="accent1"/>
                </a:solidFill>
              </a:rPr>
              <a:t>perseverance</a:t>
            </a:r>
            <a:r>
              <a:rPr lang="en-US" sz="2800" b="1" dirty="0"/>
              <a:t>; 4 and perseverance, proven </a:t>
            </a:r>
            <a:r>
              <a:rPr lang="en-US" sz="2800" b="1" dirty="0">
                <a:solidFill>
                  <a:schemeClr val="accent1"/>
                </a:solidFill>
              </a:rPr>
              <a:t>character</a:t>
            </a:r>
            <a:r>
              <a:rPr lang="en-US" sz="2800" b="1" dirty="0"/>
              <a:t>; and proven character, </a:t>
            </a:r>
            <a:r>
              <a:rPr lang="en-US" sz="2800" b="1" dirty="0">
                <a:solidFill>
                  <a:srgbClr val="4F81BD"/>
                </a:solidFill>
              </a:rPr>
              <a:t>hope</a:t>
            </a:r>
            <a:r>
              <a:rPr lang="en-US" sz="2800" b="1" dirty="0"/>
              <a:t>; 5 and hope does not disappoint, because the love of God has been poured out within our hearts through the Holy Spirit who was given to us.</a:t>
            </a:r>
          </a:p>
        </p:txBody>
      </p:sp>
    </p:spTree>
    <p:extLst>
      <p:ext uri="{BB962C8B-B14F-4D97-AF65-F5344CB8AC3E}">
        <p14:creationId xmlns:p14="http://schemas.microsoft.com/office/powerpoint/2010/main" val="347985057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down)">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God’s Love vs. Human Love (Rom 5:6-8)</a:t>
            </a:r>
            <a:endParaRPr lang="en-US" b="1" dirty="0">
              <a:latin typeface="Garamond"/>
              <a:cs typeface="Garamond"/>
            </a:endParaRPr>
          </a:p>
        </p:txBody>
      </p:sp>
      <p:sp>
        <p:nvSpPr>
          <p:cNvPr id="3" name="Content Placeholder 2"/>
          <p:cNvSpPr>
            <a:spLocks noGrp="1"/>
          </p:cNvSpPr>
          <p:nvPr>
            <p:ph idx="1"/>
          </p:nvPr>
        </p:nvSpPr>
        <p:spPr>
          <a:xfrm>
            <a:off x="1569280" y="3355940"/>
            <a:ext cx="11435520" cy="6397660"/>
          </a:xfrm>
        </p:spPr>
        <p:txBody>
          <a:bodyPr>
            <a:normAutofit fontScale="85000" lnSpcReduction="20000"/>
          </a:bodyPr>
          <a:lstStyle/>
          <a:p>
            <a:r>
              <a:rPr lang="en-US" dirty="0" smtClean="0"/>
              <a:t>Before we experienced God’s working in our lives, when we were without hope, without God, while we were powerless and ungodly, Christ died for us.  (5:6) </a:t>
            </a:r>
          </a:p>
          <a:p>
            <a:endParaRPr lang="en-US" dirty="0" smtClean="0"/>
          </a:p>
          <a:p>
            <a:r>
              <a:rPr lang="en-US" dirty="0" smtClean="0"/>
              <a:t>Our situation was dire.  We were completely cut off from God because of our sins. </a:t>
            </a:r>
          </a:p>
          <a:p>
            <a:endParaRPr lang="en-US" dirty="0"/>
          </a:p>
          <a:p>
            <a:r>
              <a:rPr lang="en-US" dirty="0" smtClean="0"/>
              <a:t>However, God didn’t wait for us to get better or to improve but took the initial step to help us instead.  “I have not come to call the righteous, but sinners.” (Matt 9:13) </a:t>
            </a:r>
          </a:p>
          <a:p>
            <a:pPr marL="0" indent="0">
              <a:buNone/>
            </a:pPr>
            <a:endParaRPr lang="en-US" dirty="0" smtClean="0"/>
          </a:p>
          <a:p>
            <a:r>
              <a:rPr lang="en-US" dirty="0" smtClean="0"/>
              <a:t>Cross is the ultimate demonstration of God’s love for you.  God made it very clear here that the demonstration of love here is made for your interest, on your behalf for your sins.  </a:t>
            </a:r>
          </a:p>
          <a:p>
            <a:endParaRPr lang="en-US" dirty="0" smtClean="0"/>
          </a:p>
          <a:p>
            <a:r>
              <a:rPr lang="en-US" dirty="0" smtClean="0"/>
              <a:t>“For even the Son of Man did not come to be served, but to serve, and to give His life as a ransom for many.”  (Mark 10:45)</a:t>
            </a:r>
          </a:p>
          <a:p>
            <a:endParaRPr lang="en-US" dirty="0"/>
          </a:p>
        </p:txBody>
      </p:sp>
      <p:sp>
        <p:nvSpPr>
          <p:cNvPr id="4" name="TextBox 3"/>
          <p:cNvSpPr txBox="1"/>
          <p:nvPr/>
        </p:nvSpPr>
        <p:spPr>
          <a:xfrm>
            <a:off x="1444772" y="1219201"/>
            <a:ext cx="11560028" cy="181588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6 For </a:t>
            </a:r>
            <a:r>
              <a:rPr lang="en-US" sz="2800" b="1" dirty="0">
                <a:solidFill>
                  <a:srgbClr val="FF0000"/>
                </a:solidFill>
              </a:rPr>
              <a:t>while we were still helpless</a:t>
            </a:r>
            <a:r>
              <a:rPr lang="en-US" sz="2800" b="1" dirty="0"/>
              <a:t>, at the right time </a:t>
            </a:r>
            <a:r>
              <a:rPr lang="en-US" sz="2800" b="1" dirty="0">
                <a:solidFill>
                  <a:srgbClr val="FF0000"/>
                </a:solidFill>
              </a:rPr>
              <a:t>Christ died for the ungodly</a:t>
            </a:r>
            <a:r>
              <a:rPr lang="en-US" sz="2800" b="1" dirty="0"/>
              <a:t>. 7 For one will hardly die for a righteous man; though perhaps for the good man someone would dare even to die. 8 But God demonstrates His own love toward us, in that </a:t>
            </a:r>
            <a:r>
              <a:rPr lang="en-US" sz="2800" b="1" dirty="0">
                <a:solidFill>
                  <a:srgbClr val="FF0000"/>
                </a:solidFill>
              </a:rPr>
              <a:t>while we were yet sinners, Christ died for </a:t>
            </a:r>
            <a:r>
              <a:rPr lang="en-US" sz="2800" b="1" dirty="0" smtClean="0">
                <a:solidFill>
                  <a:srgbClr val="FF0000"/>
                </a:solidFill>
              </a:rPr>
              <a:t>us</a:t>
            </a:r>
            <a:r>
              <a:rPr lang="en-US" sz="2800" b="1" dirty="0"/>
              <a:t>.</a:t>
            </a:r>
            <a:endParaRPr lang="en-US" sz="2800" dirty="0"/>
          </a:p>
        </p:txBody>
      </p:sp>
    </p:spTree>
    <p:extLst>
      <p:ext uri="{BB962C8B-B14F-4D97-AF65-F5344CB8AC3E}">
        <p14:creationId xmlns:p14="http://schemas.microsoft.com/office/powerpoint/2010/main" val="2870877953"/>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Garamond"/>
                <a:cs typeface="Garamond"/>
              </a:rPr>
              <a:t>Salvation from God’s Wrath (Romans 5:9-11)</a:t>
            </a:r>
            <a:endParaRPr lang="en-US" b="1" dirty="0">
              <a:latin typeface="Garamond"/>
              <a:cs typeface="Garamond"/>
            </a:endParaRPr>
          </a:p>
        </p:txBody>
      </p:sp>
      <p:sp>
        <p:nvSpPr>
          <p:cNvPr id="3" name="Content Placeholder 2"/>
          <p:cNvSpPr>
            <a:spLocks noGrp="1"/>
          </p:cNvSpPr>
          <p:nvPr>
            <p:ph idx="1"/>
          </p:nvPr>
        </p:nvSpPr>
        <p:spPr>
          <a:xfrm>
            <a:off x="1444772" y="3985860"/>
            <a:ext cx="11435520" cy="5555041"/>
          </a:xfrm>
        </p:spPr>
        <p:txBody>
          <a:bodyPr>
            <a:normAutofit fontScale="92500" lnSpcReduction="20000"/>
          </a:bodyPr>
          <a:lstStyle/>
          <a:p>
            <a:r>
              <a:rPr lang="en-US" dirty="0" smtClean="0"/>
              <a:t>Paul implies in these verse that the most difficult part has already taken place.  We have been justified by means of His blood.  Christians will be saved from God’s wrath having been declared righteous through Christ’s blood.  </a:t>
            </a:r>
          </a:p>
          <a:p>
            <a:endParaRPr lang="en-US" dirty="0"/>
          </a:p>
          <a:p>
            <a:r>
              <a:rPr lang="en-US" dirty="0" smtClean="0"/>
              <a:t>Christians are now reconciled to God (exchanging the hostility for a friendly relationship).  Instead of estrangement and hostility, there is harmony and friendship instead.  There is now peace with God.  (5:1)   </a:t>
            </a:r>
          </a:p>
          <a:p>
            <a:endParaRPr lang="en-US" dirty="0"/>
          </a:p>
          <a:p>
            <a:r>
              <a:rPr lang="en-US" dirty="0" smtClean="0"/>
              <a:t>Christians should rejoice in God through Christ since they are now reconciled to God (5:11).  Holy Spirit continues to work in our lives, the sanctification process that brings about in us the character of Christ.  </a:t>
            </a:r>
            <a:endParaRPr lang="en-US" dirty="0"/>
          </a:p>
        </p:txBody>
      </p:sp>
      <p:sp>
        <p:nvSpPr>
          <p:cNvPr id="4" name="Rectangle 3"/>
          <p:cNvSpPr/>
          <p:nvPr/>
        </p:nvSpPr>
        <p:spPr>
          <a:xfrm>
            <a:off x="1838960" y="987193"/>
            <a:ext cx="10891520"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t>9 Much more then, having now been justified by His blood, </a:t>
            </a:r>
            <a:r>
              <a:rPr lang="en-US" sz="2800" b="1" dirty="0">
                <a:solidFill>
                  <a:srgbClr val="FF0000"/>
                </a:solidFill>
              </a:rPr>
              <a:t>we shall be saved from the wrath </a:t>
            </a:r>
            <a:r>
              <a:rPr lang="en-US" sz="2800" b="1" i="1" dirty="0">
                <a:solidFill>
                  <a:srgbClr val="FF0000"/>
                </a:solidFill>
              </a:rPr>
              <a:t>of God</a:t>
            </a:r>
            <a:r>
              <a:rPr lang="en-US" sz="2800" b="1" dirty="0">
                <a:solidFill>
                  <a:srgbClr val="FF0000"/>
                </a:solidFill>
              </a:rPr>
              <a:t> through Him. </a:t>
            </a:r>
            <a:r>
              <a:rPr lang="en-US" sz="2800" b="1" dirty="0"/>
              <a:t>10 For if while we were enemies we were reconciled to God through the death of His Son, much more, having been reconciled, we shall be saved by His life. 11 And not only this, but we also exult in God through our Lord Jesus Christ, through whom we have now received the </a:t>
            </a:r>
            <a:r>
              <a:rPr lang="en-US" sz="2800" b="1" dirty="0" smtClean="0">
                <a:solidFill>
                  <a:srgbClr val="FF0000"/>
                </a:solidFill>
              </a:rPr>
              <a:t>reconciliation</a:t>
            </a:r>
            <a:r>
              <a:rPr lang="en-US" sz="2800" b="1" dirty="0" smtClean="0"/>
              <a:t>.</a:t>
            </a:r>
            <a:r>
              <a:rPr lang="en-US" sz="2800" dirty="0" smtClean="0"/>
              <a:t> </a:t>
            </a:r>
            <a:endParaRPr lang="en-US" sz="2800" dirty="0"/>
          </a:p>
        </p:txBody>
      </p:sp>
    </p:spTree>
    <p:extLst>
      <p:ext uri="{BB962C8B-B14F-4D97-AF65-F5344CB8AC3E}">
        <p14:creationId xmlns:p14="http://schemas.microsoft.com/office/powerpoint/2010/main" val="28711305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a:cs typeface="Garamond"/>
              </a:rPr>
              <a:t>Conclusion</a:t>
            </a:r>
            <a:endParaRPr lang="en-US" b="1" dirty="0">
              <a:latin typeface="Garamond"/>
              <a:cs typeface="Garamond"/>
            </a:endParaRPr>
          </a:p>
        </p:txBody>
      </p:sp>
      <p:sp>
        <p:nvSpPr>
          <p:cNvPr id="3" name="Content Placeholder 2"/>
          <p:cNvSpPr>
            <a:spLocks noGrp="1"/>
          </p:cNvSpPr>
          <p:nvPr>
            <p:ph idx="1"/>
          </p:nvPr>
        </p:nvSpPr>
        <p:spPr>
          <a:xfrm>
            <a:off x="1569280" y="1506821"/>
            <a:ext cx="11333920" cy="2668939"/>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US" dirty="0" smtClean="0"/>
              <a:t>God has always shown us His unique way of love and favor.  And He did this while we were still His enemies.  Now that we are assured of our salvations and know that He will not give up on us in the future, we are at peace with Him.  </a:t>
            </a:r>
            <a:endParaRPr lang="en-US" sz="3200" dirty="0" smtClean="0"/>
          </a:p>
        </p:txBody>
      </p:sp>
      <p:pic>
        <p:nvPicPr>
          <p:cNvPr id="4" name="Picture 3"/>
          <p:cNvPicPr>
            <a:picLocks noChangeAspect="1"/>
          </p:cNvPicPr>
          <p:nvPr/>
        </p:nvPicPr>
        <p:blipFill>
          <a:blip r:embed="rId2"/>
          <a:stretch>
            <a:fillRect/>
          </a:stretch>
        </p:blipFill>
        <p:spPr>
          <a:xfrm>
            <a:off x="8227060" y="3451860"/>
            <a:ext cx="4127500" cy="4127500"/>
          </a:xfrm>
          <a:prstGeom prst="rect">
            <a:avLst/>
          </a:prstGeom>
          <a:ln>
            <a:noFill/>
          </a:ln>
          <a:effectLst>
            <a:softEdge rad="112500"/>
          </a:effectLst>
        </p:spPr>
      </p:pic>
    </p:spTree>
    <p:extLst>
      <p:ext uri="{BB962C8B-B14F-4D97-AF65-F5344CB8AC3E}">
        <p14:creationId xmlns:p14="http://schemas.microsoft.com/office/powerpoint/2010/main" val="30143106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aramond"/>
        <a:ea typeface="Garamond"/>
        <a:cs typeface="Garamon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1632</TotalTime>
  <Words>1465</Words>
  <Application>Microsoft Macintosh PowerPoint</Application>
  <PresentationFormat>Custom</PresentationFormat>
  <Paragraphs>84</Paragraphs>
  <Slides>10</Slides>
  <Notes>6</Notes>
  <HiddenSlides>0</HiddenSlides>
  <MMClips>0</MMClips>
  <ScaleCrop>false</ScaleCrop>
  <HeadingPairs>
    <vt:vector size="4" baseType="variant">
      <vt:variant>
        <vt:lpstr>Theme</vt:lpstr>
      </vt:variant>
      <vt:variant>
        <vt:i4>6</vt:i4>
      </vt:variant>
      <vt:variant>
        <vt:lpstr>Slide Titles</vt:lpstr>
      </vt:variant>
      <vt:variant>
        <vt:i4>10</vt:i4>
      </vt:variant>
    </vt:vector>
  </HeadingPairs>
  <TitlesOfParts>
    <vt:vector size="16" baseType="lpstr">
      <vt:lpstr>White</vt:lpstr>
      <vt:lpstr>4_Custom Design</vt:lpstr>
      <vt:lpstr>3_Custom Design</vt:lpstr>
      <vt:lpstr>2_Custom Design</vt:lpstr>
      <vt:lpstr>Custom Design</vt:lpstr>
      <vt:lpstr>1_Custom Design</vt:lpstr>
      <vt:lpstr>PowerPoint Presentation</vt:lpstr>
      <vt:lpstr>PowerPoint Presentation</vt:lpstr>
      <vt:lpstr>Icebreaker Question</vt:lpstr>
      <vt:lpstr>The Blessings of Justification (Rom 5:1-5)</vt:lpstr>
      <vt:lpstr>Access to God’s Favor</vt:lpstr>
      <vt:lpstr>Causes for Rejoicing (Rom 5:3-5) </vt:lpstr>
      <vt:lpstr>God’s Love vs. Human Love (Rom 5:6-8)</vt:lpstr>
      <vt:lpstr>Salvation from God’s Wrath (Romans 5:9-11)</vt:lpstr>
      <vt:lpstr>Conclusion</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105</cp:revision>
  <dcterms:modified xsi:type="dcterms:W3CDTF">2014-11-19T17:23:28Z</dcterms:modified>
</cp:coreProperties>
</file>