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2" r:id="rId4"/>
    <p:sldId id="271" r:id="rId5"/>
    <p:sldId id="27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5A3-24EF-4D57-BD9E-806382379A84}" type="datetimeFigureOut">
              <a:rPr lang="en-US" smtClean="0"/>
              <a:pPr/>
              <a:t>11-12-12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414A-5FFE-4E09-B0F8-DE3038D0B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5A3-24EF-4D57-BD9E-806382379A84}" type="datetimeFigureOut">
              <a:rPr lang="en-US" smtClean="0"/>
              <a:pPr/>
              <a:t>11-12-12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414A-5FFE-4E09-B0F8-DE3038D0B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5A3-24EF-4D57-BD9E-806382379A84}" type="datetimeFigureOut">
              <a:rPr lang="en-US" smtClean="0"/>
              <a:pPr/>
              <a:t>11-12-12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414A-5FFE-4E09-B0F8-DE3038D0B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5A3-24EF-4D57-BD9E-806382379A84}" type="datetimeFigureOut">
              <a:rPr lang="en-US" smtClean="0"/>
              <a:pPr/>
              <a:t>11-12-12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414A-5FFE-4E09-B0F8-DE3038D0B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5A3-24EF-4D57-BD9E-806382379A84}" type="datetimeFigureOut">
              <a:rPr lang="en-US" smtClean="0"/>
              <a:pPr/>
              <a:t>11-12-12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414A-5FFE-4E09-B0F8-DE3038D0B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5A3-24EF-4D57-BD9E-806382379A84}" type="datetimeFigureOut">
              <a:rPr lang="en-US" smtClean="0"/>
              <a:pPr/>
              <a:t>11-12-12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414A-5FFE-4E09-B0F8-DE3038D0B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5A3-24EF-4D57-BD9E-806382379A84}" type="datetimeFigureOut">
              <a:rPr lang="en-US" smtClean="0"/>
              <a:pPr/>
              <a:t>11-12-12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414A-5FFE-4E09-B0F8-DE3038D0B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5A3-24EF-4D57-BD9E-806382379A84}" type="datetimeFigureOut">
              <a:rPr lang="en-US" smtClean="0"/>
              <a:pPr/>
              <a:t>11-12-12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414A-5FFE-4E09-B0F8-DE3038D0B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5A3-24EF-4D57-BD9E-806382379A84}" type="datetimeFigureOut">
              <a:rPr lang="en-US" smtClean="0"/>
              <a:pPr/>
              <a:t>11-12-12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414A-5FFE-4E09-B0F8-DE3038D0B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5A3-24EF-4D57-BD9E-806382379A84}" type="datetimeFigureOut">
              <a:rPr lang="en-US" smtClean="0"/>
              <a:pPr/>
              <a:t>11-12-12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414A-5FFE-4E09-B0F8-DE3038D0B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5A3-24EF-4D57-BD9E-806382379A84}" type="datetimeFigureOut">
              <a:rPr lang="en-US" smtClean="0"/>
              <a:pPr/>
              <a:t>11-12-12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414A-5FFE-4E09-B0F8-DE3038D0B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D05A3-24EF-4D57-BD9E-806382379A84}" type="datetimeFigureOut">
              <a:rPr lang="en-US" smtClean="0"/>
              <a:pPr/>
              <a:t>11-12-12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1414A-5FFE-4E09-B0F8-DE3038D0B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437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The Right Way to Suffer</a:t>
            </a:r>
            <a:endParaRPr lang="en-US" sz="5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467600" cy="26670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70C0"/>
                </a:solidFill>
              </a:rPr>
              <a:t> </a:t>
            </a:r>
            <a:endParaRPr lang="en-US" sz="54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1 </a:t>
            </a:r>
            <a:r>
              <a:rPr lang="en-US" sz="4000" b="1" dirty="0">
                <a:solidFill>
                  <a:srgbClr val="FF0000"/>
                </a:solidFill>
              </a:rPr>
              <a:t>Peter 4:12-19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Dec. 9, 2012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18478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Rejoicing </a:t>
            </a: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as we participate in the sufferings of Christ</a:t>
            </a:r>
            <a:endParaRPr lang="en-US" b="1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“In this </a:t>
            </a:r>
            <a:r>
              <a:rPr lang="en-US" b="1" i="1" u="sng" dirty="0" smtClean="0"/>
              <a:t>you greatly rejoice</a:t>
            </a:r>
            <a:r>
              <a:rPr lang="en-US" b="1" i="1" dirty="0" smtClean="0"/>
              <a:t>, though now for a little while you may have had to suffer grief in all kinds of trials.”</a:t>
            </a:r>
            <a:r>
              <a:rPr lang="en-US" dirty="0" smtClean="0"/>
              <a:t> 		(1 Pet. 1:6)</a:t>
            </a:r>
          </a:p>
          <a:p>
            <a:endParaRPr lang="en-US" sz="1200" dirty="0" smtClean="0"/>
          </a:p>
          <a:p>
            <a:r>
              <a:rPr lang="en-US" b="1" i="1" dirty="0" smtClean="0"/>
              <a:t>As we “believe in Him” we are to “greatly rejoice with joy </a:t>
            </a:r>
            <a:r>
              <a:rPr lang="en-US" b="1" i="1" u="sng" dirty="0" smtClean="0"/>
              <a:t>inexpressible and full of glory</a:t>
            </a:r>
            <a:r>
              <a:rPr lang="en-US" b="1" i="1" dirty="0" smtClean="0"/>
              <a:t>”					</a:t>
            </a:r>
            <a:r>
              <a:rPr lang="en-US" dirty="0" smtClean="0"/>
              <a:t>(1 Pet. 1:8)</a:t>
            </a:r>
          </a:p>
          <a:p>
            <a:endParaRPr lang="en-US" sz="1200" dirty="0" smtClean="0"/>
          </a:p>
          <a:p>
            <a:r>
              <a:rPr lang="en-US" b="1" i="1" dirty="0" smtClean="0"/>
              <a:t>“Consider it all joy, my brethren, when you encounter various trials, ...”  	</a:t>
            </a:r>
            <a:r>
              <a:rPr lang="en-US" dirty="0" smtClean="0"/>
              <a:t>(James 1:2)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Blessed </a:t>
            </a:r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&amp; </a:t>
            </a:r>
            <a:r>
              <a:rPr lang="en-US" sz="4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Rejoicing!</a:t>
            </a:r>
            <a:endParaRPr lang="en-US" sz="48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 smtClean="0"/>
              <a:t>“</a:t>
            </a:r>
            <a:r>
              <a:rPr lang="en-US" sz="3600" b="1" i="1" u="sng" dirty="0" smtClean="0">
                <a:solidFill>
                  <a:srgbClr val="0000FF"/>
                </a:solidFill>
              </a:rPr>
              <a:t>Blessed are you </a:t>
            </a:r>
            <a:r>
              <a:rPr lang="en-US" sz="3600" b="1" i="1" dirty="0" smtClean="0"/>
              <a:t>when people insult you, persecute you and falsely say all kinds of evil against you because of me. 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Rejoice and be glad</a:t>
            </a:r>
            <a:r>
              <a:rPr lang="en-US" sz="3600" b="1" i="1" dirty="0" smtClean="0"/>
              <a:t>, because great is your reward in heaven, for in the same way they persecuted the prophets who were before you.”</a:t>
            </a:r>
            <a:r>
              <a:rPr lang="en-US" sz="3600" dirty="0" smtClean="0"/>
              <a:t> </a:t>
            </a:r>
            <a:r>
              <a:rPr lang="en-US" dirty="0" smtClean="0"/>
              <a:t>									(Mat. 5:11-12)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3200400" algn="l"/>
              </a:tabLst>
            </a:pPr>
            <a:r>
              <a:rPr lang="en-US" sz="4800" b="1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Shared </a:t>
            </a:r>
            <a:r>
              <a:rPr lang="en-US" sz="4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Suffering </a:t>
            </a:r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/</a:t>
            </a:r>
            <a:r>
              <a:rPr lang="en-US" sz="4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Glory</a:t>
            </a:r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!</a:t>
            </a:r>
            <a:endParaRPr lang="en-US" sz="4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“The Spirit himself testifies with our spirit that we are God’s children.  Now if we are children, then we are heirs—heirs of God and co-heirs with Christ, </a:t>
            </a:r>
            <a:r>
              <a:rPr lang="en-US" b="1" i="1" u="sng" dirty="0" smtClean="0"/>
              <a:t>if indeed we share in his sufferings in order that we may also share in his glory</a:t>
            </a:r>
            <a:r>
              <a:rPr lang="en-US" b="1" i="1" dirty="0" smtClean="0"/>
              <a:t>.” 				</a:t>
            </a:r>
            <a:r>
              <a:rPr lang="en-US" dirty="0" smtClean="0"/>
              <a:t>(Rom. 8:16-17)</a:t>
            </a:r>
          </a:p>
          <a:p>
            <a:endParaRPr lang="en-US" dirty="0" smtClean="0"/>
          </a:p>
          <a:p>
            <a:r>
              <a:rPr lang="en-US" b="1" i="1" dirty="0" smtClean="0"/>
              <a:t>“I consider that our present sufferings are not worth comparing with the glory that will be revealed in us.”</a:t>
            </a:r>
            <a:r>
              <a:rPr lang="en-US" dirty="0" smtClean="0"/>
              <a:t>  			(Rom. 8:18)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Commendable Suffering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“... it is commendable if a man bears up under the pain of unjust suffering because he is conscious of God”		</a:t>
            </a:r>
            <a:r>
              <a:rPr lang="en-US" dirty="0" smtClean="0"/>
              <a:t>(1 Pet. 2:19) </a:t>
            </a:r>
          </a:p>
          <a:p>
            <a:r>
              <a:rPr lang="en-US" b="1" i="1" dirty="0" smtClean="0"/>
              <a:t>“... if you suffer for doing good and you endure it, this is commendable before God”. 						</a:t>
            </a:r>
            <a:r>
              <a:rPr lang="en-US" dirty="0" smtClean="0"/>
              <a:t>(1 Pet. 2:20)</a:t>
            </a:r>
          </a:p>
          <a:p>
            <a:r>
              <a:rPr lang="en-US" b="1" i="1" dirty="0" smtClean="0"/>
              <a:t> “... because Christ suffered for you, 	leaving you an example, that you should follow in his steps”. 					</a:t>
            </a:r>
            <a:r>
              <a:rPr lang="en-US" dirty="0" smtClean="0"/>
              <a:t>(1 Pet. 2:17)</a:t>
            </a:r>
          </a:p>
          <a:p>
            <a:r>
              <a:rPr lang="en-US" b="1" i="1" dirty="0" smtClean="0"/>
              <a:t>“it is better, if it is God’s will, to suffer for doing good than for doing evil.”  </a:t>
            </a:r>
            <a:r>
              <a:rPr lang="en-US" dirty="0" smtClean="0"/>
              <a:t>(1 Pet. 3:17)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Two Reasons To Suffer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wrong kind is suffering: </a:t>
            </a:r>
          </a:p>
          <a:p>
            <a:pPr lvl="0"/>
            <a:r>
              <a:rPr lang="en-US" b="1" i="1" dirty="0" smtClean="0"/>
              <a:t>“as a murderer or thief or any other kind of criminal, or even as a meddler”</a:t>
            </a:r>
            <a:r>
              <a:rPr lang="en-US" b="1" dirty="0" smtClean="0"/>
              <a:t> </a:t>
            </a:r>
            <a:r>
              <a:rPr lang="en-US" dirty="0" smtClean="0"/>
              <a:t>(1 Pet. 4:15)</a:t>
            </a:r>
          </a:p>
          <a:p>
            <a:pPr lvl="0"/>
            <a:endParaRPr lang="en-US" sz="1300" dirty="0" smtClean="0"/>
          </a:p>
          <a:p>
            <a:pPr lvl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right kind is suffering: </a:t>
            </a:r>
          </a:p>
          <a:p>
            <a:pPr lvl="0"/>
            <a:r>
              <a:rPr lang="en-US" b="1" i="1" dirty="0" smtClean="0"/>
              <a:t>“because of the name of Christ”</a:t>
            </a:r>
            <a:r>
              <a:rPr lang="en-US" dirty="0" smtClean="0"/>
              <a:t> 	(1 Pet. 4:14)</a:t>
            </a:r>
            <a:r>
              <a:rPr lang="en-US" b="1" dirty="0" smtClean="0"/>
              <a:t> 	</a:t>
            </a:r>
            <a:r>
              <a:rPr lang="en-US" b="1" i="1" dirty="0" smtClean="0"/>
              <a:t>“as a Christian”</a:t>
            </a:r>
            <a:r>
              <a:rPr lang="en-US" b="1" dirty="0" smtClean="0"/>
              <a:t> 			</a:t>
            </a:r>
            <a:r>
              <a:rPr lang="en-US" dirty="0" smtClean="0"/>
              <a:t>(1 Pet. 4:16)</a:t>
            </a:r>
            <a:r>
              <a:rPr lang="en-US" b="1" i="1" dirty="0" smtClean="0"/>
              <a:t> 	“according to God’s will“</a:t>
            </a:r>
            <a:r>
              <a:rPr lang="en-US" dirty="0" smtClean="0"/>
              <a:t>	(1 Pet. 4:19) </a:t>
            </a:r>
          </a:p>
          <a:p>
            <a:pPr lvl="0"/>
            <a:r>
              <a:rPr lang="en-US" b="1" dirty="0" smtClean="0"/>
              <a:t>“</a:t>
            </a:r>
            <a:r>
              <a:rPr lang="en-US" b="1" i="1" dirty="0" smtClean="0"/>
              <a:t>praise God that we bear that name” 								</a:t>
            </a:r>
            <a:r>
              <a:rPr lang="en-US" dirty="0" smtClean="0"/>
              <a:t>(1 Pet. 4:16)</a:t>
            </a:r>
          </a:p>
          <a:p>
            <a:pPr lvl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God’s timing to sort it all out:</a:t>
            </a:r>
          </a:p>
          <a:p>
            <a:pPr lvl="0"/>
            <a:r>
              <a:rPr lang="en-US" b="1" i="1" dirty="0" smtClean="0"/>
              <a:t>“For it is time for judgment to begin with the household of God.” </a:t>
            </a:r>
            <a:r>
              <a:rPr lang="en-US" dirty="0" smtClean="0"/>
              <a:t>			(1 Pet 4:17)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Persevering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Under Trial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6705600" cy="5029200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 “Blessed is the man who </a:t>
            </a:r>
            <a:r>
              <a:rPr lang="en-US" sz="3600" b="1" i="1" u="sng" dirty="0" smtClean="0"/>
              <a:t>perseveres under trial</a:t>
            </a:r>
            <a:r>
              <a:rPr lang="en-US" sz="3600" b="1" i="1" dirty="0" smtClean="0"/>
              <a:t>, because when he has stood the test, he will receive the crown of life that God has promise to those who love him.”</a:t>
            </a:r>
            <a:r>
              <a:rPr lang="en-US" sz="3600" i="1" dirty="0" smtClean="0"/>
              <a:t> 								</a:t>
            </a:r>
            <a:r>
              <a:rPr lang="en-US" dirty="0" smtClean="0"/>
              <a:t>(James 1:12)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Hope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That Springs Eternal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5181600"/>
          </a:xfrm>
        </p:spPr>
        <p:txBody>
          <a:bodyPr/>
          <a:lstStyle/>
          <a:p>
            <a:r>
              <a:rPr lang="en-US" b="1" i="1" dirty="0" smtClean="0"/>
              <a:t> “Therefore we do not lose heart.  Though outwardly we are wasting away, yet inwardly we are being renewed day by day.  </a:t>
            </a:r>
            <a:r>
              <a:rPr lang="en-US" b="1" i="1" u="sng" dirty="0" smtClean="0">
                <a:solidFill>
                  <a:srgbClr val="7030A0"/>
                </a:solidFill>
              </a:rPr>
              <a:t>For our light and momentary troubles are achieving for us an eternal glory that far outweighs them all</a:t>
            </a:r>
            <a:r>
              <a:rPr lang="en-US" b="1" i="1" dirty="0" smtClean="0"/>
              <a:t>.  So we fix our eyes not on what is seen, but on what is unseen.  For what is seen is temporary, but what is unseen is eternal.”  </a:t>
            </a:r>
            <a:r>
              <a:rPr lang="en-US" b="1" dirty="0" smtClean="0"/>
              <a:t> 									</a:t>
            </a:r>
            <a:r>
              <a:rPr lang="en-US" dirty="0" smtClean="0"/>
              <a:t>(Cor. 2 4:16-18)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Discussion Questions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7150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b="1" dirty="0" smtClean="0"/>
              <a:t>Talk about a time that you were seriously tested because of your faith in Jesus Christ.  Did it surprise you that this happened?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b="1" dirty="0" smtClean="0"/>
              <a:t>What makes the difference between mere acceptance of a trial and the ability to rejoice in the trials that we encounter?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Clr>
                <a:srgbClr val="009900"/>
              </a:buClr>
              <a:buFont typeface="+mj-lt"/>
              <a:buAutoNum type="arabicPeriod"/>
            </a:pPr>
            <a:r>
              <a:rPr lang="en-US" b="1" dirty="0" smtClean="0"/>
              <a:t>How can we be sure that when we suffer we are suffering for the right reasons?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1 Peter 3:13-22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Suffering For Righteous Causes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006600"/>
                </a:solidFill>
              </a:rPr>
              <a:t>Suffering For Doing Good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sz="3600" b="1" dirty="0" smtClean="0"/>
              <a:t>Suffering for doing good occurs in the world all around us.</a:t>
            </a:r>
          </a:p>
          <a:p>
            <a:pPr marL="514350" indent="-514350">
              <a:buClr>
                <a:srgbClr val="0000FF"/>
              </a:buClr>
              <a:buFont typeface="+mj-lt"/>
              <a:buAutoNum type="alphaUcPeriod"/>
            </a:pPr>
            <a:r>
              <a:rPr lang="en-US" sz="3600" b="1" dirty="0" smtClean="0"/>
              <a:t>Suffering for doing good will bring immeasurable blessing</a:t>
            </a:r>
          </a:p>
          <a:p>
            <a:pPr marL="514350" indent="-514350">
              <a:buClr>
                <a:srgbClr val="7030A0"/>
              </a:buClr>
              <a:buFont typeface="+mj-lt"/>
              <a:buAutoNum type="alphaUcPeriod"/>
            </a:pPr>
            <a:r>
              <a:rPr lang="en-US" sz="3600" b="1" dirty="0" smtClean="0"/>
              <a:t>Suffering for doing good compels us to entrust ourselves into the hands of God.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ndalus" pitchFamily="18" charset="-78"/>
                <a:cs typeface="Andalus" pitchFamily="18" charset="-78"/>
              </a:rPr>
              <a:t>The Right Way To Suffer</a:t>
            </a:r>
            <a:endParaRPr lang="en-US" sz="54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Clr>
                <a:srgbClr val="0000FF"/>
              </a:buClr>
              <a:buFont typeface="+mj-lt"/>
              <a:buAutoNum type="alphaUcPeriod"/>
            </a:pPr>
            <a:r>
              <a:rPr lang="en-US" b="1" dirty="0" smtClean="0"/>
              <a:t>Suffering fiery trials is not </a:t>
            </a:r>
            <a:r>
              <a:rPr lang="en-US" b="1" i="1" dirty="0" smtClean="0"/>
              <a:t>“something strange” </a:t>
            </a:r>
            <a:r>
              <a:rPr lang="en-US" b="1" dirty="0" smtClean="0"/>
              <a:t>in the Christian life	</a:t>
            </a:r>
            <a:r>
              <a:rPr lang="en-US" dirty="0" smtClean="0"/>
              <a:t>(1 Pet. 4:12)</a:t>
            </a:r>
          </a:p>
          <a:p>
            <a:pPr marL="514350" lvl="0" indent="-514350">
              <a:buClr>
                <a:srgbClr val="0000FF"/>
              </a:buClr>
              <a:buFont typeface="+mj-lt"/>
              <a:buAutoNum type="alphaUcPeriod"/>
            </a:pPr>
            <a:endParaRPr lang="en-US" sz="2400" b="1" dirty="0" smtClean="0"/>
          </a:p>
          <a:p>
            <a:pPr marL="514350" lvl="0" indent="-514350">
              <a:buClr>
                <a:srgbClr val="FF0000"/>
              </a:buClr>
              <a:buFont typeface="+mj-lt"/>
              <a:buAutoNum type="alphaUcPeriod"/>
            </a:pPr>
            <a:r>
              <a:rPr lang="en-US" b="1" dirty="0" smtClean="0"/>
              <a:t>Secondly, Christians rejoice as they participate in the sufferings of Christ</a:t>
            </a:r>
            <a:r>
              <a:rPr lang="en-US" dirty="0" smtClean="0"/>
              <a:t> 							(1 Pet. 4:13-14)</a:t>
            </a:r>
          </a:p>
          <a:p>
            <a:pPr marL="514350" indent="-514350">
              <a:buClr>
                <a:schemeClr val="accent6">
                  <a:lumMod val="75000"/>
                </a:schemeClr>
              </a:buClr>
              <a:buFont typeface="+mj-lt"/>
              <a:buAutoNum type="alphaUcPeriod"/>
            </a:pPr>
            <a:r>
              <a:rPr lang="en-US" b="1" dirty="0" smtClean="0"/>
              <a:t>Thirdly, we are reminded to carefully examine the cause of our trials, and pursue the good				</a:t>
            </a:r>
            <a:r>
              <a:rPr lang="en-US" dirty="0" smtClean="0"/>
              <a:t>(1 Pet. 4:15-19)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1 Peter 4:12-14</a:t>
            </a:r>
            <a:endParaRPr lang="en-US" b="1" dirty="0">
              <a:solidFill>
                <a:srgbClr val="0000FF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5638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12. </a:t>
            </a:r>
            <a:r>
              <a:rPr lang="en-US" b="1" dirty="0" smtClean="0"/>
              <a:t>Beloved, do not be surprised at the fiery ordeal among you, which comes upon you for your testing, as though some strange thing were happening to you; </a:t>
            </a:r>
            <a:r>
              <a:rPr lang="en-US" sz="2400" b="1" dirty="0" smtClean="0">
                <a:solidFill>
                  <a:srgbClr val="FF0000"/>
                </a:solidFill>
              </a:rPr>
              <a:t>13.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but to the degree that you share the sufferings of Christ, keep on rejoicing; so that also at the revelation of His glory, you may rejoice with exultation. </a:t>
            </a:r>
            <a:r>
              <a:rPr lang="en-US" sz="2400" b="1" dirty="0" smtClean="0">
                <a:solidFill>
                  <a:srgbClr val="FF0000"/>
                </a:solidFill>
              </a:rPr>
              <a:t>14. </a:t>
            </a:r>
            <a:r>
              <a:rPr lang="en-US" b="1" dirty="0" smtClean="0"/>
              <a:t>If you are reviled for the name of Christ, you are blessed, because the Spirit of glory and of God rests upon you.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1 Peter 4:15-19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60960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15. </a:t>
            </a:r>
            <a:r>
              <a:rPr lang="en-US" b="1" dirty="0" smtClean="0"/>
              <a:t>By no means let any of you suffer as a murderer, or thief, or evildoer, or a troublesome meddler; </a:t>
            </a:r>
            <a:r>
              <a:rPr lang="en-US" sz="2400" b="1" dirty="0" smtClean="0">
                <a:solidFill>
                  <a:srgbClr val="FF0000"/>
                </a:solidFill>
              </a:rPr>
              <a:t>16. </a:t>
            </a:r>
            <a:r>
              <a:rPr lang="en-US" b="1" dirty="0" smtClean="0"/>
              <a:t>but if anyone suffers as a Christian, let him not feel ashamed, but in that name let him glorify God. </a:t>
            </a:r>
            <a:r>
              <a:rPr lang="en-US" sz="2400" b="1" dirty="0" smtClean="0">
                <a:solidFill>
                  <a:srgbClr val="FF0000"/>
                </a:solidFill>
              </a:rPr>
              <a:t>17. </a:t>
            </a:r>
            <a:r>
              <a:rPr lang="en-US" b="1" dirty="0" smtClean="0"/>
              <a:t>For it is time for judgment to begin with the household of God; and if it begins with us first, what will be the outcome for those who do not obey the gospel of God? </a:t>
            </a:r>
            <a:r>
              <a:rPr lang="en-US" sz="2400" b="1" dirty="0" smtClean="0">
                <a:solidFill>
                  <a:srgbClr val="FF0000"/>
                </a:solidFill>
              </a:rPr>
              <a:t>18. </a:t>
            </a:r>
            <a:r>
              <a:rPr lang="en-US" sz="2400" b="1" dirty="0" smtClean="0"/>
              <a:t> </a:t>
            </a:r>
            <a:r>
              <a:rPr lang="en-US" b="1" dirty="0" smtClean="0"/>
              <a:t>And if it is with difficulty that the righteous is saved, what will become of the godless man and the sinner? </a:t>
            </a:r>
            <a:r>
              <a:rPr lang="en-US" sz="2400" b="1" dirty="0" smtClean="0">
                <a:solidFill>
                  <a:srgbClr val="FF0000"/>
                </a:solidFill>
              </a:rPr>
              <a:t>19. </a:t>
            </a:r>
            <a:r>
              <a:rPr lang="en-US" b="1" dirty="0" smtClean="0"/>
              <a:t>Therefore, let those also who suffer according to the will of God entrust their souls to a faithful Creator in doing what is right.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Purpose</a:t>
            </a:r>
            <a:endParaRPr lang="en-US" sz="6000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It </a:t>
            </a:r>
            <a:r>
              <a:rPr lang="en-US" sz="4000" b="1" dirty="0"/>
              <a:t>is normal, not strange, for believers to have trials of faith.  As God’s Spirit rests upon </a:t>
            </a:r>
            <a:r>
              <a:rPr lang="en-US" sz="4000" b="1" dirty="0" smtClean="0"/>
              <a:t>us we </a:t>
            </a:r>
            <a:r>
              <a:rPr lang="en-US" sz="4000" b="1" dirty="0"/>
              <a:t>learn to rejoice in the midst of the things we suffer on His behalf, while at the same </a:t>
            </a:r>
            <a:r>
              <a:rPr lang="en-US" sz="4000" b="1" dirty="0" smtClean="0"/>
              <a:t>time continuing </a:t>
            </a:r>
            <a:r>
              <a:rPr lang="en-US" sz="4000" b="1" dirty="0"/>
              <a:t>to do good.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Not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something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strange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i="1" dirty="0" smtClean="0"/>
              <a:t>“Beloved, </a:t>
            </a:r>
            <a:r>
              <a:rPr lang="en-US" b="1" i="1" u="sng" dirty="0" smtClean="0"/>
              <a:t>do not be surprised at the fiery ordeal </a:t>
            </a:r>
            <a:r>
              <a:rPr lang="en-US" b="1" i="1" dirty="0" smtClean="0"/>
              <a:t>	</a:t>
            </a:r>
            <a:r>
              <a:rPr lang="en-US" b="1" i="1" u="sng" dirty="0" smtClean="0"/>
              <a:t>among you</a:t>
            </a:r>
            <a:r>
              <a:rPr lang="en-US" i="1" dirty="0" smtClean="0"/>
              <a:t>, which comes upon you </a:t>
            </a:r>
            <a:r>
              <a:rPr lang="en-US" b="1" i="1" u="sng" dirty="0" smtClean="0"/>
              <a:t>for your </a:t>
            </a:r>
            <a:r>
              <a:rPr lang="en-US" b="1" i="1" dirty="0" smtClean="0"/>
              <a:t>	</a:t>
            </a:r>
            <a:r>
              <a:rPr lang="en-US" b="1" i="1" u="sng" dirty="0" smtClean="0"/>
              <a:t>testing</a:t>
            </a:r>
            <a:r>
              <a:rPr lang="en-US" i="1" dirty="0" smtClean="0"/>
              <a:t>, as though some strange thing were 	happening to you; ...” 		</a:t>
            </a:r>
            <a:r>
              <a:rPr lang="en-US" dirty="0" smtClean="0"/>
              <a:t>(1 Pet. 4:12)</a:t>
            </a:r>
          </a:p>
          <a:p>
            <a:endParaRPr lang="en-US" i="1" dirty="0" smtClean="0"/>
          </a:p>
          <a:p>
            <a:r>
              <a:rPr lang="en-US" i="1" dirty="0" smtClean="0"/>
              <a:t>“</a:t>
            </a:r>
            <a:r>
              <a:rPr lang="en-US" b="1" i="1" u="sng" dirty="0" smtClean="0"/>
              <a:t>It the world hates you, keep in mind that it hated </a:t>
            </a:r>
            <a:r>
              <a:rPr lang="en-US" b="1" i="1" dirty="0" smtClean="0"/>
              <a:t>	</a:t>
            </a:r>
            <a:r>
              <a:rPr lang="en-US" b="1" i="1" u="sng" dirty="0" smtClean="0"/>
              <a:t>me first</a:t>
            </a:r>
            <a:r>
              <a:rPr lang="en-US" i="1" dirty="0" smtClean="0"/>
              <a:t>.  If you belonged to the world, it would 	love you as its own.  As it is, you do not belong 	to the world, but I have chosen you out of the 	world.  </a:t>
            </a:r>
            <a:r>
              <a:rPr lang="en-US" b="1" i="1" u="sng" dirty="0" smtClean="0"/>
              <a:t>That is why</a:t>
            </a:r>
            <a:r>
              <a:rPr lang="en-US" i="1" dirty="0" smtClean="0"/>
              <a:t> the world hates you.”				     			</a:t>
            </a:r>
            <a:r>
              <a:rPr lang="en-US" dirty="0" smtClean="0"/>
              <a:t>(John 15:18-19)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Not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to be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surprised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638800"/>
          </a:xfrm>
        </p:spPr>
        <p:txBody>
          <a:bodyPr>
            <a:normAutofit/>
          </a:bodyPr>
          <a:lstStyle/>
          <a:p>
            <a:r>
              <a:rPr lang="en-US" i="1" dirty="0" smtClean="0"/>
              <a:t>You, however, know all about my teaching, my way of life, my purpose, faith, patience, love, endurance, persecutions, sufferings—what kinds of things happened to me in Antioch, </a:t>
            </a:r>
            <a:r>
              <a:rPr lang="en-US" i="1" dirty="0" err="1" smtClean="0"/>
              <a:t>Iconium</a:t>
            </a:r>
            <a:r>
              <a:rPr lang="en-US" i="1" dirty="0" smtClean="0"/>
              <a:t> and </a:t>
            </a:r>
            <a:r>
              <a:rPr lang="en-US" i="1" dirty="0" err="1" smtClean="0"/>
              <a:t>Lystra</a:t>
            </a:r>
            <a:r>
              <a:rPr lang="en-US" i="1" dirty="0" smtClean="0"/>
              <a:t>,	the persecutions I endured.  Yet the Lord rescued me from all of them. </a:t>
            </a:r>
            <a:r>
              <a:rPr lang="en-US" b="1" i="1" u="sng" dirty="0" smtClean="0"/>
              <a:t>In fact, everyone who wants to live a godly life in Christ Jesus will be persecuted</a:t>
            </a:r>
            <a:r>
              <a:rPr lang="en-US" i="1" dirty="0" smtClean="0"/>
              <a:t> while evil men and impostors will go from bad to worse, deceiving and being deceived.”</a:t>
            </a:r>
            <a:r>
              <a:rPr lang="en-US" dirty="0" smtClean="0"/>
              <a:t> 								(2 Tim. 3:10-13)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It is for your testing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>
            <a:normAutofit fontScale="92500"/>
          </a:bodyPr>
          <a:lstStyle/>
          <a:p>
            <a:r>
              <a:rPr lang="en-US" b="1" i="1" dirty="0" smtClean="0"/>
              <a:t>“... </a:t>
            </a:r>
            <a:r>
              <a:rPr lang="en-US" b="1" i="1" u="sng" dirty="0" smtClean="0">
                <a:solidFill>
                  <a:srgbClr val="FF0000"/>
                </a:solidFill>
              </a:rPr>
              <a:t>you have been distressed by various trials</a:t>
            </a:r>
            <a:r>
              <a:rPr lang="en-US" b="1" i="1" dirty="0" smtClean="0"/>
              <a:t>, that the proof of your faith, being more precious than gold which is perishable, </a:t>
            </a:r>
            <a:r>
              <a:rPr lang="en-US" b="1" i="1" u="sng" dirty="0" smtClean="0">
                <a:solidFill>
                  <a:srgbClr val="FF0000"/>
                </a:solidFill>
              </a:rPr>
              <a:t>even though tested by fire</a:t>
            </a:r>
            <a:r>
              <a:rPr lang="en-US" b="1" i="1" dirty="0" smtClean="0"/>
              <a:t>, may be found to result in praise and glory and honor at that revelation of Jesus Christ”</a:t>
            </a:r>
            <a:r>
              <a:rPr lang="en-US" dirty="0" smtClean="0"/>
              <a:t>   	(1 Pet. </a:t>
            </a:r>
            <a:r>
              <a:rPr lang="en-US" dirty="0" err="1" smtClean="0"/>
              <a:t>1:6b</a:t>
            </a:r>
            <a:r>
              <a:rPr lang="en-US" dirty="0" smtClean="0"/>
              <a:t>, 7)</a:t>
            </a:r>
          </a:p>
          <a:p>
            <a:r>
              <a:rPr lang="en-US" b="1" i="1" dirty="0" smtClean="0"/>
              <a:t>“... knowing that the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u="sng" dirty="0" smtClean="0">
                <a:solidFill>
                  <a:srgbClr val="0000FF"/>
                </a:solidFill>
              </a:rPr>
              <a:t>testing of your faith produces endurance</a:t>
            </a:r>
            <a:r>
              <a:rPr lang="en-US" b="1" i="1" dirty="0" smtClean="0">
                <a:solidFill>
                  <a:srgbClr val="0000FF"/>
                </a:solidFill>
              </a:rPr>
              <a:t>.  </a:t>
            </a:r>
            <a:r>
              <a:rPr lang="en-US" b="1" i="1" dirty="0" smtClean="0"/>
              <a:t>And let endurance have its perfect result, that you may be perfect and complete, lacking nothing.”  </a:t>
            </a:r>
            <a:r>
              <a:rPr lang="en-US" dirty="0" smtClean="0"/>
              <a:t>				(James 1:3-4)</a:t>
            </a:r>
          </a:p>
          <a:p>
            <a:r>
              <a:rPr lang="en-US" b="1" i="1" dirty="0" smtClean="0"/>
              <a:t>“... </a:t>
            </a:r>
            <a:r>
              <a:rPr lang="en-US" b="1" i="1" u="sng" dirty="0" smtClean="0">
                <a:solidFill>
                  <a:srgbClr val="7030A0"/>
                </a:solidFill>
              </a:rPr>
              <a:t>the Lord disciplines those he loves</a:t>
            </a:r>
            <a:r>
              <a:rPr lang="en-US" b="1" i="1" dirty="0" smtClean="0"/>
              <a:t>, and he punishes everyone he accepts as a son</a:t>
            </a:r>
            <a:r>
              <a:rPr lang="en-US" dirty="0" smtClean="0"/>
              <a:t>.” (Heb. 12:6)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886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Right Way to Suffer</vt:lpstr>
      <vt:lpstr>1 Peter 3:13-22</vt:lpstr>
      <vt:lpstr>The Right Way To Suffer</vt:lpstr>
      <vt:lpstr>1 Peter 4:12-14</vt:lpstr>
      <vt:lpstr>1 Peter 4:15-19</vt:lpstr>
      <vt:lpstr>Purpose</vt:lpstr>
      <vt:lpstr>Not something strange </vt:lpstr>
      <vt:lpstr>Not to be surprised </vt:lpstr>
      <vt:lpstr>It is for your testing</vt:lpstr>
      <vt:lpstr>Rejoicing as we participate in the sufferings of Christ</vt:lpstr>
      <vt:lpstr>Blessed &amp; Rejoicing!</vt:lpstr>
      <vt:lpstr>Shared Suffering /Glory!</vt:lpstr>
      <vt:lpstr>Commendable Suffering</vt:lpstr>
      <vt:lpstr>Two Reasons To Suffer</vt:lpstr>
      <vt:lpstr>Persevering Under Trial</vt:lpstr>
      <vt:lpstr>Hope That Springs Eternal</vt:lpstr>
      <vt:lpstr>Discussion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50</cp:revision>
  <dcterms:created xsi:type="dcterms:W3CDTF">2012-11-26T19:48:05Z</dcterms:created>
  <dcterms:modified xsi:type="dcterms:W3CDTF">2012-12-12T04:07:13Z</dcterms:modified>
</cp:coreProperties>
</file>