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ph type="sldImg"/>
          </p:nvPr>
        </p:nvSpPr>
        <p:spPr>
          <a:xfrm>
            <a:off x="1143000" y="685800"/>
            <a:ext cx="4572000" cy="3429000"/>
          </a:xfrm>
          <a:prstGeom prst="rect">
            <a:avLst/>
          </a:prstGeom>
        </p:spPr>
        <p:txBody>
          <a:bodyPr/>
          <a:lstStyle/>
          <a:p>
            <a:pPr/>
          </a:p>
        </p:txBody>
      </p:sp>
      <p:sp>
        <p:nvSpPr>
          <p:cNvPr id="54" name="Shape 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a:p>
        </p:txBody>
      </p:sp>
      <p:sp>
        <p:nvSpPr>
          <p:cNvPr id="69" name="Shape 69"/>
          <p:cNvSpPr/>
          <p:nvPr>
            <p:ph type="body" sz="quarter" idx="1"/>
          </p:nvPr>
        </p:nvSpPr>
        <p:spPr>
          <a:prstGeom prst="rect">
            <a:avLst/>
          </a:prstGeom>
        </p:spPr>
        <p:txBody>
          <a:bodyPr/>
          <a:lstStyle>
            <a:lvl1pPr>
              <a:lnSpc>
                <a:spcPct val="100000"/>
              </a:lnSpc>
              <a:defRPr sz="2000">
                <a:latin typeface="Lucida Grande"/>
                <a:ea typeface="Lucida Grande"/>
                <a:cs typeface="Lucida Grande"/>
                <a:sym typeface="Lucida Grande"/>
              </a:defRPr>
            </a:lvl1pPr>
          </a:lstStyle>
          <a:p>
            <a:pPr/>
            <a:r>
              <a:t>Only with the foundations of God’s Word can we understand and choose His kingdom way.</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p:nvPr>
            <p:ph type="title"/>
          </p:nvPr>
        </p:nvSpPr>
        <p:spPr>
          <a:xfrm>
            <a:off x="1535305" y="0"/>
            <a:ext cx="11469496" cy="965200"/>
          </a:xfrm>
          <a:prstGeom prst="rect">
            <a:avLst/>
          </a:prstGeom>
        </p:spPr>
        <p:txBody>
          <a:bodyPr/>
          <a:lstStyle/>
          <a:p>
            <a:pPr/>
            <a:r>
              <a:t>Title Text</a:t>
            </a:r>
          </a:p>
        </p:txBody>
      </p:sp>
      <p:sp>
        <p:nvSpPr>
          <p:cNvPr id="14"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latin typeface="Goudy Old Style"/>
                <a:ea typeface="Goudy Old Style"/>
                <a:cs typeface="Goudy Old Style"/>
                <a:sym typeface="Goudy Old Style"/>
              </a:defRPr>
            </a:lvl1pPr>
          </a:lstStyle>
          <a:p>
            <a:pPr/>
            <a:r>
              <a:t>GENESIS</a:t>
            </a:r>
          </a:p>
        </p:txBody>
      </p:sp>
      <p:sp>
        <p:nvSpPr>
          <p:cNvPr id="15" name="The Book  of Foundations"/>
          <p:cNvSpPr txBox="1"/>
          <p:nvPr/>
        </p:nvSpPr>
        <p:spPr>
          <a:xfrm>
            <a:off x="-1" y="996787"/>
            <a:ext cx="1497014"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latin typeface="Goudy Old Style"/>
                <a:ea typeface="Goudy Old Style"/>
                <a:cs typeface="Goudy Old Style"/>
                <a:sym typeface="Goudy Old Style"/>
              </a:defRPr>
            </a:pPr>
            <a:r>
              <a:t>The Book </a:t>
            </a:r>
            <a:br/>
            <a:r>
              <a:t>of Foundations</a:t>
            </a:r>
          </a:p>
        </p:txBody>
      </p:sp>
      <p:sp>
        <p:nvSpPr>
          <p:cNvPr id="16" name="GENESIS…"/>
          <p:cNvSpPr txBox="1"/>
          <p:nvPr/>
        </p:nvSpPr>
        <p:spPr>
          <a:xfrm>
            <a:off x="-1" y="8686703"/>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40" sz="2000">
                <a:solidFill>
                  <a:srgbClr val="FFFFFF"/>
                </a:solidFill>
                <a:latin typeface="Goudy Old Style"/>
                <a:ea typeface="Goudy Old Style"/>
                <a:cs typeface="Goudy Old Style"/>
                <a:sym typeface="Goudy Old Style"/>
              </a:defRPr>
            </a:pPr>
            <a:r>
              <a:t>GENESIS</a:t>
            </a:r>
          </a:p>
          <a:p>
            <a:pPr defTabSz="457200">
              <a:defRPr b="1" cap="all" spc="91" sz="1300">
                <a:solidFill>
                  <a:srgbClr val="FFFFFF"/>
                </a:solidFill>
                <a:latin typeface="Goudy Old Style"/>
                <a:ea typeface="Goudy Old Style"/>
                <a:cs typeface="Goudy Old Style"/>
                <a:sym typeface="Goudy Old Style"/>
              </a:defRPr>
            </a:pPr>
            <a:r>
              <a:t>Introduction</a:t>
            </a:r>
          </a:p>
        </p:txBody>
      </p:sp>
      <p:sp>
        <p:nvSpPr>
          <p:cNvPr id="17" name="Body Level One…"/>
          <p:cNvSpPr txBox="1"/>
          <p:nvPr>
            <p:ph type="body" sz="half" idx="1"/>
          </p:nvPr>
        </p:nvSpPr>
        <p:spPr>
          <a:xfrm>
            <a:off x="2075066" y="1200292"/>
            <a:ext cx="9250156" cy="455280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25" name="Title Text"/>
          <p:cNvSpPr txBox="1"/>
          <p:nvPr>
            <p:ph type="title"/>
          </p:nvPr>
        </p:nvSpPr>
        <p:spPr>
          <a:xfrm>
            <a:off x="1270000" y="1638300"/>
            <a:ext cx="10464800" cy="3302000"/>
          </a:xfrm>
          <a:prstGeom prst="rect">
            <a:avLst/>
          </a:prstGeom>
        </p:spPr>
        <p:txBody>
          <a:bodyPr anchor="b"/>
          <a:lstStyle/>
          <a:p>
            <a:pPr/>
            <a:r>
              <a:t>Title Text</a:t>
            </a:r>
          </a:p>
        </p:txBody>
      </p:sp>
      <p:sp>
        <p:nvSpPr>
          <p:cNvPr id="26"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lank copy">
    <p:spTree>
      <p:nvGrpSpPr>
        <p:cNvPr id="1" name=""/>
        <p:cNvGrpSpPr/>
        <p:nvPr/>
      </p:nvGrpSpPr>
      <p:grpSpPr>
        <a:xfrm>
          <a:off x="0" y="0"/>
          <a:ext cx="0" cy="0"/>
          <a:chOff x="0" y="0"/>
          <a:chExt cx="0" cy="0"/>
        </a:xfrm>
      </p:grpSpPr>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Top copy">
    <p:spTree>
      <p:nvGrpSpPr>
        <p:cNvPr id="1" name=""/>
        <p:cNvGrpSpPr/>
        <p:nvPr/>
      </p:nvGrpSpPr>
      <p:grpSpPr>
        <a:xfrm>
          <a:off x="0" y="0"/>
          <a:ext cx="0" cy="0"/>
          <a:chOff x="0" y="0"/>
          <a:chExt cx="0" cy="0"/>
        </a:xfrm>
      </p:grpSpPr>
      <p:sp>
        <p:nvSpPr>
          <p:cNvPr id="41" name="Title Text"/>
          <p:cNvSpPr txBox="1"/>
          <p:nvPr>
            <p:ph type="title"/>
          </p:nvPr>
        </p:nvSpPr>
        <p:spPr>
          <a:xfrm>
            <a:off x="1497012" y="0"/>
            <a:ext cx="11507788" cy="1068438"/>
          </a:xfrm>
          <a:prstGeom prst="rect">
            <a:avLst/>
          </a:prstGeom>
        </p:spPr>
        <p:txBody>
          <a:bodyPr anchor="t"/>
          <a:lstStyle>
            <a:lvl1pPr>
              <a:defRPr sz="6600"/>
            </a:lvl1pPr>
          </a:lstStyle>
          <a:p>
            <a:pPr/>
            <a:r>
              <a:t>Title Text</a:t>
            </a:r>
          </a:p>
        </p:txBody>
      </p:sp>
      <p:pic>
        <p:nvPicPr>
          <p:cNvPr id="42" name="Genesis_Slide-side.jpg" descr="Genesis_Slide-side.jpg"/>
          <p:cNvPicPr>
            <a:picLocks noChangeAspect="1"/>
          </p:cNvPicPr>
          <p:nvPr/>
        </p:nvPicPr>
        <p:blipFill>
          <a:blip r:embed="rId2">
            <a:extLst/>
          </a:blip>
          <a:stretch>
            <a:fillRect/>
          </a:stretch>
        </p:blipFill>
        <p:spPr>
          <a:xfrm>
            <a:off x="0" y="0"/>
            <a:ext cx="1496907" cy="9753600"/>
          </a:xfrm>
          <a:prstGeom prst="rect">
            <a:avLst/>
          </a:prstGeom>
          <a:ln w="12700">
            <a:miter lim="400000"/>
          </a:ln>
        </p:spPr>
      </p:pic>
      <p:sp>
        <p:nvSpPr>
          <p:cNvPr id="43" name="GENESIS"/>
          <p:cNvSpPr txBox="1"/>
          <p:nvPr/>
        </p:nvSpPr>
        <p:spPr>
          <a:xfrm>
            <a:off x="0" y="124048"/>
            <a:ext cx="1497013" cy="487338"/>
          </a:xfrm>
          <a:prstGeom prst="rect">
            <a:avLst/>
          </a:prstGeom>
          <a:ln w="12700">
            <a:miter lim="400000"/>
          </a:ln>
          <a:effectLst>
            <a:outerShdw sx="100000" sy="100000" kx="0" ky="0" algn="b" rotWithShape="0" blurRad="127000" dist="63500" dir="2700000">
              <a:srgbClr val="4C1023">
                <a:alpha val="78000"/>
              </a:srgbClr>
            </a:outerShdw>
            <a:reflection blurRad="0" stA="69548"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lstStyle>
            <a:lvl1pPr defTabSz="457200">
              <a:defRPr b="1" spc="-54" sz="2700">
                <a:solidFill>
                  <a:srgbClr val="725407"/>
                </a:solidFill>
                <a:latin typeface="Goudy Old Style"/>
                <a:ea typeface="Goudy Old Style"/>
                <a:cs typeface="Goudy Old Style"/>
                <a:sym typeface="Goudy Old Style"/>
              </a:defRPr>
            </a:lvl1pPr>
          </a:lstStyle>
          <a:p>
            <a:pPr/>
            <a:r>
              <a:t>GENESIS</a:t>
            </a:r>
          </a:p>
        </p:txBody>
      </p:sp>
      <p:sp>
        <p:nvSpPr>
          <p:cNvPr id="44" name="The Book  of Foundations"/>
          <p:cNvSpPr txBox="1"/>
          <p:nvPr/>
        </p:nvSpPr>
        <p:spPr>
          <a:xfrm>
            <a:off x="0" y="740171"/>
            <a:ext cx="1497013" cy="9652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98" sz="1400">
                <a:solidFill>
                  <a:srgbClr val="FFFFFF"/>
                </a:solidFill>
                <a:latin typeface="Goudy Old Style"/>
                <a:ea typeface="Goudy Old Style"/>
                <a:cs typeface="Goudy Old Style"/>
                <a:sym typeface="Goudy Old Style"/>
              </a:defRPr>
            </a:pPr>
            <a:r>
              <a:t>The Book </a:t>
            </a:r>
            <a:br/>
            <a:r>
              <a:t>of Foundations</a:t>
            </a:r>
          </a:p>
        </p:txBody>
      </p:sp>
      <p:sp>
        <p:nvSpPr>
          <p:cNvPr id="45" name="Rectangle"/>
          <p:cNvSpPr/>
          <p:nvPr/>
        </p:nvSpPr>
        <p:spPr>
          <a:xfrm>
            <a:off x="0" y="8398271"/>
            <a:ext cx="1497013" cy="8509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6" name="GENESIS…"/>
          <p:cNvSpPr txBox="1"/>
          <p:nvPr/>
        </p:nvSpPr>
        <p:spPr>
          <a:xfrm>
            <a:off x="-1" y="8512571"/>
            <a:ext cx="1497014" cy="736601"/>
          </a:xfrm>
          <a:prstGeom prst="rect">
            <a:avLst/>
          </a:prstGeom>
          <a:ln w="12700">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lstStyle/>
          <a:p>
            <a:pPr defTabSz="457200">
              <a:defRPr b="1" cap="all" spc="133" sz="1900">
                <a:solidFill>
                  <a:srgbClr val="FFFFFF"/>
                </a:solidFill>
                <a:latin typeface="Goudy Old Style"/>
                <a:ea typeface="Goudy Old Style"/>
                <a:cs typeface="Goudy Old Style"/>
                <a:sym typeface="Goudy Old Style"/>
              </a:defRPr>
            </a:pPr>
            <a:r>
              <a:t>GENESIS</a:t>
            </a:r>
          </a:p>
          <a:p>
            <a:pPr defTabSz="457200">
              <a:defRPr b="1" cap="all" spc="133" sz="1900">
                <a:solidFill>
                  <a:srgbClr val="FFFFFF"/>
                </a:solidFill>
                <a:latin typeface="Goudy Old Style"/>
                <a:ea typeface="Goudy Old Style"/>
                <a:cs typeface="Goudy Old Style"/>
                <a:sym typeface="Goudy Old Style"/>
              </a:defRPr>
            </a:pPr>
            <a:r>
              <a:t>1:1–2:3</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sun_rays2.jpg" descr="sun_rays2.jpg"/>
          <p:cNvPicPr>
            <a:picLocks noChangeAspect="0"/>
          </p:cNvPicPr>
          <p:nvPr/>
        </p:nvPicPr>
        <p:blipFill>
          <a:blip r:embed="rId2">
            <a:extLst/>
          </a:blip>
          <a:srcRect l="9900" t="2265" r="7060" b="9939"/>
          <a:stretch>
            <a:fillRect/>
          </a:stretch>
        </p:blipFill>
        <p:spPr>
          <a:xfrm>
            <a:off x="0" y="0"/>
            <a:ext cx="13004800" cy="9753600"/>
          </a:xfrm>
          <a:prstGeom prst="rect">
            <a:avLst/>
          </a:prstGeom>
          <a:ln w="12700">
            <a:miter lim="400000"/>
          </a:ln>
        </p:spPr>
      </p:pic>
      <p:sp>
        <p:nvSpPr>
          <p:cNvPr id="3"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b="0" baseline="0" cap="none" i="0" spc="0" strike="noStrike" sz="4500" u="none">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eadseascrolls.org"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GENESIS"/>
          <p:cNvSpPr txBox="1"/>
          <p:nvPr/>
        </p:nvSpPr>
        <p:spPr>
          <a:xfrm>
            <a:off x="1718549" y="402876"/>
            <a:ext cx="9567702" cy="1878723"/>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776" sz="14800">
                <a:solidFill>
                  <a:srgbClr val="0D1C2F"/>
                </a:solidFill>
                <a:latin typeface="Goudy Old Style"/>
                <a:ea typeface="Goudy Old Style"/>
                <a:cs typeface="Goudy Old Style"/>
                <a:sym typeface="Goudy Old Style"/>
              </a:defRPr>
            </a:lvl1pPr>
          </a:lstStyle>
          <a:p>
            <a:pPr/>
            <a:r>
              <a:t>GENESIS</a:t>
            </a:r>
          </a:p>
        </p:txBody>
      </p:sp>
      <p:sp>
        <p:nvSpPr>
          <p:cNvPr id="57" name="The Book of Foundations"/>
          <p:cNvSpPr txBox="1"/>
          <p:nvPr/>
        </p:nvSpPr>
        <p:spPr>
          <a:xfrm>
            <a:off x="933417" y="5666863"/>
            <a:ext cx="10813414"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The Book of Foundations</a:t>
            </a:r>
          </a:p>
        </p:txBody>
      </p:sp>
      <p:sp>
        <p:nvSpPr>
          <p:cNvPr id="58" name="Paul J. Bucknell"/>
          <p:cNvSpPr txBox="1"/>
          <p:nvPr/>
        </p:nvSpPr>
        <p:spPr>
          <a:xfrm>
            <a:off x="9207552" y="8921191"/>
            <a:ext cx="340309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59" name="An Introduction"/>
          <p:cNvSpPr txBox="1"/>
          <p:nvPr/>
        </p:nvSpPr>
        <p:spPr>
          <a:xfrm>
            <a:off x="2151831" y="194446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5" sz="7800">
                <a:solidFill>
                  <a:srgbClr val="0D1C2F"/>
                </a:solidFill>
                <a:latin typeface="Goudy Old Style"/>
                <a:ea typeface="Goudy Old Style"/>
                <a:cs typeface="Goudy Old Style"/>
                <a:sym typeface="Goudy Old Style"/>
              </a:defRPr>
            </a:lvl1pPr>
          </a:lstStyle>
          <a:p>
            <a:pPr/>
            <a:r>
              <a:t>An Introduction</a:t>
            </a:r>
          </a:p>
        </p:txBody>
      </p:sp>
      <p:sp>
        <p:nvSpPr>
          <p:cNvPr id="60"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57"/>
                                        </p:tgtEl>
                                        <p:attrNameLst>
                                          <p:attrName>style.visibility</p:attrName>
                                        </p:attrNameLst>
                                      </p:cBhvr>
                                      <p:to>
                                        <p:strVal val="visible"/>
                                      </p:to>
                                    </p:set>
                                    <p:animEffect filter="fade" transition="in">
                                      <p:cBhvr>
                                        <p:cTn id="7" dur="325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The Unity and Reliability of Genesis"/>
          <p:cNvSpPr txBox="1"/>
          <p:nvPr>
            <p:ph type="title"/>
          </p:nvPr>
        </p:nvSpPr>
        <p:spPr>
          <a:xfrm>
            <a:off x="1535305" y="-12700"/>
            <a:ext cx="11469495" cy="877539"/>
          </a:xfrm>
          <a:prstGeom prst="rect">
            <a:avLst/>
          </a:prstGeom>
        </p:spPr>
        <p:txBody>
          <a:bodyPr/>
          <a:lstStyle/>
          <a:p>
            <a:pPr/>
            <a:r>
              <a:t>The Unity and Reliability of Genesis</a:t>
            </a:r>
          </a:p>
        </p:txBody>
      </p:sp>
      <p:sp>
        <p:nvSpPr>
          <p:cNvPr id="106" name="(3) Demonstration of Genesis’ Unity"/>
          <p:cNvSpPr txBox="1"/>
          <p:nvPr/>
        </p:nvSpPr>
        <p:spPr>
          <a:xfrm>
            <a:off x="1802860" y="864838"/>
            <a:ext cx="990902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10000"/>
              </a:lnSpc>
              <a:spcBef>
                <a:spcPts val="2700"/>
              </a:spcBef>
              <a:defRPr b="1">
                <a:latin typeface="Helvetica"/>
                <a:ea typeface="Helvetica"/>
                <a:cs typeface="Helvetica"/>
                <a:sym typeface="Helvetica"/>
              </a:defRPr>
            </a:pPr>
            <a:r>
              <a:t>(3)</a:t>
            </a:r>
            <a:r>
              <a:t> Demonstration of Genesis’ Unity </a:t>
            </a:r>
          </a:p>
        </p:txBody>
      </p:sp>
      <p:sp>
        <p:nvSpPr>
          <p:cNvPr id="107" name="Meticulous scribal work preserved the Hebrew Bible  –the Masoretic text (11th century)…"/>
          <p:cNvSpPr txBox="1"/>
          <p:nvPr/>
        </p:nvSpPr>
        <p:spPr>
          <a:xfrm>
            <a:off x="1802860" y="1512538"/>
            <a:ext cx="10713219" cy="651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74320" indent="-274320" algn="l">
              <a:spcBef>
                <a:spcPts val="4800"/>
              </a:spcBef>
              <a:buSzPct val="75000"/>
              <a:buChar char="•"/>
              <a:defRPr sz="4100"/>
            </a:pPr>
            <a:r>
              <a:rPr>
                <a:latin typeface="Helvetica"/>
                <a:ea typeface="Helvetica"/>
                <a:cs typeface="Helvetica"/>
                <a:sym typeface="Helvetica"/>
              </a:rPr>
              <a:t> Meticulous scribal work preserved the Hebrew Bible </a:t>
            </a:r>
            <a:br>
              <a:rPr>
                <a:latin typeface="Helvetica"/>
                <a:ea typeface="Helvetica"/>
                <a:cs typeface="Helvetica"/>
                <a:sym typeface="Helvetica"/>
              </a:rPr>
            </a:br>
            <a:r>
              <a:rPr>
                <a:latin typeface="Helvetica"/>
                <a:ea typeface="Helvetica"/>
                <a:cs typeface="Helvetica"/>
                <a:sym typeface="Helvetica"/>
              </a:rPr>
              <a:t>–the </a:t>
            </a:r>
            <a:r>
              <a:rPr b="1">
                <a:solidFill>
                  <a:schemeClr val="accent5">
                    <a:hueOff val="-176146"/>
                    <a:satOff val="3665"/>
                    <a:lumOff val="-13986"/>
                  </a:schemeClr>
                </a:solidFill>
                <a:latin typeface="Helvetica"/>
                <a:ea typeface="Helvetica"/>
                <a:cs typeface="Helvetica"/>
                <a:sym typeface="Helvetica"/>
              </a:rPr>
              <a:t>Masoretic</a:t>
            </a:r>
            <a:r>
              <a:rPr>
                <a:latin typeface="Helvetica"/>
                <a:ea typeface="Helvetica"/>
                <a:cs typeface="Helvetica"/>
                <a:sym typeface="Helvetica"/>
              </a:rPr>
              <a:t> text (11th century)</a:t>
            </a:r>
            <a:endParaRPr>
              <a:latin typeface="Helvetica"/>
              <a:ea typeface="Helvetica"/>
              <a:cs typeface="Helvetica"/>
              <a:sym typeface="Helvetica"/>
            </a:endParaRPr>
          </a:p>
          <a:p>
            <a:pPr marL="274320" indent="-274320" algn="l">
              <a:spcBef>
                <a:spcPts val="4800"/>
              </a:spcBef>
              <a:buSzPct val="75000"/>
              <a:buChar char="•"/>
              <a:defRPr sz="4100"/>
            </a:pPr>
            <a:r>
              <a:rPr>
                <a:latin typeface="Helvetica"/>
                <a:ea typeface="Helvetica"/>
                <a:cs typeface="Helvetica"/>
                <a:sym typeface="Helvetica"/>
              </a:rPr>
              <a:t> Dead Sea Scrolls: Ancient (from about 300 years before Jesus) Hebrew manuscripts of all Bible books except Esther. Discovered in late 1940s. Now on display!</a:t>
            </a:r>
            <a:endParaRPr>
              <a:latin typeface="Helvetica"/>
              <a:ea typeface="Helvetica"/>
              <a:cs typeface="Helvetica"/>
              <a:sym typeface="Helvetica"/>
            </a:endParaRPr>
          </a:p>
          <a:p>
            <a:pPr>
              <a:spcBef>
                <a:spcPts val="4800"/>
              </a:spcBef>
              <a:defRPr sz="5500"/>
            </a:pPr>
            <a:r>
              <a:rPr u="sng">
                <a:hlinkClick r:id="rId2" invalidUrl="" action="" tgtFrame="" tooltip="" history="1" highlightClick="0" endSnd="0"/>
              </a:rPr>
              <a:t>www.deadseascrolls.org</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07">
                                            <p:bg/>
                                          </p:spTgt>
                                        </p:tgtEl>
                                        <p:attrNameLst>
                                          <p:attrName>style.visibility</p:attrName>
                                        </p:attrNameLst>
                                      </p:cBhvr>
                                      <p:to>
                                        <p:strVal val="visible"/>
                                      </p:to>
                                    </p:set>
                                    <p:anim calcmode="lin" valueType="num">
                                      <p:cBhvr>
                                        <p:cTn id="7" dur="1500" fill="hold"/>
                                        <p:tgtEl>
                                          <p:spTgt spid="107">
                                            <p:bg/>
                                          </p:spTgt>
                                        </p:tgtEl>
                                        <p:attrNameLst>
                                          <p:attrName>ppt_w</p:attrName>
                                        </p:attrNameLst>
                                      </p:cBhvr>
                                      <p:tavLst>
                                        <p:tav tm="0">
                                          <p:val>
                                            <p:fltVal val="0"/>
                                          </p:val>
                                        </p:tav>
                                        <p:tav tm="100000">
                                          <p:val>
                                            <p:strVal val="#ppt_w"/>
                                          </p:val>
                                        </p:tav>
                                      </p:tavLst>
                                    </p:anim>
                                    <p:anim calcmode="lin" valueType="num">
                                      <p:cBhvr>
                                        <p:cTn id="8" dur="1500" fill="hold"/>
                                        <p:tgtEl>
                                          <p:spTgt spid="107">
                                            <p:bg/>
                                          </p:spTgt>
                                        </p:tgtEl>
                                        <p:attrNameLst>
                                          <p:attrName>ppt_h</p:attrName>
                                        </p:attrNameLst>
                                      </p:cBhvr>
                                      <p:tavLst>
                                        <p:tav tm="0">
                                          <p:val>
                                            <p:fltVal val="0"/>
                                          </p:val>
                                        </p:tav>
                                        <p:tav tm="100000">
                                          <p:val>
                                            <p:strVal val="#ppt_h"/>
                                          </p:val>
                                        </p:tav>
                                      </p:tavLst>
                                    </p:anim>
                                    <p:anim calcmode="lin" valueType="num">
                                      <p:cBhvr>
                                        <p:cTn id="9" dur="1500" fill="hold"/>
                                        <p:tgtEl>
                                          <p:spTgt spid="107">
                                            <p:bg/>
                                          </p:spTgt>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107">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107">
                                            <p:txEl>
                                              <p:pRg st="0" end="0"/>
                                            </p:txEl>
                                          </p:spTgt>
                                        </p:tgtEl>
                                        <p:attrNameLst>
                                          <p:attrName>style.visibility</p:attrName>
                                        </p:attrNameLst>
                                      </p:cBhvr>
                                      <p:to>
                                        <p:strVal val="visible"/>
                                      </p:to>
                                    </p:set>
                                    <p:anim calcmode="lin" valueType="num">
                                      <p:cBhvr>
                                        <p:cTn id="13" dur="1500" fill="hold"/>
                                        <p:tgtEl>
                                          <p:spTgt spid="107">
                                            <p:txEl>
                                              <p:pRg st="0" end="0"/>
                                            </p:txEl>
                                          </p:spTgt>
                                        </p:tgtEl>
                                        <p:attrNameLst>
                                          <p:attrName>ppt_w</p:attrName>
                                        </p:attrNameLst>
                                      </p:cBhvr>
                                      <p:tavLst>
                                        <p:tav tm="0">
                                          <p:val>
                                            <p:fltVal val="0"/>
                                          </p:val>
                                        </p:tav>
                                        <p:tav tm="100000">
                                          <p:val>
                                            <p:strVal val="#ppt_w"/>
                                          </p:val>
                                        </p:tav>
                                      </p:tavLst>
                                    </p:anim>
                                    <p:anim calcmode="lin" valueType="num">
                                      <p:cBhvr>
                                        <p:cTn id="14" dur="1500" fill="hold"/>
                                        <p:tgtEl>
                                          <p:spTgt spid="107">
                                            <p:txEl>
                                              <p:pRg st="0" end="0"/>
                                            </p:txEl>
                                          </p:spTgt>
                                        </p:tgtEl>
                                        <p:attrNameLst>
                                          <p:attrName>ppt_h</p:attrName>
                                        </p:attrNameLst>
                                      </p:cBhvr>
                                      <p:tavLst>
                                        <p:tav tm="0">
                                          <p:val>
                                            <p:fltVal val="0"/>
                                          </p:val>
                                        </p:tav>
                                        <p:tav tm="100000">
                                          <p:val>
                                            <p:strVal val="#ppt_h"/>
                                          </p:val>
                                        </p:tav>
                                      </p:tavLst>
                                    </p:anim>
                                    <p:anim calcmode="lin" valueType="num">
                                      <p:cBhvr>
                                        <p:cTn id="15" dur="1500" fill="hold"/>
                                        <p:tgtEl>
                                          <p:spTgt spid="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500" fill="hold"/>
                                        <p:tgtEl>
                                          <p:spTgt spid="1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107">
                                            <p:txEl>
                                              <p:pRg st="1" end="1"/>
                                            </p:txEl>
                                          </p:spTgt>
                                        </p:tgtEl>
                                        <p:attrNameLst>
                                          <p:attrName>style.visibility</p:attrName>
                                        </p:attrNameLst>
                                      </p:cBhvr>
                                      <p:to>
                                        <p:strVal val="visible"/>
                                      </p:to>
                                    </p:set>
                                    <p:anim calcmode="lin" valueType="num">
                                      <p:cBhvr>
                                        <p:cTn id="21" dur="1500" fill="hold"/>
                                        <p:tgtEl>
                                          <p:spTgt spid="107">
                                            <p:txEl>
                                              <p:pRg st="1" end="1"/>
                                            </p:txEl>
                                          </p:spTgt>
                                        </p:tgtEl>
                                        <p:attrNameLst>
                                          <p:attrName>ppt_w</p:attrName>
                                        </p:attrNameLst>
                                      </p:cBhvr>
                                      <p:tavLst>
                                        <p:tav tm="0">
                                          <p:val>
                                            <p:fltVal val="0"/>
                                          </p:val>
                                        </p:tav>
                                        <p:tav tm="100000">
                                          <p:val>
                                            <p:strVal val="#ppt_w"/>
                                          </p:val>
                                        </p:tav>
                                      </p:tavLst>
                                    </p:anim>
                                    <p:anim calcmode="lin" valueType="num">
                                      <p:cBhvr>
                                        <p:cTn id="22" dur="1500" fill="hold"/>
                                        <p:tgtEl>
                                          <p:spTgt spid="107">
                                            <p:txEl>
                                              <p:pRg st="1" end="1"/>
                                            </p:txEl>
                                          </p:spTgt>
                                        </p:tgtEl>
                                        <p:attrNameLst>
                                          <p:attrName>ppt_h</p:attrName>
                                        </p:attrNameLst>
                                      </p:cBhvr>
                                      <p:tavLst>
                                        <p:tav tm="0">
                                          <p:val>
                                            <p:fltVal val="0"/>
                                          </p:val>
                                        </p:tav>
                                        <p:tav tm="100000">
                                          <p:val>
                                            <p:strVal val="#ppt_h"/>
                                          </p:val>
                                        </p:tav>
                                      </p:tavLst>
                                    </p:anim>
                                    <p:anim calcmode="lin" valueType="num">
                                      <p:cBhvr>
                                        <p:cTn id="23" dur="1500" fill="hold"/>
                                        <p:tgtEl>
                                          <p:spTgt spid="1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500" fill="hold"/>
                                        <p:tgtEl>
                                          <p:spTgt spid="1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107">
                                            <p:txEl>
                                              <p:pRg st="2" end="2"/>
                                            </p:txEl>
                                          </p:spTgt>
                                        </p:tgtEl>
                                        <p:attrNameLst>
                                          <p:attrName>style.visibility</p:attrName>
                                        </p:attrNameLst>
                                      </p:cBhvr>
                                      <p:to>
                                        <p:strVal val="visible"/>
                                      </p:to>
                                    </p:set>
                                    <p:anim calcmode="lin" valueType="num">
                                      <p:cBhvr>
                                        <p:cTn id="29" dur="1500" fill="hold"/>
                                        <p:tgtEl>
                                          <p:spTgt spid="107">
                                            <p:txEl>
                                              <p:pRg st="2" end="2"/>
                                            </p:txEl>
                                          </p:spTgt>
                                        </p:tgtEl>
                                        <p:attrNameLst>
                                          <p:attrName>ppt_w</p:attrName>
                                        </p:attrNameLst>
                                      </p:cBhvr>
                                      <p:tavLst>
                                        <p:tav tm="0">
                                          <p:val>
                                            <p:fltVal val="0"/>
                                          </p:val>
                                        </p:tav>
                                        <p:tav tm="100000">
                                          <p:val>
                                            <p:strVal val="#ppt_w"/>
                                          </p:val>
                                        </p:tav>
                                      </p:tavLst>
                                    </p:anim>
                                    <p:anim calcmode="lin" valueType="num">
                                      <p:cBhvr>
                                        <p:cTn id="30" dur="1500" fill="hold"/>
                                        <p:tgtEl>
                                          <p:spTgt spid="107">
                                            <p:txEl>
                                              <p:pRg st="2" end="2"/>
                                            </p:txEl>
                                          </p:spTgt>
                                        </p:tgtEl>
                                        <p:attrNameLst>
                                          <p:attrName>ppt_h</p:attrName>
                                        </p:attrNameLst>
                                      </p:cBhvr>
                                      <p:tavLst>
                                        <p:tav tm="0">
                                          <p:val>
                                            <p:fltVal val="0"/>
                                          </p:val>
                                        </p:tav>
                                        <p:tav tm="100000">
                                          <p:val>
                                            <p:strVal val="#ppt_h"/>
                                          </p:val>
                                        </p:tav>
                                      </p:tavLst>
                                    </p:anim>
                                    <p:anim calcmode="lin" valueType="num">
                                      <p:cBhvr>
                                        <p:cTn id="31" dur="1500" fill="hold"/>
                                        <p:tgtEl>
                                          <p:spTgt spid="1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500" fill="hold"/>
                                        <p:tgtEl>
                                          <p:spTgt spid="10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7"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1" name="Group"/>
          <p:cNvGrpSpPr/>
          <p:nvPr/>
        </p:nvGrpSpPr>
        <p:grpSpPr>
          <a:xfrm>
            <a:off x="7903688" y="1479387"/>
            <a:ext cx="4846802" cy="1961085"/>
            <a:chOff x="-388954" y="15660"/>
            <a:chExt cx="4846800" cy="1961083"/>
          </a:xfrm>
        </p:grpSpPr>
        <p:pic>
          <p:nvPicPr>
            <p:cNvPr id="109" name="Seeds.jpg" descr="Seeds.jpg"/>
            <p:cNvPicPr>
              <a:picLocks noChangeAspect="1"/>
            </p:cNvPicPr>
            <p:nvPr/>
          </p:nvPicPr>
          <p:blipFill>
            <a:blip r:embed="rId2">
              <a:extLst/>
            </a:blip>
            <a:stretch>
              <a:fillRect/>
            </a:stretch>
          </p:blipFill>
          <p:spPr>
            <a:xfrm>
              <a:off x="-388955" y="15660"/>
              <a:ext cx="2222470" cy="1813929"/>
            </a:xfrm>
            <a:prstGeom prst="rect">
              <a:avLst/>
            </a:prstGeom>
            <a:ln w="12700" cap="flat">
              <a:noFill/>
              <a:miter lim="400000"/>
            </a:ln>
            <a:effectLst/>
          </p:spPr>
        </p:pic>
        <p:sp>
          <p:nvSpPr>
            <p:cNvPr id="110" name="Genesis, like a package of seeds, provides the right start allowing the truth to fulfill the Lord’s purposes."/>
            <p:cNvSpPr/>
            <p:nvPr/>
          </p:nvSpPr>
          <p:spPr>
            <a:xfrm>
              <a:off x="722280" y="15660"/>
              <a:ext cx="3735566" cy="1961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t">
              <a:noAutofit/>
            </a:bodyPr>
            <a:lstStyle>
              <a:lvl1pPr marL="914400" algn="r" defTabSz="457200">
                <a:spcBef>
                  <a:spcPts val="1000"/>
                </a:spcBef>
                <a:defRPr sz="2400">
                  <a:latin typeface="Arno Pro Semibold Subhead"/>
                  <a:ea typeface="Arno Pro Semibold Subhead"/>
                  <a:cs typeface="Arno Pro Semibold Subhead"/>
                  <a:sym typeface="Arno Pro Semibold Subhead"/>
                </a:defRPr>
              </a:lvl1pPr>
            </a:lstStyle>
            <a:p>
              <a:pPr/>
              <a:r>
                <a:t>Genesis, like a package of seeds, provides the right start allowing the truth to fulfill the Lord’s purposes.</a:t>
              </a:r>
            </a:p>
          </p:txBody>
        </p:sp>
      </p:grpSp>
      <p:sp>
        <p:nvSpPr>
          <p:cNvPr id="112" name="SEEDS: Genesis is the ground where seeds of truth are sown in our minds.…"/>
          <p:cNvSpPr txBox="1"/>
          <p:nvPr/>
        </p:nvSpPr>
        <p:spPr>
          <a:xfrm>
            <a:off x="2009042" y="1426383"/>
            <a:ext cx="6116062" cy="723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74320" indent="-274320" algn="l">
              <a:spcBef>
                <a:spcPts val="6900"/>
              </a:spcBef>
              <a:buSzPct val="75000"/>
              <a:buChar char="•"/>
              <a:defRPr sz="3500"/>
            </a:pPr>
            <a:r>
              <a:rPr b="1">
                <a:latin typeface="Helvetica"/>
                <a:ea typeface="Helvetica"/>
                <a:cs typeface="Helvetica"/>
                <a:sym typeface="Helvetica"/>
              </a:rPr>
              <a:t>SEEDS:</a:t>
            </a:r>
            <a:r>
              <a:rPr>
                <a:latin typeface="Helvetica"/>
                <a:ea typeface="Helvetica"/>
                <a:cs typeface="Helvetica"/>
                <a:sym typeface="Helvetica"/>
              </a:rPr>
              <a:t> Genesis is the ground where seeds of truth are sown in our minds.</a:t>
            </a:r>
            <a:endParaRPr>
              <a:latin typeface="Helvetica"/>
              <a:ea typeface="Helvetica"/>
              <a:cs typeface="Helvetica"/>
              <a:sym typeface="Helvetica"/>
            </a:endParaRPr>
          </a:p>
          <a:p>
            <a:pPr marL="274320" indent="-274320" algn="l">
              <a:spcBef>
                <a:spcPts val="7300"/>
              </a:spcBef>
              <a:buSzPct val="75000"/>
              <a:buChar char="•"/>
              <a:defRPr sz="3500"/>
            </a:pPr>
            <a:r>
              <a:rPr b="1">
                <a:latin typeface="Helvetica"/>
                <a:ea typeface="Helvetica"/>
                <a:cs typeface="Helvetica"/>
                <a:sym typeface="Helvetica"/>
              </a:rPr>
              <a:t>GENES:</a:t>
            </a:r>
            <a:r>
              <a:rPr>
                <a:latin typeface="Helvetica"/>
                <a:ea typeface="Helvetica"/>
                <a:cs typeface="Helvetica"/>
                <a:sym typeface="Helvetica"/>
              </a:rPr>
              <a:t> Genesis is the gene pool of truth, largely unseen but very influential.</a:t>
            </a:r>
            <a:endParaRPr>
              <a:latin typeface="Helvetica"/>
              <a:ea typeface="Helvetica"/>
              <a:cs typeface="Helvetica"/>
              <a:sym typeface="Helvetica"/>
            </a:endParaRPr>
          </a:p>
          <a:p>
            <a:pPr marL="274320" indent="-274320" algn="l">
              <a:spcBef>
                <a:spcPts val="5000"/>
              </a:spcBef>
              <a:buSzPct val="75000"/>
              <a:buChar char="•"/>
              <a:defRPr sz="3500"/>
            </a:pPr>
            <a:r>
              <a:rPr b="1">
                <a:solidFill>
                  <a:schemeClr val="accent5">
                    <a:hueOff val="-176146"/>
                    <a:satOff val="3665"/>
                    <a:lumOff val="-13986"/>
                  </a:schemeClr>
                </a:solidFill>
                <a:latin typeface="Helvetica"/>
                <a:ea typeface="Helvetica"/>
                <a:cs typeface="Helvetica"/>
                <a:sym typeface="Helvetica"/>
              </a:rPr>
              <a:t>PLOT</a:t>
            </a:r>
            <a:r>
              <a:rPr b="1">
                <a:latin typeface="Helvetica"/>
                <a:ea typeface="Helvetica"/>
                <a:cs typeface="Helvetica"/>
                <a:sym typeface="Helvetica"/>
              </a:rPr>
              <a:t>: </a:t>
            </a:r>
            <a:r>
              <a:rPr>
                <a:latin typeface="Helvetica"/>
                <a:ea typeface="Helvetica"/>
                <a:cs typeface="Helvetica"/>
                <a:sym typeface="Helvetica"/>
              </a:rPr>
              <a:t>Genesis carefully introduces a powerful story line full with key characters and intriguing events.</a:t>
            </a:r>
          </a:p>
        </p:txBody>
      </p:sp>
      <p:pic>
        <p:nvPicPr>
          <p:cNvPr id="113" name="Circle.png" descr="Circle.png"/>
          <p:cNvPicPr>
            <a:picLocks noChangeAspect="1"/>
          </p:cNvPicPr>
          <p:nvPr/>
        </p:nvPicPr>
        <p:blipFill>
          <a:blip r:embed="rId3">
            <a:extLst/>
          </a:blip>
          <a:stretch>
            <a:fillRect/>
          </a:stretch>
        </p:blipFill>
        <p:spPr>
          <a:xfrm>
            <a:off x="8892993" y="3709864"/>
            <a:ext cx="2779923" cy="2113504"/>
          </a:xfrm>
          <a:prstGeom prst="rect">
            <a:avLst/>
          </a:prstGeom>
          <a:ln w="12700">
            <a:miter lim="400000"/>
          </a:ln>
        </p:spPr>
      </p:pic>
      <p:pic>
        <p:nvPicPr>
          <p:cNvPr id="114" name="Book .png" descr="Book .png"/>
          <p:cNvPicPr>
            <a:picLocks noChangeAspect="1"/>
          </p:cNvPicPr>
          <p:nvPr/>
        </p:nvPicPr>
        <p:blipFill>
          <a:blip r:embed="rId4">
            <a:extLst/>
          </a:blip>
          <a:srcRect l="0" t="0" r="0" b="0"/>
          <a:stretch>
            <a:fillRect/>
          </a:stretch>
        </p:blipFill>
        <p:spPr>
          <a:xfrm>
            <a:off x="7903688" y="6171165"/>
            <a:ext cx="4758488" cy="3582435"/>
          </a:xfrm>
          <a:prstGeom prst="rect">
            <a:avLst/>
          </a:prstGeom>
          <a:ln w="12700">
            <a:miter lim="400000"/>
          </a:ln>
        </p:spPr>
      </p:pic>
      <p:sp>
        <p:nvSpPr>
          <p:cNvPr id="115" name="Various biblical approaches to Genesis"/>
          <p:cNvSpPr txBox="1"/>
          <p:nvPr/>
        </p:nvSpPr>
        <p:spPr>
          <a:xfrm>
            <a:off x="2009042" y="704687"/>
            <a:ext cx="7680723"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spcBef>
                <a:spcPts val="4000"/>
              </a:spcBef>
              <a:defRPr b="1" sz="3200">
                <a:latin typeface="Helvetica"/>
                <a:ea typeface="Helvetica"/>
                <a:cs typeface="Helvetica"/>
                <a:sym typeface="Helvetica"/>
              </a:defRPr>
            </a:lvl1pPr>
          </a:lstStyle>
          <a:p>
            <a:pPr>
              <a:defRPr b="0" sz="3000">
                <a:latin typeface="+mn-lt"/>
                <a:ea typeface="+mn-ea"/>
                <a:cs typeface="+mn-cs"/>
                <a:sym typeface="Helvetica Light"/>
              </a:defRPr>
            </a:pPr>
            <a:r>
              <a:rPr b="1" sz="3200">
                <a:latin typeface="Helvetica"/>
                <a:ea typeface="Helvetica"/>
                <a:cs typeface="Helvetica"/>
                <a:sym typeface="Helvetica"/>
              </a:rPr>
              <a:t>Various biblical approaches to Genesis</a:t>
            </a:r>
          </a:p>
        </p:txBody>
      </p:sp>
      <p:sp>
        <p:nvSpPr>
          <p:cNvPr id="116" name="The Genius of Genesis"/>
          <p:cNvSpPr txBox="1"/>
          <p:nvPr>
            <p:ph type="title"/>
          </p:nvPr>
        </p:nvSpPr>
        <p:spPr>
          <a:xfrm>
            <a:off x="1535305" y="-12700"/>
            <a:ext cx="11469495" cy="877539"/>
          </a:xfrm>
          <a:prstGeom prst="rect">
            <a:avLst/>
          </a:prstGeom>
        </p:spPr>
        <p:txBody>
          <a:bodyPr/>
          <a:lstStyle/>
          <a:p>
            <a:pPr/>
            <a:r>
              <a:t>The Genius of Genesis</a:t>
            </a:r>
          </a:p>
        </p:txBody>
      </p:sp>
      <p:sp>
        <p:nvSpPr>
          <p:cNvPr id="117" name="What seeds?"/>
          <p:cNvSpPr txBox="1"/>
          <p:nvPr/>
        </p:nvSpPr>
        <p:spPr>
          <a:xfrm>
            <a:off x="2347884" y="3074864"/>
            <a:ext cx="313028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74320" indent="-274320" algn="l">
              <a:spcBef>
                <a:spcPts val="5000"/>
              </a:spcBef>
              <a:buSzPct val="75000"/>
              <a:buChar char="•"/>
              <a:defRPr b="1" sz="3500">
                <a:solidFill>
                  <a:schemeClr val="accent5">
                    <a:hueOff val="-522602"/>
                    <a:satOff val="-6700"/>
                    <a:lumOff val="-22320"/>
                  </a:schemeClr>
                </a:solidFill>
                <a:latin typeface="Helvetica"/>
                <a:ea typeface="Helvetica"/>
                <a:cs typeface="Helvetica"/>
                <a:sym typeface="Helvetica"/>
              </a:defRPr>
            </a:lvl1pPr>
          </a:lstStyle>
          <a:p>
            <a:pPr/>
            <a:r>
              <a:t>What seeds?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 calcmode="lin" valueType="num">
                                      <p:cBhvr>
                                        <p:cTn id="7" dur="1000" fill="hold"/>
                                        <p:tgtEl>
                                          <p:spTgt spid="112">
                                            <p:bg/>
                                          </p:spTgt>
                                        </p:tgtEl>
                                        <p:attrNameLst>
                                          <p:attrName>ppt_w</p:attrName>
                                        </p:attrNameLst>
                                      </p:cBhvr>
                                      <p:tavLst>
                                        <p:tav tm="0" fmla="#ppt_w*sin(2.5*pi*$)">
                                          <p:val>
                                            <p:fltVal val="0"/>
                                          </p:val>
                                        </p:tav>
                                        <p:tav tm="100000">
                                          <p:val>
                                            <p:fltVal val="1"/>
                                          </p:val>
                                        </p:tav>
                                      </p:tavLst>
                                    </p:anim>
                                    <p:anim calcmode="lin" valueType="num">
                                      <p:cBhvr>
                                        <p:cTn id="8" dur="1000" fill="hold"/>
                                        <p:tgtEl>
                                          <p:spTgt spid="112">
                                            <p:bg/>
                                          </p:spTgt>
                                        </p:tgtEl>
                                        <p:attrNameLst>
                                          <p:attrName>ppt_h</p:attrName>
                                        </p:attrNameLst>
                                      </p:cBhvr>
                                      <p:tavLst>
                                        <p:tav tm="0">
                                          <p:val>
                                            <p:strVal val="#ppt_h"/>
                                          </p:val>
                                        </p:tav>
                                        <p:tav tm="100000">
                                          <p:val>
                                            <p:strVal val="#ppt_h"/>
                                          </p:val>
                                        </p:tav>
                                      </p:tavLst>
                                    </p:anim>
                                  </p:childTnLst>
                                </p:cTn>
                              </p:par>
                              <p:par>
                                <p:cTn id="9" presetClass="entr" nodeType="withEffect" presetSubtype="10" presetID="19" grpId="1" fill="hold">
                                  <p:stCondLst>
                                    <p:cond delay="0"/>
                                  </p:stCondLst>
                                  <p:iterate type="el" backwards="0">
                                    <p:tmAbs val="0"/>
                                  </p:iterate>
                                  <p:childTnLst>
                                    <p:set>
                                      <p:cBhvr>
                                        <p:cTn id="10" fill="hold"/>
                                        <p:tgtEl>
                                          <p:spTgt spid="112">
                                            <p:txEl>
                                              <p:pRg st="0" end="0"/>
                                            </p:txEl>
                                          </p:spTgt>
                                        </p:tgtEl>
                                        <p:attrNameLst>
                                          <p:attrName>style.visibility</p:attrName>
                                        </p:attrNameLst>
                                      </p:cBhvr>
                                      <p:to>
                                        <p:strVal val="visible"/>
                                      </p:to>
                                    </p:set>
                                    <p:animEffect filter="fade" transition="in">
                                      <p:cBhvr>
                                        <p:cTn id="11" dur="1000" fill="hold"/>
                                        <p:tgtEl>
                                          <p:spTgt spid="112">
                                            <p:txEl>
                                              <p:pRg st="0" end="0"/>
                                            </p:txEl>
                                          </p:spTgt>
                                        </p:tgtEl>
                                      </p:cBhvr>
                                    </p:animEffect>
                                    <p:anim calcmode="lin" valueType="num">
                                      <p:cBhvr>
                                        <p:cTn id="12" dur="1000" fill="hold"/>
                                        <p:tgtEl>
                                          <p:spTgt spid="112">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12">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Class="entr" nodeType="afterEffect" presetSubtype="32" presetID="4" grpId="2" fill="hold">
                                  <p:stCondLst>
                                    <p:cond delay="0"/>
                                  </p:stCondLst>
                                  <p:iterate type="el" backwards="0">
                                    <p:tmAbs val="0"/>
                                  </p:iterate>
                                  <p:childTnLst>
                                    <p:set>
                                      <p:cBhvr>
                                        <p:cTn id="16" fill="hold"/>
                                        <p:tgtEl>
                                          <p:spTgt spid="111"/>
                                        </p:tgtEl>
                                        <p:attrNameLst>
                                          <p:attrName>style.visibility</p:attrName>
                                        </p:attrNameLst>
                                      </p:cBhvr>
                                      <p:to>
                                        <p:strVal val="visible"/>
                                      </p:to>
                                    </p:set>
                                    <p:animEffect filter="box(out)" transition="in">
                                      <p:cBhvr>
                                        <p:cTn id="17" dur="275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3" fill="hold">
                                  <p:stCondLst>
                                    <p:cond delay="0"/>
                                  </p:stCondLst>
                                  <p:iterate type="el" backwards="0">
                                    <p:tmAbs val="0"/>
                                  </p:iterate>
                                  <p:childTnLst>
                                    <p:set>
                                      <p:cBhvr>
                                        <p:cTn id="21" fill="hold"/>
                                        <p:tgtEl>
                                          <p:spTgt spid="117"/>
                                        </p:tgtEl>
                                        <p:attrNameLst>
                                          <p:attrName>style.visibility</p:attrName>
                                        </p:attrNameLst>
                                      </p:cBhvr>
                                      <p:to>
                                        <p:strVal val="visible"/>
                                      </p:to>
                                    </p:set>
                                    <p:animEffect filter="fade" transition="in">
                                      <p:cBhvr>
                                        <p:cTn id="22" dur="1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19" grpId="1" fill="hold">
                                  <p:stCondLst>
                                    <p:cond delay="0"/>
                                  </p:stCondLst>
                                  <p:iterate type="el" backwards="0">
                                    <p:tmAbs val="0"/>
                                  </p:iterate>
                                  <p:childTnLst>
                                    <p:set>
                                      <p:cBhvr>
                                        <p:cTn id="26" fill="hold"/>
                                        <p:tgtEl>
                                          <p:spTgt spid="112">
                                            <p:txEl>
                                              <p:pRg st="1" end="1"/>
                                            </p:txEl>
                                          </p:spTgt>
                                        </p:tgtEl>
                                        <p:attrNameLst>
                                          <p:attrName>style.visibility</p:attrName>
                                        </p:attrNameLst>
                                      </p:cBhvr>
                                      <p:to>
                                        <p:strVal val="visible"/>
                                      </p:to>
                                    </p:set>
                                    <p:animEffect filter="fade" transition="in">
                                      <p:cBhvr>
                                        <p:cTn id="27" dur="1000" fill="hold"/>
                                        <p:tgtEl>
                                          <p:spTgt spid="112">
                                            <p:txEl>
                                              <p:pRg st="1" end="1"/>
                                            </p:txEl>
                                          </p:spTgt>
                                        </p:tgtEl>
                                      </p:cBhvr>
                                    </p:animEffect>
                                    <p:anim calcmode="lin" valueType="num">
                                      <p:cBhvr>
                                        <p:cTn id="28" dur="1000" fill="hold"/>
                                        <p:tgtEl>
                                          <p:spTgt spid="112">
                                            <p:txEl>
                                              <p:pRg st="1" end="1"/>
                                            </p:txEl>
                                          </p:spTgt>
                                        </p:tgtEl>
                                        <p:attrNameLst>
                                          <p:attrName>ppt_w</p:attrName>
                                        </p:attrNameLst>
                                      </p:cBhvr>
                                      <p:tavLst>
                                        <p:tav tm="0" fmla="#ppt_w*sin(2.5*pi*$)">
                                          <p:val>
                                            <p:fltVal val="0"/>
                                          </p:val>
                                        </p:tav>
                                        <p:tav tm="100000">
                                          <p:val>
                                            <p:fltVal val="1"/>
                                          </p:val>
                                        </p:tav>
                                      </p:tavLst>
                                    </p:anim>
                                    <p:anim calcmode="lin" valueType="num">
                                      <p:cBhvr>
                                        <p:cTn id="29" dur="1000" fill="hold"/>
                                        <p:tgtEl>
                                          <p:spTgt spid="112">
                                            <p:txEl>
                                              <p:pRg st="1" end="1"/>
                                            </p:txEl>
                                          </p:spTgt>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Class="entr" nodeType="afterEffect" presetSubtype="32" presetID="4" grpId="4" fill="hold">
                                  <p:stCondLst>
                                    <p:cond delay="0"/>
                                  </p:stCondLst>
                                  <p:iterate type="el" backwards="0">
                                    <p:tmAbs val="0"/>
                                  </p:iterate>
                                  <p:childTnLst>
                                    <p:set>
                                      <p:cBhvr>
                                        <p:cTn id="32" fill="hold"/>
                                        <p:tgtEl>
                                          <p:spTgt spid="113"/>
                                        </p:tgtEl>
                                        <p:attrNameLst>
                                          <p:attrName>style.visibility</p:attrName>
                                        </p:attrNameLst>
                                      </p:cBhvr>
                                      <p:to>
                                        <p:strVal val="visible"/>
                                      </p:to>
                                    </p:set>
                                    <p:animEffect filter="box(out)" transition="in">
                                      <p:cBhvr>
                                        <p:cTn id="33" dur="2750"/>
                                        <p:tgtEl>
                                          <p:spTgt spid="113"/>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0" presetID="19" grpId="1" fill="hold">
                                  <p:stCondLst>
                                    <p:cond delay="0"/>
                                  </p:stCondLst>
                                  <p:iterate type="el" backwards="0">
                                    <p:tmAbs val="0"/>
                                  </p:iterate>
                                  <p:childTnLst>
                                    <p:set>
                                      <p:cBhvr>
                                        <p:cTn id="37" fill="hold"/>
                                        <p:tgtEl>
                                          <p:spTgt spid="112">
                                            <p:txEl>
                                              <p:pRg st="2" end="2"/>
                                            </p:txEl>
                                          </p:spTgt>
                                        </p:tgtEl>
                                        <p:attrNameLst>
                                          <p:attrName>style.visibility</p:attrName>
                                        </p:attrNameLst>
                                      </p:cBhvr>
                                      <p:to>
                                        <p:strVal val="visible"/>
                                      </p:to>
                                    </p:set>
                                    <p:animEffect filter="fade" transition="in">
                                      <p:cBhvr>
                                        <p:cTn id="38" dur="1000" fill="hold"/>
                                        <p:tgtEl>
                                          <p:spTgt spid="112">
                                            <p:txEl>
                                              <p:pRg st="2" end="2"/>
                                            </p:txEl>
                                          </p:spTgt>
                                        </p:tgtEl>
                                      </p:cBhvr>
                                    </p:animEffect>
                                    <p:anim calcmode="lin" valueType="num">
                                      <p:cBhvr>
                                        <p:cTn id="39" dur="1000" fill="hold"/>
                                        <p:tgtEl>
                                          <p:spTgt spid="112">
                                            <p:txEl>
                                              <p:pRg st="2" end="2"/>
                                            </p:txEl>
                                          </p:spTgt>
                                        </p:tgtEl>
                                        <p:attrNameLst>
                                          <p:attrName>ppt_w</p:attrName>
                                        </p:attrNameLst>
                                      </p:cBhvr>
                                      <p:tavLst>
                                        <p:tav tm="0" fmla="#ppt_w*sin(2.5*pi*$)">
                                          <p:val>
                                            <p:fltVal val="0"/>
                                          </p:val>
                                        </p:tav>
                                        <p:tav tm="100000">
                                          <p:val>
                                            <p:fltVal val="1"/>
                                          </p:val>
                                        </p:tav>
                                      </p:tavLst>
                                    </p:anim>
                                    <p:anim calcmode="lin" valueType="num">
                                      <p:cBhvr>
                                        <p:cTn id="40" dur="1000" fill="hold"/>
                                        <p:tgtEl>
                                          <p:spTgt spid="112">
                                            <p:txEl>
                                              <p:pRg st="2" end="2"/>
                                            </p:txEl>
                                          </p:spTgt>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Class="entr" nodeType="afterEffect" presetSubtype="32" presetID="4" grpId="5" fill="hold">
                                  <p:stCondLst>
                                    <p:cond delay="0"/>
                                  </p:stCondLst>
                                  <p:iterate type="el" backwards="0">
                                    <p:tmAbs val="0"/>
                                  </p:iterate>
                                  <p:childTnLst>
                                    <p:set>
                                      <p:cBhvr>
                                        <p:cTn id="43" fill="hold"/>
                                        <p:tgtEl>
                                          <p:spTgt spid="114"/>
                                        </p:tgtEl>
                                        <p:attrNameLst>
                                          <p:attrName>style.visibility</p:attrName>
                                        </p:attrNameLst>
                                      </p:cBhvr>
                                      <p:to>
                                        <p:strVal val="visible"/>
                                      </p:to>
                                    </p:set>
                                    <p:animEffect filter="box(out)" transition="in">
                                      <p:cBhvr>
                                        <p:cTn id="44" dur="275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3"/>
      <p:bldP build="whole" bldLvl="1" animBg="1" rev="0" advAuto="0" spid="113" grpId="4"/>
      <p:bldP build="p" bldLvl="5" animBg="1" rev="0" advAuto="0" spid="112" grpId="1"/>
      <p:bldP build="whole" bldLvl="1" animBg="1" rev="0" advAuto="0" spid="114" grpId="5"/>
      <p:bldP build="whole" bldLvl="1" animBg="1" rev="0" advAuto="0" spid="111"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PROPHECY: Genesis with powerful accuracy predicts future events."/>
          <p:cNvSpPr txBox="1"/>
          <p:nvPr/>
        </p:nvSpPr>
        <p:spPr>
          <a:xfrm>
            <a:off x="2094259" y="1648958"/>
            <a:ext cx="5377286"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74320" indent="-274320" algn="l">
              <a:spcBef>
                <a:spcPts val="5000"/>
              </a:spcBef>
              <a:buSzPct val="75000"/>
              <a:buChar char="•"/>
              <a:defRPr sz="3500"/>
            </a:pPr>
            <a:r>
              <a:rPr b="1">
                <a:latin typeface="Helvetica"/>
                <a:ea typeface="Helvetica"/>
                <a:cs typeface="Helvetica"/>
                <a:sym typeface="Helvetica"/>
              </a:rPr>
              <a:t>PROPHECY:</a:t>
            </a:r>
            <a:r>
              <a:rPr>
                <a:latin typeface="Helvetica"/>
                <a:ea typeface="Helvetica"/>
                <a:cs typeface="Helvetica"/>
                <a:sym typeface="Helvetica"/>
              </a:rPr>
              <a:t> Genesis with powerful accuracy predicts future events.</a:t>
            </a:r>
          </a:p>
        </p:txBody>
      </p:sp>
      <p:pic>
        <p:nvPicPr>
          <p:cNvPr id="120" name="Genesis_Prophecies.png" descr="Genesis_Prophecies.png"/>
          <p:cNvPicPr>
            <a:picLocks noChangeAspect="1"/>
          </p:cNvPicPr>
          <p:nvPr/>
        </p:nvPicPr>
        <p:blipFill>
          <a:blip r:embed="rId2">
            <a:extLst/>
          </a:blip>
          <a:srcRect l="0" t="4563" r="0" b="4563"/>
          <a:stretch>
            <a:fillRect/>
          </a:stretch>
        </p:blipFill>
        <p:spPr>
          <a:xfrm>
            <a:off x="7270052" y="1522412"/>
            <a:ext cx="5475093" cy="1614584"/>
          </a:xfrm>
          <a:prstGeom prst="rect">
            <a:avLst/>
          </a:prstGeom>
          <a:ln w="12700">
            <a:miter lim="400000"/>
          </a:ln>
        </p:spPr>
      </p:pic>
      <p:grpSp>
        <p:nvGrpSpPr>
          <p:cNvPr id="123" name="Group"/>
          <p:cNvGrpSpPr/>
          <p:nvPr/>
        </p:nvGrpSpPr>
        <p:grpSpPr>
          <a:xfrm>
            <a:off x="7270052" y="7063261"/>
            <a:ext cx="5183245" cy="2360043"/>
            <a:chOff x="0" y="0"/>
            <a:chExt cx="5183244" cy="2360041"/>
          </a:xfrm>
        </p:grpSpPr>
        <p:sp>
          <p:nvSpPr>
            <p:cNvPr id="121" name="Arrow"/>
            <p:cNvSpPr/>
            <p:nvPr/>
          </p:nvSpPr>
          <p:spPr>
            <a:xfrm>
              <a:off x="0" y="0"/>
              <a:ext cx="5183245" cy="2360042"/>
            </a:xfrm>
            <a:prstGeom prst="rightArrow">
              <a:avLst>
                <a:gd name="adj1" fmla="val 68321"/>
                <a:gd name="adj2" fmla="val 42061"/>
              </a:avLst>
            </a:prstGeom>
            <a:solidFill>
              <a:srgbClr val="FBEC74"/>
            </a:solidFill>
            <a:ln w="12700" cap="flat">
              <a:noFill/>
              <a:miter lim="400000"/>
            </a:ln>
            <a:effectLst>
              <a:outerShdw sx="100000" sy="100000" kx="0" ky="0" algn="b" rotWithShape="0" blurRad="63500" dist="101600" dir="5400000">
                <a:schemeClr val="accent3">
                  <a:hueOff val="-546624"/>
                  <a:satOff val="7767"/>
                  <a:lumOff val="-14512"/>
                  <a:alpha val="50000"/>
                </a:schemeClr>
              </a:outerShdw>
            </a:effectLst>
          </p:spPr>
          <p:txBody>
            <a:bodyPr wrap="square" lIns="50800" tIns="50800" rIns="50800" bIns="50800" numCol="1" anchor="ctr">
              <a:noAutofit/>
            </a:bodyPr>
            <a:lstStyle/>
            <a:p>
              <a:pPr>
                <a:defRPr sz="2400">
                  <a:solidFill>
                    <a:srgbClr val="FFFFFF"/>
                  </a:solidFill>
                </a:defRPr>
              </a:pPr>
            </a:p>
          </p:txBody>
        </p:sp>
        <p:sp>
          <p:nvSpPr>
            <p:cNvPr id="122" name="Genesis is ‘His Story’ in which He begins to reveal His agenda for man’s world in time and space."/>
            <p:cNvSpPr txBox="1"/>
            <p:nvPr/>
          </p:nvSpPr>
          <p:spPr>
            <a:xfrm>
              <a:off x="140370" y="503569"/>
              <a:ext cx="4729568" cy="13529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110000"/>
                </a:lnSpc>
                <a:spcBef>
                  <a:spcPts val="2800"/>
                </a:spcBef>
                <a:defRPr sz="2500">
                  <a:latin typeface="Arno Pro Caption"/>
                  <a:ea typeface="Arno Pro Caption"/>
                  <a:cs typeface="Arno Pro Caption"/>
                  <a:sym typeface="Arno Pro Caption"/>
                </a:defRPr>
              </a:lvl1pPr>
            </a:lstStyle>
            <a:p>
              <a:pPr/>
              <a:r>
                <a:t>Genesis is ‘His Story’ in which He begins to reveal His agenda for man’s world in time and space.</a:t>
              </a:r>
            </a:p>
          </p:txBody>
        </p:sp>
      </p:grpSp>
      <p:sp>
        <p:nvSpPr>
          <p:cNvPr id="124" name="Various approaches to Genesis"/>
          <p:cNvSpPr txBox="1"/>
          <p:nvPr/>
        </p:nvSpPr>
        <p:spPr>
          <a:xfrm>
            <a:off x="2094259" y="718975"/>
            <a:ext cx="6167637"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10000"/>
              </a:lnSpc>
              <a:spcBef>
                <a:spcPts val="4000"/>
              </a:spcBef>
              <a:defRPr b="1" sz="3200">
                <a:latin typeface="Helvetica"/>
                <a:ea typeface="Helvetica"/>
                <a:cs typeface="Helvetica"/>
                <a:sym typeface="Helvetica"/>
              </a:defRPr>
            </a:lvl1pPr>
          </a:lstStyle>
          <a:p>
            <a:pPr>
              <a:defRPr b="0" sz="3000">
                <a:latin typeface="+mn-lt"/>
                <a:ea typeface="+mn-ea"/>
                <a:cs typeface="+mn-cs"/>
                <a:sym typeface="Helvetica Light"/>
              </a:defRPr>
            </a:pPr>
            <a:r>
              <a:rPr b="1" sz="3200">
                <a:latin typeface="Helvetica"/>
                <a:ea typeface="Helvetica"/>
                <a:cs typeface="Helvetica"/>
                <a:sym typeface="Helvetica"/>
              </a:rPr>
              <a:t>Various approaches to Genesis</a:t>
            </a:r>
          </a:p>
        </p:txBody>
      </p:sp>
      <p:sp>
        <p:nvSpPr>
          <p:cNvPr id="125" name="The Genius of Genesis"/>
          <p:cNvSpPr txBox="1"/>
          <p:nvPr>
            <p:ph type="title"/>
          </p:nvPr>
        </p:nvSpPr>
        <p:spPr>
          <a:xfrm>
            <a:off x="1535305" y="-12700"/>
            <a:ext cx="11469495" cy="877539"/>
          </a:xfrm>
          <a:prstGeom prst="rect">
            <a:avLst/>
          </a:prstGeom>
        </p:spPr>
        <p:txBody>
          <a:bodyPr/>
          <a:lstStyle/>
          <a:p>
            <a:pPr/>
            <a:r>
              <a:t>The Genius of Genesis</a:t>
            </a:r>
          </a:p>
        </p:txBody>
      </p:sp>
      <p:sp>
        <p:nvSpPr>
          <p:cNvPr id="126" name="HISTORY: Genesis is the key unlocking the link between ancient and modern history."/>
          <p:cNvSpPr txBox="1"/>
          <p:nvPr/>
        </p:nvSpPr>
        <p:spPr>
          <a:xfrm>
            <a:off x="2094259" y="7125682"/>
            <a:ext cx="4928052"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74320" indent="-274320" algn="l">
              <a:spcBef>
                <a:spcPts val="5000"/>
              </a:spcBef>
              <a:buSzPct val="75000"/>
              <a:buChar char="•"/>
              <a:defRPr sz="3500"/>
            </a:pPr>
            <a:r>
              <a:rPr b="1">
                <a:latin typeface="Helvetica"/>
                <a:ea typeface="Helvetica"/>
                <a:cs typeface="Helvetica"/>
                <a:sym typeface="Helvetica"/>
              </a:rPr>
              <a:t>HISTORY: </a:t>
            </a:r>
            <a:r>
              <a:rPr>
                <a:latin typeface="Helvetica"/>
                <a:ea typeface="Helvetica"/>
                <a:cs typeface="Helvetica"/>
                <a:sym typeface="Helvetica"/>
              </a:rPr>
              <a:t>Genesis is the key unlocking the link between ancient and modern history.</a:t>
            </a:r>
          </a:p>
        </p:txBody>
      </p:sp>
      <p:sp>
        <p:nvSpPr>
          <p:cNvPr id="127" name="“And I will put enmity Between you and the woman, And between your seed and her seed; He shall bruise you on the head, And you shall bruise him on the heel.” To the woman He said, “I will greatly multiply Your pain in childbirth, In pain you shall bring forth children; Yet your desire shall be for your husband, And he shall rule over you.” (Gen 3:15-16)"/>
          <p:cNvSpPr txBox="1"/>
          <p:nvPr/>
        </p:nvSpPr>
        <p:spPr>
          <a:xfrm>
            <a:off x="2300645" y="3514886"/>
            <a:ext cx="10341799" cy="3111501"/>
          </a:xfrm>
          <a:prstGeom prst="rect">
            <a:avLst/>
          </a:prstGeom>
          <a:ln w="38100">
            <a:solidFill>
              <a:schemeClr val="accent5"/>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10000"/>
              </a:lnSpc>
              <a:spcBef>
                <a:spcPts val="4000"/>
              </a:spcBef>
              <a:defRPr sz="3000">
                <a:latin typeface="Helvetica"/>
                <a:ea typeface="Helvetica"/>
                <a:cs typeface="Helvetica"/>
                <a:sym typeface="Helvetica"/>
              </a:defRPr>
            </a:lvl1pPr>
          </a:lstStyle>
          <a:p>
            <a:pPr>
              <a:defRPr sz="2800">
                <a:latin typeface="+mn-lt"/>
                <a:ea typeface="+mn-ea"/>
                <a:cs typeface="+mn-cs"/>
                <a:sym typeface="Helvetica Light"/>
              </a:defRPr>
            </a:pPr>
            <a:r>
              <a:rPr sz="3000">
                <a:latin typeface="Helvetica"/>
                <a:ea typeface="Helvetica"/>
                <a:cs typeface="Helvetica"/>
                <a:sym typeface="Helvetica"/>
              </a:rPr>
              <a:t>“And I will put enmity Between you and the woman, And between your seed and her seed; He shall bruise you on the head, And you shall bruise him on the heel.” To the woman He said, “I will greatly multiply Your pain in childbirth, In pain you shall bring forth children; Yet your desire shall be for your husband, And he shall rule over you.” (Gen 3:15-16)</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 calcmode="lin" valueType="num">
                                      <p:cBhvr>
                                        <p:cTn id="7" dur="1000" fill="hold"/>
                                        <p:tgtEl>
                                          <p:spTgt spid="119">
                                            <p:bg/>
                                          </p:spTgt>
                                        </p:tgtEl>
                                        <p:attrNameLst>
                                          <p:attrName>ppt_w</p:attrName>
                                        </p:attrNameLst>
                                      </p:cBhvr>
                                      <p:tavLst>
                                        <p:tav tm="0" fmla="#ppt_w*sin(2.5*pi*$)">
                                          <p:val>
                                            <p:fltVal val="0"/>
                                          </p:val>
                                        </p:tav>
                                        <p:tav tm="100000">
                                          <p:val>
                                            <p:fltVal val="1"/>
                                          </p:val>
                                        </p:tav>
                                      </p:tavLst>
                                    </p:anim>
                                    <p:anim calcmode="lin" valueType="num">
                                      <p:cBhvr>
                                        <p:cTn id="8" dur="1000" fill="hold"/>
                                        <p:tgtEl>
                                          <p:spTgt spid="119">
                                            <p:bg/>
                                          </p:spTgt>
                                        </p:tgtEl>
                                        <p:attrNameLst>
                                          <p:attrName>ppt_h</p:attrName>
                                        </p:attrNameLst>
                                      </p:cBhvr>
                                      <p:tavLst>
                                        <p:tav tm="0">
                                          <p:val>
                                            <p:strVal val="#ppt_h"/>
                                          </p:val>
                                        </p:tav>
                                        <p:tav tm="100000">
                                          <p:val>
                                            <p:strVal val="#ppt_h"/>
                                          </p:val>
                                        </p:tav>
                                      </p:tavLst>
                                    </p:anim>
                                  </p:childTnLst>
                                </p:cTn>
                              </p:par>
                              <p:par>
                                <p:cTn id="9" presetClass="entr" nodeType="withEffect" presetSubtype="10" presetID="19" grpId="1" fill="hold">
                                  <p:stCondLst>
                                    <p:cond delay="0"/>
                                  </p:stCondLst>
                                  <p:iterate type="el" backwards="0">
                                    <p:tmAbs val="0"/>
                                  </p:iterate>
                                  <p:childTnLst>
                                    <p:set>
                                      <p:cBhvr>
                                        <p:cTn id="10" fill="hold"/>
                                        <p:tgtEl>
                                          <p:spTgt spid="119">
                                            <p:txEl>
                                              <p:pRg st="0" end="0"/>
                                            </p:txEl>
                                          </p:spTgt>
                                        </p:tgtEl>
                                        <p:attrNameLst>
                                          <p:attrName>style.visibility</p:attrName>
                                        </p:attrNameLst>
                                      </p:cBhvr>
                                      <p:to>
                                        <p:strVal val="visible"/>
                                      </p:to>
                                    </p:set>
                                    <p:animEffect filter="fade" transition="in">
                                      <p:cBhvr>
                                        <p:cTn id="11" dur="1000" fill="hold"/>
                                        <p:tgtEl>
                                          <p:spTgt spid="119">
                                            <p:txEl>
                                              <p:pRg st="0" end="0"/>
                                            </p:txEl>
                                          </p:spTgt>
                                        </p:tgtEl>
                                      </p:cBhvr>
                                    </p:animEffect>
                                    <p:anim calcmode="lin" valueType="num">
                                      <p:cBhvr>
                                        <p:cTn id="12" dur="1000" fill="hold"/>
                                        <p:tgtEl>
                                          <p:spTgt spid="119">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1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Class="entr" nodeType="afterEffect" presetSubtype="16" presetID="23" grpId="2" fill="hold">
                                  <p:stCondLst>
                                    <p:cond delay="0"/>
                                  </p:stCondLst>
                                  <p:iterate type="el" backwards="0">
                                    <p:tmAbs val="0"/>
                                  </p:iterate>
                                  <p:childTnLst>
                                    <p:set>
                                      <p:cBhvr>
                                        <p:cTn id="16" fill="hold"/>
                                        <p:tgtEl>
                                          <p:spTgt spid="120"/>
                                        </p:tgtEl>
                                        <p:attrNameLst>
                                          <p:attrName>style.visibility</p:attrName>
                                        </p:attrNameLst>
                                      </p:cBhvr>
                                      <p:to>
                                        <p:strVal val="visible"/>
                                      </p:to>
                                    </p:set>
                                    <p:anim calcmode="lin" valueType="num">
                                      <p:cBhvr>
                                        <p:cTn id="17" dur="2500" fill="hold"/>
                                        <p:tgtEl>
                                          <p:spTgt spid="120"/>
                                        </p:tgtEl>
                                        <p:attrNameLst>
                                          <p:attrName>ppt_w</p:attrName>
                                        </p:attrNameLst>
                                      </p:cBhvr>
                                      <p:tavLst>
                                        <p:tav tm="0">
                                          <p:val>
                                            <p:fltVal val="0"/>
                                          </p:val>
                                        </p:tav>
                                        <p:tav tm="100000">
                                          <p:val>
                                            <p:strVal val="#ppt_w"/>
                                          </p:val>
                                        </p:tav>
                                      </p:tavLst>
                                    </p:anim>
                                    <p:anim calcmode="lin" valueType="num">
                                      <p:cBhvr>
                                        <p:cTn id="18" dur="2500" fill="hold"/>
                                        <p:tgtEl>
                                          <p:spTgt spid="12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0" presetID="19" grpId="3" fill="hold">
                                  <p:stCondLst>
                                    <p:cond delay="0"/>
                                  </p:stCondLst>
                                  <p:iterate type="el" backwards="0">
                                    <p:tmAbs val="0"/>
                                  </p:iterate>
                                  <p:childTnLst>
                                    <p:set>
                                      <p:cBhvr>
                                        <p:cTn id="22" fill="hold"/>
                                        <p:tgtEl>
                                          <p:spTgt spid="127"/>
                                        </p:tgtEl>
                                        <p:attrNameLst>
                                          <p:attrName>style.visibility</p:attrName>
                                        </p:attrNameLst>
                                      </p:cBhvr>
                                      <p:to>
                                        <p:strVal val="visible"/>
                                      </p:to>
                                    </p:set>
                                    <p:anim calcmode="lin" valueType="num">
                                      <p:cBhvr>
                                        <p:cTn id="23" dur="2500" fill="hold"/>
                                        <p:tgtEl>
                                          <p:spTgt spid="127"/>
                                        </p:tgtEl>
                                        <p:attrNameLst>
                                          <p:attrName>ppt_w</p:attrName>
                                        </p:attrNameLst>
                                      </p:cBhvr>
                                      <p:tavLst>
                                        <p:tav tm="0" fmla="#ppt_w*sin(2.5*pi*$)">
                                          <p:val>
                                            <p:fltVal val="0"/>
                                          </p:val>
                                        </p:tav>
                                        <p:tav tm="100000">
                                          <p:val>
                                            <p:fltVal val="1"/>
                                          </p:val>
                                        </p:tav>
                                      </p:tavLst>
                                    </p:anim>
                                    <p:anim calcmode="lin" valueType="num">
                                      <p:cBhvr>
                                        <p:cTn id="24" dur="2500" fill="hold"/>
                                        <p:tgtEl>
                                          <p:spTgt spid="12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4" fill="hold">
                                  <p:stCondLst>
                                    <p:cond delay="0"/>
                                  </p:stCondLst>
                                  <p:iterate type="el" backwards="0">
                                    <p:tmAbs val="0"/>
                                  </p:iterate>
                                  <p:childTnLst>
                                    <p:set>
                                      <p:cBhvr>
                                        <p:cTn id="28" fill="hold"/>
                                        <p:tgtEl>
                                          <p:spTgt spid="126"/>
                                        </p:tgtEl>
                                        <p:attrNameLst>
                                          <p:attrName>style.visibility</p:attrName>
                                        </p:attrNameLst>
                                      </p:cBhvr>
                                      <p:to>
                                        <p:strVal val="visible"/>
                                      </p:to>
                                    </p:set>
                                    <p:anim calcmode="lin" valueType="num">
                                      <p:cBhvr>
                                        <p:cTn id="29" dur="2500" fill="hold"/>
                                        <p:tgtEl>
                                          <p:spTgt spid="126"/>
                                        </p:tgtEl>
                                        <p:attrNameLst>
                                          <p:attrName>ppt_w</p:attrName>
                                        </p:attrNameLst>
                                      </p:cBhvr>
                                      <p:tavLst>
                                        <p:tav tm="0">
                                          <p:val>
                                            <p:fltVal val="0"/>
                                          </p:val>
                                        </p:tav>
                                        <p:tav tm="100000">
                                          <p:val>
                                            <p:strVal val="#ppt_w"/>
                                          </p:val>
                                        </p:tav>
                                      </p:tavLst>
                                    </p:anim>
                                    <p:anim calcmode="lin" valueType="num">
                                      <p:cBhvr>
                                        <p:cTn id="30" dur="2500" fill="hold"/>
                                        <p:tgtEl>
                                          <p:spTgt spid="126"/>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Class="entr" nodeType="afterEffect" presetSubtype="16" presetID="23" grpId="5" fill="hold">
                                  <p:stCondLst>
                                    <p:cond delay="0"/>
                                  </p:stCondLst>
                                  <p:iterate type="el" backwards="0">
                                    <p:tmAbs val="0"/>
                                  </p:iterate>
                                  <p:childTnLst>
                                    <p:set>
                                      <p:cBhvr>
                                        <p:cTn id="33" fill="hold"/>
                                        <p:tgtEl>
                                          <p:spTgt spid="123"/>
                                        </p:tgtEl>
                                        <p:attrNameLst>
                                          <p:attrName>style.visibility</p:attrName>
                                        </p:attrNameLst>
                                      </p:cBhvr>
                                      <p:to>
                                        <p:strVal val="visible"/>
                                      </p:to>
                                    </p:set>
                                    <p:anim calcmode="lin" valueType="num">
                                      <p:cBhvr>
                                        <p:cTn id="34" dur="2500" fill="hold"/>
                                        <p:tgtEl>
                                          <p:spTgt spid="123"/>
                                        </p:tgtEl>
                                        <p:attrNameLst>
                                          <p:attrName>ppt_w</p:attrName>
                                        </p:attrNameLst>
                                      </p:cBhvr>
                                      <p:tavLst>
                                        <p:tav tm="0">
                                          <p:val>
                                            <p:fltVal val="0"/>
                                          </p:val>
                                        </p:tav>
                                        <p:tav tm="100000">
                                          <p:val>
                                            <p:strVal val="#ppt_w"/>
                                          </p:val>
                                        </p:tav>
                                      </p:tavLst>
                                    </p:anim>
                                    <p:anim calcmode="lin" valueType="num">
                                      <p:cBhvr>
                                        <p:cTn id="35" dur="2500" fill="hold"/>
                                        <p:tgtEl>
                                          <p:spTgt spid="1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2"/>
      <p:bldP build="whole" bldLvl="1" animBg="1" rev="0" advAuto="0" spid="127" grpId="3"/>
      <p:bldP build="whole" bldLvl="1" animBg="1" rev="0" advAuto="0" spid="123" grpId="5"/>
      <p:bldP build="whole" bldLvl="1" animBg="1" rev="0" advAuto="0" spid="126" grpId="4"/>
      <p:bldP build="p" bldLvl="5" animBg="1" rev="0" advAuto="0" spid="11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1" name="Group"/>
          <p:cNvGrpSpPr/>
          <p:nvPr/>
        </p:nvGrpSpPr>
        <p:grpSpPr>
          <a:xfrm>
            <a:off x="10923841" y="611385"/>
            <a:ext cx="1852385" cy="2938265"/>
            <a:chOff x="0" y="0"/>
            <a:chExt cx="1852384" cy="2938264"/>
          </a:xfrm>
        </p:grpSpPr>
        <p:pic>
          <p:nvPicPr>
            <p:cNvPr id="129" name="CLipboard.png" descr="CLipboard.png"/>
            <p:cNvPicPr>
              <a:picLocks noChangeAspect="1"/>
            </p:cNvPicPr>
            <p:nvPr/>
          </p:nvPicPr>
          <p:blipFill>
            <a:blip r:embed="rId2">
              <a:extLst/>
            </a:blip>
            <a:stretch>
              <a:fillRect/>
            </a:stretch>
          </p:blipFill>
          <p:spPr>
            <a:xfrm>
              <a:off x="0" y="0"/>
              <a:ext cx="1852385" cy="2938265"/>
            </a:xfrm>
            <a:prstGeom prst="rect">
              <a:avLst/>
            </a:prstGeom>
            <a:ln w="12700" cap="flat">
              <a:noFill/>
              <a:miter lim="400000"/>
            </a:ln>
            <a:effectLst/>
          </p:spPr>
        </p:pic>
        <p:sp>
          <p:nvSpPr>
            <p:cNvPr id="130" name="Finding success for our lives."/>
            <p:cNvSpPr txBox="1"/>
            <p:nvPr/>
          </p:nvSpPr>
          <p:spPr>
            <a:xfrm rot="846938">
              <a:off x="439832" y="898587"/>
              <a:ext cx="935421" cy="13426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defTabSz="457200">
                <a:lnSpc>
                  <a:spcPct val="110000"/>
                </a:lnSpc>
                <a:defRPr sz="1700">
                  <a:latin typeface="Capitals"/>
                  <a:ea typeface="Capitals"/>
                  <a:cs typeface="Capitals"/>
                  <a:sym typeface="Capitals"/>
                </a:defRPr>
              </a:lvl1pPr>
            </a:lstStyle>
            <a:p>
              <a:pPr/>
              <a:r>
                <a:t>Finding success for our lives.</a:t>
              </a:r>
            </a:p>
          </p:txBody>
        </p:sp>
      </p:grpSp>
      <p:sp>
        <p:nvSpPr>
          <p:cNvPr id="132" name="Summary: The Success of Our Lives"/>
          <p:cNvSpPr txBox="1"/>
          <p:nvPr>
            <p:ph type="title"/>
          </p:nvPr>
        </p:nvSpPr>
        <p:spPr>
          <a:prstGeom prst="rect">
            <a:avLst/>
          </a:prstGeom>
        </p:spPr>
        <p:txBody>
          <a:bodyPr/>
          <a:lstStyle/>
          <a:p>
            <a:pPr/>
            <a:r>
              <a:t>Summary: The Success of Our Lives</a:t>
            </a:r>
          </a:p>
        </p:txBody>
      </p:sp>
      <p:sp>
        <p:nvSpPr>
          <p:cNvPr id="133" name="Genesis provides a theological and moral framework that we can build our lives upon, introducing and partly explaining: marriage, troubles, death, gender, God’s presence, human beings special design, salvation, and man’s purpose, Messiah, etc.).…"/>
          <p:cNvSpPr txBox="1"/>
          <p:nvPr/>
        </p:nvSpPr>
        <p:spPr>
          <a:xfrm>
            <a:off x="1926665" y="889000"/>
            <a:ext cx="9290668" cy="482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82818" indent="-482818" algn="l">
              <a:spcBef>
                <a:spcPts val="1100"/>
              </a:spcBef>
              <a:buSzPct val="75000"/>
              <a:buChar char="•"/>
              <a:defRPr sz="2900"/>
            </a:pPr>
            <a:r>
              <a:rPr>
                <a:latin typeface="Helvetica"/>
                <a:ea typeface="Helvetica"/>
                <a:cs typeface="Helvetica"/>
                <a:sym typeface="Helvetica"/>
              </a:rPr>
              <a:t>Genesis provides a theological and moral framework that we can build our lives upon, introducing and partly explaining: marriage, troubles, death, gender, God’s presence, human beings special design, salvation, and man’s purpose, Messiah, etc.).</a:t>
            </a:r>
            <a:endParaRPr>
              <a:latin typeface="Helvetica"/>
              <a:ea typeface="Helvetica"/>
              <a:cs typeface="Helvetica"/>
              <a:sym typeface="Helvetica"/>
            </a:endParaRPr>
          </a:p>
          <a:p>
            <a:pPr marL="482818" indent="-482818" algn="l">
              <a:spcBef>
                <a:spcPts val="1100"/>
              </a:spcBef>
              <a:buSzPct val="75000"/>
              <a:buChar char="•"/>
              <a:defRPr sz="2900"/>
            </a:pPr>
            <a:r>
              <a:rPr>
                <a:latin typeface="Helvetica"/>
                <a:ea typeface="Helvetica"/>
                <a:cs typeface="Helvetica"/>
                <a:sym typeface="Helvetica"/>
              </a:rPr>
              <a:t>Genesis directs us to ask the right questions so that we search and find the needed answers. </a:t>
            </a:r>
            <a:endParaRPr>
              <a:latin typeface="Helvetica"/>
              <a:ea typeface="Helvetica"/>
              <a:cs typeface="Helvetica"/>
              <a:sym typeface="Helvetica"/>
            </a:endParaRPr>
          </a:p>
          <a:p>
            <a:pPr marL="482818" indent="-482818" algn="l">
              <a:spcBef>
                <a:spcPts val="1100"/>
              </a:spcBef>
              <a:buSzPct val="75000"/>
              <a:buChar char="•"/>
              <a:defRPr sz="2900"/>
            </a:pPr>
            <a:r>
              <a:rPr>
                <a:latin typeface="Helvetica"/>
                <a:ea typeface="Helvetica"/>
                <a:cs typeface="Helvetica"/>
                <a:sym typeface="Helvetica"/>
              </a:rPr>
              <a:t>God spoke the world into being (general revelation) and wrote to us communicating His thoughts (special revelation).</a:t>
            </a:r>
          </a:p>
        </p:txBody>
      </p:sp>
      <p:grpSp>
        <p:nvGrpSpPr>
          <p:cNvPr id="136" name="Group"/>
          <p:cNvGrpSpPr/>
          <p:nvPr/>
        </p:nvGrpSpPr>
        <p:grpSpPr>
          <a:xfrm>
            <a:off x="1535305" y="5713456"/>
            <a:ext cx="10602889" cy="4040145"/>
            <a:chOff x="0" y="152400"/>
            <a:chExt cx="10602887" cy="4040143"/>
          </a:xfrm>
        </p:grpSpPr>
        <p:sp>
          <p:nvSpPr>
            <p:cNvPr id="134" name="What part of Genesis has helped you most from your past study of the book?…"/>
            <p:cNvSpPr/>
            <p:nvPr/>
          </p:nvSpPr>
          <p:spPr>
            <a:xfrm>
              <a:off x="603249" y="712737"/>
              <a:ext cx="9999639" cy="3479807"/>
            </a:xfrm>
            <a:prstGeom prst="rect">
              <a:avLst/>
            </a:prstGeom>
            <a:solidFill>
              <a:schemeClr val="accent3">
                <a:satOff val="18648"/>
                <a:lumOff val="5971"/>
              </a:schemeClr>
            </a:solidFill>
            <a:ln w="12700" cap="flat">
              <a:noFill/>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marL="238125" indent="-238125" algn="l">
                <a:spcBef>
                  <a:spcPts val="1900"/>
                </a:spcBef>
                <a:buSzPct val="100000"/>
                <a:buChar char="•"/>
                <a:defRPr sz="3200"/>
              </a:pPr>
              <a:r>
                <a:t> </a:t>
              </a:r>
              <a:r>
                <a:rPr>
                  <a:latin typeface="Helvetica"/>
                  <a:ea typeface="Helvetica"/>
                  <a:cs typeface="Helvetica"/>
                  <a:sym typeface="Helvetica"/>
                </a:rPr>
                <a:t>What part of Genesis has helped you most from your past study of the book?</a:t>
              </a:r>
              <a:endParaRPr>
                <a:latin typeface="Helvetica"/>
                <a:ea typeface="Helvetica"/>
                <a:cs typeface="Helvetica"/>
                <a:sym typeface="Helvetica"/>
              </a:endParaRPr>
            </a:p>
            <a:p>
              <a:pPr marL="238125" indent="-238125" algn="l">
                <a:spcBef>
                  <a:spcPts val="1900"/>
                </a:spcBef>
                <a:buSzPct val="100000"/>
                <a:buChar char="•"/>
                <a:defRPr sz="3200"/>
              </a:pPr>
              <a:r>
                <a:rPr>
                  <a:latin typeface="Helvetica"/>
                  <a:ea typeface="Helvetica"/>
                  <a:cs typeface="Helvetica"/>
                  <a:sym typeface="Helvetica"/>
                </a:rPr>
                <a:t> How is Genesis said to set a foundation for our beliefs and lives? </a:t>
              </a:r>
              <a:endParaRPr>
                <a:latin typeface="Helvetica"/>
                <a:ea typeface="Helvetica"/>
                <a:cs typeface="Helvetica"/>
                <a:sym typeface="Helvetica"/>
              </a:endParaRPr>
            </a:p>
            <a:p>
              <a:pPr marL="238125" indent="-238125" algn="l">
                <a:spcBef>
                  <a:spcPts val="1900"/>
                </a:spcBef>
                <a:buSzPct val="100000"/>
                <a:buChar char="•"/>
                <a:defRPr sz="3200"/>
              </a:pPr>
              <a:r>
                <a:rPr>
                  <a:latin typeface="Helvetica"/>
                  <a:ea typeface="Helvetica"/>
                  <a:cs typeface="Helvetica"/>
                  <a:sym typeface="Helvetica"/>
                </a:rPr>
                <a:t> Give several reasons for the trustworthiness of the Genesis scriptures.</a:t>
              </a:r>
            </a:p>
          </p:txBody>
        </p:sp>
        <p:sp>
          <p:nvSpPr>
            <p:cNvPr id="135" name="Rebuilding Your Life"/>
            <p:cNvSpPr txBox="1"/>
            <p:nvPr/>
          </p:nvSpPr>
          <p:spPr>
            <a:xfrm>
              <a:off x="0" y="152400"/>
              <a:ext cx="4129298"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100">
                  <a:latin typeface="Times"/>
                  <a:ea typeface="Times"/>
                  <a:cs typeface="Times"/>
                  <a:sym typeface="Times"/>
                </a:defRPr>
              </a:lvl1pPr>
            </a:lstStyle>
            <a:p>
              <a:pPr/>
              <a:r>
                <a:t>Rebuilding Your Life</a:t>
              </a:r>
            </a:p>
          </p:txBody>
        </p:sp>
      </p:gr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anim calcmode="lin" valueType="num">
                                      <p:cBhvr>
                                        <p:cTn id="7" dur="2500" fill="hold"/>
                                        <p:tgtEl>
                                          <p:spTgt spid="133">
                                            <p:bg/>
                                          </p:spTgt>
                                        </p:tgtEl>
                                        <p:attrNameLst>
                                          <p:attrName>ppt_x</p:attrName>
                                        </p:attrNameLst>
                                      </p:cBhvr>
                                      <p:tavLst>
                                        <p:tav tm="0">
                                          <p:val>
                                            <p:strVal val="#ppt_x"/>
                                          </p:val>
                                        </p:tav>
                                        <p:tav tm="100000">
                                          <p:val>
                                            <p:strVal val="#ppt_x"/>
                                          </p:val>
                                        </p:tav>
                                      </p:tavLst>
                                    </p:anim>
                                    <p:anim calcmode="lin" valueType="num">
                                      <p:cBhvr>
                                        <p:cTn id="8" dur="2500" fill="hold"/>
                                        <p:tgtEl>
                                          <p:spTgt spid="13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33">
                                            <p:txEl>
                                              <p:pRg st="0" end="0"/>
                                            </p:txEl>
                                          </p:spTgt>
                                        </p:tgtEl>
                                        <p:attrNameLst>
                                          <p:attrName>style.visibility</p:attrName>
                                        </p:attrNameLst>
                                      </p:cBhvr>
                                      <p:to>
                                        <p:strVal val="visible"/>
                                      </p:to>
                                    </p:set>
                                    <p:anim calcmode="lin" valueType="num">
                                      <p:cBhvr>
                                        <p:cTn id="11" dur="25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10" presetID="19" grpId="2" fill="hold">
                                  <p:stCondLst>
                                    <p:cond delay="0"/>
                                  </p:stCondLst>
                                  <p:iterate type="el" backwards="0">
                                    <p:tmAbs val="0"/>
                                  </p:iterate>
                                  <p:childTnLst>
                                    <p:set>
                                      <p:cBhvr>
                                        <p:cTn id="15" fill="hold"/>
                                        <p:tgtEl>
                                          <p:spTgt spid="131"/>
                                        </p:tgtEl>
                                        <p:attrNameLst>
                                          <p:attrName>style.visibility</p:attrName>
                                        </p:attrNameLst>
                                      </p:cBhvr>
                                      <p:to>
                                        <p:strVal val="visible"/>
                                      </p:to>
                                    </p:set>
                                    <p:anim calcmode="lin" valueType="num">
                                      <p:cBhvr>
                                        <p:cTn id="16" dur="2500" fill="hold"/>
                                        <p:tgtEl>
                                          <p:spTgt spid="131"/>
                                        </p:tgtEl>
                                        <p:attrNameLst>
                                          <p:attrName>ppt_w</p:attrName>
                                        </p:attrNameLst>
                                      </p:cBhvr>
                                      <p:tavLst>
                                        <p:tav tm="0" fmla="#ppt_w*sin(2.5*pi*$)">
                                          <p:val>
                                            <p:fltVal val="0"/>
                                          </p:val>
                                        </p:tav>
                                        <p:tav tm="100000">
                                          <p:val>
                                            <p:fltVal val="1"/>
                                          </p:val>
                                        </p:tav>
                                      </p:tavLst>
                                    </p:anim>
                                    <p:anim calcmode="lin" valueType="num">
                                      <p:cBhvr>
                                        <p:cTn id="17" dur="2500" fill="hold"/>
                                        <p:tgtEl>
                                          <p:spTgt spid="13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33">
                                            <p:txEl>
                                              <p:pRg st="1" end="1"/>
                                            </p:txEl>
                                          </p:spTgt>
                                        </p:tgtEl>
                                        <p:attrNameLst>
                                          <p:attrName>style.visibility</p:attrName>
                                        </p:attrNameLst>
                                      </p:cBhvr>
                                      <p:to>
                                        <p:strVal val="visible"/>
                                      </p:to>
                                    </p:set>
                                    <p:anim calcmode="lin" valueType="num">
                                      <p:cBhvr>
                                        <p:cTn id="22" dur="2500" fill="hold"/>
                                        <p:tgtEl>
                                          <p:spTgt spid="133">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133">
                                            <p:txEl>
                                              <p:pRg st="2" end="2"/>
                                            </p:txEl>
                                          </p:spTgt>
                                        </p:tgtEl>
                                        <p:attrNameLst>
                                          <p:attrName>style.visibility</p:attrName>
                                        </p:attrNameLst>
                                      </p:cBhvr>
                                      <p:to>
                                        <p:strVal val="visible"/>
                                      </p:to>
                                    </p:set>
                                    <p:anim calcmode="lin" valueType="num">
                                      <p:cBhvr>
                                        <p:cTn id="28" dur="2500" fill="hold"/>
                                        <p:tgtEl>
                                          <p:spTgt spid="133">
                                            <p:txEl>
                                              <p:pRg st="2" end="2"/>
                                            </p:txEl>
                                          </p:spTgt>
                                        </p:tgtEl>
                                        <p:attrNameLst>
                                          <p:attrName>ppt_x</p:attrName>
                                        </p:attrNameLst>
                                      </p:cBhvr>
                                      <p:tavLst>
                                        <p:tav tm="0">
                                          <p:val>
                                            <p:strVal val="#ppt_x"/>
                                          </p:val>
                                        </p:tav>
                                        <p:tav tm="100000">
                                          <p:val>
                                            <p:strVal val="#ppt_x"/>
                                          </p:val>
                                        </p:tav>
                                      </p:tavLst>
                                    </p:anim>
                                    <p:anim calcmode="lin" valueType="num">
                                      <p:cBhvr>
                                        <p:cTn id="29" dur="2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7" grpId="3" fill="hold">
                                  <p:stCondLst>
                                    <p:cond delay="0"/>
                                  </p:stCondLst>
                                  <p:iterate type="el" backwards="0">
                                    <p:tmAbs val="0"/>
                                  </p:iterate>
                                  <p:childTnLst>
                                    <p:set>
                                      <p:cBhvr>
                                        <p:cTn id="33" fill="hold"/>
                                        <p:tgtEl>
                                          <p:spTgt spid="136"/>
                                        </p:tgtEl>
                                        <p:attrNameLst>
                                          <p:attrName>style.visibility</p:attrName>
                                        </p:attrNameLst>
                                      </p:cBhvr>
                                      <p:to>
                                        <p:strVal val="visible"/>
                                      </p:to>
                                    </p:set>
                                    <p:anim calcmode="lin" valueType="num">
                                      <p:cBhvr>
                                        <p:cTn id="34" dur="5750" fill="hold"/>
                                        <p:tgtEl>
                                          <p:spTgt spid="136"/>
                                        </p:tgtEl>
                                        <p:attrNameLst>
                                          <p:attrName>ppt_x</p:attrName>
                                        </p:attrNameLst>
                                      </p:cBhvr>
                                      <p:tavLst>
                                        <p:tav tm="0">
                                          <p:val>
                                            <p:strVal val="0-#ppt_w/2"/>
                                          </p:val>
                                        </p:tav>
                                        <p:tav tm="100000">
                                          <p:val>
                                            <p:strVal val="#ppt_x"/>
                                          </p:val>
                                        </p:tav>
                                      </p:tavLst>
                                    </p:anim>
                                    <p:anim calcmode="lin" valueType="num">
                                      <p:cBhvr>
                                        <p:cTn id="35" dur="575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P build="whole" bldLvl="1" animBg="1" rev="0" advAuto="0" spid="131" grpId="2"/>
      <p:bldP build="whole" bldLvl="1" animBg="1" rev="0" advAuto="0" spid="136" grpId="3"/>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GENESIS"/>
          <p:cNvSpPr txBox="1"/>
          <p:nvPr/>
        </p:nvSpPr>
        <p:spPr>
          <a:xfrm>
            <a:off x="1718549" y="402876"/>
            <a:ext cx="9567702" cy="1878723"/>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776" sz="14800">
                <a:solidFill>
                  <a:srgbClr val="0D1C2F"/>
                </a:solidFill>
                <a:latin typeface="Goudy Old Style"/>
                <a:ea typeface="Goudy Old Style"/>
                <a:cs typeface="Goudy Old Style"/>
                <a:sym typeface="Goudy Old Style"/>
              </a:defRPr>
            </a:lvl1pPr>
          </a:lstStyle>
          <a:p>
            <a:pPr/>
            <a:r>
              <a:t>GENESIS</a:t>
            </a:r>
          </a:p>
        </p:txBody>
      </p:sp>
      <p:sp>
        <p:nvSpPr>
          <p:cNvPr id="139" name="The Book of Foundations"/>
          <p:cNvSpPr txBox="1"/>
          <p:nvPr/>
        </p:nvSpPr>
        <p:spPr>
          <a:xfrm>
            <a:off x="1095693" y="5666863"/>
            <a:ext cx="10813414" cy="1438057"/>
          </a:xfrm>
          <a:prstGeom prst="rect">
            <a:avLst/>
          </a:prstGeom>
          <a:ln w="63500">
            <a:solidFill>
              <a:srgbClr val="A6AAA9"/>
            </a:solidFill>
            <a:miter lim="400000"/>
          </a:ln>
          <a:effectLst>
            <a:outerShdw sx="100000" sy="100000" kx="0" ky="0" algn="b" rotWithShape="0" blurRad="127000" dist="76200" dir="2700000">
              <a:srgbClr val="584A35"/>
            </a:outerShdw>
          </a:effectLst>
          <a:extLst>
            <a:ext uri="{C572A759-6A51-4108-AA02-DFA0A04FC94B}">
              <ma14:wrappingTextBoxFlag xmlns:ma14="http://schemas.microsoft.com/office/mac/drawingml/2011/main" val="1"/>
            </a:ext>
          </a:extLst>
        </p:spPr>
        <p:txBody>
          <a:bodyPr lIns="0" tIns="0" rIns="0" bIns="0" anchor="ctr"/>
          <a:lstStyle>
            <a:lvl1pPr defTabSz="457200">
              <a:lnSpc>
                <a:spcPct val="130000"/>
              </a:lnSpc>
              <a:defRPr b="1" spc="455" sz="6500">
                <a:solidFill>
                  <a:srgbClr val="FFFFFF"/>
                </a:solidFill>
                <a:latin typeface="Goudy Old Style"/>
                <a:ea typeface="Goudy Old Style"/>
                <a:cs typeface="Goudy Old Style"/>
                <a:sym typeface="Goudy Old Style"/>
              </a:defRPr>
            </a:lvl1pPr>
          </a:lstStyle>
          <a:p>
            <a:pPr/>
            <a:r>
              <a:t>The Book of Foundations</a:t>
            </a:r>
          </a:p>
        </p:txBody>
      </p:sp>
      <p:sp>
        <p:nvSpPr>
          <p:cNvPr id="140" name="Paul J. Bucknell"/>
          <p:cNvSpPr txBox="1"/>
          <p:nvPr/>
        </p:nvSpPr>
        <p:spPr>
          <a:xfrm>
            <a:off x="9207552" y="8921191"/>
            <a:ext cx="340309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r>
              <a:t>Paul J. Bucknell</a:t>
            </a:r>
          </a:p>
        </p:txBody>
      </p:sp>
      <p:sp>
        <p:nvSpPr>
          <p:cNvPr id="141" name="An Introduction"/>
          <p:cNvSpPr txBox="1"/>
          <p:nvPr/>
        </p:nvSpPr>
        <p:spPr>
          <a:xfrm>
            <a:off x="2151831" y="1944463"/>
            <a:ext cx="8701138" cy="1646636"/>
          </a:xfrm>
          <a:prstGeom prst="rect">
            <a:avLst/>
          </a:prstGeom>
          <a:ln w="12700">
            <a:miter lim="400000"/>
          </a:ln>
          <a:effectLst>
            <a:outerShdw sx="100000" sy="100000" kx="0" ky="0" algn="b" rotWithShape="0" blurRad="127000" dist="63500" dir="2700000">
              <a:srgbClr val="4C1023">
                <a:alpha val="78000"/>
              </a:srgbClr>
            </a:outerShdw>
          </a:effectLst>
          <a:extLst>
            <a:ext uri="{C572A759-6A51-4108-AA02-DFA0A04FC94B}">
              <ma14:wrappingTextBoxFlag xmlns:ma14="http://schemas.microsoft.com/office/mac/drawingml/2011/main" val="1"/>
            </a:ext>
          </a:extLst>
        </p:spPr>
        <p:txBody>
          <a:bodyPr lIns="0" tIns="0" rIns="0" bIns="0" anchor="ctr"/>
          <a:lstStyle>
            <a:lvl1pPr defTabSz="457200">
              <a:defRPr b="1" spc="155" sz="7800">
                <a:solidFill>
                  <a:srgbClr val="0D1C2F"/>
                </a:solidFill>
                <a:latin typeface="Goudy Old Style"/>
                <a:ea typeface="Goudy Old Style"/>
                <a:cs typeface="Goudy Old Style"/>
                <a:sym typeface="Goudy Old Style"/>
              </a:defRPr>
            </a:lvl1pPr>
          </a:lstStyle>
          <a:p>
            <a:pPr/>
            <a:r>
              <a:t>An Introduction</a:t>
            </a:r>
          </a:p>
        </p:txBody>
      </p:sp>
      <p:sp>
        <p:nvSpPr>
          <p:cNvPr id="142" name="Oakland International Fellowship"/>
          <p:cNvSpPr txBox="1"/>
          <p:nvPr/>
        </p:nvSpPr>
        <p:spPr>
          <a:xfrm>
            <a:off x="283463" y="8921191"/>
            <a:ext cx="6652219" cy="623418"/>
          </a:xfrm>
          <a:prstGeom prst="rect">
            <a:avLst/>
          </a:prstGeom>
          <a:ln w="12700">
            <a:miter lim="400000"/>
          </a:ln>
          <a:effectLst>
            <a:outerShdw sx="100000" sy="100000" kx="0" ky="0" algn="b" rotWithShape="0" blurRad="38100" dist="76200" dir="2700000">
              <a:srgbClr val="000000">
                <a:alpha val="75000"/>
              </a:srgbClr>
            </a:outerShdw>
          </a:effectLst>
          <a:extLst>
            <a:ext uri="{C572A759-6A51-4108-AA02-DFA0A04FC94B}">
              <ma14:wrappingTextBoxFlag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a:r>
              <a:t>Oakland International Fellowship</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39"/>
                                        </p:tgtEl>
                                        <p:attrNameLst>
                                          <p:attrName>style.visibility</p:attrName>
                                        </p:attrNameLst>
                                      </p:cBhvr>
                                      <p:to>
                                        <p:strVal val="visible"/>
                                      </p:to>
                                    </p:set>
                                    <p:animEffect filter="fade" transition="in">
                                      <p:cBhvr>
                                        <p:cTn id="7" dur="325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Genesis forms the secure foundation of our tall life towers upon which we can safely build."/>
          <p:cNvSpPr txBox="1"/>
          <p:nvPr/>
        </p:nvSpPr>
        <p:spPr>
          <a:xfrm>
            <a:off x="2516732" y="5535687"/>
            <a:ext cx="4805327" cy="35193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just">
              <a:lnSpc>
                <a:spcPct val="110000"/>
              </a:lnSpc>
              <a:defRPr spc="-42" sz="4200">
                <a:latin typeface="Abadi MT Condensed Extra Bold"/>
                <a:ea typeface="Abadi MT Condensed Extra Bold"/>
                <a:cs typeface="Abadi MT Condensed Extra Bold"/>
                <a:sym typeface="Abadi MT Condensed Extra Bold"/>
              </a:defRPr>
            </a:lvl1pPr>
          </a:lstStyle>
          <a:p>
            <a:pPr/>
            <a:r>
              <a:t>Genesis forms the secure foundation of our tall life towers upon which we can safely build.</a:t>
            </a:r>
          </a:p>
        </p:txBody>
      </p:sp>
      <p:grpSp>
        <p:nvGrpSpPr>
          <p:cNvPr id="65" name="Group"/>
          <p:cNvGrpSpPr/>
          <p:nvPr/>
        </p:nvGrpSpPr>
        <p:grpSpPr>
          <a:xfrm>
            <a:off x="7542796" y="2584593"/>
            <a:ext cx="4991560" cy="6470529"/>
            <a:chOff x="30" y="198600"/>
            <a:chExt cx="4991558" cy="6470528"/>
          </a:xfrm>
        </p:grpSpPr>
        <p:sp>
          <p:nvSpPr>
            <p:cNvPr id="63" name="Shape"/>
            <p:cNvSpPr/>
            <p:nvPr/>
          </p:nvSpPr>
          <p:spPr>
            <a:xfrm>
              <a:off x="30" y="198600"/>
              <a:ext cx="4991560" cy="4508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97" y="0"/>
                  </a:moveTo>
                  <a:lnTo>
                    <a:pt x="9497" y="2423"/>
                  </a:lnTo>
                  <a:lnTo>
                    <a:pt x="8912" y="2423"/>
                  </a:lnTo>
                  <a:lnTo>
                    <a:pt x="8912" y="12015"/>
                  </a:lnTo>
                  <a:lnTo>
                    <a:pt x="8161" y="12015"/>
                  </a:lnTo>
                  <a:lnTo>
                    <a:pt x="8161" y="8943"/>
                  </a:lnTo>
                  <a:lnTo>
                    <a:pt x="7359" y="8943"/>
                  </a:lnTo>
                  <a:lnTo>
                    <a:pt x="7359" y="5760"/>
                  </a:lnTo>
                  <a:lnTo>
                    <a:pt x="4652" y="5760"/>
                  </a:lnTo>
                  <a:lnTo>
                    <a:pt x="4652" y="8943"/>
                  </a:lnTo>
                  <a:lnTo>
                    <a:pt x="4652" y="14361"/>
                  </a:lnTo>
                  <a:lnTo>
                    <a:pt x="3918" y="14361"/>
                  </a:lnTo>
                  <a:lnTo>
                    <a:pt x="3918" y="10561"/>
                  </a:lnTo>
                  <a:lnTo>
                    <a:pt x="1907" y="10561"/>
                  </a:lnTo>
                  <a:lnTo>
                    <a:pt x="1907" y="15385"/>
                  </a:lnTo>
                  <a:lnTo>
                    <a:pt x="940" y="15385"/>
                  </a:lnTo>
                  <a:lnTo>
                    <a:pt x="940" y="17597"/>
                  </a:lnTo>
                  <a:lnTo>
                    <a:pt x="0" y="17597"/>
                  </a:lnTo>
                  <a:lnTo>
                    <a:pt x="0" y="21600"/>
                  </a:lnTo>
                  <a:lnTo>
                    <a:pt x="21600" y="21600"/>
                  </a:lnTo>
                  <a:lnTo>
                    <a:pt x="21600" y="17597"/>
                  </a:lnTo>
                  <a:lnTo>
                    <a:pt x="20672" y="17597"/>
                  </a:lnTo>
                  <a:lnTo>
                    <a:pt x="20672" y="15385"/>
                  </a:lnTo>
                  <a:lnTo>
                    <a:pt x="19821" y="15385"/>
                  </a:lnTo>
                  <a:lnTo>
                    <a:pt x="19821" y="12015"/>
                  </a:lnTo>
                  <a:lnTo>
                    <a:pt x="19033" y="12015"/>
                  </a:lnTo>
                  <a:lnTo>
                    <a:pt x="19033" y="8191"/>
                  </a:lnTo>
                  <a:lnTo>
                    <a:pt x="16927" y="8191"/>
                  </a:lnTo>
                  <a:lnTo>
                    <a:pt x="16927" y="15803"/>
                  </a:lnTo>
                  <a:lnTo>
                    <a:pt x="16212" y="15803"/>
                  </a:lnTo>
                  <a:lnTo>
                    <a:pt x="16212" y="3677"/>
                  </a:lnTo>
                  <a:lnTo>
                    <a:pt x="13299" y="4969"/>
                  </a:lnTo>
                  <a:lnTo>
                    <a:pt x="13299" y="9566"/>
                  </a:lnTo>
                  <a:lnTo>
                    <a:pt x="12557" y="9566"/>
                  </a:lnTo>
                  <a:lnTo>
                    <a:pt x="12557" y="2423"/>
                  </a:lnTo>
                  <a:lnTo>
                    <a:pt x="11973" y="2423"/>
                  </a:lnTo>
                  <a:lnTo>
                    <a:pt x="11973" y="0"/>
                  </a:lnTo>
                  <a:lnTo>
                    <a:pt x="9497" y="0"/>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pic>
          <p:nvPicPr>
            <p:cNvPr id="64" name="Genesis-text.png" descr="Genesis-text.png"/>
            <p:cNvPicPr>
              <a:picLocks noChangeAspect="0"/>
            </p:cNvPicPr>
            <p:nvPr/>
          </p:nvPicPr>
          <p:blipFill>
            <a:blip r:embed="rId4">
              <a:alphaModFix amt="89431"/>
              <a:extLst/>
            </a:blip>
            <a:srcRect l="1611" t="6131" r="2581" b="6596"/>
            <a:stretch>
              <a:fillRect/>
            </a:stretch>
          </p:blipFill>
          <p:spPr>
            <a:xfrm>
              <a:off x="30" y="3841962"/>
              <a:ext cx="4991499" cy="2827167"/>
            </a:xfrm>
            <a:custGeom>
              <a:avLst/>
              <a:gdLst/>
              <a:ahLst/>
              <a:cxnLst>
                <a:cxn ang="0">
                  <a:pos x="wd2" y="hd2"/>
                </a:cxn>
                <a:cxn ang="5400000">
                  <a:pos x="wd2" y="hd2"/>
                </a:cxn>
                <a:cxn ang="10800000">
                  <a:pos x="wd2" y="hd2"/>
                </a:cxn>
                <a:cxn ang="16200000">
                  <a:pos x="wd2" y="hd2"/>
                </a:cxn>
              </a:cxnLst>
              <a:rect l="0" t="0" r="r" b="b"/>
              <a:pathLst>
                <a:path w="21599" h="21032" fill="norm" stroke="1" extrusionOk="0">
                  <a:moveTo>
                    <a:pt x="16095" y="6"/>
                  </a:moveTo>
                  <a:cubicBezTo>
                    <a:pt x="16070" y="-12"/>
                    <a:pt x="16039" y="12"/>
                    <a:pt x="15992" y="12"/>
                  </a:cubicBezTo>
                  <a:cubicBezTo>
                    <a:pt x="15854" y="12"/>
                    <a:pt x="15818" y="69"/>
                    <a:pt x="15733" y="435"/>
                  </a:cubicBezTo>
                  <a:lnTo>
                    <a:pt x="15635" y="857"/>
                  </a:lnTo>
                  <a:lnTo>
                    <a:pt x="15413" y="467"/>
                  </a:lnTo>
                  <a:cubicBezTo>
                    <a:pt x="15223" y="129"/>
                    <a:pt x="15155" y="74"/>
                    <a:pt x="14917" y="74"/>
                  </a:cubicBezTo>
                  <a:cubicBezTo>
                    <a:pt x="14678" y="74"/>
                    <a:pt x="14624" y="120"/>
                    <a:pt x="14491" y="420"/>
                  </a:cubicBezTo>
                  <a:cubicBezTo>
                    <a:pt x="14158" y="1174"/>
                    <a:pt x="13976" y="2516"/>
                    <a:pt x="13949" y="4432"/>
                  </a:cubicBezTo>
                  <a:cubicBezTo>
                    <a:pt x="13910" y="7132"/>
                    <a:pt x="14083" y="8725"/>
                    <a:pt x="14965" y="13782"/>
                  </a:cubicBezTo>
                  <a:cubicBezTo>
                    <a:pt x="15465" y="16647"/>
                    <a:pt x="15587" y="17519"/>
                    <a:pt x="15590" y="18285"/>
                  </a:cubicBezTo>
                  <a:cubicBezTo>
                    <a:pt x="15592" y="18743"/>
                    <a:pt x="15573" y="18944"/>
                    <a:pt x="15504" y="19194"/>
                  </a:cubicBezTo>
                  <a:cubicBezTo>
                    <a:pt x="15253" y="20111"/>
                    <a:pt x="14956" y="19149"/>
                    <a:pt x="14629" y="16348"/>
                  </a:cubicBezTo>
                  <a:cubicBezTo>
                    <a:pt x="14500" y="15245"/>
                    <a:pt x="14496" y="15227"/>
                    <a:pt x="14349" y="15120"/>
                  </a:cubicBezTo>
                  <a:cubicBezTo>
                    <a:pt x="14267" y="15060"/>
                    <a:pt x="14157" y="15050"/>
                    <a:pt x="14103" y="15096"/>
                  </a:cubicBezTo>
                  <a:cubicBezTo>
                    <a:pt x="13992" y="15192"/>
                    <a:pt x="13986" y="14775"/>
                    <a:pt x="14144" y="18521"/>
                  </a:cubicBezTo>
                  <a:cubicBezTo>
                    <a:pt x="14195" y="19716"/>
                    <a:pt x="14243" y="20765"/>
                    <a:pt x="14251" y="20850"/>
                  </a:cubicBezTo>
                  <a:cubicBezTo>
                    <a:pt x="14259" y="20941"/>
                    <a:pt x="14326" y="21007"/>
                    <a:pt x="14412" y="21007"/>
                  </a:cubicBezTo>
                  <a:cubicBezTo>
                    <a:pt x="14524" y="21007"/>
                    <a:pt x="14583" y="20927"/>
                    <a:pt x="14646" y="20694"/>
                  </a:cubicBezTo>
                  <a:cubicBezTo>
                    <a:pt x="14692" y="20523"/>
                    <a:pt x="14746" y="20384"/>
                    <a:pt x="14766" y="20384"/>
                  </a:cubicBezTo>
                  <a:cubicBezTo>
                    <a:pt x="14786" y="20384"/>
                    <a:pt x="14895" y="20523"/>
                    <a:pt x="15008" y="20694"/>
                  </a:cubicBezTo>
                  <a:cubicBezTo>
                    <a:pt x="15162" y="20927"/>
                    <a:pt x="15308" y="21041"/>
                    <a:pt x="15448" y="21030"/>
                  </a:cubicBezTo>
                  <a:cubicBezTo>
                    <a:pt x="15681" y="21013"/>
                    <a:pt x="15897" y="20656"/>
                    <a:pt x="16102" y="19956"/>
                  </a:cubicBezTo>
                  <a:cubicBezTo>
                    <a:pt x="16285" y="19330"/>
                    <a:pt x="16337" y="19059"/>
                    <a:pt x="16406" y="18335"/>
                  </a:cubicBezTo>
                  <a:cubicBezTo>
                    <a:pt x="16559" y="16739"/>
                    <a:pt x="16542" y="14522"/>
                    <a:pt x="16365" y="12746"/>
                  </a:cubicBezTo>
                  <a:cubicBezTo>
                    <a:pt x="16262" y="11714"/>
                    <a:pt x="15971" y="9760"/>
                    <a:pt x="15553" y="7272"/>
                  </a:cubicBezTo>
                  <a:cubicBezTo>
                    <a:pt x="14967" y="3794"/>
                    <a:pt x="14833" y="2534"/>
                    <a:pt x="14970" y="1816"/>
                  </a:cubicBezTo>
                  <a:cubicBezTo>
                    <a:pt x="15121" y="1031"/>
                    <a:pt x="15387" y="1820"/>
                    <a:pt x="15702" y="3986"/>
                  </a:cubicBezTo>
                  <a:cubicBezTo>
                    <a:pt x="15816" y="4772"/>
                    <a:pt x="15928" y="5457"/>
                    <a:pt x="15951" y="5507"/>
                  </a:cubicBezTo>
                  <a:cubicBezTo>
                    <a:pt x="16021" y="5664"/>
                    <a:pt x="16363" y="5617"/>
                    <a:pt x="16382" y="5448"/>
                  </a:cubicBezTo>
                  <a:cubicBezTo>
                    <a:pt x="16392" y="5362"/>
                    <a:pt x="16353" y="4286"/>
                    <a:pt x="16296" y="3056"/>
                  </a:cubicBezTo>
                  <a:cubicBezTo>
                    <a:pt x="16179" y="495"/>
                    <a:pt x="16171" y="62"/>
                    <a:pt x="16095" y="6"/>
                  </a:cubicBezTo>
                  <a:close/>
                  <a:moveTo>
                    <a:pt x="2961" y="12"/>
                  </a:moveTo>
                  <a:cubicBezTo>
                    <a:pt x="2817" y="12"/>
                    <a:pt x="2791" y="54"/>
                    <a:pt x="2741" y="384"/>
                  </a:cubicBezTo>
                  <a:cubicBezTo>
                    <a:pt x="2672" y="844"/>
                    <a:pt x="2621" y="849"/>
                    <a:pt x="2364" y="417"/>
                  </a:cubicBezTo>
                  <a:cubicBezTo>
                    <a:pt x="2187" y="121"/>
                    <a:pt x="2116" y="74"/>
                    <a:pt x="1833" y="74"/>
                  </a:cubicBezTo>
                  <a:cubicBezTo>
                    <a:pt x="1551" y="74"/>
                    <a:pt x="1479" y="120"/>
                    <a:pt x="1306" y="411"/>
                  </a:cubicBezTo>
                  <a:cubicBezTo>
                    <a:pt x="1015" y="899"/>
                    <a:pt x="827" y="1504"/>
                    <a:pt x="605" y="2658"/>
                  </a:cubicBezTo>
                  <a:cubicBezTo>
                    <a:pt x="188" y="4827"/>
                    <a:pt x="0" y="7331"/>
                    <a:pt x="0" y="10673"/>
                  </a:cubicBezTo>
                  <a:cubicBezTo>
                    <a:pt x="1" y="15435"/>
                    <a:pt x="551" y="19787"/>
                    <a:pt x="1271" y="20732"/>
                  </a:cubicBezTo>
                  <a:cubicBezTo>
                    <a:pt x="1686" y="21276"/>
                    <a:pt x="2121" y="21026"/>
                    <a:pt x="2431" y="20068"/>
                  </a:cubicBezTo>
                  <a:cubicBezTo>
                    <a:pt x="2567" y="19647"/>
                    <a:pt x="2586" y="19623"/>
                    <a:pt x="2680" y="19755"/>
                  </a:cubicBezTo>
                  <a:cubicBezTo>
                    <a:pt x="2736" y="19834"/>
                    <a:pt x="2871" y="20148"/>
                    <a:pt x="2980" y="20455"/>
                  </a:cubicBezTo>
                  <a:cubicBezTo>
                    <a:pt x="3158" y="20956"/>
                    <a:pt x="3194" y="21009"/>
                    <a:pt x="3341" y="20977"/>
                  </a:cubicBezTo>
                  <a:lnTo>
                    <a:pt x="3504" y="20945"/>
                  </a:lnTo>
                  <a:lnTo>
                    <a:pt x="3512" y="15976"/>
                  </a:lnTo>
                  <a:lnTo>
                    <a:pt x="3521" y="11007"/>
                  </a:lnTo>
                  <a:lnTo>
                    <a:pt x="3667" y="10546"/>
                  </a:lnTo>
                  <a:cubicBezTo>
                    <a:pt x="3819" y="10062"/>
                    <a:pt x="3855" y="9584"/>
                    <a:pt x="3775" y="9073"/>
                  </a:cubicBezTo>
                  <a:cubicBezTo>
                    <a:pt x="3740" y="8846"/>
                    <a:pt x="3689" y="8831"/>
                    <a:pt x="2829" y="8831"/>
                  </a:cubicBezTo>
                  <a:lnTo>
                    <a:pt x="1922" y="8831"/>
                  </a:lnTo>
                  <a:lnTo>
                    <a:pt x="1886" y="9165"/>
                  </a:lnTo>
                  <a:cubicBezTo>
                    <a:pt x="1831" y="9664"/>
                    <a:pt x="1882" y="10218"/>
                    <a:pt x="2020" y="10611"/>
                  </a:cubicBezTo>
                  <a:lnTo>
                    <a:pt x="2142" y="10963"/>
                  </a:lnTo>
                  <a:lnTo>
                    <a:pt x="2142" y="14745"/>
                  </a:lnTo>
                  <a:cubicBezTo>
                    <a:pt x="2142" y="17726"/>
                    <a:pt x="2131" y="18617"/>
                    <a:pt x="2090" y="18949"/>
                  </a:cubicBezTo>
                  <a:cubicBezTo>
                    <a:pt x="2000" y="19689"/>
                    <a:pt x="1782" y="19865"/>
                    <a:pt x="1632" y="19318"/>
                  </a:cubicBezTo>
                  <a:lnTo>
                    <a:pt x="1543" y="18999"/>
                  </a:lnTo>
                  <a:lnTo>
                    <a:pt x="1534" y="11285"/>
                  </a:lnTo>
                  <a:cubicBezTo>
                    <a:pt x="1523" y="2807"/>
                    <a:pt x="1525" y="2649"/>
                    <a:pt x="1735" y="1961"/>
                  </a:cubicBezTo>
                  <a:cubicBezTo>
                    <a:pt x="1793" y="1772"/>
                    <a:pt x="1898" y="1587"/>
                    <a:pt x="1969" y="1548"/>
                  </a:cubicBezTo>
                  <a:cubicBezTo>
                    <a:pt x="2251" y="1391"/>
                    <a:pt x="2480" y="2138"/>
                    <a:pt x="2813" y="4299"/>
                  </a:cubicBezTo>
                  <a:cubicBezTo>
                    <a:pt x="3028" y="5693"/>
                    <a:pt x="3032" y="5702"/>
                    <a:pt x="3178" y="5796"/>
                  </a:cubicBezTo>
                  <a:cubicBezTo>
                    <a:pt x="3364" y="5916"/>
                    <a:pt x="3449" y="5773"/>
                    <a:pt x="3449" y="5338"/>
                  </a:cubicBezTo>
                  <a:cubicBezTo>
                    <a:pt x="3449" y="4899"/>
                    <a:pt x="3206" y="696"/>
                    <a:pt x="3157" y="293"/>
                  </a:cubicBezTo>
                  <a:cubicBezTo>
                    <a:pt x="3129" y="62"/>
                    <a:pt x="3096" y="12"/>
                    <a:pt x="2961" y="12"/>
                  </a:cubicBezTo>
                  <a:close/>
                  <a:moveTo>
                    <a:pt x="21074" y="12"/>
                  </a:moveTo>
                  <a:cubicBezTo>
                    <a:pt x="20936" y="12"/>
                    <a:pt x="20901" y="68"/>
                    <a:pt x="20820" y="435"/>
                  </a:cubicBezTo>
                  <a:lnTo>
                    <a:pt x="20727" y="857"/>
                  </a:lnTo>
                  <a:lnTo>
                    <a:pt x="20500" y="470"/>
                  </a:lnTo>
                  <a:cubicBezTo>
                    <a:pt x="20037" y="-324"/>
                    <a:pt x="19604" y="-43"/>
                    <a:pt x="19332" y="1226"/>
                  </a:cubicBezTo>
                  <a:cubicBezTo>
                    <a:pt x="18998" y="2784"/>
                    <a:pt x="18940" y="5542"/>
                    <a:pt x="19188" y="8046"/>
                  </a:cubicBezTo>
                  <a:cubicBezTo>
                    <a:pt x="19308" y="9257"/>
                    <a:pt x="19635" y="11411"/>
                    <a:pt x="20086" y="13956"/>
                  </a:cubicBezTo>
                  <a:cubicBezTo>
                    <a:pt x="20526" y="16437"/>
                    <a:pt x="20652" y="17312"/>
                    <a:pt x="20679" y="18093"/>
                  </a:cubicBezTo>
                  <a:cubicBezTo>
                    <a:pt x="20698" y="18648"/>
                    <a:pt x="20690" y="18763"/>
                    <a:pt x="20603" y="19117"/>
                  </a:cubicBezTo>
                  <a:cubicBezTo>
                    <a:pt x="20461" y="19695"/>
                    <a:pt x="20324" y="19662"/>
                    <a:pt x="20143" y="19011"/>
                  </a:cubicBezTo>
                  <a:cubicBezTo>
                    <a:pt x="19989" y="18457"/>
                    <a:pt x="19894" y="17864"/>
                    <a:pt x="19714" y="16307"/>
                  </a:cubicBezTo>
                  <a:cubicBezTo>
                    <a:pt x="19624" y="15531"/>
                    <a:pt x="19572" y="15244"/>
                    <a:pt x="19506" y="15158"/>
                  </a:cubicBezTo>
                  <a:cubicBezTo>
                    <a:pt x="19383" y="14998"/>
                    <a:pt x="19230" y="15016"/>
                    <a:pt x="19157" y="15199"/>
                  </a:cubicBezTo>
                  <a:cubicBezTo>
                    <a:pt x="19100" y="15344"/>
                    <a:pt x="19104" y="15543"/>
                    <a:pt x="19222" y="18149"/>
                  </a:cubicBezTo>
                  <a:cubicBezTo>
                    <a:pt x="19292" y="19686"/>
                    <a:pt x="19350" y="20957"/>
                    <a:pt x="19350" y="20974"/>
                  </a:cubicBezTo>
                  <a:cubicBezTo>
                    <a:pt x="19350" y="20991"/>
                    <a:pt x="19416" y="21007"/>
                    <a:pt x="19497" y="21007"/>
                  </a:cubicBezTo>
                  <a:cubicBezTo>
                    <a:pt x="19607" y="21007"/>
                    <a:pt x="19664" y="20927"/>
                    <a:pt x="19727" y="20694"/>
                  </a:cubicBezTo>
                  <a:cubicBezTo>
                    <a:pt x="19830" y="20314"/>
                    <a:pt x="19863" y="20310"/>
                    <a:pt x="20073" y="20658"/>
                  </a:cubicBezTo>
                  <a:cubicBezTo>
                    <a:pt x="20295" y="21028"/>
                    <a:pt x="20644" y="21102"/>
                    <a:pt x="20857" y="20824"/>
                  </a:cubicBezTo>
                  <a:cubicBezTo>
                    <a:pt x="21049" y="20574"/>
                    <a:pt x="21312" y="19737"/>
                    <a:pt x="21414" y="19055"/>
                  </a:cubicBezTo>
                  <a:cubicBezTo>
                    <a:pt x="21539" y="18218"/>
                    <a:pt x="21600" y="17105"/>
                    <a:pt x="21599" y="15914"/>
                  </a:cubicBezTo>
                  <a:cubicBezTo>
                    <a:pt x="21599" y="14723"/>
                    <a:pt x="21535" y="13452"/>
                    <a:pt x="21409" y="12309"/>
                  </a:cubicBezTo>
                  <a:cubicBezTo>
                    <a:pt x="21287" y="11210"/>
                    <a:pt x="21115" y="10053"/>
                    <a:pt x="20715" y="7677"/>
                  </a:cubicBezTo>
                  <a:cubicBezTo>
                    <a:pt x="20033" y="3624"/>
                    <a:pt x="19897" y="2363"/>
                    <a:pt x="20076" y="1751"/>
                  </a:cubicBezTo>
                  <a:cubicBezTo>
                    <a:pt x="20116" y="1615"/>
                    <a:pt x="20180" y="1503"/>
                    <a:pt x="20220" y="1503"/>
                  </a:cubicBezTo>
                  <a:cubicBezTo>
                    <a:pt x="20354" y="1503"/>
                    <a:pt x="20575" y="2435"/>
                    <a:pt x="20770" y="3830"/>
                  </a:cubicBezTo>
                  <a:cubicBezTo>
                    <a:pt x="20873" y="4565"/>
                    <a:pt x="20982" y="5266"/>
                    <a:pt x="21012" y="5386"/>
                  </a:cubicBezTo>
                  <a:cubicBezTo>
                    <a:pt x="21081" y="5658"/>
                    <a:pt x="21446" y="5698"/>
                    <a:pt x="21476" y="5436"/>
                  </a:cubicBezTo>
                  <a:cubicBezTo>
                    <a:pt x="21493" y="5283"/>
                    <a:pt x="21297" y="728"/>
                    <a:pt x="21252" y="231"/>
                  </a:cubicBezTo>
                  <a:cubicBezTo>
                    <a:pt x="21237" y="67"/>
                    <a:pt x="21194" y="12"/>
                    <a:pt x="21074" y="12"/>
                  </a:cubicBezTo>
                  <a:close/>
                  <a:moveTo>
                    <a:pt x="7270" y="378"/>
                  </a:moveTo>
                  <a:lnTo>
                    <a:pt x="7244" y="821"/>
                  </a:lnTo>
                  <a:cubicBezTo>
                    <a:pt x="7211" y="1431"/>
                    <a:pt x="7247" y="1740"/>
                    <a:pt x="7411" y="2262"/>
                  </a:cubicBezTo>
                  <a:lnTo>
                    <a:pt x="7552" y="2708"/>
                  </a:lnTo>
                  <a:lnTo>
                    <a:pt x="7543" y="10768"/>
                  </a:lnTo>
                  <a:lnTo>
                    <a:pt x="7533" y="18831"/>
                  </a:lnTo>
                  <a:lnTo>
                    <a:pt x="7397" y="19132"/>
                  </a:lnTo>
                  <a:cubicBezTo>
                    <a:pt x="7268" y="19418"/>
                    <a:pt x="7261" y="19465"/>
                    <a:pt x="7261" y="20094"/>
                  </a:cubicBezTo>
                  <a:lnTo>
                    <a:pt x="7261" y="20759"/>
                  </a:lnTo>
                  <a:lnTo>
                    <a:pt x="7859" y="20759"/>
                  </a:lnTo>
                  <a:lnTo>
                    <a:pt x="8458" y="20759"/>
                  </a:lnTo>
                  <a:lnTo>
                    <a:pt x="8458" y="20136"/>
                  </a:lnTo>
                  <a:cubicBezTo>
                    <a:pt x="8458" y="19651"/>
                    <a:pt x="8441" y="19466"/>
                    <a:pt x="8381" y="19297"/>
                  </a:cubicBezTo>
                  <a:cubicBezTo>
                    <a:pt x="8338" y="19178"/>
                    <a:pt x="8262" y="18961"/>
                    <a:pt x="8209" y="18813"/>
                  </a:cubicBezTo>
                  <a:lnTo>
                    <a:pt x="8113" y="18544"/>
                  </a:lnTo>
                  <a:lnTo>
                    <a:pt x="8113" y="14060"/>
                  </a:lnTo>
                  <a:cubicBezTo>
                    <a:pt x="8113" y="11162"/>
                    <a:pt x="8127" y="9574"/>
                    <a:pt x="8151" y="9566"/>
                  </a:cubicBezTo>
                  <a:cubicBezTo>
                    <a:pt x="8171" y="9560"/>
                    <a:pt x="8499" y="12062"/>
                    <a:pt x="8882" y="15126"/>
                  </a:cubicBezTo>
                  <a:lnTo>
                    <a:pt x="9580" y="20694"/>
                  </a:lnTo>
                  <a:lnTo>
                    <a:pt x="9891" y="20732"/>
                  </a:lnTo>
                  <a:lnTo>
                    <a:pt x="10201" y="20768"/>
                  </a:lnTo>
                  <a:lnTo>
                    <a:pt x="10201" y="11686"/>
                  </a:lnTo>
                  <a:cubicBezTo>
                    <a:pt x="10201" y="5695"/>
                    <a:pt x="10215" y="2523"/>
                    <a:pt x="10239" y="2365"/>
                  </a:cubicBezTo>
                  <a:cubicBezTo>
                    <a:pt x="10260" y="2234"/>
                    <a:pt x="10325" y="2038"/>
                    <a:pt x="10385" y="1931"/>
                  </a:cubicBezTo>
                  <a:cubicBezTo>
                    <a:pt x="10489" y="1749"/>
                    <a:pt x="10495" y="1702"/>
                    <a:pt x="10485" y="1093"/>
                  </a:cubicBezTo>
                  <a:lnTo>
                    <a:pt x="10473" y="446"/>
                  </a:lnTo>
                  <a:lnTo>
                    <a:pt x="9892" y="446"/>
                  </a:lnTo>
                  <a:lnTo>
                    <a:pt x="9312" y="446"/>
                  </a:lnTo>
                  <a:lnTo>
                    <a:pt x="9320" y="1069"/>
                  </a:lnTo>
                  <a:cubicBezTo>
                    <a:pt x="9326" y="1486"/>
                    <a:pt x="9349" y="1730"/>
                    <a:pt x="9389" y="1813"/>
                  </a:cubicBezTo>
                  <a:cubicBezTo>
                    <a:pt x="9422" y="1882"/>
                    <a:pt x="9496" y="2069"/>
                    <a:pt x="9554" y="2230"/>
                  </a:cubicBezTo>
                  <a:lnTo>
                    <a:pt x="9657" y="2522"/>
                  </a:lnTo>
                  <a:lnTo>
                    <a:pt x="9648" y="6112"/>
                  </a:lnTo>
                  <a:cubicBezTo>
                    <a:pt x="9643" y="8219"/>
                    <a:pt x="9624" y="9713"/>
                    <a:pt x="9604" y="9732"/>
                  </a:cubicBezTo>
                  <a:cubicBezTo>
                    <a:pt x="9585" y="9749"/>
                    <a:pt x="9306" y="7667"/>
                    <a:pt x="8984" y="5105"/>
                  </a:cubicBezTo>
                  <a:lnTo>
                    <a:pt x="8398" y="446"/>
                  </a:lnTo>
                  <a:lnTo>
                    <a:pt x="7833" y="414"/>
                  </a:lnTo>
                  <a:lnTo>
                    <a:pt x="7270" y="378"/>
                  </a:lnTo>
                  <a:close/>
                  <a:moveTo>
                    <a:pt x="4026" y="381"/>
                  </a:moveTo>
                  <a:lnTo>
                    <a:pt x="4036" y="1031"/>
                  </a:lnTo>
                  <a:cubicBezTo>
                    <a:pt x="4047" y="1641"/>
                    <a:pt x="4058" y="1702"/>
                    <a:pt x="4203" y="2035"/>
                  </a:cubicBezTo>
                  <a:lnTo>
                    <a:pt x="4357" y="2389"/>
                  </a:lnTo>
                  <a:lnTo>
                    <a:pt x="4357" y="10464"/>
                  </a:lnTo>
                  <a:cubicBezTo>
                    <a:pt x="4357" y="15466"/>
                    <a:pt x="4343" y="18623"/>
                    <a:pt x="4321" y="18763"/>
                  </a:cubicBezTo>
                  <a:cubicBezTo>
                    <a:pt x="4302" y="18887"/>
                    <a:pt x="4229" y="19105"/>
                    <a:pt x="4158" y="19247"/>
                  </a:cubicBezTo>
                  <a:cubicBezTo>
                    <a:pt x="4039" y="19488"/>
                    <a:pt x="4029" y="19549"/>
                    <a:pt x="4029" y="20133"/>
                  </a:cubicBezTo>
                  <a:lnTo>
                    <a:pt x="4029" y="20759"/>
                  </a:lnTo>
                  <a:lnTo>
                    <a:pt x="5403" y="20759"/>
                  </a:lnTo>
                  <a:lnTo>
                    <a:pt x="6775" y="20759"/>
                  </a:lnTo>
                  <a:lnTo>
                    <a:pt x="6835" y="19607"/>
                  </a:lnTo>
                  <a:cubicBezTo>
                    <a:pt x="6963" y="17125"/>
                    <a:pt x="6988" y="16294"/>
                    <a:pt x="6940" y="16132"/>
                  </a:cubicBezTo>
                  <a:cubicBezTo>
                    <a:pt x="6868" y="15886"/>
                    <a:pt x="6618" y="15945"/>
                    <a:pt x="6540" y="16227"/>
                  </a:cubicBezTo>
                  <a:cubicBezTo>
                    <a:pt x="6503" y="16362"/>
                    <a:pt x="6419" y="17015"/>
                    <a:pt x="6353" y="17679"/>
                  </a:cubicBezTo>
                  <a:cubicBezTo>
                    <a:pt x="6208" y="19139"/>
                    <a:pt x="6130" y="19434"/>
                    <a:pt x="5889" y="19445"/>
                  </a:cubicBezTo>
                  <a:lnTo>
                    <a:pt x="5717" y="19454"/>
                  </a:lnTo>
                  <a:lnTo>
                    <a:pt x="5717" y="15043"/>
                  </a:lnTo>
                  <a:lnTo>
                    <a:pt x="5717" y="10632"/>
                  </a:lnTo>
                  <a:lnTo>
                    <a:pt x="5903" y="10597"/>
                  </a:lnTo>
                  <a:cubicBezTo>
                    <a:pt x="6127" y="10552"/>
                    <a:pt x="6160" y="10660"/>
                    <a:pt x="6245" y="11724"/>
                  </a:cubicBezTo>
                  <a:lnTo>
                    <a:pt x="6307" y="12498"/>
                  </a:lnTo>
                  <a:lnTo>
                    <a:pt x="6513" y="12533"/>
                  </a:lnTo>
                  <a:lnTo>
                    <a:pt x="6717" y="12572"/>
                  </a:lnTo>
                  <a:lnTo>
                    <a:pt x="6708" y="9864"/>
                  </a:lnTo>
                  <a:lnTo>
                    <a:pt x="6698" y="7154"/>
                  </a:lnTo>
                  <a:lnTo>
                    <a:pt x="6501" y="7154"/>
                  </a:lnTo>
                  <a:lnTo>
                    <a:pt x="6303" y="7154"/>
                  </a:lnTo>
                  <a:lnTo>
                    <a:pt x="6243" y="8013"/>
                  </a:lnTo>
                  <a:cubicBezTo>
                    <a:pt x="6171" y="9030"/>
                    <a:pt x="6108" y="9230"/>
                    <a:pt x="5881" y="9180"/>
                  </a:cubicBezTo>
                  <a:lnTo>
                    <a:pt x="5717" y="9144"/>
                  </a:lnTo>
                  <a:lnTo>
                    <a:pt x="5717" y="5477"/>
                  </a:lnTo>
                  <a:lnTo>
                    <a:pt x="5717" y="1813"/>
                  </a:lnTo>
                  <a:lnTo>
                    <a:pt x="5874" y="1775"/>
                  </a:lnTo>
                  <a:cubicBezTo>
                    <a:pt x="6008" y="1742"/>
                    <a:pt x="6044" y="1790"/>
                    <a:pt x="6133" y="2117"/>
                  </a:cubicBezTo>
                  <a:cubicBezTo>
                    <a:pt x="6190" y="2326"/>
                    <a:pt x="6282" y="2921"/>
                    <a:pt x="6337" y="3440"/>
                  </a:cubicBezTo>
                  <a:cubicBezTo>
                    <a:pt x="6393" y="3960"/>
                    <a:pt x="6461" y="4463"/>
                    <a:pt x="6489" y="4559"/>
                  </a:cubicBezTo>
                  <a:cubicBezTo>
                    <a:pt x="6553" y="4781"/>
                    <a:pt x="6893" y="4795"/>
                    <a:pt x="6916" y="4577"/>
                  </a:cubicBezTo>
                  <a:cubicBezTo>
                    <a:pt x="6925" y="4491"/>
                    <a:pt x="6879" y="3526"/>
                    <a:pt x="6815" y="2433"/>
                  </a:cubicBezTo>
                  <a:lnTo>
                    <a:pt x="6698" y="446"/>
                  </a:lnTo>
                  <a:lnTo>
                    <a:pt x="5362" y="414"/>
                  </a:lnTo>
                  <a:lnTo>
                    <a:pt x="4026" y="381"/>
                  </a:lnTo>
                  <a:close/>
                  <a:moveTo>
                    <a:pt x="10706" y="381"/>
                  </a:moveTo>
                  <a:lnTo>
                    <a:pt x="10717" y="1031"/>
                  </a:lnTo>
                  <a:cubicBezTo>
                    <a:pt x="10727" y="1641"/>
                    <a:pt x="10737" y="1702"/>
                    <a:pt x="10881" y="2035"/>
                  </a:cubicBezTo>
                  <a:lnTo>
                    <a:pt x="11036" y="2389"/>
                  </a:lnTo>
                  <a:lnTo>
                    <a:pt x="11036" y="10464"/>
                  </a:lnTo>
                  <a:cubicBezTo>
                    <a:pt x="11036" y="15466"/>
                    <a:pt x="11024" y="18623"/>
                    <a:pt x="11002" y="18763"/>
                  </a:cubicBezTo>
                  <a:cubicBezTo>
                    <a:pt x="10982" y="18887"/>
                    <a:pt x="10907" y="19105"/>
                    <a:pt x="10837" y="19247"/>
                  </a:cubicBezTo>
                  <a:cubicBezTo>
                    <a:pt x="10717" y="19488"/>
                    <a:pt x="10710" y="19549"/>
                    <a:pt x="10710" y="20133"/>
                  </a:cubicBezTo>
                  <a:lnTo>
                    <a:pt x="10710" y="20759"/>
                  </a:lnTo>
                  <a:lnTo>
                    <a:pt x="12084" y="20759"/>
                  </a:lnTo>
                  <a:lnTo>
                    <a:pt x="13457" y="20759"/>
                  </a:lnTo>
                  <a:lnTo>
                    <a:pt x="13516" y="19607"/>
                  </a:lnTo>
                  <a:cubicBezTo>
                    <a:pt x="13642" y="17153"/>
                    <a:pt x="13668" y="16295"/>
                    <a:pt x="13621" y="16132"/>
                  </a:cubicBezTo>
                  <a:cubicBezTo>
                    <a:pt x="13549" y="15886"/>
                    <a:pt x="13297" y="15945"/>
                    <a:pt x="13219" y="16227"/>
                  </a:cubicBezTo>
                  <a:cubicBezTo>
                    <a:pt x="13181" y="16362"/>
                    <a:pt x="13100" y="17008"/>
                    <a:pt x="13037" y="17665"/>
                  </a:cubicBezTo>
                  <a:cubicBezTo>
                    <a:pt x="12897" y="19121"/>
                    <a:pt x="12814" y="19434"/>
                    <a:pt x="12570" y="19445"/>
                  </a:cubicBezTo>
                  <a:lnTo>
                    <a:pt x="12398" y="19454"/>
                  </a:lnTo>
                  <a:lnTo>
                    <a:pt x="12398" y="15043"/>
                  </a:lnTo>
                  <a:lnTo>
                    <a:pt x="12398" y="10632"/>
                  </a:lnTo>
                  <a:lnTo>
                    <a:pt x="12582" y="10597"/>
                  </a:lnTo>
                  <a:cubicBezTo>
                    <a:pt x="12806" y="10552"/>
                    <a:pt x="12838" y="10660"/>
                    <a:pt x="12923" y="11724"/>
                  </a:cubicBezTo>
                  <a:lnTo>
                    <a:pt x="12985" y="12498"/>
                  </a:lnTo>
                  <a:lnTo>
                    <a:pt x="13191" y="12533"/>
                  </a:lnTo>
                  <a:lnTo>
                    <a:pt x="13397" y="12572"/>
                  </a:lnTo>
                  <a:lnTo>
                    <a:pt x="13387" y="9864"/>
                  </a:lnTo>
                  <a:lnTo>
                    <a:pt x="13378" y="7154"/>
                  </a:lnTo>
                  <a:lnTo>
                    <a:pt x="13181" y="7154"/>
                  </a:lnTo>
                  <a:lnTo>
                    <a:pt x="12983" y="7154"/>
                  </a:lnTo>
                  <a:lnTo>
                    <a:pt x="12922" y="8013"/>
                  </a:lnTo>
                  <a:cubicBezTo>
                    <a:pt x="12849" y="9030"/>
                    <a:pt x="12788" y="9230"/>
                    <a:pt x="12561" y="9180"/>
                  </a:cubicBezTo>
                  <a:lnTo>
                    <a:pt x="12398" y="9144"/>
                  </a:lnTo>
                  <a:lnTo>
                    <a:pt x="12398" y="5477"/>
                  </a:lnTo>
                  <a:lnTo>
                    <a:pt x="12398" y="1813"/>
                  </a:lnTo>
                  <a:lnTo>
                    <a:pt x="12554" y="1775"/>
                  </a:lnTo>
                  <a:cubicBezTo>
                    <a:pt x="12689" y="1742"/>
                    <a:pt x="12724" y="1790"/>
                    <a:pt x="12813" y="2117"/>
                  </a:cubicBezTo>
                  <a:cubicBezTo>
                    <a:pt x="12870" y="2326"/>
                    <a:pt x="12962" y="2921"/>
                    <a:pt x="13018" y="3440"/>
                  </a:cubicBezTo>
                  <a:cubicBezTo>
                    <a:pt x="13073" y="3960"/>
                    <a:pt x="13141" y="4463"/>
                    <a:pt x="13169" y="4559"/>
                  </a:cubicBezTo>
                  <a:cubicBezTo>
                    <a:pt x="13234" y="4783"/>
                    <a:pt x="13574" y="4794"/>
                    <a:pt x="13598" y="4574"/>
                  </a:cubicBezTo>
                  <a:cubicBezTo>
                    <a:pt x="13608" y="4487"/>
                    <a:pt x="13562" y="3525"/>
                    <a:pt x="13497" y="2433"/>
                  </a:cubicBezTo>
                  <a:lnTo>
                    <a:pt x="13378" y="446"/>
                  </a:lnTo>
                  <a:lnTo>
                    <a:pt x="12042" y="414"/>
                  </a:lnTo>
                  <a:lnTo>
                    <a:pt x="10706" y="381"/>
                  </a:lnTo>
                  <a:close/>
                  <a:moveTo>
                    <a:pt x="16772" y="381"/>
                  </a:moveTo>
                  <a:lnTo>
                    <a:pt x="16772" y="1063"/>
                  </a:lnTo>
                  <a:cubicBezTo>
                    <a:pt x="16772" y="1692"/>
                    <a:pt x="16780" y="1760"/>
                    <a:pt x="16878" y="1934"/>
                  </a:cubicBezTo>
                  <a:cubicBezTo>
                    <a:pt x="17110" y="2344"/>
                    <a:pt x="17098" y="1896"/>
                    <a:pt x="17098" y="10608"/>
                  </a:cubicBezTo>
                  <a:cubicBezTo>
                    <a:pt x="17098" y="15448"/>
                    <a:pt x="17085" y="18624"/>
                    <a:pt x="17064" y="18760"/>
                  </a:cubicBezTo>
                  <a:cubicBezTo>
                    <a:pt x="17045" y="18883"/>
                    <a:pt x="16978" y="19055"/>
                    <a:pt x="16916" y="19144"/>
                  </a:cubicBezTo>
                  <a:cubicBezTo>
                    <a:pt x="16791" y="19321"/>
                    <a:pt x="16736" y="19683"/>
                    <a:pt x="16736" y="20331"/>
                  </a:cubicBezTo>
                  <a:lnTo>
                    <a:pt x="16736" y="20759"/>
                  </a:lnTo>
                  <a:lnTo>
                    <a:pt x="17752" y="20759"/>
                  </a:lnTo>
                  <a:lnTo>
                    <a:pt x="18769" y="20759"/>
                  </a:lnTo>
                  <a:lnTo>
                    <a:pt x="18769" y="20121"/>
                  </a:lnTo>
                  <a:cubicBezTo>
                    <a:pt x="18769" y="19525"/>
                    <a:pt x="18758" y="19448"/>
                    <a:pt x="18604" y="18958"/>
                  </a:cubicBezTo>
                  <a:lnTo>
                    <a:pt x="18439" y="18435"/>
                  </a:lnTo>
                  <a:lnTo>
                    <a:pt x="18450" y="10455"/>
                  </a:lnTo>
                  <a:lnTo>
                    <a:pt x="18460" y="2475"/>
                  </a:lnTo>
                  <a:lnTo>
                    <a:pt x="18561" y="2176"/>
                  </a:lnTo>
                  <a:cubicBezTo>
                    <a:pt x="18617" y="2012"/>
                    <a:pt x="18687" y="1875"/>
                    <a:pt x="18716" y="1875"/>
                  </a:cubicBezTo>
                  <a:cubicBezTo>
                    <a:pt x="18779" y="1875"/>
                    <a:pt x="18814" y="1438"/>
                    <a:pt x="18798" y="869"/>
                  </a:cubicBezTo>
                  <a:lnTo>
                    <a:pt x="18786" y="446"/>
                  </a:lnTo>
                  <a:lnTo>
                    <a:pt x="17780" y="414"/>
                  </a:lnTo>
                  <a:lnTo>
                    <a:pt x="16772" y="381"/>
                  </a:lnTo>
                  <a:close/>
                </a:path>
              </a:pathLst>
            </a:custGeom>
            <a:ln w="12700" cap="flat">
              <a:noFill/>
              <a:miter lim="400000"/>
            </a:ln>
            <a:effectLst>
              <a:outerShdw sx="100000" sy="100000" kx="0" ky="0" algn="b" rotWithShape="0" blurRad="38100" dist="46844" dir="2700000">
                <a:srgbClr val="000000">
                  <a:alpha val="68429"/>
                </a:srgbClr>
              </a:outerShdw>
            </a:effectLst>
          </p:spPr>
        </p:pic>
      </p:grpSp>
      <p:sp>
        <p:nvSpPr>
          <p:cNvPr id="66" name="A Brief Introduction to Genesis"/>
          <p:cNvSpPr txBox="1"/>
          <p:nvPr>
            <p:ph type="title"/>
          </p:nvPr>
        </p:nvSpPr>
        <p:spPr>
          <a:xfrm>
            <a:off x="1568164" y="98648"/>
            <a:ext cx="11507789" cy="1068438"/>
          </a:xfrm>
          <a:prstGeom prst="rect">
            <a:avLst/>
          </a:prstGeom>
        </p:spPr>
        <p:txBody>
          <a:bodyPr/>
          <a:lstStyle/>
          <a:p>
            <a:pPr/>
            <a:r>
              <a:t>A Brief Introduction to Genesis</a:t>
            </a:r>
          </a:p>
        </p:txBody>
      </p:sp>
      <p:sp>
        <p:nvSpPr>
          <p:cNvPr id="67" name="“If the foundations are destroyed, what can the righteous do?”…"/>
          <p:cNvSpPr txBox="1"/>
          <p:nvPr/>
        </p:nvSpPr>
        <p:spPr>
          <a:xfrm>
            <a:off x="2394521" y="1167085"/>
            <a:ext cx="6991022"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161CA0"/>
                </a:solidFill>
                <a:effectLst>
                  <a:outerShdw sx="100000" sy="100000" kx="0" ky="0" algn="b" rotWithShape="0" blurRad="38100" dist="12700" dir="18900000">
                    <a:srgbClr val="000000"/>
                  </a:outerShdw>
                </a:effectLst>
                <a:latin typeface="Times"/>
                <a:ea typeface="Times"/>
                <a:cs typeface="Times"/>
                <a:sym typeface="Times"/>
              </a:defRPr>
            </a:pPr>
            <a:r>
              <a:t>“If the foundations are destroyed, what can the righteous do?”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161CA0"/>
                </a:solidFill>
                <a:effectLst>
                  <a:outerShdw sx="100000" sy="100000" kx="0" ky="0" algn="b" rotWithShape="0" blurRad="38100" dist="12700" dir="18900000">
                    <a:srgbClr val="000000"/>
                  </a:outerShdw>
                </a:effectLst>
                <a:latin typeface="Times"/>
                <a:ea typeface="Times"/>
                <a:cs typeface="Times"/>
                <a:sym typeface="Times"/>
              </a:defRPr>
            </a:pPr>
            <a:r>
              <a:t>(Psalms 11:3)</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67"/>
                                        </p:tgtEl>
                                        <p:attrNameLst>
                                          <p:attrName>style.visibility</p:attrName>
                                        </p:attrNameLst>
                                      </p:cBhvr>
                                      <p:to>
                                        <p:strVal val="visible"/>
                                      </p:to>
                                    </p:set>
                                    <p:anim calcmode="lin" valueType="num">
                                      <p:cBhvr>
                                        <p:cTn id="7" dur="2250" fill="hold"/>
                                        <p:tgtEl>
                                          <p:spTgt spid="67"/>
                                        </p:tgtEl>
                                        <p:attrNameLst>
                                          <p:attrName>ppt_x</p:attrName>
                                        </p:attrNameLst>
                                      </p:cBhvr>
                                      <p:tavLst>
                                        <p:tav tm="0">
                                          <p:val>
                                            <p:strVal val="0-#ppt_w/2"/>
                                          </p:val>
                                        </p:tav>
                                        <p:tav tm="100000">
                                          <p:val>
                                            <p:strVal val="#ppt_x"/>
                                          </p:val>
                                        </p:tav>
                                      </p:tavLst>
                                    </p:anim>
                                    <p:anim calcmode="lin" valueType="num">
                                      <p:cBhvr>
                                        <p:cTn id="8" dur="22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15" grpId="2" fill="hold">
                                  <p:stCondLst>
                                    <p:cond delay="0"/>
                                  </p:stCondLst>
                                  <p:iterate type="el" backwards="0">
                                    <p:tmAbs val="0"/>
                                  </p:iterate>
                                  <p:childTnLst>
                                    <p:set>
                                      <p:cBhvr>
                                        <p:cTn id="12" fill="hold"/>
                                        <p:tgtEl>
                                          <p:spTgt spid="62"/>
                                        </p:tgtEl>
                                        <p:attrNameLst>
                                          <p:attrName>style.visibility</p:attrName>
                                        </p:attrNameLst>
                                      </p:cBhvr>
                                      <p:to>
                                        <p:strVal val="visible"/>
                                      </p:to>
                                    </p:set>
                                    <p:anim calcmode="lin" valueType="num">
                                      <p:cBhvr>
                                        <p:cTn id="13" dur="1750" fill="hold"/>
                                        <p:tgtEl>
                                          <p:spTgt spid="62"/>
                                        </p:tgtEl>
                                        <p:attrNameLst>
                                          <p:attrName>ppt_w</p:attrName>
                                        </p:attrNameLst>
                                      </p:cBhvr>
                                      <p:tavLst>
                                        <p:tav tm="0">
                                          <p:val>
                                            <p:fltVal val="0"/>
                                          </p:val>
                                        </p:tav>
                                        <p:tav tm="100000">
                                          <p:val>
                                            <p:strVal val="#ppt_w"/>
                                          </p:val>
                                        </p:tav>
                                      </p:tavLst>
                                    </p:anim>
                                    <p:anim calcmode="lin" valueType="num">
                                      <p:cBhvr>
                                        <p:cTn id="14" dur="1750" fill="hold"/>
                                        <p:tgtEl>
                                          <p:spTgt spid="62"/>
                                        </p:tgtEl>
                                        <p:attrNameLst>
                                          <p:attrName>ppt_h</p:attrName>
                                        </p:attrNameLst>
                                      </p:cBhvr>
                                      <p:tavLst>
                                        <p:tav tm="0">
                                          <p:val>
                                            <p:fltVal val="0"/>
                                          </p:val>
                                        </p:tav>
                                        <p:tav tm="100000">
                                          <p:val>
                                            <p:strVal val="#ppt_h"/>
                                          </p:val>
                                        </p:tav>
                                      </p:tavLst>
                                    </p:anim>
                                    <p:anim calcmode="lin" valueType="num">
                                      <p:cBhvr>
                                        <p:cTn id="15" dur="1750" fill="hold"/>
                                        <p:tgtEl>
                                          <p:spTgt spid="62"/>
                                        </p:tgtEl>
                                        <p:attrNameLst>
                                          <p:attrName>ppt_x</p:attrName>
                                        </p:attrNameLst>
                                      </p:cBhvr>
                                      <p:tavLst>
                                        <p:tav tm="0" fmla="#ppt_x+(cos(-2*pi*(1-$))*-#ppt_x-sin(-2*pi*(1-$))*(1-#ppt_y))*(1-$)">
                                          <p:val>
                                            <p:fltVal val="0"/>
                                          </p:val>
                                        </p:tav>
                                        <p:tav tm="100000">
                                          <p:val>
                                            <p:fltVal val="1"/>
                                          </p:val>
                                        </p:tav>
                                      </p:tavLst>
                                    </p:anim>
                                    <p:anim calcmode="lin" valueType="num">
                                      <p:cBhvr>
                                        <p:cTn id="16" dur="1750" fill="hold"/>
                                        <p:tgtEl>
                                          <p:spTgt spid="6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750"/>
                            </p:stCondLst>
                            <p:childTnLst>
                              <p:par>
                                <p:cTn id="18" presetClass="entr" nodeType="afterEffect" presetSubtype="4" presetID="22" grpId="3" fill="hold">
                                  <p:stCondLst>
                                    <p:cond delay="0"/>
                                  </p:stCondLst>
                                  <p:iterate type="el" backwards="0">
                                    <p:tmAbs val="0"/>
                                  </p:iterate>
                                  <p:childTnLst>
                                    <p:set>
                                      <p:cBhvr>
                                        <p:cTn id="19" fill="hold"/>
                                        <p:tgtEl>
                                          <p:spTgt spid="65"/>
                                        </p:tgtEl>
                                        <p:attrNameLst>
                                          <p:attrName>style.visibility</p:attrName>
                                        </p:attrNameLst>
                                      </p:cBhvr>
                                      <p:to>
                                        <p:strVal val="visible"/>
                                      </p:to>
                                    </p:set>
                                    <p:animEffect filter="wipe(down)" transition="in">
                                      <p:cBhvr>
                                        <p:cTn id="20" dur="25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P build="whole" bldLvl="1" animBg="1" rev="0" advAuto="0" spid="62" grpId="2"/>
      <p:bldP build="whole" bldLvl="1" animBg="1" rev="0" advAuto="0" spid="65"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1" name="God-rock.png" descr="God-rock.png"/>
          <p:cNvPicPr>
            <a:picLocks noChangeAspect="1"/>
          </p:cNvPicPr>
          <p:nvPr/>
        </p:nvPicPr>
        <p:blipFill>
          <a:blip r:embed="rId2">
            <a:extLst/>
          </a:blip>
          <a:srcRect l="2155" t="2156" r="4800" b="2706"/>
          <a:stretch>
            <a:fillRect/>
          </a:stretch>
        </p:blipFill>
        <p:spPr>
          <a:xfrm>
            <a:off x="7525149" y="1961987"/>
            <a:ext cx="5316671" cy="3397702"/>
          </a:xfrm>
          <a:custGeom>
            <a:avLst/>
            <a:gdLst/>
            <a:ahLst/>
            <a:cxnLst>
              <a:cxn ang="0">
                <a:pos x="wd2" y="hd2"/>
              </a:cxn>
              <a:cxn ang="5400000">
                <a:pos x="wd2" y="hd2"/>
              </a:cxn>
              <a:cxn ang="10800000">
                <a:pos x="wd2" y="hd2"/>
              </a:cxn>
              <a:cxn ang="16200000">
                <a:pos x="wd2" y="hd2"/>
              </a:cxn>
            </a:cxnLst>
            <a:rect l="0" t="0" r="r" b="b"/>
            <a:pathLst>
              <a:path w="21532" h="21596" fill="norm" stroke="1" extrusionOk="0">
                <a:moveTo>
                  <a:pt x="15966" y="3"/>
                </a:moveTo>
                <a:cubicBezTo>
                  <a:pt x="15587" y="20"/>
                  <a:pt x="15223" y="123"/>
                  <a:pt x="14424" y="404"/>
                </a:cubicBezTo>
                <a:cubicBezTo>
                  <a:pt x="11894" y="1293"/>
                  <a:pt x="11084" y="1386"/>
                  <a:pt x="9985" y="913"/>
                </a:cubicBezTo>
                <a:cubicBezTo>
                  <a:pt x="9405" y="664"/>
                  <a:pt x="9213" y="647"/>
                  <a:pt x="7343" y="659"/>
                </a:cubicBezTo>
                <a:cubicBezTo>
                  <a:pt x="5225" y="672"/>
                  <a:pt x="3757" y="862"/>
                  <a:pt x="2251" y="1317"/>
                </a:cubicBezTo>
                <a:cubicBezTo>
                  <a:pt x="953" y="1710"/>
                  <a:pt x="906" y="1758"/>
                  <a:pt x="523" y="3027"/>
                </a:cubicBezTo>
                <a:cubicBezTo>
                  <a:pt x="177" y="4173"/>
                  <a:pt x="4" y="5011"/>
                  <a:pt x="0" y="5600"/>
                </a:cubicBezTo>
                <a:cubicBezTo>
                  <a:pt x="-2" y="5954"/>
                  <a:pt x="57" y="6218"/>
                  <a:pt x="174" y="6403"/>
                </a:cubicBezTo>
                <a:cubicBezTo>
                  <a:pt x="280" y="6569"/>
                  <a:pt x="301" y="6871"/>
                  <a:pt x="301" y="8224"/>
                </a:cubicBezTo>
                <a:cubicBezTo>
                  <a:pt x="301" y="9684"/>
                  <a:pt x="318" y="9901"/>
                  <a:pt x="479" y="10414"/>
                </a:cubicBezTo>
                <a:cubicBezTo>
                  <a:pt x="685" y="11071"/>
                  <a:pt x="868" y="11263"/>
                  <a:pt x="1265" y="11238"/>
                </a:cubicBezTo>
                <a:cubicBezTo>
                  <a:pt x="1421" y="11229"/>
                  <a:pt x="1566" y="11266"/>
                  <a:pt x="1587" y="11319"/>
                </a:cubicBezTo>
                <a:cubicBezTo>
                  <a:pt x="1637" y="11448"/>
                  <a:pt x="989" y="12684"/>
                  <a:pt x="801" y="12818"/>
                </a:cubicBezTo>
                <a:cubicBezTo>
                  <a:pt x="629" y="12939"/>
                  <a:pt x="573" y="13131"/>
                  <a:pt x="518" y="13789"/>
                </a:cubicBezTo>
                <a:cubicBezTo>
                  <a:pt x="494" y="14076"/>
                  <a:pt x="404" y="14374"/>
                  <a:pt x="294" y="14538"/>
                </a:cubicBezTo>
                <a:cubicBezTo>
                  <a:pt x="45" y="14911"/>
                  <a:pt x="-11" y="15335"/>
                  <a:pt x="142" y="15701"/>
                </a:cubicBezTo>
                <a:cubicBezTo>
                  <a:pt x="210" y="15865"/>
                  <a:pt x="313" y="15999"/>
                  <a:pt x="370" y="15999"/>
                </a:cubicBezTo>
                <a:cubicBezTo>
                  <a:pt x="527" y="15999"/>
                  <a:pt x="655" y="16290"/>
                  <a:pt x="563" y="16435"/>
                </a:cubicBezTo>
                <a:cubicBezTo>
                  <a:pt x="511" y="16517"/>
                  <a:pt x="515" y="16836"/>
                  <a:pt x="576" y="17416"/>
                </a:cubicBezTo>
                <a:cubicBezTo>
                  <a:pt x="648" y="18105"/>
                  <a:pt x="646" y="18333"/>
                  <a:pt x="568" y="18564"/>
                </a:cubicBezTo>
                <a:cubicBezTo>
                  <a:pt x="412" y="19020"/>
                  <a:pt x="521" y="19632"/>
                  <a:pt x="873" y="20287"/>
                </a:cubicBezTo>
                <a:cubicBezTo>
                  <a:pt x="1471" y="21399"/>
                  <a:pt x="1465" y="21398"/>
                  <a:pt x="7175" y="21435"/>
                </a:cubicBezTo>
                <a:cubicBezTo>
                  <a:pt x="9826" y="21452"/>
                  <a:pt x="12018" y="21506"/>
                  <a:pt x="12047" y="21553"/>
                </a:cubicBezTo>
                <a:cubicBezTo>
                  <a:pt x="12066" y="21583"/>
                  <a:pt x="12156" y="21597"/>
                  <a:pt x="12291" y="21596"/>
                </a:cubicBezTo>
                <a:cubicBezTo>
                  <a:pt x="12697" y="21594"/>
                  <a:pt x="13497" y="21467"/>
                  <a:pt x="13918" y="21316"/>
                </a:cubicBezTo>
                <a:cubicBezTo>
                  <a:pt x="14174" y="21224"/>
                  <a:pt x="14791" y="21090"/>
                  <a:pt x="15289" y="21018"/>
                </a:cubicBezTo>
                <a:cubicBezTo>
                  <a:pt x="15787" y="20947"/>
                  <a:pt x="16245" y="20846"/>
                  <a:pt x="16306" y="20791"/>
                </a:cubicBezTo>
                <a:cubicBezTo>
                  <a:pt x="16368" y="20737"/>
                  <a:pt x="16820" y="20719"/>
                  <a:pt x="17311" y="20751"/>
                </a:cubicBezTo>
                <a:cubicBezTo>
                  <a:pt x="18449" y="20825"/>
                  <a:pt x="19140" y="20650"/>
                  <a:pt x="19415" y="20219"/>
                </a:cubicBezTo>
                <a:cubicBezTo>
                  <a:pt x="19754" y="19687"/>
                  <a:pt x="19902" y="19199"/>
                  <a:pt x="19902" y="18617"/>
                </a:cubicBezTo>
                <a:cubicBezTo>
                  <a:pt x="19902" y="17981"/>
                  <a:pt x="20152" y="17506"/>
                  <a:pt x="20490" y="17497"/>
                </a:cubicBezTo>
                <a:cubicBezTo>
                  <a:pt x="20652" y="17493"/>
                  <a:pt x="20741" y="17361"/>
                  <a:pt x="20942" y="16834"/>
                </a:cubicBezTo>
                <a:cubicBezTo>
                  <a:pt x="21201" y="16151"/>
                  <a:pt x="21239" y="15772"/>
                  <a:pt x="21127" y="15012"/>
                </a:cubicBezTo>
                <a:cubicBezTo>
                  <a:pt x="21053" y="14512"/>
                  <a:pt x="21118" y="14370"/>
                  <a:pt x="21339" y="14556"/>
                </a:cubicBezTo>
                <a:cubicBezTo>
                  <a:pt x="21531" y="14717"/>
                  <a:pt x="21589" y="14406"/>
                  <a:pt x="21472" y="13839"/>
                </a:cubicBezTo>
                <a:cubicBezTo>
                  <a:pt x="21404" y="13509"/>
                  <a:pt x="21343" y="13422"/>
                  <a:pt x="21159" y="13390"/>
                </a:cubicBezTo>
                <a:cubicBezTo>
                  <a:pt x="20858" y="13338"/>
                  <a:pt x="20635" y="12996"/>
                  <a:pt x="20508" y="12394"/>
                </a:cubicBezTo>
                <a:cubicBezTo>
                  <a:pt x="20436" y="12050"/>
                  <a:pt x="20340" y="11861"/>
                  <a:pt x="20188" y="11761"/>
                </a:cubicBezTo>
                <a:cubicBezTo>
                  <a:pt x="20069" y="11682"/>
                  <a:pt x="19914" y="11434"/>
                  <a:pt x="19843" y="11211"/>
                </a:cubicBezTo>
                <a:cubicBezTo>
                  <a:pt x="19747" y="10912"/>
                  <a:pt x="19624" y="10756"/>
                  <a:pt x="19381" y="10623"/>
                </a:cubicBezTo>
                <a:cubicBezTo>
                  <a:pt x="19199" y="10523"/>
                  <a:pt x="19052" y="10388"/>
                  <a:pt x="19055" y="10323"/>
                </a:cubicBezTo>
                <a:cubicBezTo>
                  <a:pt x="19058" y="10257"/>
                  <a:pt x="19361" y="10147"/>
                  <a:pt x="19728" y="10078"/>
                </a:cubicBezTo>
                <a:cubicBezTo>
                  <a:pt x="20096" y="10009"/>
                  <a:pt x="20472" y="9889"/>
                  <a:pt x="20563" y="9811"/>
                </a:cubicBezTo>
                <a:cubicBezTo>
                  <a:pt x="20654" y="9732"/>
                  <a:pt x="20824" y="9356"/>
                  <a:pt x="20940" y="8978"/>
                </a:cubicBezTo>
                <a:cubicBezTo>
                  <a:pt x="21120" y="8394"/>
                  <a:pt x="21151" y="8148"/>
                  <a:pt x="21146" y="7336"/>
                </a:cubicBezTo>
                <a:cubicBezTo>
                  <a:pt x="21143" y="6810"/>
                  <a:pt x="21143" y="6191"/>
                  <a:pt x="21146" y="5961"/>
                </a:cubicBezTo>
                <a:cubicBezTo>
                  <a:pt x="21169" y="4348"/>
                  <a:pt x="21007" y="3416"/>
                  <a:pt x="20637" y="3035"/>
                </a:cubicBezTo>
                <a:cubicBezTo>
                  <a:pt x="20530" y="2925"/>
                  <a:pt x="20016" y="2604"/>
                  <a:pt x="19495" y="2319"/>
                </a:cubicBezTo>
                <a:cubicBezTo>
                  <a:pt x="18329" y="1681"/>
                  <a:pt x="18124" y="1516"/>
                  <a:pt x="17906" y="1050"/>
                </a:cubicBezTo>
                <a:cubicBezTo>
                  <a:pt x="17811" y="847"/>
                  <a:pt x="17581" y="540"/>
                  <a:pt x="17395" y="369"/>
                </a:cubicBezTo>
                <a:cubicBezTo>
                  <a:pt x="17113" y="109"/>
                  <a:pt x="16941" y="49"/>
                  <a:pt x="16368" y="10"/>
                </a:cubicBezTo>
                <a:cubicBezTo>
                  <a:pt x="16221" y="1"/>
                  <a:pt x="16092" y="-3"/>
                  <a:pt x="15966" y="3"/>
                </a:cubicBezTo>
                <a:close/>
              </a:path>
            </a:pathLst>
          </a:custGeom>
          <a:ln w="12700">
            <a:miter lim="400000"/>
          </a:ln>
          <a:effectLst>
            <a:outerShdw sx="100000" sy="100000" kx="0" ky="0" algn="b" rotWithShape="0" blurRad="127000" dist="63500" dir="2700000">
              <a:srgbClr val="4C1023">
                <a:alpha val="78000"/>
              </a:srgbClr>
            </a:outerShdw>
          </a:effectLst>
        </p:spPr>
      </p:pic>
      <p:sp>
        <p:nvSpPr>
          <p:cNvPr id="72" name="“He only is my rock and my salvation, My stronghold; I shall not be shaken. On God my salvation and my glory rest; The rock of my strength, my refuge is in God. Trust in Him at all times, O people; Pour out your heart before Him; God is a refuge for us”  (Psalm 62:5-8)."/>
          <p:cNvSpPr txBox="1"/>
          <p:nvPr/>
        </p:nvSpPr>
        <p:spPr>
          <a:xfrm>
            <a:off x="2208479" y="996787"/>
            <a:ext cx="5316671" cy="7112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0000"/>
              </a:lnSpc>
              <a:spcBef>
                <a:spcPts val="1200"/>
              </a:spcBef>
              <a:defRPr b="1" sz="3400">
                <a:latin typeface="Bell MT"/>
                <a:ea typeface="Bell MT"/>
                <a:cs typeface="Bell MT"/>
                <a:sym typeface="Bell MT"/>
              </a:defRPr>
            </a:lvl1pPr>
          </a:lstStyle>
          <a:p>
            <a:pPr/>
            <a:r>
              <a:t>“He only is my rock and my salvation, My stronghold; I shall not be shaken. On God my salvation and my glory rest; The rock of my strength, my refuge is in God. Trust in Him at all times, O people; Pour out your heart before Him; God is a refuge for us”  (Psalm 62:5-8).</a:t>
            </a:r>
          </a:p>
        </p:txBody>
      </p:sp>
      <p:sp>
        <p:nvSpPr>
          <p:cNvPr id="73" name="A Brief Introduction to Genesis"/>
          <p:cNvSpPr txBox="1"/>
          <p:nvPr>
            <p:ph type="title"/>
          </p:nvPr>
        </p:nvSpPr>
        <p:spPr>
          <a:xfrm>
            <a:off x="1568164" y="-28352"/>
            <a:ext cx="11507789" cy="1068438"/>
          </a:xfrm>
          <a:prstGeom prst="rect">
            <a:avLst/>
          </a:prstGeom>
        </p:spPr>
        <p:txBody>
          <a:bodyPr/>
          <a:lstStyle/>
          <a:p>
            <a:pPr/>
            <a:r>
              <a:t>A Brief Introduction to Genesis</a:t>
            </a:r>
          </a:p>
        </p:txBody>
      </p:sp>
      <p:sp>
        <p:nvSpPr>
          <p:cNvPr id="74" name="Our _______ in life depends on how closely we align our lives to God’s foundation, the foundation of foundations."/>
          <p:cNvSpPr txBox="1"/>
          <p:nvPr/>
        </p:nvSpPr>
        <p:spPr>
          <a:xfrm>
            <a:off x="1535305" y="8295639"/>
            <a:ext cx="11469495" cy="1442722"/>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1">
                <a:latin typeface="Bell MT"/>
                <a:ea typeface="Bell MT"/>
                <a:cs typeface="Bell MT"/>
                <a:sym typeface="Bell MT"/>
              </a:defRPr>
            </a:lvl1pPr>
          </a:lstStyle>
          <a:p>
            <a:pPr/>
            <a:r>
              <a:t>Our _______ in life depends on how closely we align our lives to God’s foundation, the foundation of foundations.</a:t>
            </a:r>
          </a:p>
        </p:txBody>
      </p:sp>
      <p:sp>
        <p:nvSpPr>
          <p:cNvPr id="75" name="success"/>
          <p:cNvSpPr txBox="1"/>
          <p:nvPr/>
        </p:nvSpPr>
        <p:spPr>
          <a:xfrm>
            <a:off x="2578530" y="8248487"/>
            <a:ext cx="158077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20000"/>
              </a:lnSpc>
              <a:defRPr b="1">
                <a:solidFill>
                  <a:schemeClr val="accent5">
                    <a:hueOff val="-176146"/>
                    <a:satOff val="3665"/>
                    <a:lumOff val="-13986"/>
                  </a:schemeClr>
                </a:solidFill>
                <a:latin typeface="Bell MT"/>
                <a:ea typeface="Bell MT"/>
                <a:cs typeface="Bell MT"/>
                <a:sym typeface="Bell MT"/>
              </a:defRPr>
            </a:lvl1pPr>
          </a:lstStyle>
          <a:p>
            <a:pPr/>
            <a:r>
              <a:t>success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7" grpId="1" fill="hold">
                                  <p:stCondLst>
                                    <p:cond delay="0"/>
                                  </p:stCondLst>
                                  <p:iterate type="el" backwards="0">
                                    <p:tmAbs val="0"/>
                                  </p:iterate>
                                  <p:childTnLst>
                                    <p:set>
                                      <p:cBhvr>
                                        <p:cTn id="6" fill="hold"/>
                                        <p:tgtEl>
                                          <p:spTgt spid="71"/>
                                        </p:tgtEl>
                                        <p:attrNameLst>
                                          <p:attrName>style.visibility</p:attrName>
                                        </p:attrNameLst>
                                      </p:cBhvr>
                                      <p:to>
                                        <p:strVal val="visible"/>
                                      </p:to>
                                    </p:set>
                                    <p:anim calcmode="lin" valueType="num">
                                      <p:cBhvr>
                                        <p:cTn id="7" dur="2000" fill="hold"/>
                                        <p:tgtEl>
                                          <p:spTgt spid="71"/>
                                        </p:tgtEl>
                                        <p:attrNameLst>
                                          <p:attrName>ppt_x</p:attrName>
                                        </p:attrNameLst>
                                      </p:cBhvr>
                                      <p:tavLst>
                                        <p:tav tm="0">
                                          <p:val>
                                            <p:strVal val="#ppt_x"/>
                                          </p:val>
                                        </p:tav>
                                        <p:tav tm="100000">
                                          <p:val>
                                            <p:strVal val="#ppt_x"/>
                                          </p:val>
                                        </p:tav>
                                      </p:tavLst>
                                    </p:anim>
                                    <p:anim calcmode="lin" valueType="num">
                                      <p:cBhvr>
                                        <p:cTn id="8" dur="2000" fill="hold"/>
                                        <p:tgtEl>
                                          <p:spTgt spid="7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Class="entr" nodeType="afterEffect" presetSubtype="1" presetID="22" grpId="2" fill="hold">
                                  <p:stCondLst>
                                    <p:cond delay="0"/>
                                  </p:stCondLst>
                                  <p:iterate type="el" backwards="0">
                                    <p:tmAbs val="0"/>
                                  </p:iterate>
                                  <p:childTnLst>
                                    <p:set>
                                      <p:cBhvr>
                                        <p:cTn id="11" fill="hold"/>
                                        <p:tgtEl>
                                          <p:spTgt spid="72">
                                            <p:bg/>
                                          </p:spTgt>
                                        </p:tgtEl>
                                        <p:attrNameLst>
                                          <p:attrName>style.visibility</p:attrName>
                                        </p:attrNameLst>
                                      </p:cBhvr>
                                      <p:to>
                                        <p:strVal val="visible"/>
                                      </p:to>
                                    </p:set>
                                    <p:animEffect filter="wipe(up)" transition="in">
                                      <p:cBhvr>
                                        <p:cTn id="12" dur="2000"/>
                                        <p:tgtEl>
                                          <p:spTgt spid="72">
                                            <p:bg/>
                                          </p:spTgt>
                                        </p:tgtEl>
                                      </p:cBhvr>
                                    </p:animEffect>
                                  </p:childTnLst>
                                </p:cTn>
                              </p:par>
                              <p:par>
                                <p:cTn id="13" presetClass="entr" nodeType="withEffect" presetSubtype="1" presetID="22" grpId="2" fill="hold">
                                  <p:stCondLst>
                                    <p:cond delay="0"/>
                                  </p:stCondLst>
                                  <p:iterate type="el" backwards="0">
                                    <p:tmAbs val="0"/>
                                  </p:iterate>
                                  <p:childTnLst>
                                    <p:set>
                                      <p:cBhvr>
                                        <p:cTn id="14" fill="hold"/>
                                        <p:tgtEl>
                                          <p:spTgt spid="72">
                                            <p:txEl>
                                              <p:pRg st="0" end="0"/>
                                            </p:txEl>
                                          </p:spTgt>
                                        </p:tgtEl>
                                        <p:attrNameLst>
                                          <p:attrName>style.visibility</p:attrName>
                                        </p:attrNameLst>
                                      </p:cBhvr>
                                      <p:to>
                                        <p:strVal val="visible"/>
                                      </p:to>
                                    </p:set>
                                    <p:animEffect filter="wipe(up)" transition="in">
                                      <p:cBhvr>
                                        <p:cTn id="15" dur="2000"/>
                                        <p:tgtEl>
                                          <p:spTgt spid="7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5" presetID="19" grpId="3" fill="hold">
                                  <p:stCondLst>
                                    <p:cond delay="0"/>
                                  </p:stCondLst>
                                  <p:iterate type="el" backwards="0">
                                    <p:tmAbs val="0"/>
                                  </p:iterate>
                                  <p:childTnLst>
                                    <p:set>
                                      <p:cBhvr>
                                        <p:cTn id="19" fill="hold"/>
                                        <p:tgtEl>
                                          <p:spTgt spid="74">
                                            <p:bg/>
                                          </p:spTgt>
                                        </p:tgtEl>
                                        <p:attrNameLst>
                                          <p:attrName>style.visibility</p:attrName>
                                        </p:attrNameLst>
                                      </p:cBhvr>
                                      <p:to>
                                        <p:strVal val="visible"/>
                                      </p:to>
                                    </p:set>
                                    <p:anim calcmode="lin" valueType="num">
                                      <p:cBhvr>
                                        <p:cTn id="20" dur="2250" fill="hold"/>
                                        <p:tgtEl>
                                          <p:spTgt spid="74">
                                            <p:bg/>
                                          </p:spTgt>
                                        </p:tgtEl>
                                        <p:attrNameLst>
                                          <p:attrName>ppt_w</p:attrName>
                                        </p:attrNameLst>
                                      </p:cBhvr>
                                      <p:tavLst>
                                        <p:tav tm="0">
                                          <p:val>
                                            <p:strVal val="#ppt_w"/>
                                          </p:val>
                                        </p:tav>
                                        <p:tav tm="100000">
                                          <p:val>
                                            <p:strVal val="#ppt_w"/>
                                          </p:val>
                                        </p:tav>
                                      </p:tavLst>
                                    </p:anim>
                                    <p:anim calcmode="lin" valueType="num">
                                      <p:cBhvr>
                                        <p:cTn id="21" dur="2250" fill="hold"/>
                                        <p:tgtEl>
                                          <p:spTgt spid="74">
                                            <p:bg/>
                                          </p:spTgt>
                                        </p:tgtEl>
                                        <p:attrNameLst>
                                          <p:attrName>ppt_h</p:attrName>
                                        </p:attrNameLst>
                                      </p:cBhvr>
                                      <p:tavLst>
                                        <p:tav tm="0" fmla="#ppt_h*sin(2.5*pi*$)">
                                          <p:val>
                                            <p:fltVal val="0"/>
                                          </p:val>
                                        </p:tav>
                                        <p:tav tm="100000">
                                          <p:val>
                                            <p:fltVal val="1"/>
                                          </p:val>
                                        </p:tav>
                                      </p:tavLst>
                                    </p:anim>
                                  </p:childTnLst>
                                </p:cTn>
                              </p:par>
                              <p:par>
                                <p:cTn id="22" presetClass="entr" nodeType="withEffect" presetSubtype="5" presetID="19" grpId="3" fill="hold">
                                  <p:stCondLst>
                                    <p:cond delay="0"/>
                                  </p:stCondLst>
                                  <p:iterate type="el" backwards="0">
                                    <p:tmAbs val="0"/>
                                  </p:iterate>
                                  <p:childTnLst>
                                    <p:set>
                                      <p:cBhvr>
                                        <p:cTn id="23" fill="hold"/>
                                        <p:tgtEl>
                                          <p:spTgt spid="74">
                                            <p:txEl>
                                              <p:pRg st="0" end="0"/>
                                            </p:txEl>
                                          </p:spTgt>
                                        </p:tgtEl>
                                        <p:attrNameLst>
                                          <p:attrName>style.visibility</p:attrName>
                                        </p:attrNameLst>
                                      </p:cBhvr>
                                      <p:to>
                                        <p:strVal val="visible"/>
                                      </p:to>
                                    </p:set>
                                    <p:animEffect filter="fade" transition="in">
                                      <p:cBhvr>
                                        <p:cTn id="24" dur="2250" fill="hold"/>
                                        <p:tgtEl>
                                          <p:spTgt spid="74">
                                            <p:txEl>
                                              <p:pRg st="0" end="0"/>
                                            </p:txEl>
                                          </p:spTgt>
                                        </p:tgtEl>
                                      </p:cBhvr>
                                    </p:animEffect>
                                    <p:anim calcmode="lin" valueType="num">
                                      <p:cBhvr>
                                        <p:cTn id="25" dur="2250" fill="hold"/>
                                        <p:tgtEl>
                                          <p:spTgt spid="74">
                                            <p:txEl>
                                              <p:pRg st="0" end="0"/>
                                            </p:txEl>
                                          </p:spTgt>
                                        </p:tgtEl>
                                        <p:attrNameLst>
                                          <p:attrName>ppt_w</p:attrName>
                                        </p:attrNameLst>
                                      </p:cBhvr>
                                      <p:tavLst>
                                        <p:tav tm="0">
                                          <p:val>
                                            <p:strVal val="#ppt_w"/>
                                          </p:val>
                                        </p:tav>
                                        <p:tav tm="100000">
                                          <p:val>
                                            <p:strVal val="#ppt_w"/>
                                          </p:val>
                                        </p:tav>
                                      </p:tavLst>
                                    </p:anim>
                                    <p:anim calcmode="lin" valueType="num">
                                      <p:cBhvr>
                                        <p:cTn id="26" dur="2250" fill="hold"/>
                                        <p:tgtEl>
                                          <p:spTgt spid="74">
                                            <p:txEl>
                                              <p:pRg st="0" end="0"/>
                                            </p:txEl>
                                          </p:spTgt>
                                        </p:tgtEl>
                                        <p:attrNameLst>
                                          <p:attrName>ppt_h</p:attrName>
                                        </p:attrNameLst>
                                      </p:cBhvr>
                                      <p:tavLst>
                                        <p:tav tm="0" fmla="#ppt_h*sin(2.5*pi*$)">
                                          <p:val>
                                            <p:fltVal val="0"/>
                                          </p:val>
                                        </p:tav>
                                        <p:tav tm="100000">
                                          <p:val>
                                            <p:fltVal val="1"/>
                                          </p:val>
                                        </p:tav>
                                      </p:tavLst>
                                    </p:anim>
                                  </p:childTnLst>
                                </p:cTn>
                              </p:par>
                            </p:childTnLst>
                          </p:cTn>
                        </p:par>
                        <p:par>
                          <p:cTn id="27" fill="hold">
                            <p:stCondLst>
                              <p:cond delay="2250"/>
                            </p:stCondLst>
                            <p:childTnLst>
                              <p:par>
                                <p:cTn id="28" presetClass="entr" nodeType="afterEffect" presetSubtype="3" presetID="2" grpId="4" fill="hold">
                                  <p:stCondLst>
                                    <p:cond delay="300"/>
                                  </p:stCondLst>
                                  <p:iterate type="lt" backwards="0">
                                    <p:tmAbs val="0"/>
                                  </p:iterate>
                                  <p:childTnLst>
                                    <p:set>
                                      <p:cBhvr>
                                        <p:cTn id="29" fill="hold"/>
                                        <p:tgtEl>
                                          <p:spTgt spid="75"/>
                                        </p:tgtEl>
                                        <p:attrNameLst>
                                          <p:attrName>style.visibility</p:attrName>
                                        </p:attrNameLst>
                                      </p:cBhvr>
                                      <p:to>
                                        <p:strVal val="visible"/>
                                      </p:to>
                                    </p:set>
                                    <p:anim calcmode="lin" valueType="num">
                                      <p:cBhvr>
                                        <p:cTn id="30" dur="3500" fill="hold"/>
                                        <p:tgtEl>
                                          <p:spTgt spid="75"/>
                                        </p:tgtEl>
                                        <p:attrNameLst>
                                          <p:attrName>ppt_x</p:attrName>
                                        </p:attrNameLst>
                                      </p:cBhvr>
                                      <p:tavLst>
                                        <p:tav tm="0">
                                          <p:val>
                                            <p:strVal val="1+#ppt_w/2"/>
                                          </p:val>
                                        </p:tav>
                                        <p:tav tm="100000">
                                          <p:val>
                                            <p:strVal val="#ppt_x"/>
                                          </p:val>
                                        </p:tav>
                                      </p:tavLst>
                                    </p:anim>
                                    <p:anim calcmode="lin" valueType="num">
                                      <p:cBhvr>
                                        <p:cTn id="31" dur="3500" fill="hold"/>
                                        <p:tgtEl>
                                          <p:spTgt spid="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 grpId="3"/>
      <p:bldP build="whole" bldLvl="1" animBg="1" rev="0" advAuto="0" spid="71" grpId="1"/>
      <p:bldP build="p" bldLvl="5" animBg="1" rev="0" advAuto="0" spid="72" grpId="2"/>
      <p:bldP build="whole" bldLvl="1" animBg="1" rev="0" advAuto="0" spid="75"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Rectangle"/>
          <p:cNvSpPr/>
          <p:nvPr/>
        </p:nvSpPr>
        <p:spPr>
          <a:xfrm>
            <a:off x="1800543" y="1289857"/>
            <a:ext cx="10977313" cy="6830116"/>
          </a:xfrm>
          <a:prstGeom prst="rect">
            <a:avLst/>
          </a:prstGeom>
          <a:solidFill>
            <a:srgbClr val="DCDEE0">
              <a:alpha val="8681"/>
            </a:srgbClr>
          </a:solidFill>
          <a:ln w="25400">
            <a:solidFill>
              <a:srgbClr val="000000">
                <a:alpha val="8681"/>
              </a:srgbClr>
            </a:solidFill>
            <a:miter lim="400000"/>
          </a:ln>
          <a:effectLst>
            <a:outerShdw sx="100000" sy="100000" kx="0" ky="0" algn="b" rotWithShape="0" blurRad="190500" dist="8455" dir="5400000">
              <a:srgbClr val="000000"/>
            </a:outerShdw>
          </a:effectLst>
        </p:spPr>
        <p:txBody>
          <a:bodyPr lIns="50800" tIns="50800" rIns="50800" bIns="50800" anchor="ctr"/>
          <a:lstStyle/>
          <a:p>
            <a:pPr>
              <a:defRPr sz="2500">
                <a:solidFill>
                  <a:srgbClr val="FFFFFF"/>
                </a:solidFill>
              </a:defRPr>
            </a:pPr>
          </a:p>
        </p:txBody>
      </p:sp>
      <p:sp>
        <p:nvSpPr>
          <p:cNvPr id="78" name="Reflect on Genesis’ place with the other books of Moses and the Bible.…"/>
          <p:cNvSpPr txBox="1"/>
          <p:nvPr/>
        </p:nvSpPr>
        <p:spPr>
          <a:xfrm>
            <a:off x="1886157" y="1277157"/>
            <a:ext cx="10616911" cy="657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499" indent="-444499" algn="l">
              <a:spcBef>
                <a:spcPts val="2600"/>
              </a:spcBef>
              <a:buSzPct val="75000"/>
              <a:buChar char="•"/>
              <a:defRPr sz="4000"/>
            </a:pPr>
            <a:r>
              <a:t>Reflect on Genesis’ place with the other books of Moses and the Bible. </a:t>
            </a:r>
          </a:p>
          <a:p>
            <a:pPr marL="444499" indent="-444499" algn="l">
              <a:spcBef>
                <a:spcPts val="2600"/>
              </a:spcBef>
              <a:buSzPct val="75000"/>
              <a:buChar char="•"/>
              <a:defRPr sz="4000"/>
            </a:pPr>
            <a:r>
              <a:t>Provide two Genesis outlines to emphasize its unity and remember its content.</a:t>
            </a:r>
          </a:p>
          <a:p>
            <a:pPr marL="444499" indent="-444499" algn="l">
              <a:spcBef>
                <a:spcPts val="2600"/>
              </a:spcBef>
              <a:buSzPct val="75000"/>
              <a:buChar char="•"/>
              <a:defRPr sz="4000"/>
            </a:pPr>
            <a:r>
              <a:t>Provide five graphic ways Genesis truths are interweaved into the whole Bible.</a:t>
            </a:r>
          </a:p>
          <a:p>
            <a:pPr marL="444499" indent="-444499" algn="l">
              <a:spcBef>
                <a:spcPts val="2600"/>
              </a:spcBef>
              <a:buSzPct val="75000"/>
              <a:buChar char="•"/>
              <a:defRPr sz="4000"/>
            </a:pPr>
            <a:r>
              <a:t>Challenge us to the importance of embedding the truths of Genesis in order to live strong Christian lives.</a:t>
            </a:r>
          </a:p>
        </p:txBody>
      </p:sp>
      <p:sp>
        <p:nvSpPr>
          <p:cNvPr id="79" name="A Brief Introduction to Genesis"/>
          <p:cNvSpPr txBox="1"/>
          <p:nvPr>
            <p:ph type="title"/>
          </p:nvPr>
        </p:nvSpPr>
        <p:spPr>
          <a:xfrm>
            <a:off x="1535305" y="-71650"/>
            <a:ext cx="11507789" cy="1068438"/>
          </a:xfrm>
          <a:prstGeom prst="rect">
            <a:avLst/>
          </a:prstGeom>
        </p:spPr>
        <p:txBody>
          <a:bodyPr/>
          <a:lstStyle/>
          <a:p>
            <a:pPr/>
            <a:r>
              <a:t>A Brief Introduction to Genesis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77"/>
                                        </p:tgtEl>
                                        <p:attrNameLst>
                                          <p:attrName>style.visibility</p:attrName>
                                        </p:attrNameLst>
                                      </p:cBhvr>
                                      <p:to>
                                        <p:strVal val="visible"/>
                                      </p:to>
                                    </p:set>
                                    <p:animEffect filter="dissolve" transition="in">
                                      <p:cBhvr>
                                        <p:cTn id="7" dur="1750"/>
                                        <p:tgtEl>
                                          <p:spTgt spid="77"/>
                                        </p:tgtEl>
                                      </p:cBhvr>
                                    </p:animEffect>
                                  </p:childTnLst>
                                </p:cTn>
                              </p:par>
                            </p:childTnLst>
                          </p:cTn>
                        </p:par>
                        <p:par>
                          <p:cTn id="8" fill="hold">
                            <p:stCondLst>
                              <p:cond delay="1750"/>
                            </p:stCondLst>
                            <p:childTnLst>
                              <p:par>
                                <p:cTn id="9" presetClass="entr" nodeType="afterEffect" presetSubtype="8" presetID="15" grpId="2" fill="hold">
                                  <p:stCondLst>
                                    <p:cond delay="0"/>
                                  </p:stCondLst>
                                  <p:iterate type="el" backwards="0">
                                    <p:tmAbs val="0"/>
                                  </p:iterate>
                                  <p:childTnLst>
                                    <p:set>
                                      <p:cBhvr>
                                        <p:cTn id="10" fill="hold"/>
                                        <p:tgtEl>
                                          <p:spTgt spid="78">
                                            <p:bg/>
                                          </p:spTgt>
                                        </p:tgtEl>
                                        <p:attrNameLst>
                                          <p:attrName>style.visibility</p:attrName>
                                        </p:attrNameLst>
                                      </p:cBhvr>
                                      <p:to>
                                        <p:strVal val="visible"/>
                                      </p:to>
                                    </p:set>
                                    <p:anim calcmode="lin" valueType="num">
                                      <p:cBhvr>
                                        <p:cTn id="11" dur="1000" fill="hold"/>
                                        <p:tgtEl>
                                          <p:spTgt spid="78">
                                            <p:bg/>
                                          </p:spTgt>
                                        </p:tgtEl>
                                        <p:attrNameLst>
                                          <p:attrName>ppt_w</p:attrName>
                                        </p:attrNameLst>
                                      </p:cBhvr>
                                      <p:tavLst>
                                        <p:tav tm="0">
                                          <p:val>
                                            <p:fltVal val="0"/>
                                          </p:val>
                                        </p:tav>
                                        <p:tav tm="100000">
                                          <p:val>
                                            <p:strVal val="#ppt_w"/>
                                          </p:val>
                                        </p:tav>
                                      </p:tavLst>
                                    </p:anim>
                                    <p:anim calcmode="lin" valueType="num">
                                      <p:cBhvr>
                                        <p:cTn id="12" dur="1000" fill="hold"/>
                                        <p:tgtEl>
                                          <p:spTgt spid="78">
                                            <p:bg/>
                                          </p:spTgt>
                                        </p:tgtEl>
                                        <p:attrNameLst>
                                          <p:attrName>ppt_h</p:attrName>
                                        </p:attrNameLst>
                                      </p:cBhvr>
                                      <p:tavLst>
                                        <p:tav tm="0">
                                          <p:val>
                                            <p:fltVal val="0"/>
                                          </p:val>
                                        </p:tav>
                                        <p:tav tm="100000">
                                          <p:val>
                                            <p:strVal val="#ppt_h"/>
                                          </p:val>
                                        </p:tav>
                                      </p:tavLst>
                                    </p:anim>
                                    <p:anim calcmode="lin" valueType="num">
                                      <p:cBhvr>
                                        <p:cTn id="13" dur="1000" fill="hold"/>
                                        <p:tgtEl>
                                          <p:spTgt spid="78">
                                            <p:bg/>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8">
                                            <p:bg/>
                                          </p:spTgt>
                                        </p:tgtEl>
                                        <p:attrNameLst>
                                          <p:attrName>ppt_y</p:attrName>
                                        </p:attrNameLst>
                                      </p:cBhvr>
                                      <p:tavLst>
                                        <p:tav tm="0" fmla="#ppt_y+(sin(-2*pi*(1-$))*-#ppt_x+cos(-2*pi*(1-$))*(1-#ppt_y))*(1-$)">
                                          <p:val>
                                            <p:fltVal val="0"/>
                                          </p:val>
                                        </p:tav>
                                        <p:tav tm="100000">
                                          <p:val>
                                            <p:fltVal val="1"/>
                                          </p:val>
                                        </p:tav>
                                      </p:tavLst>
                                    </p:anim>
                                  </p:childTnLst>
                                </p:cTn>
                              </p:par>
                              <p:par>
                                <p:cTn id="15" presetClass="entr" nodeType="withEffect" presetSubtype="8" presetID="15" grpId="2" fill="hold">
                                  <p:stCondLst>
                                    <p:cond delay="0"/>
                                  </p:stCondLst>
                                  <p:iterate type="el" backwards="0">
                                    <p:tmAbs val="0"/>
                                  </p:iterate>
                                  <p:childTnLst>
                                    <p:set>
                                      <p:cBhvr>
                                        <p:cTn id="16" fill="hold"/>
                                        <p:tgtEl>
                                          <p:spTgt spid="78">
                                            <p:txEl>
                                              <p:pRg st="0" end="0"/>
                                            </p:txEl>
                                          </p:spTgt>
                                        </p:tgtEl>
                                        <p:attrNameLst>
                                          <p:attrName>style.visibility</p:attrName>
                                        </p:attrNameLst>
                                      </p:cBhvr>
                                      <p:to>
                                        <p:strVal val="visible"/>
                                      </p:to>
                                    </p:set>
                                    <p:anim calcmode="lin" valueType="num">
                                      <p:cBhvr>
                                        <p:cTn id="17" dur="10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15" grpId="2" fill="hold">
                                  <p:stCondLst>
                                    <p:cond delay="0"/>
                                  </p:stCondLst>
                                  <p:iterate type="el" backwards="0">
                                    <p:tmAbs val="0"/>
                                  </p:iterate>
                                  <p:childTnLst>
                                    <p:set>
                                      <p:cBhvr>
                                        <p:cTn id="24" fill="hold"/>
                                        <p:tgtEl>
                                          <p:spTgt spid="78">
                                            <p:txEl>
                                              <p:pRg st="1" end="1"/>
                                            </p:txEl>
                                          </p:spTgt>
                                        </p:tgtEl>
                                        <p:attrNameLst>
                                          <p:attrName>style.visibility</p:attrName>
                                        </p:attrNameLst>
                                      </p:cBhvr>
                                      <p:to>
                                        <p:strVal val="visible"/>
                                      </p:to>
                                    </p:set>
                                    <p:anim calcmode="lin" valueType="num">
                                      <p:cBhvr>
                                        <p:cTn id="25" dur="1000" fill="hold"/>
                                        <p:tgtEl>
                                          <p:spTgt spid="78">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78">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7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15" grpId="2" fill="hold">
                                  <p:stCondLst>
                                    <p:cond delay="0"/>
                                  </p:stCondLst>
                                  <p:iterate type="el" backwards="0">
                                    <p:tmAbs val="0"/>
                                  </p:iterate>
                                  <p:childTnLst>
                                    <p:set>
                                      <p:cBhvr>
                                        <p:cTn id="32" fill="hold"/>
                                        <p:tgtEl>
                                          <p:spTgt spid="78">
                                            <p:txEl>
                                              <p:pRg st="2" end="2"/>
                                            </p:txEl>
                                          </p:spTgt>
                                        </p:tgtEl>
                                        <p:attrNameLst>
                                          <p:attrName>style.visibility</p:attrName>
                                        </p:attrNameLst>
                                      </p:cBhvr>
                                      <p:to>
                                        <p:strVal val="visible"/>
                                      </p:to>
                                    </p:set>
                                    <p:anim calcmode="lin" valueType="num">
                                      <p:cBhvr>
                                        <p:cTn id="33" dur="1000" fill="hold"/>
                                        <p:tgtEl>
                                          <p:spTgt spid="78">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78">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7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15" grpId="2" fill="hold">
                                  <p:stCondLst>
                                    <p:cond delay="0"/>
                                  </p:stCondLst>
                                  <p:iterate type="el" backwards="0">
                                    <p:tmAbs val="0"/>
                                  </p:iterate>
                                  <p:childTnLst>
                                    <p:set>
                                      <p:cBhvr>
                                        <p:cTn id="40" fill="hold"/>
                                        <p:tgtEl>
                                          <p:spTgt spid="78">
                                            <p:txEl>
                                              <p:pRg st="3" end="3"/>
                                            </p:txEl>
                                          </p:spTgt>
                                        </p:tgtEl>
                                        <p:attrNameLst>
                                          <p:attrName>style.visibility</p:attrName>
                                        </p:attrNameLst>
                                      </p:cBhvr>
                                      <p:to>
                                        <p:strVal val="visible"/>
                                      </p:to>
                                    </p:set>
                                    <p:anim calcmode="lin" valueType="num">
                                      <p:cBhvr>
                                        <p:cTn id="41" dur="1000" fill="hold"/>
                                        <p:tgtEl>
                                          <p:spTgt spid="78">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78">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7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8" grpId="2"/>
      <p:bldP build="whole" bldLvl="1" animBg="1" rev="0" advAuto="0" spid="7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Torah.png" descr="Torah.png"/>
          <p:cNvPicPr>
            <a:picLocks noChangeAspect="1"/>
          </p:cNvPicPr>
          <p:nvPr/>
        </p:nvPicPr>
        <p:blipFill>
          <a:blip r:embed="rId2">
            <a:extLst/>
          </a:blip>
          <a:stretch>
            <a:fillRect/>
          </a:stretch>
        </p:blipFill>
        <p:spPr>
          <a:xfrm>
            <a:off x="2821786" y="124048"/>
            <a:ext cx="9274413" cy="4498017"/>
          </a:xfrm>
          <a:prstGeom prst="rect">
            <a:avLst/>
          </a:prstGeom>
          <a:ln w="12700">
            <a:miter lim="400000"/>
          </a:ln>
        </p:spPr>
      </p:pic>
      <p:sp>
        <p:nvSpPr>
          <p:cNvPr id="82" name="The Importance of Genesis"/>
          <p:cNvSpPr txBox="1"/>
          <p:nvPr>
            <p:ph type="title"/>
          </p:nvPr>
        </p:nvSpPr>
        <p:spPr>
          <a:prstGeom prst="rect">
            <a:avLst/>
          </a:prstGeom>
        </p:spPr>
        <p:txBody>
          <a:bodyPr/>
          <a:lstStyle/>
          <a:p>
            <a:pPr/>
            <a:r>
              <a:t>The Importance of Genesis</a:t>
            </a:r>
          </a:p>
        </p:txBody>
      </p:sp>
      <p:sp>
        <p:nvSpPr>
          <p:cNvPr id="83" name="Genesis (lit. ‘beginning’ or ‘chief’) is the first book of the Law (Pentateuch or Torah).…"/>
          <p:cNvSpPr txBox="1"/>
          <p:nvPr/>
        </p:nvSpPr>
        <p:spPr>
          <a:xfrm>
            <a:off x="1719085" y="4462683"/>
            <a:ext cx="11101935" cy="4960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74320" indent="-274320" algn="l">
              <a:lnSpc>
                <a:spcPct val="110000"/>
              </a:lnSpc>
              <a:spcBef>
                <a:spcPts val="2900"/>
              </a:spcBef>
              <a:buSzPct val="75000"/>
              <a:buChar char="•"/>
              <a:defRPr sz="3100"/>
            </a:pPr>
            <a:r>
              <a:rPr>
                <a:latin typeface="Helvetica"/>
                <a:ea typeface="Helvetica"/>
                <a:cs typeface="Helvetica"/>
                <a:sym typeface="Helvetica"/>
              </a:rPr>
              <a:t>Genesis (lit. ‘beginning’ or ‘chief’) is the first book of the Law (Pentateuch or Torah).</a:t>
            </a:r>
            <a:endParaRPr>
              <a:latin typeface="Helvetica"/>
              <a:ea typeface="Helvetica"/>
              <a:cs typeface="Helvetica"/>
              <a:sym typeface="Helvetica"/>
            </a:endParaRPr>
          </a:p>
          <a:p>
            <a:pPr marL="274320" indent="-274320" algn="l">
              <a:lnSpc>
                <a:spcPct val="110000"/>
              </a:lnSpc>
              <a:spcBef>
                <a:spcPts val="3000"/>
              </a:spcBef>
              <a:buSzPct val="75000"/>
              <a:buChar char="•"/>
              <a:defRPr sz="3100"/>
            </a:pPr>
            <a:r>
              <a:rPr>
                <a:latin typeface="Helvetica"/>
                <a:ea typeface="Helvetica"/>
                <a:cs typeface="Helvetica"/>
                <a:sym typeface="Helvetica"/>
              </a:rPr>
              <a:t>God’s Word written by Moses.</a:t>
            </a:r>
            <a:br>
              <a:rPr i="1">
                <a:solidFill>
                  <a:schemeClr val="accent3">
                    <a:hueOff val="-546624"/>
                    <a:satOff val="7767"/>
                    <a:lumOff val="-14512"/>
                  </a:schemeClr>
                </a:solidFill>
                <a:effectLst>
                  <a:outerShdw sx="100000" sy="100000" kx="0" ky="0" algn="b" rotWithShape="0" blurRad="25400" dist="12700" dir="18900000">
                    <a:srgbClr val="000000"/>
                  </a:outerShdw>
                </a:effectLst>
                <a:latin typeface="Helvetica"/>
                <a:ea typeface="Helvetica"/>
                <a:cs typeface="Helvetica"/>
                <a:sym typeface="Helvetica"/>
              </a:rPr>
            </a:br>
            <a:r>
              <a:rPr i="1">
                <a:solidFill>
                  <a:schemeClr val="accent3">
                    <a:hueOff val="-546624"/>
                    <a:satOff val="7767"/>
                    <a:lumOff val="-14512"/>
                  </a:schemeClr>
                </a:solidFill>
                <a:effectLst>
                  <a:outerShdw sx="100000" sy="100000" kx="0" ky="0" algn="b" rotWithShape="0" blurRad="12700" dist="12700" dir="18900000">
                    <a:srgbClr val="000000"/>
                  </a:outerShdw>
                </a:effectLst>
                <a:latin typeface="Helvetica"/>
                <a:ea typeface="Helvetica"/>
                <a:cs typeface="Helvetica"/>
                <a:sym typeface="Helvetica"/>
              </a:rPr>
              <a:t>“And it came about, when </a:t>
            </a:r>
            <a:r>
              <a:rPr i="1" u="sng">
                <a:solidFill>
                  <a:schemeClr val="accent3">
                    <a:hueOff val="-546624"/>
                    <a:satOff val="7767"/>
                    <a:lumOff val="-14512"/>
                  </a:schemeClr>
                </a:solidFill>
                <a:effectLst>
                  <a:outerShdw sx="100000" sy="100000" kx="0" ky="0" algn="b" rotWithShape="0" blurRad="12700" dist="12700" dir="18900000">
                    <a:srgbClr val="000000"/>
                  </a:outerShdw>
                </a:effectLst>
                <a:latin typeface="Helvetica"/>
                <a:ea typeface="Helvetica"/>
                <a:cs typeface="Helvetica"/>
                <a:sym typeface="Helvetica"/>
              </a:rPr>
              <a:t>Moses finished writing the words of this law in a book until they were complete</a:t>
            </a:r>
            <a:r>
              <a:rPr i="1">
                <a:solidFill>
                  <a:schemeClr val="accent3">
                    <a:hueOff val="-546624"/>
                    <a:satOff val="7767"/>
                    <a:lumOff val="-14512"/>
                  </a:schemeClr>
                </a:solidFill>
                <a:effectLst>
                  <a:outerShdw sx="100000" sy="100000" kx="0" ky="0" algn="b" rotWithShape="0" blurRad="12700" dist="12700" dir="18900000">
                    <a:srgbClr val="000000"/>
                  </a:outerShdw>
                </a:effectLst>
                <a:latin typeface="Helvetica"/>
                <a:ea typeface="Helvetica"/>
                <a:cs typeface="Helvetica"/>
                <a:sym typeface="Helvetica"/>
              </a:rPr>
              <a:t>, that Moses commanded the Levites who carried the ark of the covenant of the LORD, saying, ‘Take this book of the law and place it beside the ark of the covenant of the LORD your God, that it may remain there as a witness against you’” (Deut 31:24-26).</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19" grpId="1" fill="hold">
                                  <p:stCondLst>
                                    <p:cond delay="0"/>
                                  </p:stCondLst>
                                  <p:iterate type="el" backwards="0">
                                    <p:tmAbs val="0"/>
                                  </p:iterate>
                                  <p:childTnLst>
                                    <p:set>
                                      <p:cBhvr>
                                        <p:cTn id="6" fill="hold"/>
                                        <p:tgtEl>
                                          <p:spTgt spid="81"/>
                                        </p:tgtEl>
                                        <p:attrNameLst>
                                          <p:attrName>style.visibility</p:attrName>
                                        </p:attrNameLst>
                                      </p:cBhvr>
                                      <p:to>
                                        <p:strVal val="visible"/>
                                      </p:to>
                                    </p:set>
                                    <p:anim calcmode="lin" valueType="num">
                                      <p:cBhvr>
                                        <p:cTn id="7" dur="3250" fill="hold"/>
                                        <p:tgtEl>
                                          <p:spTgt spid="81"/>
                                        </p:tgtEl>
                                        <p:attrNameLst>
                                          <p:attrName>ppt_w</p:attrName>
                                        </p:attrNameLst>
                                      </p:cBhvr>
                                      <p:tavLst>
                                        <p:tav tm="0" fmla="#ppt_w*sin(2.5*pi*$)">
                                          <p:val>
                                            <p:fltVal val="0"/>
                                          </p:val>
                                        </p:tav>
                                        <p:tav tm="100000">
                                          <p:val>
                                            <p:fltVal val="1"/>
                                          </p:val>
                                        </p:tav>
                                      </p:tavLst>
                                    </p:anim>
                                    <p:anim calcmode="lin" valueType="num">
                                      <p:cBhvr>
                                        <p:cTn id="8" dur="3250" fill="hold"/>
                                        <p:tgtEl>
                                          <p:spTgt spid="81"/>
                                        </p:tgtEl>
                                        <p:attrNameLst>
                                          <p:attrName>ppt_h</p:attrName>
                                        </p:attrNameLst>
                                      </p:cBhvr>
                                      <p:tavLst>
                                        <p:tav tm="0">
                                          <p:val>
                                            <p:strVal val="#ppt_h"/>
                                          </p:val>
                                        </p:tav>
                                        <p:tav tm="100000">
                                          <p:val>
                                            <p:strVal val="#ppt_h"/>
                                          </p:val>
                                        </p:tav>
                                      </p:tavLst>
                                    </p:anim>
                                  </p:childTnLst>
                                </p:cTn>
                              </p:par>
                            </p:childTnLst>
                          </p:cTn>
                        </p:par>
                        <p:par>
                          <p:cTn id="9" fill="hold">
                            <p:stCondLst>
                              <p:cond delay="3250"/>
                            </p:stCondLst>
                            <p:childTnLst>
                              <p:par>
                                <p:cTn id="10" presetClass="entr" nodeType="afterEffect" presetSubtype="6" presetID="18" grpId="2" fill="hold">
                                  <p:stCondLst>
                                    <p:cond delay="0"/>
                                  </p:stCondLst>
                                  <p:iterate type="el" backwards="0">
                                    <p:tmAbs val="0"/>
                                  </p:iterate>
                                  <p:childTnLst>
                                    <p:set>
                                      <p:cBhvr>
                                        <p:cTn id="11" fill="hold"/>
                                        <p:tgtEl>
                                          <p:spTgt spid="83">
                                            <p:bg/>
                                          </p:spTgt>
                                        </p:tgtEl>
                                        <p:attrNameLst>
                                          <p:attrName>style.visibility</p:attrName>
                                        </p:attrNameLst>
                                      </p:cBhvr>
                                      <p:to>
                                        <p:strVal val="visible"/>
                                      </p:to>
                                    </p:set>
                                    <p:animEffect filter="strips(downRight)" transition="in">
                                      <p:cBhvr>
                                        <p:cTn id="12" dur="2250"/>
                                        <p:tgtEl>
                                          <p:spTgt spid="83">
                                            <p:bg/>
                                          </p:spTgt>
                                        </p:tgtEl>
                                      </p:cBhvr>
                                    </p:animEffect>
                                  </p:childTnLst>
                                </p:cTn>
                              </p:par>
                              <p:par>
                                <p:cTn id="13" presetClass="entr" nodeType="withEffect" presetSubtype="6" presetID="18" grpId="2" fill="hold">
                                  <p:stCondLst>
                                    <p:cond delay="0"/>
                                  </p:stCondLst>
                                  <p:iterate type="el" backwards="0">
                                    <p:tmAbs val="0"/>
                                  </p:iterate>
                                  <p:childTnLst>
                                    <p:set>
                                      <p:cBhvr>
                                        <p:cTn id="14" fill="hold"/>
                                        <p:tgtEl>
                                          <p:spTgt spid="83">
                                            <p:txEl>
                                              <p:pRg st="0" end="0"/>
                                            </p:txEl>
                                          </p:spTgt>
                                        </p:tgtEl>
                                        <p:attrNameLst>
                                          <p:attrName>style.visibility</p:attrName>
                                        </p:attrNameLst>
                                      </p:cBhvr>
                                      <p:to>
                                        <p:strVal val="visible"/>
                                      </p:to>
                                    </p:set>
                                    <p:animEffect filter="strips(downRight)" transition="in">
                                      <p:cBhvr>
                                        <p:cTn id="15" dur="2250"/>
                                        <p:tgtEl>
                                          <p:spTgt spid="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6" presetID="18" grpId="2" fill="hold">
                                  <p:stCondLst>
                                    <p:cond delay="0"/>
                                  </p:stCondLst>
                                  <p:iterate type="el" backwards="0">
                                    <p:tmAbs val="0"/>
                                  </p:iterate>
                                  <p:childTnLst>
                                    <p:set>
                                      <p:cBhvr>
                                        <p:cTn id="19" fill="hold"/>
                                        <p:tgtEl>
                                          <p:spTgt spid="83">
                                            <p:txEl>
                                              <p:pRg st="1" end="1"/>
                                            </p:txEl>
                                          </p:spTgt>
                                        </p:tgtEl>
                                        <p:attrNameLst>
                                          <p:attrName>style.visibility</p:attrName>
                                        </p:attrNameLst>
                                      </p:cBhvr>
                                      <p:to>
                                        <p:strVal val="visible"/>
                                      </p:to>
                                    </p:set>
                                    <p:animEffect filter="strips(downRight)" transition="in">
                                      <p:cBhvr>
                                        <p:cTn id="20" dur="2250"/>
                                        <p:tgtEl>
                                          <p:spTgt spid="8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3" grpId="2"/>
      <p:bldP build="whole" bldLvl="1" animBg="1" rev="0" advAuto="0" spid="8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Jesus-scriptures300.jpg" descr="Jesus-scriptures300.jpg"/>
          <p:cNvPicPr>
            <a:picLocks noChangeAspect="1"/>
          </p:cNvPicPr>
          <p:nvPr/>
        </p:nvPicPr>
        <p:blipFill>
          <a:blip r:embed="rId2">
            <a:extLst/>
          </a:blip>
          <a:stretch>
            <a:fillRect/>
          </a:stretch>
        </p:blipFill>
        <p:spPr>
          <a:xfrm>
            <a:off x="3862434" y="965200"/>
            <a:ext cx="9142366" cy="6914478"/>
          </a:xfrm>
          <a:prstGeom prst="rect">
            <a:avLst/>
          </a:prstGeom>
          <a:ln w="12700">
            <a:miter lim="400000"/>
          </a:ln>
        </p:spPr>
      </p:pic>
      <p:sp>
        <p:nvSpPr>
          <p:cNvPr id="86" name="The Jews and Jesus taught the unity of the Hebrew scriptures contained in three sections (Luke 24:44): the Law, Prophets, and Psalms ."/>
          <p:cNvSpPr txBox="1"/>
          <p:nvPr/>
        </p:nvSpPr>
        <p:spPr>
          <a:xfrm>
            <a:off x="1760894" y="3825441"/>
            <a:ext cx="4203082" cy="4079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11479" indent="-411479" algn="l">
              <a:lnSpc>
                <a:spcPct val="110000"/>
              </a:lnSpc>
              <a:spcBef>
                <a:spcPts val="4200"/>
              </a:spcBef>
              <a:buSzPct val="75000"/>
              <a:buChar char="•"/>
              <a:defRPr sz="3000"/>
            </a:pPr>
            <a:r>
              <a:rPr>
                <a:latin typeface="Helvetica"/>
                <a:ea typeface="Helvetica"/>
                <a:cs typeface="Helvetica"/>
                <a:sym typeface="Helvetica"/>
              </a:rPr>
              <a:t>The Jews and Jesus taught the unity of the Hebrew scriptures contained in three sections (Luke 24:44): the </a:t>
            </a:r>
            <a:r>
              <a:rPr b="1">
                <a:solidFill>
                  <a:schemeClr val="accent5">
                    <a:hueOff val="-176146"/>
                    <a:satOff val="3665"/>
                    <a:lumOff val="-13986"/>
                  </a:schemeClr>
                </a:solidFill>
                <a:latin typeface="Helvetica"/>
                <a:ea typeface="Helvetica"/>
                <a:cs typeface="Helvetica"/>
                <a:sym typeface="Helvetica"/>
              </a:rPr>
              <a:t>Law</a:t>
            </a:r>
            <a:r>
              <a:rPr>
                <a:latin typeface="Helvetica"/>
                <a:ea typeface="Helvetica"/>
                <a:cs typeface="Helvetica"/>
                <a:sym typeface="Helvetica"/>
              </a:rPr>
              <a:t>, </a:t>
            </a:r>
            <a:r>
              <a:rPr b="1">
                <a:solidFill>
                  <a:schemeClr val="accent5">
                    <a:hueOff val="-176146"/>
                    <a:satOff val="3665"/>
                    <a:lumOff val="-13986"/>
                  </a:schemeClr>
                </a:solidFill>
                <a:latin typeface="Helvetica"/>
                <a:ea typeface="Helvetica"/>
                <a:cs typeface="Helvetica"/>
                <a:sym typeface="Helvetica"/>
              </a:rPr>
              <a:t>Prophets</a:t>
            </a:r>
            <a:r>
              <a:rPr>
                <a:latin typeface="Helvetica"/>
                <a:ea typeface="Helvetica"/>
                <a:cs typeface="Helvetica"/>
                <a:sym typeface="Helvetica"/>
              </a:rPr>
              <a:t>, and </a:t>
            </a:r>
            <a:r>
              <a:rPr b="1">
                <a:solidFill>
                  <a:schemeClr val="accent5">
                    <a:hueOff val="-176146"/>
                    <a:satOff val="3665"/>
                    <a:lumOff val="-13986"/>
                  </a:schemeClr>
                </a:solidFill>
                <a:latin typeface="Helvetica"/>
                <a:ea typeface="Helvetica"/>
                <a:cs typeface="Helvetica"/>
                <a:sym typeface="Helvetica"/>
              </a:rPr>
              <a:t>Psalms</a:t>
            </a:r>
            <a:r>
              <a:rPr>
                <a:latin typeface="Helvetica"/>
                <a:ea typeface="Helvetica"/>
                <a:cs typeface="Helvetica"/>
                <a:sym typeface="Helvetica"/>
              </a:rPr>
              <a:t> .</a:t>
            </a:r>
          </a:p>
        </p:txBody>
      </p:sp>
      <p:sp>
        <p:nvSpPr>
          <p:cNvPr id="87" name="The Importance of Genesis"/>
          <p:cNvSpPr txBox="1"/>
          <p:nvPr>
            <p:ph type="title"/>
          </p:nvPr>
        </p:nvSpPr>
        <p:spPr>
          <a:prstGeom prst="rect">
            <a:avLst/>
          </a:prstGeom>
        </p:spPr>
        <p:txBody>
          <a:bodyPr/>
          <a:lstStyle/>
          <a:p>
            <a:pPr/>
            <a:r>
              <a:t>The Importance of Genesis</a:t>
            </a:r>
          </a:p>
        </p:txBody>
      </p:sp>
      <p:sp>
        <p:nvSpPr>
          <p:cNvPr id="88" name="The underlying purpose of the Old Testament scriptures is to reveal the person and work of Jesus the Messiah (lit. Christ)."/>
          <p:cNvSpPr txBox="1"/>
          <p:nvPr/>
        </p:nvSpPr>
        <p:spPr>
          <a:xfrm>
            <a:off x="1760894" y="8155843"/>
            <a:ext cx="10905338" cy="1061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11479" indent="-411479" algn="l">
              <a:lnSpc>
                <a:spcPct val="110000"/>
              </a:lnSpc>
              <a:spcBef>
                <a:spcPts val="4200"/>
              </a:spcBef>
              <a:buSzPct val="75000"/>
              <a:buChar char="•"/>
              <a:defRPr sz="3000">
                <a:latin typeface="Helvetica"/>
                <a:ea typeface="Helvetica"/>
                <a:cs typeface="Helvetica"/>
                <a:sym typeface="Helvetica"/>
              </a:defRPr>
            </a:lvl1pPr>
          </a:lstStyle>
          <a:p>
            <a:pPr>
              <a:defRPr>
                <a:latin typeface="+mn-lt"/>
                <a:ea typeface="+mn-ea"/>
                <a:cs typeface="+mn-cs"/>
                <a:sym typeface="Helvetica Light"/>
              </a:defRPr>
            </a:pPr>
            <a:r>
              <a:rPr>
                <a:latin typeface="Helvetica"/>
                <a:ea typeface="Helvetica"/>
                <a:cs typeface="Helvetica"/>
                <a:sym typeface="Helvetica"/>
              </a:rPr>
              <a:t>The underlying purpose of the Old Testament scriptures is to reveal the person and work of Jesus the Messiah (lit. Christ). </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85"/>
                                        </p:tgtEl>
                                        <p:attrNameLst>
                                          <p:attrName>style.visibility</p:attrName>
                                        </p:attrNameLst>
                                      </p:cBhvr>
                                      <p:to>
                                        <p:strVal val="visible"/>
                                      </p:to>
                                    </p:set>
                                    <p:animEffect filter="wipe(down)" transition="in">
                                      <p:cBhvr>
                                        <p:cTn id="7" dur="1000"/>
                                        <p:tgtEl>
                                          <p:spTgt spid="85"/>
                                        </p:tgtEl>
                                      </p:cBhvr>
                                    </p:animEffect>
                                  </p:childTnLst>
                                </p:cTn>
                              </p:par>
                            </p:childTnLst>
                          </p:cTn>
                        </p:par>
                        <p:par>
                          <p:cTn id="8" fill="hold">
                            <p:stCondLst>
                              <p:cond delay="1000"/>
                            </p:stCondLst>
                            <p:childTnLst>
                              <p:par>
                                <p:cTn id="9" presetClass="entr" nodeType="afterEffect" presetSubtype="1" presetID="22" grpId="2" fill="hold">
                                  <p:stCondLst>
                                    <p:cond delay="0"/>
                                  </p:stCondLst>
                                  <p:iterate type="el" backwards="0">
                                    <p:tmAbs val="0"/>
                                  </p:iterate>
                                  <p:childTnLst>
                                    <p:set>
                                      <p:cBhvr>
                                        <p:cTn id="10" fill="hold"/>
                                        <p:tgtEl>
                                          <p:spTgt spid="86">
                                            <p:bg/>
                                          </p:spTgt>
                                        </p:tgtEl>
                                        <p:attrNameLst>
                                          <p:attrName>style.visibility</p:attrName>
                                        </p:attrNameLst>
                                      </p:cBhvr>
                                      <p:to>
                                        <p:strVal val="visible"/>
                                      </p:to>
                                    </p:set>
                                    <p:animEffect filter="wipe(up)" transition="in">
                                      <p:cBhvr>
                                        <p:cTn id="11" dur="2250"/>
                                        <p:tgtEl>
                                          <p:spTgt spid="86">
                                            <p:bg/>
                                          </p:spTgt>
                                        </p:tgtEl>
                                      </p:cBhvr>
                                    </p:animEffect>
                                  </p:childTnLst>
                                </p:cTn>
                              </p:par>
                              <p:par>
                                <p:cTn id="12" presetClass="entr" nodeType="withEffect" presetSubtype="1" presetID="22" grpId="2" fill="hold">
                                  <p:stCondLst>
                                    <p:cond delay="0"/>
                                  </p:stCondLst>
                                  <p:iterate type="el" backwards="0">
                                    <p:tmAbs val="0"/>
                                  </p:iterate>
                                  <p:childTnLst>
                                    <p:set>
                                      <p:cBhvr>
                                        <p:cTn id="13" fill="hold"/>
                                        <p:tgtEl>
                                          <p:spTgt spid="86">
                                            <p:txEl>
                                              <p:pRg st="0" end="0"/>
                                            </p:txEl>
                                          </p:spTgt>
                                        </p:tgtEl>
                                        <p:attrNameLst>
                                          <p:attrName>style.visibility</p:attrName>
                                        </p:attrNameLst>
                                      </p:cBhvr>
                                      <p:to>
                                        <p:strVal val="visible"/>
                                      </p:to>
                                    </p:set>
                                    <p:animEffect filter="wipe(up)" transition="in">
                                      <p:cBhvr>
                                        <p:cTn id="14" dur="2250"/>
                                        <p:tgtEl>
                                          <p:spTgt spid="8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15" grpId="3" fill="hold">
                                  <p:stCondLst>
                                    <p:cond delay="0"/>
                                  </p:stCondLst>
                                  <p:iterate type="el" backwards="0">
                                    <p:tmAbs val="0"/>
                                  </p:iterate>
                                  <p:childTnLst>
                                    <p:set>
                                      <p:cBhvr>
                                        <p:cTn id="18" fill="hold"/>
                                        <p:tgtEl>
                                          <p:spTgt spid="88"/>
                                        </p:tgtEl>
                                        <p:attrNameLst>
                                          <p:attrName>style.visibility</p:attrName>
                                        </p:attrNameLst>
                                      </p:cBhvr>
                                      <p:to>
                                        <p:strVal val="visible"/>
                                      </p:to>
                                    </p:set>
                                    <p:anim calcmode="lin" valueType="num">
                                      <p:cBhvr>
                                        <p:cTn id="19" dur="1500" fill="hold"/>
                                        <p:tgtEl>
                                          <p:spTgt spid="88"/>
                                        </p:tgtEl>
                                        <p:attrNameLst>
                                          <p:attrName>ppt_w</p:attrName>
                                        </p:attrNameLst>
                                      </p:cBhvr>
                                      <p:tavLst>
                                        <p:tav tm="0">
                                          <p:val>
                                            <p:fltVal val="0"/>
                                          </p:val>
                                        </p:tav>
                                        <p:tav tm="100000">
                                          <p:val>
                                            <p:strVal val="#ppt_w"/>
                                          </p:val>
                                        </p:tav>
                                      </p:tavLst>
                                    </p:anim>
                                    <p:anim calcmode="lin" valueType="num">
                                      <p:cBhvr>
                                        <p:cTn id="20" dur="1500" fill="hold"/>
                                        <p:tgtEl>
                                          <p:spTgt spid="88"/>
                                        </p:tgtEl>
                                        <p:attrNameLst>
                                          <p:attrName>ppt_h</p:attrName>
                                        </p:attrNameLst>
                                      </p:cBhvr>
                                      <p:tavLst>
                                        <p:tav tm="0">
                                          <p:val>
                                            <p:fltVal val="0"/>
                                          </p:val>
                                        </p:tav>
                                        <p:tav tm="100000">
                                          <p:val>
                                            <p:strVal val="#ppt_h"/>
                                          </p:val>
                                        </p:tav>
                                      </p:tavLst>
                                    </p:anim>
                                    <p:anim calcmode="lin" valueType="num">
                                      <p:cBhvr>
                                        <p:cTn id="21" dur="1500" fill="hold"/>
                                        <p:tgtEl>
                                          <p:spTgt spid="88"/>
                                        </p:tgtEl>
                                        <p:attrNameLst>
                                          <p:attrName>ppt_x</p:attrName>
                                        </p:attrNameLst>
                                      </p:cBhvr>
                                      <p:tavLst>
                                        <p:tav tm="0" fmla="#ppt_x+(cos(-2*pi*(1-$))*-#ppt_x-sin(-2*pi*(1-$))*(1-#ppt_y))*(1-$)">
                                          <p:val>
                                            <p:fltVal val="0"/>
                                          </p:val>
                                        </p:tav>
                                        <p:tav tm="100000">
                                          <p:val>
                                            <p:fltVal val="1"/>
                                          </p:val>
                                        </p:tav>
                                      </p:tavLst>
                                    </p:anim>
                                    <p:anim calcmode="lin" valueType="num">
                                      <p:cBhvr>
                                        <p:cTn id="22" dur="1500" fill="hold"/>
                                        <p:tgtEl>
                                          <p:spTgt spid="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5" grpId="1"/>
      <p:bldP build="whole" bldLvl="1" animBg="1" rev="0" advAuto="0" spid="88" grpId="3"/>
      <p:bldP build="p" bldLvl="5" animBg="1" rev="0" advAuto="0" spid="86"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1) Geographical Outline of Genesis"/>
          <p:cNvSpPr txBox="1"/>
          <p:nvPr/>
        </p:nvSpPr>
        <p:spPr>
          <a:xfrm>
            <a:off x="1844879" y="1027112"/>
            <a:ext cx="1043016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10000"/>
              </a:lnSpc>
              <a:spcBef>
                <a:spcPts val="2700"/>
              </a:spcBef>
              <a:defRPr b="1">
                <a:latin typeface="Helvetica"/>
                <a:ea typeface="Helvetica"/>
                <a:cs typeface="Helvetica"/>
                <a:sym typeface="Helvetica"/>
              </a:defRPr>
            </a:pPr>
            <a:r>
              <a:t>(1)</a:t>
            </a:r>
            <a:r>
              <a:t> Geographical Outline of Genesis </a:t>
            </a:r>
          </a:p>
        </p:txBody>
      </p:sp>
      <p:pic>
        <p:nvPicPr>
          <p:cNvPr id="91" name="Genesis-Geogrpahy.png" descr="Genesis-Geogrpahy.png"/>
          <p:cNvPicPr>
            <a:picLocks noChangeAspect="1"/>
          </p:cNvPicPr>
          <p:nvPr/>
        </p:nvPicPr>
        <p:blipFill>
          <a:blip r:embed="rId2">
            <a:extLst/>
          </a:blip>
          <a:stretch>
            <a:fillRect/>
          </a:stretch>
        </p:blipFill>
        <p:spPr>
          <a:xfrm>
            <a:off x="2610067" y="2212105"/>
            <a:ext cx="9866883" cy="5390386"/>
          </a:xfrm>
          <a:prstGeom prst="rect">
            <a:avLst/>
          </a:prstGeom>
          <a:ln w="38100">
            <a:solidFill>
              <a:srgbClr val="000000"/>
            </a:solidFill>
            <a:miter lim="400000"/>
          </a:ln>
          <a:effectLst>
            <a:outerShdw sx="100000" sy="100000" kx="0" ky="0" algn="b" rotWithShape="0" blurRad="127000" dist="76200" dir="2700000">
              <a:srgbClr val="000000">
                <a:alpha val="75000"/>
              </a:srgbClr>
            </a:outerShdw>
          </a:effectLst>
        </p:spPr>
      </p:pic>
      <p:sp>
        <p:nvSpPr>
          <p:cNvPr id="92" name="Note the three major geographical locations in Genesis:  Babylonia (1-22); Palestine (12-36); and Egypt (37-50)."/>
          <p:cNvSpPr txBox="1"/>
          <p:nvPr/>
        </p:nvSpPr>
        <p:spPr>
          <a:xfrm>
            <a:off x="1992541" y="8334914"/>
            <a:ext cx="11101935" cy="1088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8583" indent="-518583" algn="l">
              <a:lnSpc>
                <a:spcPct val="110000"/>
              </a:lnSpc>
              <a:spcBef>
                <a:spcPts val="3000"/>
              </a:spcBef>
              <a:buSzPct val="75000"/>
              <a:buChar char="•"/>
              <a:defRPr sz="3100"/>
            </a:pPr>
            <a:r>
              <a:rPr>
                <a:latin typeface="Helvetica"/>
                <a:ea typeface="Helvetica"/>
                <a:cs typeface="Helvetica"/>
                <a:sym typeface="Helvetica"/>
              </a:rPr>
              <a:t>Note the three major geographical locations in Genesis: </a:t>
            </a:r>
            <a:br>
              <a:rPr>
                <a:latin typeface="Helvetica"/>
                <a:ea typeface="Helvetica"/>
                <a:cs typeface="Helvetica"/>
                <a:sym typeface="Helvetica"/>
              </a:rPr>
            </a:br>
            <a:r>
              <a:rPr b="1">
                <a:solidFill>
                  <a:schemeClr val="accent5">
                    <a:hueOff val="-176146"/>
                    <a:satOff val="3665"/>
                    <a:lumOff val="-13986"/>
                  </a:schemeClr>
                </a:solidFill>
                <a:latin typeface="Helvetica"/>
                <a:ea typeface="Helvetica"/>
                <a:cs typeface="Helvetica"/>
                <a:sym typeface="Helvetica"/>
              </a:rPr>
              <a:t>Babylonia</a:t>
            </a:r>
            <a:r>
              <a:rPr>
                <a:latin typeface="Helvetica"/>
                <a:ea typeface="Helvetica"/>
                <a:cs typeface="Helvetica"/>
                <a:sym typeface="Helvetica"/>
              </a:rPr>
              <a:t> (1-22); </a:t>
            </a:r>
            <a:r>
              <a:rPr b="1">
                <a:solidFill>
                  <a:schemeClr val="accent5">
                    <a:hueOff val="-176146"/>
                    <a:satOff val="3665"/>
                    <a:lumOff val="-13986"/>
                  </a:schemeClr>
                </a:solidFill>
                <a:latin typeface="Helvetica"/>
                <a:ea typeface="Helvetica"/>
                <a:cs typeface="Helvetica"/>
                <a:sym typeface="Helvetica"/>
              </a:rPr>
              <a:t>Palestine</a:t>
            </a:r>
            <a:r>
              <a:rPr>
                <a:latin typeface="Helvetica"/>
                <a:ea typeface="Helvetica"/>
                <a:cs typeface="Helvetica"/>
                <a:sym typeface="Helvetica"/>
              </a:rPr>
              <a:t> (12-36); and </a:t>
            </a:r>
            <a:r>
              <a:rPr b="1">
                <a:solidFill>
                  <a:schemeClr val="accent5">
                    <a:hueOff val="-176146"/>
                    <a:satOff val="3665"/>
                    <a:lumOff val="-13986"/>
                  </a:schemeClr>
                </a:solidFill>
                <a:latin typeface="Helvetica"/>
                <a:ea typeface="Helvetica"/>
                <a:cs typeface="Helvetica"/>
                <a:sym typeface="Helvetica"/>
              </a:rPr>
              <a:t>Egypt</a:t>
            </a:r>
            <a:r>
              <a:rPr>
                <a:latin typeface="Helvetica"/>
                <a:ea typeface="Helvetica"/>
                <a:cs typeface="Helvetica"/>
                <a:sym typeface="Helvetica"/>
              </a:rPr>
              <a:t> (37-50).</a:t>
            </a:r>
          </a:p>
        </p:txBody>
      </p:sp>
      <p:sp>
        <p:nvSpPr>
          <p:cNvPr id="93" name="The Unity and Reliability of Genesis"/>
          <p:cNvSpPr txBox="1"/>
          <p:nvPr>
            <p:ph type="title"/>
          </p:nvPr>
        </p:nvSpPr>
        <p:spPr>
          <a:xfrm>
            <a:off x="1535305" y="-12700"/>
            <a:ext cx="11469495" cy="877539"/>
          </a:xfrm>
          <a:prstGeom prst="rect">
            <a:avLst/>
          </a:prstGeom>
        </p:spPr>
        <p:txBody>
          <a:bodyPr/>
          <a:lstStyle/>
          <a:p>
            <a:pPr/>
            <a:r>
              <a:t>The Unity and Reliability of Genesis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90">
                                            <p:bg/>
                                          </p:spTgt>
                                        </p:tgtEl>
                                        <p:attrNameLst>
                                          <p:attrName>style.visibility</p:attrName>
                                        </p:attrNameLst>
                                      </p:cBhvr>
                                      <p:to>
                                        <p:strVal val="visible"/>
                                      </p:to>
                                    </p:set>
                                    <p:anim calcmode="lin" valueType="num">
                                      <p:cBhvr>
                                        <p:cTn id="7" dur="1000" fill="hold"/>
                                        <p:tgtEl>
                                          <p:spTgt spid="90">
                                            <p:bg/>
                                          </p:spTgt>
                                        </p:tgtEl>
                                        <p:attrNameLst>
                                          <p:attrName>ppt_w</p:attrName>
                                        </p:attrNameLst>
                                      </p:cBhvr>
                                      <p:tavLst>
                                        <p:tav tm="0">
                                          <p:val>
                                            <p:fltVal val="0"/>
                                          </p:val>
                                        </p:tav>
                                        <p:tav tm="100000">
                                          <p:val>
                                            <p:strVal val="#ppt_w"/>
                                          </p:val>
                                        </p:tav>
                                      </p:tavLst>
                                    </p:anim>
                                    <p:anim calcmode="lin" valueType="num">
                                      <p:cBhvr>
                                        <p:cTn id="8" dur="1000" fill="hold"/>
                                        <p:tgtEl>
                                          <p:spTgt spid="90">
                                            <p:bg/>
                                          </p:spTgt>
                                        </p:tgtEl>
                                        <p:attrNameLst>
                                          <p:attrName>ppt_h</p:attrName>
                                        </p:attrNameLst>
                                      </p:cBhvr>
                                      <p:tavLst>
                                        <p:tav tm="0">
                                          <p:val>
                                            <p:fltVal val="0"/>
                                          </p:val>
                                        </p:tav>
                                        <p:tav tm="100000">
                                          <p:val>
                                            <p:strVal val="#ppt_h"/>
                                          </p:val>
                                        </p:tav>
                                      </p:tavLst>
                                    </p:anim>
                                    <p:anim calcmode="lin" valueType="num">
                                      <p:cBhvr>
                                        <p:cTn id="9" dur="1000" fill="hold"/>
                                        <p:tgtEl>
                                          <p:spTgt spid="90">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90">
                                            <p:txEl>
                                              <p:pRg st="0" end="0"/>
                                            </p:txEl>
                                          </p:spTgt>
                                        </p:tgtEl>
                                        <p:attrNameLst>
                                          <p:attrName>style.visibility</p:attrName>
                                        </p:attrNameLst>
                                      </p:cBhvr>
                                      <p:to>
                                        <p:strVal val="visible"/>
                                      </p:to>
                                    </p:set>
                                    <p:anim calcmode="lin" valueType="num">
                                      <p:cBhvr>
                                        <p:cTn id="13" dur="1000" fill="hold"/>
                                        <p:tgtEl>
                                          <p:spTgt spid="90">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0">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Class="entr" nodeType="afterEffect" presetID="9" grpId="2" fill="hold">
                                  <p:stCondLst>
                                    <p:cond delay="0"/>
                                  </p:stCondLst>
                                  <p:iterate type="el" backwards="0">
                                    <p:tmAbs val="0"/>
                                  </p:iterate>
                                  <p:childTnLst>
                                    <p:set>
                                      <p:cBhvr>
                                        <p:cTn id="19" fill="hold"/>
                                        <p:tgtEl>
                                          <p:spTgt spid="91"/>
                                        </p:tgtEl>
                                        <p:attrNameLst>
                                          <p:attrName>style.visibility</p:attrName>
                                        </p:attrNameLst>
                                      </p:cBhvr>
                                      <p:to>
                                        <p:strVal val="visible"/>
                                      </p:to>
                                    </p:set>
                                    <p:animEffect filter="dissolve" transition="in">
                                      <p:cBhvr>
                                        <p:cTn id="20" dur="2750"/>
                                        <p:tgtEl>
                                          <p:spTgt spid="91"/>
                                        </p:tgtEl>
                                      </p:cBhvr>
                                    </p:animEffect>
                                  </p:childTnLst>
                                </p:cTn>
                              </p:par>
                            </p:childTnLst>
                          </p:cTn>
                        </p:par>
                        <p:par>
                          <p:cTn id="21" fill="hold">
                            <p:stCondLst>
                              <p:cond delay="3750"/>
                            </p:stCondLst>
                            <p:childTnLst>
                              <p:par>
                                <p:cTn id="22" presetClass="entr" nodeType="afterEffect" presetSubtype="6" presetID="18" grpId="3" fill="hold">
                                  <p:stCondLst>
                                    <p:cond delay="0"/>
                                  </p:stCondLst>
                                  <p:iterate type="el" backwards="0">
                                    <p:tmAbs val="0"/>
                                  </p:iterate>
                                  <p:childTnLst>
                                    <p:set>
                                      <p:cBhvr>
                                        <p:cTn id="23" fill="hold"/>
                                        <p:tgtEl>
                                          <p:spTgt spid="92">
                                            <p:bg/>
                                          </p:spTgt>
                                        </p:tgtEl>
                                        <p:attrNameLst>
                                          <p:attrName>style.visibility</p:attrName>
                                        </p:attrNameLst>
                                      </p:cBhvr>
                                      <p:to>
                                        <p:strVal val="visible"/>
                                      </p:to>
                                    </p:set>
                                    <p:animEffect filter="strips(downRight)" transition="in">
                                      <p:cBhvr>
                                        <p:cTn id="24" dur="2250"/>
                                        <p:tgtEl>
                                          <p:spTgt spid="92">
                                            <p:bg/>
                                          </p:spTgt>
                                        </p:tgtEl>
                                      </p:cBhvr>
                                    </p:animEffect>
                                  </p:childTnLst>
                                </p:cTn>
                              </p:par>
                              <p:par>
                                <p:cTn id="25" presetClass="entr" nodeType="withEffect" presetSubtype="6" presetID="18" grpId="3" fill="hold">
                                  <p:stCondLst>
                                    <p:cond delay="0"/>
                                  </p:stCondLst>
                                  <p:iterate type="el" backwards="0">
                                    <p:tmAbs val="0"/>
                                  </p:iterate>
                                  <p:childTnLst>
                                    <p:set>
                                      <p:cBhvr>
                                        <p:cTn id="26" fill="hold"/>
                                        <p:tgtEl>
                                          <p:spTgt spid="92">
                                            <p:txEl>
                                              <p:pRg st="0" end="0"/>
                                            </p:txEl>
                                          </p:spTgt>
                                        </p:tgtEl>
                                        <p:attrNameLst>
                                          <p:attrName>style.visibility</p:attrName>
                                        </p:attrNameLst>
                                      </p:cBhvr>
                                      <p:to>
                                        <p:strVal val="visible"/>
                                      </p:to>
                                    </p:set>
                                    <p:animEffect filter="strips(downRight)" transition="in">
                                      <p:cBhvr>
                                        <p:cTn id="27" dur="2250"/>
                                        <p:tgtEl>
                                          <p:spTgt spid="9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2"/>
      <p:bldP build="p" bldLvl="5" animBg="1" rev="0" advAuto="0" spid="90" grpId="1"/>
      <p:bldP build="p" bldLvl="5" animBg="1" rev="0" advAuto="0" spid="92"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Genesis is composed of ten genealogies, each introduced by the same Hebrew word meaning ‘records of the generations’ (Hebrew - Toledot).…"/>
          <p:cNvSpPr txBox="1"/>
          <p:nvPr/>
        </p:nvSpPr>
        <p:spPr>
          <a:xfrm>
            <a:off x="1734031" y="1765203"/>
            <a:ext cx="4524115" cy="6921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94640" indent="-294640" algn="l">
              <a:lnSpc>
                <a:spcPct val="110000"/>
              </a:lnSpc>
              <a:spcBef>
                <a:spcPts val="4000"/>
              </a:spcBef>
              <a:buSzPct val="75000"/>
              <a:buChar char="•"/>
              <a:defRPr sz="2700"/>
            </a:pPr>
            <a:r>
              <a:rPr sz="2900">
                <a:latin typeface="Helvetica"/>
                <a:ea typeface="Helvetica"/>
                <a:cs typeface="Helvetica"/>
                <a:sym typeface="Helvetica"/>
              </a:rPr>
              <a:t>Genesis is composed of ten genealogies, each introduced by the same Hebrew word meaning ‘records of the generations’ (Hebrew - </a:t>
            </a:r>
            <a:r>
              <a:rPr i="1" sz="2900">
                <a:latin typeface="Helvetica"/>
                <a:ea typeface="Helvetica"/>
                <a:cs typeface="Helvetica"/>
                <a:sym typeface="Helvetica"/>
              </a:rPr>
              <a:t>Toledot</a:t>
            </a:r>
            <a:r>
              <a:rPr sz="2900">
                <a:latin typeface="Helvetica"/>
                <a:ea typeface="Helvetica"/>
                <a:cs typeface="Helvetica"/>
                <a:sym typeface="Helvetica"/>
              </a:rPr>
              <a:t>).</a:t>
            </a:r>
            <a:endParaRPr sz="2900">
              <a:latin typeface="Helvetica"/>
              <a:ea typeface="Helvetica"/>
              <a:cs typeface="Helvetica"/>
              <a:sym typeface="Helvetica"/>
            </a:endParaRPr>
          </a:p>
          <a:p>
            <a:pPr marL="294640" indent="-294640" algn="l">
              <a:lnSpc>
                <a:spcPct val="110000"/>
              </a:lnSpc>
              <a:spcBef>
                <a:spcPts val="4000"/>
              </a:spcBef>
              <a:buSzPct val="75000"/>
              <a:buChar char="•"/>
              <a:defRPr sz="2900"/>
            </a:pPr>
            <a:r>
              <a:rPr>
                <a:latin typeface="Helvetica"/>
                <a:ea typeface="Helvetica"/>
                <a:cs typeface="Helvetica"/>
                <a:sym typeface="Helvetica"/>
              </a:rPr>
              <a:t>Genesis is an impressive organized collection of records with a singular focus to identify God’s redemptive lineage and plan.</a:t>
            </a:r>
          </a:p>
        </p:txBody>
      </p:sp>
      <p:sp>
        <p:nvSpPr>
          <p:cNvPr id="96" name="1:1-2:3 Prologue  “In the beginning God created the heavens and the earth” (Gen 1:1).…"/>
          <p:cNvSpPr txBox="1"/>
          <p:nvPr/>
        </p:nvSpPr>
        <p:spPr>
          <a:xfrm>
            <a:off x="6264495" y="1250787"/>
            <a:ext cx="6695855" cy="83693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1:1-2:3 Prologue	</a:t>
            </a:r>
            <a:br/>
            <a:r>
              <a:t>“In the beginning God created the heavens and the earth” (Gen 1:1).</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2:4-4:26	 The Generations of Heaven and Earth </a:t>
            </a:r>
            <a:br/>
            <a:r>
              <a:t>“This is the account of the heavens and the earth when they were created, in the day that the LORD God made earth and heaven” (Gen 2:4).</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5:1-6:8 The Generations of Adam</a:t>
            </a:r>
            <a:br/>
            <a:r>
              <a:t>“This is the book of the generations of Adam. In the day when God created man, He made him in the likeness of God” (Gen 5:1).</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6:9-9:29	 The Generations of Noah</a:t>
            </a:r>
            <a:br/>
            <a:r>
              <a:t>“These are the records of the generations of Noah…” (Gen 6:9).</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10:1-11:19  The Generations of Noah’s Sons</a:t>
            </a:r>
            <a:br/>
            <a:r>
              <a:t>“Now these are the records of the generations of Shem, Ham, and Japheth, the sons of Noah; and sons were born to them after the flood” (Gen 10:1).</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11:10-26 The Generations of Shem	</a:t>
            </a:r>
            <a:br/>
            <a:r>
              <a:t>“These are the records of the generations of Shem…” (Gen 11:10).</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11:27-25:11 The Generations of Terah</a:t>
            </a:r>
            <a:br/>
            <a:r>
              <a:t>“Now these are the records of the generations of Terah…” (Gen 11:27).</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25:12-18 The Generations of Ishmael</a:t>
            </a:r>
            <a:br/>
            <a:r>
              <a:t>“Now these are the records of the generations of Ishmael, Abraham’s son, whom Hagar the Egyptian, Sarah’s maid, bore to Abraham” (Gen 25:12).</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25:19-35:29 The Generations of Isaac</a:t>
            </a:r>
            <a:br/>
            <a:r>
              <a:t>“Now these are the records of the generations of Isaac, Abraham’s son…” (Gen 25:19).</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36:1-37:1 The Generations of Esau</a:t>
            </a:r>
            <a:r>
              <a:t>	</a:t>
            </a:r>
            <a:br/>
            <a:r>
              <a:t>“Now these are the records of the generations of Esau (that is, Edom)” (Gen 36:1).</a:t>
            </a:r>
          </a:p>
          <a:p>
            <a:pPr algn="l" defTabSz="457200">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Times"/>
                <a:ea typeface="Times"/>
                <a:cs typeface="Times"/>
                <a:sym typeface="Times"/>
              </a:defRPr>
            </a:pPr>
            <a:r>
              <a:rPr b="1"/>
              <a:t>37:2-50:26 The Generations of Jacob</a:t>
            </a:r>
            <a:br/>
            <a:r>
              <a:t>“These are the records of the generations of Jacob. Joseph,..” (Gen 37:2).</a:t>
            </a:r>
          </a:p>
        </p:txBody>
      </p:sp>
      <p:sp>
        <p:nvSpPr>
          <p:cNvPr id="97" name="(2) Genealogical Outline of Genesis"/>
          <p:cNvSpPr txBox="1"/>
          <p:nvPr/>
        </p:nvSpPr>
        <p:spPr>
          <a:xfrm>
            <a:off x="1978285" y="622137"/>
            <a:ext cx="990902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10000"/>
              </a:lnSpc>
              <a:spcBef>
                <a:spcPts val="2700"/>
              </a:spcBef>
              <a:defRPr b="1">
                <a:latin typeface="Helvetica"/>
                <a:ea typeface="Helvetica"/>
                <a:cs typeface="Helvetica"/>
                <a:sym typeface="Helvetica"/>
              </a:defRPr>
            </a:pPr>
            <a:r>
              <a:t>(2)</a:t>
            </a:r>
            <a:r>
              <a:t> Genealogical Outline of Genesis </a:t>
            </a:r>
          </a:p>
        </p:txBody>
      </p:sp>
      <p:sp>
        <p:nvSpPr>
          <p:cNvPr id="98" name="The Unity and Reliability of Genesis"/>
          <p:cNvSpPr txBox="1"/>
          <p:nvPr>
            <p:ph type="title"/>
          </p:nvPr>
        </p:nvSpPr>
        <p:spPr>
          <a:xfrm>
            <a:off x="1535305" y="-12700"/>
            <a:ext cx="11469495" cy="877539"/>
          </a:xfrm>
          <a:prstGeom prst="rect">
            <a:avLst/>
          </a:prstGeom>
        </p:spPr>
        <p:txBody>
          <a:bodyPr/>
          <a:lstStyle/>
          <a:p>
            <a:pPr/>
            <a:r>
              <a:t>The Unity and Reliability of Genesis</a:t>
            </a: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95">
                                            <p:bg/>
                                          </p:spTgt>
                                        </p:tgtEl>
                                        <p:attrNameLst>
                                          <p:attrName>style.visibility</p:attrName>
                                        </p:attrNameLst>
                                      </p:cBhvr>
                                      <p:to>
                                        <p:strVal val="visible"/>
                                      </p:to>
                                    </p:set>
                                    <p:anim calcmode="lin" valueType="num">
                                      <p:cBhvr>
                                        <p:cTn id="7" dur="2250" fill="hold"/>
                                        <p:tgtEl>
                                          <p:spTgt spid="95">
                                            <p:bg/>
                                          </p:spTgt>
                                        </p:tgtEl>
                                        <p:attrNameLst>
                                          <p:attrName>ppt_w</p:attrName>
                                        </p:attrNameLst>
                                      </p:cBhvr>
                                      <p:tavLst>
                                        <p:tav tm="0">
                                          <p:val>
                                            <p:fltVal val="0"/>
                                          </p:val>
                                        </p:tav>
                                        <p:tav tm="100000">
                                          <p:val>
                                            <p:strVal val="#ppt_w"/>
                                          </p:val>
                                        </p:tav>
                                      </p:tavLst>
                                    </p:anim>
                                    <p:anim calcmode="lin" valueType="num">
                                      <p:cBhvr>
                                        <p:cTn id="8" dur="2250" fill="hold"/>
                                        <p:tgtEl>
                                          <p:spTgt spid="95">
                                            <p:bg/>
                                          </p:spTgt>
                                        </p:tgtEl>
                                        <p:attrNameLst>
                                          <p:attrName>ppt_h</p:attrName>
                                        </p:attrNameLst>
                                      </p:cBhvr>
                                      <p:tavLst>
                                        <p:tav tm="0">
                                          <p:val>
                                            <p:fltVal val="0"/>
                                          </p:val>
                                        </p:tav>
                                        <p:tav tm="100000">
                                          <p:val>
                                            <p:strVal val="#ppt_h"/>
                                          </p:val>
                                        </p:tav>
                                      </p:tavLst>
                                    </p:anim>
                                    <p:anim calcmode="lin" valueType="num">
                                      <p:cBhvr>
                                        <p:cTn id="9" dur="2250" fill="hold"/>
                                        <p:tgtEl>
                                          <p:spTgt spid="95">
                                            <p:bg/>
                                          </p:spTgt>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95">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95">
                                            <p:txEl>
                                              <p:pRg st="0" end="0"/>
                                            </p:txEl>
                                          </p:spTgt>
                                        </p:tgtEl>
                                        <p:attrNameLst>
                                          <p:attrName>style.visibility</p:attrName>
                                        </p:attrNameLst>
                                      </p:cBhvr>
                                      <p:to>
                                        <p:strVal val="visible"/>
                                      </p:to>
                                    </p:set>
                                    <p:anim calcmode="lin" valueType="num">
                                      <p:cBhvr>
                                        <p:cTn id="13" dur="2250" fill="hold"/>
                                        <p:tgtEl>
                                          <p:spTgt spid="95">
                                            <p:txEl>
                                              <p:pRg st="0" end="0"/>
                                            </p:txEl>
                                          </p:spTgt>
                                        </p:tgtEl>
                                        <p:attrNameLst>
                                          <p:attrName>ppt_w</p:attrName>
                                        </p:attrNameLst>
                                      </p:cBhvr>
                                      <p:tavLst>
                                        <p:tav tm="0">
                                          <p:val>
                                            <p:fltVal val="0"/>
                                          </p:val>
                                        </p:tav>
                                        <p:tav tm="100000">
                                          <p:val>
                                            <p:strVal val="#ppt_w"/>
                                          </p:val>
                                        </p:tav>
                                      </p:tavLst>
                                    </p:anim>
                                    <p:anim calcmode="lin" valueType="num">
                                      <p:cBhvr>
                                        <p:cTn id="14" dur="2250" fill="hold"/>
                                        <p:tgtEl>
                                          <p:spTgt spid="95">
                                            <p:txEl>
                                              <p:pRg st="0" end="0"/>
                                            </p:txEl>
                                          </p:spTgt>
                                        </p:tgtEl>
                                        <p:attrNameLst>
                                          <p:attrName>ppt_h</p:attrName>
                                        </p:attrNameLst>
                                      </p:cBhvr>
                                      <p:tavLst>
                                        <p:tav tm="0">
                                          <p:val>
                                            <p:fltVal val="0"/>
                                          </p:val>
                                        </p:tav>
                                        <p:tav tm="100000">
                                          <p:val>
                                            <p:strVal val="#ppt_h"/>
                                          </p:val>
                                        </p:tav>
                                      </p:tavLst>
                                    </p:anim>
                                    <p:anim calcmode="lin" valueType="num">
                                      <p:cBhvr>
                                        <p:cTn id="15" dur="2250" fill="hold"/>
                                        <p:tgtEl>
                                          <p:spTgt spid="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250" fill="hold"/>
                                        <p:tgtEl>
                                          <p:spTgt spid="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250"/>
                            </p:stCondLst>
                            <p:childTnLst>
                              <p:par>
                                <p:cTn id="18" presetClass="entr" nodeType="afterEffect" presetID="9" grpId="2" fill="hold">
                                  <p:stCondLst>
                                    <p:cond delay="0"/>
                                  </p:stCondLst>
                                  <p:iterate type="el" backwards="0">
                                    <p:tmAbs val="0"/>
                                  </p:iterate>
                                  <p:childTnLst>
                                    <p:set>
                                      <p:cBhvr>
                                        <p:cTn id="19" fill="hold"/>
                                        <p:tgtEl>
                                          <p:spTgt spid="96"/>
                                        </p:tgtEl>
                                        <p:attrNameLst>
                                          <p:attrName>style.visibility</p:attrName>
                                        </p:attrNameLst>
                                      </p:cBhvr>
                                      <p:to>
                                        <p:strVal val="visible"/>
                                      </p:to>
                                    </p:set>
                                    <p:animEffect filter="dissolve" transition="in">
                                      <p:cBhvr>
                                        <p:cTn id="20" dur="1750"/>
                                        <p:tgtEl>
                                          <p:spTgt spid="9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15" grpId="1" fill="hold">
                                  <p:stCondLst>
                                    <p:cond delay="0"/>
                                  </p:stCondLst>
                                  <p:iterate type="el" backwards="0">
                                    <p:tmAbs val="0"/>
                                  </p:iterate>
                                  <p:childTnLst>
                                    <p:set>
                                      <p:cBhvr>
                                        <p:cTn id="24" fill="hold"/>
                                        <p:tgtEl>
                                          <p:spTgt spid="95">
                                            <p:txEl>
                                              <p:pRg st="1" end="1"/>
                                            </p:txEl>
                                          </p:spTgt>
                                        </p:tgtEl>
                                        <p:attrNameLst>
                                          <p:attrName>style.visibility</p:attrName>
                                        </p:attrNameLst>
                                      </p:cBhvr>
                                      <p:to>
                                        <p:strVal val="visible"/>
                                      </p:to>
                                    </p:set>
                                    <p:anim calcmode="lin" valueType="num">
                                      <p:cBhvr>
                                        <p:cTn id="25" dur="2250" fill="hold"/>
                                        <p:tgtEl>
                                          <p:spTgt spid="95">
                                            <p:txEl>
                                              <p:pRg st="1" end="1"/>
                                            </p:txEl>
                                          </p:spTgt>
                                        </p:tgtEl>
                                        <p:attrNameLst>
                                          <p:attrName>ppt_w</p:attrName>
                                        </p:attrNameLst>
                                      </p:cBhvr>
                                      <p:tavLst>
                                        <p:tav tm="0">
                                          <p:val>
                                            <p:fltVal val="0"/>
                                          </p:val>
                                        </p:tav>
                                        <p:tav tm="100000">
                                          <p:val>
                                            <p:strVal val="#ppt_w"/>
                                          </p:val>
                                        </p:tav>
                                      </p:tavLst>
                                    </p:anim>
                                    <p:anim calcmode="lin" valueType="num">
                                      <p:cBhvr>
                                        <p:cTn id="26" dur="2250" fill="hold"/>
                                        <p:tgtEl>
                                          <p:spTgt spid="95">
                                            <p:txEl>
                                              <p:pRg st="1" end="1"/>
                                            </p:txEl>
                                          </p:spTgt>
                                        </p:tgtEl>
                                        <p:attrNameLst>
                                          <p:attrName>ppt_h</p:attrName>
                                        </p:attrNameLst>
                                      </p:cBhvr>
                                      <p:tavLst>
                                        <p:tav tm="0">
                                          <p:val>
                                            <p:fltVal val="0"/>
                                          </p:val>
                                        </p:tav>
                                        <p:tav tm="100000">
                                          <p:val>
                                            <p:strVal val="#ppt_h"/>
                                          </p:val>
                                        </p:tav>
                                      </p:tavLst>
                                    </p:anim>
                                    <p:anim calcmode="lin" valueType="num">
                                      <p:cBhvr>
                                        <p:cTn id="27" dur="2250" fill="hold"/>
                                        <p:tgtEl>
                                          <p:spTgt spid="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2250" fill="hold"/>
                                        <p:tgtEl>
                                          <p:spTgt spid="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 grpId="1"/>
      <p:bldP build="whole" bldLvl="1" animBg="1" rev="0" advAuto="0" spid="96"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Yahweh-God.png" descr="Yahweh-God.png"/>
          <p:cNvPicPr>
            <a:picLocks noChangeAspect="1"/>
          </p:cNvPicPr>
          <p:nvPr/>
        </p:nvPicPr>
        <p:blipFill>
          <a:blip r:embed="rId2">
            <a:extLst/>
          </a:blip>
          <a:stretch>
            <a:fillRect/>
          </a:stretch>
        </p:blipFill>
        <p:spPr>
          <a:xfrm>
            <a:off x="1535305" y="7049786"/>
            <a:ext cx="10922206" cy="2373518"/>
          </a:xfrm>
          <a:prstGeom prst="rect">
            <a:avLst/>
          </a:prstGeom>
          <a:ln w="12700">
            <a:miter lim="400000"/>
          </a:ln>
        </p:spPr>
      </p:pic>
      <p:sp>
        <p:nvSpPr>
          <p:cNvPr id="101" name="The Unity and Reliability of Genesis"/>
          <p:cNvSpPr txBox="1"/>
          <p:nvPr>
            <p:ph type="title"/>
          </p:nvPr>
        </p:nvSpPr>
        <p:spPr>
          <a:xfrm>
            <a:off x="1535305" y="-12700"/>
            <a:ext cx="11469495" cy="877539"/>
          </a:xfrm>
          <a:prstGeom prst="rect">
            <a:avLst/>
          </a:prstGeom>
        </p:spPr>
        <p:txBody>
          <a:bodyPr/>
          <a:lstStyle/>
          <a:p>
            <a:pPr/>
            <a:r>
              <a:t>The Unity and Reliability of Genesis</a:t>
            </a:r>
          </a:p>
        </p:txBody>
      </p:sp>
      <p:sp>
        <p:nvSpPr>
          <p:cNvPr id="102" name="(3) Demonstration of Genesis’ Unity"/>
          <p:cNvSpPr txBox="1"/>
          <p:nvPr/>
        </p:nvSpPr>
        <p:spPr>
          <a:xfrm>
            <a:off x="1802860" y="864838"/>
            <a:ext cx="9909029"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ct val="110000"/>
              </a:lnSpc>
              <a:spcBef>
                <a:spcPts val="2700"/>
              </a:spcBef>
              <a:defRPr b="1">
                <a:latin typeface="Helvetica"/>
                <a:ea typeface="Helvetica"/>
                <a:cs typeface="Helvetica"/>
                <a:sym typeface="Helvetica"/>
              </a:defRPr>
            </a:pPr>
            <a:r>
              <a:t>(3)</a:t>
            </a:r>
            <a:r>
              <a:t> Demonstration of Genesis’ Unity </a:t>
            </a:r>
          </a:p>
        </p:txBody>
      </p:sp>
      <p:sp>
        <p:nvSpPr>
          <p:cNvPr id="103" name="Genesis’ unity is evident through the community’s understanding, Jesus’ teaching, clear outlines and interweaving themes.…"/>
          <p:cNvSpPr txBox="1"/>
          <p:nvPr/>
        </p:nvSpPr>
        <p:spPr>
          <a:xfrm>
            <a:off x="2106528" y="1611312"/>
            <a:ext cx="10713219" cy="599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74320" indent="-274320" algn="l">
              <a:spcBef>
                <a:spcPts val="1700"/>
              </a:spcBef>
              <a:buSzPct val="75000"/>
              <a:buChar char="•"/>
            </a:pPr>
            <a:r>
              <a:rPr>
                <a:latin typeface="Helvetica"/>
                <a:ea typeface="Helvetica"/>
                <a:cs typeface="Helvetica"/>
                <a:sym typeface="Helvetica"/>
              </a:rPr>
              <a:t>Genesis’ unity is evident through the community’s understanding, Jesus’ teaching, clear outlines and interweaving themes.</a:t>
            </a:r>
            <a:endParaRPr>
              <a:latin typeface="Helvetica"/>
              <a:ea typeface="Helvetica"/>
              <a:cs typeface="Helvetica"/>
              <a:sym typeface="Helvetica"/>
            </a:endParaRPr>
          </a:p>
          <a:p>
            <a:pPr marL="274320" indent="-274320" algn="l">
              <a:spcBef>
                <a:spcPts val="1700"/>
              </a:spcBef>
              <a:buSzPct val="75000"/>
              <a:buChar char="•"/>
            </a:pPr>
            <a:r>
              <a:rPr>
                <a:latin typeface="Helvetica"/>
                <a:ea typeface="Helvetica"/>
                <a:cs typeface="Helvetica"/>
                <a:sym typeface="Helvetica"/>
              </a:rPr>
              <a:t>The underlying assumptions from which some espouse numerous authors are inconsistent  (e.g., Documentary Hypothesis suggested authors: JEDP). </a:t>
            </a:r>
            <a:endParaRPr>
              <a:latin typeface="Helvetica"/>
              <a:ea typeface="Helvetica"/>
              <a:cs typeface="Helvetica"/>
              <a:sym typeface="Helvetica"/>
            </a:endParaRPr>
          </a:p>
          <a:p>
            <a:pPr marL="274320" indent="-274320" algn="l">
              <a:spcBef>
                <a:spcPts val="1700"/>
              </a:spcBef>
              <a:buSzPct val="75000"/>
              <a:buChar char="•"/>
            </a:pPr>
            <a:r>
              <a:rPr b="1">
                <a:solidFill>
                  <a:schemeClr val="accent4">
                    <a:hueOff val="46120"/>
                    <a:satOff val="4178"/>
                    <a:lumOff val="-16732"/>
                  </a:schemeClr>
                </a:solidFill>
                <a:latin typeface="Helvetica"/>
                <a:ea typeface="Helvetica"/>
                <a:cs typeface="Helvetica"/>
                <a:sym typeface="Helvetica"/>
              </a:rPr>
              <a:t>Note: </a:t>
            </a:r>
            <a:r>
              <a:rPr b="1" i="1">
                <a:solidFill>
                  <a:schemeClr val="accent4">
                    <a:hueOff val="46120"/>
                    <a:satOff val="4178"/>
                    <a:lumOff val="-16732"/>
                  </a:schemeClr>
                </a:solidFill>
                <a:latin typeface="Helvetica"/>
                <a:ea typeface="Helvetica"/>
                <a:cs typeface="Helvetica"/>
                <a:sym typeface="Helvetica"/>
              </a:rPr>
              <a:t>Jahweh</a:t>
            </a:r>
            <a:r>
              <a:rPr b="1">
                <a:solidFill>
                  <a:schemeClr val="accent4">
                    <a:hueOff val="46120"/>
                    <a:satOff val="4178"/>
                    <a:lumOff val="-16732"/>
                  </a:schemeClr>
                </a:solidFill>
                <a:latin typeface="Helvetica"/>
                <a:ea typeface="Helvetica"/>
                <a:cs typeface="Helvetica"/>
                <a:sym typeface="Helvetica"/>
              </a:rPr>
              <a:t> (J–Yahweh) and </a:t>
            </a:r>
            <a:r>
              <a:rPr b="1" i="1">
                <a:solidFill>
                  <a:schemeClr val="accent4">
                    <a:hueOff val="46120"/>
                    <a:satOff val="4178"/>
                    <a:lumOff val="-16732"/>
                  </a:schemeClr>
                </a:solidFill>
                <a:latin typeface="Helvetica"/>
                <a:ea typeface="Helvetica"/>
                <a:cs typeface="Helvetica"/>
                <a:sym typeface="Helvetica"/>
              </a:rPr>
              <a:t>Elohim</a:t>
            </a:r>
            <a:r>
              <a:rPr b="1">
                <a:solidFill>
                  <a:schemeClr val="accent4">
                    <a:hueOff val="46120"/>
                    <a:satOff val="4178"/>
                    <a:lumOff val="-16732"/>
                  </a:schemeClr>
                </a:solidFill>
                <a:latin typeface="Helvetica"/>
                <a:ea typeface="Helvetica"/>
                <a:cs typeface="Helvetica"/>
                <a:sym typeface="Helvetica"/>
              </a:rPr>
              <a:t> (E–God) used together (Gen 2:4).</a:t>
            </a:r>
            <a:br>
              <a:rPr>
                <a:latin typeface="Helvetica"/>
                <a:ea typeface="Helvetica"/>
                <a:cs typeface="Helvetica"/>
                <a:sym typeface="Helvetica"/>
              </a:rPr>
            </a:br>
          </a:p>
        </p:txBody>
      </p:sp>
    </p:spTree>
  </p:cSld>
  <p:clrMapOvr>
    <a:masterClrMapping/>
  </p:clrMapOvr>
  <mc:AlternateContent xmlns:mc="http://schemas.openxmlformats.org/markup-compatibility/2006">
    <mc:Choice xmlns:p14="http://schemas.microsoft.com/office/powerpoint/2010/main" Requires="p14">
      <p:transition spd="slow" advClick="1" p14:dur="25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15" grpId="1" fill="hold">
                                  <p:stCondLst>
                                    <p:cond delay="0"/>
                                  </p:stCondLst>
                                  <p:iterate type="el" backwards="0">
                                    <p:tmAbs val="0"/>
                                  </p:iterate>
                                  <p:childTnLst>
                                    <p:set>
                                      <p:cBhvr>
                                        <p:cTn id="6" fill="hold"/>
                                        <p:tgtEl>
                                          <p:spTgt spid="103">
                                            <p:bg/>
                                          </p:spTgt>
                                        </p:tgtEl>
                                        <p:attrNameLst>
                                          <p:attrName>style.visibility</p:attrName>
                                        </p:attrNameLst>
                                      </p:cBhvr>
                                      <p:to>
                                        <p:strVal val="visible"/>
                                      </p:to>
                                    </p:set>
                                    <p:anim calcmode="lin" valueType="num">
                                      <p:cBhvr>
                                        <p:cTn id="7" dur="2250" fill="hold"/>
                                        <p:tgtEl>
                                          <p:spTgt spid="103">
                                            <p:bg/>
                                          </p:spTgt>
                                        </p:tgtEl>
                                        <p:attrNameLst>
                                          <p:attrName>ppt_w</p:attrName>
                                        </p:attrNameLst>
                                      </p:cBhvr>
                                      <p:tavLst>
                                        <p:tav tm="0">
                                          <p:val>
                                            <p:fltVal val="0"/>
                                          </p:val>
                                        </p:tav>
                                        <p:tav tm="100000">
                                          <p:val>
                                            <p:strVal val="#ppt_w"/>
                                          </p:val>
                                        </p:tav>
                                      </p:tavLst>
                                    </p:anim>
                                    <p:anim calcmode="lin" valueType="num">
                                      <p:cBhvr>
                                        <p:cTn id="8" dur="2250" fill="hold"/>
                                        <p:tgtEl>
                                          <p:spTgt spid="103">
                                            <p:bg/>
                                          </p:spTgt>
                                        </p:tgtEl>
                                        <p:attrNameLst>
                                          <p:attrName>ppt_h</p:attrName>
                                        </p:attrNameLst>
                                      </p:cBhvr>
                                      <p:tavLst>
                                        <p:tav tm="0">
                                          <p:val>
                                            <p:fltVal val="0"/>
                                          </p:val>
                                        </p:tav>
                                        <p:tav tm="100000">
                                          <p:val>
                                            <p:strVal val="#ppt_h"/>
                                          </p:val>
                                        </p:tav>
                                      </p:tavLst>
                                    </p:anim>
                                    <p:anim calcmode="lin" valueType="num">
                                      <p:cBhvr>
                                        <p:cTn id="9" dur="2250" fill="hold"/>
                                        <p:tgtEl>
                                          <p:spTgt spid="103">
                                            <p:bg/>
                                          </p:spTgt>
                                        </p:tgtEl>
                                        <p:attrNameLst>
                                          <p:attrName>ppt_x</p:attrName>
                                        </p:attrNameLst>
                                      </p:cBhvr>
                                      <p:tavLst>
                                        <p:tav tm="0" fmla="#ppt_x+(cos(-2*pi*(1-$))*-#ppt_x-sin(-2*pi*(1-$))*(1-#ppt_y))*(1-$)">
                                          <p:val>
                                            <p:fltVal val="0"/>
                                          </p:val>
                                        </p:tav>
                                        <p:tav tm="100000">
                                          <p:val>
                                            <p:fltVal val="1"/>
                                          </p:val>
                                        </p:tav>
                                      </p:tavLst>
                                    </p:anim>
                                    <p:anim calcmode="lin" valueType="num">
                                      <p:cBhvr>
                                        <p:cTn id="10" dur="2250" fill="hold"/>
                                        <p:tgtEl>
                                          <p:spTgt spid="103">
                                            <p:bg/>
                                          </p:spTgt>
                                        </p:tgtEl>
                                        <p:attrNameLst>
                                          <p:attrName>ppt_y</p:attrName>
                                        </p:attrNameLst>
                                      </p:cBhvr>
                                      <p:tavLst>
                                        <p:tav tm="0" fmla="#ppt_y+(sin(-2*pi*(1-$))*-#ppt_x+cos(-2*pi*(1-$))*(1-#ppt_y))*(1-$)">
                                          <p:val>
                                            <p:fltVal val="0"/>
                                          </p:val>
                                        </p:tav>
                                        <p:tav tm="100000">
                                          <p:val>
                                            <p:fltVal val="1"/>
                                          </p:val>
                                        </p:tav>
                                      </p:tavLst>
                                    </p:anim>
                                  </p:childTnLst>
                                </p:cTn>
                              </p:par>
                              <p:par>
                                <p:cTn id="11" presetClass="entr" nodeType="withEffect" presetSubtype="8" presetID="15" grpId="1" fill="hold">
                                  <p:stCondLst>
                                    <p:cond delay="0"/>
                                  </p:stCondLst>
                                  <p:iterate type="el" backwards="0">
                                    <p:tmAbs val="0"/>
                                  </p:iterate>
                                  <p:childTnLst>
                                    <p:set>
                                      <p:cBhvr>
                                        <p:cTn id="12" fill="hold"/>
                                        <p:tgtEl>
                                          <p:spTgt spid="103">
                                            <p:txEl>
                                              <p:pRg st="0" end="0"/>
                                            </p:txEl>
                                          </p:spTgt>
                                        </p:tgtEl>
                                        <p:attrNameLst>
                                          <p:attrName>style.visibility</p:attrName>
                                        </p:attrNameLst>
                                      </p:cBhvr>
                                      <p:to>
                                        <p:strVal val="visible"/>
                                      </p:to>
                                    </p:set>
                                    <p:anim calcmode="lin" valueType="num">
                                      <p:cBhvr>
                                        <p:cTn id="13" dur="2250" fill="hold"/>
                                        <p:tgtEl>
                                          <p:spTgt spid="103">
                                            <p:txEl>
                                              <p:pRg st="0" end="0"/>
                                            </p:txEl>
                                          </p:spTgt>
                                        </p:tgtEl>
                                        <p:attrNameLst>
                                          <p:attrName>ppt_w</p:attrName>
                                        </p:attrNameLst>
                                      </p:cBhvr>
                                      <p:tavLst>
                                        <p:tav tm="0">
                                          <p:val>
                                            <p:fltVal val="0"/>
                                          </p:val>
                                        </p:tav>
                                        <p:tav tm="100000">
                                          <p:val>
                                            <p:strVal val="#ppt_w"/>
                                          </p:val>
                                        </p:tav>
                                      </p:tavLst>
                                    </p:anim>
                                    <p:anim calcmode="lin" valueType="num">
                                      <p:cBhvr>
                                        <p:cTn id="14" dur="2250" fill="hold"/>
                                        <p:tgtEl>
                                          <p:spTgt spid="103">
                                            <p:txEl>
                                              <p:pRg st="0" end="0"/>
                                            </p:txEl>
                                          </p:spTgt>
                                        </p:tgtEl>
                                        <p:attrNameLst>
                                          <p:attrName>ppt_h</p:attrName>
                                        </p:attrNameLst>
                                      </p:cBhvr>
                                      <p:tavLst>
                                        <p:tav tm="0">
                                          <p:val>
                                            <p:fltVal val="0"/>
                                          </p:val>
                                        </p:tav>
                                        <p:tav tm="100000">
                                          <p:val>
                                            <p:strVal val="#ppt_h"/>
                                          </p:val>
                                        </p:tav>
                                      </p:tavLst>
                                    </p:anim>
                                    <p:anim calcmode="lin" valueType="num">
                                      <p:cBhvr>
                                        <p:cTn id="15" dur="2250" fill="hold"/>
                                        <p:tgtEl>
                                          <p:spTgt spid="1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250" fill="hold"/>
                                        <p:tgtEl>
                                          <p:spTgt spid="1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15" grpId="1" fill="hold">
                                  <p:stCondLst>
                                    <p:cond delay="0"/>
                                  </p:stCondLst>
                                  <p:iterate type="el" backwards="0">
                                    <p:tmAbs val="0"/>
                                  </p:iterate>
                                  <p:childTnLst>
                                    <p:set>
                                      <p:cBhvr>
                                        <p:cTn id="20" fill="hold"/>
                                        <p:tgtEl>
                                          <p:spTgt spid="103">
                                            <p:txEl>
                                              <p:pRg st="1" end="1"/>
                                            </p:txEl>
                                          </p:spTgt>
                                        </p:tgtEl>
                                        <p:attrNameLst>
                                          <p:attrName>style.visibility</p:attrName>
                                        </p:attrNameLst>
                                      </p:cBhvr>
                                      <p:to>
                                        <p:strVal val="visible"/>
                                      </p:to>
                                    </p:set>
                                    <p:anim calcmode="lin" valueType="num">
                                      <p:cBhvr>
                                        <p:cTn id="21" dur="2250" fill="hold"/>
                                        <p:tgtEl>
                                          <p:spTgt spid="103">
                                            <p:txEl>
                                              <p:pRg st="1" end="1"/>
                                            </p:txEl>
                                          </p:spTgt>
                                        </p:tgtEl>
                                        <p:attrNameLst>
                                          <p:attrName>ppt_w</p:attrName>
                                        </p:attrNameLst>
                                      </p:cBhvr>
                                      <p:tavLst>
                                        <p:tav tm="0">
                                          <p:val>
                                            <p:fltVal val="0"/>
                                          </p:val>
                                        </p:tav>
                                        <p:tav tm="100000">
                                          <p:val>
                                            <p:strVal val="#ppt_w"/>
                                          </p:val>
                                        </p:tav>
                                      </p:tavLst>
                                    </p:anim>
                                    <p:anim calcmode="lin" valueType="num">
                                      <p:cBhvr>
                                        <p:cTn id="22" dur="2250" fill="hold"/>
                                        <p:tgtEl>
                                          <p:spTgt spid="103">
                                            <p:txEl>
                                              <p:pRg st="1" end="1"/>
                                            </p:txEl>
                                          </p:spTgt>
                                        </p:tgtEl>
                                        <p:attrNameLst>
                                          <p:attrName>ppt_h</p:attrName>
                                        </p:attrNameLst>
                                      </p:cBhvr>
                                      <p:tavLst>
                                        <p:tav tm="0">
                                          <p:val>
                                            <p:fltVal val="0"/>
                                          </p:val>
                                        </p:tav>
                                        <p:tav tm="100000">
                                          <p:val>
                                            <p:strVal val="#ppt_h"/>
                                          </p:val>
                                        </p:tav>
                                      </p:tavLst>
                                    </p:anim>
                                    <p:anim calcmode="lin" valueType="num">
                                      <p:cBhvr>
                                        <p:cTn id="23" dur="2250" fill="hold"/>
                                        <p:tgtEl>
                                          <p:spTgt spid="1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2250" fill="hold"/>
                                        <p:tgtEl>
                                          <p:spTgt spid="1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15" grpId="1" fill="hold">
                                  <p:stCondLst>
                                    <p:cond delay="0"/>
                                  </p:stCondLst>
                                  <p:iterate type="el" backwards="0">
                                    <p:tmAbs val="0"/>
                                  </p:iterate>
                                  <p:childTnLst>
                                    <p:set>
                                      <p:cBhvr>
                                        <p:cTn id="28" fill="hold"/>
                                        <p:tgtEl>
                                          <p:spTgt spid="103">
                                            <p:txEl>
                                              <p:pRg st="2" end="2"/>
                                            </p:txEl>
                                          </p:spTgt>
                                        </p:tgtEl>
                                        <p:attrNameLst>
                                          <p:attrName>style.visibility</p:attrName>
                                        </p:attrNameLst>
                                      </p:cBhvr>
                                      <p:to>
                                        <p:strVal val="visible"/>
                                      </p:to>
                                    </p:set>
                                    <p:anim calcmode="lin" valueType="num">
                                      <p:cBhvr>
                                        <p:cTn id="29" dur="2250" fill="hold"/>
                                        <p:tgtEl>
                                          <p:spTgt spid="103">
                                            <p:txEl>
                                              <p:pRg st="2" end="2"/>
                                            </p:txEl>
                                          </p:spTgt>
                                        </p:tgtEl>
                                        <p:attrNameLst>
                                          <p:attrName>ppt_w</p:attrName>
                                        </p:attrNameLst>
                                      </p:cBhvr>
                                      <p:tavLst>
                                        <p:tav tm="0">
                                          <p:val>
                                            <p:fltVal val="0"/>
                                          </p:val>
                                        </p:tav>
                                        <p:tav tm="100000">
                                          <p:val>
                                            <p:strVal val="#ppt_w"/>
                                          </p:val>
                                        </p:tav>
                                      </p:tavLst>
                                    </p:anim>
                                    <p:anim calcmode="lin" valueType="num">
                                      <p:cBhvr>
                                        <p:cTn id="30" dur="2250" fill="hold"/>
                                        <p:tgtEl>
                                          <p:spTgt spid="103">
                                            <p:txEl>
                                              <p:pRg st="2" end="2"/>
                                            </p:txEl>
                                          </p:spTgt>
                                        </p:tgtEl>
                                        <p:attrNameLst>
                                          <p:attrName>ppt_h</p:attrName>
                                        </p:attrNameLst>
                                      </p:cBhvr>
                                      <p:tavLst>
                                        <p:tav tm="0">
                                          <p:val>
                                            <p:fltVal val="0"/>
                                          </p:val>
                                        </p:tav>
                                        <p:tav tm="100000">
                                          <p:val>
                                            <p:strVal val="#ppt_h"/>
                                          </p:val>
                                        </p:tav>
                                      </p:tavLst>
                                    </p:anim>
                                    <p:anim calcmode="lin" valueType="num">
                                      <p:cBhvr>
                                        <p:cTn id="31" dur="2250" fill="hold"/>
                                        <p:tgtEl>
                                          <p:spTgt spid="1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2250" fill="hold"/>
                                        <p:tgtEl>
                                          <p:spTgt spid="1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Class="entr" nodeType="afterEffect" presetSubtype="2" presetID="22" grpId="2" fill="hold">
                                  <p:stCondLst>
                                    <p:cond delay="300"/>
                                  </p:stCondLst>
                                  <p:iterate type="el" backwards="0">
                                    <p:tmAbs val="0"/>
                                  </p:iterate>
                                  <p:childTnLst>
                                    <p:set>
                                      <p:cBhvr>
                                        <p:cTn id="35" fill="hold"/>
                                        <p:tgtEl>
                                          <p:spTgt spid="100"/>
                                        </p:tgtEl>
                                        <p:attrNameLst>
                                          <p:attrName>style.visibility</p:attrName>
                                        </p:attrNameLst>
                                      </p:cBhvr>
                                      <p:to>
                                        <p:strVal val="visible"/>
                                      </p:to>
                                    </p:set>
                                    <p:animEffect filter="wipe(right)" transition="in">
                                      <p:cBhvr>
                                        <p:cTn id="36" dur="5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3" grpId="1"/>
      <p:bldP build="whole" bldLvl="1" animBg="1" rev="0" advAuto="0" spid="100"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