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2.jpeg" ContentType="image/jpeg"/>
  <Override PartName="/ppt/notesSlides/notesSlide2.xml" ContentType="application/vnd.openxmlformats-officedocument.presentationml.notesSlide+xml"/>
  <Override PartName="/ppt/media/image3.jpe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4.jpeg" ContentType="image/jpe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p:nvPr>
            <p:ph type="sldImg"/>
          </p:nvPr>
        </p:nvSpPr>
        <p:spPr>
          <a:xfrm>
            <a:off x="1143000" y="685800"/>
            <a:ext cx="4572000" cy="3429000"/>
          </a:xfrm>
          <a:prstGeom prst="rect">
            <a:avLst/>
          </a:prstGeom>
        </p:spPr>
        <p:txBody>
          <a:bodyPr/>
          <a:lstStyle/>
          <a:p>
            <a:pPr/>
          </a:p>
        </p:txBody>
      </p:sp>
      <p:sp>
        <p:nvSpPr>
          <p:cNvPr id="55" name="Shape 5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 name="Shape 74"/>
          <p:cNvSpPr/>
          <p:nvPr>
            <p:ph type="sldImg"/>
          </p:nvPr>
        </p:nvSpPr>
        <p:spPr>
          <a:prstGeom prst="rect">
            <a:avLst/>
          </a:prstGeom>
        </p:spPr>
        <p:txBody>
          <a:bodyPr/>
          <a:lstStyle/>
          <a:p>
            <a:pPr/>
          </a:p>
        </p:txBody>
      </p:sp>
      <p:sp>
        <p:nvSpPr>
          <p:cNvPr id="75" name="Shape 75"/>
          <p:cNvSpPr/>
          <p:nvPr>
            <p:ph type="body" sz="quarter" idx="1"/>
          </p:nvPr>
        </p:nvSpPr>
        <p:spPr>
          <a:prstGeom prst="rect">
            <a:avLst/>
          </a:prstGeom>
        </p:spPr>
        <p:txBody>
          <a:bodyPr/>
          <a:lstStyle/>
          <a:p>
            <a:pPr>
              <a:lnSpc>
                <a:spcPct val="100000"/>
              </a:lnSpc>
              <a:defRPr sz="2000">
                <a:latin typeface="Lucida Grande"/>
                <a:ea typeface="Lucida Grande"/>
                <a:cs typeface="Lucida Grande"/>
                <a:sym typeface="Lucida Grande"/>
              </a:defRPr>
            </a:pPr>
            <a:r>
              <a:t>Is all of mankind obligated to worship God? Why or why not?</a:t>
            </a:r>
          </a:p>
          <a:p>
            <a:pPr>
              <a:lnSpc>
                <a:spcPct val="100000"/>
              </a:lnSpc>
              <a:defRPr sz="2000">
                <a:latin typeface="Lucida Grande"/>
                <a:ea typeface="Lucida Grande"/>
                <a:cs typeface="Lucida Grande"/>
                <a:sym typeface="Lucida Grande"/>
              </a:defRPr>
            </a:pPr>
            <a:r>
              <a:t>Are non-Christians who never heard of God liable for their knowledge of God?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1" name="Shape 91"/>
          <p:cNvSpPr/>
          <p:nvPr>
            <p:ph type="sldImg"/>
          </p:nvPr>
        </p:nvSpPr>
        <p:spPr>
          <a:prstGeom prst="rect">
            <a:avLst/>
          </a:prstGeom>
        </p:spPr>
        <p:txBody>
          <a:bodyPr/>
          <a:lstStyle/>
          <a:p>
            <a:pPr/>
          </a:p>
        </p:txBody>
      </p:sp>
      <p:sp>
        <p:nvSpPr>
          <p:cNvPr id="92" name="Shape 92"/>
          <p:cNvSpPr/>
          <p:nvPr>
            <p:ph type="body" sz="quarter" idx="1"/>
          </p:nvPr>
        </p:nvSpPr>
        <p:spPr>
          <a:prstGeom prst="rect">
            <a:avLst/>
          </a:prstGeom>
        </p:spPr>
        <p:txBody>
          <a:bodyPr/>
          <a:lstStyle/>
          <a:p>
            <a:pPr/>
            <a:r>
              <a:t>Ask the students what they know about God from reading Genesis 1.</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Shape 125"/>
          <p:cNvSpPr/>
          <p:nvPr>
            <p:ph type="sldImg"/>
          </p:nvPr>
        </p:nvSpPr>
        <p:spPr>
          <a:prstGeom prst="rect">
            <a:avLst/>
          </a:prstGeom>
        </p:spPr>
        <p:txBody>
          <a:bodyPr/>
          <a:lstStyle/>
          <a:p>
            <a:pPr/>
          </a:p>
        </p:txBody>
      </p:sp>
      <p:sp>
        <p:nvSpPr>
          <p:cNvPr id="126" name="Shape 126"/>
          <p:cNvSpPr/>
          <p:nvPr>
            <p:ph type="body" sz="quarter" idx="1"/>
          </p:nvPr>
        </p:nvSpPr>
        <p:spPr>
          <a:prstGeom prst="rect">
            <a:avLst/>
          </a:prstGeom>
        </p:spPr>
        <p:txBody>
          <a:bodyPr/>
          <a:lstStyle/>
          <a:p>
            <a:pPr/>
            <a:r>
              <a:t>Plural of Elohim is unusual for one it takes a singular verb and yet represents a plurality of the Godhead for the Father, Son, and Holy Spirit are all said to take part in creation.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ph type="sldImg"/>
          </p:nvPr>
        </p:nvSpPr>
        <p:spPr>
          <a:prstGeom prst="rect">
            <a:avLst/>
          </a:prstGeom>
        </p:spPr>
        <p:txBody>
          <a:bodyPr/>
          <a:lstStyle/>
          <a:p>
            <a:pPr/>
          </a:p>
        </p:txBody>
      </p:sp>
      <p:sp>
        <p:nvSpPr>
          <p:cNvPr id="133" name="Shape 133"/>
          <p:cNvSpPr/>
          <p:nvPr>
            <p:ph type="body" sz="quarter" idx="1"/>
          </p:nvPr>
        </p:nvSpPr>
        <p:spPr>
          <a:prstGeom prst="rect">
            <a:avLst/>
          </a:prstGeom>
        </p:spPr>
        <p:txBody>
          <a:bodyPr/>
          <a:lstStyle/>
          <a:p>
            <a:pPr/>
            <a:r>
              <a:t>Autonomy or self-expression or individualism all voice disagreement with God’s assessment.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ph type="sldImg"/>
          </p:nvPr>
        </p:nvSpPr>
        <p:spPr>
          <a:prstGeom prst="rect">
            <a:avLst/>
          </a:prstGeom>
        </p:spPr>
        <p:txBody>
          <a:bodyPr/>
          <a:lstStyle/>
          <a:p>
            <a:pPr/>
          </a:p>
        </p:txBody>
      </p:sp>
      <p:sp>
        <p:nvSpPr>
          <p:cNvPr id="140" name="Shape 140"/>
          <p:cNvSpPr/>
          <p:nvPr>
            <p:ph type="body" sz="quarter" idx="1"/>
          </p:nvPr>
        </p:nvSpPr>
        <p:spPr>
          <a:prstGeom prst="rect">
            <a:avLst/>
          </a:prstGeom>
        </p:spPr>
        <p:txBody>
          <a:bodyPr/>
          <a:lstStyle/>
          <a:p>
            <a:pPr/>
            <a:r>
              <a:t>FANTASTIC</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3" name="Shape 203"/>
          <p:cNvSpPr/>
          <p:nvPr>
            <p:ph type="sldImg"/>
          </p:nvPr>
        </p:nvSpPr>
        <p:spPr>
          <a:prstGeom prst="rect">
            <a:avLst/>
          </a:prstGeom>
        </p:spPr>
        <p:txBody>
          <a:bodyPr/>
          <a:lstStyle/>
          <a:p>
            <a:pPr/>
          </a:p>
        </p:txBody>
      </p:sp>
      <p:sp>
        <p:nvSpPr>
          <p:cNvPr id="204" name="Shape 204"/>
          <p:cNvSpPr/>
          <p:nvPr>
            <p:ph type="body" sz="quarter" idx="1"/>
          </p:nvPr>
        </p:nvSpPr>
        <p:spPr>
          <a:prstGeom prst="rect">
            <a:avLst/>
          </a:prstGeom>
        </p:spPr>
        <p:txBody>
          <a:bodyPr/>
          <a:lstStyle/>
          <a:p>
            <a:pPr/>
            <a:r>
              <a:t>Alternate interpretations arise because the felt need to reconcile knowledge to the Christian faith.</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0" name="Shape 210"/>
          <p:cNvSpPr/>
          <p:nvPr>
            <p:ph type="sldImg"/>
          </p:nvPr>
        </p:nvSpPr>
        <p:spPr>
          <a:prstGeom prst="rect">
            <a:avLst/>
          </a:prstGeom>
        </p:spPr>
        <p:txBody>
          <a:bodyPr/>
          <a:lstStyle/>
          <a:p>
            <a:pPr/>
          </a:p>
        </p:txBody>
      </p:sp>
      <p:sp>
        <p:nvSpPr>
          <p:cNvPr id="211" name="Shape 211"/>
          <p:cNvSpPr/>
          <p:nvPr>
            <p:ph type="body" sz="quarter" idx="1"/>
          </p:nvPr>
        </p:nvSpPr>
        <p:spPr>
          <a:prstGeom prst="rect">
            <a:avLst/>
          </a:prstGeom>
        </p:spPr>
        <p:txBody>
          <a:bodyPr/>
          <a:lstStyle/>
          <a:p>
            <a:pPr>
              <a:lnSpc>
                <a:spcPct val="100000"/>
              </a:lnSpc>
              <a:defRPr sz="2000">
                <a:latin typeface="Lucida Grande"/>
                <a:ea typeface="Lucida Grande"/>
                <a:cs typeface="Lucida Grande"/>
                <a:sym typeface="Lucida Grande"/>
              </a:defRPr>
            </a:pPr>
            <a:r>
              <a:t>Science and Religion</a:t>
            </a:r>
          </a:p>
          <a:p>
            <a:pPr>
              <a:lnSpc>
                <a:spcPct val="100000"/>
              </a:lnSpc>
              <a:defRPr sz="2000">
                <a:latin typeface="Lucida Grande"/>
                <a:ea typeface="Lucida Grande"/>
                <a:cs typeface="Lucida Grande"/>
                <a:sym typeface="Lucida Grande"/>
              </a:defRPr>
            </a:pPr>
            <a:r>
              <a:t>   1) The world is real and the human mind is capable of knowing real nature.</a:t>
            </a:r>
          </a:p>
          <a:p>
            <a:pPr>
              <a:lnSpc>
                <a:spcPct val="100000"/>
              </a:lnSpc>
              <a:defRPr sz="2000">
                <a:latin typeface="Lucida Grande"/>
                <a:ea typeface="Lucida Grande"/>
                <a:cs typeface="Lucida Grande"/>
                <a:sym typeface="Lucida Grande"/>
              </a:defRPr>
            </a:pPr>
            <a:r>
              <a:t>   2) The structure of science is based upon cause and effect.</a:t>
            </a:r>
          </a:p>
          <a:p>
            <a:pPr>
              <a:lnSpc>
                <a:spcPct val="100000"/>
              </a:lnSpc>
              <a:defRPr sz="2000">
                <a:latin typeface="Lucida Grande"/>
                <a:ea typeface="Lucida Grande"/>
                <a:cs typeface="Lucida Grande"/>
                <a:sym typeface="Lucida Grande"/>
              </a:defRPr>
            </a:pPr>
            <a:r>
              <a:t>   3) Nature is unified.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9" name="Shape 239"/>
          <p:cNvSpPr/>
          <p:nvPr>
            <p:ph type="sldImg"/>
          </p:nvPr>
        </p:nvSpPr>
        <p:spPr>
          <a:prstGeom prst="rect">
            <a:avLst/>
          </a:prstGeom>
        </p:spPr>
        <p:txBody>
          <a:bodyPr/>
          <a:lstStyle/>
          <a:p>
            <a:pPr/>
          </a:p>
        </p:txBody>
      </p:sp>
      <p:sp>
        <p:nvSpPr>
          <p:cNvPr id="240" name="Shape 240"/>
          <p:cNvSpPr/>
          <p:nvPr>
            <p:ph type="body" sz="quarter" idx="1"/>
          </p:nvPr>
        </p:nvSpPr>
        <p:spPr>
          <a:prstGeom prst="rect">
            <a:avLst/>
          </a:prstGeom>
        </p:spPr>
        <p:txBody>
          <a:bodyPr/>
          <a:lstStyle>
            <a:lvl1pPr>
              <a:lnSpc>
                <a:spcPct val="100000"/>
              </a:lnSpc>
              <a:defRPr sz="2000">
                <a:latin typeface="Lucida Grande"/>
                <a:ea typeface="Lucida Grande"/>
                <a:cs typeface="Lucida Grande"/>
                <a:sym typeface="Lucida Grande"/>
              </a:defRPr>
            </a:lvl1pPr>
          </a:lstStyle>
          <a:p>
            <a:pPr/>
            <a:r>
              <a:t>By being made in His image, He also has given us a will and heart. This is our test - do we love Him with all our heart?</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Title - Top">
    <p:spTree>
      <p:nvGrpSpPr>
        <p:cNvPr id="1" name=""/>
        <p:cNvGrpSpPr/>
        <p:nvPr/>
      </p:nvGrpSpPr>
      <p:grpSpPr>
        <a:xfrm>
          <a:off x="0" y="0"/>
          <a:ext cx="0" cy="0"/>
          <a:chOff x="0" y="0"/>
          <a:chExt cx="0" cy="0"/>
        </a:xfrm>
      </p:grpSpPr>
      <p:pic>
        <p:nvPicPr>
          <p:cNvPr id="12" name="Glory4.png" descr="Glory4.png"/>
          <p:cNvPicPr>
            <a:picLocks noChangeAspect="1"/>
          </p:cNvPicPr>
          <p:nvPr/>
        </p:nvPicPr>
        <p:blipFill>
          <a:blip r:embed="rId2">
            <a:extLst/>
          </a:blip>
          <a:stretch>
            <a:fillRect/>
          </a:stretch>
        </p:blipFill>
        <p:spPr>
          <a:xfrm>
            <a:off x="-38294" y="0"/>
            <a:ext cx="1573600" cy="9753601"/>
          </a:xfrm>
          <a:prstGeom prst="rect">
            <a:avLst/>
          </a:prstGeom>
          <a:ln w="12700">
            <a:miter lim="400000"/>
          </a:ln>
        </p:spPr>
      </p:pic>
      <p:sp>
        <p:nvSpPr>
          <p:cNvPr id="13" name="Title Text"/>
          <p:cNvSpPr txBox="1"/>
          <p:nvPr>
            <p:ph type="title"/>
          </p:nvPr>
        </p:nvSpPr>
        <p:spPr>
          <a:xfrm>
            <a:off x="1535305" y="124048"/>
            <a:ext cx="11469495" cy="735435"/>
          </a:xfrm>
          <a:prstGeom prst="rect">
            <a:avLst/>
          </a:prstGeom>
        </p:spPr>
        <p:txBody>
          <a:bodyPr/>
          <a:lstStyle>
            <a:lvl1pPr>
              <a:defRPr sz="4400"/>
            </a:lvl1pPr>
          </a:lstStyle>
          <a:p>
            <a:pPr/>
            <a:r>
              <a:t>Title Text</a:t>
            </a:r>
          </a:p>
        </p:txBody>
      </p:sp>
      <p:sp>
        <p:nvSpPr>
          <p:cNvPr id="14" name="GENESIS"/>
          <p:cNvSpPr txBox="1"/>
          <p:nvPr/>
        </p:nvSpPr>
        <p:spPr>
          <a:xfrm>
            <a:off x="0" y="124048"/>
            <a:ext cx="1497013" cy="487338"/>
          </a:xfrm>
          <a:prstGeom prst="rect">
            <a:avLst/>
          </a:prstGeom>
          <a:ln w="12700">
            <a:miter lim="400000"/>
          </a:ln>
          <a:effectLst>
            <a:outerShdw sx="100000" sy="100000" kx="0" ky="0" algn="b" rotWithShape="0" blurRad="127000" dist="63500" dir="2700000">
              <a:srgbClr val="4C1023">
                <a:alpha val="78000"/>
              </a:srgbClr>
            </a:outerShdw>
            <a:reflection blurRad="0" stA="69548" stPos="0" endA="0" endPos="40000" dist="0" dir="5400000" fadeDir="5400000" sx="100000" sy="-100000" kx="0" ky="0" algn="bl" rotWithShape="0"/>
          </a:effectLst>
          <a:extLst>
            <a:ext uri="{C572A759-6A51-4108-AA02-DFA0A04FC94B}">
              <ma14:wrappingTextBoxFlag xmlns:ma14="http://schemas.microsoft.com/office/mac/drawingml/2011/main" val="1"/>
            </a:ext>
          </a:extLst>
        </p:spPr>
        <p:txBody>
          <a:bodyPr lIns="0" tIns="0" rIns="0" bIns="0"/>
          <a:lstStyle>
            <a:lvl1pPr defTabSz="457200">
              <a:defRPr b="1" spc="-54" sz="2700">
                <a:latin typeface="Goudy Old Style"/>
                <a:ea typeface="Goudy Old Style"/>
                <a:cs typeface="Goudy Old Style"/>
                <a:sym typeface="Goudy Old Style"/>
              </a:defRPr>
            </a:lvl1pPr>
          </a:lstStyle>
          <a:p>
            <a:pPr/>
            <a:r>
              <a:t>GENESIS</a:t>
            </a:r>
          </a:p>
        </p:txBody>
      </p:sp>
      <p:sp>
        <p:nvSpPr>
          <p:cNvPr id="15" name="The Book  of Foundations"/>
          <p:cNvSpPr txBox="1"/>
          <p:nvPr/>
        </p:nvSpPr>
        <p:spPr>
          <a:xfrm>
            <a:off x="-1" y="996787"/>
            <a:ext cx="1497014" cy="965201"/>
          </a:xfrm>
          <a:prstGeom prst="rect">
            <a:avLst/>
          </a:prstGeom>
          <a:ln w="12700">
            <a:miter lim="400000"/>
          </a:ln>
          <a:effectLst>
            <a:outerShdw sx="100000" sy="100000" kx="0" ky="0" algn="b" rotWithShape="0" blurRad="127000" dist="76200" dir="2700000">
              <a:srgbClr val="584A35"/>
            </a:outerShdw>
          </a:effectLst>
          <a:extLst>
            <a:ext uri="{C572A759-6A51-4108-AA02-DFA0A04FC94B}">
              <ma14:wrappingTextBoxFlag xmlns:ma14="http://schemas.microsoft.com/office/mac/drawingml/2011/main" val="1"/>
            </a:ext>
          </a:extLst>
        </p:spPr>
        <p:txBody>
          <a:bodyPr lIns="0" tIns="0" rIns="0" bIns="0"/>
          <a:lstStyle/>
          <a:p>
            <a:pPr defTabSz="457200">
              <a:defRPr b="1" cap="all" spc="98" sz="1400">
                <a:latin typeface="Goudy Old Style"/>
                <a:ea typeface="Goudy Old Style"/>
                <a:cs typeface="Goudy Old Style"/>
                <a:sym typeface="Goudy Old Style"/>
              </a:defRPr>
            </a:pPr>
            <a:r>
              <a:t>The Book </a:t>
            </a:r>
            <a:br/>
            <a:r>
              <a:t>of Foundations</a:t>
            </a:r>
          </a:p>
        </p:txBody>
      </p:sp>
      <p:sp>
        <p:nvSpPr>
          <p:cNvPr id="16" name="GENESIS…"/>
          <p:cNvSpPr txBox="1"/>
          <p:nvPr/>
        </p:nvSpPr>
        <p:spPr>
          <a:xfrm>
            <a:off x="12699" y="8686703"/>
            <a:ext cx="1497014" cy="736601"/>
          </a:xfrm>
          <a:prstGeom prst="rect">
            <a:avLst/>
          </a:prstGeom>
          <a:ln w="12700">
            <a:miter lim="400000"/>
          </a:ln>
          <a:effectLst>
            <a:outerShdw sx="100000" sy="100000" kx="0" ky="0" algn="b" rotWithShape="0" blurRad="127000" dist="76200" dir="2700000">
              <a:srgbClr val="584A35"/>
            </a:outerShdw>
          </a:effectLst>
          <a:extLst>
            <a:ext uri="{C572A759-6A51-4108-AA02-DFA0A04FC94B}">
              <ma14:wrappingTextBoxFlag xmlns:ma14="http://schemas.microsoft.com/office/mac/drawingml/2011/main" val="1"/>
            </a:ext>
          </a:extLst>
        </p:spPr>
        <p:txBody>
          <a:bodyPr lIns="0" tIns="0" rIns="0" bIns="0"/>
          <a:lstStyle/>
          <a:p>
            <a:pPr defTabSz="457200">
              <a:defRPr b="1" cap="all" spc="133" sz="1900">
                <a:solidFill>
                  <a:srgbClr val="FFFFFF"/>
                </a:solidFill>
                <a:latin typeface="Goudy Old Style"/>
                <a:ea typeface="Goudy Old Style"/>
                <a:cs typeface="Goudy Old Style"/>
                <a:sym typeface="Goudy Old Style"/>
              </a:defRPr>
            </a:pPr>
            <a:r>
              <a:t>GENESIS</a:t>
            </a:r>
          </a:p>
          <a:p>
            <a:pPr defTabSz="457200">
              <a:defRPr b="1" cap="all" spc="175" sz="2500">
                <a:solidFill>
                  <a:srgbClr val="FFFFFF"/>
                </a:solidFill>
                <a:latin typeface="Goudy Old Style"/>
                <a:ea typeface="Goudy Old Style"/>
                <a:cs typeface="Goudy Old Style"/>
                <a:sym typeface="Goudy Old Style"/>
              </a:defRPr>
            </a:pPr>
            <a:r>
              <a:t>1:1–2:3</a:t>
            </a:r>
          </a:p>
        </p:txBody>
      </p:sp>
      <p:sp>
        <p:nvSpPr>
          <p:cNvPr id="17" name="Creation and the Worship of God"/>
          <p:cNvSpPr txBox="1"/>
          <p:nvPr/>
        </p:nvSpPr>
        <p:spPr>
          <a:xfrm>
            <a:off x="0" y="6332930"/>
            <a:ext cx="1573599" cy="977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defRPr sz="2000">
                <a:solidFill>
                  <a:srgbClr val="DCDEE0"/>
                </a:solidFill>
                <a:latin typeface="Gill Sans"/>
                <a:ea typeface="Gill Sans"/>
                <a:cs typeface="Gill Sans"/>
                <a:sym typeface="Gill Sans"/>
              </a:defRPr>
            </a:lvl1pPr>
          </a:lstStyle>
          <a:p>
            <a:pPr/>
            <a:r>
              <a:t>Creation and the Worship of God</a:t>
            </a:r>
          </a:p>
        </p:txBody>
      </p:sp>
      <p:sp>
        <p:nvSpPr>
          <p:cNvPr id="18" name="Body Level One…"/>
          <p:cNvSpPr txBox="1"/>
          <p:nvPr>
            <p:ph type="body" sz="half" idx="1"/>
          </p:nvPr>
        </p:nvSpPr>
        <p:spPr>
          <a:xfrm>
            <a:off x="2075066" y="1200292"/>
            <a:ext cx="9250156" cy="4552809"/>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Blank copy">
    <p:spTree>
      <p:nvGrpSpPr>
        <p:cNvPr id="1" name=""/>
        <p:cNvGrpSpPr/>
        <p:nvPr/>
      </p:nvGrpSpPr>
      <p:grpSpPr>
        <a:xfrm>
          <a:off x="0" y="0"/>
          <a:ext cx="0" cy="0"/>
          <a:chOff x="0" y="0"/>
          <a:chExt cx="0" cy="0"/>
        </a:xfrm>
      </p:grpSpPr>
      <p:sp>
        <p:nvSpPr>
          <p:cNvPr id="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p:spTree>
      <p:nvGrpSpPr>
        <p:cNvPr id="1" name=""/>
        <p:cNvGrpSpPr/>
        <p:nvPr/>
      </p:nvGrpSpPr>
      <p:grpSpPr>
        <a:xfrm>
          <a:off x="0" y="0"/>
          <a:ext cx="0" cy="0"/>
          <a:chOff x="0" y="0"/>
          <a:chExt cx="0" cy="0"/>
        </a:xfrm>
      </p:grpSpPr>
      <p:sp>
        <p:nvSpPr>
          <p:cNvPr id="33" name="Title Text"/>
          <p:cNvSpPr txBox="1"/>
          <p:nvPr>
            <p:ph type="title"/>
          </p:nvPr>
        </p:nvSpPr>
        <p:spPr>
          <a:xfrm>
            <a:off x="1270000" y="1638300"/>
            <a:ext cx="10464800" cy="3302000"/>
          </a:xfrm>
          <a:prstGeom prst="rect">
            <a:avLst/>
          </a:prstGeom>
        </p:spPr>
        <p:txBody>
          <a:bodyPr anchor="b"/>
          <a:lstStyle/>
          <a:p>
            <a:pPr/>
            <a:r>
              <a:t>Title Text</a:t>
            </a:r>
          </a:p>
        </p:txBody>
      </p:sp>
      <p:sp>
        <p:nvSpPr>
          <p:cNvPr id="34"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Title - Top">
    <p:spTree>
      <p:nvGrpSpPr>
        <p:cNvPr id="1" name=""/>
        <p:cNvGrpSpPr/>
        <p:nvPr/>
      </p:nvGrpSpPr>
      <p:grpSpPr>
        <a:xfrm>
          <a:off x="0" y="0"/>
          <a:ext cx="0" cy="0"/>
          <a:chOff x="0" y="0"/>
          <a:chExt cx="0" cy="0"/>
        </a:xfrm>
      </p:grpSpPr>
      <p:pic>
        <p:nvPicPr>
          <p:cNvPr id="42" name="Glory4.png" descr="Glory4.png"/>
          <p:cNvPicPr>
            <a:picLocks noChangeAspect="1"/>
          </p:cNvPicPr>
          <p:nvPr/>
        </p:nvPicPr>
        <p:blipFill>
          <a:blip r:embed="rId2">
            <a:extLst/>
          </a:blip>
          <a:stretch>
            <a:fillRect/>
          </a:stretch>
        </p:blipFill>
        <p:spPr>
          <a:xfrm>
            <a:off x="-38294" y="0"/>
            <a:ext cx="1573600" cy="9753601"/>
          </a:xfrm>
          <a:prstGeom prst="rect">
            <a:avLst/>
          </a:prstGeom>
          <a:ln w="12700">
            <a:miter lim="400000"/>
          </a:ln>
        </p:spPr>
      </p:pic>
      <p:sp>
        <p:nvSpPr>
          <p:cNvPr id="43" name="Title Text"/>
          <p:cNvSpPr txBox="1"/>
          <p:nvPr>
            <p:ph type="title"/>
          </p:nvPr>
        </p:nvSpPr>
        <p:spPr>
          <a:xfrm>
            <a:off x="1535305" y="0"/>
            <a:ext cx="11469496" cy="965200"/>
          </a:xfrm>
          <a:prstGeom prst="rect">
            <a:avLst/>
          </a:prstGeom>
        </p:spPr>
        <p:txBody>
          <a:bodyPr/>
          <a:lstStyle/>
          <a:p>
            <a:pPr/>
            <a:r>
              <a:t>Title Text</a:t>
            </a:r>
          </a:p>
        </p:txBody>
      </p:sp>
      <p:sp>
        <p:nvSpPr>
          <p:cNvPr id="44" name="GENESIS"/>
          <p:cNvSpPr txBox="1"/>
          <p:nvPr/>
        </p:nvSpPr>
        <p:spPr>
          <a:xfrm>
            <a:off x="0" y="124048"/>
            <a:ext cx="1497013" cy="487338"/>
          </a:xfrm>
          <a:prstGeom prst="rect">
            <a:avLst/>
          </a:prstGeom>
          <a:ln w="12700">
            <a:miter lim="400000"/>
          </a:ln>
          <a:effectLst>
            <a:outerShdw sx="100000" sy="100000" kx="0" ky="0" algn="b" rotWithShape="0" blurRad="127000" dist="63500" dir="2700000">
              <a:srgbClr val="4C1023">
                <a:alpha val="78000"/>
              </a:srgbClr>
            </a:outerShdw>
            <a:reflection blurRad="0" stA="69548" stPos="0" endA="0" endPos="40000" dist="0" dir="5400000" fadeDir="5400000" sx="100000" sy="-100000" kx="0" ky="0" algn="bl" rotWithShape="0"/>
          </a:effectLst>
          <a:extLst>
            <a:ext uri="{C572A759-6A51-4108-AA02-DFA0A04FC94B}">
              <ma14:wrappingTextBoxFlag xmlns:ma14="http://schemas.microsoft.com/office/mac/drawingml/2011/main" val="1"/>
            </a:ext>
          </a:extLst>
        </p:spPr>
        <p:txBody>
          <a:bodyPr lIns="0" tIns="0" rIns="0" bIns="0"/>
          <a:lstStyle>
            <a:lvl1pPr defTabSz="457200">
              <a:defRPr b="1" spc="-54" sz="2700">
                <a:latin typeface="Goudy Old Style"/>
                <a:ea typeface="Goudy Old Style"/>
                <a:cs typeface="Goudy Old Style"/>
                <a:sym typeface="Goudy Old Style"/>
              </a:defRPr>
            </a:lvl1pPr>
          </a:lstStyle>
          <a:p>
            <a:pPr/>
            <a:r>
              <a:t>GENESIS</a:t>
            </a:r>
          </a:p>
        </p:txBody>
      </p:sp>
      <p:sp>
        <p:nvSpPr>
          <p:cNvPr id="45" name="The Book  of Foundations"/>
          <p:cNvSpPr txBox="1"/>
          <p:nvPr/>
        </p:nvSpPr>
        <p:spPr>
          <a:xfrm>
            <a:off x="-1" y="996787"/>
            <a:ext cx="1497014" cy="965201"/>
          </a:xfrm>
          <a:prstGeom prst="rect">
            <a:avLst/>
          </a:prstGeom>
          <a:ln w="12700">
            <a:miter lim="400000"/>
          </a:ln>
          <a:effectLst>
            <a:outerShdw sx="100000" sy="100000" kx="0" ky="0" algn="b" rotWithShape="0" blurRad="127000" dist="76200" dir="2700000">
              <a:srgbClr val="584A35"/>
            </a:outerShdw>
          </a:effectLst>
          <a:extLst>
            <a:ext uri="{C572A759-6A51-4108-AA02-DFA0A04FC94B}">
              <ma14:wrappingTextBoxFlag xmlns:ma14="http://schemas.microsoft.com/office/mac/drawingml/2011/main" val="1"/>
            </a:ext>
          </a:extLst>
        </p:spPr>
        <p:txBody>
          <a:bodyPr lIns="0" tIns="0" rIns="0" bIns="0"/>
          <a:lstStyle/>
          <a:p>
            <a:pPr defTabSz="457200">
              <a:defRPr b="1" cap="all" spc="98" sz="1400">
                <a:latin typeface="Goudy Old Style"/>
                <a:ea typeface="Goudy Old Style"/>
                <a:cs typeface="Goudy Old Style"/>
                <a:sym typeface="Goudy Old Style"/>
              </a:defRPr>
            </a:pPr>
            <a:r>
              <a:t>The Book </a:t>
            </a:r>
            <a:br/>
            <a:r>
              <a:t>of Foundations</a:t>
            </a:r>
          </a:p>
        </p:txBody>
      </p:sp>
      <p:sp>
        <p:nvSpPr>
          <p:cNvPr id="46" name="GENESIS…"/>
          <p:cNvSpPr txBox="1"/>
          <p:nvPr/>
        </p:nvSpPr>
        <p:spPr>
          <a:xfrm>
            <a:off x="-1" y="8686703"/>
            <a:ext cx="1497014" cy="736601"/>
          </a:xfrm>
          <a:prstGeom prst="rect">
            <a:avLst/>
          </a:prstGeom>
          <a:ln w="12700">
            <a:miter lim="400000"/>
          </a:ln>
          <a:effectLst>
            <a:outerShdw sx="100000" sy="100000" kx="0" ky="0" algn="b" rotWithShape="0" blurRad="127000" dist="76200" dir="2700000">
              <a:srgbClr val="584A35"/>
            </a:outerShdw>
          </a:effectLst>
          <a:extLst>
            <a:ext uri="{C572A759-6A51-4108-AA02-DFA0A04FC94B}">
              <ma14:wrappingTextBoxFlag xmlns:ma14="http://schemas.microsoft.com/office/mac/drawingml/2011/main" val="1"/>
            </a:ext>
          </a:extLst>
        </p:spPr>
        <p:txBody>
          <a:bodyPr lIns="0" tIns="0" rIns="0" bIns="0"/>
          <a:lstStyle/>
          <a:p>
            <a:pPr defTabSz="457200">
              <a:defRPr b="1" cap="all" spc="140" sz="2000">
                <a:solidFill>
                  <a:srgbClr val="FFFFFF"/>
                </a:solidFill>
                <a:latin typeface="Goudy Old Style"/>
                <a:ea typeface="Goudy Old Style"/>
                <a:cs typeface="Goudy Old Style"/>
                <a:sym typeface="Goudy Old Style"/>
              </a:defRPr>
            </a:pPr>
            <a:r>
              <a:t>GENESIS</a:t>
            </a:r>
          </a:p>
          <a:p>
            <a:pPr defTabSz="457200">
              <a:defRPr b="1" cap="all" spc="91" sz="1300">
                <a:solidFill>
                  <a:srgbClr val="FFFFFF"/>
                </a:solidFill>
                <a:latin typeface="Goudy Old Style"/>
                <a:ea typeface="Goudy Old Style"/>
                <a:cs typeface="Goudy Old Style"/>
                <a:sym typeface="Goudy Old Style"/>
              </a:defRPr>
            </a:pPr>
            <a:r>
              <a:t>Introduction</a:t>
            </a:r>
          </a:p>
        </p:txBody>
      </p:sp>
      <p:sp>
        <p:nvSpPr>
          <p:cNvPr id="47" name="Body Level One…"/>
          <p:cNvSpPr txBox="1"/>
          <p:nvPr>
            <p:ph type="body" sz="half" idx="1"/>
          </p:nvPr>
        </p:nvSpPr>
        <p:spPr>
          <a:xfrm>
            <a:off x="2075066" y="1200292"/>
            <a:ext cx="9250156" cy="4552809"/>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sun_rays2.jpg" descr="sun_rays2.jpg"/>
          <p:cNvPicPr>
            <a:picLocks noChangeAspect="0"/>
          </p:cNvPicPr>
          <p:nvPr/>
        </p:nvPicPr>
        <p:blipFill>
          <a:blip r:embed="rId2">
            <a:extLst/>
          </a:blip>
          <a:srcRect l="9900" t="2265" r="7060" b="9939"/>
          <a:stretch>
            <a:fillRect/>
          </a:stretch>
        </p:blipFill>
        <p:spPr>
          <a:xfrm>
            <a:off x="0" y="0"/>
            <a:ext cx="13004800" cy="9753600"/>
          </a:xfrm>
          <a:prstGeom prst="rect">
            <a:avLst/>
          </a:prstGeom>
          <a:ln w="12700">
            <a:miter lim="400000"/>
          </a:ln>
        </p:spPr>
      </p:pic>
      <p:sp>
        <p:nvSpPr>
          <p:cNvPr id="3" name="Title Text"/>
          <p:cNvSpPr txBox="1"/>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Body Level One…"/>
          <p:cNvSpPr txBox="1"/>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Lst>
  <p:transition xmlns:p14="http://schemas.microsoft.com/office/powerpoint/2010/main" spd="med" advClick="1"/>
  <p:txStyles>
    <p:titleStyle>
      <a:lvl1pPr marL="0" marR="0" indent="0" algn="l" defTabSz="584200" rtl="0" latinLnBrk="0">
        <a:lnSpc>
          <a:spcPct val="100000"/>
        </a:lnSpc>
        <a:spcBef>
          <a:spcPts val="0"/>
        </a:spcBef>
        <a:spcAft>
          <a:spcPts val="0"/>
        </a:spcAft>
        <a:buClrTx/>
        <a:buSzTx/>
        <a:buFontTx/>
        <a:buNone/>
        <a:tabLst/>
        <a:defRPr b="1" baseline="0" cap="none" i="0" spc="0" strike="noStrike" sz="4600" u="none">
          <a:ln>
            <a:noFill/>
          </a:ln>
          <a:solidFill>
            <a:srgbClr val="000000"/>
          </a:solidFill>
          <a:uFillTx/>
          <a:latin typeface="+mj-lt"/>
          <a:ea typeface="+mj-ea"/>
          <a:cs typeface="+mj-cs"/>
          <a:sym typeface="Helvetica Condensed Medium"/>
        </a:defRPr>
      </a:lvl1pPr>
      <a:lvl2pPr marL="0" marR="0" indent="228600" algn="l" defTabSz="584200" rtl="0" latinLnBrk="0">
        <a:lnSpc>
          <a:spcPct val="100000"/>
        </a:lnSpc>
        <a:spcBef>
          <a:spcPts val="0"/>
        </a:spcBef>
        <a:spcAft>
          <a:spcPts val="0"/>
        </a:spcAft>
        <a:buClrTx/>
        <a:buSzTx/>
        <a:buFontTx/>
        <a:buNone/>
        <a:tabLst/>
        <a:defRPr b="1" baseline="0" cap="none" i="0" spc="0" strike="noStrike" sz="4600" u="none">
          <a:ln>
            <a:noFill/>
          </a:ln>
          <a:solidFill>
            <a:srgbClr val="000000"/>
          </a:solidFill>
          <a:uFillTx/>
          <a:latin typeface="+mj-lt"/>
          <a:ea typeface="+mj-ea"/>
          <a:cs typeface="+mj-cs"/>
          <a:sym typeface="Helvetica Condensed Medium"/>
        </a:defRPr>
      </a:lvl2pPr>
      <a:lvl3pPr marL="0" marR="0" indent="457200" algn="l" defTabSz="584200" rtl="0" latinLnBrk="0">
        <a:lnSpc>
          <a:spcPct val="100000"/>
        </a:lnSpc>
        <a:spcBef>
          <a:spcPts val="0"/>
        </a:spcBef>
        <a:spcAft>
          <a:spcPts val="0"/>
        </a:spcAft>
        <a:buClrTx/>
        <a:buSzTx/>
        <a:buFontTx/>
        <a:buNone/>
        <a:tabLst/>
        <a:defRPr b="1" baseline="0" cap="none" i="0" spc="0" strike="noStrike" sz="4600" u="none">
          <a:ln>
            <a:noFill/>
          </a:ln>
          <a:solidFill>
            <a:srgbClr val="000000"/>
          </a:solidFill>
          <a:uFillTx/>
          <a:latin typeface="+mj-lt"/>
          <a:ea typeface="+mj-ea"/>
          <a:cs typeface="+mj-cs"/>
          <a:sym typeface="Helvetica Condensed Medium"/>
        </a:defRPr>
      </a:lvl3pPr>
      <a:lvl4pPr marL="0" marR="0" indent="685800" algn="l" defTabSz="584200" rtl="0" latinLnBrk="0">
        <a:lnSpc>
          <a:spcPct val="100000"/>
        </a:lnSpc>
        <a:spcBef>
          <a:spcPts val="0"/>
        </a:spcBef>
        <a:spcAft>
          <a:spcPts val="0"/>
        </a:spcAft>
        <a:buClrTx/>
        <a:buSzTx/>
        <a:buFontTx/>
        <a:buNone/>
        <a:tabLst/>
        <a:defRPr b="1" baseline="0" cap="none" i="0" spc="0" strike="noStrike" sz="4600" u="none">
          <a:ln>
            <a:noFill/>
          </a:ln>
          <a:solidFill>
            <a:srgbClr val="000000"/>
          </a:solidFill>
          <a:uFillTx/>
          <a:latin typeface="+mj-lt"/>
          <a:ea typeface="+mj-ea"/>
          <a:cs typeface="+mj-cs"/>
          <a:sym typeface="Helvetica Condensed Medium"/>
        </a:defRPr>
      </a:lvl4pPr>
      <a:lvl5pPr marL="0" marR="0" indent="914400" algn="l" defTabSz="584200" rtl="0" latinLnBrk="0">
        <a:lnSpc>
          <a:spcPct val="100000"/>
        </a:lnSpc>
        <a:spcBef>
          <a:spcPts val="0"/>
        </a:spcBef>
        <a:spcAft>
          <a:spcPts val="0"/>
        </a:spcAft>
        <a:buClrTx/>
        <a:buSzTx/>
        <a:buFontTx/>
        <a:buNone/>
        <a:tabLst/>
        <a:defRPr b="1" baseline="0" cap="none" i="0" spc="0" strike="noStrike" sz="4600" u="none">
          <a:ln>
            <a:noFill/>
          </a:ln>
          <a:solidFill>
            <a:srgbClr val="000000"/>
          </a:solidFill>
          <a:uFillTx/>
          <a:latin typeface="+mj-lt"/>
          <a:ea typeface="+mj-ea"/>
          <a:cs typeface="+mj-cs"/>
          <a:sym typeface="Helvetica Condensed Medium"/>
        </a:defRPr>
      </a:lvl5pPr>
      <a:lvl6pPr marL="0" marR="0" indent="1143000" algn="l" defTabSz="584200" rtl="0" latinLnBrk="0">
        <a:lnSpc>
          <a:spcPct val="100000"/>
        </a:lnSpc>
        <a:spcBef>
          <a:spcPts val="0"/>
        </a:spcBef>
        <a:spcAft>
          <a:spcPts val="0"/>
        </a:spcAft>
        <a:buClrTx/>
        <a:buSzTx/>
        <a:buFontTx/>
        <a:buNone/>
        <a:tabLst/>
        <a:defRPr b="1" baseline="0" cap="none" i="0" spc="0" strike="noStrike" sz="4600" u="none">
          <a:ln>
            <a:noFill/>
          </a:ln>
          <a:solidFill>
            <a:srgbClr val="000000"/>
          </a:solidFill>
          <a:uFillTx/>
          <a:latin typeface="+mj-lt"/>
          <a:ea typeface="+mj-ea"/>
          <a:cs typeface="+mj-cs"/>
          <a:sym typeface="Helvetica Condensed Medium"/>
        </a:defRPr>
      </a:lvl6pPr>
      <a:lvl7pPr marL="0" marR="0" indent="1371600" algn="l" defTabSz="584200" rtl="0" latinLnBrk="0">
        <a:lnSpc>
          <a:spcPct val="100000"/>
        </a:lnSpc>
        <a:spcBef>
          <a:spcPts val="0"/>
        </a:spcBef>
        <a:spcAft>
          <a:spcPts val="0"/>
        </a:spcAft>
        <a:buClrTx/>
        <a:buSzTx/>
        <a:buFontTx/>
        <a:buNone/>
        <a:tabLst/>
        <a:defRPr b="1" baseline="0" cap="none" i="0" spc="0" strike="noStrike" sz="4600" u="none">
          <a:ln>
            <a:noFill/>
          </a:ln>
          <a:solidFill>
            <a:srgbClr val="000000"/>
          </a:solidFill>
          <a:uFillTx/>
          <a:latin typeface="+mj-lt"/>
          <a:ea typeface="+mj-ea"/>
          <a:cs typeface="+mj-cs"/>
          <a:sym typeface="Helvetica Condensed Medium"/>
        </a:defRPr>
      </a:lvl7pPr>
      <a:lvl8pPr marL="0" marR="0" indent="1600200" algn="l" defTabSz="584200" rtl="0" latinLnBrk="0">
        <a:lnSpc>
          <a:spcPct val="100000"/>
        </a:lnSpc>
        <a:spcBef>
          <a:spcPts val="0"/>
        </a:spcBef>
        <a:spcAft>
          <a:spcPts val="0"/>
        </a:spcAft>
        <a:buClrTx/>
        <a:buSzTx/>
        <a:buFontTx/>
        <a:buNone/>
        <a:tabLst/>
        <a:defRPr b="1" baseline="0" cap="none" i="0" spc="0" strike="noStrike" sz="4600" u="none">
          <a:ln>
            <a:noFill/>
          </a:ln>
          <a:solidFill>
            <a:srgbClr val="000000"/>
          </a:solidFill>
          <a:uFillTx/>
          <a:latin typeface="+mj-lt"/>
          <a:ea typeface="+mj-ea"/>
          <a:cs typeface="+mj-cs"/>
          <a:sym typeface="Helvetica Condensed Medium"/>
        </a:defRPr>
      </a:lvl8pPr>
      <a:lvl9pPr marL="0" marR="0" indent="1828800" algn="l" defTabSz="584200" rtl="0" latinLnBrk="0">
        <a:lnSpc>
          <a:spcPct val="100000"/>
        </a:lnSpc>
        <a:spcBef>
          <a:spcPts val="0"/>
        </a:spcBef>
        <a:spcAft>
          <a:spcPts val="0"/>
        </a:spcAft>
        <a:buClrTx/>
        <a:buSzTx/>
        <a:buFontTx/>
        <a:buNone/>
        <a:tabLst/>
        <a:defRPr b="1" baseline="0" cap="none" i="0" spc="0" strike="noStrike" sz="4600" u="none">
          <a:ln>
            <a:noFill/>
          </a:ln>
          <a:solidFill>
            <a:srgbClr val="000000"/>
          </a:solidFill>
          <a:uFillTx/>
          <a:latin typeface="+mj-lt"/>
          <a:ea typeface="+mj-ea"/>
          <a:cs typeface="+mj-cs"/>
          <a:sym typeface="Helvetica Condensed Medium"/>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 name="GENESIS"/>
          <p:cNvSpPr txBox="1"/>
          <p:nvPr/>
        </p:nvSpPr>
        <p:spPr>
          <a:xfrm>
            <a:off x="2151831" y="885383"/>
            <a:ext cx="8701138" cy="1646636"/>
          </a:xfrm>
          <a:prstGeom prst="rect">
            <a:avLst/>
          </a:prstGeom>
          <a:ln w="12700">
            <a:miter lim="400000"/>
          </a:ln>
          <a:effectLst>
            <a:outerShdw sx="100000" sy="100000" kx="0" ky="0" algn="b" rotWithShape="0" blurRad="127000" dist="63500" dir="2700000">
              <a:srgbClr val="4C1023">
                <a:alpha val="78000"/>
              </a:srgbClr>
            </a:outerShdw>
          </a:effectLst>
          <a:extLst>
            <a:ext uri="{C572A759-6A51-4108-AA02-DFA0A04FC94B}">
              <ma14:wrappingTextBoxFlag xmlns:ma14="http://schemas.microsoft.com/office/mac/drawingml/2011/main" val="1"/>
            </a:ext>
          </a:extLst>
        </p:spPr>
        <p:txBody>
          <a:bodyPr lIns="0" tIns="0" rIns="0" bIns="0" anchor="ctr"/>
          <a:lstStyle>
            <a:lvl1pPr defTabSz="457200">
              <a:defRPr b="1" spc="1548" sz="12900">
                <a:solidFill>
                  <a:srgbClr val="0D1C2F"/>
                </a:solidFill>
                <a:latin typeface="Goudy Old Style"/>
                <a:ea typeface="Goudy Old Style"/>
                <a:cs typeface="Goudy Old Style"/>
                <a:sym typeface="Goudy Old Style"/>
              </a:defRPr>
            </a:lvl1pPr>
          </a:lstStyle>
          <a:p>
            <a:pPr/>
            <a:r>
              <a:t>GENESIS</a:t>
            </a:r>
          </a:p>
        </p:txBody>
      </p:sp>
      <p:sp>
        <p:nvSpPr>
          <p:cNvPr id="58" name="Creation and the Worship of God"/>
          <p:cNvSpPr txBox="1"/>
          <p:nvPr/>
        </p:nvSpPr>
        <p:spPr>
          <a:xfrm>
            <a:off x="1293285" y="6010264"/>
            <a:ext cx="10418230" cy="2482606"/>
          </a:xfrm>
          <a:prstGeom prst="rect">
            <a:avLst/>
          </a:prstGeom>
          <a:ln w="63500">
            <a:solidFill>
              <a:srgbClr val="A6AAA9"/>
            </a:solidFill>
            <a:miter lim="400000"/>
          </a:ln>
          <a:effectLst>
            <a:outerShdw sx="100000" sy="100000" kx="0" ky="0" algn="b" rotWithShape="0" blurRad="127000" dist="76200" dir="2700000">
              <a:srgbClr val="584A35"/>
            </a:outerShdw>
          </a:effectLst>
          <a:extLst>
            <a:ext uri="{C572A759-6A51-4108-AA02-DFA0A04FC94B}">
              <ma14:wrappingTextBoxFlag xmlns:ma14="http://schemas.microsoft.com/office/mac/drawingml/2011/main" val="1"/>
            </a:ext>
          </a:extLst>
        </p:spPr>
        <p:txBody>
          <a:bodyPr lIns="0" tIns="0" rIns="0" bIns="0" anchor="ctr"/>
          <a:lstStyle>
            <a:lvl1pPr defTabSz="457200">
              <a:lnSpc>
                <a:spcPct val="110000"/>
              </a:lnSpc>
              <a:defRPr b="1" spc="455" sz="6500">
                <a:solidFill>
                  <a:srgbClr val="FFFFFF"/>
                </a:solidFill>
                <a:latin typeface="Goudy Old Style"/>
                <a:ea typeface="Goudy Old Style"/>
                <a:cs typeface="Goudy Old Style"/>
                <a:sym typeface="Goudy Old Style"/>
              </a:defRPr>
            </a:lvl1pPr>
          </a:lstStyle>
          <a:p>
            <a:pPr/>
            <a:r>
              <a:t>Creation and the Worship of God</a:t>
            </a:r>
          </a:p>
        </p:txBody>
      </p:sp>
      <p:sp>
        <p:nvSpPr>
          <p:cNvPr id="59" name="Paul J. Bucknell"/>
          <p:cNvSpPr txBox="1"/>
          <p:nvPr/>
        </p:nvSpPr>
        <p:spPr>
          <a:xfrm>
            <a:off x="9414671" y="8991600"/>
            <a:ext cx="3403098" cy="623418"/>
          </a:xfrm>
          <a:prstGeom prst="rect">
            <a:avLst/>
          </a:prstGeom>
          <a:ln w="12700">
            <a:miter lim="400000"/>
          </a:ln>
          <a:effectLst>
            <a:outerShdw sx="100000" sy="100000" kx="0" ky="0" algn="b" rotWithShape="0" blurRad="38100" dist="76200" dir="2700000">
              <a:srgbClr val="000000">
                <a:alpha val="75000"/>
              </a:srgbClr>
            </a:outerShdw>
          </a:effectLst>
          <a:extLst>
            <a:ext uri="{C572A759-6A51-4108-AA02-DFA0A04FC94B}">
              <ma14:wrappingTextBoxFlag xmlns:ma14="http://schemas.microsoft.com/office/mac/drawingml/2011/main" val="1"/>
            </a:ext>
          </a:extLst>
        </p:spPr>
        <p:txBody>
          <a:bodyPr lIns="0" tIns="0" rIns="0" bIns="0"/>
          <a:lstStyle>
            <a:lvl1pPr defTabSz="457200">
              <a:defRPr sz="3700">
                <a:solidFill>
                  <a:srgbClr val="FFFFFF"/>
                </a:solidFill>
                <a:latin typeface="Goudy Old Style"/>
                <a:ea typeface="Goudy Old Style"/>
                <a:cs typeface="Goudy Old Style"/>
                <a:sym typeface="Goudy Old Style"/>
              </a:defRPr>
            </a:lvl1pPr>
          </a:lstStyle>
          <a:p>
            <a:pPr/>
            <a:r>
              <a:t>Paul J. Bucknell</a:t>
            </a:r>
          </a:p>
        </p:txBody>
      </p:sp>
      <p:sp>
        <p:nvSpPr>
          <p:cNvPr id="60" name="1:1-2:3"/>
          <p:cNvSpPr txBox="1"/>
          <p:nvPr/>
        </p:nvSpPr>
        <p:spPr>
          <a:xfrm>
            <a:off x="2151831" y="2133548"/>
            <a:ext cx="8701138" cy="1646635"/>
          </a:xfrm>
          <a:prstGeom prst="rect">
            <a:avLst/>
          </a:prstGeom>
          <a:ln w="12700">
            <a:miter lim="400000"/>
          </a:ln>
          <a:effectLst>
            <a:outerShdw sx="100000" sy="100000" kx="0" ky="0" algn="b" rotWithShape="0" blurRad="127000" dist="63500" dir="2700000">
              <a:srgbClr val="4C1023">
                <a:alpha val="78000"/>
              </a:srgbClr>
            </a:outerShdw>
          </a:effectLst>
          <a:extLst>
            <a:ext uri="{C572A759-6A51-4108-AA02-DFA0A04FC94B}">
              <ma14:wrappingTextBoxFlag xmlns:ma14="http://schemas.microsoft.com/office/mac/drawingml/2011/main" val="1"/>
            </a:ext>
          </a:extLst>
        </p:spPr>
        <p:txBody>
          <a:bodyPr lIns="0" tIns="0" rIns="0" bIns="0" anchor="ctr"/>
          <a:lstStyle>
            <a:lvl1pPr defTabSz="457200">
              <a:defRPr b="1" spc="996" sz="8300">
                <a:solidFill>
                  <a:srgbClr val="0D1C2F"/>
                </a:solidFill>
                <a:latin typeface="Goudy Old Style"/>
                <a:ea typeface="Goudy Old Style"/>
                <a:cs typeface="Goudy Old Style"/>
                <a:sym typeface="Goudy Old Style"/>
              </a:defRPr>
            </a:lvl1pPr>
          </a:lstStyle>
          <a:p>
            <a:pPr/>
            <a:r>
              <a:t>1:1-2:3</a:t>
            </a:r>
          </a:p>
        </p:txBody>
      </p:sp>
      <p:grpSp>
        <p:nvGrpSpPr>
          <p:cNvPr id="64" name="Group"/>
          <p:cNvGrpSpPr/>
          <p:nvPr/>
        </p:nvGrpSpPr>
        <p:grpSpPr>
          <a:xfrm>
            <a:off x="1095692" y="4167869"/>
            <a:ext cx="10813416" cy="708932"/>
            <a:chOff x="0" y="0"/>
            <a:chExt cx="10813414" cy="708930"/>
          </a:xfrm>
        </p:grpSpPr>
        <p:sp>
          <p:nvSpPr>
            <p:cNvPr id="61" name="The Book of Foundations"/>
            <p:cNvSpPr txBox="1"/>
            <p:nvPr/>
          </p:nvSpPr>
          <p:spPr>
            <a:xfrm>
              <a:off x="0" y="85513"/>
              <a:ext cx="10813415" cy="623418"/>
            </a:xfrm>
            <a:prstGeom prst="rect">
              <a:avLst/>
            </a:prstGeom>
            <a:noFill/>
            <a:ln w="12700" cap="flat">
              <a:noFill/>
              <a:miter lim="400000"/>
            </a:ln>
            <a:effectLst>
              <a:outerShdw sx="100000" sy="100000" kx="0" ky="0" algn="b" rotWithShape="0" blurRad="127000" dist="45613" dir="2700000">
                <a:srgbClr val="584A35"/>
              </a:outerShdw>
            </a:effectLst>
            <a:extLst>
              <a:ext uri="{C572A759-6A51-4108-AA02-DFA0A04FC94B}">
                <ma14:wrappingTextBoxFlag xmlns:ma14="http://schemas.microsoft.com/office/mac/drawingml/2011/main" val="1"/>
              </a:ext>
            </a:extLst>
          </p:spPr>
          <p:txBody>
            <a:bodyPr wrap="square" lIns="0" tIns="0" rIns="0" bIns="0" numCol="1" anchor="t">
              <a:noAutofit/>
            </a:bodyPr>
            <a:lstStyle>
              <a:lvl1pPr defTabSz="457200">
                <a:defRPr b="1" cap="all" spc="504">
                  <a:solidFill>
                    <a:srgbClr val="DCDEE0"/>
                  </a:solidFill>
                  <a:effectLst>
                    <a:outerShdw sx="100000" sy="100000" kx="0" ky="0" algn="b" rotWithShape="0" blurRad="12700" dist="12700" dir="16320000">
                      <a:srgbClr val="000000">
                        <a:alpha val="70000"/>
                      </a:srgbClr>
                    </a:outerShdw>
                  </a:effectLst>
                  <a:latin typeface="Goudy Old Style"/>
                  <a:ea typeface="Goudy Old Style"/>
                  <a:cs typeface="Goudy Old Style"/>
                  <a:sym typeface="Goudy Old Style"/>
                </a:defRPr>
              </a:lvl1pPr>
            </a:lstStyle>
            <a:p>
              <a:pPr/>
              <a:r>
                <a:t>The Book of Foundations</a:t>
              </a:r>
            </a:p>
          </p:txBody>
        </p:sp>
        <p:sp>
          <p:nvSpPr>
            <p:cNvPr id="62" name="Line"/>
            <p:cNvSpPr/>
            <p:nvPr/>
          </p:nvSpPr>
          <p:spPr>
            <a:xfrm>
              <a:off x="1406255" y="0"/>
              <a:ext cx="8000904" cy="0"/>
            </a:xfrm>
            <a:prstGeom prst="line">
              <a:avLst/>
            </a:prstGeom>
            <a:noFill/>
            <a:ln w="25400" cap="flat">
              <a:solidFill>
                <a:srgbClr val="D1D3D3"/>
              </a:solidFill>
              <a:prstDash val="solid"/>
              <a:miter lim="400000"/>
            </a:ln>
            <a:effectLst/>
          </p:spPr>
          <p:txBody>
            <a:bodyPr wrap="square" lIns="50800" tIns="50800" rIns="50800" bIns="50800" numCol="1" anchor="ctr">
              <a:noAutofit/>
            </a:bodyPr>
            <a:lstStyle/>
            <a:p>
              <a:pPr>
                <a:defRPr sz="2400"/>
              </a:pPr>
            </a:p>
          </p:txBody>
        </p:sp>
        <p:sp>
          <p:nvSpPr>
            <p:cNvPr id="63" name="Line"/>
            <p:cNvSpPr/>
            <p:nvPr/>
          </p:nvSpPr>
          <p:spPr>
            <a:xfrm>
              <a:off x="1406255" y="696230"/>
              <a:ext cx="8000904" cy="1"/>
            </a:xfrm>
            <a:prstGeom prst="line">
              <a:avLst/>
            </a:prstGeom>
            <a:noFill/>
            <a:ln w="25400" cap="flat">
              <a:solidFill>
                <a:srgbClr val="D1D3D3"/>
              </a:solidFill>
              <a:prstDash val="solid"/>
              <a:miter lim="400000"/>
            </a:ln>
            <a:effectLst/>
          </p:spPr>
          <p:txBody>
            <a:bodyPr wrap="square" lIns="50800" tIns="50800" rIns="50800" bIns="50800" numCol="1" anchor="ctr">
              <a:noAutofit/>
            </a:bodyPr>
            <a:lstStyle/>
            <a:p>
              <a:pPr>
                <a:defRPr sz="2400"/>
              </a:pPr>
            </a:p>
          </p:txBody>
        </p:sp>
      </p:grpSp>
      <p:sp>
        <p:nvSpPr>
          <p:cNvPr id="65" name="Oakland International Fellowship"/>
          <p:cNvSpPr txBox="1"/>
          <p:nvPr/>
        </p:nvSpPr>
        <p:spPr>
          <a:xfrm>
            <a:off x="283463" y="8921191"/>
            <a:ext cx="6652219" cy="623418"/>
          </a:xfrm>
          <a:prstGeom prst="rect">
            <a:avLst/>
          </a:prstGeom>
          <a:ln w="12700">
            <a:miter lim="400000"/>
          </a:ln>
          <a:effectLst>
            <a:outerShdw sx="100000" sy="100000" kx="0" ky="0" algn="b" rotWithShape="0" blurRad="38100" dist="76200" dir="2700000">
              <a:srgbClr val="000000">
                <a:alpha val="75000"/>
              </a:srgbClr>
            </a:outerShdw>
          </a:effectLst>
          <a:extLst>
            <a:ext uri="{C572A759-6A51-4108-AA02-DFA0A04FC94B}">
              <ma14:wrappingTextBoxFlag xmlns:ma14="http://schemas.microsoft.com/office/mac/drawingml/2011/main" val="1"/>
            </a:ext>
          </a:extLst>
        </p:spPr>
        <p:txBody>
          <a:bodyPr lIns="0" tIns="0" rIns="0" bIns="0"/>
          <a:lstStyle>
            <a:lvl1pPr algn="l" defTabSz="457200">
              <a:defRPr sz="3700">
                <a:solidFill>
                  <a:srgbClr val="FFFFFF"/>
                </a:solidFill>
                <a:latin typeface="Goudy Old Style"/>
                <a:ea typeface="Goudy Old Style"/>
                <a:cs typeface="Goudy Old Style"/>
                <a:sym typeface="Goudy Old Style"/>
              </a:defRPr>
            </a:lvl1pPr>
          </a:lstStyle>
          <a:p>
            <a:pPr/>
            <a:r>
              <a:t>Oakland International Fellowship</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58"/>
                                        </p:tgtEl>
                                        <p:attrNameLst>
                                          <p:attrName>style.visibility</p:attrName>
                                        </p:attrNameLst>
                                      </p:cBhvr>
                                      <p:to>
                                        <p:strVal val="visible"/>
                                      </p:to>
                                    </p:set>
                                    <p:animEffect filter="fade" transition="in">
                                      <p:cBhvr>
                                        <p:cTn id="7" dur="3250"/>
                                        <p:tgtEl>
                                          <p:spTgt spid="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8"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 name="Text"/>
          <p:cNvSpPr txBox="1"/>
          <p:nvPr/>
        </p:nvSpPr>
        <p:spPr>
          <a:xfrm>
            <a:off x="49671" y="4743450"/>
            <a:ext cx="338163" cy="266701"/>
          </a:xfrm>
          <a:prstGeom prst="rect">
            <a:avLst/>
          </a:prstGeom>
          <a:ln w="12700">
            <a:miter lim="400000"/>
          </a:ln>
        </p:spPr>
        <p:txBody>
          <a:bodyPr wrap="none" lIns="50800" tIns="50800" rIns="50800" bIns="50800" anchor="ctr">
            <a:spAutoFit/>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00">
                <a:latin typeface="Times"/>
                <a:ea typeface="Times"/>
                <a:cs typeface="Times"/>
                <a:sym typeface="Times"/>
              </a:defRPr>
            </a:pPr>
          </a:p>
        </p:txBody>
      </p:sp>
      <p:sp>
        <p:nvSpPr>
          <p:cNvPr id="119" name="God’s title - ‘God’-plural, 34x…"/>
          <p:cNvSpPr txBox="1"/>
          <p:nvPr/>
        </p:nvSpPr>
        <p:spPr>
          <a:xfrm>
            <a:off x="1839145" y="1147569"/>
            <a:ext cx="7787326" cy="591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640080" indent="-411480" algn="l">
              <a:spcBef>
                <a:spcPts val="3000"/>
              </a:spcBef>
              <a:buSzPct val="100000"/>
              <a:buChar char="•"/>
              <a:defRPr sz="3700"/>
            </a:pPr>
            <a:r>
              <a:t>God’s title - ‘God’-plural, 34x</a:t>
            </a:r>
          </a:p>
          <a:p>
            <a:pPr marL="640080" indent="-411480" algn="l">
              <a:spcBef>
                <a:spcPts val="3000"/>
              </a:spcBef>
              <a:buSzPct val="100000"/>
              <a:buChar char="•"/>
              <a:defRPr sz="3700"/>
            </a:pPr>
            <a:r>
              <a:t>God’s word - ‘Let’, ‘Said’</a:t>
            </a:r>
          </a:p>
          <a:p>
            <a:pPr marL="640080" indent="-411480" algn="l">
              <a:spcBef>
                <a:spcPts val="3000"/>
              </a:spcBef>
              <a:buSzPct val="100000"/>
              <a:buChar char="•"/>
              <a:defRPr sz="3700"/>
            </a:pPr>
            <a:r>
              <a:t>God’s thoughts - ‘Called’</a:t>
            </a:r>
          </a:p>
          <a:p>
            <a:pPr marL="640080" indent="-411480" algn="l">
              <a:spcBef>
                <a:spcPts val="3000"/>
              </a:spcBef>
              <a:buSzPct val="100000"/>
              <a:buChar char="•"/>
              <a:defRPr sz="3700"/>
            </a:pPr>
            <a:r>
              <a:t>God’s power - ‘created’ (</a:t>
            </a:r>
            <a:r>
              <a:rPr i="1">
                <a:latin typeface="Helvetica"/>
                <a:ea typeface="Helvetica"/>
                <a:cs typeface="Helvetica"/>
                <a:sym typeface="Helvetica"/>
              </a:rPr>
              <a:t>ex nihilo</a:t>
            </a:r>
            <a:r>
              <a:t>), ‘made’</a:t>
            </a:r>
          </a:p>
          <a:p>
            <a:pPr marL="640080" indent="-411480" algn="l">
              <a:spcBef>
                <a:spcPts val="3000"/>
              </a:spcBef>
              <a:buSzPct val="100000"/>
              <a:buChar char="•"/>
              <a:defRPr sz="3700"/>
            </a:pPr>
            <a:r>
              <a:t>God’s goodwill – “good”</a:t>
            </a:r>
          </a:p>
          <a:p>
            <a:pPr marL="640080" indent="-411480" algn="l">
              <a:spcBef>
                <a:spcPts val="3000"/>
              </a:spcBef>
              <a:buSzPct val="100000"/>
              <a:buChar char="•"/>
              <a:defRPr sz="3700"/>
            </a:pPr>
            <a:r>
              <a:t>God’s wisdom - 7th day complete</a:t>
            </a:r>
          </a:p>
        </p:txBody>
      </p:sp>
      <p:pic>
        <p:nvPicPr>
          <p:cNvPr id="120" name="Elohim.png" descr="Elohim.png"/>
          <p:cNvPicPr>
            <a:picLocks noChangeAspect="1"/>
          </p:cNvPicPr>
          <p:nvPr/>
        </p:nvPicPr>
        <p:blipFill>
          <a:blip r:embed="rId3">
            <a:extLst/>
          </a:blip>
          <a:stretch>
            <a:fillRect/>
          </a:stretch>
        </p:blipFill>
        <p:spPr>
          <a:xfrm>
            <a:off x="9367273" y="739442"/>
            <a:ext cx="3407723" cy="5218395"/>
          </a:xfrm>
          <a:prstGeom prst="rect">
            <a:avLst/>
          </a:prstGeom>
          <a:ln w="12700">
            <a:solidFill>
              <a:srgbClr val="000000"/>
            </a:solidFill>
            <a:miter lim="400000"/>
          </a:ln>
          <a:effectLst>
            <a:outerShdw sx="100000" sy="100000" kx="0" ky="0" algn="b" rotWithShape="0" blurRad="127000" dist="76200" dir="2700000">
              <a:srgbClr val="000000">
                <a:alpha val="75000"/>
              </a:srgbClr>
            </a:outerShdw>
          </a:effectLst>
        </p:spPr>
      </p:pic>
      <p:sp>
        <p:nvSpPr>
          <p:cNvPr id="121" name="1) God is Creator"/>
          <p:cNvSpPr txBox="1"/>
          <p:nvPr>
            <p:ph type="title"/>
          </p:nvPr>
        </p:nvSpPr>
        <p:spPr>
          <a:xfrm>
            <a:off x="1535305" y="124048"/>
            <a:ext cx="7787326" cy="735435"/>
          </a:xfrm>
          <a:prstGeom prst="rect">
            <a:avLst/>
          </a:prstGeom>
        </p:spPr>
        <p:txBody>
          <a:bodyPr/>
          <a:lstStyle/>
          <a:p>
            <a:pPr/>
            <a:r>
              <a:t>1) God is Creator</a:t>
            </a:r>
          </a:p>
        </p:txBody>
      </p:sp>
      <p:grpSp>
        <p:nvGrpSpPr>
          <p:cNvPr id="124" name="Group"/>
          <p:cNvGrpSpPr/>
          <p:nvPr/>
        </p:nvGrpSpPr>
        <p:grpSpPr>
          <a:xfrm>
            <a:off x="1535305" y="7250319"/>
            <a:ext cx="11469496" cy="2540001"/>
            <a:chOff x="0" y="0"/>
            <a:chExt cx="11469494" cy="2540000"/>
          </a:xfrm>
        </p:grpSpPr>
        <p:sp>
          <p:nvSpPr>
            <p:cNvPr id="122" name="Rectangle"/>
            <p:cNvSpPr/>
            <p:nvPr/>
          </p:nvSpPr>
          <p:spPr>
            <a:xfrm>
              <a:off x="0" y="0"/>
              <a:ext cx="11469495" cy="2540000"/>
            </a:xfrm>
            <a:prstGeom prst="rect">
              <a:avLst/>
            </a:prstGeom>
            <a:solidFill>
              <a:srgbClr val="100F14"/>
            </a:soli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123" name="“Thus says God the LORD, who created the heavens and stretched them out, who spread out the earth and its offspring, who gives breath to the people on it, and spirit to those who walk in it” (Isaiah 42:5)."/>
            <p:cNvSpPr txBox="1"/>
            <p:nvPr/>
          </p:nvSpPr>
          <p:spPr>
            <a:xfrm>
              <a:off x="400708" y="152400"/>
              <a:ext cx="11068787" cy="2235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spcBef>
                  <a:spcPts val="4200"/>
                </a:spcBef>
                <a:defRPr sz="3500">
                  <a:solidFill>
                    <a:srgbClr val="F9FCC8"/>
                  </a:solidFill>
                </a:defRPr>
              </a:lvl1pPr>
            </a:lstStyle>
            <a:p>
              <a:pPr/>
              <a:r>
                <a:t>“Thus says God the LORD, who created the heavens and stretched them out, who spread out the earth and its offspring, who gives breath to the people on it, and spirit to those who walk in it” (Isaiah 42:5).</a:t>
              </a:r>
            </a:p>
          </p:txBody>
        </p:sp>
      </p:grpSp>
    </p:spTree>
  </p:cSld>
  <p:clrMapOvr>
    <a:masterClrMapping/>
  </p:clrMapOvr>
  <mc:AlternateContent xmlns:mc="http://schemas.openxmlformats.org/markup-compatibility/2006">
    <mc:Choice xmlns:p14="http://schemas.microsoft.com/office/powerpoint/2010/main" Requires="p14">
      <p:transition spd="slow" advClick="1" p14:dur="27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19">
                                            <p:bg/>
                                          </p:spTgt>
                                        </p:tgtEl>
                                        <p:attrNameLst>
                                          <p:attrName>style.visibility</p:attrName>
                                        </p:attrNameLst>
                                      </p:cBhvr>
                                      <p:to>
                                        <p:strVal val="visible"/>
                                      </p:to>
                                    </p:set>
                                    <p:anim calcmode="lin" valueType="num">
                                      <p:cBhvr>
                                        <p:cTn id="7" dur="2250" fill="hold"/>
                                        <p:tgtEl>
                                          <p:spTgt spid="119">
                                            <p:bg/>
                                          </p:spTgt>
                                        </p:tgtEl>
                                        <p:attrNameLst>
                                          <p:attrName>ppt_x</p:attrName>
                                        </p:attrNameLst>
                                      </p:cBhvr>
                                      <p:tavLst>
                                        <p:tav tm="0">
                                          <p:val>
                                            <p:strVal val="#ppt_x"/>
                                          </p:val>
                                        </p:tav>
                                        <p:tav tm="100000">
                                          <p:val>
                                            <p:strVal val="#ppt_x"/>
                                          </p:val>
                                        </p:tav>
                                      </p:tavLst>
                                    </p:anim>
                                    <p:anim calcmode="lin" valueType="num">
                                      <p:cBhvr>
                                        <p:cTn id="8" dur="2250" fill="hold"/>
                                        <p:tgtEl>
                                          <p:spTgt spid="119">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119">
                                            <p:txEl>
                                              <p:pRg st="0" end="0"/>
                                            </p:txEl>
                                          </p:spTgt>
                                        </p:tgtEl>
                                        <p:attrNameLst>
                                          <p:attrName>style.visibility</p:attrName>
                                        </p:attrNameLst>
                                      </p:cBhvr>
                                      <p:to>
                                        <p:strVal val="visible"/>
                                      </p:to>
                                    </p:set>
                                    <p:anim calcmode="lin" valueType="num">
                                      <p:cBhvr>
                                        <p:cTn id="11" dur="2250" fill="hold"/>
                                        <p:tgtEl>
                                          <p:spTgt spid="119">
                                            <p:txEl>
                                              <p:pRg st="0" end="0"/>
                                            </p:txEl>
                                          </p:spTgt>
                                        </p:tgtEl>
                                        <p:attrNameLst>
                                          <p:attrName>ppt_x</p:attrName>
                                        </p:attrNameLst>
                                      </p:cBhvr>
                                      <p:tavLst>
                                        <p:tav tm="0">
                                          <p:val>
                                            <p:strVal val="#ppt_x"/>
                                          </p:val>
                                        </p:tav>
                                        <p:tav tm="100000">
                                          <p:val>
                                            <p:strVal val="#ppt_x"/>
                                          </p:val>
                                        </p:tav>
                                      </p:tavLst>
                                    </p:anim>
                                    <p:anim calcmode="lin" valueType="num">
                                      <p:cBhvr>
                                        <p:cTn id="12" dur="2250" fill="hold"/>
                                        <p:tgtEl>
                                          <p:spTgt spid="119">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250"/>
                            </p:stCondLst>
                            <p:childTnLst>
                              <p:par>
                                <p:cTn id="14" presetClass="entr" nodeType="afterEffect" presetSubtype="32" presetID="4" grpId="2" fill="hold">
                                  <p:stCondLst>
                                    <p:cond delay="0"/>
                                  </p:stCondLst>
                                  <p:iterate type="el" backwards="0">
                                    <p:tmAbs val="0"/>
                                  </p:iterate>
                                  <p:childTnLst>
                                    <p:set>
                                      <p:cBhvr>
                                        <p:cTn id="15" fill="hold"/>
                                        <p:tgtEl>
                                          <p:spTgt spid="120"/>
                                        </p:tgtEl>
                                        <p:attrNameLst>
                                          <p:attrName>style.visibility</p:attrName>
                                        </p:attrNameLst>
                                      </p:cBhvr>
                                      <p:to>
                                        <p:strVal val="visible"/>
                                      </p:to>
                                    </p:set>
                                    <p:animEffect filter="box(out)" transition="in">
                                      <p:cBhvr>
                                        <p:cTn id="16" dur="2750"/>
                                        <p:tgtEl>
                                          <p:spTgt spid="120"/>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4" presetID="2" grpId="1" fill="hold">
                                  <p:stCondLst>
                                    <p:cond delay="0"/>
                                  </p:stCondLst>
                                  <p:iterate type="el" backwards="0">
                                    <p:tmAbs val="0"/>
                                  </p:iterate>
                                  <p:childTnLst>
                                    <p:set>
                                      <p:cBhvr>
                                        <p:cTn id="20" fill="hold"/>
                                        <p:tgtEl>
                                          <p:spTgt spid="119">
                                            <p:txEl>
                                              <p:pRg st="1" end="1"/>
                                            </p:txEl>
                                          </p:spTgt>
                                        </p:tgtEl>
                                        <p:attrNameLst>
                                          <p:attrName>style.visibility</p:attrName>
                                        </p:attrNameLst>
                                      </p:cBhvr>
                                      <p:to>
                                        <p:strVal val="visible"/>
                                      </p:to>
                                    </p:set>
                                    <p:anim calcmode="lin" valueType="num">
                                      <p:cBhvr>
                                        <p:cTn id="21" dur="2250" fill="hold"/>
                                        <p:tgtEl>
                                          <p:spTgt spid="119">
                                            <p:txEl>
                                              <p:pRg st="1" end="1"/>
                                            </p:txEl>
                                          </p:spTgt>
                                        </p:tgtEl>
                                        <p:attrNameLst>
                                          <p:attrName>ppt_x</p:attrName>
                                        </p:attrNameLst>
                                      </p:cBhvr>
                                      <p:tavLst>
                                        <p:tav tm="0">
                                          <p:val>
                                            <p:strVal val="#ppt_x"/>
                                          </p:val>
                                        </p:tav>
                                        <p:tav tm="100000">
                                          <p:val>
                                            <p:strVal val="#ppt_x"/>
                                          </p:val>
                                        </p:tav>
                                      </p:tavLst>
                                    </p:anim>
                                    <p:anim calcmode="lin" valueType="num">
                                      <p:cBhvr>
                                        <p:cTn id="22" dur="2250" fill="hold"/>
                                        <p:tgtEl>
                                          <p:spTgt spid="1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4" presetID="2" grpId="1" fill="hold">
                                  <p:stCondLst>
                                    <p:cond delay="0"/>
                                  </p:stCondLst>
                                  <p:iterate type="el" backwards="0">
                                    <p:tmAbs val="0"/>
                                  </p:iterate>
                                  <p:childTnLst>
                                    <p:set>
                                      <p:cBhvr>
                                        <p:cTn id="26" fill="hold"/>
                                        <p:tgtEl>
                                          <p:spTgt spid="119">
                                            <p:txEl>
                                              <p:pRg st="2" end="2"/>
                                            </p:txEl>
                                          </p:spTgt>
                                        </p:tgtEl>
                                        <p:attrNameLst>
                                          <p:attrName>style.visibility</p:attrName>
                                        </p:attrNameLst>
                                      </p:cBhvr>
                                      <p:to>
                                        <p:strVal val="visible"/>
                                      </p:to>
                                    </p:set>
                                    <p:anim calcmode="lin" valueType="num">
                                      <p:cBhvr>
                                        <p:cTn id="27" dur="2250" fill="hold"/>
                                        <p:tgtEl>
                                          <p:spTgt spid="119">
                                            <p:txEl>
                                              <p:pRg st="2" end="2"/>
                                            </p:txEl>
                                          </p:spTgt>
                                        </p:tgtEl>
                                        <p:attrNameLst>
                                          <p:attrName>ppt_x</p:attrName>
                                        </p:attrNameLst>
                                      </p:cBhvr>
                                      <p:tavLst>
                                        <p:tav tm="0">
                                          <p:val>
                                            <p:strVal val="#ppt_x"/>
                                          </p:val>
                                        </p:tav>
                                        <p:tav tm="100000">
                                          <p:val>
                                            <p:strVal val="#ppt_x"/>
                                          </p:val>
                                        </p:tav>
                                      </p:tavLst>
                                    </p:anim>
                                    <p:anim calcmode="lin" valueType="num">
                                      <p:cBhvr>
                                        <p:cTn id="28" dur="2250" fill="hold"/>
                                        <p:tgtEl>
                                          <p:spTgt spid="1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4" presetID="2" grpId="1" fill="hold">
                                  <p:stCondLst>
                                    <p:cond delay="0"/>
                                  </p:stCondLst>
                                  <p:iterate type="el" backwards="0">
                                    <p:tmAbs val="0"/>
                                  </p:iterate>
                                  <p:childTnLst>
                                    <p:set>
                                      <p:cBhvr>
                                        <p:cTn id="32" fill="hold"/>
                                        <p:tgtEl>
                                          <p:spTgt spid="119">
                                            <p:txEl>
                                              <p:pRg st="3" end="3"/>
                                            </p:txEl>
                                          </p:spTgt>
                                        </p:tgtEl>
                                        <p:attrNameLst>
                                          <p:attrName>style.visibility</p:attrName>
                                        </p:attrNameLst>
                                      </p:cBhvr>
                                      <p:to>
                                        <p:strVal val="visible"/>
                                      </p:to>
                                    </p:set>
                                    <p:anim calcmode="lin" valueType="num">
                                      <p:cBhvr>
                                        <p:cTn id="33" dur="2250" fill="hold"/>
                                        <p:tgtEl>
                                          <p:spTgt spid="119">
                                            <p:txEl>
                                              <p:pRg st="3" end="3"/>
                                            </p:txEl>
                                          </p:spTgt>
                                        </p:tgtEl>
                                        <p:attrNameLst>
                                          <p:attrName>ppt_x</p:attrName>
                                        </p:attrNameLst>
                                      </p:cBhvr>
                                      <p:tavLst>
                                        <p:tav tm="0">
                                          <p:val>
                                            <p:strVal val="#ppt_x"/>
                                          </p:val>
                                        </p:tav>
                                        <p:tav tm="100000">
                                          <p:val>
                                            <p:strVal val="#ppt_x"/>
                                          </p:val>
                                        </p:tav>
                                      </p:tavLst>
                                    </p:anim>
                                    <p:anim calcmode="lin" valueType="num">
                                      <p:cBhvr>
                                        <p:cTn id="34" dur="2250" fill="hold"/>
                                        <p:tgtEl>
                                          <p:spTgt spid="1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4" presetID="2" grpId="1" fill="hold">
                                  <p:stCondLst>
                                    <p:cond delay="0"/>
                                  </p:stCondLst>
                                  <p:iterate type="el" backwards="0">
                                    <p:tmAbs val="0"/>
                                  </p:iterate>
                                  <p:childTnLst>
                                    <p:set>
                                      <p:cBhvr>
                                        <p:cTn id="38" fill="hold"/>
                                        <p:tgtEl>
                                          <p:spTgt spid="119">
                                            <p:txEl>
                                              <p:pRg st="4" end="4"/>
                                            </p:txEl>
                                          </p:spTgt>
                                        </p:tgtEl>
                                        <p:attrNameLst>
                                          <p:attrName>style.visibility</p:attrName>
                                        </p:attrNameLst>
                                      </p:cBhvr>
                                      <p:to>
                                        <p:strVal val="visible"/>
                                      </p:to>
                                    </p:set>
                                    <p:anim calcmode="lin" valueType="num">
                                      <p:cBhvr>
                                        <p:cTn id="39" dur="2250" fill="hold"/>
                                        <p:tgtEl>
                                          <p:spTgt spid="119">
                                            <p:txEl>
                                              <p:pRg st="4" end="4"/>
                                            </p:txEl>
                                          </p:spTgt>
                                        </p:tgtEl>
                                        <p:attrNameLst>
                                          <p:attrName>ppt_x</p:attrName>
                                        </p:attrNameLst>
                                      </p:cBhvr>
                                      <p:tavLst>
                                        <p:tav tm="0">
                                          <p:val>
                                            <p:strVal val="#ppt_x"/>
                                          </p:val>
                                        </p:tav>
                                        <p:tav tm="100000">
                                          <p:val>
                                            <p:strVal val="#ppt_x"/>
                                          </p:val>
                                        </p:tav>
                                      </p:tavLst>
                                    </p:anim>
                                    <p:anim calcmode="lin" valueType="num">
                                      <p:cBhvr>
                                        <p:cTn id="40" dur="2250" fill="hold"/>
                                        <p:tgtEl>
                                          <p:spTgt spid="1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4" presetID="2" grpId="1" fill="hold">
                                  <p:stCondLst>
                                    <p:cond delay="0"/>
                                  </p:stCondLst>
                                  <p:iterate type="el" backwards="0">
                                    <p:tmAbs val="0"/>
                                  </p:iterate>
                                  <p:childTnLst>
                                    <p:set>
                                      <p:cBhvr>
                                        <p:cTn id="44" fill="hold"/>
                                        <p:tgtEl>
                                          <p:spTgt spid="119">
                                            <p:txEl>
                                              <p:pRg st="5" end="5"/>
                                            </p:txEl>
                                          </p:spTgt>
                                        </p:tgtEl>
                                        <p:attrNameLst>
                                          <p:attrName>style.visibility</p:attrName>
                                        </p:attrNameLst>
                                      </p:cBhvr>
                                      <p:to>
                                        <p:strVal val="visible"/>
                                      </p:to>
                                    </p:set>
                                    <p:anim calcmode="lin" valueType="num">
                                      <p:cBhvr>
                                        <p:cTn id="45" dur="2250" fill="hold"/>
                                        <p:tgtEl>
                                          <p:spTgt spid="119">
                                            <p:txEl>
                                              <p:pRg st="5" end="5"/>
                                            </p:txEl>
                                          </p:spTgt>
                                        </p:tgtEl>
                                        <p:attrNameLst>
                                          <p:attrName>ppt_x</p:attrName>
                                        </p:attrNameLst>
                                      </p:cBhvr>
                                      <p:tavLst>
                                        <p:tav tm="0">
                                          <p:val>
                                            <p:strVal val="#ppt_x"/>
                                          </p:val>
                                        </p:tav>
                                        <p:tav tm="100000">
                                          <p:val>
                                            <p:strVal val="#ppt_x"/>
                                          </p:val>
                                        </p:tav>
                                      </p:tavLst>
                                    </p:anim>
                                    <p:anim calcmode="lin" valueType="num">
                                      <p:cBhvr>
                                        <p:cTn id="46" dur="2250" fill="hold"/>
                                        <p:tgtEl>
                                          <p:spTgt spid="119">
                                            <p:txEl>
                                              <p:pRg st="5" end="5"/>
                                            </p:txEl>
                                          </p:spTgt>
                                        </p:tgtEl>
                                        <p:attrNameLst>
                                          <p:attrName>ppt_y</p:attrName>
                                        </p:attrNameLst>
                                      </p:cBhvr>
                                      <p:tavLst>
                                        <p:tav tm="0">
                                          <p:val>
                                            <p:strVal val="1+#ppt_h/2"/>
                                          </p:val>
                                        </p:tav>
                                        <p:tav tm="100000">
                                          <p:val>
                                            <p:strVal val="#ppt_y"/>
                                          </p:val>
                                        </p:tav>
                                      </p:tavLst>
                                    </p:anim>
                                  </p:childTnLst>
                                </p:cTn>
                              </p:par>
                            </p:childTnLst>
                          </p:cTn>
                        </p:par>
                        <p:par>
                          <p:cTn id="47" fill="hold">
                            <p:stCondLst>
                              <p:cond delay="2250"/>
                            </p:stCondLst>
                            <p:childTnLst>
                              <p:par>
                                <p:cTn id="48" presetClass="entr" nodeType="afterEffect" presetSubtype="16" presetID="23" grpId="3" fill="hold">
                                  <p:stCondLst>
                                    <p:cond delay="0"/>
                                  </p:stCondLst>
                                  <p:iterate type="el" backwards="0">
                                    <p:tmAbs val="0"/>
                                  </p:iterate>
                                  <p:childTnLst>
                                    <p:set>
                                      <p:cBhvr>
                                        <p:cTn id="49" fill="hold"/>
                                        <p:tgtEl>
                                          <p:spTgt spid="124"/>
                                        </p:tgtEl>
                                        <p:attrNameLst>
                                          <p:attrName>style.visibility</p:attrName>
                                        </p:attrNameLst>
                                      </p:cBhvr>
                                      <p:to>
                                        <p:strVal val="visible"/>
                                      </p:to>
                                    </p:set>
                                    <p:anim calcmode="lin" valueType="num">
                                      <p:cBhvr>
                                        <p:cTn id="50" dur="2500" fill="hold"/>
                                        <p:tgtEl>
                                          <p:spTgt spid="124"/>
                                        </p:tgtEl>
                                        <p:attrNameLst>
                                          <p:attrName>ppt_w</p:attrName>
                                        </p:attrNameLst>
                                      </p:cBhvr>
                                      <p:tavLst>
                                        <p:tav tm="0">
                                          <p:val>
                                            <p:fltVal val="0"/>
                                          </p:val>
                                        </p:tav>
                                        <p:tav tm="100000">
                                          <p:val>
                                            <p:strVal val="#ppt_w"/>
                                          </p:val>
                                        </p:tav>
                                      </p:tavLst>
                                    </p:anim>
                                    <p:anim calcmode="lin" valueType="num">
                                      <p:cBhvr>
                                        <p:cTn id="51" dur="2500" fill="hold"/>
                                        <p:tgtEl>
                                          <p:spTgt spid="1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19" grpId="1"/>
      <p:bldP build="whole" bldLvl="1" animBg="1" rev="0" advAuto="0" spid="120" grpId="2"/>
      <p:bldP build="whole" bldLvl="1" animBg="1" rev="0" advAuto="0" spid="124" grpId="3"/>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Text"/>
          <p:cNvSpPr txBox="1"/>
          <p:nvPr/>
        </p:nvSpPr>
        <p:spPr>
          <a:xfrm>
            <a:off x="49671" y="4743450"/>
            <a:ext cx="338163" cy="266701"/>
          </a:xfrm>
          <a:prstGeom prst="rect">
            <a:avLst/>
          </a:prstGeom>
          <a:ln w="12700">
            <a:miter lim="400000"/>
          </a:ln>
        </p:spPr>
        <p:txBody>
          <a:bodyPr wrap="none" lIns="50800" tIns="50800" rIns="50800" bIns="50800" anchor="ctr">
            <a:spAutoFit/>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00">
                <a:latin typeface="Times"/>
                <a:ea typeface="Times"/>
                <a:cs typeface="Times"/>
                <a:sym typeface="Times"/>
              </a:defRPr>
            </a:pPr>
          </a:p>
        </p:txBody>
      </p:sp>
      <p:sp>
        <p:nvSpPr>
          <p:cNvPr id="129" name="God wants us to know we are His creation and are wholly dependent upon Him.…"/>
          <p:cNvSpPr txBox="1"/>
          <p:nvPr/>
        </p:nvSpPr>
        <p:spPr>
          <a:xfrm>
            <a:off x="1573598" y="946149"/>
            <a:ext cx="11074314" cy="7861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640080" indent="-411480" algn="l">
              <a:spcBef>
                <a:spcPts val="1200"/>
              </a:spcBef>
              <a:buSzPct val="100000"/>
              <a:buChar char="•"/>
              <a:defRPr sz="3700"/>
            </a:pPr>
            <a:r>
              <a:t>God wants us to know we are His creation and are wholly dependent upon Him.</a:t>
            </a:r>
          </a:p>
          <a:p>
            <a:pPr lvl="1" marL="1371600" indent="-457200" algn="l">
              <a:spcBef>
                <a:spcPts val="1200"/>
              </a:spcBef>
              <a:buSzPct val="100000"/>
              <a:buChar char="-"/>
              <a:defRPr sz="3400"/>
            </a:pPr>
            <a:r>
              <a:t>God alone made the world in orderly fashion.</a:t>
            </a:r>
          </a:p>
          <a:p>
            <a:pPr lvl="1" marL="1371600" indent="-457200" algn="l">
              <a:spcBef>
                <a:spcPts val="1200"/>
              </a:spcBef>
              <a:buSzPct val="100000"/>
              <a:buChar char="-"/>
              <a:defRPr sz="3400"/>
            </a:pPr>
            <a:r>
              <a:t>The world including animals and people are not moving balls of chaotic atoms.</a:t>
            </a:r>
          </a:p>
          <a:p>
            <a:pPr lvl="1" marL="1371600" indent="-457200" algn="l">
              <a:spcBef>
                <a:spcPts val="1200"/>
              </a:spcBef>
              <a:buSzPct val="100000"/>
              <a:buChar char="-"/>
              <a:defRPr sz="3400"/>
            </a:pPr>
            <a:r>
              <a:t>There are no other ‘gods’, and if so, they are dependent upon him (e.g. sun).</a:t>
            </a:r>
          </a:p>
          <a:p>
            <a:pPr lvl="1" marL="1371600" indent="-457200" algn="l">
              <a:spcBef>
                <a:spcPts val="1200"/>
              </a:spcBef>
              <a:buSzPct val="100000"/>
              <a:buChar char="-"/>
              <a:defRPr sz="3400"/>
            </a:pPr>
            <a:r>
              <a:t>The Eternal is clearly separated from that which was created (i.e. time).</a:t>
            </a:r>
          </a:p>
          <a:p>
            <a:pPr lvl="1" marL="1371600" indent="-457200" algn="l">
              <a:spcBef>
                <a:spcPts val="1200"/>
              </a:spcBef>
              <a:buSzPct val="100000"/>
              <a:buChar char="-"/>
              <a:defRPr sz="3400"/>
            </a:pPr>
            <a:r>
              <a:t>All things owe their existence and purpose to God their Maker.</a:t>
            </a:r>
          </a:p>
          <a:p>
            <a:pPr lvl="1" marL="1371600" indent="-457200" algn="l">
              <a:spcBef>
                <a:spcPts val="1200"/>
              </a:spcBef>
              <a:buSzPct val="100000"/>
              <a:buChar char="-"/>
              <a:defRPr sz="3400"/>
            </a:pPr>
            <a:r>
              <a:t>Autonomy, self-expression or individualism all voice disagreement with God’s assessment.</a:t>
            </a:r>
          </a:p>
        </p:txBody>
      </p:sp>
      <p:sp>
        <p:nvSpPr>
          <p:cNvPr id="130" name="1) God is Creator– A Summary"/>
          <p:cNvSpPr txBox="1"/>
          <p:nvPr>
            <p:ph type="title"/>
          </p:nvPr>
        </p:nvSpPr>
        <p:spPr>
          <a:xfrm>
            <a:off x="1535305" y="124048"/>
            <a:ext cx="7787326" cy="735435"/>
          </a:xfrm>
          <a:prstGeom prst="rect">
            <a:avLst/>
          </a:prstGeom>
        </p:spPr>
        <p:txBody>
          <a:bodyPr/>
          <a:lstStyle/>
          <a:p>
            <a:pPr/>
            <a:r>
              <a:t>1) God is Creator– A Summary</a:t>
            </a:r>
          </a:p>
        </p:txBody>
      </p:sp>
      <p:sp>
        <p:nvSpPr>
          <p:cNvPr id="131" name="People everywhere ought to worship God."/>
          <p:cNvSpPr txBox="1"/>
          <p:nvPr/>
        </p:nvSpPr>
        <p:spPr>
          <a:xfrm>
            <a:off x="1522453" y="9161781"/>
            <a:ext cx="11527159" cy="626721"/>
          </a:xfrm>
          <a:prstGeom prst="rect">
            <a:avLst/>
          </a:prstGeom>
          <a:blipFill>
            <a:blip r:embed="rId3"/>
          </a:blipFill>
          <a:ln w="12700">
            <a:miter lim="400000"/>
          </a:ln>
          <a:effectLst>
            <a:outerShdw sx="100000" sy="100000" kx="0" ky="0" algn="b" rotWithShape="0" blurRad="355600" dist="0" dir="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spAutoFit/>
          </a:bodyPr>
          <a:lstStyle>
            <a:lvl1pPr>
              <a:defRPr b="1" sz="4400">
                <a:solidFill>
                  <a:srgbClr val="FFFFFF"/>
                </a:solidFill>
                <a:latin typeface="+mj-lt"/>
                <a:ea typeface="+mj-ea"/>
                <a:cs typeface="+mj-cs"/>
                <a:sym typeface="Helvetica Condensed Medium"/>
              </a:defRPr>
            </a:lvl1pPr>
          </a:lstStyle>
          <a:p>
            <a:pPr/>
            <a:r>
              <a:t>People everywhere ought to worship God.</a:t>
            </a:r>
          </a:p>
        </p:txBody>
      </p:sp>
    </p:spTree>
  </p:cSld>
  <p:clrMapOvr>
    <a:masterClrMapping/>
  </p:clrMapOvr>
  <mc:AlternateContent xmlns:mc="http://schemas.openxmlformats.org/markup-compatibility/2006">
    <mc:Choice xmlns:p14="http://schemas.microsoft.com/office/powerpoint/2010/main" Requires="p14">
      <p:transition spd="slow" advClick="1" p14:dur="27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lt" backwards="0">
                                    <p:tmAbs val="0"/>
                                  </p:iterate>
                                  <p:childTnLst>
                                    <p:set>
                                      <p:cBhvr>
                                        <p:cTn id="6" fill="hold"/>
                                        <p:tgtEl>
                                          <p:spTgt spid="129">
                                            <p:bg/>
                                          </p:spTgt>
                                        </p:tgtEl>
                                        <p:attrNameLst>
                                          <p:attrName>style.visibility</p:attrName>
                                        </p:attrNameLst>
                                      </p:cBhvr>
                                      <p:to>
                                        <p:strVal val="visible"/>
                                      </p:to>
                                    </p:set>
                                    <p:anim calcmode="lin" valueType="num">
                                      <p:cBhvr>
                                        <p:cTn id="7" dur="1000" fill="hold"/>
                                        <p:tgtEl>
                                          <p:spTgt spid="129">
                                            <p:bg/>
                                          </p:spTgt>
                                        </p:tgtEl>
                                        <p:attrNameLst>
                                          <p:attrName>ppt_x</p:attrName>
                                        </p:attrNameLst>
                                      </p:cBhvr>
                                      <p:tavLst>
                                        <p:tav tm="0">
                                          <p:val>
                                            <p:strVal val="0-#ppt_w/2"/>
                                          </p:val>
                                        </p:tav>
                                        <p:tav tm="100000">
                                          <p:val>
                                            <p:strVal val="#ppt_x"/>
                                          </p:val>
                                        </p:tav>
                                      </p:tavLst>
                                    </p:anim>
                                    <p:anim calcmode="lin" valueType="num">
                                      <p:cBhvr>
                                        <p:cTn id="8" dur="1000" fill="hold"/>
                                        <p:tgtEl>
                                          <p:spTgt spid="129">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lt" backwards="0">
                                    <p:tmAbs val="0"/>
                                  </p:iterate>
                                  <p:childTnLst>
                                    <p:set>
                                      <p:cBhvr>
                                        <p:cTn id="10" fill="hold"/>
                                        <p:tgtEl>
                                          <p:spTgt spid="129">
                                            <p:txEl>
                                              <p:pRg st="0" end="0"/>
                                            </p:txEl>
                                          </p:spTgt>
                                        </p:tgtEl>
                                        <p:attrNameLst>
                                          <p:attrName>style.visibility</p:attrName>
                                        </p:attrNameLst>
                                      </p:cBhvr>
                                      <p:to>
                                        <p:strVal val="visible"/>
                                      </p:to>
                                    </p:set>
                                    <p:anim calcmode="lin" valueType="num">
                                      <p:cBhvr>
                                        <p:cTn id="11" dur="1000" fill="hold"/>
                                        <p:tgtEl>
                                          <p:spTgt spid="129">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2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1" fill="hold">
                                  <p:stCondLst>
                                    <p:cond delay="0"/>
                                  </p:stCondLst>
                                  <p:iterate type="lt" backwards="0">
                                    <p:tmAbs val="0"/>
                                  </p:iterate>
                                  <p:childTnLst>
                                    <p:set>
                                      <p:cBhvr>
                                        <p:cTn id="16" fill="hold"/>
                                        <p:tgtEl>
                                          <p:spTgt spid="129">
                                            <p:txEl>
                                              <p:pRg st="1" end="1"/>
                                            </p:txEl>
                                          </p:spTgt>
                                        </p:tgtEl>
                                        <p:attrNameLst>
                                          <p:attrName>style.visibility</p:attrName>
                                        </p:attrNameLst>
                                      </p:cBhvr>
                                      <p:to>
                                        <p:strVal val="visible"/>
                                      </p:to>
                                    </p:set>
                                    <p:anim calcmode="lin" valueType="num">
                                      <p:cBhvr>
                                        <p:cTn id="17" dur="1000" fill="hold"/>
                                        <p:tgtEl>
                                          <p:spTgt spid="129">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129">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Class="entr" nodeType="afterEffect" presetSubtype="8" presetID="2" grpId="1" fill="hold">
                                  <p:stCondLst>
                                    <p:cond delay="0"/>
                                  </p:stCondLst>
                                  <p:iterate type="lt" backwards="0">
                                    <p:tmAbs val="0"/>
                                  </p:iterate>
                                  <p:childTnLst>
                                    <p:set>
                                      <p:cBhvr>
                                        <p:cTn id="21" fill="hold"/>
                                        <p:tgtEl>
                                          <p:spTgt spid="129">
                                            <p:txEl>
                                              <p:pRg st="2" end="2"/>
                                            </p:txEl>
                                          </p:spTgt>
                                        </p:tgtEl>
                                        <p:attrNameLst>
                                          <p:attrName>style.visibility</p:attrName>
                                        </p:attrNameLst>
                                      </p:cBhvr>
                                      <p:to>
                                        <p:strVal val="visible"/>
                                      </p:to>
                                    </p:set>
                                    <p:anim calcmode="lin" valueType="num">
                                      <p:cBhvr>
                                        <p:cTn id="22" dur="1000" fill="hold"/>
                                        <p:tgtEl>
                                          <p:spTgt spid="129">
                                            <p:txEl>
                                              <p:pRg st="2" end="2"/>
                                            </p:txEl>
                                          </p:spTgt>
                                        </p:tgtEl>
                                        <p:attrNameLst>
                                          <p:attrName>ppt_x</p:attrName>
                                        </p:attrNameLst>
                                      </p:cBhvr>
                                      <p:tavLst>
                                        <p:tav tm="0">
                                          <p:val>
                                            <p:strVal val="0-#ppt_w/2"/>
                                          </p:val>
                                        </p:tav>
                                        <p:tav tm="100000">
                                          <p:val>
                                            <p:strVal val="#ppt_x"/>
                                          </p:val>
                                        </p:tav>
                                      </p:tavLst>
                                    </p:anim>
                                    <p:anim calcmode="lin" valueType="num">
                                      <p:cBhvr>
                                        <p:cTn id="23" dur="1000" fill="hold"/>
                                        <p:tgtEl>
                                          <p:spTgt spid="12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8" presetID="2" grpId="1" fill="hold">
                                  <p:stCondLst>
                                    <p:cond delay="0"/>
                                  </p:stCondLst>
                                  <p:iterate type="lt" backwards="0">
                                    <p:tmAbs val="0"/>
                                  </p:iterate>
                                  <p:childTnLst>
                                    <p:set>
                                      <p:cBhvr>
                                        <p:cTn id="27" fill="hold"/>
                                        <p:tgtEl>
                                          <p:spTgt spid="129">
                                            <p:txEl>
                                              <p:pRg st="3" end="3"/>
                                            </p:txEl>
                                          </p:spTgt>
                                        </p:tgtEl>
                                        <p:attrNameLst>
                                          <p:attrName>style.visibility</p:attrName>
                                        </p:attrNameLst>
                                      </p:cBhvr>
                                      <p:to>
                                        <p:strVal val="visible"/>
                                      </p:to>
                                    </p:set>
                                    <p:anim calcmode="lin" valueType="num">
                                      <p:cBhvr>
                                        <p:cTn id="28" dur="1000" fill="hold"/>
                                        <p:tgtEl>
                                          <p:spTgt spid="129">
                                            <p:txEl>
                                              <p:pRg st="3" end="3"/>
                                            </p:txEl>
                                          </p:spTgt>
                                        </p:tgtEl>
                                        <p:attrNameLst>
                                          <p:attrName>ppt_x</p:attrName>
                                        </p:attrNameLst>
                                      </p:cBhvr>
                                      <p:tavLst>
                                        <p:tav tm="0">
                                          <p:val>
                                            <p:strVal val="0-#ppt_w/2"/>
                                          </p:val>
                                        </p:tav>
                                        <p:tav tm="100000">
                                          <p:val>
                                            <p:strVal val="#ppt_x"/>
                                          </p:val>
                                        </p:tav>
                                      </p:tavLst>
                                    </p:anim>
                                    <p:anim calcmode="lin" valueType="num">
                                      <p:cBhvr>
                                        <p:cTn id="29" dur="1000" fill="hold"/>
                                        <p:tgtEl>
                                          <p:spTgt spid="12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8" presetID="2" grpId="1" fill="hold">
                                  <p:stCondLst>
                                    <p:cond delay="0"/>
                                  </p:stCondLst>
                                  <p:iterate type="lt" backwards="0">
                                    <p:tmAbs val="0"/>
                                  </p:iterate>
                                  <p:childTnLst>
                                    <p:set>
                                      <p:cBhvr>
                                        <p:cTn id="33" fill="hold"/>
                                        <p:tgtEl>
                                          <p:spTgt spid="129">
                                            <p:txEl>
                                              <p:pRg st="4" end="4"/>
                                            </p:txEl>
                                          </p:spTgt>
                                        </p:tgtEl>
                                        <p:attrNameLst>
                                          <p:attrName>style.visibility</p:attrName>
                                        </p:attrNameLst>
                                      </p:cBhvr>
                                      <p:to>
                                        <p:strVal val="visible"/>
                                      </p:to>
                                    </p:set>
                                    <p:anim calcmode="lin" valueType="num">
                                      <p:cBhvr>
                                        <p:cTn id="34" dur="1000" fill="hold"/>
                                        <p:tgtEl>
                                          <p:spTgt spid="129">
                                            <p:txEl>
                                              <p:pRg st="4" end="4"/>
                                            </p:txEl>
                                          </p:spTgt>
                                        </p:tgtEl>
                                        <p:attrNameLst>
                                          <p:attrName>ppt_x</p:attrName>
                                        </p:attrNameLst>
                                      </p:cBhvr>
                                      <p:tavLst>
                                        <p:tav tm="0">
                                          <p:val>
                                            <p:strVal val="0-#ppt_w/2"/>
                                          </p:val>
                                        </p:tav>
                                        <p:tav tm="100000">
                                          <p:val>
                                            <p:strVal val="#ppt_x"/>
                                          </p:val>
                                        </p:tav>
                                      </p:tavLst>
                                    </p:anim>
                                    <p:anim calcmode="lin" valueType="num">
                                      <p:cBhvr>
                                        <p:cTn id="35" dur="1000" fill="hold"/>
                                        <p:tgtEl>
                                          <p:spTgt spid="12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8" presetID="2" grpId="1" fill="hold">
                                  <p:stCondLst>
                                    <p:cond delay="0"/>
                                  </p:stCondLst>
                                  <p:iterate type="lt" backwards="0">
                                    <p:tmAbs val="0"/>
                                  </p:iterate>
                                  <p:childTnLst>
                                    <p:set>
                                      <p:cBhvr>
                                        <p:cTn id="39" fill="hold"/>
                                        <p:tgtEl>
                                          <p:spTgt spid="129">
                                            <p:txEl>
                                              <p:pRg st="5" end="5"/>
                                            </p:txEl>
                                          </p:spTgt>
                                        </p:tgtEl>
                                        <p:attrNameLst>
                                          <p:attrName>style.visibility</p:attrName>
                                        </p:attrNameLst>
                                      </p:cBhvr>
                                      <p:to>
                                        <p:strVal val="visible"/>
                                      </p:to>
                                    </p:set>
                                    <p:anim calcmode="lin" valueType="num">
                                      <p:cBhvr>
                                        <p:cTn id="40" dur="1000" fill="hold"/>
                                        <p:tgtEl>
                                          <p:spTgt spid="129">
                                            <p:txEl>
                                              <p:pRg st="5" end="5"/>
                                            </p:txEl>
                                          </p:spTgt>
                                        </p:tgtEl>
                                        <p:attrNameLst>
                                          <p:attrName>ppt_x</p:attrName>
                                        </p:attrNameLst>
                                      </p:cBhvr>
                                      <p:tavLst>
                                        <p:tav tm="0">
                                          <p:val>
                                            <p:strVal val="0-#ppt_w/2"/>
                                          </p:val>
                                        </p:tav>
                                        <p:tav tm="100000">
                                          <p:val>
                                            <p:strVal val="#ppt_x"/>
                                          </p:val>
                                        </p:tav>
                                      </p:tavLst>
                                    </p:anim>
                                    <p:anim calcmode="lin" valueType="num">
                                      <p:cBhvr>
                                        <p:cTn id="41" dur="1000" fill="hold"/>
                                        <p:tgtEl>
                                          <p:spTgt spid="12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Class="entr" nodeType="clickEffect" presetSubtype="8" presetID="2" grpId="1" fill="hold">
                                  <p:stCondLst>
                                    <p:cond delay="0"/>
                                  </p:stCondLst>
                                  <p:iterate type="lt" backwards="0">
                                    <p:tmAbs val="0"/>
                                  </p:iterate>
                                  <p:childTnLst>
                                    <p:set>
                                      <p:cBhvr>
                                        <p:cTn id="45" fill="hold"/>
                                        <p:tgtEl>
                                          <p:spTgt spid="129">
                                            <p:txEl>
                                              <p:pRg st="6" end="6"/>
                                            </p:txEl>
                                          </p:spTgt>
                                        </p:tgtEl>
                                        <p:attrNameLst>
                                          <p:attrName>style.visibility</p:attrName>
                                        </p:attrNameLst>
                                      </p:cBhvr>
                                      <p:to>
                                        <p:strVal val="visible"/>
                                      </p:to>
                                    </p:set>
                                    <p:anim calcmode="lin" valueType="num">
                                      <p:cBhvr>
                                        <p:cTn id="46" dur="1000" fill="hold"/>
                                        <p:tgtEl>
                                          <p:spTgt spid="129">
                                            <p:txEl>
                                              <p:pRg st="6" end="6"/>
                                            </p:txEl>
                                          </p:spTgt>
                                        </p:tgtEl>
                                        <p:attrNameLst>
                                          <p:attrName>ppt_x</p:attrName>
                                        </p:attrNameLst>
                                      </p:cBhvr>
                                      <p:tavLst>
                                        <p:tav tm="0">
                                          <p:val>
                                            <p:strVal val="0-#ppt_w/2"/>
                                          </p:val>
                                        </p:tav>
                                        <p:tav tm="100000">
                                          <p:val>
                                            <p:strVal val="#ppt_x"/>
                                          </p:val>
                                        </p:tav>
                                      </p:tavLst>
                                    </p:anim>
                                    <p:anim calcmode="lin" valueType="num">
                                      <p:cBhvr>
                                        <p:cTn id="47" dur="1000" fill="hold"/>
                                        <p:tgtEl>
                                          <p:spTgt spid="12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16" presetID="23" grpId="2" fill="hold">
                                  <p:stCondLst>
                                    <p:cond delay="0"/>
                                  </p:stCondLst>
                                  <p:iterate type="el" backwards="0">
                                    <p:tmAbs val="0"/>
                                  </p:iterate>
                                  <p:childTnLst>
                                    <p:set>
                                      <p:cBhvr>
                                        <p:cTn id="51" fill="hold"/>
                                        <p:tgtEl>
                                          <p:spTgt spid="131"/>
                                        </p:tgtEl>
                                        <p:attrNameLst>
                                          <p:attrName>style.visibility</p:attrName>
                                        </p:attrNameLst>
                                      </p:cBhvr>
                                      <p:to>
                                        <p:strVal val="visible"/>
                                      </p:to>
                                    </p:set>
                                    <p:anim calcmode="lin" valueType="num">
                                      <p:cBhvr>
                                        <p:cTn id="52" dur="2500" fill="hold"/>
                                        <p:tgtEl>
                                          <p:spTgt spid="131"/>
                                        </p:tgtEl>
                                        <p:attrNameLst>
                                          <p:attrName>ppt_w</p:attrName>
                                        </p:attrNameLst>
                                      </p:cBhvr>
                                      <p:tavLst>
                                        <p:tav tm="0">
                                          <p:val>
                                            <p:fltVal val="0"/>
                                          </p:val>
                                        </p:tav>
                                        <p:tav tm="100000">
                                          <p:val>
                                            <p:strVal val="#ppt_w"/>
                                          </p:val>
                                        </p:tav>
                                      </p:tavLst>
                                    </p:anim>
                                    <p:anim calcmode="lin" valueType="num">
                                      <p:cBhvr>
                                        <p:cTn id="53" dur="2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1" grpId="2"/>
      <p:bldP build="p" bldLvl="5" animBg="1" rev="0" advAuto="0" spid="129"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2) God created a good world"/>
          <p:cNvSpPr txBox="1"/>
          <p:nvPr>
            <p:ph type="title"/>
          </p:nvPr>
        </p:nvSpPr>
        <p:spPr>
          <a:xfrm>
            <a:off x="1497012" y="100595"/>
            <a:ext cx="11469495" cy="735435"/>
          </a:xfrm>
          <a:prstGeom prst="rect">
            <a:avLst/>
          </a:prstGeom>
        </p:spPr>
        <p:txBody>
          <a:bodyPr/>
          <a:lstStyle/>
          <a:p>
            <a:pPr/>
            <a:r>
              <a:t>2) God created a good world</a:t>
            </a:r>
          </a:p>
        </p:txBody>
      </p:sp>
      <p:sp>
        <p:nvSpPr>
          <p:cNvPr id="136" name="God made a great and good world in which we can trust His care for us."/>
          <p:cNvSpPr txBox="1"/>
          <p:nvPr/>
        </p:nvSpPr>
        <p:spPr>
          <a:xfrm>
            <a:off x="2101081" y="996787"/>
            <a:ext cx="10018185" cy="144781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defRPr sz="4400"/>
            </a:pPr>
            <a:r>
              <a:t>God made a great and </a:t>
            </a:r>
            <a:r>
              <a:rPr b="1">
                <a:latin typeface="Helvetica"/>
                <a:ea typeface="Helvetica"/>
                <a:cs typeface="Helvetica"/>
                <a:sym typeface="Helvetica"/>
              </a:rPr>
              <a:t>good world</a:t>
            </a:r>
            <a:r>
              <a:t> in which we can </a:t>
            </a:r>
            <a:r>
              <a:rPr b="1" u="sng">
                <a:solidFill>
                  <a:schemeClr val="accent5">
                    <a:hueOff val="-176146"/>
                    <a:satOff val="3665"/>
                    <a:lumOff val="-13986"/>
                  </a:schemeClr>
                </a:solidFill>
                <a:latin typeface="Helvetica"/>
                <a:ea typeface="Helvetica"/>
                <a:cs typeface="Helvetica"/>
                <a:sym typeface="Helvetica"/>
              </a:rPr>
              <a:t>trust</a:t>
            </a:r>
            <a:r>
              <a:t> His care for us.</a:t>
            </a:r>
          </a:p>
        </p:txBody>
      </p:sp>
      <p:sp>
        <p:nvSpPr>
          <p:cNvPr id="137" name="God describes what He thought of His work.…"/>
          <p:cNvSpPr txBox="1"/>
          <p:nvPr/>
        </p:nvSpPr>
        <p:spPr>
          <a:xfrm>
            <a:off x="2021795" y="2641596"/>
            <a:ext cx="10790077" cy="447040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640080" indent="-411480" algn="l">
              <a:spcBef>
                <a:spcPts val="2800"/>
              </a:spcBef>
              <a:buSzPct val="100000"/>
              <a:buChar char="•"/>
              <a:defRPr sz="4000"/>
            </a:pPr>
            <a:r>
              <a:t>God describes what He thought of His work.</a:t>
            </a:r>
          </a:p>
          <a:p>
            <a:pPr marL="640080" indent="-411480" algn="l">
              <a:spcBef>
                <a:spcPts val="2800"/>
              </a:spcBef>
              <a:buSzPct val="100000"/>
              <a:buChar char="•"/>
              <a:defRPr sz="4000"/>
            </a:pPr>
            <a:r>
              <a:t>“God saw that it was good.” </a:t>
            </a:r>
            <a:br/>
            <a:r>
              <a:t>(Gen 1:4, 10, 12, 18, 21, 25, 31) </a:t>
            </a:r>
          </a:p>
          <a:p>
            <a:pPr marL="640080" indent="-411480" algn="l">
              <a:spcBef>
                <a:spcPts val="2800"/>
              </a:spcBef>
              <a:buSzPct val="100000"/>
              <a:buChar char="•"/>
              <a:defRPr sz="4000"/>
            </a:pPr>
            <a:r>
              <a:t>“And God saw all that He had made, and behold, it was </a:t>
            </a:r>
            <a:r>
              <a:rPr b="1" u="sng">
                <a:latin typeface="Helvetica"/>
                <a:ea typeface="Helvetica"/>
                <a:cs typeface="Helvetica"/>
                <a:sym typeface="Helvetica"/>
              </a:rPr>
              <a:t>extremely good</a:t>
            </a:r>
            <a:r>
              <a:t>” (Gen 1:31).</a:t>
            </a:r>
          </a:p>
        </p:txBody>
      </p:sp>
      <p:pic>
        <p:nvPicPr>
          <p:cNvPr id="138" name="FANTASTIC-word.png" descr="FANTASTIC-word.png"/>
          <p:cNvPicPr>
            <a:picLocks noChangeAspect="1"/>
          </p:cNvPicPr>
          <p:nvPr/>
        </p:nvPicPr>
        <p:blipFill>
          <a:blip r:embed="rId3">
            <a:extLst/>
          </a:blip>
          <a:srcRect l="2827" t="7898" r="2018" b="12738"/>
          <a:stretch>
            <a:fillRect/>
          </a:stretch>
        </p:blipFill>
        <p:spPr>
          <a:xfrm>
            <a:off x="2451598" y="7633730"/>
            <a:ext cx="9642476" cy="1409710"/>
          </a:xfrm>
          <a:custGeom>
            <a:avLst/>
            <a:gdLst/>
            <a:ahLst/>
            <a:cxnLst>
              <a:cxn ang="0">
                <a:pos x="wd2" y="hd2"/>
              </a:cxn>
              <a:cxn ang="5400000">
                <a:pos x="wd2" y="hd2"/>
              </a:cxn>
              <a:cxn ang="10800000">
                <a:pos x="wd2" y="hd2"/>
              </a:cxn>
              <a:cxn ang="16200000">
                <a:pos x="wd2" y="hd2"/>
              </a:cxn>
            </a:cxnLst>
            <a:rect l="0" t="0" r="r" b="b"/>
            <a:pathLst>
              <a:path w="21597" h="21487" fill="norm" stroke="1" extrusionOk="0">
                <a:moveTo>
                  <a:pt x="20610" y="0"/>
                </a:moveTo>
                <a:lnTo>
                  <a:pt x="20588" y="2051"/>
                </a:lnTo>
                <a:lnTo>
                  <a:pt x="20565" y="4216"/>
                </a:lnTo>
                <a:lnTo>
                  <a:pt x="20393" y="4458"/>
                </a:lnTo>
                <a:cubicBezTo>
                  <a:pt x="19597" y="5573"/>
                  <a:pt x="19191" y="11338"/>
                  <a:pt x="19553" y="16363"/>
                </a:cubicBezTo>
                <a:cubicBezTo>
                  <a:pt x="19692" y="18289"/>
                  <a:pt x="19877" y="19397"/>
                  <a:pt x="20207" y="20283"/>
                </a:cubicBezTo>
                <a:cubicBezTo>
                  <a:pt x="20492" y="21048"/>
                  <a:pt x="20652" y="20963"/>
                  <a:pt x="20672" y="20035"/>
                </a:cubicBezTo>
                <a:cubicBezTo>
                  <a:pt x="20680" y="19613"/>
                  <a:pt x="20662" y="19334"/>
                  <a:pt x="20625" y="19333"/>
                </a:cubicBezTo>
                <a:cubicBezTo>
                  <a:pt x="20328" y="19324"/>
                  <a:pt x="19898" y="17257"/>
                  <a:pt x="19757" y="15153"/>
                </a:cubicBezTo>
                <a:cubicBezTo>
                  <a:pt x="19532" y="11797"/>
                  <a:pt x="19750" y="7871"/>
                  <a:pt x="20249" y="6279"/>
                </a:cubicBezTo>
                <a:cubicBezTo>
                  <a:pt x="20548" y="5328"/>
                  <a:pt x="20588" y="5531"/>
                  <a:pt x="20588" y="7967"/>
                </a:cubicBezTo>
                <a:lnTo>
                  <a:pt x="20588" y="9999"/>
                </a:lnTo>
                <a:lnTo>
                  <a:pt x="21092" y="9999"/>
                </a:lnTo>
                <a:lnTo>
                  <a:pt x="21597" y="9999"/>
                </a:lnTo>
                <a:lnTo>
                  <a:pt x="21597" y="4851"/>
                </a:lnTo>
                <a:lnTo>
                  <a:pt x="21597" y="0"/>
                </a:lnTo>
                <a:lnTo>
                  <a:pt x="20610" y="0"/>
                </a:lnTo>
                <a:close/>
                <a:moveTo>
                  <a:pt x="14541" y="4011"/>
                </a:moveTo>
                <a:lnTo>
                  <a:pt x="14114" y="4144"/>
                </a:lnTo>
                <a:cubicBezTo>
                  <a:pt x="13470" y="4347"/>
                  <a:pt x="13249" y="5463"/>
                  <a:pt x="13253" y="8505"/>
                </a:cubicBezTo>
                <a:cubicBezTo>
                  <a:pt x="13255" y="10229"/>
                  <a:pt x="13311" y="10693"/>
                  <a:pt x="13688" y="12104"/>
                </a:cubicBezTo>
                <a:cubicBezTo>
                  <a:pt x="14042" y="13424"/>
                  <a:pt x="14126" y="14072"/>
                  <a:pt x="14049" y="14899"/>
                </a:cubicBezTo>
                <a:cubicBezTo>
                  <a:pt x="13937" y="16109"/>
                  <a:pt x="13664" y="15586"/>
                  <a:pt x="13664" y="14161"/>
                </a:cubicBezTo>
                <a:cubicBezTo>
                  <a:pt x="13664" y="13440"/>
                  <a:pt x="13654" y="13423"/>
                  <a:pt x="13274" y="13423"/>
                </a:cubicBezTo>
                <a:lnTo>
                  <a:pt x="12885" y="13423"/>
                </a:lnTo>
                <a:lnTo>
                  <a:pt x="12885" y="14699"/>
                </a:lnTo>
                <a:cubicBezTo>
                  <a:pt x="12885" y="17119"/>
                  <a:pt x="13147" y="19541"/>
                  <a:pt x="13500" y="20392"/>
                </a:cubicBezTo>
                <a:cubicBezTo>
                  <a:pt x="14002" y="21600"/>
                  <a:pt x="14515" y="20177"/>
                  <a:pt x="14749" y="16931"/>
                </a:cubicBezTo>
                <a:cubicBezTo>
                  <a:pt x="14960" y="14007"/>
                  <a:pt x="14834" y="10366"/>
                  <a:pt x="14468" y="8789"/>
                </a:cubicBezTo>
                <a:cubicBezTo>
                  <a:pt x="14229" y="7761"/>
                  <a:pt x="14208" y="7396"/>
                  <a:pt x="14377" y="7198"/>
                </a:cubicBezTo>
                <a:cubicBezTo>
                  <a:pt x="14502" y="7053"/>
                  <a:pt x="14513" y="6928"/>
                  <a:pt x="14527" y="5523"/>
                </a:cubicBezTo>
                <a:lnTo>
                  <a:pt x="14541" y="4011"/>
                </a:lnTo>
                <a:close/>
                <a:moveTo>
                  <a:pt x="10363" y="4071"/>
                </a:moveTo>
                <a:lnTo>
                  <a:pt x="8632" y="4156"/>
                </a:lnTo>
                <a:lnTo>
                  <a:pt x="6901" y="4240"/>
                </a:lnTo>
                <a:lnTo>
                  <a:pt x="6887" y="7350"/>
                </a:lnTo>
                <a:cubicBezTo>
                  <a:pt x="6880" y="9059"/>
                  <a:pt x="6856" y="10579"/>
                  <a:pt x="6835" y="10725"/>
                </a:cubicBezTo>
                <a:cubicBezTo>
                  <a:pt x="6813" y="10872"/>
                  <a:pt x="6519" y="9448"/>
                  <a:pt x="6176" y="7537"/>
                </a:cubicBezTo>
                <a:cubicBezTo>
                  <a:pt x="5835" y="5638"/>
                  <a:pt x="5535" y="4083"/>
                  <a:pt x="5508" y="4083"/>
                </a:cubicBezTo>
                <a:cubicBezTo>
                  <a:pt x="5474" y="4083"/>
                  <a:pt x="5455" y="6491"/>
                  <a:pt x="5446" y="11632"/>
                </a:cubicBezTo>
                <a:lnTo>
                  <a:pt x="5434" y="19176"/>
                </a:lnTo>
                <a:lnTo>
                  <a:pt x="5285" y="19279"/>
                </a:lnTo>
                <a:cubicBezTo>
                  <a:pt x="5161" y="19359"/>
                  <a:pt x="5135" y="19503"/>
                  <a:pt x="5135" y="20131"/>
                </a:cubicBezTo>
                <a:cubicBezTo>
                  <a:pt x="5135" y="20851"/>
                  <a:pt x="5150" y="20888"/>
                  <a:pt x="5411" y="20888"/>
                </a:cubicBezTo>
                <a:lnTo>
                  <a:pt x="5685" y="20888"/>
                </a:lnTo>
                <a:lnTo>
                  <a:pt x="5685" y="17796"/>
                </a:lnTo>
                <a:cubicBezTo>
                  <a:pt x="5685" y="16042"/>
                  <a:pt x="5706" y="14616"/>
                  <a:pt x="5733" y="14506"/>
                </a:cubicBezTo>
                <a:cubicBezTo>
                  <a:pt x="5758" y="14399"/>
                  <a:pt x="6063" y="15920"/>
                  <a:pt x="6409" y="17887"/>
                </a:cubicBezTo>
                <a:cubicBezTo>
                  <a:pt x="6755" y="19854"/>
                  <a:pt x="7065" y="21474"/>
                  <a:pt x="7096" y="21486"/>
                </a:cubicBezTo>
                <a:cubicBezTo>
                  <a:pt x="7141" y="21504"/>
                  <a:pt x="7153" y="19764"/>
                  <a:pt x="7153" y="13750"/>
                </a:cubicBezTo>
                <a:cubicBezTo>
                  <a:pt x="7153" y="9481"/>
                  <a:pt x="7169" y="5922"/>
                  <a:pt x="7188" y="5843"/>
                </a:cubicBezTo>
                <a:cubicBezTo>
                  <a:pt x="7207" y="5765"/>
                  <a:pt x="7294" y="5655"/>
                  <a:pt x="7382" y="5595"/>
                </a:cubicBezTo>
                <a:cubicBezTo>
                  <a:pt x="7528" y="5497"/>
                  <a:pt x="7544" y="5563"/>
                  <a:pt x="7558" y="6339"/>
                </a:cubicBezTo>
                <a:cubicBezTo>
                  <a:pt x="7577" y="7465"/>
                  <a:pt x="7781" y="7595"/>
                  <a:pt x="7804" y="6497"/>
                </a:cubicBezTo>
                <a:cubicBezTo>
                  <a:pt x="7817" y="5853"/>
                  <a:pt x="7842" y="5795"/>
                  <a:pt x="8116" y="5795"/>
                </a:cubicBezTo>
                <a:lnTo>
                  <a:pt x="8414" y="5795"/>
                </a:lnTo>
                <a:lnTo>
                  <a:pt x="8414" y="12485"/>
                </a:lnTo>
                <a:lnTo>
                  <a:pt x="8414" y="19170"/>
                </a:lnTo>
                <a:lnTo>
                  <a:pt x="8277" y="19333"/>
                </a:lnTo>
                <a:cubicBezTo>
                  <a:pt x="8178" y="19448"/>
                  <a:pt x="8135" y="19692"/>
                  <a:pt x="8125" y="20192"/>
                </a:cubicBezTo>
                <a:lnTo>
                  <a:pt x="8110" y="20888"/>
                </a:lnTo>
                <a:lnTo>
                  <a:pt x="8938" y="20888"/>
                </a:lnTo>
                <a:lnTo>
                  <a:pt x="9766" y="20888"/>
                </a:lnTo>
                <a:lnTo>
                  <a:pt x="9766" y="20131"/>
                </a:lnTo>
                <a:cubicBezTo>
                  <a:pt x="9766" y="19503"/>
                  <a:pt x="9741" y="19359"/>
                  <a:pt x="9618" y="19279"/>
                </a:cubicBezTo>
                <a:lnTo>
                  <a:pt x="9469" y="19176"/>
                </a:lnTo>
                <a:lnTo>
                  <a:pt x="9469" y="12485"/>
                </a:lnTo>
                <a:lnTo>
                  <a:pt x="9469" y="5795"/>
                </a:lnTo>
                <a:lnTo>
                  <a:pt x="9766" y="5795"/>
                </a:lnTo>
                <a:cubicBezTo>
                  <a:pt x="10041" y="5795"/>
                  <a:pt x="10066" y="5853"/>
                  <a:pt x="10079" y="6497"/>
                </a:cubicBezTo>
                <a:cubicBezTo>
                  <a:pt x="10091" y="7041"/>
                  <a:pt x="10124" y="7198"/>
                  <a:pt x="10229" y="7198"/>
                </a:cubicBezTo>
                <a:cubicBezTo>
                  <a:pt x="10359" y="7198"/>
                  <a:pt x="10363" y="7154"/>
                  <a:pt x="10363" y="5632"/>
                </a:cubicBezTo>
                <a:lnTo>
                  <a:pt x="10363" y="4071"/>
                </a:lnTo>
                <a:close/>
                <a:moveTo>
                  <a:pt x="2252" y="4077"/>
                </a:moveTo>
                <a:lnTo>
                  <a:pt x="1137" y="4156"/>
                </a:lnTo>
                <a:cubicBezTo>
                  <a:pt x="31" y="4238"/>
                  <a:pt x="23" y="4244"/>
                  <a:pt x="9" y="4918"/>
                </a:cubicBezTo>
                <a:cubicBezTo>
                  <a:pt x="-3" y="5483"/>
                  <a:pt x="20" y="5616"/>
                  <a:pt x="147" y="5698"/>
                </a:cubicBezTo>
                <a:lnTo>
                  <a:pt x="298" y="5795"/>
                </a:lnTo>
                <a:lnTo>
                  <a:pt x="298" y="12485"/>
                </a:lnTo>
                <a:lnTo>
                  <a:pt x="298" y="19176"/>
                </a:lnTo>
                <a:lnTo>
                  <a:pt x="149" y="19279"/>
                </a:lnTo>
                <a:cubicBezTo>
                  <a:pt x="25" y="19360"/>
                  <a:pt x="0" y="19500"/>
                  <a:pt x="0" y="20137"/>
                </a:cubicBezTo>
                <a:lnTo>
                  <a:pt x="0" y="20906"/>
                </a:lnTo>
                <a:lnTo>
                  <a:pt x="653" y="20821"/>
                </a:lnTo>
                <a:lnTo>
                  <a:pt x="1307" y="20736"/>
                </a:lnTo>
                <a:lnTo>
                  <a:pt x="1330" y="16532"/>
                </a:lnTo>
                <a:lnTo>
                  <a:pt x="1353" y="12334"/>
                </a:lnTo>
                <a:lnTo>
                  <a:pt x="1536" y="12177"/>
                </a:lnTo>
                <a:cubicBezTo>
                  <a:pt x="1681" y="12054"/>
                  <a:pt x="1723" y="11881"/>
                  <a:pt x="1734" y="11342"/>
                </a:cubicBezTo>
                <a:cubicBezTo>
                  <a:pt x="1747" y="10743"/>
                  <a:pt x="1724" y="10647"/>
                  <a:pt x="1550" y="10562"/>
                </a:cubicBezTo>
                <a:lnTo>
                  <a:pt x="1353" y="10465"/>
                </a:lnTo>
                <a:lnTo>
                  <a:pt x="1353" y="8130"/>
                </a:lnTo>
                <a:lnTo>
                  <a:pt x="1353" y="5795"/>
                </a:lnTo>
                <a:lnTo>
                  <a:pt x="1651" y="5795"/>
                </a:lnTo>
                <a:lnTo>
                  <a:pt x="1948" y="5795"/>
                </a:lnTo>
                <a:lnTo>
                  <a:pt x="1964" y="6981"/>
                </a:lnTo>
                <a:cubicBezTo>
                  <a:pt x="1977" y="8064"/>
                  <a:pt x="1988" y="8158"/>
                  <a:pt x="2100" y="8070"/>
                </a:cubicBezTo>
                <a:cubicBezTo>
                  <a:pt x="2218" y="7978"/>
                  <a:pt x="2224" y="7883"/>
                  <a:pt x="2237" y="6025"/>
                </a:cubicBezTo>
                <a:lnTo>
                  <a:pt x="2252" y="4077"/>
                </a:lnTo>
                <a:close/>
                <a:moveTo>
                  <a:pt x="11098" y="4083"/>
                </a:moveTo>
                <a:cubicBezTo>
                  <a:pt x="10797" y="4083"/>
                  <a:pt x="10541" y="4196"/>
                  <a:pt x="10529" y="4331"/>
                </a:cubicBezTo>
                <a:cubicBezTo>
                  <a:pt x="10517" y="4466"/>
                  <a:pt x="10640" y="6140"/>
                  <a:pt x="10802" y="8051"/>
                </a:cubicBezTo>
                <a:cubicBezTo>
                  <a:pt x="10964" y="9963"/>
                  <a:pt x="11096" y="11660"/>
                  <a:pt x="11096" y="11820"/>
                </a:cubicBezTo>
                <a:cubicBezTo>
                  <a:pt x="11096" y="11980"/>
                  <a:pt x="10931" y="14019"/>
                  <a:pt x="10729" y="16357"/>
                </a:cubicBezTo>
                <a:cubicBezTo>
                  <a:pt x="10527" y="18694"/>
                  <a:pt x="10363" y="20671"/>
                  <a:pt x="10363" y="20748"/>
                </a:cubicBezTo>
                <a:cubicBezTo>
                  <a:pt x="10363" y="20952"/>
                  <a:pt x="13002" y="20922"/>
                  <a:pt x="13032" y="20718"/>
                </a:cubicBezTo>
                <a:cubicBezTo>
                  <a:pt x="13052" y="20585"/>
                  <a:pt x="12048" y="8495"/>
                  <a:pt x="11709" y="4785"/>
                </a:cubicBezTo>
                <a:cubicBezTo>
                  <a:pt x="11648" y="4122"/>
                  <a:pt x="11615" y="4083"/>
                  <a:pt x="11098" y="4083"/>
                </a:cubicBezTo>
                <a:close/>
                <a:moveTo>
                  <a:pt x="19264" y="4101"/>
                </a:moveTo>
                <a:lnTo>
                  <a:pt x="17003" y="4174"/>
                </a:lnTo>
                <a:lnTo>
                  <a:pt x="14742" y="4240"/>
                </a:lnTo>
                <a:lnTo>
                  <a:pt x="14727" y="5716"/>
                </a:lnTo>
                <a:cubicBezTo>
                  <a:pt x="14714" y="7109"/>
                  <a:pt x="14721" y="7198"/>
                  <a:pt x="14828" y="7198"/>
                </a:cubicBezTo>
                <a:cubicBezTo>
                  <a:pt x="14911" y="7198"/>
                  <a:pt x="14945" y="7008"/>
                  <a:pt x="14956" y="6497"/>
                </a:cubicBezTo>
                <a:cubicBezTo>
                  <a:pt x="14969" y="5853"/>
                  <a:pt x="14995" y="5795"/>
                  <a:pt x="15269" y="5795"/>
                </a:cubicBezTo>
                <a:lnTo>
                  <a:pt x="15567" y="5795"/>
                </a:lnTo>
                <a:lnTo>
                  <a:pt x="15567" y="12485"/>
                </a:lnTo>
                <a:lnTo>
                  <a:pt x="15567" y="19176"/>
                </a:lnTo>
                <a:lnTo>
                  <a:pt x="15418" y="19279"/>
                </a:lnTo>
                <a:cubicBezTo>
                  <a:pt x="15294" y="19360"/>
                  <a:pt x="15269" y="19501"/>
                  <a:pt x="15269" y="20137"/>
                </a:cubicBezTo>
                <a:lnTo>
                  <a:pt x="15269" y="20906"/>
                </a:lnTo>
                <a:lnTo>
                  <a:pt x="16083" y="20821"/>
                </a:lnTo>
                <a:cubicBezTo>
                  <a:pt x="16880" y="20738"/>
                  <a:pt x="16897" y="20718"/>
                  <a:pt x="16911" y="20053"/>
                </a:cubicBezTo>
                <a:cubicBezTo>
                  <a:pt x="16923" y="19487"/>
                  <a:pt x="16900" y="19361"/>
                  <a:pt x="16774" y="19279"/>
                </a:cubicBezTo>
                <a:lnTo>
                  <a:pt x="16622" y="19176"/>
                </a:lnTo>
                <a:lnTo>
                  <a:pt x="16622" y="12485"/>
                </a:lnTo>
                <a:lnTo>
                  <a:pt x="16622" y="5795"/>
                </a:lnTo>
                <a:lnTo>
                  <a:pt x="16920" y="5795"/>
                </a:lnTo>
                <a:cubicBezTo>
                  <a:pt x="17194" y="5795"/>
                  <a:pt x="17219" y="5853"/>
                  <a:pt x="17232" y="6497"/>
                </a:cubicBezTo>
                <a:cubicBezTo>
                  <a:pt x="17254" y="7509"/>
                  <a:pt x="17503" y="7509"/>
                  <a:pt x="17524" y="6497"/>
                </a:cubicBezTo>
                <a:cubicBezTo>
                  <a:pt x="17536" y="5904"/>
                  <a:pt x="17567" y="5795"/>
                  <a:pt x="17722" y="5795"/>
                </a:cubicBezTo>
                <a:lnTo>
                  <a:pt x="17905" y="5795"/>
                </a:lnTo>
                <a:lnTo>
                  <a:pt x="17905" y="12485"/>
                </a:lnTo>
                <a:lnTo>
                  <a:pt x="17905" y="19176"/>
                </a:lnTo>
                <a:lnTo>
                  <a:pt x="17757" y="19279"/>
                </a:lnTo>
                <a:cubicBezTo>
                  <a:pt x="17633" y="19360"/>
                  <a:pt x="17608" y="19501"/>
                  <a:pt x="17608" y="20137"/>
                </a:cubicBezTo>
                <a:lnTo>
                  <a:pt x="17608" y="20906"/>
                </a:lnTo>
                <a:lnTo>
                  <a:pt x="18421" y="20821"/>
                </a:lnTo>
                <a:cubicBezTo>
                  <a:pt x="19218" y="20738"/>
                  <a:pt x="19235" y="20718"/>
                  <a:pt x="19249" y="20053"/>
                </a:cubicBezTo>
                <a:cubicBezTo>
                  <a:pt x="19261" y="19487"/>
                  <a:pt x="19238" y="19361"/>
                  <a:pt x="19112" y="19279"/>
                </a:cubicBezTo>
                <a:lnTo>
                  <a:pt x="18960" y="19176"/>
                </a:lnTo>
                <a:lnTo>
                  <a:pt x="18960" y="12491"/>
                </a:lnTo>
                <a:lnTo>
                  <a:pt x="18960" y="5801"/>
                </a:lnTo>
                <a:lnTo>
                  <a:pt x="19097" y="5644"/>
                </a:lnTo>
                <a:cubicBezTo>
                  <a:pt x="19195" y="5529"/>
                  <a:pt x="19239" y="5282"/>
                  <a:pt x="19249" y="4791"/>
                </a:cubicBezTo>
                <a:lnTo>
                  <a:pt x="19264" y="4101"/>
                </a:lnTo>
                <a:close/>
                <a:moveTo>
                  <a:pt x="2646" y="4156"/>
                </a:moveTo>
                <a:cubicBezTo>
                  <a:pt x="2541" y="4178"/>
                  <a:pt x="2476" y="4219"/>
                  <a:pt x="2476" y="4277"/>
                </a:cubicBezTo>
                <a:cubicBezTo>
                  <a:pt x="2476" y="4392"/>
                  <a:pt x="2612" y="6092"/>
                  <a:pt x="2778" y="8051"/>
                </a:cubicBezTo>
                <a:cubicBezTo>
                  <a:pt x="2944" y="10010"/>
                  <a:pt x="3068" y="11798"/>
                  <a:pt x="3055" y="12032"/>
                </a:cubicBezTo>
                <a:cubicBezTo>
                  <a:pt x="3042" y="12265"/>
                  <a:pt x="2875" y="14296"/>
                  <a:pt x="2684" y="16544"/>
                </a:cubicBezTo>
                <a:cubicBezTo>
                  <a:pt x="2494" y="18793"/>
                  <a:pt x="2339" y="20691"/>
                  <a:pt x="2339" y="20761"/>
                </a:cubicBezTo>
                <a:cubicBezTo>
                  <a:pt x="2339" y="20830"/>
                  <a:pt x="2937" y="20888"/>
                  <a:pt x="3669" y="20888"/>
                </a:cubicBezTo>
                <a:cubicBezTo>
                  <a:pt x="4703" y="20888"/>
                  <a:pt x="4998" y="20803"/>
                  <a:pt x="4997" y="20500"/>
                </a:cubicBezTo>
                <a:cubicBezTo>
                  <a:pt x="4996" y="20286"/>
                  <a:pt x="4689" y="16541"/>
                  <a:pt x="4315" y="12177"/>
                </a:cubicBezTo>
                <a:lnTo>
                  <a:pt x="3634" y="4240"/>
                </a:lnTo>
                <a:lnTo>
                  <a:pt x="3055" y="4156"/>
                </a:lnTo>
                <a:cubicBezTo>
                  <a:pt x="2896" y="4132"/>
                  <a:pt x="2751" y="4133"/>
                  <a:pt x="2646" y="4156"/>
                </a:cubicBezTo>
                <a:close/>
              </a:path>
            </a:pathLst>
          </a:custGeom>
          <a:ln w="12700">
            <a:miter lim="400000"/>
          </a:ln>
          <a:effectLst>
            <a:outerShdw sx="100000" sy="100000" kx="0" ky="0" algn="b" rotWithShape="0" blurRad="25400" dist="23802" dir="14364886">
              <a:srgbClr val="584A35"/>
            </a:outerShdw>
          </a:effectLst>
        </p:spPr>
      </p:pic>
    </p:spTree>
  </p:cSld>
  <p:clrMapOvr>
    <a:masterClrMapping/>
  </p:clrMapOvr>
  <mc:AlternateContent xmlns:mc="http://schemas.openxmlformats.org/markup-compatibility/2006">
    <mc:Choice xmlns:p14="http://schemas.microsoft.com/office/powerpoint/2010/main" Requires="p14">
      <p:transition spd="slow" advClick="1" p14:dur="27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136"/>
                                        </p:tgtEl>
                                        <p:attrNameLst>
                                          <p:attrName>style.visibility</p:attrName>
                                        </p:attrNameLst>
                                      </p:cBhvr>
                                      <p:to>
                                        <p:strVal val="visible"/>
                                      </p:to>
                                    </p:set>
                                    <p:anim calcmode="lin" valueType="num">
                                      <p:cBhvr>
                                        <p:cTn id="7" dur="1000" fill="hold"/>
                                        <p:tgtEl>
                                          <p:spTgt spid="136"/>
                                        </p:tgtEl>
                                        <p:attrNameLst>
                                          <p:attrName>ppt_x</p:attrName>
                                        </p:attrNameLst>
                                      </p:cBhvr>
                                      <p:tavLst>
                                        <p:tav tm="0">
                                          <p:val>
                                            <p:strVal val="0-#ppt_w/2"/>
                                          </p:val>
                                        </p:tav>
                                        <p:tav tm="100000">
                                          <p:val>
                                            <p:strVal val="#ppt_x"/>
                                          </p:val>
                                        </p:tav>
                                      </p:tavLst>
                                    </p:anim>
                                    <p:anim calcmode="lin" valueType="num">
                                      <p:cBhvr>
                                        <p:cTn id="8" dur="1000" fill="hold"/>
                                        <p:tgtEl>
                                          <p:spTgt spid="13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2" presetID="2" grpId="2" fill="hold">
                                  <p:stCondLst>
                                    <p:cond delay="0"/>
                                  </p:stCondLst>
                                  <p:iterate type="el" backwards="0">
                                    <p:tmAbs val="0"/>
                                  </p:iterate>
                                  <p:childTnLst>
                                    <p:set>
                                      <p:cBhvr>
                                        <p:cTn id="12" fill="hold"/>
                                        <p:tgtEl>
                                          <p:spTgt spid="137">
                                            <p:bg/>
                                          </p:spTgt>
                                        </p:tgtEl>
                                        <p:attrNameLst>
                                          <p:attrName>style.visibility</p:attrName>
                                        </p:attrNameLst>
                                      </p:cBhvr>
                                      <p:to>
                                        <p:strVal val="visible"/>
                                      </p:to>
                                    </p:set>
                                    <p:anim calcmode="lin" valueType="num">
                                      <p:cBhvr>
                                        <p:cTn id="13" dur="2250" fill="hold"/>
                                        <p:tgtEl>
                                          <p:spTgt spid="137">
                                            <p:bg/>
                                          </p:spTgt>
                                        </p:tgtEl>
                                        <p:attrNameLst>
                                          <p:attrName>ppt_x</p:attrName>
                                        </p:attrNameLst>
                                      </p:cBhvr>
                                      <p:tavLst>
                                        <p:tav tm="0">
                                          <p:val>
                                            <p:strVal val="1+#ppt_w/2"/>
                                          </p:val>
                                        </p:tav>
                                        <p:tav tm="100000">
                                          <p:val>
                                            <p:strVal val="#ppt_x"/>
                                          </p:val>
                                        </p:tav>
                                      </p:tavLst>
                                    </p:anim>
                                    <p:anim calcmode="lin" valueType="num">
                                      <p:cBhvr>
                                        <p:cTn id="14" dur="2250" fill="hold"/>
                                        <p:tgtEl>
                                          <p:spTgt spid="137">
                                            <p:bg/>
                                          </p:spTgt>
                                        </p:tgtEl>
                                        <p:attrNameLst>
                                          <p:attrName>ppt_y</p:attrName>
                                        </p:attrNameLst>
                                      </p:cBhvr>
                                      <p:tavLst>
                                        <p:tav tm="0">
                                          <p:val>
                                            <p:strVal val="#ppt_y"/>
                                          </p:val>
                                        </p:tav>
                                        <p:tav tm="100000">
                                          <p:val>
                                            <p:strVal val="#ppt_y"/>
                                          </p:val>
                                        </p:tav>
                                      </p:tavLst>
                                    </p:anim>
                                  </p:childTnLst>
                                </p:cTn>
                              </p:par>
                              <p:par>
                                <p:cTn id="15" presetClass="entr" nodeType="withEffect" presetSubtype="2" presetID="2" grpId="2" fill="hold">
                                  <p:stCondLst>
                                    <p:cond delay="0"/>
                                  </p:stCondLst>
                                  <p:iterate type="el" backwards="0">
                                    <p:tmAbs val="0"/>
                                  </p:iterate>
                                  <p:childTnLst>
                                    <p:set>
                                      <p:cBhvr>
                                        <p:cTn id="16" fill="hold"/>
                                        <p:tgtEl>
                                          <p:spTgt spid="137">
                                            <p:txEl>
                                              <p:pRg st="0" end="0"/>
                                            </p:txEl>
                                          </p:spTgt>
                                        </p:tgtEl>
                                        <p:attrNameLst>
                                          <p:attrName>style.visibility</p:attrName>
                                        </p:attrNameLst>
                                      </p:cBhvr>
                                      <p:to>
                                        <p:strVal val="visible"/>
                                      </p:to>
                                    </p:set>
                                    <p:anim calcmode="lin" valueType="num">
                                      <p:cBhvr>
                                        <p:cTn id="17" dur="2250" fill="hold"/>
                                        <p:tgtEl>
                                          <p:spTgt spid="137">
                                            <p:txEl>
                                              <p:pRg st="0" end="0"/>
                                            </p:txEl>
                                          </p:spTgt>
                                        </p:tgtEl>
                                        <p:attrNameLst>
                                          <p:attrName>ppt_x</p:attrName>
                                        </p:attrNameLst>
                                      </p:cBhvr>
                                      <p:tavLst>
                                        <p:tav tm="0">
                                          <p:val>
                                            <p:strVal val="1+#ppt_w/2"/>
                                          </p:val>
                                        </p:tav>
                                        <p:tav tm="100000">
                                          <p:val>
                                            <p:strVal val="#ppt_x"/>
                                          </p:val>
                                        </p:tav>
                                      </p:tavLst>
                                    </p:anim>
                                    <p:anim calcmode="lin" valueType="num">
                                      <p:cBhvr>
                                        <p:cTn id="18" dur="2250" fill="hold"/>
                                        <p:tgtEl>
                                          <p:spTgt spid="13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2" presetID="2" grpId="2" fill="hold">
                                  <p:stCondLst>
                                    <p:cond delay="0"/>
                                  </p:stCondLst>
                                  <p:iterate type="el" backwards="0">
                                    <p:tmAbs val="0"/>
                                  </p:iterate>
                                  <p:childTnLst>
                                    <p:set>
                                      <p:cBhvr>
                                        <p:cTn id="22" fill="hold"/>
                                        <p:tgtEl>
                                          <p:spTgt spid="137">
                                            <p:txEl>
                                              <p:pRg st="1" end="1"/>
                                            </p:txEl>
                                          </p:spTgt>
                                        </p:tgtEl>
                                        <p:attrNameLst>
                                          <p:attrName>style.visibility</p:attrName>
                                        </p:attrNameLst>
                                      </p:cBhvr>
                                      <p:to>
                                        <p:strVal val="visible"/>
                                      </p:to>
                                    </p:set>
                                    <p:anim calcmode="lin" valueType="num">
                                      <p:cBhvr>
                                        <p:cTn id="23" dur="2250" fill="hold"/>
                                        <p:tgtEl>
                                          <p:spTgt spid="137">
                                            <p:txEl>
                                              <p:pRg st="1" end="1"/>
                                            </p:txEl>
                                          </p:spTgt>
                                        </p:tgtEl>
                                        <p:attrNameLst>
                                          <p:attrName>ppt_x</p:attrName>
                                        </p:attrNameLst>
                                      </p:cBhvr>
                                      <p:tavLst>
                                        <p:tav tm="0">
                                          <p:val>
                                            <p:strVal val="1+#ppt_w/2"/>
                                          </p:val>
                                        </p:tav>
                                        <p:tav tm="100000">
                                          <p:val>
                                            <p:strVal val="#ppt_x"/>
                                          </p:val>
                                        </p:tav>
                                      </p:tavLst>
                                    </p:anim>
                                    <p:anim calcmode="lin" valueType="num">
                                      <p:cBhvr>
                                        <p:cTn id="24" dur="2250" fill="hold"/>
                                        <p:tgtEl>
                                          <p:spTgt spid="13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2" presetID="2" grpId="2" fill="hold">
                                  <p:stCondLst>
                                    <p:cond delay="0"/>
                                  </p:stCondLst>
                                  <p:iterate type="el" backwards="0">
                                    <p:tmAbs val="0"/>
                                  </p:iterate>
                                  <p:childTnLst>
                                    <p:set>
                                      <p:cBhvr>
                                        <p:cTn id="28" fill="hold"/>
                                        <p:tgtEl>
                                          <p:spTgt spid="137">
                                            <p:txEl>
                                              <p:pRg st="2" end="2"/>
                                            </p:txEl>
                                          </p:spTgt>
                                        </p:tgtEl>
                                        <p:attrNameLst>
                                          <p:attrName>style.visibility</p:attrName>
                                        </p:attrNameLst>
                                      </p:cBhvr>
                                      <p:to>
                                        <p:strVal val="visible"/>
                                      </p:to>
                                    </p:set>
                                    <p:anim calcmode="lin" valueType="num">
                                      <p:cBhvr>
                                        <p:cTn id="29" dur="2250" fill="hold"/>
                                        <p:tgtEl>
                                          <p:spTgt spid="137">
                                            <p:txEl>
                                              <p:pRg st="2" end="2"/>
                                            </p:txEl>
                                          </p:spTgt>
                                        </p:tgtEl>
                                        <p:attrNameLst>
                                          <p:attrName>ppt_x</p:attrName>
                                        </p:attrNameLst>
                                      </p:cBhvr>
                                      <p:tavLst>
                                        <p:tav tm="0">
                                          <p:val>
                                            <p:strVal val="1+#ppt_w/2"/>
                                          </p:val>
                                        </p:tav>
                                        <p:tav tm="100000">
                                          <p:val>
                                            <p:strVal val="#ppt_x"/>
                                          </p:val>
                                        </p:tav>
                                      </p:tavLst>
                                    </p:anim>
                                    <p:anim calcmode="lin" valueType="num">
                                      <p:cBhvr>
                                        <p:cTn id="30" dur="2250" fill="hold"/>
                                        <p:tgtEl>
                                          <p:spTgt spid="137">
                                            <p:txEl>
                                              <p:pRg st="2" end="2"/>
                                            </p:txEl>
                                          </p:spTgt>
                                        </p:tgtEl>
                                        <p:attrNameLst>
                                          <p:attrName>ppt_y</p:attrName>
                                        </p:attrNameLst>
                                      </p:cBhvr>
                                      <p:tavLst>
                                        <p:tav tm="0">
                                          <p:val>
                                            <p:strVal val="#ppt_y"/>
                                          </p:val>
                                        </p:tav>
                                        <p:tav tm="100000">
                                          <p:val>
                                            <p:strVal val="#ppt_y"/>
                                          </p:val>
                                        </p:tav>
                                      </p:tavLst>
                                    </p:anim>
                                  </p:childTnLst>
                                </p:cTn>
                              </p:par>
                            </p:childTnLst>
                          </p:cTn>
                        </p:par>
                        <p:par>
                          <p:cTn id="31" fill="hold">
                            <p:stCondLst>
                              <p:cond delay="2250"/>
                            </p:stCondLst>
                            <p:childTnLst>
                              <p:par>
                                <p:cTn id="32" presetClass="entr" nodeType="afterEffect" presetSubtype="5" presetID="19" grpId="3" fill="hold">
                                  <p:stCondLst>
                                    <p:cond delay="0"/>
                                  </p:stCondLst>
                                  <p:iterate type="el" backwards="0">
                                    <p:tmAbs val="0"/>
                                  </p:iterate>
                                  <p:childTnLst>
                                    <p:set>
                                      <p:cBhvr>
                                        <p:cTn id="33" fill="hold"/>
                                        <p:tgtEl>
                                          <p:spTgt spid="138"/>
                                        </p:tgtEl>
                                        <p:attrNameLst>
                                          <p:attrName>style.visibility</p:attrName>
                                        </p:attrNameLst>
                                      </p:cBhvr>
                                      <p:to>
                                        <p:strVal val="visible"/>
                                      </p:to>
                                    </p:set>
                                    <p:anim calcmode="lin" valueType="num">
                                      <p:cBhvr>
                                        <p:cTn id="34" dur="2500" fill="hold"/>
                                        <p:tgtEl>
                                          <p:spTgt spid="138"/>
                                        </p:tgtEl>
                                        <p:attrNameLst>
                                          <p:attrName>ppt_w</p:attrName>
                                        </p:attrNameLst>
                                      </p:cBhvr>
                                      <p:tavLst>
                                        <p:tav tm="0">
                                          <p:val>
                                            <p:strVal val="#ppt_w"/>
                                          </p:val>
                                        </p:tav>
                                        <p:tav tm="100000">
                                          <p:val>
                                            <p:strVal val="#ppt_w"/>
                                          </p:val>
                                        </p:tav>
                                      </p:tavLst>
                                    </p:anim>
                                    <p:anim calcmode="lin" valueType="num">
                                      <p:cBhvr>
                                        <p:cTn id="35" dur="2500" fill="hold"/>
                                        <p:tgtEl>
                                          <p:spTgt spid="138"/>
                                        </p:tgtEl>
                                        <p:attrNameLst>
                                          <p:attrName>ppt_h</p:attrName>
                                        </p:attrNameLst>
                                      </p:cBhvr>
                                      <p:tavLst>
                                        <p:tav tm="0" fmla="#ppt_h*sin(2.5*pi*$)">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37" grpId="2"/>
      <p:bldP build="whole" bldLvl="1" animBg="1" rev="0" advAuto="0" spid="138" grpId="3"/>
      <p:bldP build="whole" bldLvl="1" animBg="1" rev="0" advAuto="0" spid="136"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Created versus Made"/>
          <p:cNvSpPr txBox="1"/>
          <p:nvPr/>
        </p:nvSpPr>
        <p:spPr>
          <a:xfrm>
            <a:off x="4109761" y="874712"/>
            <a:ext cx="5629491" cy="73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2800"/>
              </a:spcBef>
              <a:defRPr b="1" sz="4200">
                <a:latin typeface="Helvetica"/>
                <a:ea typeface="Helvetica"/>
                <a:cs typeface="Helvetica"/>
                <a:sym typeface="Helvetica"/>
              </a:defRPr>
            </a:pPr>
            <a:r>
              <a:rPr i="1"/>
              <a:t>Created</a:t>
            </a:r>
            <a:r>
              <a:t> versus </a:t>
            </a:r>
            <a:r>
              <a:rPr i="1"/>
              <a:t>Made</a:t>
            </a:r>
          </a:p>
        </p:txBody>
      </p:sp>
      <p:sp>
        <p:nvSpPr>
          <p:cNvPr id="143" name="“Then God blessed the seventh day and sanctified it, because in it He rested from all His work which God had created and made” (Gen 2:3)."/>
          <p:cNvSpPr txBox="1"/>
          <p:nvPr/>
        </p:nvSpPr>
        <p:spPr>
          <a:xfrm>
            <a:off x="1535305" y="7899396"/>
            <a:ext cx="11507982" cy="1854208"/>
          </a:xfrm>
          <a:prstGeom prst="rect">
            <a:avLst/>
          </a:prstGeom>
          <a:gradFill>
            <a:gsLst>
              <a:gs pos="0">
                <a:schemeClr val="accent1">
                  <a:satOff val="-3355"/>
                  <a:lumOff val="26614"/>
                </a:schemeClr>
              </a:gs>
              <a:gs pos="100000">
                <a:srgbClr val="DCDEE0"/>
              </a:gs>
            </a:gsLst>
            <a:lin ang="5400000"/>
          </a:gra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marR="228600" algn="just">
              <a:spcBef>
                <a:spcPts val="800"/>
              </a:spcBef>
              <a:defRPr sz="3800"/>
            </a:pPr>
            <a:r>
              <a:t>“Then God blessed the seventh day and sanctified it, because in it He rested from all His work which God had </a:t>
            </a:r>
            <a:r>
              <a:rPr b="1">
                <a:latin typeface="Helvetica"/>
                <a:ea typeface="Helvetica"/>
                <a:cs typeface="Helvetica"/>
                <a:sym typeface="Helvetica"/>
              </a:rPr>
              <a:t>created</a:t>
            </a:r>
            <a:r>
              <a:t> and </a:t>
            </a:r>
            <a:r>
              <a:rPr b="1">
                <a:latin typeface="Helvetica"/>
                <a:ea typeface="Helvetica"/>
                <a:cs typeface="Helvetica"/>
                <a:sym typeface="Helvetica"/>
              </a:rPr>
              <a:t>made</a:t>
            </a:r>
            <a:r>
              <a:t>” (Gen 2:3).</a:t>
            </a:r>
          </a:p>
        </p:txBody>
      </p:sp>
      <p:grpSp>
        <p:nvGrpSpPr>
          <p:cNvPr id="147" name="Group"/>
          <p:cNvGrpSpPr/>
          <p:nvPr/>
        </p:nvGrpSpPr>
        <p:grpSpPr>
          <a:xfrm>
            <a:off x="1591274" y="1649995"/>
            <a:ext cx="5225500" cy="5755117"/>
            <a:chOff x="0" y="0"/>
            <a:chExt cx="5225499" cy="5755116"/>
          </a:xfrm>
        </p:grpSpPr>
        <p:sp>
          <p:nvSpPr>
            <p:cNvPr id="144" name="1:1 In the beginning God created the heavens and the earth."/>
            <p:cNvSpPr txBox="1"/>
            <p:nvPr/>
          </p:nvSpPr>
          <p:spPr>
            <a:xfrm>
              <a:off x="0" y="0"/>
              <a:ext cx="5225500" cy="17399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marL="228600" algn="l" defTabSz="457200">
                <a:spcBef>
                  <a:spcPts val="800"/>
                </a:spcBef>
                <a:defRPr>
                  <a:uFill>
                    <a:solidFill>
                      <a:srgbClr val="000000"/>
                    </a:solidFill>
                  </a:uFill>
                </a:defRPr>
              </a:pPr>
              <a:r>
                <a:t>1:1 In the beginning God </a:t>
              </a:r>
              <a:r>
                <a:rPr b="1">
                  <a:latin typeface="Helvetica"/>
                  <a:ea typeface="Helvetica"/>
                  <a:cs typeface="Helvetica"/>
                  <a:sym typeface="Helvetica"/>
                </a:rPr>
                <a:t>created</a:t>
              </a:r>
              <a:r>
                <a:t> the heavens and the earth. </a:t>
              </a:r>
            </a:p>
          </p:txBody>
        </p:sp>
        <p:sp>
          <p:nvSpPr>
            <p:cNvPr id="145" name="1:21 And God created the great sea monsters, and every living creature that moves,"/>
            <p:cNvSpPr txBox="1"/>
            <p:nvPr/>
          </p:nvSpPr>
          <p:spPr>
            <a:xfrm>
              <a:off x="0" y="2007604"/>
              <a:ext cx="5225500" cy="22860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marL="228600" algn="l" defTabSz="457200">
                <a:spcBef>
                  <a:spcPts val="800"/>
                </a:spcBef>
                <a:defRPr>
                  <a:uFill>
                    <a:solidFill>
                      <a:srgbClr val="000000"/>
                    </a:solidFill>
                  </a:uFill>
                </a:defRPr>
              </a:pPr>
              <a:r>
                <a:t>1:21 And God </a:t>
              </a:r>
              <a:r>
                <a:rPr b="1">
                  <a:latin typeface="Helvetica"/>
                  <a:ea typeface="Helvetica"/>
                  <a:cs typeface="Helvetica"/>
                  <a:sym typeface="Helvetica"/>
                </a:rPr>
                <a:t>created</a:t>
              </a:r>
              <a:r>
                <a:t> the great sea monsters, and every living creature that moves,</a:t>
              </a:r>
            </a:p>
          </p:txBody>
        </p:sp>
        <p:sp>
          <p:nvSpPr>
            <p:cNvPr id="146" name="1:27 And God created man in His own image"/>
            <p:cNvSpPr txBox="1"/>
            <p:nvPr/>
          </p:nvSpPr>
          <p:spPr>
            <a:xfrm>
              <a:off x="0" y="4561309"/>
              <a:ext cx="5225500" cy="11938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marL="228600" algn="l" defTabSz="457200">
                <a:spcBef>
                  <a:spcPts val="800"/>
                </a:spcBef>
                <a:defRPr>
                  <a:uFill>
                    <a:solidFill>
                      <a:srgbClr val="000000"/>
                    </a:solidFill>
                  </a:uFill>
                </a:defRPr>
              </a:pPr>
              <a:r>
                <a:t>1:27 And God </a:t>
              </a:r>
              <a:r>
                <a:rPr b="1">
                  <a:latin typeface="Helvetica"/>
                  <a:ea typeface="Helvetica"/>
                  <a:cs typeface="Helvetica"/>
                  <a:sym typeface="Helvetica"/>
                </a:rPr>
                <a:t>created</a:t>
              </a:r>
              <a:r>
                <a:t> man in His own image</a:t>
              </a:r>
            </a:p>
          </p:txBody>
        </p:sp>
      </p:grpSp>
      <p:grpSp>
        <p:nvGrpSpPr>
          <p:cNvPr id="151" name="Group"/>
          <p:cNvGrpSpPr/>
          <p:nvPr/>
        </p:nvGrpSpPr>
        <p:grpSpPr>
          <a:xfrm>
            <a:off x="7289295" y="1649995"/>
            <a:ext cx="5677212" cy="5965643"/>
            <a:chOff x="0" y="0"/>
            <a:chExt cx="5677211" cy="5965642"/>
          </a:xfrm>
        </p:grpSpPr>
        <p:sp>
          <p:nvSpPr>
            <p:cNvPr id="148" name="1:7 And God made the expanse, and separated the water"/>
            <p:cNvSpPr txBox="1"/>
            <p:nvPr/>
          </p:nvSpPr>
          <p:spPr>
            <a:xfrm>
              <a:off x="0" y="0"/>
              <a:ext cx="5677212" cy="17399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marL="228600" algn="l" defTabSz="457200">
                <a:spcBef>
                  <a:spcPts val="800"/>
                </a:spcBef>
                <a:defRPr>
                  <a:uFill>
                    <a:solidFill>
                      <a:srgbClr val="000000"/>
                    </a:solidFill>
                  </a:uFill>
                </a:defRPr>
              </a:pPr>
              <a:r>
                <a:t>1:7 And God </a:t>
              </a:r>
              <a:r>
                <a:rPr b="1">
                  <a:latin typeface="Helvetica"/>
                  <a:ea typeface="Helvetica"/>
                  <a:cs typeface="Helvetica"/>
                  <a:sym typeface="Helvetica"/>
                </a:rPr>
                <a:t>made</a:t>
              </a:r>
              <a:r>
                <a:t> the expanse, and separated the water</a:t>
              </a:r>
            </a:p>
          </p:txBody>
        </p:sp>
        <p:sp>
          <p:nvSpPr>
            <p:cNvPr id="149" name="1:16 And God made the two great lights"/>
            <p:cNvSpPr txBox="1"/>
            <p:nvPr/>
          </p:nvSpPr>
          <p:spPr>
            <a:xfrm>
              <a:off x="0" y="2385917"/>
              <a:ext cx="5677212" cy="11938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marL="228600" algn="l" defTabSz="457200">
                <a:spcBef>
                  <a:spcPts val="800"/>
                </a:spcBef>
                <a:defRPr>
                  <a:uFill>
                    <a:solidFill>
                      <a:srgbClr val="000000"/>
                    </a:solidFill>
                  </a:uFill>
                </a:defRPr>
              </a:pPr>
              <a:r>
                <a:t>1:16 And God </a:t>
              </a:r>
              <a:r>
                <a:rPr b="1">
                  <a:latin typeface="Helvetica"/>
                  <a:ea typeface="Helvetica"/>
                  <a:cs typeface="Helvetica"/>
                  <a:sym typeface="Helvetica"/>
                </a:rPr>
                <a:t>made</a:t>
              </a:r>
              <a:r>
                <a:t> the two great lights</a:t>
              </a:r>
            </a:p>
          </p:txBody>
        </p:sp>
        <p:sp>
          <p:nvSpPr>
            <p:cNvPr id="150" name="1:25 And God made the beasts of the earth after their kind"/>
            <p:cNvSpPr txBox="1"/>
            <p:nvPr/>
          </p:nvSpPr>
          <p:spPr>
            <a:xfrm>
              <a:off x="0" y="4225735"/>
              <a:ext cx="5677211" cy="17399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marL="228600" algn="l" defTabSz="457200">
                <a:spcBef>
                  <a:spcPts val="800"/>
                </a:spcBef>
                <a:defRPr>
                  <a:uFill>
                    <a:solidFill>
                      <a:srgbClr val="000000"/>
                    </a:solidFill>
                  </a:uFill>
                </a:defRPr>
              </a:pPr>
              <a:r>
                <a:t>1:25 And God </a:t>
              </a:r>
              <a:r>
                <a:rPr b="1">
                  <a:latin typeface="Helvetica"/>
                  <a:ea typeface="Helvetica"/>
                  <a:cs typeface="Helvetica"/>
                  <a:sym typeface="Helvetica"/>
                </a:rPr>
                <a:t>made</a:t>
              </a:r>
              <a:r>
                <a:t> the beasts of the earth after their kind</a:t>
              </a:r>
            </a:p>
          </p:txBody>
        </p:sp>
      </p:grpSp>
      <p:sp>
        <p:nvSpPr>
          <p:cNvPr id="152" name="2) God created a good world"/>
          <p:cNvSpPr txBox="1"/>
          <p:nvPr>
            <p:ph type="title"/>
          </p:nvPr>
        </p:nvSpPr>
        <p:spPr>
          <a:xfrm>
            <a:off x="1497012" y="100595"/>
            <a:ext cx="11469495" cy="735435"/>
          </a:xfrm>
          <a:prstGeom prst="rect">
            <a:avLst/>
          </a:prstGeom>
        </p:spPr>
        <p:txBody>
          <a:bodyPr/>
          <a:lstStyle/>
          <a:p>
            <a:pPr/>
            <a:r>
              <a:t>2) God created a good world</a:t>
            </a:r>
          </a:p>
        </p:txBody>
      </p:sp>
    </p:spTree>
  </p:cSld>
  <p:clrMapOvr>
    <a:masterClrMapping/>
  </p:clrMapOvr>
  <mc:AlternateContent xmlns:mc="http://schemas.openxmlformats.org/markup-compatibility/2006">
    <mc:Choice xmlns:p14="http://schemas.microsoft.com/office/powerpoint/2010/main" Requires="p14">
      <p:transition spd="slow" advClick="1" p14:dur="27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2" presetID="2" grpId="1" fill="hold">
                                  <p:stCondLst>
                                    <p:cond delay="0"/>
                                  </p:stCondLst>
                                  <p:iterate type="el" backwards="0">
                                    <p:tmAbs val="0"/>
                                  </p:iterate>
                                  <p:childTnLst>
                                    <p:set>
                                      <p:cBhvr>
                                        <p:cTn id="6" fill="hold"/>
                                        <p:tgtEl>
                                          <p:spTgt spid="142">
                                            <p:bg/>
                                          </p:spTgt>
                                        </p:tgtEl>
                                        <p:attrNameLst>
                                          <p:attrName>style.visibility</p:attrName>
                                        </p:attrNameLst>
                                      </p:cBhvr>
                                      <p:to>
                                        <p:strVal val="visible"/>
                                      </p:to>
                                    </p:set>
                                    <p:anim calcmode="lin" valueType="num">
                                      <p:cBhvr>
                                        <p:cTn id="7" dur="2250" fill="hold"/>
                                        <p:tgtEl>
                                          <p:spTgt spid="142">
                                            <p:bg/>
                                          </p:spTgt>
                                        </p:tgtEl>
                                        <p:attrNameLst>
                                          <p:attrName>ppt_x</p:attrName>
                                        </p:attrNameLst>
                                      </p:cBhvr>
                                      <p:tavLst>
                                        <p:tav tm="0">
                                          <p:val>
                                            <p:strVal val="1+#ppt_w/2"/>
                                          </p:val>
                                        </p:tav>
                                        <p:tav tm="100000">
                                          <p:val>
                                            <p:strVal val="#ppt_x"/>
                                          </p:val>
                                        </p:tav>
                                      </p:tavLst>
                                    </p:anim>
                                    <p:anim calcmode="lin" valueType="num">
                                      <p:cBhvr>
                                        <p:cTn id="8" dur="2250" fill="hold"/>
                                        <p:tgtEl>
                                          <p:spTgt spid="142">
                                            <p:bg/>
                                          </p:spTgt>
                                        </p:tgtEl>
                                        <p:attrNameLst>
                                          <p:attrName>ppt_y</p:attrName>
                                        </p:attrNameLst>
                                      </p:cBhvr>
                                      <p:tavLst>
                                        <p:tav tm="0">
                                          <p:val>
                                            <p:strVal val="#ppt_y"/>
                                          </p:val>
                                        </p:tav>
                                        <p:tav tm="100000">
                                          <p:val>
                                            <p:strVal val="#ppt_y"/>
                                          </p:val>
                                        </p:tav>
                                      </p:tavLst>
                                    </p:anim>
                                  </p:childTnLst>
                                </p:cTn>
                              </p:par>
                              <p:par>
                                <p:cTn id="9" presetClass="entr" nodeType="withEffect" presetSubtype="2" presetID="2" grpId="1" fill="hold">
                                  <p:stCondLst>
                                    <p:cond delay="0"/>
                                  </p:stCondLst>
                                  <p:iterate type="el" backwards="0">
                                    <p:tmAbs val="0"/>
                                  </p:iterate>
                                  <p:childTnLst>
                                    <p:set>
                                      <p:cBhvr>
                                        <p:cTn id="10" fill="hold"/>
                                        <p:tgtEl>
                                          <p:spTgt spid="142">
                                            <p:txEl>
                                              <p:pRg st="0" end="0"/>
                                            </p:txEl>
                                          </p:spTgt>
                                        </p:tgtEl>
                                        <p:attrNameLst>
                                          <p:attrName>style.visibility</p:attrName>
                                        </p:attrNameLst>
                                      </p:cBhvr>
                                      <p:to>
                                        <p:strVal val="visible"/>
                                      </p:to>
                                    </p:set>
                                    <p:anim calcmode="lin" valueType="num">
                                      <p:cBhvr>
                                        <p:cTn id="11" dur="2250" fill="hold"/>
                                        <p:tgtEl>
                                          <p:spTgt spid="142">
                                            <p:txEl>
                                              <p:pRg st="0" end="0"/>
                                            </p:txEl>
                                          </p:spTgt>
                                        </p:tgtEl>
                                        <p:attrNameLst>
                                          <p:attrName>ppt_x</p:attrName>
                                        </p:attrNameLst>
                                      </p:cBhvr>
                                      <p:tavLst>
                                        <p:tav tm="0">
                                          <p:val>
                                            <p:strVal val="1+#ppt_w/2"/>
                                          </p:val>
                                        </p:tav>
                                        <p:tav tm="100000">
                                          <p:val>
                                            <p:strVal val="#ppt_x"/>
                                          </p:val>
                                        </p:tav>
                                      </p:tavLst>
                                    </p:anim>
                                    <p:anim calcmode="lin" valueType="num">
                                      <p:cBhvr>
                                        <p:cTn id="12" dur="2250" fill="hold"/>
                                        <p:tgtEl>
                                          <p:spTgt spid="14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 presetID="22" grpId="2" fill="hold">
                                  <p:stCondLst>
                                    <p:cond delay="0"/>
                                  </p:stCondLst>
                                  <p:iterate type="el" backwards="0">
                                    <p:tmAbs val="0"/>
                                  </p:iterate>
                                  <p:childTnLst>
                                    <p:set>
                                      <p:cBhvr>
                                        <p:cTn id="16" fill="hold"/>
                                        <p:tgtEl>
                                          <p:spTgt spid="147"/>
                                        </p:tgtEl>
                                        <p:attrNameLst>
                                          <p:attrName>style.visibility</p:attrName>
                                        </p:attrNameLst>
                                      </p:cBhvr>
                                      <p:to>
                                        <p:strVal val="visible"/>
                                      </p:to>
                                    </p:set>
                                    <p:animEffect filter="wipe(up)" transition="in">
                                      <p:cBhvr>
                                        <p:cTn id="17" dur="2000"/>
                                        <p:tgtEl>
                                          <p:spTgt spid="147"/>
                                        </p:tgtEl>
                                      </p:cBhvr>
                                    </p:animEffect>
                                  </p:childTnLst>
                                </p:cTn>
                              </p:par>
                            </p:childTnLst>
                          </p:cTn>
                        </p:par>
                        <p:par>
                          <p:cTn id="18" fill="hold">
                            <p:stCondLst>
                              <p:cond delay="2000"/>
                            </p:stCondLst>
                            <p:childTnLst>
                              <p:par>
                                <p:cTn id="19" presetClass="entr" nodeType="afterEffect" presetSubtype="1" presetID="22" grpId="3" fill="hold">
                                  <p:stCondLst>
                                    <p:cond delay="0"/>
                                  </p:stCondLst>
                                  <p:iterate type="el" backwards="0">
                                    <p:tmAbs val="0"/>
                                  </p:iterate>
                                  <p:childTnLst>
                                    <p:set>
                                      <p:cBhvr>
                                        <p:cTn id="20" fill="hold"/>
                                        <p:tgtEl>
                                          <p:spTgt spid="151"/>
                                        </p:tgtEl>
                                        <p:attrNameLst>
                                          <p:attrName>style.visibility</p:attrName>
                                        </p:attrNameLst>
                                      </p:cBhvr>
                                      <p:to>
                                        <p:strVal val="visible"/>
                                      </p:to>
                                    </p:set>
                                    <p:animEffect filter="wipe(up)" transition="in">
                                      <p:cBhvr>
                                        <p:cTn id="21" dur="2000"/>
                                        <p:tgtEl>
                                          <p:spTgt spid="151"/>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4" presetID="2" grpId="4" fill="hold">
                                  <p:stCondLst>
                                    <p:cond delay="0"/>
                                  </p:stCondLst>
                                  <p:iterate type="el" backwards="0">
                                    <p:tmAbs val="0"/>
                                  </p:iterate>
                                  <p:childTnLst>
                                    <p:set>
                                      <p:cBhvr>
                                        <p:cTn id="25" fill="hold"/>
                                        <p:tgtEl>
                                          <p:spTgt spid="143"/>
                                        </p:tgtEl>
                                        <p:attrNameLst>
                                          <p:attrName>style.visibility</p:attrName>
                                        </p:attrNameLst>
                                      </p:cBhvr>
                                      <p:to>
                                        <p:strVal val="visible"/>
                                      </p:to>
                                    </p:set>
                                    <p:anim calcmode="lin" valueType="num">
                                      <p:cBhvr>
                                        <p:cTn id="26" dur="1750" fill="hold"/>
                                        <p:tgtEl>
                                          <p:spTgt spid="143"/>
                                        </p:tgtEl>
                                        <p:attrNameLst>
                                          <p:attrName>ppt_x</p:attrName>
                                        </p:attrNameLst>
                                      </p:cBhvr>
                                      <p:tavLst>
                                        <p:tav tm="0">
                                          <p:val>
                                            <p:strVal val="#ppt_x"/>
                                          </p:val>
                                        </p:tav>
                                        <p:tav tm="100000">
                                          <p:val>
                                            <p:strVal val="#ppt_x"/>
                                          </p:val>
                                        </p:tav>
                                      </p:tavLst>
                                    </p:anim>
                                    <p:anim calcmode="lin" valueType="num">
                                      <p:cBhvr>
                                        <p:cTn id="27" dur="1750" fill="hold"/>
                                        <p:tgtEl>
                                          <p:spTgt spid="1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42" grpId="1"/>
      <p:bldP build="whole" bldLvl="1" animBg="1" rev="0" advAuto="0" spid="151" grpId="3"/>
      <p:bldP build="whole" bldLvl="1" animBg="1" rev="0" advAuto="0" spid="147" grpId="2"/>
      <p:bldP build="whole" bldLvl="1" animBg="1" rev="0" advAuto="0" spid="143" grpId="4"/>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The 7th day of rest shows the work was completed, not needing further help.…"/>
          <p:cNvSpPr txBox="1"/>
          <p:nvPr/>
        </p:nvSpPr>
        <p:spPr>
          <a:xfrm>
            <a:off x="1803271" y="5435503"/>
            <a:ext cx="10856977" cy="3987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640080" indent="-411480" algn="l">
              <a:spcBef>
                <a:spcPts val="2800"/>
              </a:spcBef>
              <a:buSzPct val="100000"/>
              <a:buChar char="•"/>
              <a:defRPr sz="4200"/>
            </a:pPr>
            <a:r>
              <a:t>The 7th day of rest shows the work was completed, not needing further help.</a:t>
            </a:r>
          </a:p>
          <a:p>
            <a:pPr marL="640080" indent="-411480" algn="l">
              <a:spcBef>
                <a:spcPts val="2800"/>
              </a:spcBef>
              <a:buSzPct val="100000"/>
              <a:buChar char="•"/>
              <a:defRPr sz="4200"/>
            </a:pPr>
            <a:r>
              <a:t>The designed was produced (created).</a:t>
            </a:r>
          </a:p>
          <a:p>
            <a:pPr marL="640080" indent="-411480" algn="l">
              <a:spcBef>
                <a:spcPts val="2800"/>
              </a:spcBef>
              <a:buSzPct val="100000"/>
              <a:buChar char="•"/>
              <a:defRPr sz="4200"/>
            </a:pPr>
            <a:r>
              <a:t>The pause reminds us of our greater purpose enjoying a relationship with God.</a:t>
            </a:r>
          </a:p>
        </p:txBody>
      </p:sp>
      <p:sp>
        <p:nvSpPr>
          <p:cNvPr id="155" name="God is wise - the 7th day rest"/>
          <p:cNvSpPr txBox="1"/>
          <p:nvPr/>
        </p:nvSpPr>
        <p:spPr>
          <a:xfrm>
            <a:off x="3053982" y="855371"/>
            <a:ext cx="7747643" cy="73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2800"/>
              </a:spcBef>
              <a:defRPr b="1" i="1" sz="4200">
                <a:latin typeface="Helvetica"/>
                <a:ea typeface="Helvetica"/>
                <a:cs typeface="Helvetica"/>
                <a:sym typeface="Helvetica"/>
              </a:defRPr>
            </a:lvl1pPr>
          </a:lstStyle>
          <a:p>
            <a:pPr>
              <a:defRPr i="0"/>
            </a:pPr>
            <a:r>
              <a:rPr i="1"/>
              <a:t>God is wise - the 7th day rest</a:t>
            </a:r>
          </a:p>
        </p:txBody>
      </p:sp>
      <p:sp>
        <p:nvSpPr>
          <p:cNvPr id="156" name="1 Thus the heavens and the earth were completed, and all their hosts. 2 And by the seventh day God completed His work which He had done; and He rested on the seventh day from all His work which He had done. 3 Then God blessed the seventh day and sanctified it, because in it He rested from all His work which God had created and made (Gen 2:1-3)."/>
          <p:cNvSpPr txBox="1"/>
          <p:nvPr/>
        </p:nvSpPr>
        <p:spPr>
          <a:xfrm>
            <a:off x="1822137" y="1684937"/>
            <a:ext cx="10518198" cy="3657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just">
              <a:spcBef>
                <a:spcPts val="800"/>
              </a:spcBef>
              <a:defRPr sz="3300"/>
            </a:lvl1pPr>
          </a:lstStyle>
          <a:p>
            <a:pPr/>
            <a:r>
              <a:t>1 Thus the heavens and the earth were completed, and all their hosts. 2 And by the seventh day God completed His work which He had done; and He rested on the seventh day from all His work which He had done. 3 Then God blessed the seventh day and sanctified it, because in it He rested from all His work which God had created and made (Gen 2:1-3).</a:t>
            </a:r>
          </a:p>
        </p:txBody>
      </p:sp>
      <p:sp>
        <p:nvSpPr>
          <p:cNvPr id="157" name="2) God created a good world"/>
          <p:cNvSpPr txBox="1"/>
          <p:nvPr>
            <p:ph type="title"/>
          </p:nvPr>
        </p:nvSpPr>
        <p:spPr>
          <a:xfrm>
            <a:off x="1497012" y="100595"/>
            <a:ext cx="11469495" cy="735435"/>
          </a:xfrm>
          <a:prstGeom prst="rect">
            <a:avLst/>
          </a:prstGeom>
        </p:spPr>
        <p:txBody>
          <a:bodyPr/>
          <a:lstStyle/>
          <a:p>
            <a:pPr/>
            <a:r>
              <a:t>2) God created a good world</a:t>
            </a:r>
          </a:p>
        </p:txBody>
      </p:sp>
    </p:spTree>
  </p:cSld>
  <p:clrMapOvr>
    <a:masterClrMapping/>
  </p:clrMapOvr>
  <mc:AlternateContent xmlns:mc="http://schemas.openxmlformats.org/markup-compatibility/2006">
    <mc:Choice xmlns:p14="http://schemas.microsoft.com/office/powerpoint/2010/main" Requires="p14">
      <p:transition spd="slow" advClick="1" p14:dur="27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2" presetID="2" grpId="1" fill="hold">
                                  <p:stCondLst>
                                    <p:cond delay="0"/>
                                  </p:stCondLst>
                                  <p:iterate type="el" backwards="0">
                                    <p:tmAbs val="0"/>
                                  </p:iterate>
                                  <p:childTnLst>
                                    <p:set>
                                      <p:cBhvr>
                                        <p:cTn id="6" fill="hold"/>
                                        <p:tgtEl>
                                          <p:spTgt spid="155">
                                            <p:bg/>
                                          </p:spTgt>
                                        </p:tgtEl>
                                        <p:attrNameLst>
                                          <p:attrName>style.visibility</p:attrName>
                                        </p:attrNameLst>
                                      </p:cBhvr>
                                      <p:to>
                                        <p:strVal val="visible"/>
                                      </p:to>
                                    </p:set>
                                    <p:anim calcmode="lin" valueType="num">
                                      <p:cBhvr>
                                        <p:cTn id="7" dur="2250" fill="hold"/>
                                        <p:tgtEl>
                                          <p:spTgt spid="155">
                                            <p:bg/>
                                          </p:spTgt>
                                        </p:tgtEl>
                                        <p:attrNameLst>
                                          <p:attrName>ppt_x</p:attrName>
                                        </p:attrNameLst>
                                      </p:cBhvr>
                                      <p:tavLst>
                                        <p:tav tm="0">
                                          <p:val>
                                            <p:strVal val="1+#ppt_w/2"/>
                                          </p:val>
                                        </p:tav>
                                        <p:tav tm="100000">
                                          <p:val>
                                            <p:strVal val="#ppt_x"/>
                                          </p:val>
                                        </p:tav>
                                      </p:tavLst>
                                    </p:anim>
                                    <p:anim calcmode="lin" valueType="num">
                                      <p:cBhvr>
                                        <p:cTn id="8" dur="2250" fill="hold"/>
                                        <p:tgtEl>
                                          <p:spTgt spid="155">
                                            <p:bg/>
                                          </p:spTgt>
                                        </p:tgtEl>
                                        <p:attrNameLst>
                                          <p:attrName>ppt_y</p:attrName>
                                        </p:attrNameLst>
                                      </p:cBhvr>
                                      <p:tavLst>
                                        <p:tav tm="0">
                                          <p:val>
                                            <p:strVal val="#ppt_y"/>
                                          </p:val>
                                        </p:tav>
                                        <p:tav tm="100000">
                                          <p:val>
                                            <p:strVal val="#ppt_y"/>
                                          </p:val>
                                        </p:tav>
                                      </p:tavLst>
                                    </p:anim>
                                  </p:childTnLst>
                                </p:cTn>
                              </p:par>
                              <p:par>
                                <p:cTn id="9" presetClass="entr" nodeType="withEffect" presetSubtype="2" presetID="2" grpId="1" fill="hold">
                                  <p:stCondLst>
                                    <p:cond delay="0"/>
                                  </p:stCondLst>
                                  <p:iterate type="el" backwards="0">
                                    <p:tmAbs val="0"/>
                                  </p:iterate>
                                  <p:childTnLst>
                                    <p:set>
                                      <p:cBhvr>
                                        <p:cTn id="10" fill="hold"/>
                                        <p:tgtEl>
                                          <p:spTgt spid="155">
                                            <p:txEl>
                                              <p:pRg st="0" end="0"/>
                                            </p:txEl>
                                          </p:spTgt>
                                        </p:tgtEl>
                                        <p:attrNameLst>
                                          <p:attrName>style.visibility</p:attrName>
                                        </p:attrNameLst>
                                      </p:cBhvr>
                                      <p:to>
                                        <p:strVal val="visible"/>
                                      </p:to>
                                    </p:set>
                                    <p:anim calcmode="lin" valueType="num">
                                      <p:cBhvr>
                                        <p:cTn id="11" dur="2250" fill="hold"/>
                                        <p:tgtEl>
                                          <p:spTgt spid="155">
                                            <p:txEl>
                                              <p:pRg st="0" end="0"/>
                                            </p:txEl>
                                          </p:spTgt>
                                        </p:tgtEl>
                                        <p:attrNameLst>
                                          <p:attrName>ppt_x</p:attrName>
                                        </p:attrNameLst>
                                      </p:cBhvr>
                                      <p:tavLst>
                                        <p:tav tm="0">
                                          <p:val>
                                            <p:strVal val="1+#ppt_w/2"/>
                                          </p:val>
                                        </p:tav>
                                        <p:tav tm="100000">
                                          <p:val>
                                            <p:strVal val="#ppt_x"/>
                                          </p:val>
                                        </p:tav>
                                      </p:tavLst>
                                    </p:anim>
                                    <p:anim calcmode="lin" valueType="num">
                                      <p:cBhvr>
                                        <p:cTn id="12" dur="2250" fill="hold"/>
                                        <p:tgtEl>
                                          <p:spTgt spid="155">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Class="entr" nodeType="afterEffect" presetSubtype="6" presetID="18" grpId="2" fill="hold">
                                  <p:stCondLst>
                                    <p:cond delay="0"/>
                                  </p:stCondLst>
                                  <p:iterate type="el" backwards="0">
                                    <p:tmAbs val="0"/>
                                  </p:iterate>
                                  <p:childTnLst>
                                    <p:set>
                                      <p:cBhvr>
                                        <p:cTn id="15" fill="hold"/>
                                        <p:tgtEl>
                                          <p:spTgt spid="156"/>
                                        </p:tgtEl>
                                        <p:attrNameLst>
                                          <p:attrName>style.visibility</p:attrName>
                                        </p:attrNameLst>
                                      </p:cBhvr>
                                      <p:to>
                                        <p:strVal val="visible"/>
                                      </p:to>
                                    </p:set>
                                    <p:animEffect filter="strips(downRight)" transition="in">
                                      <p:cBhvr>
                                        <p:cTn id="16" dur="2000"/>
                                        <p:tgtEl>
                                          <p:spTgt spid="156"/>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2" presetID="2" grpId="3" fill="hold">
                                  <p:stCondLst>
                                    <p:cond delay="0"/>
                                  </p:stCondLst>
                                  <p:iterate type="el" backwards="0">
                                    <p:tmAbs val="0"/>
                                  </p:iterate>
                                  <p:childTnLst>
                                    <p:set>
                                      <p:cBhvr>
                                        <p:cTn id="20" fill="hold"/>
                                        <p:tgtEl>
                                          <p:spTgt spid="154">
                                            <p:bg/>
                                          </p:spTgt>
                                        </p:tgtEl>
                                        <p:attrNameLst>
                                          <p:attrName>style.visibility</p:attrName>
                                        </p:attrNameLst>
                                      </p:cBhvr>
                                      <p:to>
                                        <p:strVal val="visible"/>
                                      </p:to>
                                    </p:set>
                                    <p:anim calcmode="lin" valueType="num">
                                      <p:cBhvr>
                                        <p:cTn id="21" dur="2250" fill="hold"/>
                                        <p:tgtEl>
                                          <p:spTgt spid="154">
                                            <p:bg/>
                                          </p:spTgt>
                                        </p:tgtEl>
                                        <p:attrNameLst>
                                          <p:attrName>ppt_x</p:attrName>
                                        </p:attrNameLst>
                                      </p:cBhvr>
                                      <p:tavLst>
                                        <p:tav tm="0">
                                          <p:val>
                                            <p:strVal val="1+#ppt_w/2"/>
                                          </p:val>
                                        </p:tav>
                                        <p:tav tm="100000">
                                          <p:val>
                                            <p:strVal val="#ppt_x"/>
                                          </p:val>
                                        </p:tav>
                                      </p:tavLst>
                                    </p:anim>
                                    <p:anim calcmode="lin" valueType="num">
                                      <p:cBhvr>
                                        <p:cTn id="22" dur="2250" fill="hold"/>
                                        <p:tgtEl>
                                          <p:spTgt spid="154">
                                            <p:bg/>
                                          </p:spTgt>
                                        </p:tgtEl>
                                        <p:attrNameLst>
                                          <p:attrName>ppt_y</p:attrName>
                                        </p:attrNameLst>
                                      </p:cBhvr>
                                      <p:tavLst>
                                        <p:tav tm="0">
                                          <p:val>
                                            <p:strVal val="#ppt_y"/>
                                          </p:val>
                                        </p:tav>
                                        <p:tav tm="100000">
                                          <p:val>
                                            <p:strVal val="#ppt_y"/>
                                          </p:val>
                                        </p:tav>
                                      </p:tavLst>
                                    </p:anim>
                                  </p:childTnLst>
                                </p:cTn>
                              </p:par>
                              <p:par>
                                <p:cTn id="23" presetClass="entr" nodeType="withEffect" presetSubtype="2" presetID="2" grpId="3" fill="hold">
                                  <p:stCondLst>
                                    <p:cond delay="0"/>
                                  </p:stCondLst>
                                  <p:iterate type="el" backwards="0">
                                    <p:tmAbs val="0"/>
                                  </p:iterate>
                                  <p:childTnLst>
                                    <p:set>
                                      <p:cBhvr>
                                        <p:cTn id="24" fill="hold"/>
                                        <p:tgtEl>
                                          <p:spTgt spid="154">
                                            <p:txEl>
                                              <p:pRg st="0" end="0"/>
                                            </p:txEl>
                                          </p:spTgt>
                                        </p:tgtEl>
                                        <p:attrNameLst>
                                          <p:attrName>style.visibility</p:attrName>
                                        </p:attrNameLst>
                                      </p:cBhvr>
                                      <p:to>
                                        <p:strVal val="visible"/>
                                      </p:to>
                                    </p:set>
                                    <p:anim calcmode="lin" valueType="num">
                                      <p:cBhvr>
                                        <p:cTn id="25" dur="2250" fill="hold"/>
                                        <p:tgtEl>
                                          <p:spTgt spid="154">
                                            <p:txEl>
                                              <p:pRg st="0" end="0"/>
                                            </p:txEl>
                                          </p:spTgt>
                                        </p:tgtEl>
                                        <p:attrNameLst>
                                          <p:attrName>ppt_x</p:attrName>
                                        </p:attrNameLst>
                                      </p:cBhvr>
                                      <p:tavLst>
                                        <p:tav tm="0">
                                          <p:val>
                                            <p:strVal val="1+#ppt_w/2"/>
                                          </p:val>
                                        </p:tav>
                                        <p:tav tm="100000">
                                          <p:val>
                                            <p:strVal val="#ppt_x"/>
                                          </p:val>
                                        </p:tav>
                                      </p:tavLst>
                                    </p:anim>
                                    <p:anim calcmode="lin" valueType="num">
                                      <p:cBhvr>
                                        <p:cTn id="26" dur="2250" fill="hold"/>
                                        <p:tgtEl>
                                          <p:spTgt spid="154">
                                            <p:txEl>
                                              <p:pRg st="0" end="0"/>
                                            </p:txEl>
                                          </p:spTgt>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Class="entr" nodeType="afterEffect" presetSubtype="2" presetID="2" grpId="3" fill="hold">
                                  <p:stCondLst>
                                    <p:cond delay="0"/>
                                  </p:stCondLst>
                                  <p:iterate type="el" backwards="0">
                                    <p:tmAbs val="0"/>
                                  </p:iterate>
                                  <p:childTnLst>
                                    <p:set>
                                      <p:cBhvr>
                                        <p:cTn id="29" fill="hold"/>
                                        <p:tgtEl>
                                          <p:spTgt spid="154">
                                            <p:txEl>
                                              <p:pRg st="1" end="1"/>
                                            </p:txEl>
                                          </p:spTgt>
                                        </p:tgtEl>
                                        <p:attrNameLst>
                                          <p:attrName>style.visibility</p:attrName>
                                        </p:attrNameLst>
                                      </p:cBhvr>
                                      <p:to>
                                        <p:strVal val="visible"/>
                                      </p:to>
                                    </p:set>
                                    <p:anim calcmode="lin" valueType="num">
                                      <p:cBhvr>
                                        <p:cTn id="30" dur="2250" fill="hold"/>
                                        <p:tgtEl>
                                          <p:spTgt spid="154">
                                            <p:txEl>
                                              <p:pRg st="1" end="1"/>
                                            </p:txEl>
                                          </p:spTgt>
                                        </p:tgtEl>
                                        <p:attrNameLst>
                                          <p:attrName>ppt_x</p:attrName>
                                        </p:attrNameLst>
                                      </p:cBhvr>
                                      <p:tavLst>
                                        <p:tav tm="0">
                                          <p:val>
                                            <p:strVal val="1+#ppt_w/2"/>
                                          </p:val>
                                        </p:tav>
                                        <p:tav tm="100000">
                                          <p:val>
                                            <p:strVal val="#ppt_x"/>
                                          </p:val>
                                        </p:tav>
                                      </p:tavLst>
                                    </p:anim>
                                    <p:anim calcmode="lin" valueType="num">
                                      <p:cBhvr>
                                        <p:cTn id="31" dur="2250" fill="hold"/>
                                        <p:tgtEl>
                                          <p:spTgt spid="154">
                                            <p:txEl>
                                              <p:pRg st="1" end="1"/>
                                            </p:txEl>
                                          </p:spTgt>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Class="entr" nodeType="afterEffect" presetSubtype="2" presetID="2" grpId="3" fill="hold">
                                  <p:stCondLst>
                                    <p:cond delay="0"/>
                                  </p:stCondLst>
                                  <p:iterate type="el" backwards="0">
                                    <p:tmAbs val="0"/>
                                  </p:iterate>
                                  <p:childTnLst>
                                    <p:set>
                                      <p:cBhvr>
                                        <p:cTn id="34" fill="hold"/>
                                        <p:tgtEl>
                                          <p:spTgt spid="154">
                                            <p:txEl>
                                              <p:pRg st="2" end="2"/>
                                            </p:txEl>
                                          </p:spTgt>
                                        </p:tgtEl>
                                        <p:attrNameLst>
                                          <p:attrName>style.visibility</p:attrName>
                                        </p:attrNameLst>
                                      </p:cBhvr>
                                      <p:to>
                                        <p:strVal val="visible"/>
                                      </p:to>
                                    </p:set>
                                    <p:anim calcmode="lin" valueType="num">
                                      <p:cBhvr>
                                        <p:cTn id="35" dur="2250" fill="hold"/>
                                        <p:tgtEl>
                                          <p:spTgt spid="154">
                                            <p:txEl>
                                              <p:pRg st="2" end="2"/>
                                            </p:txEl>
                                          </p:spTgt>
                                        </p:tgtEl>
                                        <p:attrNameLst>
                                          <p:attrName>ppt_x</p:attrName>
                                        </p:attrNameLst>
                                      </p:cBhvr>
                                      <p:tavLst>
                                        <p:tav tm="0">
                                          <p:val>
                                            <p:strVal val="1+#ppt_w/2"/>
                                          </p:val>
                                        </p:tav>
                                        <p:tav tm="100000">
                                          <p:val>
                                            <p:strVal val="#ppt_x"/>
                                          </p:val>
                                        </p:tav>
                                      </p:tavLst>
                                    </p:anim>
                                    <p:anim calcmode="lin" valueType="num">
                                      <p:cBhvr>
                                        <p:cTn id="36" dur="2250" fill="hold"/>
                                        <p:tgtEl>
                                          <p:spTgt spid="15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54" grpId="3"/>
      <p:bldP build="p" bldLvl="1" animBg="1" rev="0" advAuto="0" spid="155" grpId="1"/>
      <p:bldP build="whole" bldLvl="1" animBg="1" rev="0" advAuto="0" spid="156" grpId="2"/>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God made a great and good world, one in which we can live in trust."/>
          <p:cNvSpPr txBox="1"/>
          <p:nvPr/>
        </p:nvSpPr>
        <p:spPr>
          <a:xfrm>
            <a:off x="2101081" y="996787"/>
            <a:ext cx="9276242" cy="1447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defRPr sz="4400"/>
            </a:lvl1pPr>
          </a:lstStyle>
          <a:p>
            <a:pPr/>
            <a:r>
              <a:t>God made a great and good world, one in which we can live in trust.</a:t>
            </a:r>
          </a:p>
        </p:txBody>
      </p:sp>
      <p:sp>
        <p:nvSpPr>
          <p:cNvPr id="160" name="As our Maker, God brought us into existence.…"/>
          <p:cNvSpPr txBox="1"/>
          <p:nvPr/>
        </p:nvSpPr>
        <p:spPr>
          <a:xfrm>
            <a:off x="2107227" y="2654299"/>
            <a:ext cx="10249065" cy="6197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640080" indent="-411480" algn="l">
              <a:spcBef>
                <a:spcPts val="2800"/>
              </a:spcBef>
              <a:buSzPct val="100000"/>
              <a:buChar char="•"/>
              <a:defRPr sz="3700"/>
            </a:pPr>
            <a:r>
              <a:t>As our Maker, God brought us into existence.</a:t>
            </a:r>
          </a:p>
          <a:p>
            <a:pPr marL="640080" indent="-411480" algn="l">
              <a:spcBef>
                <a:spcPts val="2800"/>
              </a:spcBef>
              <a:buSzPct val="100000"/>
              <a:buChar char="•"/>
              <a:defRPr sz="3700"/>
            </a:pPr>
            <a:r>
              <a:t>As our Designer, He has seen through all the details of our lives.</a:t>
            </a:r>
          </a:p>
          <a:p>
            <a:pPr marL="640080" indent="-411480" algn="l">
              <a:spcBef>
                <a:spcPts val="2800"/>
              </a:spcBef>
              <a:buSzPct val="100000"/>
              <a:buChar char="•"/>
              <a:defRPr sz="3700"/>
            </a:pPr>
            <a:r>
              <a:t>As our Provider, He adequately provides for all our genuine needs (e.g. symbiotic). </a:t>
            </a:r>
          </a:p>
          <a:p>
            <a:pPr marL="640080" indent="-411480" algn="l">
              <a:spcBef>
                <a:spcPts val="2800"/>
              </a:spcBef>
              <a:buSzPct val="100000"/>
              <a:buChar char="•"/>
              <a:defRPr sz="3700"/>
            </a:pPr>
            <a:r>
              <a:t>God is interested in our lives. He desires the increase of blessing in our lives and has created a world to fulfill that goal (God does have other goals as well).</a:t>
            </a:r>
          </a:p>
        </p:txBody>
      </p:sp>
      <p:sp>
        <p:nvSpPr>
          <p:cNvPr id="161" name="2) God created a good world"/>
          <p:cNvSpPr txBox="1"/>
          <p:nvPr>
            <p:ph type="title"/>
          </p:nvPr>
        </p:nvSpPr>
        <p:spPr>
          <a:xfrm>
            <a:off x="1497012" y="100595"/>
            <a:ext cx="11469495" cy="735435"/>
          </a:xfrm>
          <a:prstGeom prst="rect">
            <a:avLst/>
          </a:prstGeom>
        </p:spPr>
        <p:txBody>
          <a:bodyPr/>
          <a:lstStyle/>
          <a:p>
            <a:pPr/>
            <a:r>
              <a:t>2) God created a good world</a:t>
            </a:r>
          </a:p>
        </p:txBody>
      </p:sp>
    </p:spTree>
  </p:cSld>
  <p:clrMapOvr>
    <a:masterClrMapping/>
  </p:clrMapOvr>
  <mc:AlternateContent xmlns:mc="http://schemas.openxmlformats.org/markup-compatibility/2006">
    <mc:Choice xmlns:p14="http://schemas.microsoft.com/office/powerpoint/2010/main" Requires="p14">
      <p:transition spd="slow" advClick="1" p14:dur="27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2" presetID="2" grpId="1" fill="hold">
                                  <p:stCondLst>
                                    <p:cond delay="0"/>
                                  </p:stCondLst>
                                  <p:iterate type="el" backwards="0">
                                    <p:tmAbs val="0"/>
                                  </p:iterate>
                                  <p:childTnLst>
                                    <p:set>
                                      <p:cBhvr>
                                        <p:cTn id="6" fill="hold"/>
                                        <p:tgtEl>
                                          <p:spTgt spid="160">
                                            <p:bg/>
                                          </p:spTgt>
                                        </p:tgtEl>
                                        <p:attrNameLst>
                                          <p:attrName>style.visibility</p:attrName>
                                        </p:attrNameLst>
                                      </p:cBhvr>
                                      <p:to>
                                        <p:strVal val="visible"/>
                                      </p:to>
                                    </p:set>
                                    <p:anim calcmode="lin" valueType="num">
                                      <p:cBhvr>
                                        <p:cTn id="7" dur="2250" fill="hold"/>
                                        <p:tgtEl>
                                          <p:spTgt spid="160">
                                            <p:bg/>
                                          </p:spTgt>
                                        </p:tgtEl>
                                        <p:attrNameLst>
                                          <p:attrName>ppt_x</p:attrName>
                                        </p:attrNameLst>
                                      </p:cBhvr>
                                      <p:tavLst>
                                        <p:tav tm="0">
                                          <p:val>
                                            <p:strVal val="1+#ppt_w/2"/>
                                          </p:val>
                                        </p:tav>
                                        <p:tav tm="100000">
                                          <p:val>
                                            <p:strVal val="#ppt_x"/>
                                          </p:val>
                                        </p:tav>
                                      </p:tavLst>
                                    </p:anim>
                                    <p:anim calcmode="lin" valueType="num">
                                      <p:cBhvr>
                                        <p:cTn id="8" dur="2250" fill="hold"/>
                                        <p:tgtEl>
                                          <p:spTgt spid="160">
                                            <p:bg/>
                                          </p:spTgt>
                                        </p:tgtEl>
                                        <p:attrNameLst>
                                          <p:attrName>ppt_y</p:attrName>
                                        </p:attrNameLst>
                                      </p:cBhvr>
                                      <p:tavLst>
                                        <p:tav tm="0">
                                          <p:val>
                                            <p:strVal val="#ppt_y"/>
                                          </p:val>
                                        </p:tav>
                                        <p:tav tm="100000">
                                          <p:val>
                                            <p:strVal val="#ppt_y"/>
                                          </p:val>
                                        </p:tav>
                                      </p:tavLst>
                                    </p:anim>
                                  </p:childTnLst>
                                </p:cTn>
                              </p:par>
                              <p:par>
                                <p:cTn id="9" presetClass="entr" nodeType="withEffect" presetSubtype="2" presetID="2" grpId="1" fill="hold">
                                  <p:stCondLst>
                                    <p:cond delay="0"/>
                                  </p:stCondLst>
                                  <p:iterate type="el" backwards="0">
                                    <p:tmAbs val="0"/>
                                  </p:iterate>
                                  <p:childTnLst>
                                    <p:set>
                                      <p:cBhvr>
                                        <p:cTn id="10" fill="hold"/>
                                        <p:tgtEl>
                                          <p:spTgt spid="160">
                                            <p:txEl>
                                              <p:pRg st="0" end="0"/>
                                            </p:txEl>
                                          </p:spTgt>
                                        </p:tgtEl>
                                        <p:attrNameLst>
                                          <p:attrName>style.visibility</p:attrName>
                                        </p:attrNameLst>
                                      </p:cBhvr>
                                      <p:to>
                                        <p:strVal val="visible"/>
                                      </p:to>
                                    </p:set>
                                    <p:anim calcmode="lin" valueType="num">
                                      <p:cBhvr>
                                        <p:cTn id="11" dur="2250" fill="hold"/>
                                        <p:tgtEl>
                                          <p:spTgt spid="160">
                                            <p:txEl>
                                              <p:pRg st="0" end="0"/>
                                            </p:txEl>
                                          </p:spTgt>
                                        </p:tgtEl>
                                        <p:attrNameLst>
                                          <p:attrName>ppt_x</p:attrName>
                                        </p:attrNameLst>
                                      </p:cBhvr>
                                      <p:tavLst>
                                        <p:tav tm="0">
                                          <p:val>
                                            <p:strVal val="1+#ppt_w/2"/>
                                          </p:val>
                                        </p:tav>
                                        <p:tav tm="100000">
                                          <p:val>
                                            <p:strVal val="#ppt_x"/>
                                          </p:val>
                                        </p:tav>
                                      </p:tavLst>
                                    </p:anim>
                                    <p:anim calcmode="lin" valueType="num">
                                      <p:cBhvr>
                                        <p:cTn id="12" dur="2250" fill="hold"/>
                                        <p:tgtEl>
                                          <p:spTgt spid="16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2" presetID="2" grpId="1" fill="hold">
                                  <p:stCondLst>
                                    <p:cond delay="0"/>
                                  </p:stCondLst>
                                  <p:iterate type="el" backwards="0">
                                    <p:tmAbs val="0"/>
                                  </p:iterate>
                                  <p:childTnLst>
                                    <p:set>
                                      <p:cBhvr>
                                        <p:cTn id="16" fill="hold"/>
                                        <p:tgtEl>
                                          <p:spTgt spid="160">
                                            <p:txEl>
                                              <p:pRg st="1" end="1"/>
                                            </p:txEl>
                                          </p:spTgt>
                                        </p:tgtEl>
                                        <p:attrNameLst>
                                          <p:attrName>style.visibility</p:attrName>
                                        </p:attrNameLst>
                                      </p:cBhvr>
                                      <p:to>
                                        <p:strVal val="visible"/>
                                      </p:to>
                                    </p:set>
                                    <p:anim calcmode="lin" valueType="num">
                                      <p:cBhvr>
                                        <p:cTn id="17" dur="2250" fill="hold"/>
                                        <p:tgtEl>
                                          <p:spTgt spid="160">
                                            <p:txEl>
                                              <p:pRg st="1" end="1"/>
                                            </p:txEl>
                                          </p:spTgt>
                                        </p:tgtEl>
                                        <p:attrNameLst>
                                          <p:attrName>ppt_x</p:attrName>
                                        </p:attrNameLst>
                                      </p:cBhvr>
                                      <p:tavLst>
                                        <p:tav tm="0">
                                          <p:val>
                                            <p:strVal val="1+#ppt_w/2"/>
                                          </p:val>
                                        </p:tav>
                                        <p:tav tm="100000">
                                          <p:val>
                                            <p:strVal val="#ppt_x"/>
                                          </p:val>
                                        </p:tav>
                                      </p:tavLst>
                                    </p:anim>
                                    <p:anim calcmode="lin" valueType="num">
                                      <p:cBhvr>
                                        <p:cTn id="18" dur="2250" fill="hold"/>
                                        <p:tgtEl>
                                          <p:spTgt spid="16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2" presetID="2" grpId="1" fill="hold">
                                  <p:stCondLst>
                                    <p:cond delay="0"/>
                                  </p:stCondLst>
                                  <p:iterate type="el" backwards="0">
                                    <p:tmAbs val="0"/>
                                  </p:iterate>
                                  <p:childTnLst>
                                    <p:set>
                                      <p:cBhvr>
                                        <p:cTn id="22" fill="hold"/>
                                        <p:tgtEl>
                                          <p:spTgt spid="160">
                                            <p:txEl>
                                              <p:pRg st="2" end="2"/>
                                            </p:txEl>
                                          </p:spTgt>
                                        </p:tgtEl>
                                        <p:attrNameLst>
                                          <p:attrName>style.visibility</p:attrName>
                                        </p:attrNameLst>
                                      </p:cBhvr>
                                      <p:to>
                                        <p:strVal val="visible"/>
                                      </p:to>
                                    </p:set>
                                    <p:anim calcmode="lin" valueType="num">
                                      <p:cBhvr>
                                        <p:cTn id="23" dur="2250" fill="hold"/>
                                        <p:tgtEl>
                                          <p:spTgt spid="160">
                                            <p:txEl>
                                              <p:pRg st="2" end="2"/>
                                            </p:txEl>
                                          </p:spTgt>
                                        </p:tgtEl>
                                        <p:attrNameLst>
                                          <p:attrName>ppt_x</p:attrName>
                                        </p:attrNameLst>
                                      </p:cBhvr>
                                      <p:tavLst>
                                        <p:tav tm="0">
                                          <p:val>
                                            <p:strVal val="1+#ppt_w/2"/>
                                          </p:val>
                                        </p:tav>
                                        <p:tav tm="100000">
                                          <p:val>
                                            <p:strVal val="#ppt_x"/>
                                          </p:val>
                                        </p:tav>
                                      </p:tavLst>
                                    </p:anim>
                                    <p:anim calcmode="lin" valueType="num">
                                      <p:cBhvr>
                                        <p:cTn id="24" dur="2250" fill="hold"/>
                                        <p:tgtEl>
                                          <p:spTgt spid="16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2" presetID="2" grpId="1" fill="hold">
                                  <p:stCondLst>
                                    <p:cond delay="0"/>
                                  </p:stCondLst>
                                  <p:iterate type="el" backwards="0">
                                    <p:tmAbs val="0"/>
                                  </p:iterate>
                                  <p:childTnLst>
                                    <p:set>
                                      <p:cBhvr>
                                        <p:cTn id="28" fill="hold"/>
                                        <p:tgtEl>
                                          <p:spTgt spid="160">
                                            <p:txEl>
                                              <p:pRg st="3" end="3"/>
                                            </p:txEl>
                                          </p:spTgt>
                                        </p:tgtEl>
                                        <p:attrNameLst>
                                          <p:attrName>style.visibility</p:attrName>
                                        </p:attrNameLst>
                                      </p:cBhvr>
                                      <p:to>
                                        <p:strVal val="visible"/>
                                      </p:to>
                                    </p:set>
                                    <p:anim calcmode="lin" valueType="num">
                                      <p:cBhvr>
                                        <p:cTn id="29" dur="2250" fill="hold"/>
                                        <p:tgtEl>
                                          <p:spTgt spid="160">
                                            <p:txEl>
                                              <p:pRg st="3" end="3"/>
                                            </p:txEl>
                                          </p:spTgt>
                                        </p:tgtEl>
                                        <p:attrNameLst>
                                          <p:attrName>ppt_x</p:attrName>
                                        </p:attrNameLst>
                                      </p:cBhvr>
                                      <p:tavLst>
                                        <p:tav tm="0">
                                          <p:val>
                                            <p:strVal val="1+#ppt_w/2"/>
                                          </p:val>
                                        </p:tav>
                                        <p:tav tm="100000">
                                          <p:val>
                                            <p:strVal val="#ppt_x"/>
                                          </p:val>
                                        </p:tav>
                                      </p:tavLst>
                                    </p:anim>
                                    <p:anim calcmode="lin" valueType="num">
                                      <p:cBhvr>
                                        <p:cTn id="30" dur="2250" fill="hold"/>
                                        <p:tgtEl>
                                          <p:spTgt spid="16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60"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The LORD is good to all, and His mercies are over all His works” (Psalms 145:9)."/>
          <p:cNvSpPr txBox="1"/>
          <p:nvPr/>
        </p:nvSpPr>
        <p:spPr>
          <a:xfrm>
            <a:off x="2101081" y="7924703"/>
            <a:ext cx="10261357" cy="152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57200" indent="-457200" defTabSz="457200">
              <a:lnSpc>
                <a:spcPts val="7300"/>
              </a:lnSpc>
              <a:spcBef>
                <a:spcPts val="1200"/>
              </a:spcBef>
              <a:tabLst>
                <a:tab pos="139700" algn="l"/>
                <a:tab pos="457200" algn="l"/>
              </a:tabLst>
              <a:defRPr sz="4600">
                <a:latin typeface="Times"/>
                <a:ea typeface="Times"/>
                <a:cs typeface="Times"/>
                <a:sym typeface="Times"/>
              </a:defRPr>
            </a:lvl1pPr>
          </a:lstStyle>
          <a:p>
            <a:pPr/>
            <a:r>
              <a:t>“The LORD is good to all, and His mercies are over all His works” (Psalms 145:9). </a:t>
            </a:r>
          </a:p>
        </p:txBody>
      </p:sp>
      <p:sp>
        <p:nvSpPr>
          <p:cNvPr id="164" name="The world possesses design and purpose and is not accidental, purposeless, or haphazard."/>
          <p:cNvSpPr txBox="1"/>
          <p:nvPr/>
        </p:nvSpPr>
        <p:spPr>
          <a:xfrm>
            <a:off x="2796863" y="1221821"/>
            <a:ext cx="8869793" cy="2229994"/>
          </a:xfrm>
          <a:prstGeom prst="rect">
            <a:avLst/>
          </a:prstGeom>
          <a:blipFill>
            <a:blip r:embed="rId2"/>
          </a:blipFill>
          <a:ln w="12700">
            <a:miter lim="400000"/>
          </a:ln>
          <a:effectLst>
            <a:outerShdw sx="100000" sy="100000" kx="0" ky="0" algn="b" rotWithShape="0" blurRad="355600" dist="0" dir="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spAutoFit/>
          </a:bodyPr>
          <a:lstStyle>
            <a:lvl1pPr>
              <a:lnSpc>
                <a:spcPct val="120000"/>
              </a:lnSpc>
              <a:defRPr b="1" sz="5000">
                <a:solidFill>
                  <a:srgbClr val="FFFFFF"/>
                </a:solidFill>
                <a:latin typeface="+mj-lt"/>
                <a:ea typeface="+mj-ea"/>
                <a:cs typeface="+mj-cs"/>
                <a:sym typeface="Helvetica Condensed Medium"/>
              </a:defRPr>
            </a:lvl1pPr>
          </a:lstStyle>
          <a:p>
            <a:pPr/>
            <a:r>
              <a:t>The world possesses design and purpose and is not accidental, purposeless, or haphazard.</a:t>
            </a:r>
          </a:p>
        </p:txBody>
      </p:sp>
      <p:sp>
        <p:nvSpPr>
          <p:cNvPr id="165" name="Without God’s good intention, the world would have been put into a bad spin.…"/>
          <p:cNvSpPr txBox="1"/>
          <p:nvPr/>
        </p:nvSpPr>
        <p:spPr>
          <a:xfrm>
            <a:off x="2101082" y="3924300"/>
            <a:ext cx="10261356" cy="3937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640080" indent="-411480" algn="l">
              <a:spcBef>
                <a:spcPts val="1900"/>
              </a:spcBef>
              <a:buSzPct val="100000"/>
              <a:buChar char="•"/>
              <a:defRPr sz="3700"/>
            </a:pPr>
            <a:r>
              <a:t>Without God’s good intention, the world would have been put into a bad spin.</a:t>
            </a:r>
          </a:p>
          <a:p>
            <a:pPr marL="640080" indent="-411480" algn="l">
              <a:spcBef>
                <a:spcPts val="1900"/>
              </a:spcBef>
              <a:buSzPct val="100000"/>
              <a:buChar char="•"/>
              <a:defRPr sz="3700"/>
            </a:pPr>
            <a:r>
              <a:t>God carefully situated the pieces to reflect His goodness.</a:t>
            </a:r>
          </a:p>
          <a:p>
            <a:pPr marL="640080" indent="-411480" algn="l">
              <a:spcBef>
                <a:spcPts val="1900"/>
              </a:spcBef>
              <a:buSzPct val="100000"/>
              <a:buChar char="•"/>
              <a:defRPr sz="3700"/>
            </a:pPr>
            <a:r>
              <a:t>We hardly have to save the world but learn to trust our Creator and care for the world!</a:t>
            </a:r>
          </a:p>
        </p:txBody>
      </p:sp>
      <p:sp>
        <p:nvSpPr>
          <p:cNvPr id="166" name="2) God created a good world"/>
          <p:cNvSpPr txBox="1"/>
          <p:nvPr>
            <p:ph type="title"/>
          </p:nvPr>
        </p:nvSpPr>
        <p:spPr>
          <a:xfrm>
            <a:off x="1497012" y="100595"/>
            <a:ext cx="11469495" cy="735435"/>
          </a:xfrm>
          <a:prstGeom prst="rect">
            <a:avLst/>
          </a:prstGeom>
        </p:spPr>
        <p:txBody>
          <a:bodyPr/>
          <a:lstStyle/>
          <a:p>
            <a:pPr/>
            <a:r>
              <a:t>2) God created a good world</a:t>
            </a:r>
          </a:p>
        </p:txBody>
      </p:sp>
    </p:spTree>
  </p:cSld>
  <p:clrMapOvr>
    <a:masterClrMapping/>
  </p:clrMapOvr>
  <mc:AlternateContent xmlns:mc="http://schemas.openxmlformats.org/markup-compatibility/2006">
    <mc:Choice xmlns:p14="http://schemas.microsoft.com/office/powerpoint/2010/main" Requires="p14">
      <p:transition spd="slow" advClick="1" p14:dur="27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164"/>
                                        </p:tgtEl>
                                        <p:attrNameLst>
                                          <p:attrName>style.visibility</p:attrName>
                                        </p:attrNameLst>
                                      </p:cBhvr>
                                      <p:to>
                                        <p:strVal val="visible"/>
                                      </p:to>
                                    </p:set>
                                    <p:anim calcmode="lin" valueType="num">
                                      <p:cBhvr>
                                        <p:cTn id="7" dur="2500" fill="hold"/>
                                        <p:tgtEl>
                                          <p:spTgt spid="164"/>
                                        </p:tgtEl>
                                        <p:attrNameLst>
                                          <p:attrName>ppt_w</p:attrName>
                                        </p:attrNameLst>
                                      </p:cBhvr>
                                      <p:tavLst>
                                        <p:tav tm="0">
                                          <p:val>
                                            <p:fltVal val="0"/>
                                          </p:val>
                                        </p:tav>
                                        <p:tav tm="100000">
                                          <p:val>
                                            <p:strVal val="#ppt_w"/>
                                          </p:val>
                                        </p:tav>
                                      </p:tavLst>
                                    </p:anim>
                                    <p:anim calcmode="lin" valueType="num">
                                      <p:cBhvr>
                                        <p:cTn id="8" dur="2500" fill="hold"/>
                                        <p:tgtEl>
                                          <p:spTgt spid="16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2" presetID="2" grpId="2" fill="hold">
                                  <p:stCondLst>
                                    <p:cond delay="0"/>
                                  </p:stCondLst>
                                  <p:iterate type="el" backwards="0">
                                    <p:tmAbs val="0"/>
                                  </p:iterate>
                                  <p:childTnLst>
                                    <p:set>
                                      <p:cBhvr>
                                        <p:cTn id="12" fill="hold"/>
                                        <p:tgtEl>
                                          <p:spTgt spid="165">
                                            <p:bg/>
                                          </p:spTgt>
                                        </p:tgtEl>
                                        <p:attrNameLst>
                                          <p:attrName>style.visibility</p:attrName>
                                        </p:attrNameLst>
                                      </p:cBhvr>
                                      <p:to>
                                        <p:strVal val="visible"/>
                                      </p:to>
                                    </p:set>
                                    <p:anim calcmode="lin" valueType="num">
                                      <p:cBhvr>
                                        <p:cTn id="13" dur="2250" fill="hold"/>
                                        <p:tgtEl>
                                          <p:spTgt spid="165">
                                            <p:bg/>
                                          </p:spTgt>
                                        </p:tgtEl>
                                        <p:attrNameLst>
                                          <p:attrName>ppt_x</p:attrName>
                                        </p:attrNameLst>
                                      </p:cBhvr>
                                      <p:tavLst>
                                        <p:tav tm="0">
                                          <p:val>
                                            <p:strVal val="1+#ppt_w/2"/>
                                          </p:val>
                                        </p:tav>
                                        <p:tav tm="100000">
                                          <p:val>
                                            <p:strVal val="#ppt_x"/>
                                          </p:val>
                                        </p:tav>
                                      </p:tavLst>
                                    </p:anim>
                                    <p:anim calcmode="lin" valueType="num">
                                      <p:cBhvr>
                                        <p:cTn id="14" dur="2250" fill="hold"/>
                                        <p:tgtEl>
                                          <p:spTgt spid="165">
                                            <p:bg/>
                                          </p:spTgt>
                                        </p:tgtEl>
                                        <p:attrNameLst>
                                          <p:attrName>ppt_y</p:attrName>
                                        </p:attrNameLst>
                                      </p:cBhvr>
                                      <p:tavLst>
                                        <p:tav tm="0">
                                          <p:val>
                                            <p:strVal val="#ppt_y"/>
                                          </p:val>
                                        </p:tav>
                                        <p:tav tm="100000">
                                          <p:val>
                                            <p:strVal val="#ppt_y"/>
                                          </p:val>
                                        </p:tav>
                                      </p:tavLst>
                                    </p:anim>
                                  </p:childTnLst>
                                </p:cTn>
                              </p:par>
                              <p:par>
                                <p:cTn id="15" presetClass="entr" nodeType="withEffect" presetSubtype="2" presetID="2" grpId="2" fill="hold">
                                  <p:stCondLst>
                                    <p:cond delay="0"/>
                                  </p:stCondLst>
                                  <p:iterate type="el" backwards="0">
                                    <p:tmAbs val="0"/>
                                  </p:iterate>
                                  <p:childTnLst>
                                    <p:set>
                                      <p:cBhvr>
                                        <p:cTn id="16" fill="hold"/>
                                        <p:tgtEl>
                                          <p:spTgt spid="165">
                                            <p:txEl>
                                              <p:pRg st="0" end="0"/>
                                            </p:txEl>
                                          </p:spTgt>
                                        </p:tgtEl>
                                        <p:attrNameLst>
                                          <p:attrName>style.visibility</p:attrName>
                                        </p:attrNameLst>
                                      </p:cBhvr>
                                      <p:to>
                                        <p:strVal val="visible"/>
                                      </p:to>
                                    </p:set>
                                    <p:anim calcmode="lin" valueType="num">
                                      <p:cBhvr>
                                        <p:cTn id="17" dur="2250" fill="hold"/>
                                        <p:tgtEl>
                                          <p:spTgt spid="165">
                                            <p:txEl>
                                              <p:pRg st="0" end="0"/>
                                            </p:txEl>
                                          </p:spTgt>
                                        </p:tgtEl>
                                        <p:attrNameLst>
                                          <p:attrName>ppt_x</p:attrName>
                                        </p:attrNameLst>
                                      </p:cBhvr>
                                      <p:tavLst>
                                        <p:tav tm="0">
                                          <p:val>
                                            <p:strVal val="1+#ppt_w/2"/>
                                          </p:val>
                                        </p:tav>
                                        <p:tav tm="100000">
                                          <p:val>
                                            <p:strVal val="#ppt_x"/>
                                          </p:val>
                                        </p:tav>
                                      </p:tavLst>
                                    </p:anim>
                                    <p:anim calcmode="lin" valueType="num">
                                      <p:cBhvr>
                                        <p:cTn id="18" dur="2250" fill="hold"/>
                                        <p:tgtEl>
                                          <p:spTgt spid="16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2" presetID="2" grpId="2" fill="hold">
                                  <p:stCondLst>
                                    <p:cond delay="0"/>
                                  </p:stCondLst>
                                  <p:iterate type="el" backwards="0">
                                    <p:tmAbs val="0"/>
                                  </p:iterate>
                                  <p:childTnLst>
                                    <p:set>
                                      <p:cBhvr>
                                        <p:cTn id="22" fill="hold"/>
                                        <p:tgtEl>
                                          <p:spTgt spid="165">
                                            <p:txEl>
                                              <p:pRg st="1" end="1"/>
                                            </p:txEl>
                                          </p:spTgt>
                                        </p:tgtEl>
                                        <p:attrNameLst>
                                          <p:attrName>style.visibility</p:attrName>
                                        </p:attrNameLst>
                                      </p:cBhvr>
                                      <p:to>
                                        <p:strVal val="visible"/>
                                      </p:to>
                                    </p:set>
                                    <p:anim calcmode="lin" valueType="num">
                                      <p:cBhvr>
                                        <p:cTn id="23" dur="2250" fill="hold"/>
                                        <p:tgtEl>
                                          <p:spTgt spid="165">
                                            <p:txEl>
                                              <p:pRg st="1" end="1"/>
                                            </p:txEl>
                                          </p:spTgt>
                                        </p:tgtEl>
                                        <p:attrNameLst>
                                          <p:attrName>ppt_x</p:attrName>
                                        </p:attrNameLst>
                                      </p:cBhvr>
                                      <p:tavLst>
                                        <p:tav tm="0">
                                          <p:val>
                                            <p:strVal val="1+#ppt_w/2"/>
                                          </p:val>
                                        </p:tav>
                                        <p:tav tm="100000">
                                          <p:val>
                                            <p:strVal val="#ppt_x"/>
                                          </p:val>
                                        </p:tav>
                                      </p:tavLst>
                                    </p:anim>
                                    <p:anim calcmode="lin" valueType="num">
                                      <p:cBhvr>
                                        <p:cTn id="24" dur="2250" fill="hold"/>
                                        <p:tgtEl>
                                          <p:spTgt spid="16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2" presetID="2" grpId="2" fill="hold">
                                  <p:stCondLst>
                                    <p:cond delay="0"/>
                                  </p:stCondLst>
                                  <p:iterate type="el" backwards="0">
                                    <p:tmAbs val="0"/>
                                  </p:iterate>
                                  <p:childTnLst>
                                    <p:set>
                                      <p:cBhvr>
                                        <p:cTn id="28" fill="hold"/>
                                        <p:tgtEl>
                                          <p:spTgt spid="165">
                                            <p:txEl>
                                              <p:pRg st="2" end="2"/>
                                            </p:txEl>
                                          </p:spTgt>
                                        </p:tgtEl>
                                        <p:attrNameLst>
                                          <p:attrName>style.visibility</p:attrName>
                                        </p:attrNameLst>
                                      </p:cBhvr>
                                      <p:to>
                                        <p:strVal val="visible"/>
                                      </p:to>
                                    </p:set>
                                    <p:anim calcmode="lin" valueType="num">
                                      <p:cBhvr>
                                        <p:cTn id="29" dur="2250" fill="hold"/>
                                        <p:tgtEl>
                                          <p:spTgt spid="165">
                                            <p:txEl>
                                              <p:pRg st="2" end="2"/>
                                            </p:txEl>
                                          </p:spTgt>
                                        </p:tgtEl>
                                        <p:attrNameLst>
                                          <p:attrName>ppt_x</p:attrName>
                                        </p:attrNameLst>
                                      </p:cBhvr>
                                      <p:tavLst>
                                        <p:tav tm="0">
                                          <p:val>
                                            <p:strVal val="1+#ppt_w/2"/>
                                          </p:val>
                                        </p:tav>
                                        <p:tav tm="100000">
                                          <p:val>
                                            <p:strVal val="#ppt_x"/>
                                          </p:val>
                                        </p:tav>
                                      </p:tavLst>
                                    </p:anim>
                                    <p:anim calcmode="lin" valueType="num">
                                      <p:cBhvr>
                                        <p:cTn id="30" dur="2250" fill="hold"/>
                                        <p:tgtEl>
                                          <p:spTgt spid="16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8" presetID="2" grpId="3" fill="hold">
                                  <p:stCondLst>
                                    <p:cond delay="0"/>
                                  </p:stCondLst>
                                  <p:iterate type="el" backwards="0">
                                    <p:tmAbs val="0"/>
                                  </p:iterate>
                                  <p:childTnLst>
                                    <p:set>
                                      <p:cBhvr>
                                        <p:cTn id="34" fill="hold"/>
                                        <p:tgtEl>
                                          <p:spTgt spid="163"/>
                                        </p:tgtEl>
                                        <p:attrNameLst>
                                          <p:attrName>style.visibility</p:attrName>
                                        </p:attrNameLst>
                                      </p:cBhvr>
                                      <p:to>
                                        <p:strVal val="visible"/>
                                      </p:to>
                                    </p:set>
                                    <p:anim calcmode="lin" valueType="num">
                                      <p:cBhvr>
                                        <p:cTn id="35" dur="1000" fill="hold"/>
                                        <p:tgtEl>
                                          <p:spTgt spid="163"/>
                                        </p:tgtEl>
                                        <p:attrNameLst>
                                          <p:attrName>ppt_x</p:attrName>
                                        </p:attrNameLst>
                                      </p:cBhvr>
                                      <p:tavLst>
                                        <p:tav tm="0">
                                          <p:val>
                                            <p:strVal val="0-#ppt_w/2"/>
                                          </p:val>
                                        </p:tav>
                                        <p:tav tm="100000">
                                          <p:val>
                                            <p:strVal val="#ppt_x"/>
                                          </p:val>
                                        </p:tav>
                                      </p:tavLst>
                                    </p:anim>
                                    <p:anim calcmode="lin" valueType="num">
                                      <p:cBhvr>
                                        <p:cTn id="36" dur="1000" fill="hold"/>
                                        <p:tgtEl>
                                          <p:spTgt spid="1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65" grpId="2"/>
      <p:bldP build="whole" bldLvl="1" animBg="1" rev="0" advAuto="0" spid="163" grpId="3"/>
      <p:bldP build="whole" bldLvl="1" animBg="1" rev="0" advAuto="0" spid="164"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3) God created people to relate to Him"/>
          <p:cNvSpPr txBox="1"/>
          <p:nvPr>
            <p:ph type="title"/>
          </p:nvPr>
        </p:nvSpPr>
        <p:spPr>
          <a:xfrm>
            <a:off x="1497012" y="100595"/>
            <a:ext cx="11469495" cy="735435"/>
          </a:xfrm>
          <a:prstGeom prst="rect">
            <a:avLst/>
          </a:prstGeom>
        </p:spPr>
        <p:txBody>
          <a:bodyPr/>
          <a:lstStyle/>
          <a:p>
            <a:pPr/>
            <a:r>
              <a:t>3) God created people to </a:t>
            </a:r>
            <a:r>
              <a:rPr u="sng">
                <a:solidFill>
                  <a:schemeClr val="accent5">
                    <a:hueOff val="-176146"/>
                    <a:satOff val="3665"/>
                    <a:lumOff val="-13986"/>
                  </a:schemeClr>
                </a:solidFill>
              </a:rPr>
              <a:t>relate</a:t>
            </a:r>
            <a:r>
              <a:t> to Him</a:t>
            </a:r>
          </a:p>
        </p:txBody>
      </p:sp>
      <p:sp>
        <p:nvSpPr>
          <p:cNvPr id="169" name="27 And God created man in His own image, in the image of God He created him; male and female He created them. 28 And God blessed them; and God said to them, “Be fruitful and multiply, and fill the earth, and subdue it; and rule over the fish of the sea and over the birds of the sky, and over every living thing that moves on the earth.”"/>
          <p:cNvSpPr txBox="1"/>
          <p:nvPr/>
        </p:nvSpPr>
        <p:spPr>
          <a:xfrm>
            <a:off x="1799046" y="863599"/>
            <a:ext cx="10865426" cy="314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just">
              <a:defRPr sz="3300"/>
            </a:lvl1pPr>
          </a:lstStyle>
          <a:p>
            <a:pPr/>
            <a:r>
              <a:t>27 And God created man in His own image, in the image of God He created him; male and female He created them. 28 And God blessed them; and God said to them, “Be fruitful and multiply, and fill the earth, and subdue it; and rule over the fish of the sea and over the birds of the sky, and over every living thing that moves on the earth.”</a:t>
            </a:r>
          </a:p>
        </p:txBody>
      </p:sp>
      <p:sp>
        <p:nvSpPr>
          <p:cNvPr id="170" name="Both male and female were created in His image.…"/>
          <p:cNvSpPr txBox="1"/>
          <p:nvPr/>
        </p:nvSpPr>
        <p:spPr>
          <a:xfrm>
            <a:off x="2016533" y="5505350"/>
            <a:ext cx="10684040" cy="332740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640080" indent="-411480" algn="l">
              <a:spcBef>
                <a:spcPts val="2200"/>
              </a:spcBef>
              <a:buSzPct val="100000"/>
              <a:buChar char="•"/>
              <a:defRPr sz="3500"/>
            </a:pPr>
            <a:r>
              <a:t>Both male and female were created in </a:t>
            </a:r>
            <a:r>
              <a:rPr b="1" u="sng">
                <a:solidFill>
                  <a:schemeClr val="accent5">
                    <a:hueOff val="-176146"/>
                    <a:satOff val="3665"/>
                    <a:lumOff val="-13986"/>
                  </a:schemeClr>
                </a:solidFill>
                <a:latin typeface="Helvetica"/>
                <a:ea typeface="Helvetica"/>
                <a:cs typeface="Helvetica"/>
                <a:sym typeface="Helvetica"/>
              </a:rPr>
              <a:t>His</a:t>
            </a:r>
            <a:r>
              <a:t> image.</a:t>
            </a:r>
          </a:p>
          <a:p>
            <a:pPr marL="640080" indent="-411480" algn="l">
              <a:spcBef>
                <a:spcPts val="2200"/>
              </a:spcBef>
              <a:buSzPct val="100000"/>
              <a:buChar char="•"/>
              <a:defRPr sz="3500"/>
            </a:pPr>
            <a:r>
              <a:t>Each gender specially reflects God’s person and purpose. </a:t>
            </a:r>
          </a:p>
          <a:p>
            <a:pPr marL="640080" indent="-411480" algn="l">
              <a:spcBef>
                <a:spcPts val="2200"/>
              </a:spcBef>
              <a:buSzPct val="100000"/>
              <a:buChar char="•"/>
              <a:defRPr sz="3500"/>
            </a:pPr>
            <a:r>
              <a:t>“But from the beginning of creation, God made them male and female” (Mark 10:6). –Jesus</a:t>
            </a:r>
          </a:p>
        </p:txBody>
      </p:sp>
      <p:sp>
        <p:nvSpPr>
          <p:cNvPr id="171" name="God purposely made us enjoy what He has made, relate to Him, and work with Him in this world."/>
          <p:cNvSpPr txBox="1"/>
          <p:nvPr/>
        </p:nvSpPr>
        <p:spPr>
          <a:xfrm>
            <a:off x="1925840" y="4040770"/>
            <a:ext cx="10969115" cy="1193808"/>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a:defRPr>
                <a:solidFill>
                  <a:srgbClr val="FFFFFF"/>
                </a:solidFill>
              </a:defRPr>
            </a:pPr>
            <a:r>
              <a:t>God purposely made us enjoy what He has made, </a:t>
            </a:r>
            <a:r>
              <a:rPr b="1">
                <a:solidFill>
                  <a:schemeClr val="accent5">
                    <a:hueOff val="-444211"/>
                    <a:satOff val="-14915"/>
                    <a:lumOff val="22857"/>
                  </a:schemeClr>
                </a:solidFill>
                <a:latin typeface="Helvetica"/>
                <a:ea typeface="Helvetica"/>
                <a:cs typeface="Helvetica"/>
                <a:sym typeface="Helvetica"/>
              </a:rPr>
              <a:t>relate</a:t>
            </a:r>
            <a:r>
              <a:t> to Him, and work with Him in this world.</a:t>
            </a:r>
          </a:p>
        </p:txBody>
      </p:sp>
      <p:sp>
        <p:nvSpPr>
          <p:cNvPr id="172" name="More on the image of God in the next session"/>
          <p:cNvSpPr txBox="1"/>
          <p:nvPr/>
        </p:nvSpPr>
        <p:spPr>
          <a:xfrm>
            <a:off x="2667909" y="9044570"/>
            <a:ext cx="9381288" cy="736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More on the image of God in the next session</a:t>
            </a:r>
          </a:p>
        </p:txBody>
      </p:sp>
    </p:spTree>
  </p:cSld>
  <p:clrMapOvr>
    <a:masterClrMapping/>
  </p:clrMapOvr>
  <mc:AlternateContent xmlns:mc="http://schemas.openxmlformats.org/markup-compatibility/2006">
    <mc:Choice xmlns:p14="http://schemas.microsoft.com/office/powerpoint/2010/main" Requires="p14">
      <p:transition spd="slow" advClick="1" p14:dur="27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6" presetID="18" grpId="1" fill="hold">
                                  <p:stCondLst>
                                    <p:cond delay="0"/>
                                  </p:stCondLst>
                                  <p:iterate type="el" backwards="0">
                                    <p:tmAbs val="0"/>
                                  </p:iterate>
                                  <p:childTnLst>
                                    <p:set>
                                      <p:cBhvr>
                                        <p:cTn id="6" fill="hold"/>
                                        <p:tgtEl>
                                          <p:spTgt spid="169"/>
                                        </p:tgtEl>
                                        <p:attrNameLst>
                                          <p:attrName>style.visibility</p:attrName>
                                        </p:attrNameLst>
                                      </p:cBhvr>
                                      <p:to>
                                        <p:strVal val="visible"/>
                                      </p:to>
                                    </p:set>
                                    <p:animEffect filter="strips(downRight)" transition="in">
                                      <p:cBhvr>
                                        <p:cTn id="7" dur="1500"/>
                                        <p:tgtEl>
                                          <p:spTgt spid="16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6" presetID="23" grpId="2" fill="hold">
                                  <p:stCondLst>
                                    <p:cond delay="0"/>
                                  </p:stCondLst>
                                  <p:iterate type="el" backwards="0">
                                    <p:tmAbs val="0"/>
                                  </p:iterate>
                                  <p:childTnLst>
                                    <p:set>
                                      <p:cBhvr>
                                        <p:cTn id="11" fill="hold"/>
                                        <p:tgtEl>
                                          <p:spTgt spid="171"/>
                                        </p:tgtEl>
                                        <p:attrNameLst>
                                          <p:attrName>style.visibility</p:attrName>
                                        </p:attrNameLst>
                                      </p:cBhvr>
                                      <p:to>
                                        <p:strVal val="visible"/>
                                      </p:to>
                                    </p:set>
                                    <p:anim calcmode="lin" valueType="num">
                                      <p:cBhvr>
                                        <p:cTn id="12" dur="2500" fill="hold"/>
                                        <p:tgtEl>
                                          <p:spTgt spid="171"/>
                                        </p:tgtEl>
                                        <p:attrNameLst>
                                          <p:attrName>ppt_w</p:attrName>
                                        </p:attrNameLst>
                                      </p:cBhvr>
                                      <p:tavLst>
                                        <p:tav tm="0">
                                          <p:val>
                                            <p:fltVal val="0"/>
                                          </p:val>
                                        </p:tav>
                                        <p:tav tm="100000">
                                          <p:val>
                                            <p:strVal val="#ppt_w"/>
                                          </p:val>
                                        </p:tav>
                                      </p:tavLst>
                                    </p:anim>
                                    <p:anim calcmode="lin" valueType="num">
                                      <p:cBhvr>
                                        <p:cTn id="13" dur="2500" fill="hold"/>
                                        <p:tgtEl>
                                          <p:spTgt spid="171"/>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2" presetID="2" grpId="3" fill="hold">
                                  <p:stCondLst>
                                    <p:cond delay="0"/>
                                  </p:stCondLst>
                                  <p:iterate type="el" backwards="0">
                                    <p:tmAbs val="0"/>
                                  </p:iterate>
                                  <p:childTnLst>
                                    <p:set>
                                      <p:cBhvr>
                                        <p:cTn id="17" fill="hold"/>
                                        <p:tgtEl>
                                          <p:spTgt spid="170">
                                            <p:bg/>
                                          </p:spTgt>
                                        </p:tgtEl>
                                        <p:attrNameLst>
                                          <p:attrName>style.visibility</p:attrName>
                                        </p:attrNameLst>
                                      </p:cBhvr>
                                      <p:to>
                                        <p:strVal val="visible"/>
                                      </p:to>
                                    </p:set>
                                    <p:anim calcmode="lin" valueType="num">
                                      <p:cBhvr>
                                        <p:cTn id="18" dur="2250" fill="hold"/>
                                        <p:tgtEl>
                                          <p:spTgt spid="170">
                                            <p:bg/>
                                          </p:spTgt>
                                        </p:tgtEl>
                                        <p:attrNameLst>
                                          <p:attrName>ppt_x</p:attrName>
                                        </p:attrNameLst>
                                      </p:cBhvr>
                                      <p:tavLst>
                                        <p:tav tm="0">
                                          <p:val>
                                            <p:strVal val="1+#ppt_w/2"/>
                                          </p:val>
                                        </p:tav>
                                        <p:tav tm="100000">
                                          <p:val>
                                            <p:strVal val="#ppt_x"/>
                                          </p:val>
                                        </p:tav>
                                      </p:tavLst>
                                    </p:anim>
                                    <p:anim calcmode="lin" valueType="num">
                                      <p:cBhvr>
                                        <p:cTn id="19" dur="2250" fill="hold"/>
                                        <p:tgtEl>
                                          <p:spTgt spid="170">
                                            <p:bg/>
                                          </p:spTgt>
                                        </p:tgtEl>
                                        <p:attrNameLst>
                                          <p:attrName>ppt_y</p:attrName>
                                        </p:attrNameLst>
                                      </p:cBhvr>
                                      <p:tavLst>
                                        <p:tav tm="0">
                                          <p:val>
                                            <p:strVal val="#ppt_y"/>
                                          </p:val>
                                        </p:tav>
                                        <p:tav tm="100000">
                                          <p:val>
                                            <p:strVal val="#ppt_y"/>
                                          </p:val>
                                        </p:tav>
                                      </p:tavLst>
                                    </p:anim>
                                  </p:childTnLst>
                                </p:cTn>
                              </p:par>
                              <p:par>
                                <p:cTn id="20" presetClass="entr" nodeType="withEffect" presetSubtype="2" presetID="2" grpId="3" fill="hold">
                                  <p:stCondLst>
                                    <p:cond delay="0"/>
                                  </p:stCondLst>
                                  <p:iterate type="el" backwards="0">
                                    <p:tmAbs val="0"/>
                                  </p:iterate>
                                  <p:childTnLst>
                                    <p:set>
                                      <p:cBhvr>
                                        <p:cTn id="21" fill="hold"/>
                                        <p:tgtEl>
                                          <p:spTgt spid="170">
                                            <p:txEl>
                                              <p:pRg st="0" end="0"/>
                                            </p:txEl>
                                          </p:spTgt>
                                        </p:tgtEl>
                                        <p:attrNameLst>
                                          <p:attrName>style.visibility</p:attrName>
                                        </p:attrNameLst>
                                      </p:cBhvr>
                                      <p:to>
                                        <p:strVal val="visible"/>
                                      </p:to>
                                    </p:set>
                                    <p:anim calcmode="lin" valueType="num">
                                      <p:cBhvr>
                                        <p:cTn id="22" dur="2250" fill="hold"/>
                                        <p:tgtEl>
                                          <p:spTgt spid="170">
                                            <p:txEl>
                                              <p:pRg st="0" end="0"/>
                                            </p:txEl>
                                          </p:spTgt>
                                        </p:tgtEl>
                                        <p:attrNameLst>
                                          <p:attrName>ppt_x</p:attrName>
                                        </p:attrNameLst>
                                      </p:cBhvr>
                                      <p:tavLst>
                                        <p:tav tm="0">
                                          <p:val>
                                            <p:strVal val="1+#ppt_w/2"/>
                                          </p:val>
                                        </p:tav>
                                        <p:tav tm="100000">
                                          <p:val>
                                            <p:strVal val="#ppt_x"/>
                                          </p:val>
                                        </p:tav>
                                      </p:tavLst>
                                    </p:anim>
                                    <p:anim calcmode="lin" valueType="num">
                                      <p:cBhvr>
                                        <p:cTn id="23" dur="2250" fill="hold"/>
                                        <p:tgtEl>
                                          <p:spTgt spid="17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2" presetID="2" grpId="3" fill="hold">
                                  <p:stCondLst>
                                    <p:cond delay="0"/>
                                  </p:stCondLst>
                                  <p:iterate type="el" backwards="0">
                                    <p:tmAbs val="0"/>
                                  </p:iterate>
                                  <p:childTnLst>
                                    <p:set>
                                      <p:cBhvr>
                                        <p:cTn id="27" fill="hold"/>
                                        <p:tgtEl>
                                          <p:spTgt spid="170">
                                            <p:txEl>
                                              <p:pRg st="1" end="1"/>
                                            </p:txEl>
                                          </p:spTgt>
                                        </p:tgtEl>
                                        <p:attrNameLst>
                                          <p:attrName>style.visibility</p:attrName>
                                        </p:attrNameLst>
                                      </p:cBhvr>
                                      <p:to>
                                        <p:strVal val="visible"/>
                                      </p:to>
                                    </p:set>
                                    <p:anim calcmode="lin" valueType="num">
                                      <p:cBhvr>
                                        <p:cTn id="28" dur="2250" fill="hold"/>
                                        <p:tgtEl>
                                          <p:spTgt spid="170">
                                            <p:txEl>
                                              <p:pRg st="1" end="1"/>
                                            </p:txEl>
                                          </p:spTgt>
                                        </p:tgtEl>
                                        <p:attrNameLst>
                                          <p:attrName>ppt_x</p:attrName>
                                        </p:attrNameLst>
                                      </p:cBhvr>
                                      <p:tavLst>
                                        <p:tav tm="0">
                                          <p:val>
                                            <p:strVal val="1+#ppt_w/2"/>
                                          </p:val>
                                        </p:tav>
                                        <p:tav tm="100000">
                                          <p:val>
                                            <p:strVal val="#ppt_x"/>
                                          </p:val>
                                        </p:tav>
                                      </p:tavLst>
                                    </p:anim>
                                    <p:anim calcmode="lin" valueType="num">
                                      <p:cBhvr>
                                        <p:cTn id="29" dur="2250" fill="hold"/>
                                        <p:tgtEl>
                                          <p:spTgt spid="17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2" presetID="2" grpId="3" fill="hold">
                                  <p:stCondLst>
                                    <p:cond delay="0"/>
                                  </p:stCondLst>
                                  <p:iterate type="el" backwards="0">
                                    <p:tmAbs val="0"/>
                                  </p:iterate>
                                  <p:childTnLst>
                                    <p:set>
                                      <p:cBhvr>
                                        <p:cTn id="33" fill="hold"/>
                                        <p:tgtEl>
                                          <p:spTgt spid="170">
                                            <p:txEl>
                                              <p:pRg st="2" end="2"/>
                                            </p:txEl>
                                          </p:spTgt>
                                        </p:tgtEl>
                                        <p:attrNameLst>
                                          <p:attrName>style.visibility</p:attrName>
                                        </p:attrNameLst>
                                      </p:cBhvr>
                                      <p:to>
                                        <p:strVal val="visible"/>
                                      </p:to>
                                    </p:set>
                                    <p:anim calcmode="lin" valueType="num">
                                      <p:cBhvr>
                                        <p:cTn id="34" dur="2250" fill="hold"/>
                                        <p:tgtEl>
                                          <p:spTgt spid="170">
                                            <p:txEl>
                                              <p:pRg st="2" end="2"/>
                                            </p:txEl>
                                          </p:spTgt>
                                        </p:tgtEl>
                                        <p:attrNameLst>
                                          <p:attrName>ppt_x</p:attrName>
                                        </p:attrNameLst>
                                      </p:cBhvr>
                                      <p:tavLst>
                                        <p:tav tm="0">
                                          <p:val>
                                            <p:strVal val="1+#ppt_w/2"/>
                                          </p:val>
                                        </p:tav>
                                        <p:tav tm="100000">
                                          <p:val>
                                            <p:strVal val="#ppt_x"/>
                                          </p:val>
                                        </p:tav>
                                      </p:tavLst>
                                    </p:anim>
                                    <p:anim calcmode="lin" valueType="num">
                                      <p:cBhvr>
                                        <p:cTn id="35" dur="2250" fill="hold"/>
                                        <p:tgtEl>
                                          <p:spTgt spid="170">
                                            <p:txEl>
                                              <p:pRg st="2" end="2"/>
                                            </p:txEl>
                                          </p:spTgt>
                                        </p:tgtEl>
                                        <p:attrNameLst>
                                          <p:attrName>ppt_y</p:attrName>
                                        </p:attrNameLst>
                                      </p:cBhvr>
                                      <p:tavLst>
                                        <p:tav tm="0">
                                          <p:val>
                                            <p:strVal val="#ppt_y"/>
                                          </p:val>
                                        </p:tav>
                                        <p:tav tm="100000">
                                          <p:val>
                                            <p:strVal val="#ppt_y"/>
                                          </p:val>
                                        </p:tav>
                                      </p:tavLst>
                                    </p:anim>
                                  </p:childTnLst>
                                </p:cTn>
                              </p:par>
                            </p:childTnLst>
                          </p:cTn>
                        </p:par>
                        <p:par>
                          <p:cTn id="36" fill="hold">
                            <p:stCondLst>
                              <p:cond delay="2250"/>
                            </p:stCondLst>
                            <p:childTnLst>
                              <p:par>
                                <p:cTn id="37" presetClass="entr" nodeType="afterEffect" presetSubtype="5" presetID="3" grpId="4" fill="hold">
                                  <p:stCondLst>
                                    <p:cond delay="0"/>
                                  </p:stCondLst>
                                  <p:iterate type="el" backwards="0">
                                    <p:tmAbs val="0"/>
                                  </p:iterate>
                                  <p:childTnLst>
                                    <p:set>
                                      <p:cBhvr>
                                        <p:cTn id="38" fill="hold"/>
                                        <p:tgtEl>
                                          <p:spTgt spid="172"/>
                                        </p:tgtEl>
                                        <p:attrNameLst>
                                          <p:attrName>style.visibility</p:attrName>
                                        </p:attrNameLst>
                                      </p:cBhvr>
                                      <p:to>
                                        <p:strVal val="visible"/>
                                      </p:to>
                                    </p:set>
                                    <p:animEffect filter="blinds(vertical)" transition="in">
                                      <p:cBhvr>
                                        <p:cTn id="39" dur="2750"/>
                                        <p:tgtEl>
                                          <p:spTgt spid="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9" grpId="1"/>
      <p:bldP build="whole" bldLvl="1" animBg="1" rev="0" advAuto="0" spid="172" grpId="4"/>
      <p:bldP build="whole" bldLvl="1" animBg="1" rev="0" advAuto="0" spid="171" grpId="2"/>
      <p:bldP build="p" bldLvl="1" animBg="1" rev="0" advAuto="0" spid="170" grpId="3"/>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4" name="000737-0011-000029.jpg" descr="000737-0011-000029.jpg"/>
          <p:cNvPicPr>
            <a:picLocks noChangeAspect="0"/>
          </p:cNvPicPr>
          <p:nvPr/>
        </p:nvPicPr>
        <p:blipFill>
          <a:blip r:embed="rId2">
            <a:extLst/>
          </a:blip>
          <a:stretch>
            <a:fillRect/>
          </a:stretch>
        </p:blipFill>
        <p:spPr>
          <a:xfrm>
            <a:off x="1509712" y="-1"/>
            <a:ext cx="11495089" cy="9753601"/>
          </a:xfrm>
          <a:prstGeom prst="rect">
            <a:avLst/>
          </a:prstGeom>
          <a:ln w="12700">
            <a:miter lim="400000"/>
          </a:ln>
        </p:spPr>
      </p:pic>
      <p:sp>
        <p:nvSpPr>
          <p:cNvPr id="175" name="A. Summary"/>
          <p:cNvSpPr txBox="1"/>
          <p:nvPr>
            <p:ph type="title"/>
          </p:nvPr>
        </p:nvSpPr>
        <p:spPr>
          <a:xfrm>
            <a:off x="1497012" y="100595"/>
            <a:ext cx="11469495" cy="735435"/>
          </a:xfrm>
          <a:prstGeom prst="rect">
            <a:avLst/>
          </a:prstGeom>
        </p:spPr>
        <p:txBody>
          <a:bodyPr/>
          <a:lstStyle/>
          <a:p>
            <a:pPr/>
            <a:r>
              <a:t>A. Summary</a:t>
            </a:r>
          </a:p>
        </p:txBody>
      </p:sp>
      <p:sp>
        <p:nvSpPr>
          <p:cNvPr id="176" name="The Gospel in Genesis 1!"/>
          <p:cNvSpPr txBox="1"/>
          <p:nvPr/>
        </p:nvSpPr>
        <p:spPr>
          <a:xfrm>
            <a:off x="1882705" y="2652696"/>
            <a:ext cx="3815195" cy="2654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300"/>
              </a:spcBef>
              <a:buClr>
                <a:srgbClr val="000000"/>
              </a:buClr>
              <a:defRPr b="1" sz="5600">
                <a:solidFill>
                  <a:schemeClr val="accent5">
                    <a:hueOff val="-176146"/>
                    <a:satOff val="3665"/>
                    <a:lumOff val="-13986"/>
                  </a:schemeClr>
                </a:solidFill>
                <a:effectLst>
                  <a:outerShdw sx="100000" sy="100000" kx="0" ky="0" algn="b" rotWithShape="0" blurRad="25400" dist="25400" dir="18900000">
                    <a:srgbClr val="000000">
                      <a:alpha val="80000"/>
                    </a:srgbClr>
                  </a:outerShdw>
                </a:effectLst>
                <a:uFill>
                  <a:solidFill>
                    <a:srgbClr val="000000"/>
                  </a:solidFill>
                </a:uFill>
                <a:latin typeface="Helvetica"/>
                <a:ea typeface="Helvetica"/>
                <a:cs typeface="Helvetica"/>
                <a:sym typeface="Helvetica"/>
              </a:defRPr>
            </a:lvl1pPr>
          </a:lstStyle>
          <a:p>
            <a:pPr/>
            <a:r>
              <a:t>The Gospel in Genesis 1!</a:t>
            </a:r>
          </a:p>
        </p:txBody>
      </p:sp>
      <p:sp>
        <p:nvSpPr>
          <p:cNvPr id="177" name="God’s goodwill welcomes us into His fellowship and invites us to cowork with Him!"/>
          <p:cNvSpPr txBox="1"/>
          <p:nvPr/>
        </p:nvSpPr>
        <p:spPr>
          <a:xfrm>
            <a:off x="1497012" y="8457996"/>
            <a:ext cx="11520489" cy="1295604"/>
          </a:xfrm>
          <a:prstGeom prst="rect">
            <a:avLst/>
          </a:prstGeom>
          <a:solidFill>
            <a:srgbClr val="000000"/>
          </a:solidFill>
          <a:ln w="12700">
            <a:miter lim="400000"/>
          </a:ln>
          <a:effectLst>
            <a:outerShdw sx="100000" sy="100000" kx="0" ky="0" algn="b" rotWithShape="0" blurRad="25400" dist="25400" dir="2388334">
              <a:srgbClr val="000000">
                <a:alpha val="7931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b="1" sz="4800">
                <a:solidFill>
                  <a:srgbClr val="FFFFFF"/>
                </a:solidFill>
                <a:latin typeface="+mj-lt"/>
                <a:ea typeface="+mj-ea"/>
                <a:cs typeface="+mj-cs"/>
                <a:sym typeface="Helvetica Condensed Medium"/>
              </a:defRPr>
            </a:lvl1pPr>
          </a:lstStyle>
          <a:p>
            <a:pPr/>
            <a:r>
              <a:t>God’s goodwill welcomes us into His fellowship and invites us to cowork with Him!</a:t>
            </a:r>
          </a:p>
        </p:txBody>
      </p:sp>
    </p:spTree>
  </p:cSld>
  <p:clrMapOvr>
    <a:masterClrMapping/>
  </p:clrMapOvr>
  <mc:AlternateContent xmlns:mc="http://schemas.openxmlformats.org/markup-compatibility/2006">
    <mc:Choice xmlns:p14="http://schemas.microsoft.com/office/powerpoint/2010/main" Requires="p14">
      <p:transition spd="slow" advClick="1" p14:dur="27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77"/>
                                        </p:tgtEl>
                                        <p:attrNameLst>
                                          <p:attrName>style.visibility</p:attrName>
                                        </p:attrNameLst>
                                      </p:cBhvr>
                                      <p:to>
                                        <p:strVal val="visible"/>
                                      </p:to>
                                    </p:set>
                                    <p:anim calcmode="lin" valueType="num">
                                      <p:cBhvr>
                                        <p:cTn id="7" dur="1000" fill="hold"/>
                                        <p:tgtEl>
                                          <p:spTgt spid="177"/>
                                        </p:tgtEl>
                                        <p:attrNameLst>
                                          <p:attrName>ppt_x</p:attrName>
                                        </p:attrNameLst>
                                      </p:cBhvr>
                                      <p:tavLst>
                                        <p:tav tm="0">
                                          <p:val>
                                            <p:strVal val="0-#ppt_w/2"/>
                                          </p:val>
                                        </p:tav>
                                        <p:tav tm="100000">
                                          <p:val>
                                            <p:strVal val="#ppt_x"/>
                                          </p:val>
                                        </p:tav>
                                      </p:tavLst>
                                    </p:anim>
                                    <p:anim calcmode="lin" valueType="num">
                                      <p:cBhvr>
                                        <p:cTn id="8" dur="1000" fill="hold"/>
                                        <p:tgtEl>
                                          <p:spTgt spid="1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7" grpId="1"/>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179" name="Table"/>
          <p:cNvGraphicFramePr/>
          <p:nvPr/>
        </p:nvGraphicFramePr>
        <p:xfrm>
          <a:off x="1780759" y="1264593"/>
          <a:ext cx="10449509" cy="8028078"/>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181957"/>
                <a:gridCol w="9254851"/>
              </a:tblGrid>
              <a:tr h="701900">
                <a:tc>
                  <a:txBody>
                    <a:bodyPr/>
                    <a:lstStyle/>
                    <a:p>
                      <a:pPr defTabSz="457200">
                        <a:lnSpc>
                          <a:spcPct val="120000"/>
                        </a:lnSpc>
                        <a:spcBef>
                          <a:spcPts val="700"/>
                        </a:spcBef>
                      </a:pPr>
                      <a:r>
                        <a:rPr sz="2300">
                          <a:latin typeface="Arno Pro Bold"/>
                          <a:ea typeface="Arno Pro Bold"/>
                          <a:cs typeface="Arno Pro Bold"/>
                          <a:sym typeface="Arno Pro Bold"/>
                        </a:rPr>
                        <a:t>Day #1</a:t>
                      </a:r>
                    </a:p>
                  </a:txBody>
                  <a:tcPr marL="63500" marR="63500" marT="63500" marB="635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marL="171450" algn="just" defTabSz="457200">
                        <a:lnSpc>
                          <a:spcPct val="90000"/>
                        </a:lnSpc>
                        <a:spcBef>
                          <a:spcPts val="3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sz="2100">
                          <a:uFill>
                            <a:solidFill>
                              <a:srgbClr val="000000"/>
                            </a:solidFill>
                          </a:uFill>
                          <a:latin typeface="Arno Pro"/>
                          <a:ea typeface="Arno Pro"/>
                          <a:cs typeface="Arno Pro"/>
                          <a:sym typeface="Arno Pro"/>
                        </a:rPr>
                        <a:t>Created light.
Separated light from darkness (4).</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1000208">
                <a:tc>
                  <a:txBody>
                    <a:bodyPr/>
                    <a:lstStyle/>
                    <a:p>
                      <a:pPr defTabSz="457200">
                        <a:lnSpc>
                          <a:spcPct val="120000"/>
                        </a:lnSpc>
                        <a:spcBef>
                          <a:spcPts val="700"/>
                        </a:spcBef>
                      </a:pPr>
                      <a:r>
                        <a:rPr sz="2300">
                          <a:latin typeface="Arno Pro Bold"/>
                          <a:ea typeface="Arno Pro Bold"/>
                          <a:cs typeface="Arno Pro Bold"/>
                          <a:sym typeface="Arno Pro Bold"/>
                        </a:rPr>
                        <a:t>Day #2</a:t>
                      </a:r>
                    </a:p>
                  </a:txBody>
                  <a:tcPr marL="63500" marR="63500" marT="63500" marB="635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marL="171450" algn="just" defTabSz="457200">
                        <a:lnSpc>
                          <a:spcPct val="90000"/>
                        </a:lnSpc>
                        <a:spcBef>
                          <a:spcPts val="3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sz="2100">
                          <a:uFill>
                            <a:solidFill>
                              <a:srgbClr val="000000"/>
                            </a:solidFill>
                          </a:uFill>
                          <a:latin typeface="Arno Pro"/>
                          <a:ea typeface="Arno Pro"/>
                          <a:cs typeface="Arno Pro"/>
                          <a:sym typeface="Arno Pro"/>
                        </a:rPr>
                        <a:t>Created an atmosphere.
Waters below separated from waters above.
Separated waters from waters (6).
Define: Expanse above heaven.</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1000208">
                <a:tc>
                  <a:txBody>
                    <a:bodyPr/>
                    <a:lstStyle/>
                    <a:p>
                      <a:pPr defTabSz="457200">
                        <a:lnSpc>
                          <a:spcPct val="120000"/>
                        </a:lnSpc>
                        <a:spcBef>
                          <a:spcPts val="700"/>
                        </a:spcBef>
                      </a:pPr>
                      <a:r>
                        <a:rPr sz="2300">
                          <a:latin typeface="Arno Pro Bold"/>
                          <a:ea typeface="Arno Pro Bold"/>
                          <a:cs typeface="Arno Pro Bold"/>
                          <a:sym typeface="Arno Pro Bold"/>
                        </a:rPr>
                        <a:t>Day #3</a:t>
                      </a:r>
                    </a:p>
                  </a:txBody>
                  <a:tcPr marL="63500" marR="63500" marT="63500" marB="635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marL="171450" algn="just" defTabSz="457200">
                        <a:lnSpc>
                          <a:spcPct val="90000"/>
                        </a:lnSpc>
                        <a:spcBef>
                          <a:spcPts val="3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sz="2100">
                          <a:uFill>
                            <a:solidFill>
                              <a:srgbClr val="000000"/>
                            </a:solidFill>
                          </a:uFill>
                          <a:latin typeface="Arno Pro"/>
                          <a:ea typeface="Arno Pro"/>
                          <a:cs typeface="Arno Pro"/>
                          <a:sym typeface="Arno Pro"/>
                        </a:rPr>
                        <a:t>Creation of continent(s) (dry land).
Define: Waters called seas; Dry land is earth.
Separated waters from land (10).
Earth sprout vegetation/trees with seeds.</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1210778">
                <a:tc>
                  <a:txBody>
                    <a:bodyPr/>
                    <a:lstStyle/>
                    <a:p>
                      <a:pPr defTabSz="457200">
                        <a:lnSpc>
                          <a:spcPct val="120000"/>
                        </a:lnSpc>
                        <a:spcBef>
                          <a:spcPts val="700"/>
                        </a:spcBef>
                      </a:pPr>
                      <a:r>
                        <a:rPr sz="2300">
                          <a:latin typeface="Arno Pro Bold"/>
                          <a:ea typeface="Arno Pro Bold"/>
                          <a:cs typeface="Arno Pro Bold"/>
                          <a:sym typeface="Arno Pro Bold"/>
                        </a:rPr>
                        <a:t>Day #4</a:t>
                      </a:r>
                    </a:p>
                  </a:txBody>
                  <a:tcPr marL="63500" marR="63500" marT="63500" marB="635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marL="171450" algn="just" defTabSz="457200">
                        <a:lnSpc>
                          <a:spcPct val="90000"/>
                        </a:lnSpc>
                        <a:spcBef>
                          <a:spcPts val="3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sz="2100">
                          <a:uFill>
                            <a:solidFill>
                              <a:srgbClr val="000000"/>
                            </a:solidFill>
                          </a:uFill>
                          <a:latin typeface="Arno Pro"/>
                          <a:ea typeface="Arno Pro"/>
                          <a:cs typeface="Arno Pro"/>
                          <a:sym typeface="Arno Pro"/>
                        </a:rPr>
                        <a:t>Created great light (sun) and lesser light (moon).
Created stars also.
Purpose: give light on earth;
to rule (govern) the day and night.
to separate light from darkness.</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701900">
                <a:tc>
                  <a:txBody>
                    <a:bodyPr/>
                    <a:lstStyle/>
                    <a:p>
                      <a:pPr defTabSz="457200">
                        <a:lnSpc>
                          <a:spcPct val="120000"/>
                        </a:lnSpc>
                        <a:spcBef>
                          <a:spcPts val="700"/>
                        </a:spcBef>
                      </a:pPr>
                      <a:r>
                        <a:rPr sz="2300">
                          <a:latin typeface="Arno Pro Bold"/>
                          <a:ea typeface="Arno Pro Bold"/>
                          <a:cs typeface="Arno Pro Bold"/>
                          <a:sym typeface="Arno Pro Bold"/>
                        </a:rPr>
                        <a:t>Day #5</a:t>
                      </a:r>
                    </a:p>
                  </a:txBody>
                  <a:tcPr marL="63500" marR="63500" marT="63500" marB="635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marL="171450" algn="just" defTabSz="457200">
                        <a:lnSpc>
                          <a:spcPct val="90000"/>
                        </a:lnSpc>
                        <a:spcBef>
                          <a:spcPts val="3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sz="2100">
                          <a:uFill>
                            <a:solidFill>
                              <a:srgbClr val="000000"/>
                            </a:solidFill>
                          </a:uFill>
                          <a:latin typeface="Arno Pro"/>
                          <a:ea typeface="Arno Pro"/>
                          <a:cs typeface="Arno Pro"/>
                          <a:sym typeface="Arno Pro"/>
                        </a:rPr>
                        <a:t>Created sea creatures including monsters.
God created sky creatures: every winged bird.</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1210778">
                <a:tc>
                  <a:txBody>
                    <a:bodyPr/>
                    <a:lstStyle/>
                    <a:p>
                      <a:pPr defTabSz="457200">
                        <a:lnSpc>
                          <a:spcPct val="120000"/>
                        </a:lnSpc>
                        <a:spcBef>
                          <a:spcPts val="700"/>
                        </a:spcBef>
                      </a:pPr>
                      <a:r>
                        <a:rPr sz="2300">
                          <a:latin typeface="Arno Pro Bold"/>
                          <a:ea typeface="Arno Pro Bold"/>
                          <a:cs typeface="Arno Pro Bold"/>
                          <a:sym typeface="Arno Pro Bold"/>
                        </a:rPr>
                        <a:t>Day #6</a:t>
                      </a:r>
                    </a:p>
                  </a:txBody>
                  <a:tcPr marL="63500" marR="63500" marT="63500" marB="635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marL="171450" algn="just" defTabSz="457200">
                        <a:lnSpc>
                          <a:spcPct val="7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sz="2100">
                          <a:uFill>
                            <a:solidFill>
                              <a:srgbClr val="000000"/>
                            </a:solidFill>
                          </a:uFill>
                          <a:latin typeface="Arno Pro"/>
                          <a:ea typeface="Arno Pro"/>
                          <a:cs typeface="Arno Pro"/>
                          <a:sym typeface="Arno Pro"/>
                        </a:rPr>
                        <a:t>Created land creatures, walking and crawling.
Created man in God’s image.
Created male and female.
Charged them to rule over the sky, seas and land.
God’s provision for man and animal alike.</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1000208">
                <a:tc>
                  <a:txBody>
                    <a:bodyPr/>
                    <a:lstStyle/>
                    <a:p>
                      <a:pPr defTabSz="457200">
                        <a:lnSpc>
                          <a:spcPct val="120000"/>
                        </a:lnSpc>
                        <a:spcBef>
                          <a:spcPts val="700"/>
                        </a:spcBef>
                      </a:pPr>
                      <a:r>
                        <a:rPr sz="2300">
                          <a:latin typeface="Arno Pro Bold"/>
                          <a:ea typeface="Arno Pro Bold"/>
                          <a:cs typeface="Arno Pro Bold"/>
                          <a:sym typeface="Arno Pro Bold"/>
                        </a:rPr>
                        <a:t>Day #7</a:t>
                      </a:r>
                    </a:p>
                  </a:txBody>
                  <a:tcPr marL="63500" marR="63500" marT="63500" marB="635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marL="171450" algn="just" defTabSz="457200">
                        <a:lnSpc>
                          <a:spcPct val="90000"/>
                        </a:lnSpc>
                        <a:spcBef>
                          <a:spcPts val="3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sz="2100">
                          <a:uFill>
                            <a:solidFill>
                              <a:srgbClr val="000000"/>
                            </a:solidFill>
                          </a:uFill>
                          <a:latin typeface="Arno Pro"/>
                          <a:ea typeface="Arno Pro"/>
                          <a:cs typeface="Arno Pro"/>
                          <a:sym typeface="Arno Pro"/>
                        </a:rPr>
                        <a:t>God completed the heavens and earth (form) and all their hosts (fill).
God rested on 7th day from His work.
God blessed and sanctified the 7th day.</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bl>
          </a:graphicData>
        </a:graphic>
      </p:graphicFrame>
      <p:sp>
        <p:nvSpPr>
          <p:cNvPr id="180" name="Order of Creation"/>
          <p:cNvSpPr txBox="1"/>
          <p:nvPr/>
        </p:nvSpPr>
        <p:spPr>
          <a:xfrm>
            <a:off x="5423636" y="601075"/>
            <a:ext cx="4046340"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000">
                <a:solidFill>
                  <a:srgbClr val="001448"/>
                </a:solidFill>
                <a:latin typeface="Times"/>
                <a:ea typeface="Times"/>
                <a:cs typeface="Times"/>
                <a:sym typeface="Times"/>
              </a:defRPr>
            </a:lvl1pPr>
          </a:lstStyle>
          <a:p>
            <a:pPr/>
            <a:r>
              <a:t>Order of Creation</a:t>
            </a:r>
          </a:p>
        </p:txBody>
      </p:sp>
      <p:grpSp>
        <p:nvGrpSpPr>
          <p:cNvPr id="188" name="Group"/>
          <p:cNvGrpSpPr/>
          <p:nvPr/>
        </p:nvGrpSpPr>
        <p:grpSpPr>
          <a:xfrm>
            <a:off x="8857686" y="1469497"/>
            <a:ext cx="3265888" cy="6621928"/>
            <a:chOff x="0" y="-272959"/>
            <a:chExt cx="3265887" cy="6621926"/>
          </a:xfrm>
        </p:grpSpPr>
        <p:sp>
          <p:nvSpPr>
            <p:cNvPr id="181" name="Rectangle"/>
            <p:cNvSpPr/>
            <p:nvPr/>
          </p:nvSpPr>
          <p:spPr>
            <a:xfrm>
              <a:off x="0" y="0"/>
              <a:ext cx="3265888" cy="6348968"/>
            </a:xfrm>
            <a:prstGeom prst="rect">
              <a:avLst/>
            </a:prstGeom>
            <a:gradFill flip="none" rotWithShape="1">
              <a:gsLst>
                <a:gs pos="0">
                  <a:schemeClr val="accent1">
                    <a:satOff val="-3355"/>
                    <a:lumOff val="26614"/>
                  </a:schemeClr>
                </a:gs>
                <a:gs pos="100000">
                  <a:srgbClr val="B6B9C0"/>
                </a:gs>
              </a:gsLst>
              <a:lin ang="5400000" scaled="0"/>
            </a:gradFill>
            <a:ln w="12700" cap="flat">
              <a:noFill/>
              <a:miter lim="400000"/>
            </a:ln>
            <a:effectLst>
              <a:outerShdw sx="100000" sy="100000" kx="0" ky="0" algn="b" rotWithShape="0" blurRad="190500" dist="8455" dir="5400000">
                <a:srgbClr val="000000"/>
              </a:outerShdw>
            </a:effectLst>
          </p:spPr>
          <p:txBody>
            <a:bodyPr wrap="square" lIns="50800" tIns="50800" rIns="50800" bIns="50800" numCol="1" anchor="ctr">
              <a:noAutofit/>
            </a:bodyPr>
            <a:lstStyle/>
            <a:p>
              <a:pPr>
                <a:defRPr sz="2400">
                  <a:solidFill>
                    <a:srgbClr val="FFFFFF"/>
                  </a:solidFill>
                </a:defRPr>
              </a:pPr>
            </a:p>
          </p:txBody>
        </p:sp>
        <p:grpSp>
          <p:nvGrpSpPr>
            <p:cNvPr id="184" name="Group"/>
            <p:cNvGrpSpPr/>
            <p:nvPr/>
          </p:nvGrpSpPr>
          <p:grpSpPr>
            <a:xfrm>
              <a:off x="143686" y="-272960"/>
              <a:ext cx="2978515" cy="3282344"/>
              <a:chOff x="0" y="0"/>
              <a:chExt cx="2978514" cy="3282343"/>
            </a:xfrm>
          </p:grpSpPr>
          <p:sp>
            <p:nvSpPr>
              <p:cNvPr id="182" name="Sequenced, purposed, completed,…"/>
              <p:cNvSpPr txBox="1"/>
              <p:nvPr/>
            </p:nvSpPr>
            <p:spPr>
              <a:xfrm>
                <a:off x="0" y="930564"/>
                <a:ext cx="2978515" cy="23517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3700">
                    <a:solidFill>
                      <a:srgbClr val="001448"/>
                    </a:solidFill>
                    <a:latin typeface="Times"/>
                    <a:ea typeface="Times"/>
                    <a:cs typeface="Times"/>
                    <a:sym typeface="Times"/>
                  </a:defRPr>
                </a:pPr>
                <a:r>
                  <a:t>Sequenced, purposed, completed,</a:t>
                </a:r>
              </a:p>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3700">
                    <a:solidFill>
                      <a:srgbClr val="001448"/>
                    </a:solidFill>
                    <a:latin typeface="Times"/>
                    <a:ea typeface="Times"/>
                    <a:cs typeface="Times"/>
                    <a:sym typeface="Times"/>
                  </a:defRPr>
                </a:pPr>
                <a:r>
                  <a:t>designed</a:t>
                </a:r>
              </a:p>
            </p:txBody>
          </p:sp>
          <p:sp>
            <p:nvSpPr>
              <p:cNvPr id="183" name="Truth:"/>
              <p:cNvSpPr txBox="1"/>
              <p:nvPr/>
            </p:nvSpPr>
            <p:spPr>
              <a:xfrm>
                <a:off x="554727" y="0"/>
                <a:ext cx="1869060" cy="13747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3900">
                    <a:latin typeface="Times"/>
                    <a:ea typeface="Times"/>
                    <a:cs typeface="Times"/>
                    <a:sym typeface="Times"/>
                  </a:defRPr>
                </a:pPr>
                <a:r>
                  <a:rPr u="sng"/>
                  <a:t>Truth</a:t>
                </a:r>
                <a:r>
                  <a:t>:</a:t>
                </a:r>
              </a:p>
            </p:txBody>
          </p:sp>
        </p:grpSp>
        <p:grpSp>
          <p:nvGrpSpPr>
            <p:cNvPr id="187" name="Group"/>
            <p:cNvGrpSpPr/>
            <p:nvPr/>
          </p:nvGrpSpPr>
          <p:grpSpPr>
            <a:xfrm>
              <a:off x="-1" y="3251781"/>
              <a:ext cx="3265889" cy="3097187"/>
              <a:chOff x="0" y="0"/>
              <a:chExt cx="3265887" cy="3097185"/>
            </a:xfrm>
          </p:grpSpPr>
          <p:sp>
            <p:nvSpPr>
              <p:cNvPr id="185" name="Falsehood:"/>
              <p:cNvSpPr txBox="1"/>
              <p:nvPr/>
            </p:nvSpPr>
            <p:spPr>
              <a:xfrm>
                <a:off x="411766" y="-1"/>
                <a:ext cx="2442355" cy="62710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3900">
                    <a:latin typeface="Times"/>
                    <a:ea typeface="Times"/>
                    <a:cs typeface="Times"/>
                    <a:sym typeface="Times"/>
                  </a:defRPr>
                </a:pPr>
                <a:r>
                  <a:rPr u="sng"/>
                  <a:t>Falsehood</a:t>
                </a:r>
                <a:r>
                  <a:t>:</a:t>
                </a:r>
              </a:p>
            </p:txBody>
          </p:sp>
          <p:sp>
            <p:nvSpPr>
              <p:cNvPr id="186" name="Chaos,  meaningless, incomplete,  chance"/>
              <p:cNvSpPr txBox="1"/>
              <p:nvPr/>
            </p:nvSpPr>
            <p:spPr>
              <a:xfrm>
                <a:off x="0" y="627102"/>
                <a:ext cx="3265888" cy="24700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3700">
                    <a:solidFill>
                      <a:srgbClr val="001448"/>
                    </a:solidFill>
                    <a:latin typeface="Times"/>
                    <a:ea typeface="Times"/>
                    <a:cs typeface="Times"/>
                    <a:sym typeface="Times"/>
                  </a:defRPr>
                </a:lvl1pPr>
              </a:lstStyle>
              <a:p>
                <a:pPr/>
                <a:r>
                  <a:t>Chaos,  meaningless, incomplete,  chance</a:t>
                </a:r>
              </a:p>
            </p:txBody>
          </p:sp>
        </p:grpSp>
      </p:grpSp>
      <p:sp>
        <p:nvSpPr>
          <p:cNvPr id="189" name="B) Creation’s Design"/>
          <p:cNvSpPr txBox="1"/>
          <p:nvPr>
            <p:ph type="title"/>
          </p:nvPr>
        </p:nvSpPr>
        <p:spPr>
          <a:xfrm>
            <a:off x="1535305" y="60548"/>
            <a:ext cx="11469495" cy="735435"/>
          </a:xfrm>
          <a:prstGeom prst="rect">
            <a:avLst/>
          </a:prstGeom>
        </p:spPr>
        <p:txBody>
          <a:bodyPr/>
          <a:lstStyle/>
          <a:p>
            <a:pPr/>
            <a:r>
              <a:t>B) Creation’s Design</a:t>
            </a:r>
          </a:p>
        </p:txBody>
      </p:sp>
    </p:spTree>
  </p:cSld>
  <p:clrMapOvr>
    <a:masterClrMapping/>
  </p:clrMapOvr>
  <mc:AlternateContent xmlns:mc="http://schemas.openxmlformats.org/markup-compatibility/2006">
    <mc:Choice xmlns:p14="http://schemas.microsoft.com/office/powerpoint/2010/main" Requires="p14">
      <p:transition spd="slow" advClick="1" p14:dur="27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2" grpId="1" fill="hold">
                                  <p:stCondLst>
                                    <p:cond delay="0"/>
                                  </p:stCondLst>
                                  <p:iterate type="el" backwards="0">
                                    <p:tmAbs val="0"/>
                                  </p:iterate>
                                  <p:childTnLst>
                                    <p:set>
                                      <p:cBhvr>
                                        <p:cTn id="6" fill="hold"/>
                                        <p:tgtEl>
                                          <p:spTgt spid="179"/>
                                        </p:tgtEl>
                                        <p:attrNameLst>
                                          <p:attrName>style.visibility</p:attrName>
                                        </p:attrNameLst>
                                      </p:cBhvr>
                                      <p:to>
                                        <p:strVal val="visible"/>
                                      </p:to>
                                    </p:set>
                                    <p:animEffect filter="wipe(up)" transition="in">
                                      <p:cBhvr>
                                        <p:cTn id="7" dur="2500"/>
                                        <p:tgtEl>
                                          <p:spTgt spid="17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4" presetID="2" grpId="2" fill="hold">
                                  <p:stCondLst>
                                    <p:cond delay="0"/>
                                  </p:stCondLst>
                                  <p:iterate type="el" backwards="0">
                                    <p:tmAbs val="0"/>
                                  </p:iterate>
                                  <p:childTnLst>
                                    <p:set>
                                      <p:cBhvr>
                                        <p:cTn id="11" fill="hold"/>
                                        <p:tgtEl>
                                          <p:spTgt spid="188"/>
                                        </p:tgtEl>
                                        <p:attrNameLst>
                                          <p:attrName>style.visibility</p:attrName>
                                        </p:attrNameLst>
                                      </p:cBhvr>
                                      <p:to>
                                        <p:strVal val="visible"/>
                                      </p:to>
                                    </p:set>
                                    <p:anim calcmode="lin" valueType="num">
                                      <p:cBhvr>
                                        <p:cTn id="12" dur="2000" fill="hold"/>
                                        <p:tgtEl>
                                          <p:spTgt spid="188"/>
                                        </p:tgtEl>
                                        <p:attrNameLst>
                                          <p:attrName>ppt_x</p:attrName>
                                        </p:attrNameLst>
                                      </p:cBhvr>
                                      <p:tavLst>
                                        <p:tav tm="0">
                                          <p:val>
                                            <p:strVal val="#ppt_x"/>
                                          </p:val>
                                        </p:tav>
                                        <p:tav tm="100000">
                                          <p:val>
                                            <p:strVal val="#ppt_x"/>
                                          </p:val>
                                        </p:tav>
                                      </p:tavLst>
                                    </p:anim>
                                    <p:anim calcmode="lin" valueType="num">
                                      <p:cBhvr>
                                        <p:cTn id="13" dur="2000" fill="hold"/>
                                        <p:tgtEl>
                                          <p:spTgt spid="1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9" grpId="1"/>
      <p:bldP build="whole" bldLvl="1" animBg="1" rev="0" advAuto="0" spid="188" grpId="2"/>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 name="Read Genesis 1 and find answers to these 3 questions:"/>
          <p:cNvSpPr txBox="1"/>
          <p:nvPr>
            <p:ph type="body" sz="quarter" idx="1"/>
          </p:nvPr>
        </p:nvSpPr>
        <p:spPr>
          <a:xfrm>
            <a:off x="1735858" y="6118159"/>
            <a:ext cx="11068389" cy="1140929"/>
          </a:xfrm>
          <a:prstGeom prst="rect">
            <a:avLst/>
          </a:prstGeom>
        </p:spPr>
        <p:txBody>
          <a:bodyPr/>
          <a:lstStyle>
            <a:lvl1pPr marL="0" indent="0" defTabSz="508254">
              <a:spcBef>
                <a:spcPts val="600"/>
              </a:spcBef>
              <a:buSzTx/>
              <a:buNone/>
              <a:defRPr sz="3480"/>
            </a:lvl1pPr>
          </a:lstStyle>
          <a:p>
            <a:pPr/>
            <a:r>
              <a:t>Read Genesis 1 and find answers to these 3 questions:</a:t>
            </a:r>
          </a:p>
        </p:txBody>
      </p:sp>
      <p:sp>
        <p:nvSpPr>
          <p:cNvPr id="68" name="Introduction to Genesis 1:1-2:3"/>
          <p:cNvSpPr txBox="1"/>
          <p:nvPr>
            <p:ph type="title"/>
          </p:nvPr>
        </p:nvSpPr>
        <p:spPr>
          <a:prstGeom prst="rect">
            <a:avLst/>
          </a:prstGeom>
        </p:spPr>
        <p:txBody>
          <a:bodyPr/>
          <a:lstStyle/>
          <a:p>
            <a:pPr/>
            <a:r>
              <a:t>Introduction to Genesis 1:1-2:3</a:t>
            </a:r>
          </a:p>
        </p:txBody>
      </p:sp>
      <p:sp>
        <p:nvSpPr>
          <p:cNvPr id="69" name="What is God like?…"/>
          <p:cNvSpPr txBox="1"/>
          <p:nvPr/>
        </p:nvSpPr>
        <p:spPr>
          <a:xfrm>
            <a:off x="2468029" y="7197990"/>
            <a:ext cx="8068742" cy="18296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00050" indent="-274319" algn="l" defTabSz="457200">
              <a:lnSpc>
                <a:spcPct val="120000"/>
              </a:lnSpc>
              <a:spcBef>
                <a:spcPts val="400"/>
              </a:spcBef>
              <a:buSzPct val="100000"/>
              <a:buAutoNum type="arabicPeriod" startAt="1"/>
              <a:tabLst>
                <a:tab pos="114300" algn="l"/>
              </a:tabLst>
              <a:defRPr b="1" sz="3900">
                <a:uFill>
                  <a:solidFill>
                    <a:srgbClr val="000000"/>
                  </a:solidFill>
                </a:uFill>
                <a:latin typeface="+mj-lt"/>
                <a:ea typeface="+mj-ea"/>
                <a:cs typeface="+mj-cs"/>
                <a:sym typeface="Helvetica Condensed Medium"/>
              </a:defRPr>
            </a:pPr>
            <a:r>
              <a:t>What is God like? </a:t>
            </a:r>
          </a:p>
          <a:p>
            <a:pPr marL="400050" indent="-274319" algn="l" defTabSz="457200">
              <a:lnSpc>
                <a:spcPct val="120000"/>
              </a:lnSpc>
              <a:spcBef>
                <a:spcPts val="400"/>
              </a:spcBef>
              <a:buSzPct val="100000"/>
              <a:buAutoNum type="arabicPeriod" startAt="1"/>
              <a:tabLst>
                <a:tab pos="114300" algn="l"/>
              </a:tabLst>
              <a:defRPr b="1" sz="3900">
                <a:uFill>
                  <a:solidFill>
                    <a:srgbClr val="000000"/>
                  </a:solidFill>
                </a:uFill>
                <a:latin typeface="+mj-lt"/>
                <a:ea typeface="+mj-ea"/>
                <a:cs typeface="+mj-cs"/>
                <a:sym typeface="Helvetica Condensed Medium"/>
              </a:defRPr>
            </a:pPr>
            <a:r>
              <a:t>What do we know about the world?  </a:t>
            </a:r>
          </a:p>
          <a:p>
            <a:pPr marL="400050" indent="-274319" algn="l" defTabSz="457200">
              <a:lnSpc>
                <a:spcPct val="120000"/>
              </a:lnSpc>
              <a:spcBef>
                <a:spcPts val="400"/>
              </a:spcBef>
              <a:buSzPct val="100000"/>
              <a:buAutoNum type="arabicPeriod" startAt="1"/>
              <a:tabLst>
                <a:tab pos="114300" algn="l"/>
              </a:tabLst>
              <a:defRPr b="1" sz="3900">
                <a:uFill>
                  <a:solidFill>
                    <a:srgbClr val="000000"/>
                  </a:solidFill>
                </a:uFill>
                <a:latin typeface="+mj-lt"/>
                <a:ea typeface="+mj-ea"/>
                <a:cs typeface="+mj-cs"/>
                <a:sym typeface="Helvetica Condensed Medium"/>
              </a:defRPr>
            </a:pPr>
            <a:r>
              <a:t>How are people unique?</a:t>
            </a:r>
          </a:p>
        </p:txBody>
      </p:sp>
      <p:grpSp>
        <p:nvGrpSpPr>
          <p:cNvPr id="72" name="Group"/>
          <p:cNvGrpSpPr/>
          <p:nvPr/>
        </p:nvGrpSpPr>
        <p:grpSpPr>
          <a:xfrm>
            <a:off x="2741361" y="4000499"/>
            <a:ext cx="9057383" cy="1930419"/>
            <a:chOff x="0" y="0"/>
            <a:chExt cx="9057382" cy="1930417"/>
          </a:xfrm>
        </p:grpSpPr>
        <p:sp>
          <p:nvSpPr>
            <p:cNvPr id="70" name="Creation and the Worship of God"/>
            <p:cNvSpPr txBox="1"/>
            <p:nvPr/>
          </p:nvSpPr>
          <p:spPr>
            <a:xfrm>
              <a:off x="0" y="-1"/>
              <a:ext cx="9057383" cy="787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spcBef>
                  <a:spcPts val="100"/>
                </a:spcBef>
                <a:defRPr b="1" sz="4500">
                  <a:uFill>
                    <a:solidFill>
                      <a:srgbClr val="000000"/>
                    </a:solidFill>
                  </a:uFill>
                  <a:latin typeface="Helvetica"/>
                  <a:ea typeface="Helvetica"/>
                  <a:cs typeface="Helvetica"/>
                  <a:sym typeface="Helvetica"/>
                </a:defRPr>
              </a:lvl1pPr>
            </a:lstStyle>
            <a:p>
              <a:pPr>
                <a:defRPr sz="4800"/>
              </a:pPr>
              <a:r>
                <a:rPr sz="4500"/>
                <a:t>Creation and the Worship of God</a:t>
              </a:r>
            </a:p>
          </p:txBody>
        </p:sp>
        <p:sp>
          <p:nvSpPr>
            <p:cNvPr id="71" name="Develop honor for our Creator and respect for others"/>
            <p:cNvSpPr txBox="1"/>
            <p:nvPr/>
          </p:nvSpPr>
          <p:spPr>
            <a:xfrm>
              <a:off x="325120" y="762017"/>
              <a:ext cx="7839199" cy="116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spcBef>
                  <a:spcPts val="800"/>
                </a:spcBef>
                <a:defRPr sz="3500">
                  <a:solidFill>
                    <a:schemeClr val="accent6">
                      <a:lumOff val="-21524"/>
                    </a:schemeClr>
                  </a:solidFill>
                  <a:effectLst>
                    <a:outerShdw sx="100000" sy="100000" kx="0" ky="0" algn="b" rotWithShape="0" blurRad="12700" dist="12700" dir="18900000">
                      <a:srgbClr val="000000"/>
                    </a:outerShdw>
                  </a:effectLst>
                </a:defRPr>
              </a:lvl1pPr>
            </a:lstStyle>
            <a:p>
              <a:pPr/>
              <a:r>
                <a:t>Develop honor for our Creator and respect for others</a:t>
              </a:r>
            </a:p>
          </p:txBody>
        </p:sp>
      </p:grpSp>
      <p:pic>
        <p:nvPicPr>
          <p:cNvPr id="73" name="Genesis00_NameWeb72.jpg" descr="Genesis00_NameWeb72.jpg"/>
          <p:cNvPicPr>
            <a:picLocks noChangeAspect="1"/>
          </p:cNvPicPr>
          <p:nvPr/>
        </p:nvPicPr>
        <p:blipFill>
          <a:blip r:embed="rId3">
            <a:extLst/>
          </a:blip>
          <a:stretch>
            <a:fillRect/>
          </a:stretch>
        </p:blipFill>
        <p:spPr>
          <a:xfrm>
            <a:off x="2943173" y="1223154"/>
            <a:ext cx="8653760" cy="2558355"/>
          </a:xfrm>
          <a:prstGeom prst="rect">
            <a:avLst/>
          </a:prstGeom>
          <a:ln w="63500">
            <a:solidFill>
              <a:srgbClr val="A6AAA9"/>
            </a:solidFill>
            <a:miter lim="400000"/>
          </a:ln>
        </p:spPr>
      </p:pic>
    </p:spTree>
  </p:cSld>
  <p:clrMapOvr>
    <a:masterClrMapping/>
  </p:clrMapOvr>
  <mc:AlternateContent xmlns:mc="http://schemas.openxmlformats.org/markup-compatibility/2006">
    <mc:Choice xmlns:p14="http://schemas.microsoft.com/office/powerpoint/2010/main" Requires="p14">
      <p:transition spd="slow" advClick="1" p14:dur="27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73"/>
                                        </p:tgtEl>
                                        <p:attrNameLst>
                                          <p:attrName>style.visibility</p:attrName>
                                        </p:attrNameLst>
                                      </p:cBhvr>
                                      <p:to>
                                        <p:strVal val="visible"/>
                                      </p:to>
                                    </p:set>
                                    <p:animEffect filter="dissolve" transition="in">
                                      <p:cBhvr>
                                        <p:cTn id="7" dur="1500"/>
                                        <p:tgtEl>
                                          <p:spTgt spid="73"/>
                                        </p:tgtEl>
                                      </p:cBhvr>
                                    </p:animEffect>
                                  </p:childTnLst>
                                </p:cTn>
                              </p:par>
                            </p:childTnLst>
                          </p:cTn>
                        </p:par>
                        <p:par>
                          <p:cTn id="8" fill="hold">
                            <p:stCondLst>
                              <p:cond delay="1500"/>
                            </p:stCondLst>
                            <p:childTnLst>
                              <p:par>
                                <p:cTn id="9" presetClass="entr" nodeType="afterEffect" presetSubtype="1" presetID="22" grpId="2" fill="hold">
                                  <p:stCondLst>
                                    <p:cond delay="0"/>
                                  </p:stCondLst>
                                  <p:iterate type="el" backwards="0">
                                    <p:tmAbs val="0"/>
                                  </p:iterate>
                                  <p:childTnLst>
                                    <p:set>
                                      <p:cBhvr>
                                        <p:cTn id="10" fill="hold"/>
                                        <p:tgtEl>
                                          <p:spTgt spid="72"/>
                                        </p:tgtEl>
                                        <p:attrNameLst>
                                          <p:attrName>style.visibility</p:attrName>
                                        </p:attrNameLst>
                                      </p:cBhvr>
                                      <p:to>
                                        <p:strVal val="visible"/>
                                      </p:to>
                                    </p:set>
                                    <p:animEffect filter="wipe(up)" transition="in">
                                      <p:cBhvr>
                                        <p:cTn id="11" dur="1750"/>
                                        <p:tgtEl>
                                          <p:spTgt spid="72"/>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8" presetID="2" grpId="3" fill="hold">
                                  <p:stCondLst>
                                    <p:cond delay="0"/>
                                  </p:stCondLst>
                                  <p:iterate type="lt" backwards="0">
                                    <p:tmAbs val="0"/>
                                  </p:iterate>
                                  <p:childTnLst>
                                    <p:set>
                                      <p:cBhvr>
                                        <p:cTn id="15" fill="hold"/>
                                        <p:tgtEl>
                                          <p:spTgt spid="67">
                                            <p:bg/>
                                          </p:spTgt>
                                        </p:tgtEl>
                                        <p:attrNameLst>
                                          <p:attrName>style.visibility</p:attrName>
                                        </p:attrNameLst>
                                      </p:cBhvr>
                                      <p:to>
                                        <p:strVal val="visible"/>
                                      </p:to>
                                    </p:set>
                                    <p:anim calcmode="lin" valueType="num">
                                      <p:cBhvr>
                                        <p:cTn id="16" dur="2250" fill="hold"/>
                                        <p:tgtEl>
                                          <p:spTgt spid="67">
                                            <p:bg/>
                                          </p:spTgt>
                                        </p:tgtEl>
                                        <p:attrNameLst>
                                          <p:attrName>ppt_x</p:attrName>
                                        </p:attrNameLst>
                                      </p:cBhvr>
                                      <p:tavLst>
                                        <p:tav tm="0">
                                          <p:val>
                                            <p:strVal val="0-#ppt_w/2"/>
                                          </p:val>
                                        </p:tav>
                                        <p:tav tm="100000">
                                          <p:val>
                                            <p:strVal val="#ppt_x"/>
                                          </p:val>
                                        </p:tav>
                                      </p:tavLst>
                                    </p:anim>
                                    <p:anim calcmode="lin" valueType="num">
                                      <p:cBhvr>
                                        <p:cTn id="17" dur="2250" fill="hold"/>
                                        <p:tgtEl>
                                          <p:spTgt spid="67">
                                            <p:bg/>
                                          </p:spTgt>
                                        </p:tgtEl>
                                        <p:attrNameLst>
                                          <p:attrName>ppt_y</p:attrName>
                                        </p:attrNameLst>
                                      </p:cBhvr>
                                      <p:tavLst>
                                        <p:tav tm="0">
                                          <p:val>
                                            <p:strVal val="#ppt_y"/>
                                          </p:val>
                                        </p:tav>
                                        <p:tav tm="100000">
                                          <p:val>
                                            <p:strVal val="#ppt_y"/>
                                          </p:val>
                                        </p:tav>
                                      </p:tavLst>
                                    </p:anim>
                                  </p:childTnLst>
                                </p:cTn>
                              </p:par>
                              <p:par>
                                <p:cTn id="18" presetClass="entr" nodeType="withEffect" presetSubtype="8" presetID="2" grpId="3" fill="hold">
                                  <p:stCondLst>
                                    <p:cond delay="0"/>
                                  </p:stCondLst>
                                  <p:iterate type="lt" backwards="0">
                                    <p:tmAbs val="0"/>
                                  </p:iterate>
                                  <p:childTnLst>
                                    <p:set>
                                      <p:cBhvr>
                                        <p:cTn id="19" fill="hold"/>
                                        <p:tgtEl>
                                          <p:spTgt spid="67">
                                            <p:txEl>
                                              <p:pRg st="0" end="0"/>
                                            </p:txEl>
                                          </p:spTgt>
                                        </p:tgtEl>
                                        <p:attrNameLst>
                                          <p:attrName>style.visibility</p:attrName>
                                        </p:attrNameLst>
                                      </p:cBhvr>
                                      <p:to>
                                        <p:strVal val="visible"/>
                                      </p:to>
                                    </p:set>
                                    <p:anim calcmode="lin" valueType="num">
                                      <p:cBhvr>
                                        <p:cTn id="20" dur="2250" fill="hold"/>
                                        <p:tgtEl>
                                          <p:spTgt spid="67">
                                            <p:txEl>
                                              <p:pRg st="0" end="0"/>
                                            </p:txEl>
                                          </p:spTgt>
                                        </p:tgtEl>
                                        <p:attrNameLst>
                                          <p:attrName>ppt_x</p:attrName>
                                        </p:attrNameLst>
                                      </p:cBhvr>
                                      <p:tavLst>
                                        <p:tav tm="0">
                                          <p:val>
                                            <p:strVal val="0-#ppt_w/2"/>
                                          </p:val>
                                        </p:tav>
                                        <p:tav tm="100000">
                                          <p:val>
                                            <p:strVal val="#ppt_x"/>
                                          </p:val>
                                        </p:tav>
                                      </p:tavLst>
                                    </p:anim>
                                    <p:anim calcmode="lin" valueType="num">
                                      <p:cBhvr>
                                        <p:cTn id="21" dur="2250" fill="hold"/>
                                        <p:tgtEl>
                                          <p:spTgt spid="67">
                                            <p:txEl>
                                              <p:pRg st="0" end="0"/>
                                            </p:txEl>
                                          </p:spTgt>
                                        </p:tgtEl>
                                        <p:attrNameLst>
                                          <p:attrName>ppt_y</p:attrName>
                                        </p:attrNameLst>
                                      </p:cBhvr>
                                      <p:tavLst>
                                        <p:tav tm="0">
                                          <p:val>
                                            <p:strVal val="#ppt_y"/>
                                          </p:val>
                                        </p:tav>
                                        <p:tav tm="100000">
                                          <p:val>
                                            <p:strVal val="#ppt_y"/>
                                          </p:val>
                                        </p:tav>
                                      </p:tavLst>
                                    </p:anim>
                                  </p:childTnLst>
                                </p:cTn>
                              </p:par>
                            </p:childTnLst>
                          </p:cTn>
                        </p:par>
                        <p:par>
                          <p:cTn id="22" fill="hold">
                            <p:stCondLst>
                              <p:cond delay="2250"/>
                            </p:stCondLst>
                            <p:childTnLst>
                              <p:par>
                                <p:cTn id="23" presetClass="entr" nodeType="afterEffect" presetSubtype="16" presetID="23" grpId="4" fill="hold">
                                  <p:stCondLst>
                                    <p:cond delay="0"/>
                                  </p:stCondLst>
                                  <p:iterate type="el" backwards="0">
                                    <p:tmAbs val="0"/>
                                  </p:iterate>
                                  <p:childTnLst>
                                    <p:set>
                                      <p:cBhvr>
                                        <p:cTn id="24" fill="hold"/>
                                        <p:tgtEl>
                                          <p:spTgt spid="69"/>
                                        </p:tgtEl>
                                        <p:attrNameLst>
                                          <p:attrName>style.visibility</p:attrName>
                                        </p:attrNameLst>
                                      </p:cBhvr>
                                      <p:to>
                                        <p:strVal val="visible"/>
                                      </p:to>
                                    </p:set>
                                    <p:anim calcmode="lin" valueType="num">
                                      <p:cBhvr>
                                        <p:cTn id="25" dur="2500" fill="hold"/>
                                        <p:tgtEl>
                                          <p:spTgt spid="69"/>
                                        </p:tgtEl>
                                        <p:attrNameLst>
                                          <p:attrName>ppt_w</p:attrName>
                                        </p:attrNameLst>
                                      </p:cBhvr>
                                      <p:tavLst>
                                        <p:tav tm="0">
                                          <p:val>
                                            <p:fltVal val="0"/>
                                          </p:val>
                                        </p:tav>
                                        <p:tav tm="100000">
                                          <p:val>
                                            <p:strVal val="#ppt_w"/>
                                          </p:val>
                                        </p:tav>
                                      </p:tavLst>
                                    </p:anim>
                                    <p:anim calcmode="lin" valueType="num">
                                      <p:cBhvr>
                                        <p:cTn id="26" dur="2500" fill="hold"/>
                                        <p:tgtEl>
                                          <p:spTgt spid="6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9" grpId="4"/>
      <p:bldP build="p" bldLvl="5" animBg="1" rev="0" advAuto="0" spid="67" grpId="3"/>
      <p:bldP build="whole" bldLvl="1" animBg="1" rev="0" advAuto="0" spid="72" grpId="2"/>
      <p:bldP build="whole" bldLvl="1" animBg="1" rev="0" advAuto="0" spid="73" grpId="1"/>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93" name="Group"/>
          <p:cNvGrpSpPr/>
          <p:nvPr/>
        </p:nvGrpSpPr>
        <p:grpSpPr>
          <a:xfrm>
            <a:off x="1895383" y="3673752"/>
            <a:ext cx="3662550" cy="3567325"/>
            <a:chOff x="0" y="0"/>
            <a:chExt cx="3662549" cy="3567324"/>
          </a:xfrm>
        </p:grpSpPr>
        <p:sp>
          <p:nvSpPr>
            <p:cNvPr id="191" name="Line"/>
            <p:cNvSpPr/>
            <p:nvPr/>
          </p:nvSpPr>
          <p:spPr>
            <a:xfrm flipH="1">
              <a:off x="1571488" y="0"/>
              <a:ext cx="1333906" cy="1333905"/>
            </a:xfrm>
            <a:prstGeom prst="line">
              <a:avLst/>
            </a:prstGeom>
            <a:noFill/>
            <a:ln w="177800" cap="flat">
              <a:solidFill>
                <a:schemeClr val="accent6">
                  <a:lumOff val="-21524"/>
                </a:schemeClr>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192" name="Truth from God’s works  (Psalm 19:1-6)"/>
            <p:cNvSpPr txBox="1"/>
            <p:nvPr/>
          </p:nvSpPr>
          <p:spPr>
            <a:xfrm>
              <a:off x="0" y="1333904"/>
              <a:ext cx="3662550" cy="22334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lnSpc>
                  <a:spcPct val="110000"/>
                </a:lnSpc>
                <a:defRPr spc="-42" sz="4200">
                  <a:latin typeface="Abadi MT Condensed Extra Bold"/>
                  <a:ea typeface="Abadi MT Condensed Extra Bold"/>
                  <a:cs typeface="Abadi MT Condensed Extra Bold"/>
                  <a:sym typeface="Abadi MT Condensed Extra Bold"/>
                </a:defRPr>
              </a:pPr>
              <a:r>
                <a:t>Truth from God’s </a:t>
              </a:r>
              <a:r>
                <a:rPr u="sng">
                  <a:solidFill>
                    <a:schemeClr val="accent5">
                      <a:hueOff val="-176146"/>
                      <a:satOff val="3665"/>
                      <a:lumOff val="-13986"/>
                    </a:schemeClr>
                  </a:solidFill>
                </a:rPr>
                <a:t>works</a:t>
              </a:r>
              <a:r>
                <a:t> </a:t>
              </a:r>
              <a:br/>
              <a:r>
                <a:t>(Psalm 19:1-6)</a:t>
              </a:r>
            </a:p>
          </p:txBody>
        </p:sp>
      </p:grpSp>
      <p:sp>
        <p:nvSpPr>
          <p:cNvPr id="194" name="Alternate interpretations arise because of a felt need to reconcile knowledge with one’s faith."/>
          <p:cNvSpPr txBox="1"/>
          <p:nvPr/>
        </p:nvSpPr>
        <p:spPr>
          <a:xfrm>
            <a:off x="2101081" y="8229503"/>
            <a:ext cx="10547882"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Alternate interpretations arise because of a felt need to reconcile knowledge with one’s faith.</a:t>
            </a:r>
          </a:p>
        </p:txBody>
      </p:sp>
      <p:grpSp>
        <p:nvGrpSpPr>
          <p:cNvPr id="197" name="Group"/>
          <p:cNvGrpSpPr/>
          <p:nvPr/>
        </p:nvGrpSpPr>
        <p:grpSpPr>
          <a:xfrm>
            <a:off x="8702526" y="3577168"/>
            <a:ext cx="3662550" cy="3573032"/>
            <a:chOff x="0" y="0"/>
            <a:chExt cx="3662549" cy="3573031"/>
          </a:xfrm>
        </p:grpSpPr>
        <p:sp>
          <p:nvSpPr>
            <p:cNvPr id="195" name="Truth from God’s Word…"/>
            <p:cNvSpPr txBox="1"/>
            <p:nvPr/>
          </p:nvSpPr>
          <p:spPr>
            <a:xfrm>
              <a:off x="0" y="1339611"/>
              <a:ext cx="3662550" cy="22334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lnSpc>
                  <a:spcPct val="110000"/>
                </a:lnSpc>
                <a:defRPr spc="-42" sz="4200">
                  <a:latin typeface="Abadi MT Condensed Extra Bold"/>
                  <a:ea typeface="Abadi MT Condensed Extra Bold"/>
                  <a:cs typeface="Abadi MT Condensed Extra Bold"/>
                  <a:sym typeface="Abadi MT Condensed Extra Bold"/>
                </a:defRPr>
              </a:pPr>
              <a:r>
                <a:t>Truth from God’s </a:t>
              </a:r>
              <a:r>
                <a:rPr u="sng">
                  <a:solidFill>
                    <a:schemeClr val="accent5">
                      <a:hueOff val="-176146"/>
                      <a:satOff val="3665"/>
                      <a:lumOff val="-13986"/>
                    </a:schemeClr>
                  </a:solidFill>
                </a:rPr>
                <a:t>Word</a:t>
              </a:r>
            </a:p>
            <a:p>
              <a:pPr>
                <a:lnSpc>
                  <a:spcPct val="110000"/>
                </a:lnSpc>
                <a:defRPr spc="-42" sz="4200">
                  <a:latin typeface="Abadi MT Condensed Extra Bold"/>
                  <a:ea typeface="Abadi MT Condensed Extra Bold"/>
                  <a:cs typeface="Abadi MT Condensed Extra Bold"/>
                  <a:sym typeface="Abadi MT Condensed Extra Bold"/>
                </a:defRPr>
              </a:pPr>
              <a:r>
                <a:t>(Psalm 19:7-14)</a:t>
              </a:r>
            </a:p>
          </p:txBody>
        </p:sp>
        <p:sp>
          <p:nvSpPr>
            <p:cNvPr id="196" name="Line"/>
            <p:cNvSpPr/>
            <p:nvPr/>
          </p:nvSpPr>
          <p:spPr>
            <a:xfrm>
              <a:off x="497369" y="0"/>
              <a:ext cx="1333906" cy="1333905"/>
            </a:xfrm>
            <a:prstGeom prst="line">
              <a:avLst/>
            </a:prstGeom>
            <a:noFill/>
            <a:ln w="177800" cap="flat">
              <a:solidFill>
                <a:schemeClr val="accent6">
                  <a:lumOff val="-21524"/>
                </a:schemeClr>
              </a:solidFill>
              <a:prstDash val="solid"/>
              <a:miter lim="400000"/>
              <a:tailEnd type="triangle" w="med" len="med"/>
            </a:ln>
            <a:effectLst/>
          </p:spPr>
          <p:txBody>
            <a:bodyPr wrap="square" lIns="50800" tIns="50800" rIns="50800" bIns="50800" numCol="1" anchor="ctr">
              <a:noAutofit/>
            </a:bodyPr>
            <a:lstStyle/>
            <a:p>
              <a:pPr>
                <a:defRPr sz="2400"/>
              </a:pPr>
            </a:p>
          </p:txBody>
        </p:sp>
      </p:grpSp>
      <p:sp>
        <p:nvSpPr>
          <p:cNvPr id="198" name="Special revelation"/>
          <p:cNvSpPr/>
          <p:nvPr/>
        </p:nvSpPr>
        <p:spPr>
          <a:xfrm>
            <a:off x="8027509" y="1726381"/>
            <a:ext cx="3331235" cy="2098323"/>
          </a:xfrm>
          <a:prstGeom prst="rect">
            <a:avLst/>
          </a:prstGeom>
          <a:gradFill>
            <a:gsLst>
              <a:gs pos="0">
                <a:srgbClr val="FBFBFB"/>
              </a:gs>
              <a:gs pos="100000">
                <a:srgbClr val="BEA6B7"/>
              </a:gs>
            </a:gsLst>
            <a:lin ang="5400000"/>
          </a:gra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b="1" sz="3400">
                <a:latin typeface="Helvetica"/>
                <a:ea typeface="Helvetica"/>
                <a:cs typeface="Helvetica"/>
                <a:sym typeface="Helvetica"/>
              </a:defRPr>
            </a:lvl1pPr>
          </a:lstStyle>
          <a:p>
            <a:pPr/>
            <a:r>
              <a:t>Special revelation</a:t>
            </a:r>
          </a:p>
        </p:txBody>
      </p:sp>
      <p:sp>
        <p:nvSpPr>
          <p:cNvPr id="199" name="General revelation"/>
          <p:cNvSpPr/>
          <p:nvPr/>
        </p:nvSpPr>
        <p:spPr>
          <a:xfrm>
            <a:off x="3083082" y="1799298"/>
            <a:ext cx="3331235" cy="2098324"/>
          </a:xfrm>
          <a:prstGeom prst="rect">
            <a:avLst/>
          </a:prstGeom>
          <a:gradFill>
            <a:gsLst>
              <a:gs pos="0">
                <a:srgbClr val="FBFBFB"/>
              </a:gs>
              <a:gs pos="100000">
                <a:srgbClr val="BEA6B7"/>
              </a:gs>
            </a:gsLst>
            <a:lin ang="5400000"/>
          </a:gra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b="1" sz="3400">
                <a:latin typeface="Helvetica"/>
                <a:ea typeface="Helvetica"/>
                <a:cs typeface="Helvetica"/>
                <a:sym typeface="Helvetica"/>
              </a:defRPr>
            </a:lvl1pPr>
          </a:lstStyle>
          <a:p>
            <a:pPr/>
            <a:r>
              <a:t>General revelation</a:t>
            </a:r>
          </a:p>
        </p:txBody>
      </p:sp>
      <p:sp>
        <p:nvSpPr>
          <p:cNvPr id="200" name="Both seek the truth"/>
          <p:cNvSpPr txBox="1"/>
          <p:nvPr/>
        </p:nvSpPr>
        <p:spPr>
          <a:xfrm>
            <a:off x="5955693" y="3552406"/>
            <a:ext cx="2530440" cy="4101066"/>
          </a:xfrm>
          <a:prstGeom prst="rect">
            <a:avLst/>
          </a:prstGeom>
          <a:ln w="76200">
            <a:solidFill>
              <a:schemeClr val="accent6">
                <a:lumOff val="-21524"/>
              </a:schemeClr>
            </a:solidFill>
            <a:miter lim="400000"/>
          </a:ln>
          <a:extLst>
            <a:ext uri="{C572A759-6A51-4108-AA02-DFA0A04FC94B}">
              <ma14:wrappingTextBoxFlag xmlns:ma14="http://schemas.microsoft.com/office/mac/drawingml/2011/main" val="1"/>
            </a:ext>
          </a:extLst>
        </p:spPr>
        <p:txBody>
          <a:bodyPr lIns="50800" tIns="50800" rIns="50800" bIns="50800" anchor="ctr"/>
          <a:lstStyle>
            <a:lvl1pPr>
              <a:lnSpc>
                <a:spcPct val="90000"/>
              </a:lnSpc>
              <a:defRPr spc="-64" sz="6400">
                <a:solidFill>
                  <a:schemeClr val="accent6">
                    <a:lumOff val="-21524"/>
                  </a:schemeClr>
                </a:solidFill>
                <a:effectLst>
                  <a:outerShdw sx="100000" sy="100000" kx="0" ky="0" algn="b" rotWithShape="0" blurRad="25400" dist="12700" dir="18900000">
                    <a:srgbClr val="000000"/>
                  </a:outerShdw>
                </a:effectLst>
                <a:latin typeface="Abadi MT Condensed Extra Bold"/>
                <a:ea typeface="Abadi MT Condensed Extra Bold"/>
                <a:cs typeface="Abadi MT Condensed Extra Bold"/>
                <a:sym typeface="Abadi MT Condensed Extra Bold"/>
              </a:defRPr>
            </a:lvl1pPr>
          </a:lstStyle>
          <a:p>
            <a:pPr/>
            <a:r>
              <a:t>Both seek the truth </a:t>
            </a:r>
          </a:p>
        </p:txBody>
      </p:sp>
      <p:sp>
        <p:nvSpPr>
          <p:cNvPr id="201" name="B) Creation’s Design"/>
          <p:cNvSpPr txBox="1"/>
          <p:nvPr>
            <p:ph type="title"/>
          </p:nvPr>
        </p:nvSpPr>
        <p:spPr>
          <a:prstGeom prst="rect">
            <a:avLst/>
          </a:prstGeom>
        </p:spPr>
        <p:txBody>
          <a:bodyPr/>
          <a:lstStyle/>
          <a:p>
            <a:pPr/>
            <a:r>
              <a:t>B) Creation’s Design</a:t>
            </a:r>
          </a:p>
        </p:txBody>
      </p:sp>
      <p:sp>
        <p:nvSpPr>
          <p:cNvPr id="202" name="God reveals Truth about Himself"/>
          <p:cNvSpPr txBox="1"/>
          <p:nvPr/>
        </p:nvSpPr>
        <p:spPr>
          <a:xfrm>
            <a:off x="2184756" y="1128712"/>
            <a:ext cx="10072314" cy="96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1" sz="5000">
                <a:effectLst>
                  <a:outerShdw sx="100000" sy="100000" kx="0" ky="0" algn="b" rotWithShape="0" blurRad="38100" dist="25400" dir="1500000">
                    <a:srgbClr val="000000"/>
                  </a:outerShdw>
                </a:effectLst>
                <a:latin typeface="+mj-lt"/>
                <a:ea typeface="+mj-ea"/>
                <a:cs typeface="+mj-cs"/>
                <a:sym typeface="Helvetica Condensed Medium"/>
              </a:defRPr>
            </a:lvl1pPr>
          </a:lstStyle>
          <a:p>
            <a:pPr/>
            <a:r>
              <a:t>God reveals Truth about Himself</a:t>
            </a:r>
          </a:p>
        </p:txBody>
      </p:sp>
    </p:spTree>
  </p:cSld>
  <p:clrMapOvr>
    <a:masterClrMapping/>
  </p:clrMapOvr>
  <mc:AlternateContent xmlns:mc="http://schemas.openxmlformats.org/markup-compatibility/2006">
    <mc:Choice xmlns:p14="http://schemas.microsoft.com/office/powerpoint/2010/main" Requires="p14">
      <p:transition spd="slow" advClick="1" p14:dur="27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202"/>
                                        </p:tgtEl>
                                        <p:attrNameLst>
                                          <p:attrName>style.visibility</p:attrName>
                                        </p:attrNameLst>
                                      </p:cBhvr>
                                      <p:to>
                                        <p:strVal val="visible"/>
                                      </p:to>
                                    </p:set>
                                    <p:animEffect filter="dissolve" transition="in">
                                      <p:cBhvr>
                                        <p:cTn id="7" dur="1500"/>
                                        <p:tgtEl>
                                          <p:spTgt spid="20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6" presetID="23" grpId="2" fill="hold">
                                  <p:stCondLst>
                                    <p:cond delay="0"/>
                                  </p:stCondLst>
                                  <p:iterate type="el" backwards="0">
                                    <p:tmAbs val="0"/>
                                  </p:iterate>
                                  <p:childTnLst>
                                    <p:set>
                                      <p:cBhvr>
                                        <p:cTn id="11" fill="hold"/>
                                        <p:tgtEl>
                                          <p:spTgt spid="199"/>
                                        </p:tgtEl>
                                        <p:attrNameLst>
                                          <p:attrName>style.visibility</p:attrName>
                                        </p:attrNameLst>
                                      </p:cBhvr>
                                      <p:to>
                                        <p:strVal val="visible"/>
                                      </p:to>
                                    </p:set>
                                    <p:anim calcmode="lin" valueType="num">
                                      <p:cBhvr>
                                        <p:cTn id="12" dur="1500" fill="hold"/>
                                        <p:tgtEl>
                                          <p:spTgt spid="199"/>
                                        </p:tgtEl>
                                        <p:attrNameLst>
                                          <p:attrName>ppt_w</p:attrName>
                                        </p:attrNameLst>
                                      </p:cBhvr>
                                      <p:tavLst>
                                        <p:tav tm="0">
                                          <p:val>
                                            <p:fltVal val="0"/>
                                          </p:val>
                                        </p:tav>
                                        <p:tav tm="100000">
                                          <p:val>
                                            <p:strVal val="#ppt_w"/>
                                          </p:val>
                                        </p:tav>
                                      </p:tavLst>
                                    </p:anim>
                                    <p:anim calcmode="lin" valueType="num">
                                      <p:cBhvr>
                                        <p:cTn id="13" dur="1500" fill="hold"/>
                                        <p:tgtEl>
                                          <p:spTgt spid="199"/>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Class="entr" nodeType="afterEffect" presetSubtype="16" presetID="23" grpId="3" fill="hold">
                                  <p:stCondLst>
                                    <p:cond delay="0"/>
                                  </p:stCondLst>
                                  <p:iterate type="el" backwards="0">
                                    <p:tmAbs val="0"/>
                                  </p:iterate>
                                  <p:childTnLst>
                                    <p:set>
                                      <p:cBhvr>
                                        <p:cTn id="16" fill="hold"/>
                                        <p:tgtEl>
                                          <p:spTgt spid="198"/>
                                        </p:tgtEl>
                                        <p:attrNameLst>
                                          <p:attrName>style.visibility</p:attrName>
                                        </p:attrNameLst>
                                      </p:cBhvr>
                                      <p:to>
                                        <p:strVal val="visible"/>
                                      </p:to>
                                    </p:set>
                                    <p:anim calcmode="lin" valueType="num">
                                      <p:cBhvr>
                                        <p:cTn id="17" dur="1500" fill="hold"/>
                                        <p:tgtEl>
                                          <p:spTgt spid="198"/>
                                        </p:tgtEl>
                                        <p:attrNameLst>
                                          <p:attrName>ppt_w</p:attrName>
                                        </p:attrNameLst>
                                      </p:cBhvr>
                                      <p:tavLst>
                                        <p:tav tm="0">
                                          <p:val>
                                            <p:fltVal val="0"/>
                                          </p:val>
                                        </p:tav>
                                        <p:tav tm="100000">
                                          <p:val>
                                            <p:strVal val="#ppt_w"/>
                                          </p:val>
                                        </p:tav>
                                      </p:tavLst>
                                    </p:anim>
                                    <p:anim calcmode="lin" valueType="num">
                                      <p:cBhvr>
                                        <p:cTn id="18" dur="1500" fill="hold"/>
                                        <p:tgtEl>
                                          <p:spTgt spid="198"/>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2" presetID="22" grpId="4" fill="hold">
                                  <p:stCondLst>
                                    <p:cond delay="0"/>
                                  </p:stCondLst>
                                  <p:iterate type="el" backwards="0">
                                    <p:tmAbs val="0"/>
                                  </p:iterate>
                                  <p:childTnLst>
                                    <p:set>
                                      <p:cBhvr>
                                        <p:cTn id="22" fill="hold"/>
                                        <p:tgtEl>
                                          <p:spTgt spid="193"/>
                                        </p:tgtEl>
                                        <p:attrNameLst>
                                          <p:attrName>style.visibility</p:attrName>
                                        </p:attrNameLst>
                                      </p:cBhvr>
                                      <p:to>
                                        <p:strVal val="visible"/>
                                      </p:to>
                                    </p:set>
                                    <p:animEffect filter="wipe(right)" transition="in">
                                      <p:cBhvr>
                                        <p:cTn id="23" dur="1750"/>
                                        <p:tgtEl>
                                          <p:spTgt spid="193"/>
                                        </p:tgtEl>
                                      </p:cBhvr>
                                    </p:animEffect>
                                  </p:childTnLst>
                                </p:cTn>
                              </p:par>
                            </p:childTnLst>
                          </p:cTn>
                        </p:par>
                        <p:par>
                          <p:cTn id="24" fill="hold">
                            <p:stCondLst>
                              <p:cond delay="1750"/>
                            </p:stCondLst>
                            <p:childTnLst>
                              <p:par>
                                <p:cTn id="25" presetClass="entr" nodeType="afterEffect" presetSubtype="8" presetID="22" grpId="5" fill="hold">
                                  <p:stCondLst>
                                    <p:cond delay="0"/>
                                  </p:stCondLst>
                                  <p:iterate type="el" backwards="0">
                                    <p:tmAbs val="0"/>
                                  </p:iterate>
                                  <p:childTnLst>
                                    <p:set>
                                      <p:cBhvr>
                                        <p:cTn id="26" fill="hold"/>
                                        <p:tgtEl>
                                          <p:spTgt spid="197"/>
                                        </p:tgtEl>
                                        <p:attrNameLst>
                                          <p:attrName>style.visibility</p:attrName>
                                        </p:attrNameLst>
                                      </p:cBhvr>
                                      <p:to>
                                        <p:strVal val="visible"/>
                                      </p:to>
                                    </p:set>
                                    <p:animEffect filter="wipe(left)" transition="in">
                                      <p:cBhvr>
                                        <p:cTn id="27" dur="1750"/>
                                        <p:tgtEl>
                                          <p:spTgt spid="197"/>
                                        </p:tgtEl>
                                      </p:cBhvr>
                                    </p:animEffect>
                                  </p:childTnLst>
                                </p:cTn>
                              </p:par>
                            </p:childTnLst>
                          </p:cTn>
                        </p:par>
                        <p:par>
                          <p:cTn id="28" fill="hold">
                            <p:stCondLst>
                              <p:cond delay="3500"/>
                            </p:stCondLst>
                            <p:childTnLst>
                              <p:par>
                                <p:cTn id="29" presetClass="entr" nodeType="afterEffect" presetSubtype="5" presetID="3" grpId="6" fill="hold">
                                  <p:stCondLst>
                                    <p:cond delay="0"/>
                                  </p:stCondLst>
                                  <p:iterate type="el" backwards="0">
                                    <p:tmAbs val="0"/>
                                  </p:iterate>
                                  <p:childTnLst>
                                    <p:set>
                                      <p:cBhvr>
                                        <p:cTn id="30" fill="hold"/>
                                        <p:tgtEl>
                                          <p:spTgt spid="200"/>
                                        </p:tgtEl>
                                        <p:attrNameLst>
                                          <p:attrName>style.visibility</p:attrName>
                                        </p:attrNameLst>
                                      </p:cBhvr>
                                      <p:to>
                                        <p:strVal val="visible"/>
                                      </p:to>
                                    </p:set>
                                    <p:animEffect filter="blinds(vertical)" transition="in">
                                      <p:cBhvr>
                                        <p:cTn id="31" dur="2000"/>
                                        <p:tgtEl>
                                          <p:spTgt spid="200"/>
                                        </p:tgtEl>
                                      </p:cBhvr>
                                    </p:animEffec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8" presetID="2" grpId="7" fill="hold">
                                  <p:stCondLst>
                                    <p:cond delay="0"/>
                                  </p:stCondLst>
                                  <p:iterate type="lt" backwards="0">
                                    <p:tmAbs val="0"/>
                                  </p:iterate>
                                  <p:childTnLst>
                                    <p:set>
                                      <p:cBhvr>
                                        <p:cTn id="35" fill="hold"/>
                                        <p:tgtEl>
                                          <p:spTgt spid="194"/>
                                        </p:tgtEl>
                                        <p:attrNameLst>
                                          <p:attrName>style.visibility</p:attrName>
                                        </p:attrNameLst>
                                      </p:cBhvr>
                                      <p:to>
                                        <p:strVal val="visible"/>
                                      </p:to>
                                    </p:set>
                                    <p:anim calcmode="lin" valueType="num">
                                      <p:cBhvr>
                                        <p:cTn id="36" dur="1750" fill="hold"/>
                                        <p:tgtEl>
                                          <p:spTgt spid="194"/>
                                        </p:tgtEl>
                                        <p:attrNameLst>
                                          <p:attrName>ppt_x</p:attrName>
                                        </p:attrNameLst>
                                      </p:cBhvr>
                                      <p:tavLst>
                                        <p:tav tm="0">
                                          <p:val>
                                            <p:strVal val="0-#ppt_w/2"/>
                                          </p:val>
                                        </p:tav>
                                        <p:tav tm="100000">
                                          <p:val>
                                            <p:strVal val="#ppt_x"/>
                                          </p:val>
                                        </p:tav>
                                      </p:tavLst>
                                    </p:anim>
                                    <p:anim calcmode="lin" valueType="num">
                                      <p:cBhvr>
                                        <p:cTn id="37" dur="1750" fill="hold"/>
                                        <p:tgtEl>
                                          <p:spTgt spid="1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4" grpId="7"/>
      <p:bldP build="whole" bldLvl="1" animBg="1" rev="0" advAuto="0" spid="199" grpId="2"/>
      <p:bldP build="whole" bldLvl="1" animBg="1" rev="0" advAuto="0" spid="198" grpId="3"/>
      <p:bldP build="whole" bldLvl="1" animBg="1" rev="0" advAuto="0" spid="193" grpId="4"/>
      <p:bldP build="whole" bldLvl="1" animBg="1" rev="0" advAuto="0" spid="197" grpId="5"/>
      <p:bldP build="whole" bldLvl="1" animBg="1" rev="0" advAuto="0" spid="202" grpId="1"/>
      <p:bldP build="whole" bldLvl="1" animBg="1" rev="0" advAuto="0" spid="200" grpId="6"/>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6" name="B) Creation’s Design"/>
          <p:cNvSpPr txBox="1"/>
          <p:nvPr>
            <p:ph type="title"/>
          </p:nvPr>
        </p:nvSpPr>
        <p:spPr>
          <a:prstGeom prst="rect">
            <a:avLst/>
          </a:prstGeom>
        </p:spPr>
        <p:txBody>
          <a:bodyPr/>
          <a:lstStyle/>
          <a:p>
            <a:pPr/>
            <a:r>
              <a:t>B) Creation’s Design</a:t>
            </a:r>
          </a:p>
        </p:txBody>
      </p:sp>
      <p:sp>
        <p:nvSpPr>
          <p:cNvPr id="207" name="Gap Theory (1:1 &gt; gap 1:2) Indeterminate time Poor translation (‘became’ not ‘was’)…"/>
          <p:cNvSpPr txBox="1"/>
          <p:nvPr/>
        </p:nvSpPr>
        <p:spPr>
          <a:xfrm>
            <a:off x="1497012" y="1221432"/>
            <a:ext cx="11469495" cy="736600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640080" indent="-411480" algn="l">
              <a:spcBef>
                <a:spcPts val="1300"/>
              </a:spcBef>
              <a:buSzPct val="100000"/>
              <a:buChar char="•"/>
              <a:defRPr b="1" sz="3400">
                <a:latin typeface="Helvetica"/>
                <a:ea typeface="Helvetica"/>
                <a:cs typeface="Helvetica"/>
                <a:sym typeface="Helvetica"/>
              </a:defRPr>
            </a:pPr>
            <a:r>
              <a:t>Gap Theory (1:1 &gt; gap 1:2)</a:t>
            </a:r>
            <a:br/>
            <a:r>
              <a:rPr b="0">
                <a:latin typeface="+mn-lt"/>
                <a:ea typeface="+mn-ea"/>
                <a:cs typeface="+mn-cs"/>
                <a:sym typeface="Helvetica Light"/>
              </a:rPr>
              <a:t>Indeterminate time</a:t>
            </a:r>
            <a:br>
              <a:rPr b="0">
                <a:latin typeface="+mn-lt"/>
                <a:ea typeface="+mn-ea"/>
                <a:cs typeface="+mn-cs"/>
                <a:sym typeface="Helvetica Light"/>
              </a:rPr>
            </a:br>
            <a:r>
              <a:rPr b="0">
                <a:latin typeface="+mn-lt"/>
                <a:ea typeface="+mn-ea"/>
                <a:cs typeface="+mn-cs"/>
                <a:sym typeface="Helvetica Light"/>
              </a:rPr>
              <a:t>Poor translation (‘became’ not ‘was’)</a:t>
            </a:r>
          </a:p>
          <a:p>
            <a:pPr marL="640080" indent="-411480" algn="l">
              <a:spcBef>
                <a:spcPts val="1300"/>
              </a:spcBef>
              <a:buSzPct val="100000"/>
              <a:buChar char="•"/>
              <a:defRPr b="1" sz="3400">
                <a:latin typeface="Helvetica"/>
                <a:ea typeface="Helvetica"/>
                <a:cs typeface="Helvetica"/>
                <a:sym typeface="Helvetica"/>
              </a:defRPr>
            </a:pPr>
            <a:r>
              <a:t>Day – Age Theory</a:t>
            </a:r>
            <a:br/>
            <a:r>
              <a:rPr b="0">
                <a:latin typeface="+mn-lt"/>
                <a:ea typeface="+mn-ea"/>
                <a:cs typeface="+mn-cs"/>
                <a:sym typeface="Helvetica Light"/>
              </a:rPr>
              <a:t>Each day represents a whole age which could accommodate evolution</a:t>
            </a:r>
          </a:p>
          <a:p>
            <a:pPr marL="640080" indent="-411480" algn="l">
              <a:spcBef>
                <a:spcPts val="1300"/>
              </a:spcBef>
              <a:buSzPct val="100000"/>
              <a:buChar char="•"/>
              <a:defRPr b="1" sz="3400">
                <a:latin typeface="Helvetica"/>
                <a:ea typeface="Helvetica"/>
                <a:cs typeface="Helvetica"/>
                <a:sym typeface="Helvetica"/>
              </a:defRPr>
            </a:pPr>
            <a:r>
              <a:t>Framework Hypothesis</a:t>
            </a:r>
            <a:br/>
            <a:r>
              <a:rPr b="0">
                <a:latin typeface="+mn-lt"/>
                <a:ea typeface="+mn-ea"/>
                <a:cs typeface="+mn-cs"/>
                <a:sym typeface="Helvetica Light"/>
              </a:rPr>
              <a:t>First couple of chapters would be partly poetically written, giving room for other meanings for a literal day.</a:t>
            </a:r>
          </a:p>
          <a:p>
            <a:pPr marL="640080" indent="-411480" algn="l">
              <a:spcBef>
                <a:spcPts val="1300"/>
              </a:spcBef>
              <a:buSzPct val="100000"/>
              <a:buChar char="•"/>
              <a:defRPr b="1" sz="3400">
                <a:latin typeface="Helvetica"/>
                <a:ea typeface="Helvetica"/>
                <a:cs typeface="Helvetica"/>
                <a:sym typeface="Helvetica"/>
              </a:defRPr>
            </a:pPr>
            <a:r>
              <a:t>Six Day Creation (literal, young earth)</a:t>
            </a:r>
            <a:br/>
            <a:r>
              <a:rPr b="0">
                <a:latin typeface="+mn-lt"/>
                <a:ea typeface="+mn-ea"/>
                <a:cs typeface="+mn-cs"/>
                <a:sym typeface="Helvetica Light"/>
              </a:rPr>
              <a:t>“</a:t>
            </a:r>
            <a:r>
              <a:t>By faith</a:t>
            </a:r>
            <a:r>
              <a:rPr b="0">
                <a:latin typeface="+mn-lt"/>
                <a:ea typeface="+mn-ea"/>
                <a:cs typeface="+mn-cs"/>
                <a:sym typeface="Helvetica Light"/>
              </a:rPr>
              <a:t> we understand that the worlds were prepared by the word of God, so that what is seen was not made out of things which are visible” (Heb 11:3).</a:t>
            </a:r>
          </a:p>
        </p:txBody>
      </p:sp>
      <p:sp>
        <p:nvSpPr>
          <p:cNvPr id="208" name="Creation versus evolution"/>
          <p:cNvSpPr txBox="1"/>
          <p:nvPr/>
        </p:nvSpPr>
        <p:spPr>
          <a:xfrm>
            <a:off x="7937361" y="806287"/>
            <a:ext cx="5067439" cy="1346201"/>
          </a:xfrm>
          <a:prstGeom prst="rect">
            <a:avLst/>
          </a:prstGeom>
          <a:solidFill>
            <a:schemeClr val="accent3">
              <a:satOff val="18648"/>
              <a:lumOff val="5971"/>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3400"/>
              </a:spcBef>
              <a:defRPr b="1" sz="4100">
                <a:latin typeface="Helvetica"/>
                <a:ea typeface="Helvetica"/>
                <a:cs typeface="Helvetica"/>
                <a:sym typeface="Helvetica"/>
              </a:defRPr>
            </a:lvl1pPr>
          </a:lstStyle>
          <a:p>
            <a:pPr/>
            <a:r>
              <a:t> Creation versus evolution </a:t>
            </a:r>
          </a:p>
        </p:txBody>
      </p:sp>
      <p:sp>
        <p:nvSpPr>
          <p:cNvPr id="209" name="Each can be held by a Christian and not yet all are true."/>
          <p:cNvSpPr/>
          <p:nvPr/>
        </p:nvSpPr>
        <p:spPr>
          <a:xfrm>
            <a:off x="1522412" y="8562126"/>
            <a:ext cx="11669308" cy="1191474"/>
          </a:xfrm>
          <a:prstGeom prst="rect">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b="1" sz="3300">
                <a:solidFill>
                  <a:srgbClr val="FFFFFF"/>
                </a:solidFill>
                <a:latin typeface="Helvetica"/>
                <a:ea typeface="Helvetica"/>
                <a:cs typeface="Helvetica"/>
                <a:sym typeface="Helvetica"/>
              </a:defRPr>
            </a:lvl1pPr>
          </a:lstStyle>
          <a:p>
            <a:pPr/>
            <a:r>
              <a:t>Each can be held by a Christian and not yet all are true.</a:t>
            </a:r>
          </a:p>
        </p:txBody>
      </p:sp>
    </p:spTree>
  </p:cSld>
  <p:clrMapOvr>
    <a:masterClrMapping/>
  </p:clrMapOvr>
  <mc:AlternateContent xmlns:mc="http://schemas.openxmlformats.org/markup-compatibility/2006">
    <mc:Choice xmlns:p14="http://schemas.microsoft.com/office/powerpoint/2010/main" Requires="p14">
      <p:transition spd="slow" advClick="1" p14:dur="27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15" grpId="1" fill="hold">
                                  <p:stCondLst>
                                    <p:cond delay="0"/>
                                  </p:stCondLst>
                                  <p:iterate type="el" backwards="0">
                                    <p:tmAbs val="0"/>
                                  </p:iterate>
                                  <p:childTnLst>
                                    <p:set>
                                      <p:cBhvr>
                                        <p:cTn id="6" fill="hold"/>
                                        <p:tgtEl>
                                          <p:spTgt spid="207">
                                            <p:bg/>
                                          </p:spTgt>
                                        </p:tgtEl>
                                        <p:attrNameLst>
                                          <p:attrName>style.visibility</p:attrName>
                                        </p:attrNameLst>
                                      </p:cBhvr>
                                      <p:to>
                                        <p:strVal val="visible"/>
                                      </p:to>
                                    </p:set>
                                    <p:anim calcmode="lin" valueType="num">
                                      <p:cBhvr>
                                        <p:cTn id="7" dur="1500" fill="hold"/>
                                        <p:tgtEl>
                                          <p:spTgt spid="207">
                                            <p:bg/>
                                          </p:spTgt>
                                        </p:tgtEl>
                                        <p:attrNameLst>
                                          <p:attrName>ppt_w</p:attrName>
                                        </p:attrNameLst>
                                      </p:cBhvr>
                                      <p:tavLst>
                                        <p:tav tm="0">
                                          <p:val>
                                            <p:fltVal val="0"/>
                                          </p:val>
                                        </p:tav>
                                        <p:tav tm="100000">
                                          <p:val>
                                            <p:strVal val="#ppt_w"/>
                                          </p:val>
                                        </p:tav>
                                      </p:tavLst>
                                    </p:anim>
                                    <p:anim calcmode="lin" valueType="num">
                                      <p:cBhvr>
                                        <p:cTn id="8" dur="1500" fill="hold"/>
                                        <p:tgtEl>
                                          <p:spTgt spid="207">
                                            <p:bg/>
                                          </p:spTgt>
                                        </p:tgtEl>
                                        <p:attrNameLst>
                                          <p:attrName>ppt_h</p:attrName>
                                        </p:attrNameLst>
                                      </p:cBhvr>
                                      <p:tavLst>
                                        <p:tav tm="0">
                                          <p:val>
                                            <p:fltVal val="0"/>
                                          </p:val>
                                        </p:tav>
                                        <p:tav tm="100000">
                                          <p:val>
                                            <p:strVal val="#ppt_h"/>
                                          </p:val>
                                        </p:tav>
                                      </p:tavLst>
                                    </p:anim>
                                    <p:anim calcmode="lin" valueType="num">
                                      <p:cBhvr>
                                        <p:cTn id="9" dur="1500" fill="hold"/>
                                        <p:tgtEl>
                                          <p:spTgt spid="207">
                                            <p:bg/>
                                          </p:spTgt>
                                        </p:tgtEl>
                                        <p:attrNameLst>
                                          <p:attrName>ppt_x</p:attrName>
                                        </p:attrNameLst>
                                      </p:cBhvr>
                                      <p:tavLst>
                                        <p:tav tm="0" fmla="#ppt_x+(cos(-2*pi*(1-$))*-#ppt_x-sin(-2*pi*(1-$))*(1-#ppt_y))*(1-$)">
                                          <p:val>
                                            <p:fltVal val="0"/>
                                          </p:val>
                                        </p:tav>
                                        <p:tav tm="100000">
                                          <p:val>
                                            <p:fltVal val="1"/>
                                          </p:val>
                                        </p:tav>
                                      </p:tavLst>
                                    </p:anim>
                                    <p:anim calcmode="lin" valueType="num">
                                      <p:cBhvr>
                                        <p:cTn id="10" dur="1500" fill="hold"/>
                                        <p:tgtEl>
                                          <p:spTgt spid="207">
                                            <p:bg/>
                                          </p:spTgt>
                                        </p:tgtEl>
                                        <p:attrNameLst>
                                          <p:attrName>ppt_y</p:attrName>
                                        </p:attrNameLst>
                                      </p:cBhvr>
                                      <p:tavLst>
                                        <p:tav tm="0" fmla="#ppt_y+(sin(-2*pi*(1-$))*-#ppt_x+cos(-2*pi*(1-$))*(1-#ppt_y))*(1-$)">
                                          <p:val>
                                            <p:fltVal val="0"/>
                                          </p:val>
                                        </p:tav>
                                        <p:tav tm="100000">
                                          <p:val>
                                            <p:fltVal val="1"/>
                                          </p:val>
                                        </p:tav>
                                      </p:tavLst>
                                    </p:anim>
                                  </p:childTnLst>
                                </p:cTn>
                              </p:par>
                              <p:par>
                                <p:cTn id="11" presetClass="entr" nodeType="withEffect" presetSubtype="8" presetID="15" grpId="1" fill="hold">
                                  <p:stCondLst>
                                    <p:cond delay="0"/>
                                  </p:stCondLst>
                                  <p:iterate type="el" backwards="0">
                                    <p:tmAbs val="0"/>
                                  </p:iterate>
                                  <p:childTnLst>
                                    <p:set>
                                      <p:cBhvr>
                                        <p:cTn id="12" fill="hold"/>
                                        <p:tgtEl>
                                          <p:spTgt spid="207">
                                            <p:txEl>
                                              <p:pRg st="0" end="0"/>
                                            </p:txEl>
                                          </p:spTgt>
                                        </p:tgtEl>
                                        <p:attrNameLst>
                                          <p:attrName>style.visibility</p:attrName>
                                        </p:attrNameLst>
                                      </p:cBhvr>
                                      <p:to>
                                        <p:strVal val="visible"/>
                                      </p:to>
                                    </p:set>
                                    <p:anim calcmode="lin" valueType="num">
                                      <p:cBhvr>
                                        <p:cTn id="13" dur="1500" fill="hold"/>
                                        <p:tgtEl>
                                          <p:spTgt spid="207">
                                            <p:txEl>
                                              <p:pRg st="0" end="0"/>
                                            </p:txEl>
                                          </p:spTgt>
                                        </p:tgtEl>
                                        <p:attrNameLst>
                                          <p:attrName>ppt_w</p:attrName>
                                        </p:attrNameLst>
                                      </p:cBhvr>
                                      <p:tavLst>
                                        <p:tav tm="0">
                                          <p:val>
                                            <p:fltVal val="0"/>
                                          </p:val>
                                        </p:tav>
                                        <p:tav tm="100000">
                                          <p:val>
                                            <p:strVal val="#ppt_w"/>
                                          </p:val>
                                        </p:tav>
                                      </p:tavLst>
                                    </p:anim>
                                    <p:anim calcmode="lin" valueType="num">
                                      <p:cBhvr>
                                        <p:cTn id="14" dur="1500" fill="hold"/>
                                        <p:tgtEl>
                                          <p:spTgt spid="207">
                                            <p:txEl>
                                              <p:pRg st="0" end="0"/>
                                            </p:txEl>
                                          </p:spTgt>
                                        </p:tgtEl>
                                        <p:attrNameLst>
                                          <p:attrName>ppt_h</p:attrName>
                                        </p:attrNameLst>
                                      </p:cBhvr>
                                      <p:tavLst>
                                        <p:tav tm="0">
                                          <p:val>
                                            <p:fltVal val="0"/>
                                          </p:val>
                                        </p:tav>
                                        <p:tav tm="100000">
                                          <p:val>
                                            <p:strVal val="#ppt_h"/>
                                          </p:val>
                                        </p:tav>
                                      </p:tavLst>
                                    </p:anim>
                                    <p:anim calcmode="lin" valueType="num">
                                      <p:cBhvr>
                                        <p:cTn id="15" dur="1500" fill="hold"/>
                                        <p:tgtEl>
                                          <p:spTgt spid="20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500" fill="hold"/>
                                        <p:tgtEl>
                                          <p:spTgt spid="20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8" presetID="15" grpId="1" fill="hold">
                                  <p:stCondLst>
                                    <p:cond delay="0"/>
                                  </p:stCondLst>
                                  <p:iterate type="el" backwards="0">
                                    <p:tmAbs val="0"/>
                                  </p:iterate>
                                  <p:childTnLst>
                                    <p:set>
                                      <p:cBhvr>
                                        <p:cTn id="20" fill="hold"/>
                                        <p:tgtEl>
                                          <p:spTgt spid="207">
                                            <p:txEl>
                                              <p:pRg st="1" end="1"/>
                                            </p:txEl>
                                          </p:spTgt>
                                        </p:tgtEl>
                                        <p:attrNameLst>
                                          <p:attrName>style.visibility</p:attrName>
                                        </p:attrNameLst>
                                      </p:cBhvr>
                                      <p:to>
                                        <p:strVal val="visible"/>
                                      </p:to>
                                    </p:set>
                                    <p:anim calcmode="lin" valueType="num">
                                      <p:cBhvr>
                                        <p:cTn id="21" dur="1500" fill="hold"/>
                                        <p:tgtEl>
                                          <p:spTgt spid="207">
                                            <p:txEl>
                                              <p:pRg st="1" end="1"/>
                                            </p:txEl>
                                          </p:spTgt>
                                        </p:tgtEl>
                                        <p:attrNameLst>
                                          <p:attrName>ppt_w</p:attrName>
                                        </p:attrNameLst>
                                      </p:cBhvr>
                                      <p:tavLst>
                                        <p:tav tm="0">
                                          <p:val>
                                            <p:fltVal val="0"/>
                                          </p:val>
                                        </p:tav>
                                        <p:tav tm="100000">
                                          <p:val>
                                            <p:strVal val="#ppt_w"/>
                                          </p:val>
                                        </p:tav>
                                      </p:tavLst>
                                    </p:anim>
                                    <p:anim calcmode="lin" valueType="num">
                                      <p:cBhvr>
                                        <p:cTn id="22" dur="1500" fill="hold"/>
                                        <p:tgtEl>
                                          <p:spTgt spid="207">
                                            <p:txEl>
                                              <p:pRg st="1" end="1"/>
                                            </p:txEl>
                                          </p:spTgt>
                                        </p:tgtEl>
                                        <p:attrNameLst>
                                          <p:attrName>ppt_h</p:attrName>
                                        </p:attrNameLst>
                                      </p:cBhvr>
                                      <p:tavLst>
                                        <p:tav tm="0">
                                          <p:val>
                                            <p:fltVal val="0"/>
                                          </p:val>
                                        </p:tav>
                                        <p:tav tm="100000">
                                          <p:val>
                                            <p:strVal val="#ppt_h"/>
                                          </p:val>
                                        </p:tav>
                                      </p:tavLst>
                                    </p:anim>
                                    <p:anim calcmode="lin" valueType="num">
                                      <p:cBhvr>
                                        <p:cTn id="23" dur="1500" fill="hold"/>
                                        <p:tgtEl>
                                          <p:spTgt spid="20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500" fill="hold"/>
                                        <p:tgtEl>
                                          <p:spTgt spid="20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15" grpId="1" fill="hold">
                                  <p:stCondLst>
                                    <p:cond delay="0"/>
                                  </p:stCondLst>
                                  <p:iterate type="el" backwards="0">
                                    <p:tmAbs val="0"/>
                                  </p:iterate>
                                  <p:childTnLst>
                                    <p:set>
                                      <p:cBhvr>
                                        <p:cTn id="28" fill="hold"/>
                                        <p:tgtEl>
                                          <p:spTgt spid="207">
                                            <p:txEl>
                                              <p:pRg st="2" end="2"/>
                                            </p:txEl>
                                          </p:spTgt>
                                        </p:tgtEl>
                                        <p:attrNameLst>
                                          <p:attrName>style.visibility</p:attrName>
                                        </p:attrNameLst>
                                      </p:cBhvr>
                                      <p:to>
                                        <p:strVal val="visible"/>
                                      </p:to>
                                    </p:set>
                                    <p:anim calcmode="lin" valueType="num">
                                      <p:cBhvr>
                                        <p:cTn id="29" dur="1500" fill="hold"/>
                                        <p:tgtEl>
                                          <p:spTgt spid="207">
                                            <p:txEl>
                                              <p:pRg st="2" end="2"/>
                                            </p:txEl>
                                          </p:spTgt>
                                        </p:tgtEl>
                                        <p:attrNameLst>
                                          <p:attrName>ppt_w</p:attrName>
                                        </p:attrNameLst>
                                      </p:cBhvr>
                                      <p:tavLst>
                                        <p:tav tm="0">
                                          <p:val>
                                            <p:fltVal val="0"/>
                                          </p:val>
                                        </p:tav>
                                        <p:tav tm="100000">
                                          <p:val>
                                            <p:strVal val="#ppt_w"/>
                                          </p:val>
                                        </p:tav>
                                      </p:tavLst>
                                    </p:anim>
                                    <p:anim calcmode="lin" valueType="num">
                                      <p:cBhvr>
                                        <p:cTn id="30" dur="1500" fill="hold"/>
                                        <p:tgtEl>
                                          <p:spTgt spid="207">
                                            <p:txEl>
                                              <p:pRg st="2" end="2"/>
                                            </p:txEl>
                                          </p:spTgt>
                                        </p:tgtEl>
                                        <p:attrNameLst>
                                          <p:attrName>ppt_h</p:attrName>
                                        </p:attrNameLst>
                                      </p:cBhvr>
                                      <p:tavLst>
                                        <p:tav tm="0">
                                          <p:val>
                                            <p:fltVal val="0"/>
                                          </p:val>
                                        </p:tav>
                                        <p:tav tm="100000">
                                          <p:val>
                                            <p:strVal val="#ppt_h"/>
                                          </p:val>
                                        </p:tav>
                                      </p:tavLst>
                                    </p:anim>
                                    <p:anim calcmode="lin" valueType="num">
                                      <p:cBhvr>
                                        <p:cTn id="31" dur="1500" fill="hold"/>
                                        <p:tgtEl>
                                          <p:spTgt spid="20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2" dur="1500" fill="hold"/>
                                        <p:tgtEl>
                                          <p:spTgt spid="20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8" presetID="15" grpId="1" fill="hold">
                                  <p:stCondLst>
                                    <p:cond delay="0"/>
                                  </p:stCondLst>
                                  <p:iterate type="el" backwards="0">
                                    <p:tmAbs val="0"/>
                                  </p:iterate>
                                  <p:childTnLst>
                                    <p:set>
                                      <p:cBhvr>
                                        <p:cTn id="36" fill="hold"/>
                                        <p:tgtEl>
                                          <p:spTgt spid="207">
                                            <p:txEl>
                                              <p:pRg st="3" end="3"/>
                                            </p:txEl>
                                          </p:spTgt>
                                        </p:tgtEl>
                                        <p:attrNameLst>
                                          <p:attrName>style.visibility</p:attrName>
                                        </p:attrNameLst>
                                      </p:cBhvr>
                                      <p:to>
                                        <p:strVal val="visible"/>
                                      </p:to>
                                    </p:set>
                                    <p:anim calcmode="lin" valueType="num">
                                      <p:cBhvr>
                                        <p:cTn id="37" dur="1500" fill="hold"/>
                                        <p:tgtEl>
                                          <p:spTgt spid="207">
                                            <p:txEl>
                                              <p:pRg st="3" end="3"/>
                                            </p:txEl>
                                          </p:spTgt>
                                        </p:tgtEl>
                                        <p:attrNameLst>
                                          <p:attrName>ppt_w</p:attrName>
                                        </p:attrNameLst>
                                      </p:cBhvr>
                                      <p:tavLst>
                                        <p:tav tm="0">
                                          <p:val>
                                            <p:fltVal val="0"/>
                                          </p:val>
                                        </p:tav>
                                        <p:tav tm="100000">
                                          <p:val>
                                            <p:strVal val="#ppt_w"/>
                                          </p:val>
                                        </p:tav>
                                      </p:tavLst>
                                    </p:anim>
                                    <p:anim calcmode="lin" valueType="num">
                                      <p:cBhvr>
                                        <p:cTn id="38" dur="1500" fill="hold"/>
                                        <p:tgtEl>
                                          <p:spTgt spid="207">
                                            <p:txEl>
                                              <p:pRg st="3" end="3"/>
                                            </p:txEl>
                                          </p:spTgt>
                                        </p:tgtEl>
                                        <p:attrNameLst>
                                          <p:attrName>ppt_h</p:attrName>
                                        </p:attrNameLst>
                                      </p:cBhvr>
                                      <p:tavLst>
                                        <p:tav tm="0">
                                          <p:val>
                                            <p:fltVal val="0"/>
                                          </p:val>
                                        </p:tav>
                                        <p:tav tm="100000">
                                          <p:val>
                                            <p:strVal val="#ppt_h"/>
                                          </p:val>
                                        </p:tav>
                                      </p:tavLst>
                                    </p:anim>
                                    <p:anim calcmode="lin" valueType="num">
                                      <p:cBhvr>
                                        <p:cTn id="39" dur="1500" fill="hold"/>
                                        <p:tgtEl>
                                          <p:spTgt spid="20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0" dur="1500" fill="hold"/>
                                        <p:tgtEl>
                                          <p:spTgt spid="20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5" presetID="3" grpId="2" fill="hold">
                                  <p:stCondLst>
                                    <p:cond delay="0"/>
                                  </p:stCondLst>
                                  <p:iterate type="el" backwards="0">
                                    <p:tmAbs val="0"/>
                                  </p:iterate>
                                  <p:childTnLst>
                                    <p:set>
                                      <p:cBhvr>
                                        <p:cTn id="44" fill="hold"/>
                                        <p:tgtEl>
                                          <p:spTgt spid="209"/>
                                        </p:tgtEl>
                                        <p:attrNameLst>
                                          <p:attrName>style.visibility</p:attrName>
                                        </p:attrNameLst>
                                      </p:cBhvr>
                                      <p:to>
                                        <p:strVal val="visible"/>
                                      </p:to>
                                    </p:set>
                                    <p:animEffect filter="blinds(vertical)" transition="in">
                                      <p:cBhvr>
                                        <p:cTn id="45" dur="2250"/>
                                        <p:tgtEl>
                                          <p:spTgt spid="2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7" grpId="1"/>
      <p:bldP build="whole" bldLvl="1" animBg="1" rev="0" advAuto="0" spid="209" grpId="2"/>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3" name="Content Placeholder 2" descr="Content Placeholder 2"/>
          <p:cNvPicPr>
            <a:picLocks noChangeAspect="1"/>
          </p:cNvPicPr>
          <p:nvPr/>
        </p:nvPicPr>
        <p:blipFill>
          <a:blip r:embed="rId2">
            <a:extLst/>
          </a:blip>
          <a:srcRect l="107" t="0" r="107" b="0"/>
          <a:stretch>
            <a:fillRect/>
          </a:stretch>
        </p:blipFill>
        <p:spPr>
          <a:xfrm>
            <a:off x="7704931" y="882199"/>
            <a:ext cx="5299878" cy="8253959"/>
          </a:xfrm>
          <a:prstGeom prst="rect">
            <a:avLst/>
          </a:prstGeom>
          <a:ln w="12700">
            <a:miter lim="400000"/>
          </a:ln>
        </p:spPr>
      </p:pic>
      <p:sp>
        <p:nvSpPr>
          <p:cNvPr id="214" name="“Creation of the World” by natural evolution"/>
          <p:cNvSpPr txBox="1"/>
          <p:nvPr>
            <p:ph type="title"/>
          </p:nvPr>
        </p:nvSpPr>
        <p:spPr>
          <a:xfrm>
            <a:off x="552579" y="-1"/>
            <a:ext cx="10515601" cy="1325564"/>
          </a:xfrm>
          <a:prstGeom prst="rect">
            <a:avLst/>
          </a:prstGeom>
        </p:spPr>
        <p:txBody>
          <a:bodyPr lIns="45719" tIns="45719" rIns="45719" bIns="45719" anchor="ctr"/>
          <a:lstStyle>
            <a:lvl1pPr defTabSz="914400">
              <a:lnSpc>
                <a:spcPct val="90000"/>
              </a:lnSpc>
              <a:defRPr sz="4300">
                <a:solidFill>
                  <a:srgbClr val="5B9BD5"/>
                </a:solidFill>
                <a:latin typeface="Calibri"/>
                <a:ea typeface="Calibri"/>
                <a:cs typeface="Calibri"/>
                <a:sym typeface="Calibri"/>
              </a:defRPr>
            </a:lvl1pPr>
          </a:lstStyle>
          <a:p>
            <a:pPr/>
            <a:r>
              <a:t>“Creation of the World” by natural evolution </a:t>
            </a:r>
          </a:p>
        </p:txBody>
      </p:sp>
      <p:sp>
        <p:nvSpPr>
          <p:cNvPr id="215" name="Sir Charles Lyell (1797–1875) wrote Principles of Geology, which popularized uniformitarianism, the idea that the Earth was shaped by the same processes that are in operation today.…"/>
          <p:cNvSpPr txBox="1"/>
          <p:nvPr>
            <p:ph type="body" idx="1"/>
          </p:nvPr>
        </p:nvSpPr>
        <p:spPr>
          <a:xfrm>
            <a:off x="552579" y="1690711"/>
            <a:ext cx="7324238" cy="7313263"/>
          </a:xfrm>
          <a:prstGeom prst="rect">
            <a:avLst/>
          </a:prstGeom>
        </p:spPr>
        <p:txBody>
          <a:bodyPr lIns="45719" tIns="45719" rIns="45719" bIns="45719"/>
          <a:lstStyle/>
          <a:p>
            <a:pPr marL="228600" indent="-228600" algn="l" defTabSz="914400">
              <a:lnSpc>
                <a:spcPct val="81000"/>
              </a:lnSpc>
              <a:spcBef>
                <a:spcPts val="1000"/>
              </a:spcBef>
              <a:buSzPct val="100000"/>
              <a:buFont typeface="Arial"/>
              <a:buChar char="•"/>
              <a:defRPr b="1" sz="3100">
                <a:latin typeface="Calibri"/>
                <a:ea typeface="Calibri"/>
                <a:cs typeface="Calibri"/>
                <a:sym typeface="Calibri"/>
              </a:defRPr>
            </a:pPr>
            <a:r>
              <a:t>Sir Charles Lyell </a:t>
            </a:r>
            <a:r>
              <a:rPr b="0"/>
              <a:t>(1797–1875) wrote </a:t>
            </a:r>
            <a:r>
              <a:rPr b="0" i="1"/>
              <a:t>Principles of Geology</a:t>
            </a:r>
            <a:r>
              <a:rPr b="0"/>
              <a:t>, which popularized </a:t>
            </a:r>
            <a:r>
              <a:rPr b="0" i="1"/>
              <a:t>uniformitarianism</a:t>
            </a:r>
            <a:r>
              <a:rPr b="0"/>
              <a:t>, the idea that the Earth was shaped by the same processes that are in operation today. </a:t>
            </a:r>
          </a:p>
          <a:p>
            <a:pPr marL="228600" indent="-228600" algn="l" defTabSz="914400">
              <a:lnSpc>
                <a:spcPct val="81000"/>
              </a:lnSpc>
              <a:spcBef>
                <a:spcPts val="1000"/>
              </a:spcBef>
              <a:buSzPct val="100000"/>
              <a:buFont typeface="Arial"/>
              <a:buChar char="•"/>
              <a:defRPr sz="3100">
                <a:latin typeface="Calibri"/>
                <a:ea typeface="Calibri"/>
                <a:cs typeface="Calibri"/>
                <a:sym typeface="Calibri"/>
              </a:defRPr>
            </a:pPr>
            <a:r>
              <a:t>Lyell urged </a:t>
            </a:r>
            <a:r>
              <a:rPr b="1"/>
              <a:t>Charles Darwin </a:t>
            </a:r>
            <a:r>
              <a:t>to look for evidence that supported his theory of uniformitarian geology on his voyage on the HMS </a:t>
            </a:r>
            <a:r>
              <a:rPr i="1"/>
              <a:t>Beagle</a:t>
            </a:r>
            <a:r>
              <a:t>, &amp; arrange for publication of </a:t>
            </a:r>
            <a:r>
              <a:rPr i="1"/>
              <a:t>The</a:t>
            </a:r>
            <a:r>
              <a:t> </a:t>
            </a:r>
            <a:r>
              <a:rPr i="1"/>
              <a:t>Origin of the Species</a:t>
            </a:r>
            <a:r>
              <a:t> in 1859. </a:t>
            </a:r>
          </a:p>
          <a:p>
            <a:pPr marL="228600" indent="-228600" algn="l" defTabSz="914400">
              <a:lnSpc>
                <a:spcPct val="81000"/>
              </a:lnSpc>
              <a:spcBef>
                <a:spcPts val="1000"/>
              </a:spcBef>
              <a:buSzPct val="100000"/>
              <a:buFont typeface="Arial"/>
              <a:buChar char="•"/>
              <a:defRPr sz="3100">
                <a:latin typeface="Calibri"/>
                <a:ea typeface="Calibri"/>
                <a:cs typeface="Calibri"/>
                <a:sym typeface="Calibri"/>
              </a:defRPr>
            </a:pPr>
            <a:r>
              <a:t>By 1959 (100</a:t>
            </a:r>
            <a:r>
              <a:rPr baseline="30387"/>
              <a:t>th</a:t>
            </a:r>
            <a:r>
              <a:t> anniversary) it was declared that the Genesis account of creation was DEAD.</a:t>
            </a:r>
          </a:p>
          <a:p>
            <a:pPr marL="228600" indent="-228600" algn="l" defTabSz="914400">
              <a:lnSpc>
                <a:spcPct val="81000"/>
              </a:lnSpc>
              <a:spcBef>
                <a:spcPts val="1000"/>
              </a:spcBef>
              <a:buSzPct val="100000"/>
              <a:buFont typeface="Arial"/>
              <a:buChar char="•"/>
              <a:defRPr sz="3100">
                <a:latin typeface="Calibri"/>
                <a:ea typeface="Calibri"/>
                <a:cs typeface="Calibri"/>
                <a:sym typeface="Calibri"/>
              </a:defRPr>
            </a:pPr>
            <a:r>
              <a:t>Nearly all Christian teachers taught the “Gap Theory” (eons between Gen. 1:1 and 1:2) to account for fossils, and that God somehow directed evolution.</a:t>
            </a:r>
          </a:p>
        </p:txBody>
      </p:sp>
      <p:sp>
        <p:nvSpPr>
          <p:cNvPr id="216" name="TextBox 4"/>
          <p:cNvSpPr txBox="1"/>
          <p:nvPr/>
        </p:nvSpPr>
        <p:spPr>
          <a:xfrm>
            <a:off x="9748523" y="9136009"/>
            <a:ext cx="2006462" cy="535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914400">
              <a:defRPr sz="2800">
                <a:latin typeface="Calibri"/>
                <a:ea typeface="Calibri"/>
                <a:cs typeface="Calibri"/>
                <a:sym typeface="Calibri"/>
              </a:defRPr>
            </a:lvl1pPr>
          </a:lstStyle>
          <a:p>
            <a:pPr/>
            <a:r>
              <a:t>“Tree of Life”</a:t>
            </a:r>
          </a:p>
        </p:txBody>
      </p:sp>
      <p:sp>
        <p:nvSpPr>
          <p:cNvPr id="217" name="TextBox 4"/>
          <p:cNvSpPr txBox="1"/>
          <p:nvPr/>
        </p:nvSpPr>
        <p:spPr>
          <a:xfrm>
            <a:off x="1330349" y="1019492"/>
            <a:ext cx="2884349" cy="535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914400">
              <a:defRPr sz="2800">
                <a:latin typeface="Calibri"/>
                <a:ea typeface="Calibri"/>
                <a:cs typeface="Calibri"/>
                <a:sym typeface="Calibri"/>
              </a:defRPr>
            </a:lvl1pPr>
          </a:lstStyle>
          <a:p>
            <a:pPr/>
            <a:r>
              <a:t>Dr. Dave Whitcomb</a:t>
            </a:r>
          </a:p>
        </p:txBody>
      </p:sp>
    </p:spTree>
  </p:cSld>
  <p:clrMapOvr>
    <a:masterClrMapping/>
  </p:clrMapOvr>
  <mc:AlternateContent xmlns:mc="http://schemas.openxmlformats.org/markup-compatibility/2006">
    <mc:Choice xmlns:p14="http://schemas.microsoft.com/office/powerpoint/2010/main" Requires="p14">
      <p:transition spd="slow" advClick="1" p14:dur="27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2" grpId="1" fill="hold">
                                  <p:stCondLst>
                                    <p:cond delay="0"/>
                                  </p:stCondLst>
                                  <p:iterate type="el" backwards="0">
                                    <p:tmAbs val="0"/>
                                  </p:iterate>
                                  <p:childTnLst>
                                    <p:set>
                                      <p:cBhvr>
                                        <p:cTn id="6" fill="hold"/>
                                        <p:tgtEl>
                                          <p:spTgt spid="215">
                                            <p:bg/>
                                          </p:spTgt>
                                        </p:tgtEl>
                                        <p:attrNameLst>
                                          <p:attrName>style.visibility</p:attrName>
                                        </p:attrNameLst>
                                      </p:cBhvr>
                                      <p:to>
                                        <p:strVal val="visible"/>
                                      </p:to>
                                    </p:set>
                                    <p:animEffect filter="wipe(up)" transition="in">
                                      <p:cBhvr>
                                        <p:cTn id="7" dur="500"/>
                                        <p:tgtEl>
                                          <p:spTgt spid="215">
                                            <p:bg/>
                                          </p:spTgt>
                                        </p:tgtEl>
                                      </p:cBhvr>
                                    </p:animEffect>
                                  </p:childTnLst>
                                </p:cTn>
                              </p:par>
                              <p:par>
                                <p:cTn id="8" presetClass="entr" nodeType="withEffect" presetSubtype="1" presetID="22" grpId="1" fill="hold">
                                  <p:stCondLst>
                                    <p:cond delay="0"/>
                                  </p:stCondLst>
                                  <p:iterate type="el" backwards="0">
                                    <p:tmAbs val="0"/>
                                  </p:iterate>
                                  <p:childTnLst>
                                    <p:set>
                                      <p:cBhvr>
                                        <p:cTn id="9" fill="hold"/>
                                        <p:tgtEl>
                                          <p:spTgt spid="215">
                                            <p:txEl>
                                              <p:pRg st="0" end="0"/>
                                            </p:txEl>
                                          </p:spTgt>
                                        </p:tgtEl>
                                        <p:attrNameLst>
                                          <p:attrName>style.visibility</p:attrName>
                                        </p:attrNameLst>
                                      </p:cBhvr>
                                      <p:to>
                                        <p:strVal val="visible"/>
                                      </p:to>
                                    </p:set>
                                    <p:animEffect filter="wipe(up)" transition="in">
                                      <p:cBhvr>
                                        <p:cTn id="10" dur="500"/>
                                        <p:tgtEl>
                                          <p:spTgt spid="2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1" presetID="22" grpId="1" fill="hold">
                                  <p:stCondLst>
                                    <p:cond delay="0"/>
                                  </p:stCondLst>
                                  <p:iterate type="el" backwards="0">
                                    <p:tmAbs val="0"/>
                                  </p:iterate>
                                  <p:childTnLst>
                                    <p:set>
                                      <p:cBhvr>
                                        <p:cTn id="14" fill="hold"/>
                                        <p:tgtEl>
                                          <p:spTgt spid="215">
                                            <p:txEl>
                                              <p:pRg st="1" end="1"/>
                                            </p:txEl>
                                          </p:spTgt>
                                        </p:tgtEl>
                                        <p:attrNameLst>
                                          <p:attrName>style.visibility</p:attrName>
                                        </p:attrNameLst>
                                      </p:cBhvr>
                                      <p:to>
                                        <p:strVal val="visible"/>
                                      </p:to>
                                    </p:set>
                                    <p:animEffect filter="wipe(up)" transition="in">
                                      <p:cBhvr>
                                        <p:cTn id="15" dur="500"/>
                                        <p:tgtEl>
                                          <p:spTgt spid="21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1" presetID="22" grpId="1" fill="hold">
                                  <p:stCondLst>
                                    <p:cond delay="0"/>
                                  </p:stCondLst>
                                  <p:iterate type="el" backwards="0">
                                    <p:tmAbs val="0"/>
                                  </p:iterate>
                                  <p:childTnLst>
                                    <p:set>
                                      <p:cBhvr>
                                        <p:cTn id="19" fill="hold"/>
                                        <p:tgtEl>
                                          <p:spTgt spid="215">
                                            <p:txEl>
                                              <p:pRg st="2" end="2"/>
                                            </p:txEl>
                                          </p:spTgt>
                                        </p:tgtEl>
                                        <p:attrNameLst>
                                          <p:attrName>style.visibility</p:attrName>
                                        </p:attrNameLst>
                                      </p:cBhvr>
                                      <p:to>
                                        <p:strVal val="visible"/>
                                      </p:to>
                                    </p:set>
                                    <p:animEffect filter="wipe(up)" transition="in">
                                      <p:cBhvr>
                                        <p:cTn id="20" dur="500"/>
                                        <p:tgtEl>
                                          <p:spTgt spid="21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1" presetID="22" grpId="1" fill="hold">
                                  <p:stCondLst>
                                    <p:cond delay="0"/>
                                  </p:stCondLst>
                                  <p:iterate type="el" backwards="0">
                                    <p:tmAbs val="0"/>
                                  </p:iterate>
                                  <p:childTnLst>
                                    <p:set>
                                      <p:cBhvr>
                                        <p:cTn id="24" fill="hold"/>
                                        <p:tgtEl>
                                          <p:spTgt spid="215">
                                            <p:txEl>
                                              <p:pRg st="3" end="3"/>
                                            </p:txEl>
                                          </p:spTgt>
                                        </p:tgtEl>
                                        <p:attrNameLst>
                                          <p:attrName>style.visibility</p:attrName>
                                        </p:attrNameLst>
                                      </p:cBhvr>
                                      <p:to>
                                        <p:strVal val="visible"/>
                                      </p:to>
                                    </p:set>
                                    <p:animEffect filter="wipe(up)" transition="in">
                                      <p:cBhvr>
                                        <p:cTn id="25" dur="500"/>
                                        <p:tgtEl>
                                          <p:spTgt spid="215">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15"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9" name="Creation-Destruction of the World"/>
          <p:cNvSpPr txBox="1"/>
          <p:nvPr>
            <p:ph type="title"/>
          </p:nvPr>
        </p:nvSpPr>
        <p:spPr>
          <a:xfrm>
            <a:off x="414059" y="263525"/>
            <a:ext cx="10515601" cy="924412"/>
          </a:xfrm>
          <a:prstGeom prst="rect">
            <a:avLst/>
          </a:prstGeom>
        </p:spPr>
        <p:txBody>
          <a:bodyPr lIns="45719" tIns="45719" rIns="45719" bIns="45719" anchor="ctr"/>
          <a:lstStyle>
            <a:lvl1pPr defTabSz="914400">
              <a:lnSpc>
                <a:spcPct val="90000"/>
              </a:lnSpc>
              <a:defRPr sz="4400">
                <a:solidFill>
                  <a:srgbClr val="5B9BD5"/>
                </a:solidFill>
                <a:latin typeface="Calibri"/>
                <a:ea typeface="Calibri"/>
                <a:cs typeface="Calibri"/>
                <a:sym typeface="Calibri"/>
              </a:defRPr>
            </a:lvl1pPr>
          </a:lstStyle>
          <a:p>
            <a:pPr/>
            <a:r>
              <a:t>Creation-Destruction of the World </a:t>
            </a:r>
          </a:p>
        </p:txBody>
      </p:sp>
      <p:sp>
        <p:nvSpPr>
          <p:cNvPr id="220" name="1961 – publishing of The Genesis Flood.…"/>
          <p:cNvSpPr txBox="1"/>
          <p:nvPr>
            <p:ph type="body" idx="1"/>
          </p:nvPr>
        </p:nvSpPr>
        <p:spPr>
          <a:xfrm>
            <a:off x="338734" y="1801322"/>
            <a:ext cx="7877787" cy="8214460"/>
          </a:xfrm>
          <a:prstGeom prst="rect">
            <a:avLst/>
          </a:prstGeom>
        </p:spPr>
        <p:txBody>
          <a:bodyPr lIns="45719" tIns="45719" rIns="45719" bIns="45719"/>
          <a:lstStyle/>
          <a:p>
            <a:pPr marL="228600" indent="-228600" algn="l" defTabSz="914400">
              <a:lnSpc>
                <a:spcPct val="72000"/>
              </a:lnSpc>
              <a:spcBef>
                <a:spcPts val="1000"/>
              </a:spcBef>
              <a:buSzPct val="100000"/>
              <a:buFont typeface="Arial"/>
              <a:buChar char="•"/>
              <a:defRPr sz="3500">
                <a:latin typeface="Calibri"/>
                <a:ea typeface="Calibri"/>
                <a:cs typeface="Calibri"/>
                <a:sym typeface="Calibri"/>
              </a:defRPr>
            </a:pPr>
            <a:r>
              <a:t>1961 </a:t>
            </a:r>
            <a:r>
              <a:t>–</a:t>
            </a:r>
            <a:r>
              <a:t> publishing of </a:t>
            </a:r>
            <a:r>
              <a:rPr b="1"/>
              <a:t>The Genesis Flood</a:t>
            </a:r>
            <a:r>
              <a:t>.</a:t>
            </a:r>
          </a:p>
          <a:p>
            <a:pPr marL="228600" indent="-228600" algn="l" defTabSz="914400">
              <a:lnSpc>
                <a:spcPct val="72000"/>
              </a:lnSpc>
              <a:spcBef>
                <a:spcPts val="1000"/>
              </a:spcBef>
              <a:buSzPct val="100000"/>
              <a:buFont typeface="Arial"/>
              <a:buChar char="•"/>
              <a:defRPr sz="3500">
                <a:latin typeface="Calibri"/>
                <a:ea typeface="Calibri"/>
                <a:cs typeface="Calibri"/>
                <a:sym typeface="Calibri"/>
              </a:defRPr>
            </a:pPr>
            <a:r>
              <a:t>Biblical approach:</a:t>
            </a:r>
          </a:p>
          <a:p>
            <a:pPr lvl="1" marL="685800" indent="-228600" algn="l" defTabSz="914400">
              <a:lnSpc>
                <a:spcPct val="72000"/>
              </a:lnSpc>
              <a:spcBef>
                <a:spcPts val="500"/>
              </a:spcBef>
              <a:buSzPct val="100000"/>
              <a:buFont typeface="Arial"/>
              <a:buChar char="•"/>
              <a:defRPr>
                <a:latin typeface="Calibri"/>
                <a:ea typeface="Calibri"/>
                <a:cs typeface="Calibri"/>
                <a:sym typeface="Calibri"/>
              </a:defRPr>
            </a:pPr>
            <a:r>
              <a:t>Literal-historical hermeneutics</a:t>
            </a:r>
          </a:p>
          <a:p>
            <a:pPr lvl="1" marL="685800" indent="-228600" algn="l" defTabSz="914400">
              <a:lnSpc>
                <a:spcPct val="72000"/>
              </a:lnSpc>
              <a:spcBef>
                <a:spcPts val="500"/>
              </a:spcBef>
              <a:buSzPct val="100000"/>
              <a:buFont typeface="Arial"/>
              <a:buChar char="•"/>
              <a:defRPr>
                <a:latin typeface="Calibri"/>
                <a:ea typeface="Calibri"/>
                <a:cs typeface="Calibri"/>
                <a:sym typeface="Calibri"/>
              </a:defRPr>
            </a:pPr>
            <a:r>
              <a:t>Presuppositional approach to apologetics</a:t>
            </a:r>
          </a:p>
          <a:p>
            <a:pPr marL="228600" indent="-228600" algn="l" defTabSz="914400">
              <a:lnSpc>
                <a:spcPct val="72000"/>
              </a:lnSpc>
              <a:spcBef>
                <a:spcPts val="1000"/>
              </a:spcBef>
              <a:buSzPct val="100000"/>
              <a:buFont typeface="Arial"/>
              <a:buChar char="•"/>
              <a:defRPr sz="3500">
                <a:latin typeface="Calibri"/>
                <a:ea typeface="Calibri"/>
                <a:cs typeface="Calibri"/>
                <a:sym typeface="Calibri"/>
              </a:defRPr>
            </a:pPr>
            <a:r>
              <a:t>Scientific approach:</a:t>
            </a:r>
          </a:p>
          <a:p>
            <a:pPr lvl="1" marL="685800" indent="-228600" algn="l" defTabSz="914400">
              <a:lnSpc>
                <a:spcPct val="72000"/>
              </a:lnSpc>
              <a:spcBef>
                <a:spcPts val="500"/>
              </a:spcBef>
              <a:buSzPct val="100000"/>
              <a:buFont typeface="Arial"/>
              <a:buChar char="•"/>
              <a:defRPr>
                <a:latin typeface="Calibri"/>
                <a:ea typeface="Calibri"/>
                <a:cs typeface="Calibri"/>
                <a:sym typeface="Calibri"/>
              </a:defRPr>
            </a:pPr>
            <a:r>
              <a:t>Geology +</a:t>
            </a:r>
          </a:p>
          <a:p>
            <a:pPr lvl="1" marL="685800" indent="-228600" algn="l" defTabSz="914400">
              <a:lnSpc>
                <a:spcPct val="72000"/>
              </a:lnSpc>
              <a:spcBef>
                <a:spcPts val="500"/>
              </a:spcBef>
              <a:buSzPct val="100000"/>
              <a:buFont typeface="Arial"/>
              <a:buChar char="•"/>
              <a:defRPr>
                <a:latin typeface="Calibri"/>
                <a:ea typeface="Calibri"/>
                <a:cs typeface="Calibri"/>
                <a:sym typeface="Calibri"/>
              </a:defRPr>
            </a:pPr>
            <a:r>
              <a:t>Hydrodynamics</a:t>
            </a:r>
          </a:p>
          <a:p>
            <a:pPr marL="228600" indent="-228600" algn="l" defTabSz="914400">
              <a:lnSpc>
                <a:spcPct val="72000"/>
              </a:lnSpc>
              <a:spcBef>
                <a:spcPts val="1000"/>
              </a:spcBef>
              <a:buSzPct val="100000"/>
              <a:buFont typeface="Arial"/>
              <a:buChar char="•"/>
              <a:defRPr sz="3500">
                <a:latin typeface="Calibri"/>
                <a:ea typeface="Calibri"/>
                <a:cs typeface="Calibri"/>
                <a:sym typeface="Calibri"/>
              </a:defRPr>
            </a:pPr>
            <a:r>
              <a:t>Conclusions:</a:t>
            </a:r>
          </a:p>
          <a:p>
            <a:pPr lvl="1" marL="685800" indent="-228600" algn="l" defTabSz="914400">
              <a:lnSpc>
                <a:spcPct val="72000"/>
              </a:lnSpc>
              <a:spcBef>
                <a:spcPts val="500"/>
              </a:spcBef>
              <a:buSzPct val="100000"/>
              <a:buFont typeface="Arial"/>
              <a:buChar char="•"/>
              <a:defRPr>
                <a:latin typeface="Calibri"/>
                <a:ea typeface="Calibri"/>
                <a:cs typeface="Calibri"/>
                <a:sym typeface="Calibri"/>
              </a:defRPr>
            </a:pPr>
            <a:r>
              <a:t>The Bible is clear, detailed and internally consistent.</a:t>
            </a:r>
          </a:p>
          <a:p>
            <a:pPr lvl="1" marL="685800" indent="-228600" algn="l" defTabSz="914400">
              <a:lnSpc>
                <a:spcPct val="72000"/>
              </a:lnSpc>
              <a:spcBef>
                <a:spcPts val="500"/>
              </a:spcBef>
              <a:buSzPct val="100000"/>
              <a:buFont typeface="Arial"/>
              <a:buChar char="•"/>
              <a:defRPr>
                <a:latin typeface="Calibri"/>
                <a:ea typeface="Calibri"/>
                <a:cs typeface="Calibri"/>
                <a:sym typeface="Calibri"/>
              </a:defRPr>
            </a:pPr>
            <a:r>
              <a:t>A scientific </a:t>
            </a:r>
            <a:r>
              <a:rPr i="1"/>
              <a:t>mechanism</a:t>
            </a:r>
            <a:r>
              <a:t> that explains modern geology is a universal flood.</a:t>
            </a:r>
          </a:p>
          <a:p>
            <a:pPr marL="228600" indent="-228600" algn="l" defTabSz="914400">
              <a:lnSpc>
                <a:spcPct val="72000"/>
              </a:lnSpc>
              <a:spcBef>
                <a:spcPts val="1000"/>
              </a:spcBef>
              <a:buSzPct val="100000"/>
              <a:buFont typeface="Arial"/>
              <a:buChar char="•"/>
              <a:defRPr sz="3500">
                <a:latin typeface="Calibri"/>
                <a:ea typeface="Calibri"/>
                <a:cs typeface="Calibri"/>
                <a:sym typeface="Calibri"/>
              </a:defRPr>
            </a:pPr>
            <a:r>
              <a:t>Result:</a:t>
            </a:r>
          </a:p>
          <a:p>
            <a:pPr lvl="1" marL="685800" indent="-228600" algn="l" defTabSz="914400">
              <a:lnSpc>
                <a:spcPct val="72000"/>
              </a:lnSpc>
              <a:spcBef>
                <a:spcPts val="500"/>
              </a:spcBef>
              <a:buSzPct val="100000"/>
              <a:buFont typeface="Arial"/>
              <a:buChar char="•"/>
              <a:defRPr>
                <a:latin typeface="Calibri"/>
                <a:ea typeface="Calibri"/>
                <a:cs typeface="Calibri"/>
                <a:sym typeface="Calibri"/>
              </a:defRPr>
            </a:pPr>
            <a:r>
              <a:t>The Biblical Creation account became orthodox doctrine</a:t>
            </a:r>
          </a:p>
          <a:p>
            <a:pPr lvl="1" marL="685800" indent="-228600" algn="l" defTabSz="914400">
              <a:lnSpc>
                <a:spcPct val="72000"/>
              </a:lnSpc>
              <a:spcBef>
                <a:spcPts val="500"/>
              </a:spcBef>
              <a:buSzPct val="100000"/>
              <a:buFont typeface="Arial"/>
              <a:buChar char="•"/>
              <a:defRPr>
                <a:latin typeface="Calibri"/>
                <a:ea typeface="Calibri"/>
                <a:cs typeface="Calibri"/>
                <a:sym typeface="Calibri"/>
              </a:defRPr>
            </a:pPr>
            <a:r>
              <a:t>The “hypotheses” of Lyell and Darwin were exposed as </a:t>
            </a:r>
            <a:r>
              <a:rPr i="1"/>
              <a:t>mechanistically</a:t>
            </a:r>
            <a:r>
              <a:t> impossible. </a:t>
            </a:r>
          </a:p>
        </p:txBody>
      </p:sp>
      <p:pic>
        <p:nvPicPr>
          <p:cNvPr id="221" name="Picture 13" descr="Picture 13"/>
          <p:cNvPicPr>
            <a:picLocks noChangeAspect="1"/>
          </p:cNvPicPr>
          <p:nvPr/>
        </p:nvPicPr>
        <p:blipFill>
          <a:blip r:embed="rId2">
            <a:extLst/>
          </a:blip>
          <a:stretch>
            <a:fillRect/>
          </a:stretch>
        </p:blipFill>
        <p:spPr>
          <a:xfrm>
            <a:off x="8216520" y="1493470"/>
            <a:ext cx="4445826" cy="7028972"/>
          </a:xfrm>
          <a:prstGeom prst="rect">
            <a:avLst/>
          </a:prstGeom>
          <a:ln w="12700">
            <a:miter lim="400000"/>
          </a:ln>
        </p:spPr>
      </p:pic>
      <p:sp>
        <p:nvSpPr>
          <p:cNvPr id="222" name="TextBox 4"/>
          <p:cNvSpPr txBox="1"/>
          <p:nvPr/>
        </p:nvSpPr>
        <p:spPr>
          <a:xfrm>
            <a:off x="1330349" y="1019493"/>
            <a:ext cx="2884349" cy="535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914400">
              <a:defRPr sz="2800">
                <a:latin typeface="Calibri"/>
                <a:ea typeface="Calibri"/>
                <a:cs typeface="Calibri"/>
                <a:sym typeface="Calibri"/>
              </a:defRPr>
            </a:lvl1pPr>
          </a:lstStyle>
          <a:p>
            <a:pPr/>
            <a:r>
              <a:t>Dr. Dave Whitcomb</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220">
                                            <p:bg/>
                                          </p:spTgt>
                                        </p:tgtEl>
                                        <p:attrNameLst>
                                          <p:attrName>style.visibility</p:attrName>
                                        </p:attrNameLst>
                                      </p:cBhvr>
                                      <p:to>
                                        <p:strVal val="visible"/>
                                      </p:to>
                                    </p:set>
                                    <p:animEffect filter="wipe(left)" transition="in">
                                      <p:cBhvr>
                                        <p:cTn id="7" dur="500"/>
                                        <p:tgtEl>
                                          <p:spTgt spid="220">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220">
                                            <p:txEl>
                                              <p:pRg st="0" end="0"/>
                                            </p:txEl>
                                          </p:spTgt>
                                        </p:tgtEl>
                                        <p:attrNameLst>
                                          <p:attrName>style.visibility</p:attrName>
                                        </p:attrNameLst>
                                      </p:cBhvr>
                                      <p:to>
                                        <p:strVal val="visible"/>
                                      </p:to>
                                    </p:set>
                                    <p:animEffect filter="wipe(left)" transition="in">
                                      <p:cBhvr>
                                        <p:cTn id="10" dur="500"/>
                                        <p:tgtEl>
                                          <p:spTgt spid="220">
                                            <p:txEl>
                                              <p:pRg st="0" end="0"/>
                                            </p:txEl>
                                          </p:spTgt>
                                        </p:tgtEl>
                                      </p:cBhvr>
                                    </p:animEffect>
                                  </p:childTnLst>
                                </p:cTn>
                              </p:par>
                            </p:childTnLst>
                          </p:cTn>
                        </p:par>
                        <p:par>
                          <p:cTn id="11" fill="hold">
                            <p:stCondLst>
                              <p:cond delay="500"/>
                            </p:stCondLst>
                            <p:childTnLst>
                              <p:par>
                                <p:cTn id="12" presetClass="entr" nodeType="afterEffect" presetSubtype="16" presetID="23" grpId="2" fill="hold">
                                  <p:stCondLst>
                                    <p:cond delay="0"/>
                                  </p:stCondLst>
                                  <p:iterate type="el" backwards="0">
                                    <p:tmAbs val="0"/>
                                  </p:iterate>
                                  <p:childTnLst>
                                    <p:set>
                                      <p:cBhvr>
                                        <p:cTn id="13" fill="hold"/>
                                        <p:tgtEl>
                                          <p:spTgt spid="221"/>
                                        </p:tgtEl>
                                        <p:attrNameLst>
                                          <p:attrName>style.visibility</p:attrName>
                                        </p:attrNameLst>
                                      </p:cBhvr>
                                      <p:to>
                                        <p:strVal val="visible"/>
                                      </p:to>
                                    </p:set>
                                    <p:anim calcmode="lin" valueType="num">
                                      <p:cBhvr>
                                        <p:cTn id="14" dur="1000" fill="hold"/>
                                        <p:tgtEl>
                                          <p:spTgt spid="221"/>
                                        </p:tgtEl>
                                        <p:attrNameLst>
                                          <p:attrName>ppt_w</p:attrName>
                                        </p:attrNameLst>
                                      </p:cBhvr>
                                      <p:tavLst>
                                        <p:tav tm="0">
                                          <p:val>
                                            <p:fltVal val="0"/>
                                          </p:val>
                                        </p:tav>
                                        <p:tav tm="100000">
                                          <p:val>
                                            <p:strVal val="#ppt_w"/>
                                          </p:val>
                                        </p:tav>
                                      </p:tavLst>
                                    </p:anim>
                                    <p:anim calcmode="lin" valueType="num">
                                      <p:cBhvr>
                                        <p:cTn id="15" dur="1000" fill="hold"/>
                                        <p:tgtEl>
                                          <p:spTgt spid="221"/>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220">
                                            <p:txEl>
                                              <p:pRg st="1" end="1"/>
                                            </p:txEl>
                                          </p:spTgt>
                                        </p:tgtEl>
                                        <p:attrNameLst>
                                          <p:attrName>style.visibility</p:attrName>
                                        </p:attrNameLst>
                                      </p:cBhvr>
                                      <p:to>
                                        <p:strVal val="visible"/>
                                      </p:to>
                                    </p:set>
                                    <p:animEffect filter="wipe(left)" transition="in">
                                      <p:cBhvr>
                                        <p:cTn id="20" dur="500"/>
                                        <p:tgtEl>
                                          <p:spTgt spid="220">
                                            <p:txEl>
                                              <p:pRg st="1" end="1"/>
                                            </p:txEl>
                                          </p:spTgt>
                                        </p:tgtEl>
                                      </p:cBhvr>
                                    </p:animEffect>
                                  </p:childTnLst>
                                </p:cTn>
                              </p:par>
                              <p:par>
                                <p:cTn id="21" presetClass="entr" nodeType="withEffect" presetSubtype="8" presetID="22" grpId="1" fill="hold">
                                  <p:stCondLst>
                                    <p:cond delay="0"/>
                                  </p:stCondLst>
                                  <p:iterate type="el" backwards="0">
                                    <p:tmAbs val="0"/>
                                  </p:iterate>
                                  <p:childTnLst>
                                    <p:set>
                                      <p:cBhvr>
                                        <p:cTn id="22" fill="hold"/>
                                        <p:tgtEl>
                                          <p:spTgt spid="220">
                                            <p:txEl>
                                              <p:pRg st="2" end="2"/>
                                            </p:txEl>
                                          </p:spTgt>
                                        </p:tgtEl>
                                        <p:attrNameLst>
                                          <p:attrName>style.visibility</p:attrName>
                                        </p:attrNameLst>
                                      </p:cBhvr>
                                      <p:to>
                                        <p:strVal val="visible"/>
                                      </p:to>
                                    </p:set>
                                    <p:animEffect filter="wipe(left)" transition="in">
                                      <p:cBhvr>
                                        <p:cTn id="23" dur="500"/>
                                        <p:tgtEl>
                                          <p:spTgt spid="220">
                                            <p:txEl>
                                              <p:pRg st="2" end="2"/>
                                            </p:txEl>
                                          </p:spTgt>
                                        </p:tgtEl>
                                      </p:cBhvr>
                                    </p:animEffect>
                                  </p:childTnLst>
                                </p:cTn>
                              </p:par>
                              <p:par>
                                <p:cTn id="24" presetClass="entr" nodeType="withEffect" presetSubtype="8" presetID="22" grpId="1" fill="hold">
                                  <p:stCondLst>
                                    <p:cond delay="0"/>
                                  </p:stCondLst>
                                  <p:iterate type="el" backwards="0">
                                    <p:tmAbs val="0"/>
                                  </p:iterate>
                                  <p:childTnLst>
                                    <p:set>
                                      <p:cBhvr>
                                        <p:cTn id="25" fill="hold"/>
                                        <p:tgtEl>
                                          <p:spTgt spid="220">
                                            <p:txEl>
                                              <p:pRg st="3" end="3"/>
                                            </p:txEl>
                                          </p:spTgt>
                                        </p:tgtEl>
                                        <p:attrNameLst>
                                          <p:attrName>style.visibility</p:attrName>
                                        </p:attrNameLst>
                                      </p:cBhvr>
                                      <p:to>
                                        <p:strVal val="visible"/>
                                      </p:to>
                                    </p:set>
                                    <p:animEffect filter="wipe(left)" transition="in">
                                      <p:cBhvr>
                                        <p:cTn id="26" dur="500"/>
                                        <p:tgtEl>
                                          <p:spTgt spid="220">
                                            <p:txEl>
                                              <p:pRg st="3" end="3"/>
                                            </p:txEl>
                                          </p:spTgt>
                                        </p:tgtEl>
                                      </p:cBhvr>
                                    </p:animEffect>
                                  </p:childTnLst>
                                </p:cTn>
                              </p:par>
                            </p:childTnLst>
                          </p:cTn>
                        </p:par>
                        <p:par>
                          <p:cTn id="27" fill="hold">
                            <p:stCondLst>
                              <p:cond delay="500"/>
                            </p:stCondLst>
                            <p:childTnLst>
                              <p:par>
                                <p:cTn id="28" presetClass="entr" nodeType="afterEffect" presetSubtype="8" presetID="22" grpId="1" fill="hold">
                                  <p:stCondLst>
                                    <p:cond delay="0"/>
                                  </p:stCondLst>
                                  <p:iterate type="el" backwards="0">
                                    <p:tmAbs val="0"/>
                                  </p:iterate>
                                  <p:childTnLst>
                                    <p:set>
                                      <p:cBhvr>
                                        <p:cTn id="29" fill="hold"/>
                                        <p:tgtEl>
                                          <p:spTgt spid="220">
                                            <p:txEl>
                                              <p:pRg st="4" end="4"/>
                                            </p:txEl>
                                          </p:spTgt>
                                        </p:tgtEl>
                                        <p:attrNameLst>
                                          <p:attrName>style.visibility</p:attrName>
                                        </p:attrNameLst>
                                      </p:cBhvr>
                                      <p:to>
                                        <p:strVal val="visible"/>
                                      </p:to>
                                    </p:set>
                                    <p:animEffect filter="wipe(left)" transition="in">
                                      <p:cBhvr>
                                        <p:cTn id="30" dur="500"/>
                                        <p:tgtEl>
                                          <p:spTgt spid="220">
                                            <p:txEl>
                                              <p:pRg st="4" end="4"/>
                                            </p:txEl>
                                          </p:spTgt>
                                        </p:tgtEl>
                                      </p:cBhvr>
                                    </p:animEffect>
                                  </p:childTnLst>
                                </p:cTn>
                              </p:par>
                              <p:par>
                                <p:cTn id="31" presetClass="entr" nodeType="withEffect" presetSubtype="8" presetID="22" grpId="1" fill="hold">
                                  <p:stCondLst>
                                    <p:cond delay="0"/>
                                  </p:stCondLst>
                                  <p:iterate type="el" backwards="0">
                                    <p:tmAbs val="0"/>
                                  </p:iterate>
                                  <p:childTnLst>
                                    <p:set>
                                      <p:cBhvr>
                                        <p:cTn id="32" fill="hold"/>
                                        <p:tgtEl>
                                          <p:spTgt spid="220">
                                            <p:txEl>
                                              <p:pRg st="5" end="5"/>
                                            </p:txEl>
                                          </p:spTgt>
                                        </p:tgtEl>
                                        <p:attrNameLst>
                                          <p:attrName>style.visibility</p:attrName>
                                        </p:attrNameLst>
                                      </p:cBhvr>
                                      <p:to>
                                        <p:strVal val="visible"/>
                                      </p:to>
                                    </p:set>
                                    <p:animEffect filter="wipe(left)" transition="in">
                                      <p:cBhvr>
                                        <p:cTn id="33" dur="500"/>
                                        <p:tgtEl>
                                          <p:spTgt spid="220">
                                            <p:txEl>
                                              <p:pRg st="5" end="5"/>
                                            </p:txEl>
                                          </p:spTgt>
                                        </p:tgtEl>
                                      </p:cBhvr>
                                    </p:animEffect>
                                  </p:childTnLst>
                                </p:cTn>
                              </p:par>
                              <p:par>
                                <p:cTn id="34" presetClass="entr" nodeType="withEffect" presetSubtype="8" presetID="22" grpId="1" fill="hold">
                                  <p:stCondLst>
                                    <p:cond delay="0"/>
                                  </p:stCondLst>
                                  <p:iterate type="el" backwards="0">
                                    <p:tmAbs val="0"/>
                                  </p:iterate>
                                  <p:childTnLst>
                                    <p:set>
                                      <p:cBhvr>
                                        <p:cTn id="35" fill="hold"/>
                                        <p:tgtEl>
                                          <p:spTgt spid="220">
                                            <p:txEl>
                                              <p:pRg st="6" end="6"/>
                                            </p:txEl>
                                          </p:spTgt>
                                        </p:tgtEl>
                                        <p:attrNameLst>
                                          <p:attrName>style.visibility</p:attrName>
                                        </p:attrNameLst>
                                      </p:cBhvr>
                                      <p:to>
                                        <p:strVal val="visible"/>
                                      </p:to>
                                    </p:set>
                                    <p:animEffect filter="wipe(left)" transition="in">
                                      <p:cBhvr>
                                        <p:cTn id="36" dur="500"/>
                                        <p:tgtEl>
                                          <p:spTgt spid="220">
                                            <p:txEl>
                                              <p:pRg st="6" end="6"/>
                                            </p:txEl>
                                          </p:spTgt>
                                        </p:tgtEl>
                                      </p:cBhvr>
                                    </p:animEffect>
                                  </p:childTnLst>
                                </p:cTn>
                              </p:par>
                            </p:childTnLst>
                          </p:cTn>
                        </p:par>
                        <p:par>
                          <p:cTn id="37" fill="hold">
                            <p:stCondLst>
                              <p:cond delay="1000"/>
                            </p:stCondLst>
                            <p:childTnLst>
                              <p:par>
                                <p:cTn id="38" presetClass="entr" nodeType="afterEffect" presetSubtype="8" presetID="22" grpId="1" fill="hold">
                                  <p:stCondLst>
                                    <p:cond delay="0"/>
                                  </p:stCondLst>
                                  <p:iterate type="el" backwards="0">
                                    <p:tmAbs val="0"/>
                                  </p:iterate>
                                  <p:childTnLst>
                                    <p:set>
                                      <p:cBhvr>
                                        <p:cTn id="39" fill="hold"/>
                                        <p:tgtEl>
                                          <p:spTgt spid="220">
                                            <p:txEl>
                                              <p:pRg st="7" end="7"/>
                                            </p:txEl>
                                          </p:spTgt>
                                        </p:tgtEl>
                                        <p:attrNameLst>
                                          <p:attrName>style.visibility</p:attrName>
                                        </p:attrNameLst>
                                      </p:cBhvr>
                                      <p:to>
                                        <p:strVal val="visible"/>
                                      </p:to>
                                    </p:set>
                                    <p:animEffect filter="wipe(left)" transition="in">
                                      <p:cBhvr>
                                        <p:cTn id="40" dur="500"/>
                                        <p:tgtEl>
                                          <p:spTgt spid="220">
                                            <p:txEl>
                                              <p:pRg st="7" end="7"/>
                                            </p:txEl>
                                          </p:spTgt>
                                        </p:tgtEl>
                                      </p:cBhvr>
                                    </p:animEffect>
                                  </p:childTnLst>
                                </p:cTn>
                              </p:par>
                              <p:par>
                                <p:cTn id="41" presetClass="entr" nodeType="withEffect" presetSubtype="8" presetID="22" grpId="1" fill="hold">
                                  <p:stCondLst>
                                    <p:cond delay="0"/>
                                  </p:stCondLst>
                                  <p:iterate type="el" backwards="0">
                                    <p:tmAbs val="0"/>
                                  </p:iterate>
                                  <p:childTnLst>
                                    <p:set>
                                      <p:cBhvr>
                                        <p:cTn id="42" fill="hold"/>
                                        <p:tgtEl>
                                          <p:spTgt spid="220">
                                            <p:txEl>
                                              <p:pRg st="8" end="8"/>
                                            </p:txEl>
                                          </p:spTgt>
                                        </p:tgtEl>
                                        <p:attrNameLst>
                                          <p:attrName>style.visibility</p:attrName>
                                        </p:attrNameLst>
                                      </p:cBhvr>
                                      <p:to>
                                        <p:strVal val="visible"/>
                                      </p:to>
                                    </p:set>
                                    <p:animEffect filter="wipe(left)" transition="in">
                                      <p:cBhvr>
                                        <p:cTn id="43" dur="500"/>
                                        <p:tgtEl>
                                          <p:spTgt spid="220">
                                            <p:txEl>
                                              <p:pRg st="8" end="8"/>
                                            </p:txEl>
                                          </p:spTgt>
                                        </p:tgtEl>
                                      </p:cBhvr>
                                    </p:animEffect>
                                  </p:childTnLst>
                                </p:cTn>
                              </p:par>
                              <p:par>
                                <p:cTn id="44" presetClass="entr" nodeType="withEffect" presetSubtype="8" presetID="22" grpId="1" fill="hold">
                                  <p:stCondLst>
                                    <p:cond delay="0"/>
                                  </p:stCondLst>
                                  <p:iterate type="el" backwards="0">
                                    <p:tmAbs val="0"/>
                                  </p:iterate>
                                  <p:childTnLst>
                                    <p:set>
                                      <p:cBhvr>
                                        <p:cTn id="45" fill="hold"/>
                                        <p:tgtEl>
                                          <p:spTgt spid="220">
                                            <p:txEl>
                                              <p:pRg st="9" end="9"/>
                                            </p:txEl>
                                          </p:spTgt>
                                        </p:tgtEl>
                                        <p:attrNameLst>
                                          <p:attrName>style.visibility</p:attrName>
                                        </p:attrNameLst>
                                      </p:cBhvr>
                                      <p:to>
                                        <p:strVal val="visible"/>
                                      </p:to>
                                    </p:set>
                                    <p:animEffect filter="wipe(left)" transition="in">
                                      <p:cBhvr>
                                        <p:cTn id="46" dur="500"/>
                                        <p:tgtEl>
                                          <p:spTgt spid="220">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8" presetID="22" grpId="1" fill="hold">
                                  <p:stCondLst>
                                    <p:cond delay="0"/>
                                  </p:stCondLst>
                                  <p:iterate type="el" backwards="0">
                                    <p:tmAbs val="0"/>
                                  </p:iterate>
                                  <p:childTnLst>
                                    <p:set>
                                      <p:cBhvr>
                                        <p:cTn id="50" fill="hold"/>
                                        <p:tgtEl>
                                          <p:spTgt spid="220">
                                            <p:txEl>
                                              <p:pRg st="10" end="10"/>
                                            </p:txEl>
                                          </p:spTgt>
                                        </p:tgtEl>
                                        <p:attrNameLst>
                                          <p:attrName>style.visibility</p:attrName>
                                        </p:attrNameLst>
                                      </p:cBhvr>
                                      <p:to>
                                        <p:strVal val="visible"/>
                                      </p:to>
                                    </p:set>
                                    <p:animEffect filter="wipe(left)" transition="in">
                                      <p:cBhvr>
                                        <p:cTn id="51" dur="500"/>
                                        <p:tgtEl>
                                          <p:spTgt spid="220">
                                            <p:txEl>
                                              <p:pRg st="10" end="10"/>
                                            </p:txEl>
                                          </p:spTgt>
                                        </p:tgtEl>
                                      </p:cBhvr>
                                    </p:animEffect>
                                  </p:childTnLst>
                                </p:cTn>
                              </p:par>
                              <p:par>
                                <p:cTn id="52" presetClass="entr" nodeType="withEffect" presetSubtype="8" presetID="22" grpId="1" fill="hold">
                                  <p:stCondLst>
                                    <p:cond delay="0"/>
                                  </p:stCondLst>
                                  <p:iterate type="el" backwards="0">
                                    <p:tmAbs val="0"/>
                                  </p:iterate>
                                  <p:childTnLst>
                                    <p:set>
                                      <p:cBhvr>
                                        <p:cTn id="53" fill="hold"/>
                                        <p:tgtEl>
                                          <p:spTgt spid="220">
                                            <p:txEl>
                                              <p:pRg st="11" end="11"/>
                                            </p:txEl>
                                          </p:spTgt>
                                        </p:tgtEl>
                                        <p:attrNameLst>
                                          <p:attrName>style.visibility</p:attrName>
                                        </p:attrNameLst>
                                      </p:cBhvr>
                                      <p:to>
                                        <p:strVal val="visible"/>
                                      </p:to>
                                    </p:set>
                                    <p:animEffect filter="wipe(left)" transition="in">
                                      <p:cBhvr>
                                        <p:cTn id="54" dur="500"/>
                                        <p:tgtEl>
                                          <p:spTgt spid="220">
                                            <p:txEl>
                                              <p:pRg st="11" end="11"/>
                                            </p:txEl>
                                          </p:spTgt>
                                        </p:tgtEl>
                                      </p:cBhvr>
                                    </p:animEffect>
                                  </p:childTnLst>
                                </p:cTn>
                              </p:par>
                              <p:par>
                                <p:cTn id="55" presetClass="entr" nodeType="withEffect" presetSubtype="8" presetID="22" grpId="1" fill="hold">
                                  <p:stCondLst>
                                    <p:cond delay="0"/>
                                  </p:stCondLst>
                                  <p:iterate type="el" backwards="0">
                                    <p:tmAbs val="0"/>
                                  </p:iterate>
                                  <p:childTnLst>
                                    <p:set>
                                      <p:cBhvr>
                                        <p:cTn id="56" fill="hold"/>
                                        <p:tgtEl>
                                          <p:spTgt spid="220">
                                            <p:txEl>
                                              <p:pRg st="12" end="12"/>
                                            </p:txEl>
                                          </p:spTgt>
                                        </p:tgtEl>
                                        <p:attrNameLst>
                                          <p:attrName>style.visibility</p:attrName>
                                        </p:attrNameLst>
                                      </p:cBhvr>
                                      <p:to>
                                        <p:strVal val="visible"/>
                                      </p:to>
                                    </p:set>
                                    <p:animEffect filter="wipe(left)" transition="in">
                                      <p:cBhvr>
                                        <p:cTn id="57" dur="500"/>
                                        <p:tgtEl>
                                          <p:spTgt spid="220">
                                            <p:txEl>
                                              <p:pRg st="12" end="1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20" grpId="1"/>
      <p:bldP build="whole" bldLvl="1" animBg="1" rev="0" advAuto="0" spid="221" grpId="2"/>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4" name="Critical Thinking…."/>
          <p:cNvSpPr txBox="1"/>
          <p:nvPr>
            <p:ph type="title"/>
          </p:nvPr>
        </p:nvSpPr>
        <p:spPr>
          <a:xfrm>
            <a:off x="838200" y="-1"/>
            <a:ext cx="10515601" cy="1325564"/>
          </a:xfrm>
          <a:prstGeom prst="rect">
            <a:avLst/>
          </a:prstGeom>
        </p:spPr>
        <p:txBody>
          <a:bodyPr lIns="45719" tIns="45719" rIns="45719" bIns="45719" anchor="ctr"/>
          <a:lstStyle/>
          <a:p>
            <a:pPr defTabSz="914400">
              <a:lnSpc>
                <a:spcPct val="90000"/>
              </a:lnSpc>
              <a:defRPr sz="4800">
                <a:solidFill>
                  <a:srgbClr val="5B9BD5"/>
                </a:solidFill>
                <a:latin typeface="Calibri"/>
                <a:ea typeface="Calibri"/>
                <a:cs typeface="Calibri"/>
                <a:sym typeface="Calibri"/>
              </a:defRPr>
            </a:pPr>
            <a:r>
              <a:t>Critical Thinking</a:t>
            </a:r>
            <a:r>
              <a:t>…</a:t>
            </a:r>
            <a:r>
              <a:t>.</a:t>
            </a:r>
          </a:p>
        </p:txBody>
      </p:sp>
      <p:sp>
        <p:nvSpPr>
          <p:cNvPr id="225" name="Biblical Arguments:…"/>
          <p:cNvSpPr txBox="1"/>
          <p:nvPr>
            <p:ph type="body" idx="1"/>
          </p:nvPr>
        </p:nvSpPr>
        <p:spPr>
          <a:xfrm>
            <a:off x="838200" y="1688862"/>
            <a:ext cx="11328400" cy="7439944"/>
          </a:xfrm>
          <a:prstGeom prst="rect">
            <a:avLst/>
          </a:prstGeom>
        </p:spPr>
        <p:txBody>
          <a:bodyPr lIns="45719" tIns="45719" rIns="45719" bIns="45719"/>
          <a:lstStyle/>
          <a:p>
            <a:pPr marL="208026" indent="-208026" algn="l" defTabSz="832104">
              <a:lnSpc>
                <a:spcPct val="90000"/>
              </a:lnSpc>
              <a:spcBef>
                <a:spcPts val="900"/>
              </a:spcBef>
              <a:buSzPct val="100000"/>
              <a:buFont typeface="Arial"/>
              <a:buChar char="•"/>
              <a:defRPr sz="3913">
                <a:latin typeface="Calibri"/>
                <a:ea typeface="Calibri"/>
                <a:cs typeface="Calibri"/>
                <a:sym typeface="Calibri"/>
              </a:defRPr>
            </a:pPr>
            <a:r>
              <a:t>Biblical Arguments:</a:t>
            </a:r>
          </a:p>
          <a:p>
            <a:pPr lvl="1" marL="624078" indent="-208026" algn="l" defTabSz="832104">
              <a:lnSpc>
                <a:spcPct val="90000"/>
              </a:lnSpc>
              <a:spcBef>
                <a:spcPts val="400"/>
              </a:spcBef>
              <a:buSzPct val="100000"/>
              <a:buFont typeface="Arial"/>
              <a:buChar char="•"/>
              <a:defRPr b="1" sz="3549">
                <a:latin typeface="Calibri"/>
                <a:ea typeface="Calibri"/>
                <a:cs typeface="Calibri"/>
                <a:sym typeface="Calibri"/>
              </a:defRPr>
            </a:pPr>
            <a:r>
              <a:t>Man is </a:t>
            </a:r>
            <a:r>
              <a:rPr i="1"/>
              <a:t>uniquely</a:t>
            </a:r>
            <a:r>
              <a:t> in the image of God</a:t>
            </a:r>
            <a:r>
              <a:rPr b="0"/>
              <a:t>.  Genesis 2:17. Then the LORD God formed man of dust from the ground, and </a:t>
            </a:r>
            <a:r>
              <a:rPr b="0" i="1"/>
              <a:t>breathed into his nostrils </a:t>
            </a:r>
            <a:r>
              <a:rPr b="0"/>
              <a:t>the breath of life; and man became a living being.  Cf Gen. 1:16-27  not an APE.</a:t>
            </a:r>
          </a:p>
          <a:p>
            <a:pPr lvl="1" marL="624078" indent="-208026" algn="l" defTabSz="832104">
              <a:lnSpc>
                <a:spcPct val="90000"/>
              </a:lnSpc>
              <a:spcBef>
                <a:spcPts val="400"/>
              </a:spcBef>
              <a:buSzPct val="100000"/>
              <a:buFont typeface="Arial"/>
              <a:buChar char="•"/>
              <a:defRPr b="1" sz="3549">
                <a:latin typeface="Calibri"/>
                <a:ea typeface="Calibri"/>
                <a:cs typeface="Calibri"/>
                <a:sym typeface="Calibri"/>
              </a:defRPr>
            </a:pPr>
            <a:r>
              <a:t>No death before sin</a:t>
            </a:r>
            <a:r>
              <a:rPr b="0"/>
              <a:t>.  Romans 5:12.  “Therefore, just as through one man sin entered into the world, and death through sin, and so death spread to all men, because all sinned—”  So the “Gap Theory” must be false.</a:t>
            </a:r>
          </a:p>
          <a:p>
            <a:pPr marL="208026" indent="-208026" algn="l" defTabSz="832104">
              <a:lnSpc>
                <a:spcPct val="90000"/>
              </a:lnSpc>
              <a:spcBef>
                <a:spcPts val="900"/>
              </a:spcBef>
              <a:buSzPct val="100000"/>
              <a:buFont typeface="Arial"/>
              <a:buChar char="•"/>
              <a:defRPr sz="3913">
                <a:latin typeface="Calibri"/>
                <a:ea typeface="Calibri"/>
                <a:cs typeface="Calibri"/>
                <a:sym typeface="Calibri"/>
              </a:defRPr>
            </a:pPr>
            <a:r>
              <a:t>Opposition to Creation:</a:t>
            </a:r>
          </a:p>
          <a:p>
            <a:pPr lvl="1" marL="624078" indent="-208026" algn="l" defTabSz="832104">
              <a:lnSpc>
                <a:spcPct val="90000"/>
              </a:lnSpc>
              <a:spcBef>
                <a:spcPts val="400"/>
              </a:spcBef>
              <a:buSzPct val="100000"/>
              <a:buFont typeface="Arial"/>
              <a:buChar char="•"/>
              <a:defRPr b="1" sz="3549">
                <a:latin typeface="Calibri"/>
                <a:ea typeface="Calibri"/>
                <a:cs typeface="Calibri"/>
                <a:sym typeface="Calibri"/>
              </a:defRPr>
            </a:pPr>
            <a:r>
              <a:t>Creation requires GOD and Miracles</a:t>
            </a:r>
            <a:r>
              <a:rPr b="0"/>
              <a:t> (outside the domain of experimental science)</a:t>
            </a:r>
          </a:p>
          <a:p>
            <a:pPr lvl="1" marL="624078" indent="-208026" algn="l" defTabSz="832104">
              <a:lnSpc>
                <a:spcPct val="90000"/>
              </a:lnSpc>
              <a:spcBef>
                <a:spcPts val="400"/>
              </a:spcBef>
              <a:buSzPct val="100000"/>
              <a:buFont typeface="Arial"/>
              <a:buChar char="•"/>
              <a:defRPr b="1" sz="3549">
                <a:latin typeface="Calibri"/>
                <a:ea typeface="Calibri"/>
                <a:cs typeface="Calibri"/>
                <a:sym typeface="Calibri"/>
              </a:defRPr>
            </a:pPr>
            <a:r>
              <a:t>If Creation and the Flood were true....</a:t>
            </a:r>
            <a:r>
              <a:rPr b="0"/>
              <a:t>. </a:t>
            </a:r>
          </a:p>
        </p:txBody>
      </p:sp>
      <p:sp>
        <p:nvSpPr>
          <p:cNvPr id="226" name="TextBox 4"/>
          <p:cNvSpPr txBox="1"/>
          <p:nvPr/>
        </p:nvSpPr>
        <p:spPr>
          <a:xfrm>
            <a:off x="1330349" y="1019493"/>
            <a:ext cx="2884349" cy="535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914400">
              <a:defRPr sz="2800">
                <a:latin typeface="Calibri"/>
                <a:ea typeface="Calibri"/>
                <a:cs typeface="Calibri"/>
                <a:sym typeface="Calibri"/>
              </a:defRPr>
            </a:lvl1pPr>
          </a:lstStyle>
          <a:p>
            <a:pPr/>
            <a:r>
              <a:t>Dr. Dave Whitcomb</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2" grpId="1" fill="hold">
                                  <p:stCondLst>
                                    <p:cond delay="0"/>
                                  </p:stCondLst>
                                  <p:iterate type="el" backwards="0">
                                    <p:tmAbs val="0"/>
                                  </p:iterate>
                                  <p:childTnLst>
                                    <p:set>
                                      <p:cBhvr>
                                        <p:cTn id="6" fill="hold"/>
                                        <p:tgtEl>
                                          <p:spTgt spid="225">
                                            <p:bg/>
                                          </p:spTgt>
                                        </p:tgtEl>
                                        <p:attrNameLst>
                                          <p:attrName>style.visibility</p:attrName>
                                        </p:attrNameLst>
                                      </p:cBhvr>
                                      <p:to>
                                        <p:strVal val="visible"/>
                                      </p:to>
                                    </p:set>
                                    <p:animEffect filter="wipe(up)" transition="in">
                                      <p:cBhvr>
                                        <p:cTn id="7" dur="500"/>
                                        <p:tgtEl>
                                          <p:spTgt spid="225">
                                            <p:bg/>
                                          </p:spTgt>
                                        </p:tgtEl>
                                      </p:cBhvr>
                                    </p:animEffect>
                                  </p:childTnLst>
                                </p:cTn>
                              </p:par>
                              <p:par>
                                <p:cTn id="8" presetClass="entr" nodeType="withEffect" presetSubtype="1" presetID="22" grpId="1" fill="hold">
                                  <p:stCondLst>
                                    <p:cond delay="0"/>
                                  </p:stCondLst>
                                  <p:iterate type="el" backwards="0">
                                    <p:tmAbs val="0"/>
                                  </p:iterate>
                                  <p:childTnLst>
                                    <p:set>
                                      <p:cBhvr>
                                        <p:cTn id="9" fill="hold"/>
                                        <p:tgtEl>
                                          <p:spTgt spid="225">
                                            <p:txEl>
                                              <p:pRg st="0" end="0"/>
                                            </p:txEl>
                                          </p:spTgt>
                                        </p:tgtEl>
                                        <p:attrNameLst>
                                          <p:attrName>style.visibility</p:attrName>
                                        </p:attrNameLst>
                                      </p:cBhvr>
                                      <p:to>
                                        <p:strVal val="visible"/>
                                      </p:to>
                                    </p:set>
                                    <p:animEffect filter="wipe(up)" transition="in">
                                      <p:cBhvr>
                                        <p:cTn id="10" dur="500"/>
                                        <p:tgtEl>
                                          <p:spTgt spid="225">
                                            <p:txEl>
                                              <p:pRg st="0" end="0"/>
                                            </p:txEl>
                                          </p:spTgt>
                                        </p:tgtEl>
                                      </p:cBhvr>
                                    </p:animEffect>
                                  </p:childTnLst>
                                </p:cTn>
                              </p:par>
                              <p:par>
                                <p:cTn id="11" presetClass="entr" nodeType="withEffect" presetSubtype="1" presetID="22" grpId="1" fill="hold">
                                  <p:stCondLst>
                                    <p:cond delay="0"/>
                                  </p:stCondLst>
                                  <p:iterate type="el" backwards="0">
                                    <p:tmAbs val="0"/>
                                  </p:iterate>
                                  <p:childTnLst>
                                    <p:set>
                                      <p:cBhvr>
                                        <p:cTn id="12" fill="hold"/>
                                        <p:tgtEl>
                                          <p:spTgt spid="225">
                                            <p:txEl>
                                              <p:pRg st="1" end="1"/>
                                            </p:txEl>
                                          </p:spTgt>
                                        </p:tgtEl>
                                        <p:attrNameLst>
                                          <p:attrName>style.visibility</p:attrName>
                                        </p:attrNameLst>
                                      </p:cBhvr>
                                      <p:to>
                                        <p:strVal val="visible"/>
                                      </p:to>
                                    </p:set>
                                    <p:animEffect filter="wipe(up)" transition="in">
                                      <p:cBhvr>
                                        <p:cTn id="13" dur="500"/>
                                        <p:tgtEl>
                                          <p:spTgt spid="225">
                                            <p:txEl>
                                              <p:pRg st="1" end="1"/>
                                            </p:txEl>
                                          </p:spTgt>
                                        </p:tgtEl>
                                      </p:cBhvr>
                                    </p:animEffect>
                                  </p:childTnLst>
                                </p:cTn>
                              </p:par>
                              <p:par>
                                <p:cTn id="14" presetClass="entr" nodeType="withEffect" presetSubtype="1" presetID="22" grpId="1" fill="hold">
                                  <p:stCondLst>
                                    <p:cond delay="0"/>
                                  </p:stCondLst>
                                  <p:iterate type="el" backwards="0">
                                    <p:tmAbs val="0"/>
                                  </p:iterate>
                                  <p:childTnLst>
                                    <p:set>
                                      <p:cBhvr>
                                        <p:cTn id="15" fill="hold"/>
                                        <p:tgtEl>
                                          <p:spTgt spid="225">
                                            <p:txEl>
                                              <p:pRg st="2" end="2"/>
                                            </p:txEl>
                                          </p:spTgt>
                                        </p:tgtEl>
                                        <p:attrNameLst>
                                          <p:attrName>style.visibility</p:attrName>
                                        </p:attrNameLst>
                                      </p:cBhvr>
                                      <p:to>
                                        <p:strVal val="visible"/>
                                      </p:to>
                                    </p:set>
                                    <p:animEffect filter="wipe(up)" transition="in">
                                      <p:cBhvr>
                                        <p:cTn id="16" dur="500"/>
                                        <p:tgtEl>
                                          <p:spTgt spid="22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1" presetID="22" grpId="1" fill="hold">
                                  <p:stCondLst>
                                    <p:cond delay="0"/>
                                  </p:stCondLst>
                                  <p:iterate type="el" backwards="0">
                                    <p:tmAbs val="0"/>
                                  </p:iterate>
                                  <p:childTnLst>
                                    <p:set>
                                      <p:cBhvr>
                                        <p:cTn id="20" fill="hold"/>
                                        <p:tgtEl>
                                          <p:spTgt spid="225">
                                            <p:txEl>
                                              <p:pRg st="3" end="3"/>
                                            </p:txEl>
                                          </p:spTgt>
                                        </p:tgtEl>
                                        <p:attrNameLst>
                                          <p:attrName>style.visibility</p:attrName>
                                        </p:attrNameLst>
                                      </p:cBhvr>
                                      <p:to>
                                        <p:strVal val="visible"/>
                                      </p:to>
                                    </p:set>
                                    <p:animEffect filter="wipe(up)" transition="in">
                                      <p:cBhvr>
                                        <p:cTn id="21" dur="500"/>
                                        <p:tgtEl>
                                          <p:spTgt spid="225">
                                            <p:txEl>
                                              <p:pRg st="3" end="3"/>
                                            </p:txEl>
                                          </p:spTgt>
                                        </p:tgtEl>
                                      </p:cBhvr>
                                    </p:animEffect>
                                  </p:childTnLst>
                                </p:cTn>
                              </p:par>
                              <p:par>
                                <p:cTn id="22" presetClass="entr" nodeType="withEffect" presetSubtype="1" presetID="22" grpId="1" fill="hold">
                                  <p:stCondLst>
                                    <p:cond delay="0"/>
                                  </p:stCondLst>
                                  <p:iterate type="el" backwards="0">
                                    <p:tmAbs val="0"/>
                                  </p:iterate>
                                  <p:childTnLst>
                                    <p:set>
                                      <p:cBhvr>
                                        <p:cTn id="23" fill="hold"/>
                                        <p:tgtEl>
                                          <p:spTgt spid="225">
                                            <p:txEl>
                                              <p:pRg st="4" end="4"/>
                                            </p:txEl>
                                          </p:spTgt>
                                        </p:tgtEl>
                                        <p:attrNameLst>
                                          <p:attrName>style.visibility</p:attrName>
                                        </p:attrNameLst>
                                      </p:cBhvr>
                                      <p:to>
                                        <p:strVal val="visible"/>
                                      </p:to>
                                    </p:set>
                                    <p:animEffect filter="wipe(up)" transition="in">
                                      <p:cBhvr>
                                        <p:cTn id="24" dur="500"/>
                                        <p:tgtEl>
                                          <p:spTgt spid="225">
                                            <p:txEl>
                                              <p:pRg st="4" end="4"/>
                                            </p:txEl>
                                          </p:spTgt>
                                        </p:tgtEl>
                                      </p:cBhvr>
                                    </p:animEffect>
                                  </p:childTnLst>
                                </p:cTn>
                              </p:par>
                              <p:par>
                                <p:cTn id="25" presetClass="entr" nodeType="withEffect" presetSubtype="1" presetID="22" grpId="1" fill="hold">
                                  <p:stCondLst>
                                    <p:cond delay="0"/>
                                  </p:stCondLst>
                                  <p:iterate type="el" backwards="0">
                                    <p:tmAbs val="0"/>
                                  </p:iterate>
                                  <p:childTnLst>
                                    <p:set>
                                      <p:cBhvr>
                                        <p:cTn id="26" fill="hold"/>
                                        <p:tgtEl>
                                          <p:spTgt spid="225">
                                            <p:txEl>
                                              <p:pRg st="5" end="5"/>
                                            </p:txEl>
                                          </p:spTgt>
                                        </p:tgtEl>
                                        <p:attrNameLst>
                                          <p:attrName>style.visibility</p:attrName>
                                        </p:attrNameLst>
                                      </p:cBhvr>
                                      <p:to>
                                        <p:strVal val="visible"/>
                                      </p:to>
                                    </p:set>
                                    <p:animEffect filter="wipe(up)" transition="in">
                                      <p:cBhvr>
                                        <p:cTn id="27" dur="500"/>
                                        <p:tgtEl>
                                          <p:spTgt spid="225">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25" grpId="1"/>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8" name="2 Peter 3:3-7"/>
          <p:cNvSpPr txBox="1"/>
          <p:nvPr>
            <p:ph type="title"/>
          </p:nvPr>
        </p:nvSpPr>
        <p:spPr>
          <a:xfrm>
            <a:off x="838199" y="-1"/>
            <a:ext cx="10515601" cy="1325564"/>
          </a:xfrm>
          <a:prstGeom prst="rect">
            <a:avLst/>
          </a:prstGeom>
        </p:spPr>
        <p:txBody>
          <a:bodyPr lIns="45719" tIns="45719" rIns="45719" bIns="45719" anchor="ctr"/>
          <a:lstStyle>
            <a:lvl1pPr defTabSz="914400">
              <a:lnSpc>
                <a:spcPct val="90000"/>
              </a:lnSpc>
              <a:defRPr sz="4800">
                <a:solidFill>
                  <a:srgbClr val="5B9BD5"/>
                </a:solidFill>
                <a:latin typeface="Calibri"/>
                <a:ea typeface="Calibri"/>
                <a:cs typeface="Calibri"/>
                <a:sym typeface="Calibri"/>
              </a:defRPr>
            </a:lvl1pPr>
          </a:lstStyle>
          <a:p>
            <a:pPr/>
            <a:r>
              <a:t>2 Peter 3:3-7</a:t>
            </a:r>
          </a:p>
        </p:txBody>
      </p:sp>
      <p:sp>
        <p:nvSpPr>
          <p:cNvPr id="229" name="3 Know this first of all, that in the last days mockers will come with their mocking, following after their own lusts,…"/>
          <p:cNvSpPr txBox="1"/>
          <p:nvPr>
            <p:ph type="body" idx="1"/>
          </p:nvPr>
        </p:nvSpPr>
        <p:spPr>
          <a:xfrm>
            <a:off x="838199" y="1683154"/>
            <a:ext cx="11328401" cy="6387292"/>
          </a:xfrm>
          <a:prstGeom prst="rect">
            <a:avLst/>
          </a:prstGeom>
        </p:spPr>
        <p:txBody>
          <a:bodyPr lIns="45719" tIns="45719" rIns="45719" bIns="45719"/>
          <a:lstStyle/>
          <a:p>
            <a:pPr algn="l" defTabSz="822959">
              <a:lnSpc>
                <a:spcPct val="90000"/>
              </a:lnSpc>
              <a:spcBef>
                <a:spcPts val="900"/>
              </a:spcBef>
              <a:buFont typeface="Arial"/>
              <a:defRPr sz="3150">
                <a:latin typeface="Calibri"/>
                <a:ea typeface="Calibri"/>
                <a:cs typeface="Calibri"/>
                <a:sym typeface="Calibri"/>
              </a:defRPr>
            </a:pPr>
            <a:r>
              <a:t>3 </a:t>
            </a:r>
            <a:r>
              <a:rPr b="1"/>
              <a:t>Know this first of all</a:t>
            </a:r>
            <a:r>
              <a:t>, that in the last days </a:t>
            </a:r>
            <a:r>
              <a:rPr b="1"/>
              <a:t>mockers will come </a:t>
            </a:r>
            <a:r>
              <a:t>with their mocking, following after their own lusts, </a:t>
            </a:r>
            <a:endParaRPr sz="3330"/>
          </a:p>
          <a:p>
            <a:pPr algn="l" defTabSz="822959">
              <a:lnSpc>
                <a:spcPct val="90000"/>
              </a:lnSpc>
              <a:spcBef>
                <a:spcPts val="900"/>
              </a:spcBef>
              <a:buFont typeface="Arial"/>
              <a:defRPr sz="3150">
                <a:latin typeface="Calibri"/>
                <a:ea typeface="Calibri"/>
                <a:cs typeface="Calibri"/>
                <a:sym typeface="Calibri"/>
              </a:defRPr>
            </a:pPr>
            <a:r>
              <a:t>4 and saying, “Where is the promise of His coming? For ever since the fathers fell asleep, all continues just as it was from the beginning of creation.” </a:t>
            </a:r>
            <a:endParaRPr sz="3330"/>
          </a:p>
          <a:p>
            <a:pPr algn="l" defTabSz="822959">
              <a:lnSpc>
                <a:spcPct val="90000"/>
              </a:lnSpc>
              <a:spcBef>
                <a:spcPts val="900"/>
              </a:spcBef>
              <a:buFont typeface="Arial"/>
              <a:defRPr sz="3150">
                <a:latin typeface="Calibri"/>
                <a:ea typeface="Calibri"/>
                <a:cs typeface="Calibri"/>
                <a:sym typeface="Calibri"/>
              </a:defRPr>
            </a:pPr>
            <a:r>
              <a:t>5 For when they maintain this, it escapes their notice that </a:t>
            </a:r>
            <a:r>
              <a:rPr b="1"/>
              <a:t>by the word of God the heavens existed long ago and the earth was formed </a:t>
            </a:r>
            <a:r>
              <a:t>out of water and by water, </a:t>
            </a:r>
            <a:endParaRPr sz="3330"/>
          </a:p>
          <a:p>
            <a:pPr algn="l" defTabSz="822959">
              <a:lnSpc>
                <a:spcPct val="90000"/>
              </a:lnSpc>
              <a:spcBef>
                <a:spcPts val="900"/>
              </a:spcBef>
              <a:buFont typeface="Arial"/>
              <a:defRPr sz="3150">
                <a:latin typeface="Calibri"/>
                <a:ea typeface="Calibri"/>
                <a:cs typeface="Calibri"/>
                <a:sym typeface="Calibri"/>
              </a:defRPr>
            </a:pPr>
            <a:r>
              <a:t>6 through which </a:t>
            </a:r>
            <a:r>
              <a:rPr b="1"/>
              <a:t>the world at that time was destroyed</a:t>
            </a:r>
            <a:r>
              <a:t>, being flooded with water.</a:t>
            </a:r>
            <a:endParaRPr sz="3420"/>
          </a:p>
          <a:p>
            <a:pPr algn="l" defTabSz="822959">
              <a:lnSpc>
                <a:spcPct val="90000"/>
              </a:lnSpc>
              <a:spcBef>
                <a:spcPts val="900"/>
              </a:spcBef>
              <a:buFont typeface="Arial"/>
              <a:defRPr sz="3150">
                <a:latin typeface="Calibri"/>
                <a:ea typeface="Calibri"/>
                <a:cs typeface="Calibri"/>
                <a:sym typeface="Calibri"/>
              </a:defRPr>
            </a:pPr>
            <a:r>
              <a:t> 7 But by His word the present heavens and earth are </a:t>
            </a:r>
            <a:r>
              <a:rPr b="1"/>
              <a:t>being reserved for fire</a:t>
            </a:r>
            <a:r>
              <a:t>, kept for the day </a:t>
            </a:r>
            <a:r>
              <a:rPr b="1">
                <a:solidFill>
                  <a:srgbClr val="FF0000"/>
                </a:solidFill>
              </a:rPr>
              <a:t>of judgment and destruction of ungodly men</a:t>
            </a:r>
            <a:r>
              <a:t>.</a:t>
            </a:r>
          </a:p>
        </p:txBody>
      </p:sp>
      <p:sp>
        <p:nvSpPr>
          <p:cNvPr id="230" name="TextBox 3"/>
          <p:cNvSpPr txBox="1"/>
          <p:nvPr/>
        </p:nvSpPr>
        <p:spPr>
          <a:xfrm>
            <a:off x="391922" y="8064388"/>
            <a:ext cx="12220956" cy="1107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defTabSz="914400">
              <a:defRPr b="1" sz="3300">
                <a:latin typeface="Calibri"/>
                <a:ea typeface="Calibri"/>
                <a:cs typeface="Calibri"/>
                <a:sym typeface="Calibri"/>
              </a:defRPr>
            </a:pPr>
            <a:r>
              <a:t>Do NOT underestimate the power and wisdom of The Most High God!</a:t>
            </a:r>
          </a:p>
          <a:p>
            <a:pPr algn="l" defTabSz="914400">
              <a:defRPr sz="3300">
                <a:latin typeface="Calibri"/>
                <a:ea typeface="Calibri"/>
                <a:cs typeface="Calibri"/>
                <a:sym typeface="Calibri"/>
              </a:defRPr>
            </a:pPr>
            <a:r>
              <a:t>-   Common error, “You thought that I was just like you”, Ps 50:21.</a:t>
            </a:r>
          </a:p>
        </p:txBody>
      </p:sp>
      <p:sp>
        <p:nvSpPr>
          <p:cNvPr id="231" name="TextBox 4"/>
          <p:cNvSpPr txBox="1"/>
          <p:nvPr/>
        </p:nvSpPr>
        <p:spPr>
          <a:xfrm>
            <a:off x="1330349" y="1019493"/>
            <a:ext cx="2884349" cy="535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914400">
              <a:defRPr sz="2800">
                <a:latin typeface="Calibri"/>
                <a:ea typeface="Calibri"/>
                <a:cs typeface="Calibri"/>
                <a:sym typeface="Calibri"/>
              </a:defRPr>
            </a:lvl1pPr>
          </a:lstStyle>
          <a:p>
            <a:pPr/>
            <a:r>
              <a:t>Dr. Dave Whitcomb</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2" grpId="1" fill="hold">
                                  <p:stCondLst>
                                    <p:cond delay="0"/>
                                  </p:stCondLst>
                                  <p:iterate type="el" backwards="0">
                                    <p:tmAbs val="0"/>
                                  </p:iterate>
                                  <p:childTnLst>
                                    <p:set>
                                      <p:cBhvr>
                                        <p:cTn id="6" fill="hold"/>
                                        <p:tgtEl>
                                          <p:spTgt spid="230"/>
                                        </p:tgtEl>
                                        <p:attrNameLst>
                                          <p:attrName>style.visibility</p:attrName>
                                        </p:attrNameLst>
                                      </p:cBhvr>
                                      <p:to>
                                        <p:strVal val="visible"/>
                                      </p:to>
                                    </p:set>
                                    <p:animEffect filter="wipe(up)" transition="in">
                                      <p:cBhvr>
                                        <p:cTn id="7" dur="500"/>
                                        <p:tgtEl>
                                          <p:spTgt spid="2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0" grpId="1"/>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3" name="Man is expected, like the rest of creation, to completely join in with God’s plan.…"/>
          <p:cNvSpPr txBox="1"/>
          <p:nvPr/>
        </p:nvSpPr>
        <p:spPr>
          <a:xfrm>
            <a:off x="1951284" y="2057304"/>
            <a:ext cx="10880443" cy="6629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640080" indent="-411480" algn="l">
              <a:spcBef>
                <a:spcPts val="2800"/>
              </a:spcBef>
              <a:buSzPct val="100000"/>
              <a:buChar char="•"/>
            </a:pPr>
            <a:r>
              <a:t>Man is expected, like the rest of creation, to completely join in with God’s plan. </a:t>
            </a:r>
          </a:p>
          <a:p>
            <a:pPr marL="640080" indent="-411480" algn="l">
              <a:spcBef>
                <a:spcPts val="2800"/>
              </a:spcBef>
              <a:buSzPct val="100000"/>
              <a:buChar char="•"/>
            </a:pPr>
            <a:r>
              <a:t>Genesis 1 destroys the many barriers man uses to excuse his disobedience by presenting how intimately He is involved in our lives. </a:t>
            </a:r>
          </a:p>
          <a:p>
            <a:pPr marL="640080" indent="-411480" algn="l">
              <a:spcBef>
                <a:spcPts val="2800"/>
              </a:spcBef>
              <a:buSzPct val="100000"/>
              <a:buChar char="•"/>
            </a:pPr>
            <a:r>
              <a:t>Man’s greatest knowledge comes from understanding his life in relationship with God’s purpose for his life. </a:t>
            </a:r>
          </a:p>
          <a:p>
            <a:pPr marL="640080" indent="-411480" algn="l">
              <a:spcBef>
                <a:spcPts val="2800"/>
              </a:spcBef>
              <a:buSzPct val="100000"/>
              <a:buChar char="•"/>
            </a:pPr>
            <a:r>
              <a:t>Man’s greatest peace comes from living in harmony with God’s purpose for his life.</a:t>
            </a:r>
          </a:p>
        </p:txBody>
      </p:sp>
      <p:sp>
        <p:nvSpPr>
          <p:cNvPr id="234" name="Creation’s purpose"/>
          <p:cNvSpPr txBox="1"/>
          <p:nvPr/>
        </p:nvSpPr>
        <p:spPr>
          <a:xfrm>
            <a:off x="5027882" y="1123787"/>
            <a:ext cx="4249490"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000">
                <a:solidFill>
                  <a:srgbClr val="001448"/>
                </a:solidFill>
                <a:latin typeface="Times"/>
                <a:ea typeface="Times"/>
                <a:cs typeface="Times"/>
                <a:sym typeface="Times"/>
              </a:defRPr>
            </a:lvl1pPr>
          </a:lstStyle>
          <a:p>
            <a:pPr/>
            <a:r>
              <a:t>Creation’s purpose</a:t>
            </a:r>
          </a:p>
        </p:txBody>
      </p:sp>
      <p:sp>
        <p:nvSpPr>
          <p:cNvPr id="235" name="C) Creation’s Purpose"/>
          <p:cNvSpPr txBox="1"/>
          <p:nvPr>
            <p:ph type="title"/>
          </p:nvPr>
        </p:nvSpPr>
        <p:spPr>
          <a:prstGeom prst="rect">
            <a:avLst/>
          </a:prstGeom>
        </p:spPr>
        <p:txBody>
          <a:bodyPr/>
          <a:lstStyle/>
          <a:p>
            <a:pPr/>
            <a:r>
              <a:t>C) Creation’s Purpose</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233">
                                            <p:bg/>
                                          </p:spTgt>
                                        </p:tgtEl>
                                        <p:attrNameLst>
                                          <p:attrName>style.visibility</p:attrName>
                                        </p:attrNameLst>
                                      </p:cBhvr>
                                      <p:to>
                                        <p:strVal val="visible"/>
                                      </p:to>
                                    </p:set>
                                    <p:anim calcmode="lin" valueType="num">
                                      <p:cBhvr>
                                        <p:cTn id="7" dur="2500" fill="hold"/>
                                        <p:tgtEl>
                                          <p:spTgt spid="233">
                                            <p:bg/>
                                          </p:spTgt>
                                        </p:tgtEl>
                                        <p:attrNameLst>
                                          <p:attrName>ppt_x</p:attrName>
                                        </p:attrNameLst>
                                      </p:cBhvr>
                                      <p:tavLst>
                                        <p:tav tm="0">
                                          <p:val>
                                            <p:strVal val="#ppt_x"/>
                                          </p:val>
                                        </p:tav>
                                        <p:tav tm="100000">
                                          <p:val>
                                            <p:strVal val="#ppt_x"/>
                                          </p:val>
                                        </p:tav>
                                      </p:tavLst>
                                    </p:anim>
                                    <p:anim calcmode="lin" valueType="num">
                                      <p:cBhvr>
                                        <p:cTn id="8" dur="2500" fill="hold"/>
                                        <p:tgtEl>
                                          <p:spTgt spid="233">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233">
                                            <p:txEl>
                                              <p:pRg st="0" end="0"/>
                                            </p:txEl>
                                          </p:spTgt>
                                        </p:tgtEl>
                                        <p:attrNameLst>
                                          <p:attrName>style.visibility</p:attrName>
                                        </p:attrNameLst>
                                      </p:cBhvr>
                                      <p:to>
                                        <p:strVal val="visible"/>
                                      </p:to>
                                    </p:set>
                                    <p:anim calcmode="lin" valueType="num">
                                      <p:cBhvr>
                                        <p:cTn id="11" dur="2500" fill="hold"/>
                                        <p:tgtEl>
                                          <p:spTgt spid="233">
                                            <p:txEl>
                                              <p:pRg st="0" end="0"/>
                                            </p:txEl>
                                          </p:spTgt>
                                        </p:tgtEl>
                                        <p:attrNameLst>
                                          <p:attrName>ppt_x</p:attrName>
                                        </p:attrNameLst>
                                      </p:cBhvr>
                                      <p:tavLst>
                                        <p:tav tm="0">
                                          <p:val>
                                            <p:strVal val="#ppt_x"/>
                                          </p:val>
                                        </p:tav>
                                        <p:tav tm="100000">
                                          <p:val>
                                            <p:strVal val="#ppt_x"/>
                                          </p:val>
                                        </p:tav>
                                      </p:tavLst>
                                    </p:anim>
                                    <p:anim calcmode="lin" valueType="num">
                                      <p:cBhvr>
                                        <p:cTn id="12" dur="2500" fill="hold"/>
                                        <p:tgtEl>
                                          <p:spTgt spid="2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233">
                                            <p:txEl>
                                              <p:pRg st="1" end="1"/>
                                            </p:txEl>
                                          </p:spTgt>
                                        </p:tgtEl>
                                        <p:attrNameLst>
                                          <p:attrName>style.visibility</p:attrName>
                                        </p:attrNameLst>
                                      </p:cBhvr>
                                      <p:to>
                                        <p:strVal val="visible"/>
                                      </p:to>
                                    </p:set>
                                    <p:anim calcmode="lin" valueType="num">
                                      <p:cBhvr>
                                        <p:cTn id="17" dur="2500" fill="hold"/>
                                        <p:tgtEl>
                                          <p:spTgt spid="233">
                                            <p:txEl>
                                              <p:pRg st="1" end="1"/>
                                            </p:txEl>
                                          </p:spTgt>
                                        </p:tgtEl>
                                        <p:attrNameLst>
                                          <p:attrName>ppt_x</p:attrName>
                                        </p:attrNameLst>
                                      </p:cBhvr>
                                      <p:tavLst>
                                        <p:tav tm="0">
                                          <p:val>
                                            <p:strVal val="#ppt_x"/>
                                          </p:val>
                                        </p:tav>
                                        <p:tav tm="100000">
                                          <p:val>
                                            <p:strVal val="#ppt_x"/>
                                          </p:val>
                                        </p:tav>
                                      </p:tavLst>
                                    </p:anim>
                                    <p:anim calcmode="lin" valueType="num">
                                      <p:cBhvr>
                                        <p:cTn id="18" dur="2500" fill="hold"/>
                                        <p:tgtEl>
                                          <p:spTgt spid="23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1" fill="hold">
                                  <p:stCondLst>
                                    <p:cond delay="0"/>
                                  </p:stCondLst>
                                  <p:iterate type="el" backwards="0">
                                    <p:tmAbs val="0"/>
                                  </p:iterate>
                                  <p:childTnLst>
                                    <p:set>
                                      <p:cBhvr>
                                        <p:cTn id="22" fill="hold"/>
                                        <p:tgtEl>
                                          <p:spTgt spid="233">
                                            <p:txEl>
                                              <p:pRg st="2" end="2"/>
                                            </p:txEl>
                                          </p:spTgt>
                                        </p:tgtEl>
                                        <p:attrNameLst>
                                          <p:attrName>style.visibility</p:attrName>
                                        </p:attrNameLst>
                                      </p:cBhvr>
                                      <p:to>
                                        <p:strVal val="visible"/>
                                      </p:to>
                                    </p:set>
                                    <p:anim calcmode="lin" valueType="num">
                                      <p:cBhvr>
                                        <p:cTn id="23" dur="2500" fill="hold"/>
                                        <p:tgtEl>
                                          <p:spTgt spid="233">
                                            <p:txEl>
                                              <p:pRg st="2" end="2"/>
                                            </p:txEl>
                                          </p:spTgt>
                                        </p:tgtEl>
                                        <p:attrNameLst>
                                          <p:attrName>ppt_x</p:attrName>
                                        </p:attrNameLst>
                                      </p:cBhvr>
                                      <p:tavLst>
                                        <p:tav tm="0">
                                          <p:val>
                                            <p:strVal val="#ppt_x"/>
                                          </p:val>
                                        </p:tav>
                                        <p:tav tm="100000">
                                          <p:val>
                                            <p:strVal val="#ppt_x"/>
                                          </p:val>
                                        </p:tav>
                                      </p:tavLst>
                                    </p:anim>
                                    <p:anim calcmode="lin" valueType="num">
                                      <p:cBhvr>
                                        <p:cTn id="24" dur="2500" fill="hold"/>
                                        <p:tgtEl>
                                          <p:spTgt spid="23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4" presetID="2" grpId="1" fill="hold">
                                  <p:stCondLst>
                                    <p:cond delay="0"/>
                                  </p:stCondLst>
                                  <p:iterate type="el" backwards="0">
                                    <p:tmAbs val="0"/>
                                  </p:iterate>
                                  <p:childTnLst>
                                    <p:set>
                                      <p:cBhvr>
                                        <p:cTn id="28" fill="hold"/>
                                        <p:tgtEl>
                                          <p:spTgt spid="233">
                                            <p:txEl>
                                              <p:pRg st="3" end="3"/>
                                            </p:txEl>
                                          </p:spTgt>
                                        </p:tgtEl>
                                        <p:attrNameLst>
                                          <p:attrName>style.visibility</p:attrName>
                                        </p:attrNameLst>
                                      </p:cBhvr>
                                      <p:to>
                                        <p:strVal val="visible"/>
                                      </p:to>
                                    </p:set>
                                    <p:anim calcmode="lin" valueType="num">
                                      <p:cBhvr>
                                        <p:cTn id="29" dur="2500" fill="hold"/>
                                        <p:tgtEl>
                                          <p:spTgt spid="233">
                                            <p:txEl>
                                              <p:pRg st="3" end="3"/>
                                            </p:txEl>
                                          </p:spTgt>
                                        </p:tgtEl>
                                        <p:attrNameLst>
                                          <p:attrName>ppt_x</p:attrName>
                                        </p:attrNameLst>
                                      </p:cBhvr>
                                      <p:tavLst>
                                        <p:tav tm="0">
                                          <p:val>
                                            <p:strVal val="#ppt_x"/>
                                          </p:val>
                                        </p:tav>
                                        <p:tav tm="100000">
                                          <p:val>
                                            <p:strVal val="#ppt_x"/>
                                          </p:val>
                                        </p:tav>
                                      </p:tavLst>
                                    </p:anim>
                                    <p:anim calcmode="lin" valueType="num">
                                      <p:cBhvr>
                                        <p:cTn id="30" dur="2500" fill="hold"/>
                                        <p:tgtEl>
                                          <p:spTgt spid="23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33" grpId="1"/>
    </p:bldLst>
  </p:timing>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7" name="God made us to know and obey Him.…"/>
          <p:cNvSpPr txBox="1"/>
          <p:nvPr/>
        </p:nvSpPr>
        <p:spPr>
          <a:xfrm>
            <a:off x="1687229" y="1092103"/>
            <a:ext cx="10950482" cy="736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640080" indent="-411480" algn="l">
              <a:spcBef>
                <a:spcPts val="3400"/>
              </a:spcBef>
              <a:buSzPct val="100000"/>
              <a:buChar char="•"/>
              <a:defRPr sz="3900"/>
            </a:pPr>
            <a:r>
              <a:t>God made us to know and obey Him.</a:t>
            </a:r>
          </a:p>
          <a:p>
            <a:pPr marL="640080" indent="-411480" algn="l">
              <a:spcBef>
                <a:spcPts val="3400"/>
              </a:spcBef>
              <a:buSzPct val="100000"/>
              <a:buChar char="•"/>
              <a:defRPr sz="3900"/>
            </a:pPr>
            <a:r>
              <a:t>God spreads out the universe to capture our hearts and minds in worship and adoration.</a:t>
            </a:r>
          </a:p>
          <a:p>
            <a:pPr marL="640080" indent="-411480" algn="l">
              <a:spcBef>
                <a:spcPts val="3400"/>
              </a:spcBef>
              <a:buSzPct val="100000"/>
              <a:buChar char="•"/>
              <a:defRPr sz="3900"/>
            </a:pPr>
            <a:r>
              <a:t>God made us in His image so we can know Him and thoroughly delight in Him and what He has made.</a:t>
            </a:r>
          </a:p>
          <a:p>
            <a:pPr marL="640080" indent="-411480" algn="l">
              <a:spcBef>
                <a:spcPts val="3400"/>
              </a:spcBef>
              <a:buSzPct val="100000"/>
              <a:buChar char="•"/>
              <a:defRPr sz="3900"/>
            </a:pPr>
            <a:r>
              <a:t>God’s goodness is evidenced by the way He sent His Son Jesus into our sin-warped world and lives, restoring us to His glorious kingdom purposes.</a:t>
            </a:r>
          </a:p>
        </p:txBody>
      </p:sp>
      <p:sp>
        <p:nvSpPr>
          <p:cNvPr id="238" name="Summary"/>
          <p:cNvSpPr txBox="1"/>
          <p:nvPr>
            <p:ph type="title"/>
          </p:nvPr>
        </p:nvSpPr>
        <p:spPr>
          <a:prstGeom prst="rect">
            <a:avLst/>
          </a:prstGeom>
        </p:spPr>
        <p:txBody>
          <a:bodyPr/>
          <a:lstStyle/>
          <a:p>
            <a:pPr/>
            <a:r>
              <a:t>Summary</a:t>
            </a:r>
          </a:p>
        </p:txBody>
      </p:sp>
    </p:spTree>
  </p:cSld>
  <p:clrMapOvr>
    <a:masterClrMapping/>
  </p:clrMapOvr>
  <mc:AlternateContent xmlns:mc="http://schemas.openxmlformats.org/markup-compatibility/2006">
    <mc:Choice xmlns:p14="http://schemas.microsoft.com/office/powerpoint/2010/main" Requires="p14">
      <p:transition spd="slow" advClick="1" p14:dur="27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237">
                                            <p:bg/>
                                          </p:spTgt>
                                        </p:tgtEl>
                                        <p:attrNameLst>
                                          <p:attrName>style.visibility</p:attrName>
                                        </p:attrNameLst>
                                      </p:cBhvr>
                                      <p:to>
                                        <p:strVal val="visible"/>
                                      </p:to>
                                    </p:set>
                                    <p:anim calcmode="lin" valueType="num">
                                      <p:cBhvr>
                                        <p:cTn id="7" dur="1250" fill="hold"/>
                                        <p:tgtEl>
                                          <p:spTgt spid="237">
                                            <p:bg/>
                                          </p:spTgt>
                                        </p:tgtEl>
                                        <p:attrNameLst>
                                          <p:attrName>ppt_x</p:attrName>
                                        </p:attrNameLst>
                                      </p:cBhvr>
                                      <p:tavLst>
                                        <p:tav tm="0">
                                          <p:val>
                                            <p:strVal val="0-#ppt_w/2"/>
                                          </p:val>
                                        </p:tav>
                                        <p:tav tm="100000">
                                          <p:val>
                                            <p:strVal val="#ppt_x"/>
                                          </p:val>
                                        </p:tav>
                                      </p:tavLst>
                                    </p:anim>
                                    <p:anim calcmode="lin" valueType="num">
                                      <p:cBhvr>
                                        <p:cTn id="8" dur="1250" fill="hold"/>
                                        <p:tgtEl>
                                          <p:spTgt spid="237">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237">
                                            <p:txEl>
                                              <p:pRg st="0" end="0"/>
                                            </p:txEl>
                                          </p:spTgt>
                                        </p:tgtEl>
                                        <p:attrNameLst>
                                          <p:attrName>style.visibility</p:attrName>
                                        </p:attrNameLst>
                                      </p:cBhvr>
                                      <p:to>
                                        <p:strVal val="visible"/>
                                      </p:to>
                                    </p:set>
                                    <p:anim calcmode="lin" valueType="num">
                                      <p:cBhvr>
                                        <p:cTn id="11" dur="1250" fill="hold"/>
                                        <p:tgtEl>
                                          <p:spTgt spid="237">
                                            <p:txEl>
                                              <p:pRg st="0" end="0"/>
                                            </p:txEl>
                                          </p:spTgt>
                                        </p:tgtEl>
                                        <p:attrNameLst>
                                          <p:attrName>ppt_x</p:attrName>
                                        </p:attrNameLst>
                                      </p:cBhvr>
                                      <p:tavLst>
                                        <p:tav tm="0">
                                          <p:val>
                                            <p:strVal val="0-#ppt_w/2"/>
                                          </p:val>
                                        </p:tav>
                                        <p:tav tm="100000">
                                          <p:val>
                                            <p:strVal val="#ppt_x"/>
                                          </p:val>
                                        </p:tav>
                                      </p:tavLst>
                                    </p:anim>
                                    <p:anim calcmode="lin" valueType="num">
                                      <p:cBhvr>
                                        <p:cTn id="12" dur="1250" fill="hold"/>
                                        <p:tgtEl>
                                          <p:spTgt spid="23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1" fill="hold">
                                  <p:stCondLst>
                                    <p:cond delay="0"/>
                                  </p:stCondLst>
                                  <p:iterate type="el" backwards="0">
                                    <p:tmAbs val="0"/>
                                  </p:iterate>
                                  <p:childTnLst>
                                    <p:set>
                                      <p:cBhvr>
                                        <p:cTn id="16" fill="hold"/>
                                        <p:tgtEl>
                                          <p:spTgt spid="237">
                                            <p:txEl>
                                              <p:pRg st="1" end="1"/>
                                            </p:txEl>
                                          </p:spTgt>
                                        </p:tgtEl>
                                        <p:attrNameLst>
                                          <p:attrName>style.visibility</p:attrName>
                                        </p:attrNameLst>
                                      </p:cBhvr>
                                      <p:to>
                                        <p:strVal val="visible"/>
                                      </p:to>
                                    </p:set>
                                    <p:anim calcmode="lin" valueType="num">
                                      <p:cBhvr>
                                        <p:cTn id="17" dur="1250" fill="hold"/>
                                        <p:tgtEl>
                                          <p:spTgt spid="237">
                                            <p:txEl>
                                              <p:pRg st="1" end="1"/>
                                            </p:txEl>
                                          </p:spTgt>
                                        </p:tgtEl>
                                        <p:attrNameLst>
                                          <p:attrName>ppt_x</p:attrName>
                                        </p:attrNameLst>
                                      </p:cBhvr>
                                      <p:tavLst>
                                        <p:tav tm="0">
                                          <p:val>
                                            <p:strVal val="0-#ppt_w/2"/>
                                          </p:val>
                                        </p:tav>
                                        <p:tav tm="100000">
                                          <p:val>
                                            <p:strVal val="#ppt_x"/>
                                          </p:val>
                                        </p:tav>
                                      </p:tavLst>
                                    </p:anim>
                                    <p:anim calcmode="lin" valueType="num">
                                      <p:cBhvr>
                                        <p:cTn id="18" dur="1250" fill="hold"/>
                                        <p:tgtEl>
                                          <p:spTgt spid="23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 grpId="1" fill="hold">
                                  <p:stCondLst>
                                    <p:cond delay="0"/>
                                  </p:stCondLst>
                                  <p:iterate type="el" backwards="0">
                                    <p:tmAbs val="0"/>
                                  </p:iterate>
                                  <p:childTnLst>
                                    <p:set>
                                      <p:cBhvr>
                                        <p:cTn id="22" fill="hold"/>
                                        <p:tgtEl>
                                          <p:spTgt spid="237">
                                            <p:txEl>
                                              <p:pRg st="2" end="2"/>
                                            </p:txEl>
                                          </p:spTgt>
                                        </p:tgtEl>
                                        <p:attrNameLst>
                                          <p:attrName>style.visibility</p:attrName>
                                        </p:attrNameLst>
                                      </p:cBhvr>
                                      <p:to>
                                        <p:strVal val="visible"/>
                                      </p:to>
                                    </p:set>
                                    <p:anim calcmode="lin" valueType="num">
                                      <p:cBhvr>
                                        <p:cTn id="23" dur="1250" fill="hold"/>
                                        <p:tgtEl>
                                          <p:spTgt spid="237">
                                            <p:txEl>
                                              <p:pRg st="2" end="2"/>
                                            </p:txEl>
                                          </p:spTgt>
                                        </p:tgtEl>
                                        <p:attrNameLst>
                                          <p:attrName>ppt_x</p:attrName>
                                        </p:attrNameLst>
                                      </p:cBhvr>
                                      <p:tavLst>
                                        <p:tav tm="0">
                                          <p:val>
                                            <p:strVal val="0-#ppt_w/2"/>
                                          </p:val>
                                        </p:tav>
                                        <p:tav tm="100000">
                                          <p:val>
                                            <p:strVal val="#ppt_x"/>
                                          </p:val>
                                        </p:tav>
                                      </p:tavLst>
                                    </p:anim>
                                    <p:anim calcmode="lin" valueType="num">
                                      <p:cBhvr>
                                        <p:cTn id="24" dur="1250" fill="hold"/>
                                        <p:tgtEl>
                                          <p:spTgt spid="23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2" grpId="1" fill="hold">
                                  <p:stCondLst>
                                    <p:cond delay="0"/>
                                  </p:stCondLst>
                                  <p:iterate type="el" backwards="0">
                                    <p:tmAbs val="0"/>
                                  </p:iterate>
                                  <p:childTnLst>
                                    <p:set>
                                      <p:cBhvr>
                                        <p:cTn id="28" fill="hold"/>
                                        <p:tgtEl>
                                          <p:spTgt spid="237">
                                            <p:txEl>
                                              <p:pRg st="3" end="3"/>
                                            </p:txEl>
                                          </p:spTgt>
                                        </p:tgtEl>
                                        <p:attrNameLst>
                                          <p:attrName>style.visibility</p:attrName>
                                        </p:attrNameLst>
                                      </p:cBhvr>
                                      <p:to>
                                        <p:strVal val="visible"/>
                                      </p:to>
                                    </p:set>
                                    <p:anim calcmode="lin" valueType="num">
                                      <p:cBhvr>
                                        <p:cTn id="29" dur="1250" fill="hold"/>
                                        <p:tgtEl>
                                          <p:spTgt spid="237">
                                            <p:txEl>
                                              <p:pRg st="3" end="3"/>
                                            </p:txEl>
                                          </p:spTgt>
                                        </p:tgtEl>
                                        <p:attrNameLst>
                                          <p:attrName>ppt_x</p:attrName>
                                        </p:attrNameLst>
                                      </p:cBhvr>
                                      <p:tavLst>
                                        <p:tav tm="0">
                                          <p:val>
                                            <p:strVal val="0-#ppt_w/2"/>
                                          </p:val>
                                        </p:tav>
                                        <p:tav tm="100000">
                                          <p:val>
                                            <p:strVal val="#ppt_x"/>
                                          </p:val>
                                        </p:tav>
                                      </p:tavLst>
                                    </p:anim>
                                    <p:anim calcmode="lin" valueType="num">
                                      <p:cBhvr>
                                        <p:cTn id="30" dur="1250" fill="hold"/>
                                        <p:tgtEl>
                                          <p:spTgt spid="23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7" grpId="1"/>
    </p:bldLst>
  </p:timing>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2" name="Do you think everyone is obligated to worship God? Explain.…"/>
          <p:cNvSpPr txBox="1"/>
          <p:nvPr/>
        </p:nvSpPr>
        <p:spPr>
          <a:xfrm>
            <a:off x="1993827" y="1961987"/>
            <a:ext cx="10552450" cy="6883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640080" indent="-411480" algn="l">
              <a:spcBef>
                <a:spcPts val="5100"/>
              </a:spcBef>
              <a:buSzPct val="100000"/>
              <a:buChar char="•"/>
              <a:defRPr sz="4500"/>
            </a:pPr>
            <a:r>
              <a:t>Do you think everyone is obligated to worship God? Explain.</a:t>
            </a:r>
          </a:p>
          <a:p>
            <a:pPr marL="640080" indent="-411480" algn="l">
              <a:spcBef>
                <a:spcPts val="5100"/>
              </a:spcBef>
              <a:buSzPct val="100000"/>
              <a:buChar char="•"/>
              <a:defRPr sz="4500"/>
            </a:pPr>
            <a:r>
              <a:t>Why is there no inconsistency between the Bible and truth found through science? </a:t>
            </a:r>
          </a:p>
          <a:p>
            <a:pPr marL="640080" indent="-411480" algn="l">
              <a:spcBef>
                <a:spcPts val="5100"/>
              </a:spcBef>
              <a:buSzPct val="100000"/>
              <a:buChar char="•"/>
              <a:defRPr sz="4500"/>
            </a:pPr>
            <a:r>
              <a:t>Why should we believe there is a literal creation as presented in Genesis 1?</a:t>
            </a:r>
          </a:p>
        </p:txBody>
      </p:sp>
      <p:sp>
        <p:nvSpPr>
          <p:cNvPr id="243" name="Discussion Questions"/>
          <p:cNvSpPr txBox="1"/>
          <p:nvPr>
            <p:ph type="title"/>
          </p:nvPr>
        </p:nvSpPr>
        <p:spPr>
          <a:prstGeom prst="rect">
            <a:avLst/>
          </a:prstGeom>
        </p:spPr>
        <p:txBody>
          <a:bodyPr/>
          <a:lstStyle/>
          <a:p>
            <a:pPr/>
            <a:r>
              <a:t>Discussion Questions</a:t>
            </a:r>
          </a:p>
        </p:txBody>
      </p:sp>
    </p:spTree>
  </p:cSld>
  <p:clrMapOvr>
    <a:masterClrMapping/>
  </p:clrMapOvr>
  <mc:AlternateContent xmlns:mc="http://schemas.openxmlformats.org/markup-compatibility/2006">
    <mc:Choice xmlns:p14="http://schemas.microsoft.com/office/powerpoint/2010/main" Requires="p14">
      <p:transition spd="slow" advClick="1" p14:dur="27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0" presetID="19" grpId="1" fill="hold">
                                  <p:stCondLst>
                                    <p:cond delay="0"/>
                                  </p:stCondLst>
                                  <p:iterate type="el" backwards="0">
                                    <p:tmAbs val="0"/>
                                  </p:iterate>
                                  <p:childTnLst>
                                    <p:set>
                                      <p:cBhvr>
                                        <p:cTn id="6" fill="hold"/>
                                        <p:tgtEl>
                                          <p:spTgt spid="242">
                                            <p:bg/>
                                          </p:spTgt>
                                        </p:tgtEl>
                                        <p:attrNameLst>
                                          <p:attrName>style.visibility</p:attrName>
                                        </p:attrNameLst>
                                      </p:cBhvr>
                                      <p:to>
                                        <p:strVal val="visible"/>
                                      </p:to>
                                    </p:set>
                                    <p:anim calcmode="lin" valueType="num">
                                      <p:cBhvr>
                                        <p:cTn id="7" dur="3000" fill="hold"/>
                                        <p:tgtEl>
                                          <p:spTgt spid="242">
                                            <p:bg/>
                                          </p:spTgt>
                                        </p:tgtEl>
                                        <p:attrNameLst>
                                          <p:attrName>ppt_w</p:attrName>
                                        </p:attrNameLst>
                                      </p:cBhvr>
                                      <p:tavLst>
                                        <p:tav tm="0" fmla="#ppt_w*sin(2.5*pi*$)">
                                          <p:val>
                                            <p:fltVal val="0"/>
                                          </p:val>
                                        </p:tav>
                                        <p:tav tm="100000">
                                          <p:val>
                                            <p:fltVal val="1"/>
                                          </p:val>
                                        </p:tav>
                                      </p:tavLst>
                                    </p:anim>
                                    <p:anim calcmode="lin" valueType="num">
                                      <p:cBhvr>
                                        <p:cTn id="8" dur="3000" fill="hold"/>
                                        <p:tgtEl>
                                          <p:spTgt spid="242">
                                            <p:bg/>
                                          </p:spTgt>
                                        </p:tgtEl>
                                        <p:attrNameLst>
                                          <p:attrName>ppt_h</p:attrName>
                                        </p:attrNameLst>
                                      </p:cBhvr>
                                      <p:tavLst>
                                        <p:tav tm="0">
                                          <p:val>
                                            <p:strVal val="#ppt_h"/>
                                          </p:val>
                                        </p:tav>
                                        <p:tav tm="100000">
                                          <p:val>
                                            <p:strVal val="#ppt_h"/>
                                          </p:val>
                                        </p:tav>
                                      </p:tavLst>
                                    </p:anim>
                                  </p:childTnLst>
                                </p:cTn>
                              </p:par>
                              <p:par>
                                <p:cTn id="9" presetClass="entr" nodeType="withEffect" presetSubtype="10" presetID="19" grpId="1" fill="hold">
                                  <p:stCondLst>
                                    <p:cond delay="0"/>
                                  </p:stCondLst>
                                  <p:iterate type="el" backwards="0">
                                    <p:tmAbs val="0"/>
                                  </p:iterate>
                                  <p:childTnLst>
                                    <p:set>
                                      <p:cBhvr>
                                        <p:cTn id="10" fill="hold"/>
                                        <p:tgtEl>
                                          <p:spTgt spid="242">
                                            <p:txEl>
                                              <p:pRg st="0" end="0"/>
                                            </p:txEl>
                                          </p:spTgt>
                                        </p:tgtEl>
                                        <p:attrNameLst>
                                          <p:attrName>style.visibility</p:attrName>
                                        </p:attrNameLst>
                                      </p:cBhvr>
                                      <p:to>
                                        <p:strVal val="visible"/>
                                      </p:to>
                                    </p:set>
                                    <p:animEffect filter="fade" transition="in">
                                      <p:cBhvr>
                                        <p:cTn id="11" dur="3000" fill="hold"/>
                                        <p:tgtEl>
                                          <p:spTgt spid="242">
                                            <p:txEl>
                                              <p:pRg st="0" end="0"/>
                                            </p:txEl>
                                          </p:spTgt>
                                        </p:tgtEl>
                                      </p:cBhvr>
                                    </p:animEffect>
                                    <p:anim calcmode="lin" valueType="num">
                                      <p:cBhvr>
                                        <p:cTn id="12" dur="3000" fill="hold"/>
                                        <p:tgtEl>
                                          <p:spTgt spid="242">
                                            <p:txEl>
                                              <p:pRg st="0" end="0"/>
                                            </p:txEl>
                                          </p:spTgt>
                                        </p:tgtEl>
                                        <p:attrNameLst>
                                          <p:attrName>ppt_w</p:attrName>
                                        </p:attrNameLst>
                                      </p:cBhvr>
                                      <p:tavLst>
                                        <p:tav tm="0" fmla="#ppt_w*sin(2.5*pi*$)">
                                          <p:val>
                                            <p:fltVal val="0"/>
                                          </p:val>
                                        </p:tav>
                                        <p:tav tm="100000">
                                          <p:val>
                                            <p:fltVal val="1"/>
                                          </p:val>
                                        </p:tav>
                                      </p:tavLst>
                                    </p:anim>
                                    <p:anim calcmode="lin" valueType="num">
                                      <p:cBhvr>
                                        <p:cTn id="13" dur="3000" fill="hold"/>
                                        <p:tgtEl>
                                          <p:spTgt spid="242">
                                            <p:txEl>
                                              <p:pRg st="0" end="0"/>
                                            </p:txEl>
                                          </p:spTgt>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Class="entr" nodeType="afterEffect" presetSubtype="10" presetID="19" grpId="1" fill="hold">
                                  <p:stCondLst>
                                    <p:cond delay="0"/>
                                  </p:stCondLst>
                                  <p:iterate type="el" backwards="0">
                                    <p:tmAbs val="0"/>
                                  </p:iterate>
                                  <p:childTnLst>
                                    <p:set>
                                      <p:cBhvr>
                                        <p:cTn id="16" fill="hold"/>
                                        <p:tgtEl>
                                          <p:spTgt spid="242">
                                            <p:txEl>
                                              <p:pRg st="1" end="1"/>
                                            </p:txEl>
                                          </p:spTgt>
                                        </p:tgtEl>
                                        <p:attrNameLst>
                                          <p:attrName>style.visibility</p:attrName>
                                        </p:attrNameLst>
                                      </p:cBhvr>
                                      <p:to>
                                        <p:strVal val="visible"/>
                                      </p:to>
                                    </p:set>
                                    <p:animEffect filter="fade" transition="in">
                                      <p:cBhvr>
                                        <p:cTn id="17" dur="3000" fill="hold"/>
                                        <p:tgtEl>
                                          <p:spTgt spid="242">
                                            <p:txEl>
                                              <p:pRg st="1" end="1"/>
                                            </p:txEl>
                                          </p:spTgt>
                                        </p:tgtEl>
                                      </p:cBhvr>
                                    </p:animEffect>
                                    <p:anim calcmode="lin" valueType="num">
                                      <p:cBhvr>
                                        <p:cTn id="18" dur="3000" fill="hold"/>
                                        <p:tgtEl>
                                          <p:spTgt spid="242">
                                            <p:txEl>
                                              <p:pRg st="1" end="1"/>
                                            </p:txEl>
                                          </p:spTgt>
                                        </p:tgtEl>
                                        <p:attrNameLst>
                                          <p:attrName>ppt_w</p:attrName>
                                        </p:attrNameLst>
                                      </p:cBhvr>
                                      <p:tavLst>
                                        <p:tav tm="0" fmla="#ppt_w*sin(2.5*pi*$)">
                                          <p:val>
                                            <p:fltVal val="0"/>
                                          </p:val>
                                        </p:tav>
                                        <p:tav tm="100000">
                                          <p:val>
                                            <p:fltVal val="1"/>
                                          </p:val>
                                        </p:tav>
                                      </p:tavLst>
                                    </p:anim>
                                    <p:anim calcmode="lin" valueType="num">
                                      <p:cBhvr>
                                        <p:cTn id="19" dur="3000" fill="hold"/>
                                        <p:tgtEl>
                                          <p:spTgt spid="242">
                                            <p:txEl>
                                              <p:pRg st="1" end="1"/>
                                            </p:txEl>
                                          </p:spTgt>
                                        </p:tgtEl>
                                        <p:attrNameLst>
                                          <p:attrName>ppt_h</p:attrName>
                                        </p:attrNameLst>
                                      </p:cBhvr>
                                      <p:tavLst>
                                        <p:tav tm="0">
                                          <p:val>
                                            <p:strVal val="#ppt_h"/>
                                          </p:val>
                                        </p:tav>
                                        <p:tav tm="100000">
                                          <p:val>
                                            <p:strVal val="#ppt_h"/>
                                          </p:val>
                                        </p:tav>
                                      </p:tavLst>
                                    </p:anim>
                                  </p:childTnLst>
                                </p:cTn>
                              </p:par>
                            </p:childTnLst>
                          </p:cTn>
                        </p:par>
                        <p:par>
                          <p:cTn id="20" fill="hold">
                            <p:stCondLst>
                              <p:cond delay="6000"/>
                            </p:stCondLst>
                            <p:childTnLst>
                              <p:par>
                                <p:cTn id="21" presetClass="entr" nodeType="afterEffect" presetSubtype="10" presetID="19" grpId="1" fill="hold">
                                  <p:stCondLst>
                                    <p:cond delay="0"/>
                                  </p:stCondLst>
                                  <p:iterate type="el" backwards="0">
                                    <p:tmAbs val="0"/>
                                  </p:iterate>
                                  <p:childTnLst>
                                    <p:set>
                                      <p:cBhvr>
                                        <p:cTn id="22" fill="hold"/>
                                        <p:tgtEl>
                                          <p:spTgt spid="242">
                                            <p:txEl>
                                              <p:pRg st="2" end="2"/>
                                            </p:txEl>
                                          </p:spTgt>
                                        </p:tgtEl>
                                        <p:attrNameLst>
                                          <p:attrName>style.visibility</p:attrName>
                                        </p:attrNameLst>
                                      </p:cBhvr>
                                      <p:to>
                                        <p:strVal val="visible"/>
                                      </p:to>
                                    </p:set>
                                    <p:animEffect filter="fade" transition="in">
                                      <p:cBhvr>
                                        <p:cTn id="23" dur="3000" fill="hold"/>
                                        <p:tgtEl>
                                          <p:spTgt spid="242">
                                            <p:txEl>
                                              <p:pRg st="2" end="2"/>
                                            </p:txEl>
                                          </p:spTgt>
                                        </p:tgtEl>
                                      </p:cBhvr>
                                    </p:animEffect>
                                    <p:anim calcmode="lin" valueType="num">
                                      <p:cBhvr>
                                        <p:cTn id="24" dur="3000" fill="hold"/>
                                        <p:tgtEl>
                                          <p:spTgt spid="242">
                                            <p:txEl>
                                              <p:pRg st="2" end="2"/>
                                            </p:txEl>
                                          </p:spTgt>
                                        </p:tgtEl>
                                        <p:attrNameLst>
                                          <p:attrName>ppt_w</p:attrName>
                                        </p:attrNameLst>
                                      </p:cBhvr>
                                      <p:tavLst>
                                        <p:tav tm="0" fmla="#ppt_w*sin(2.5*pi*$)">
                                          <p:val>
                                            <p:fltVal val="0"/>
                                          </p:val>
                                        </p:tav>
                                        <p:tav tm="100000">
                                          <p:val>
                                            <p:fltVal val="1"/>
                                          </p:val>
                                        </p:tav>
                                      </p:tavLst>
                                    </p:anim>
                                    <p:anim calcmode="lin" valueType="num">
                                      <p:cBhvr>
                                        <p:cTn id="25" dur="3000" fill="hold"/>
                                        <p:tgtEl>
                                          <p:spTgt spid="242">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2" grpId="1"/>
    </p:bldLst>
  </p:timing>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5" name="GENESIS"/>
          <p:cNvSpPr txBox="1"/>
          <p:nvPr/>
        </p:nvSpPr>
        <p:spPr>
          <a:xfrm>
            <a:off x="2151831" y="885383"/>
            <a:ext cx="8701138" cy="1646636"/>
          </a:xfrm>
          <a:prstGeom prst="rect">
            <a:avLst/>
          </a:prstGeom>
          <a:ln w="12700">
            <a:miter lim="400000"/>
          </a:ln>
          <a:effectLst>
            <a:outerShdw sx="100000" sy="100000" kx="0" ky="0" algn="b" rotWithShape="0" blurRad="127000" dist="63500" dir="2700000">
              <a:srgbClr val="4C1023">
                <a:alpha val="78000"/>
              </a:srgbClr>
            </a:outerShdw>
          </a:effectLst>
          <a:extLst>
            <a:ext uri="{C572A759-6A51-4108-AA02-DFA0A04FC94B}">
              <ma14:wrappingTextBoxFlag xmlns:ma14="http://schemas.microsoft.com/office/mac/drawingml/2011/main" val="1"/>
            </a:ext>
          </a:extLst>
        </p:spPr>
        <p:txBody>
          <a:bodyPr lIns="0" tIns="0" rIns="0" bIns="0" anchor="ctr"/>
          <a:lstStyle>
            <a:lvl1pPr defTabSz="457200">
              <a:defRPr b="1" spc="1548" sz="12900">
                <a:solidFill>
                  <a:srgbClr val="0D1C2F"/>
                </a:solidFill>
                <a:latin typeface="Goudy Old Style"/>
                <a:ea typeface="Goudy Old Style"/>
                <a:cs typeface="Goudy Old Style"/>
                <a:sym typeface="Goudy Old Style"/>
              </a:defRPr>
            </a:lvl1pPr>
          </a:lstStyle>
          <a:p>
            <a:pPr/>
            <a:r>
              <a:t>GENESIS</a:t>
            </a:r>
          </a:p>
        </p:txBody>
      </p:sp>
      <p:sp>
        <p:nvSpPr>
          <p:cNvPr id="246" name="Creation and the Worship of God"/>
          <p:cNvSpPr txBox="1"/>
          <p:nvPr/>
        </p:nvSpPr>
        <p:spPr>
          <a:xfrm>
            <a:off x="1293285" y="6010264"/>
            <a:ext cx="10418230" cy="2482606"/>
          </a:xfrm>
          <a:prstGeom prst="rect">
            <a:avLst/>
          </a:prstGeom>
          <a:ln w="63500">
            <a:solidFill>
              <a:srgbClr val="A6AAA9"/>
            </a:solidFill>
            <a:miter lim="400000"/>
          </a:ln>
          <a:effectLst>
            <a:outerShdw sx="100000" sy="100000" kx="0" ky="0" algn="b" rotWithShape="0" blurRad="127000" dist="76200" dir="2700000">
              <a:srgbClr val="584A35"/>
            </a:outerShdw>
          </a:effectLst>
          <a:extLst>
            <a:ext uri="{C572A759-6A51-4108-AA02-DFA0A04FC94B}">
              <ma14:wrappingTextBoxFlag xmlns:ma14="http://schemas.microsoft.com/office/mac/drawingml/2011/main" val="1"/>
            </a:ext>
          </a:extLst>
        </p:spPr>
        <p:txBody>
          <a:bodyPr lIns="0" tIns="0" rIns="0" bIns="0" anchor="ctr"/>
          <a:lstStyle>
            <a:lvl1pPr defTabSz="457200">
              <a:lnSpc>
                <a:spcPct val="110000"/>
              </a:lnSpc>
              <a:defRPr b="1" spc="455" sz="6500">
                <a:solidFill>
                  <a:srgbClr val="FFFFFF"/>
                </a:solidFill>
                <a:latin typeface="Goudy Old Style"/>
                <a:ea typeface="Goudy Old Style"/>
                <a:cs typeface="Goudy Old Style"/>
                <a:sym typeface="Goudy Old Style"/>
              </a:defRPr>
            </a:lvl1pPr>
          </a:lstStyle>
          <a:p>
            <a:pPr/>
            <a:r>
              <a:t>Creation and the Worship of God</a:t>
            </a:r>
          </a:p>
        </p:txBody>
      </p:sp>
      <p:sp>
        <p:nvSpPr>
          <p:cNvPr id="247" name="Paul J. Bucknell"/>
          <p:cNvSpPr txBox="1"/>
          <p:nvPr/>
        </p:nvSpPr>
        <p:spPr>
          <a:xfrm>
            <a:off x="9414671" y="8991600"/>
            <a:ext cx="3403098" cy="623418"/>
          </a:xfrm>
          <a:prstGeom prst="rect">
            <a:avLst/>
          </a:prstGeom>
          <a:ln w="12700">
            <a:miter lim="400000"/>
          </a:ln>
          <a:effectLst>
            <a:outerShdw sx="100000" sy="100000" kx="0" ky="0" algn="b" rotWithShape="0" blurRad="38100" dist="76200" dir="2700000">
              <a:srgbClr val="000000">
                <a:alpha val="75000"/>
              </a:srgbClr>
            </a:outerShdw>
          </a:effectLst>
          <a:extLst>
            <a:ext uri="{C572A759-6A51-4108-AA02-DFA0A04FC94B}">
              <ma14:wrappingTextBoxFlag xmlns:ma14="http://schemas.microsoft.com/office/mac/drawingml/2011/main" val="1"/>
            </a:ext>
          </a:extLst>
        </p:spPr>
        <p:txBody>
          <a:bodyPr lIns="0" tIns="0" rIns="0" bIns="0"/>
          <a:lstStyle>
            <a:lvl1pPr defTabSz="457200">
              <a:defRPr sz="3700">
                <a:solidFill>
                  <a:srgbClr val="FFFFFF"/>
                </a:solidFill>
                <a:latin typeface="Goudy Old Style"/>
                <a:ea typeface="Goudy Old Style"/>
                <a:cs typeface="Goudy Old Style"/>
                <a:sym typeface="Goudy Old Style"/>
              </a:defRPr>
            </a:lvl1pPr>
          </a:lstStyle>
          <a:p>
            <a:pPr/>
            <a:r>
              <a:t>Paul J. Bucknell</a:t>
            </a:r>
          </a:p>
        </p:txBody>
      </p:sp>
      <p:sp>
        <p:nvSpPr>
          <p:cNvPr id="248" name="1:1-2:3"/>
          <p:cNvSpPr txBox="1"/>
          <p:nvPr/>
        </p:nvSpPr>
        <p:spPr>
          <a:xfrm>
            <a:off x="2151831" y="2133548"/>
            <a:ext cx="8701138" cy="1646635"/>
          </a:xfrm>
          <a:prstGeom prst="rect">
            <a:avLst/>
          </a:prstGeom>
          <a:ln w="12700">
            <a:miter lim="400000"/>
          </a:ln>
          <a:effectLst>
            <a:outerShdw sx="100000" sy="100000" kx="0" ky="0" algn="b" rotWithShape="0" blurRad="127000" dist="63500" dir="2700000">
              <a:srgbClr val="4C1023">
                <a:alpha val="78000"/>
              </a:srgbClr>
            </a:outerShdw>
          </a:effectLst>
          <a:extLst>
            <a:ext uri="{C572A759-6A51-4108-AA02-DFA0A04FC94B}">
              <ma14:wrappingTextBoxFlag xmlns:ma14="http://schemas.microsoft.com/office/mac/drawingml/2011/main" val="1"/>
            </a:ext>
          </a:extLst>
        </p:spPr>
        <p:txBody>
          <a:bodyPr lIns="0" tIns="0" rIns="0" bIns="0" anchor="ctr"/>
          <a:lstStyle>
            <a:lvl1pPr defTabSz="457200">
              <a:defRPr b="1" spc="996" sz="8300">
                <a:solidFill>
                  <a:srgbClr val="0D1C2F"/>
                </a:solidFill>
                <a:latin typeface="Goudy Old Style"/>
                <a:ea typeface="Goudy Old Style"/>
                <a:cs typeface="Goudy Old Style"/>
                <a:sym typeface="Goudy Old Style"/>
              </a:defRPr>
            </a:lvl1pPr>
          </a:lstStyle>
          <a:p>
            <a:pPr/>
            <a:r>
              <a:t>1:1-2:3</a:t>
            </a:r>
          </a:p>
        </p:txBody>
      </p:sp>
      <p:grpSp>
        <p:nvGrpSpPr>
          <p:cNvPr id="252" name="Group"/>
          <p:cNvGrpSpPr/>
          <p:nvPr/>
        </p:nvGrpSpPr>
        <p:grpSpPr>
          <a:xfrm>
            <a:off x="1095692" y="4167869"/>
            <a:ext cx="10813416" cy="708932"/>
            <a:chOff x="0" y="0"/>
            <a:chExt cx="10813414" cy="708930"/>
          </a:xfrm>
        </p:grpSpPr>
        <p:sp>
          <p:nvSpPr>
            <p:cNvPr id="249" name="The Book of Foundations"/>
            <p:cNvSpPr txBox="1"/>
            <p:nvPr/>
          </p:nvSpPr>
          <p:spPr>
            <a:xfrm>
              <a:off x="0" y="85513"/>
              <a:ext cx="10813415" cy="623418"/>
            </a:xfrm>
            <a:prstGeom prst="rect">
              <a:avLst/>
            </a:prstGeom>
            <a:noFill/>
            <a:ln w="12700" cap="flat">
              <a:noFill/>
              <a:miter lim="400000"/>
            </a:ln>
            <a:effectLst>
              <a:outerShdw sx="100000" sy="100000" kx="0" ky="0" algn="b" rotWithShape="0" blurRad="127000" dist="45613" dir="2700000">
                <a:srgbClr val="584A35"/>
              </a:outerShdw>
            </a:effectLst>
            <a:extLst>
              <a:ext uri="{C572A759-6A51-4108-AA02-DFA0A04FC94B}">
                <ma14:wrappingTextBoxFlag xmlns:ma14="http://schemas.microsoft.com/office/mac/drawingml/2011/main" val="1"/>
              </a:ext>
            </a:extLst>
          </p:spPr>
          <p:txBody>
            <a:bodyPr wrap="square" lIns="0" tIns="0" rIns="0" bIns="0" numCol="1" anchor="t">
              <a:noAutofit/>
            </a:bodyPr>
            <a:lstStyle>
              <a:lvl1pPr defTabSz="457200">
                <a:defRPr b="1" cap="all" spc="504">
                  <a:solidFill>
                    <a:srgbClr val="DCDEE0"/>
                  </a:solidFill>
                  <a:effectLst>
                    <a:outerShdw sx="100000" sy="100000" kx="0" ky="0" algn="b" rotWithShape="0" blurRad="12700" dist="12700" dir="16320000">
                      <a:srgbClr val="000000">
                        <a:alpha val="70000"/>
                      </a:srgbClr>
                    </a:outerShdw>
                  </a:effectLst>
                  <a:latin typeface="Goudy Old Style"/>
                  <a:ea typeface="Goudy Old Style"/>
                  <a:cs typeface="Goudy Old Style"/>
                  <a:sym typeface="Goudy Old Style"/>
                </a:defRPr>
              </a:lvl1pPr>
            </a:lstStyle>
            <a:p>
              <a:pPr/>
              <a:r>
                <a:t>The Book of Foundations</a:t>
              </a:r>
            </a:p>
          </p:txBody>
        </p:sp>
        <p:sp>
          <p:nvSpPr>
            <p:cNvPr id="250" name="Line"/>
            <p:cNvSpPr/>
            <p:nvPr/>
          </p:nvSpPr>
          <p:spPr>
            <a:xfrm>
              <a:off x="1406255" y="0"/>
              <a:ext cx="8000904" cy="0"/>
            </a:xfrm>
            <a:prstGeom prst="line">
              <a:avLst/>
            </a:prstGeom>
            <a:noFill/>
            <a:ln w="25400" cap="flat">
              <a:solidFill>
                <a:srgbClr val="D1D3D3"/>
              </a:solidFill>
              <a:prstDash val="solid"/>
              <a:miter lim="400000"/>
            </a:ln>
            <a:effectLst/>
          </p:spPr>
          <p:txBody>
            <a:bodyPr wrap="square" lIns="50800" tIns="50800" rIns="50800" bIns="50800" numCol="1" anchor="ctr">
              <a:noAutofit/>
            </a:bodyPr>
            <a:lstStyle/>
            <a:p>
              <a:pPr>
                <a:defRPr sz="2400"/>
              </a:pPr>
            </a:p>
          </p:txBody>
        </p:sp>
        <p:sp>
          <p:nvSpPr>
            <p:cNvPr id="251" name="Line"/>
            <p:cNvSpPr/>
            <p:nvPr/>
          </p:nvSpPr>
          <p:spPr>
            <a:xfrm>
              <a:off x="1406255" y="696230"/>
              <a:ext cx="8000904" cy="1"/>
            </a:xfrm>
            <a:prstGeom prst="line">
              <a:avLst/>
            </a:prstGeom>
            <a:noFill/>
            <a:ln w="25400" cap="flat">
              <a:solidFill>
                <a:srgbClr val="D1D3D3"/>
              </a:solidFill>
              <a:prstDash val="solid"/>
              <a:miter lim="400000"/>
            </a:ln>
            <a:effectLst/>
          </p:spPr>
          <p:txBody>
            <a:bodyPr wrap="square" lIns="50800" tIns="50800" rIns="50800" bIns="50800" numCol="1" anchor="ctr">
              <a:noAutofit/>
            </a:bodyPr>
            <a:lstStyle/>
            <a:p>
              <a:pPr>
                <a:defRPr sz="2400"/>
              </a:pPr>
            </a:p>
          </p:txBody>
        </p:sp>
      </p:grpSp>
      <p:sp>
        <p:nvSpPr>
          <p:cNvPr id="253" name="Oakland International Fellowship"/>
          <p:cNvSpPr txBox="1"/>
          <p:nvPr/>
        </p:nvSpPr>
        <p:spPr>
          <a:xfrm>
            <a:off x="283463" y="8921191"/>
            <a:ext cx="6652219" cy="623418"/>
          </a:xfrm>
          <a:prstGeom prst="rect">
            <a:avLst/>
          </a:prstGeom>
          <a:ln w="12700">
            <a:miter lim="400000"/>
          </a:ln>
          <a:effectLst>
            <a:outerShdw sx="100000" sy="100000" kx="0" ky="0" algn="b" rotWithShape="0" blurRad="38100" dist="76200" dir="2700000">
              <a:srgbClr val="000000">
                <a:alpha val="75000"/>
              </a:srgbClr>
            </a:outerShdw>
          </a:effectLst>
          <a:extLst>
            <a:ext uri="{C572A759-6A51-4108-AA02-DFA0A04FC94B}">
              <ma14:wrappingTextBoxFlag xmlns:ma14="http://schemas.microsoft.com/office/mac/drawingml/2011/main" val="1"/>
            </a:ext>
          </a:extLst>
        </p:spPr>
        <p:txBody>
          <a:bodyPr lIns="0" tIns="0" rIns="0" bIns="0"/>
          <a:lstStyle>
            <a:lvl1pPr algn="l" defTabSz="457200">
              <a:defRPr sz="3700">
                <a:solidFill>
                  <a:srgbClr val="FFFFFF"/>
                </a:solidFill>
                <a:latin typeface="Goudy Old Style"/>
                <a:ea typeface="Goudy Old Style"/>
                <a:cs typeface="Goudy Old Style"/>
                <a:sym typeface="Goudy Old Style"/>
              </a:defRPr>
            </a:lvl1pPr>
          </a:lstStyle>
          <a:p>
            <a:pPr/>
            <a:r>
              <a:t>Oakland International Fellowship</a:t>
            </a:r>
          </a:p>
        </p:txBody>
      </p:sp>
    </p:spTree>
  </p:cSld>
  <p:clrMapOvr>
    <a:masterClrMapping/>
  </p:clrMapOvr>
  <mc:AlternateContent xmlns:mc="http://schemas.openxmlformats.org/markup-compatibility/2006">
    <mc:Choice xmlns:p14="http://schemas.microsoft.com/office/powerpoint/2010/main" Requires="p14">
      <p:transition spd="slow" advClick="1" p14:dur="27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246"/>
                                        </p:tgtEl>
                                        <p:attrNameLst>
                                          <p:attrName>style.visibility</p:attrName>
                                        </p:attrNameLst>
                                      </p:cBhvr>
                                      <p:to>
                                        <p:strVal val="visible"/>
                                      </p:to>
                                    </p:set>
                                    <p:animEffect filter="fade" transition="in">
                                      <p:cBhvr>
                                        <p:cTn id="7" dur="3250"/>
                                        <p:tgtEl>
                                          <p:spTgt spid="2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6"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 name="1:1 In the beginning God created the heavens and the earth. 2 And the earth was formless and void, and darkness was over the surface of the deep; and the Spirit of God was moving over the surface of the waters. 3 Then God said, “Let there be light”; and there was light. 4 And God saw that the light was good; and God separated the light from the darkness. 5 And God called the light day, and the darkness He called night. And there was evening and there was morning, one day.…"/>
          <p:cNvSpPr txBox="1"/>
          <p:nvPr/>
        </p:nvSpPr>
        <p:spPr>
          <a:xfrm>
            <a:off x="1851041" y="795982"/>
            <a:ext cx="10838024" cy="8890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just">
              <a:spcBef>
                <a:spcPts val="800"/>
              </a:spcBef>
              <a:defRPr sz="3200"/>
            </a:pPr>
            <a:r>
              <a:t>1:1 In the beginning God created the heavens and the earth. 2 And the earth was formless and void, and darkness was over the surface of the deep; and the Spirit of God was moving over the surface of the waters. 3 Then God said, “Let there be light”; and there was light. 4 And God saw that the light was good; and God separated the light from the darkness. 5 And God called the light day, and the darkness He called night. And there was evening and there was morning, one day.</a:t>
            </a:r>
          </a:p>
          <a:p>
            <a:pPr algn="just">
              <a:spcBef>
                <a:spcPts val="800"/>
              </a:spcBef>
              <a:defRPr sz="3200"/>
            </a:pPr>
            <a:r>
              <a:t>6 Then God said, “Let there be an expanse in the midst of the waters, and let it separate the waters from the waters.” 7 And God made the expanse, and separated the waters which were below the expanse from the waters which were above the expanse; and it was so. 8 And God called the expanse heaven. And there was evening and there was morning, a second day. 9 Then God said, “Let the waters below the heavens be gathered into one place, and let the dry land appear”; and it was so.</a:t>
            </a:r>
          </a:p>
        </p:txBody>
      </p:sp>
      <p:sp>
        <p:nvSpPr>
          <p:cNvPr id="78" name="Genesis 1:1-2:3"/>
          <p:cNvSpPr txBox="1"/>
          <p:nvPr>
            <p:ph type="title"/>
          </p:nvPr>
        </p:nvSpPr>
        <p:spPr>
          <a:prstGeom prst="rect">
            <a:avLst/>
          </a:prstGeom>
        </p:spPr>
        <p:txBody>
          <a:bodyPr/>
          <a:lstStyle/>
          <a:p>
            <a:pPr/>
            <a:r>
              <a:t>Genesis 1:1-2:3</a:t>
            </a:r>
          </a:p>
        </p:txBody>
      </p:sp>
    </p:spTree>
  </p:cSld>
  <p:clrMapOvr>
    <a:masterClrMapping/>
  </p:clrMapOvr>
  <mc:AlternateContent xmlns:mc="http://schemas.openxmlformats.org/markup-compatibility/2006">
    <mc:Choice xmlns:p14="http://schemas.microsoft.com/office/powerpoint/2010/main" Requires="p14">
      <p:transition spd="slow" advClick="1" p14:dur="27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6" presetID="18" grpId="1" fill="hold">
                                  <p:stCondLst>
                                    <p:cond delay="0"/>
                                  </p:stCondLst>
                                  <p:iterate type="el" backwards="0">
                                    <p:tmAbs val="0"/>
                                  </p:iterate>
                                  <p:childTnLst>
                                    <p:set>
                                      <p:cBhvr>
                                        <p:cTn id="6" fill="hold"/>
                                        <p:tgtEl>
                                          <p:spTgt spid="77"/>
                                        </p:tgtEl>
                                        <p:attrNameLst>
                                          <p:attrName>style.visibility</p:attrName>
                                        </p:attrNameLst>
                                      </p:cBhvr>
                                      <p:to>
                                        <p:strVal val="visible"/>
                                      </p:to>
                                    </p:set>
                                    <p:animEffect filter="strips(downRight)" transition="in">
                                      <p:cBhvr>
                                        <p:cTn id="7" dur="3250"/>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7"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 name="1:10 And God called the dry land earth, and the gathering of the waters He called seas; and God saw that it was good. 11 Then God said, “Let the earth sprout vegetation, plants yielding seed, and fruit trees bearing fruit after their kind, with seed in them, on the earth”; and it was so. 12 And the earth brought forth vegetation, plants yielding seed after their kind, and trees bearing fruit, with seed in them, after their kind; and God saw that it was good. 13 And there was evening and there was morning, a third day.…"/>
          <p:cNvSpPr txBox="1"/>
          <p:nvPr/>
        </p:nvSpPr>
        <p:spPr>
          <a:xfrm>
            <a:off x="1851041" y="863504"/>
            <a:ext cx="10838024" cy="840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just">
              <a:spcBef>
                <a:spcPts val="800"/>
              </a:spcBef>
              <a:defRPr sz="3200"/>
            </a:pPr>
            <a:r>
              <a:t>1:10 And God called the dry land earth, and the gathering of the waters He called seas; and God saw that it was good. 11 Then God said, “Let the earth sprout vegetation, plants yielding seed, and fruit trees bearing fruit after their kind, with seed in them, on the earth”; and it was so. 12 And the earth brought forth vegetation, plants yielding seed after their kind, and trees bearing fruit, with seed in them, after their kind; and God saw that it was good. 13 And there was evening and there was morning, a third day.</a:t>
            </a:r>
          </a:p>
          <a:p>
            <a:pPr algn="just">
              <a:spcBef>
                <a:spcPts val="800"/>
              </a:spcBef>
              <a:defRPr sz="3200"/>
            </a:pPr>
            <a:r>
              <a:t> 14 Then God said, “Let there be lights in the expanse of the heavens to separate the day from the night, and let them be for signs, and for seasons, and for days and years; 15 and let them be for lights in the expanse of the heavens to give light on the earth”; and it was so. 16 And God made the two great lights, the greater light to govern the day, and the lesser light to govern the night; He made the stars also.</a:t>
            </a:r>
          </a:p>
        </p:txBody>
      </p:sp>
      <p:sp>
        <p:nvSpPr>
          <p:cNvPr id="81" name="Genesis 1:1-2:3"/>
          <p:cNvSpPr txBox="1"/>
          <p:nvPr>
            <p:ph type="title"/>
          </p:nvPr>
        </p:nvSpPr>
        <p:spPr>
          <a:prstGeom prst="rect">
            <a:avLst/>
          </a:prstGeom>
        </p:spPr>
        <p:txBody>
          <a:bodyPr/>
          <a:lstStyle/>
          <a:p>
            <a:pPr/>
            <a:r>
              <a:t>Genesis 1:1-2:3</a:t>
            </a:r>
          </a:p>
        </p:txBody>
      </p:sp>
    </p:spTree>
  </p:cSld>
  <p:clrMapOvr>
    <a:masterClrMapping/>
  </p:clrMapOvr>
  <mc:AlternateContent xmlns:mc="http://schemas.openxmlformats.org/markup-compatibility/2006">
    <mc:Choice xmlns:p14="http://schemas.microsoft.com/office/powerpoint/2010/main" Requires="p14">
      <p:transition spd="slow" advClick="1" p14:dur="27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6" presetID="18" grpId="1" fill="hold">
                                  <p:stCondLst>
                                    <p:cond delay="0"/>
                                  </p:stCondLst>
                                  <p:iterate type="el" backwards="0">
                                    <p:tmAbs val="0"/>
                                  </p:iterate>
                                  <p:childTnLst>
                                    <p:set>
                                      <p:cBhvr>
                                        <p:cTn id="6" fill="hold"/>
                                        <p:tgtEl>
                                          <p:spTgt spid="80"/>
                                        </p:tgtEl>
                                        <p:attrNameLst>
                                          <p:attrName>style.visibility</p:attrName>
                                        </p:attrNameLst>
                                      </p:cBhvr>
                                      <p:to>
                                        <p:strVal val="visible"/>
                                      </p:to>
                                    </p:set>
                                    <p:animEffect filter="strips(downRight)" transition="in">
                                      <p:cBhvr>
                                        <p:cTn id="7" dur="3250"/>
                                        <p:tgtEl>
                                          <p:spTgt spid="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0"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 name="17 And God placed them in the expanse of the heavens to give light on the earth, 18 and to govern the day and the night, and to separate the light from the darkness; and God saw that it was good. 19 And there was evening and there was morning, a fourth day. 20 Then God said, “Let the waters teem with swarms of living creatures, and let birds fly above the earth in the open expanse of the heavens.” 21 And God created the great sea monsters, and every living creature that moves, with which the waters swarmed after their kind, and every winged bird after its kind; and God saw that it was good. 22 And God blessed them, saying, “Be fruitful and multiply, and fill the waters in the seas, and let birds multiply on the earth.” 23 And there was evening and there was morning, a fifth day. 24 Then God said, “Let the earth bring forth living creatures after their kind: cattle and creeping things and beasts of the earth after their kind”; and it was so. 25 And God made the beasts of the earth after their kind, and the cattle after their kind, and everything that creeps on the ground after its kind; and God saw that it was good."/>
          <p:cNvSpPr txBox="1"/>
          <p:nvPr/>
        </p:nvSpPr>
        <p:spPr>
          <a:xfrm>
            <a:off x="1704038" y="745182"/>
            <a:ext cx="11132029" cy="9029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just">
              <a:spcBef>
                <a:spcPts val="800"/>
              </a:spcBef>
              <a:defRPr sz="3100"/>
            </a:lvl1pPr>
          </a:lstStyle>
          <a:p>
            <a:pPr/>
            <a:r>
              <a:t>17 And God placed them in the expanse of the heavens to give light on the earth, 18 and to govern the day and the night, and to separate the light from the darkness; and God saw that it was good. 19 And there was evening and there was morning, a fourth day. 20 Then God said, “Let the waters teem with swarms of living creatures, and let birds fly above the earth in the open expanse of the heavens.” 21 And God created the great sea monsters, and every living creature that moves, with which the waters swarmed after their kind, and every winged bird after its kind; and God saw that it was good. 22 And God blessed them, saying, “Be fruitful and multiply, and fill the waters in the seas, and let birds multiply on the earth.” 23 And there was evening and there was morning, a fifth day. 24 Then God said, “Let the earth bring forth living creatures after their kind: cattle and creeping things and beasts of the earth after their kind”; and it was so. 25 And God made the beasts of the earth after their kind, and the cattle after their kind, and everything that creeps on the ground after its kind; and God saw that it was good.</a:t>
            </a:r>
          </a:p>
        </p:txBody>
      </p:sp>
      <p:sp>
        <p:nvSpPr>
          <p:cNvPr id="84" name="Genesis 1:1-2:3"/>
          <p:cNvSpPr txBox="1"/>
          <p:nvPr>
            <p:ph type="title"/>
          </p:nvPr>
        </p:nvSpPr>
        <p:spPr>
          <a:prstGeom prst="rect">
            <a:avLst/>
          </a:prstGeom>
        </p:spPr>
        <p:txBody>
          <a:bodyPr/>
          <a:lstStyle/>
          <a:p>
            <a:pPr/>
            <a:r>
              <a:t>Genesis 1:1-2:3</a:t>
            </a:r>
          </a:p>
        </p:txBody>
      </p:sp>
    </p:spTree>
  </p:cSld>
  <p:clrMapOvr>
    <a:masterClrMapping/>
  </p:clrMapOvr>
  <mc:AlternateContent xmlns:mc="http://schemas.openxmlformats.org/markup-compatibility/2006">
    <mc:Choice xmlns:p14="http://schemas.microsoft.com/office/powerpoint/2010/main" Requires="p14">
      <p:transition spd="slow" advClick="1" p14:dur="27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6" presetID="18" grpId="1" fill="hold">
                                  <p:stCondLst>
                                    <p:cond delay="0"/>
                                  </p:stCondLst>
                                  <p:iterate type="el" backwards="0">
                                    <p:tmAbs val="0"/>
                                  </p:iterate>
                                  <p:childTnLst>
                                    <p:set>
                                      <p:cBhvr>
                                        <p:cTn id="6" fill="hold"/>
                                        <p:tgtEl>
                                          <p:spTgt spid="83"/>
                                        </p:tgtEl>
                                        <p:attrNameLst>
                                          <p:attrName>style.visibility</p:attrName>
                                        </p:attrNameLst>
                                      </p:cBhvr>
                                      <p:to>
                                        <p:strVal val="visible"/>
                                      </p:to>
                                    </p:set>
                                    <p:animEffect filter="strips(downRight)" transition="in">
                                      <p:cBhvr>
                                        <p:cTn id="7" dur="2000"/>
                                        <p:tgtEl>
                                          <p:spTgt spid="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3"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 name="1:26 Then God said, “Let Us make man in Our image, according to Our likeness; and let them rule over the fish of the sea and over the birds of the sky and over the cattle and over all the earth, and over every creeping thing that creeps on the earth.” 27 And God created man in His own image, in the image of God He created him; male and female He created them. 28 And God blessed them; and God said to them, “Be fruitful and multiply, and fill the earth, and subdue it; and rule over the fish of the sea and over the birds of the sky, and over every living thing that moves on the earth.” 29 Then God said, “Behold, I have given you every plant yielding seed that is on the surface of all the earth, and every tree which has fruit yielding seed; it shall be food for you; 30 and to every beast of the earth and to every bird of the sky and to every thing that moves on the earth which has life, I have given every green plant for food”; and it was so. 31 And God saw all that He had made, and behold, it was very good. And there was evening and there was morning, the sixth day."/>
          <p:cNvSpPr txBox="1"/>
          <p:nvPr/>
        </p:nvSpPr>
        <p:spPr>
          <a:xfrm>
            <a:off x="1704038" y="859482"/>
            <a:ext cx="11132029" cy="855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just">
              <a:spcBef>
                <a:spcPts val="800"/>
              </a:spcBef>
              <a:defRPr sz="3100"/>
            </a:lvl1pPr>
          </a:lstStyle>
          <a:p>
            <a:pPr/>
            <a:r>
              <a:t>1:26 Then God said, “Let Us make man in Our image, according to Our likeness; and let them rule over the fish of the sea and over the birds of the sky and over the cattle and over all the earth, and over every creeping thing that creeps on the earth.” 27 And God created man in His own image, in the image of God He created him; male and female He created them. 28 And God blessed them; and God said to them, “Be fruitful and multiply, and fill the earth, and subdue it; and rule over the fish of the sea and over the birds of the sky, and over every living thing that moves on the earth.” 29 Then God said, “Behold, I have given you every plant yielding seed that is on the surface of all the earth, and every tree which has fruit yielding seed; it shall be food for you; 30 and to every beast of the earth and to every bird of the sky and to every thing that moves on the earth which has life, I have given every green plant for food”; and it was so. 31 And God saw all that He had made, and behold, it was very good. And there was evening and there was morning, the sixth day. </a:t>
            </a:r>
          </a:p>
        </p:txBody>
      </p:sp>
      <p:sp>
        <p:nvSpPr>
          <p:cNvPr id="87" name="Genesis 1:1-2:3"/>
          <p:cNvSpPr txBox="1"/>
          <p:nvPr>
            <p:ph type="title"/>
          </p:nvPr>
        </p:nvSpPr>
        <p:spPr>
          <a:prstGeom prst="rect">
            <a:avLst/>
          </a:prstGeom>
        </p:spPr>
        <p:txBody>
          <a:bodyPr/>
          <a:lstStyle/>
          <a:p>
            <a:pPr/>
            <a:r>
              <a:t>Genesis 1:1-2:3</a:t>
            </a:r>
          </a:p>
        </p:txBody>
      </p:sp>
    </p:spTree>
  </p:cSld>
  <p:clrMapOvr>
    <a:masterClrMapping/>
  </p:clrMapOvr>
  <mc:AlternateContent xmlns:mc="http://schemas.openxmlformats.org/markup-compatibility/2006">
    <mc:Choice xmlns:p14="http://schemas.microsoft.com/office/powerpoint/2010/main" Requires="p14">
      <p:transition spd="slow" advClick="1" p14:dur="27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6" presetID="18" grpId="1" fill="hold">
                                  <p:stCondLst>
                                    <p:cond delay="0"/>
                                  </p:stCondLst>
                                  <p:iterate type="el" backwards="0">
                                    <p:tmAbs val="0"/>
                                  </p:iterate>
                                  <p:childTnLst>
                                    <p:set>
                                      <p:cBhvr>
                                        <p:cTn id="6" fill="hold"/>
                                        <p:tgtEl>
                                          <p:spTgt spid="86"/>
                                        </p:tgtEl>
                                        <p:attrNameLst>
                                          <p:attrName>style.visibility</p:attrName>
                                        </p:attrNameLst>
                                      </p:cBhvr>
                                      <p:to>
                                        <p:strVal val="visible"/>
                                      </p:to>
                                    </p:set>
                                    <p:animEffect filter="strips(downRight)" transition="in">
                                      <p:cBhvr>
                                        <p:cTn id="7" dur="2000"/>
                                        <p:tgtEl>
                                          <p:spTgt spid="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6"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 name="Getting to Know Genesis 1"/>
          <p:cNvSpPr txBox="1"/>
          <p:nvPr>
            <p:ph type="title"/>
          </p:nvPr>
        </p:nvSpPr>
        <p:spPr>
          <a:prstGeom prst="rect">
            <a:avLst/>
          </a:prstGeom>
        </p:spPr>
        <p:txBody>
          <a:bodyPr/>
          <a:lstStyle/>
          <a:p>
            <a:pPr/>
            <a:r>
              <a:t>Getting to Know Genesis 1</a:t>
            </a:r>
          </a:p>
        </p:txBody>
      </p:sp>
      <p:graphicFrame>
        <p:nvGraphicFramePr>
          <p:cNvPr id="90" name="Table"/>
          <p:cNvGraphicFramePr/>
          <p:nvPr/>
        </p:nvGraphicFramePr>
        <p:xfrm>
          <a:off x="2101081" y="1143000"/>
          <a:ext cx="10490201" cy="8293004"/>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10464800"/>
              </a:tblGrid>
              <a:tr h="1035038">
                <a:tc>
                  <a:txBody>
                    <a:bodyPr/>
                    <a:lstStyle/>
                    <a:p>
                      <a:pPr defTabSz="914400">
                        <a:defRPr b="0">
                          <a:solidFill>
                            <a:srgbClr val="000000"/>
                          </a:solidFill>
                        </a:defRPr>
                      </a:pPr>
                      <a:r>
                        <a:rPr b="1" sz="3400">
                          <a:solidFill>
                            <a:srgbClr val="FFFFFF"/>
                          </a:solidFill>
                          <a:sym typeface="Helvetica"/>
                        </a:rPr>
                        <a:t>What do we know about God from Genesis 1?</a:t>
                      </a:r>
                    </a:p>
                  </a:txBody>
                  <a:tcPr marL="50800" marR="50800" marT="50800" marB="50800" anchor="ctr" anchorCtr="0" horzOverflow="overflow">
                    <a:lnL w="0">
                      <a:miter lim="400000"/>
                    </a:lnL>
                    <a:lnR w="0">
                      <a:miter lim="400000"/>
                    </a:lnR>
                    <a:lnT w="0">
                      <a:miter lim="400000"/>
                    </a:lnT>
                    <a:lnB w="0">
                      <a:miter lim="400000"/>
                    </a:lnB>
                  </a:tcPr>
                </a:tc>
              </a:tr>
              <a:tr h="1035038">
                <a:tc>
                  <a:txBody>
                    <a:bodyPr/>
                    <a:lstStyle/>
                    <a:p>
                      <a:pPr defTabSz="914400">
                        <a:defRPr sz="2600"/>
                      </a:pPr>
                    </a:p>
                  </a:txBody>
                  <a:tcPr marL="50800" marR="50800" marT="50800" marB="50800" anchor="ctr" anchorCtr="0" horzOverflow="overflow">
                    <a:lnL w="25400">
                      <a:solidFill>
                        <a:srgbClr val="000000"/>
                      </a:solidFill>
                      <a:miter lim="400000"/>
                    </a:lnL>
                    <a:lnR w="25400">
                      <a:solidFill>
                        <a:srgbClr val="000000"/>
                      </a:solidFill>
                      <a:miter lim="400000"/>
                    </a:lnR>
                    <a:lnT w="0">
                      <a:miter lim="400000"/>
                    </a:lnT>
                    <a:lnB w="12700">
                      <a:solidFill>
                        <a:srgbClr val="3797C6"/>
                      </a:solidFill>
                      <a:miter lim="400000"/>
                    </a:lnB>
                  </a:tcPr>
                </a:tc>
              </a:tr>
              <a:tr h="1035038">
                <a:tc>
                  <a:txBody>
                    <a:bodyPr/>
                    <a:lstStyle/>
                    <a:p>
                      <a:pPr defTabSz="914400">
                        <a:defRPr sz="2600"/>
                      </a:pPr>
                    </a:p>
                  </a:txBody>
                  <a:tcPr marL="50800" marR="50800" marT="50800" marB="50800" anchor="ctr" anchorCtr="0" horzOverflow="overflow">
                    <a:lnL w="25400">
                      <a:solidFill>
                        <a:srgbClr val="000000"/>
                      </a:solidFill>
                      <a:miter lim="400000"/>
                    </a:lnL>
                    <a:lnR w="25400">
                      <a:solidFill>
                        <a:srgbClr val="000000"/>
                      </a:solidFill>
                      <a:miter lim="400000"/>
                    </a:lnR>
                    <a:lnT w="12700">
                      <a:solidFill>
                        <a:srgbClr val="3797C6"/>
                      </a:solidFill>
                      <a:miter lim="400000"/>
                    </a:lnT>
                    <a:lnB w="12700">
                      <a:solidFill>
                        <a:srgbClr val="3797C6"/>
                      </a:solidFill>
                      <a:miter lim="400000"/>
                    </a:lnB>
                  </a:tcPr>
                </a:tc>
              </a:tr>
              <a:tr h="1035038">
                <a:tc>
                  <a:txBody>
                    <a:bodyPr/>
                    <a:lstStyle/>
                    <a:p>
                      <a:pPr defTabSz="914400">
                        <a:defRPr sz="2600"/>
                      </a:pPr>
                    </a:p>
                  </a:txBody>
                  <a:tcPr marL="50800" marR="50800" marT="50800" marB="50800" anchor="ctr" anchorCtr="0" horzOverflow="overflow">
                    <a:lnL w="25400">
                      <a:solidFill>
                        <a:srgbClr val="000000"/>
                      </a:solidFill>
                      <a:miter lim="400000"/>
                    </a:lnL>
                    <a:lnR w="25400">
                      <a:solidFill>
                        <a:srgbClr val="000000"/>
                      </a:solidFill>
                      <a:miter lim="400000"/>
                    </a:lnR>
                    <a:lnT w="12700">
                      <a:solidFill>
                        <a:srgbClr val="3797C6"/>
                      </a:solidFill>
                      <a:miter lim="400000"/>
                    </a:lnT>
                    <a:lnB w="12700">
                      <a:solidFill>
                        <a:srgbClr val="3797C6"/>
                      </a:solidFill>
                      <a:miter lim="400000"/>
                    </a:lnB>
                  </a:tcPr>
                </a:tc>
              </a:tr>
              <a:tr h="1035038">
                <a:tc>
                  <a:txBody>
                    <a:bodyPr/>
                    <a:lstStyle/>
                    <a:p>
                      <a:pPr defTabSz="914400">
                        <a:defRPr sz="2600"/>
                      </a:pPr>
                    </a:p>
                  </a:txBody>
                  <a:tcPr marL="50800" marR="50800" marT="50800" marB="50800" anchor="ctr" anchorCtr="0" horzOverflow="overflow">
                    <a:lnL w="25400">
                      <a:solidFill>
                        <a:srgbClr val="000000"/>
                      </a:solidFill>
                      <a:miter lim="400000"/>
                    </a:lnL>
                    <a:lnR w="25400">
                      <a:solidFill>
                        <a:srgbClr val="000000"/>
                      </a:solidFill>
                      <a:miter lim="400000"/>
                    </a:lnR>
                    <a:lnT w="12700">
                      <a:solidFill>
                        <a:srgbClr val="3797C6"/>
                      </a:solidFill>
                      <a:miter lim="400000"/>
                    </a:lnT>
                    <a:lnB w="12700">
                      <a:solidFill>
                        <a:srgbClr val="3797C6"/>
                      </a:solidFill>
                      <a:miter lim="400000"/>
                    </a:lnB>
                  </a:tcPr>
                </a:tc>
              </a:tr>
              <a:tr h="1035038">
                <a:tc>
                  <a:txBody>
                    <a:bodyPr/>
                    <a:lstStyle/>
                    <a:p>
                      <a:pPr defTabSz="914400">
                        <a:defRPr sz="2600"/>
                      </a:pPr>
                    </a:p>
                  </a:txBody>
                  <a:tcPr marL="50800" marR="50800" marT="50800" marB="50800" anchor="ctr" anchorCtr="0" horzOverflow="overflow">
                    <a:lnL w="25400">
                      <a:solidFill>
                        <a:srgbClr val="000000"/>
                      </a:solidFill>
                      <a:miter lim="400000"/>
                    </a:lnL>
                    <a:lnR w="25400">
                      <a:solidFill>
                        <a:srgbClr val="000000"/>
                      </a:solidFill>
                      <a:miter lim="400000"/>
                    </a:lnR>
                    <a:lnT w="12700">
                      <a:solidFill>
                        <a:srgbClr val="3797C6"/>
                      </a:solidFill>
                      <a:miter lim="400000"/>
                    </a:lnT>
                    <a:lnB w="12700">
                      <a:solidFill>
                        <a:srgbClr val="3797C6"/>
                      </a:solidFill>
                      <a:miter lim="400000"/>
                    </a:lnB>
                  </a:tcPr>
                </a:tc>
              </a:tr>
              <a:tr h="1035038">
                <a:tc>
                  <a:txBody>
                    <a:bodyPr/>
                    <a:lstStyle/>
                    <a:p>
                      <a:pPr defTabSz="914400">
                        <a:defRPr sz="2600"/>
                      </a:pPr>
                    </a:p>
                  </a:txBody>
                  <a:tcPr marL="50800" marR="50800" marT="50800" marB="50800" anchor="ctr" anchorCtr="0" horzOverflow="overflow">
                    <a:lnL w="25400">
                      <a:solidFill>
                        <a:srgbClr val="000000"/>
                      </a:solidFill>
                      <a:miter lim="400000"/>
                    </a:lnL>
                    <a:lnR w="25400">
                      <a:solidFill>
                        <a:srgbClr val="000000"/>
                      </a:solidFill>
                      <a:miter lim="400000"/>
                    </a:lnR>
                    <a:lnT w="12700">
                      <a:solidFill>
                        <a:srgbClr val="3797C6"/>
                      </a:solidFill>
                      <a:miter lim="400000"/>
                    </a:lnT>
                    <a:lnB w="12700">
                      <a:solidFill>
                        <a:srgbClr val="3797C6"/>
                      </a:solidFill>
                      <a:miter lim="400000"/>
                    </a:lnB>
                  </a:tcPr>
                </a:tc>
              </a:tr>
              <a:tr h="1035038">
                <a:tc>
                  <a:txBody>
                    <a:bodyPr/>
                    <a:lstStyle/>
                    <a:p>
                      <a:pPr defTabSz="914400">
                        <a:defRPr sz="2600"/>
                      </a:pPr>
                    </a:p>
                  </a:txBody>
                  <a:tcPr marL="50800" marR="50800" marT="50800" marB="50800" anchor="ctr" anchorCtr="0" horzOverflow="overflow">
                    <a:lnL w="25400">
                      <a:solidFill>
                        <a:srgbClr val="000000"/>
                      </a:solidFill>
                      <a:miter lim="400000"/>
                    </a:lnL>
                    <a:lnR w="25400">
                      <a:solidFill>
                        <a:srgbClr val="000000"/>
                      </a:solidFill>
                      <a:miter lim="400000"/>
                    </a:lnR>
                    <a:lnT w="12700">
                      <a:solidFill>
                        <a:srgbClr val="3797C6"/>
                      </a:solidFill>
                      <a:miter lim="400000"/>
                    </a:lnT>
                    <a:lnB w="25400">
                      <a:solidFill>
                        <a:srgbClr val="000000"/>
                      </a:solidFill>
                      <a:miter lim="400000"/>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advClick="1" p14:dur="27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2" grpId="1" fill="hold">
                                  <p:stCondLst>
                                    <p:cond delay="0"/>
                                  </p:stCondLst>
                                  <p:iterate type="el" backwards="0">
                                    <p:tmAbs val="0"/>
                                  </p:iterate>
                                  <p:childTnLst>
                                    <p:set>
                                      <p:cBhvr>
                                        <p:cTn id="6" fill="hold"/>
                                        <p:tgtEl>
                                          <p:spTgt spid="90"/>
                                        </p:tgtEl>
                                        <p:attrNameLst>
                                          <p:attrName>style.visibility</p:attrName>
                                        </p:attrNameLst>
                                      </p:cBhvr>
                                      <p:to>
                                        <p:strVal val="visible"/>
                                      </p:to>
                                    </p:set>
                                    <p:animEffect filter="wipe(up)" transition="in">
                                      <p:cBhvr>
                                        <p:cTn id="7" dur="225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0"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4" name="A. 3 Absolutes to Know from Genesis 1"/>
          <p:cNvSpPr txBox="1"/>
          <p:nvPr>
            <p:ph type="title"/>
          </p:nvPr>
        </p:nvSpPr>
        <p:spPr>
          <a:xfrm>
            <a:off x="1497012" y="100595"/>
            <a:ext cx="11469495" cy="735435"/>
          </a:xfrm>
          <a:prstGeom prst="rect">
            <a:avLst/>
          </a:prstGeom>
        </p:spPr>
        <p:txBody>
          <a:bodyPr/>
          <a:lstStyle/>
          <a:p>
            <a:pPr/>
            <a:r>
              <a:t>A. 3 Absolutes to Know from Genesis 1</a:t>
            </a:r>
          </a:p>
        </p:txBody>
      </p:sp>
      <p:grpSp>
        <p:nvGrpSpPr>
          <p:cNvPr id="97" name="Group"/>
          <p:cNvGrpSpPr/>
          <p:nvPr/>
        </p:nvGrpSpPr>
        <p:grpSpPr>
          <a:xfrm>
            <a:off x="1791876" y="1066348"/>
            <a:ext cx="8979063" cy="1763130"/>
            <a:chOff x="0" y="0"/>
            <a:chExt cx="8979062" cy="1763129"/>
          </a:xfrm>
        </p:grpSpPr>
        <p:sp>
          <p:nvSpPr>
            <p:cNvPr id="95" name="People are His creation and are wholly dependent upon Him for all."/>
            <p:cNvSpPr txBox="1"/>
            <p:nvPr/>
          </p:nvSpPr>
          <p:spPr>
            <a:xfrm>
              <a:off x="625430" y="594729"/>
              <a:ext cx="8353633" cy="116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gn="l">
                <a:defRPr sz="3500"/>
              </a:lvl1pPr>
            </a:lstStyle>
            <a:p>
              <a:pPr/>
              <a:r>
                <a:t>People are His creation and are wholly dependent upon Him for all.</a:t>
              </a:r>
            </a:p>
          </p:txBody>
        </p:sp>
        <p:sp>
          <p:nvSpPr>
            <p:cNvPr id="96" name="1) God is Creator"/>
            <p:cNvSpPr txBox="1"/>
            <p:nvPr/>
          </p:nvSpPr>
          <p:spPr>
            <a:xfrm>
              <a:off x="0" y="0"/>
              <a:ext cx="4029534" cy="685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p>
              <a:pPr algn="l">
                <a:defRPr b="1" sz="3800">
                  <a:latin typeface="Helvetica"/>
                  <a:ea typeface="Helvetica"/>
                  <a:cs typeface="Helvetica"/>
                  <a:sym typeface="Helvetica"/>
                </a:defRPr>
              </a:pPr>
              <a:r>
                <a:t>1) </a:t>
              </a:r>
              <a:r>
                <a:rPr u="sng">
                  <a:solidFill>
                    <a:schemeClr val="accent5">
                      <a:hueOff val="-176146"/>
                      <a:satOff val="3665"/>
                      <a:lumOff val="-13986"/>
                    </a:schemeClr>
                  </a:solidFill>
                </a:rPr>
                <a:t>God</a:t>
              </a:r>
              <a:r>
                <a:t> is Creator</a:t>
              </a:r>
            </a:p>
          </p:txBody>
        </p:sp>
      </p:grpSp>
      <p:grpSp>
        <p:nvGrpSpPr>
          <p:cNvPr id="100" name="Group"/>
          <p:cNvGrpSpPr/>
          <p:nvPr/>
        </p:nvGrpSpPr>
        <p:grpSpPr>
          <a:xfrm>
            <a:off x="1791876" y="3014938"/>
            <a:ext cx="8556445" cy="1816101"/>
            <a:chOff x="0" y="0"/>
            <a:chExt cx="8556444" cy="1816100"/>
          </a:xfrm>
        </p:grpSpPr>
        <p:sp>
          <p:nvSpPr>
            <p:cNvPr id="98" name="God made a great and good world in which we can trust His care for us."/>
            <p:cNvSpPr txBox="1"/>
            <p:nvPr/>
          </p:nvSpPr>
          <p:spPr>
            <a:xfrm>
              <a:off x="625430" y="647700"/>
              <a:ext cx="7931015" cy="116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gn="l">
                <a:defRPr sz="3500"/>
              </a:lvl1pPr>
            </a:lstStyle>
            <a:p>
              <a:pPr/>
              <a:r>
                <a:t>God made a great and good world in which we can trust His care for us.</a:t>
              </a:r>
            </a:p>
          </p:txBody>
        </p:sp>
        <p:sp>
          <p:nvSpPr>
            <p:cNvPr id="99" name="2) God created a good world"/>
            <p:cNvSpPr txBox="1"/>
            <p:nvPr/>
          </p:nvSpPr>
          <p:spPr>
            <a:xfrm>
              <a:off x="0" y="0"/>
              <a:ext cx="6630107" cy="685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p>
              <a:pPr algn="l">
                <a:defRPr b="1" sz="3800">
                  <a:latin typeface="Helvetica"/>
                  <a:ea typeface="Helvetica"/>
                  <a:cs typeface="Helvetica"/>
                  <a:sym typeface="Helvetica"/>
                </a:defRPr>
              </a:pPr>
              <a:r>
                <a:t>2) God created a </a:t>
              </a:r>
              <a:r>
                <a:rPr u="sng">
                  <a:solidFill>
                    <a:schemeClr val="accent5">
                      <a:hueOff val="-176146"/>
                      <a:satOff val="3665"/>
                      <a:lumOff val="-13986"/>
                    </a:schemeClr>
                  </a:solidFill>
                </a:rPr>
                <a:t>good</a:t>
              </a:r>
              <a:r>
                <a:t> world</a:t>
              </a:r>
            </a:p>
          </p:txBody>
        </p:sp>
      </p:grpSp>
      <p:grpSp>
        <p:nvGrpSpPr>
          <p:cNvPr id="103" name="Group"/>
          <p:cNvGrpSpPr/>
          <p:nvPr/>
        </p:nvGrpSpPr>
        <p:grpSpPr>
          <a:xfrm>
            <a:off x="1791876" y="5016500"/>
            <a:ext cx="11234268" cy="1816100"/>
            <a:chOff x="0" y="0"/>
            <a:chExt cx="11234267" cy="1816100"/>
          </a:xfrm>
        </p:grpSpPr>
        <p:sp>
          <p:nvSpPr>
            <p:cNvPr id="101" name="God purposely made us to enjoy what He has made, relate to Him, and work with Him in this world."/>
            <p:cNvSpPr txBox="1"/>
            <p:nvPr/>
          </p:nvSpPr>
          <p:spPr>
            <a:xfrm>
              <a:off x="625430" y="647700"/>
              <a:ext cx="10608838" cy="1168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gn="l">
                <a:defRPr sz="3500"/>
              </a:lvl1pPr>
            </a:lstStyle>
            <a:p>
              <a:pPr/>
              <a:r>
                <a:t>God purposely made us to enjoy what He has made, relate to Him, and work with Him in this world.</a:t>
              </a:r>
            </a:p>
          </p:txBody>
        </p:sp>
        <p:sp>
          <p:nvSpPr>
            <p:cNvPr id="102" name="3) God created people to relate to Him"/>
            <p:cNvSpPr txBox="1"/>
            <p:nvPr/>
          </p:nvSpPr>
          <p:spPr>
            <a:xfrm>
              <a:off x="0" y="0"/>
              <a:ext cx="8829613" cy="685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p>
              <a:pPr algn="l">
                <a:defRPr b="1" sz="3800">
                  <a:latin typeface="Helvetica"/>
                  <a:ea typeface="Helvetica"/>
                  <a:cs typeface="Helvetica"/>
                  <a:sym typeface="Helvetica"/>
                </a:defRPr>
              </a:pPr>
              <a:r>
                <a:t>3) God created people to </a:t>
              </a:r>
              <a:r>
                <a:rPr u="sng">
                  <a:solidFill>
                    <a:schemeClr val="accent5">
                      <a:hueOff val="-176146"/>
                      <a:satOff val="3665"/>
                      <a:lumOff val="-13986"/>
                    </a:schemeClr>
                  </a:solidFill>
                </a:rPr>
                <a:t>relate</a:t>
              </a:r>
              <a:r>
                <a:t> to Him</a:t>
              </a:r>
            </a:p>
          </p:txBody>
        </p:sp>
      </p:grpSp>
      <p:grpSp>
        <p:nvGrpSpPr>
          <p:cNvPr id="109" name="Group"/>
          <p:cNvGrpSpPr/>
          <p:nvPr/>
        </p:nvGrpSpPr>
        <p:grpSpPr>
          <a:xfrm>
            <a:off x="2824648" y="7310830"/>
            <a:ext cx="8814223" cy="2092529"/>
            <a:chOff x="0" y="0"/>
            <a:chExt cx="8814222" cy="2092528"/>
          </a:xfrm>
        </p:grpSpPr>
        <p:grpSp>
          <p:nvGrpSpPr>
            <p:cNvPr id="107" name="Group"/>
            <p:cNvGrpSpPr/>
            <p:nvPr/>
          </p:nvGrpSpPr>
          <p:grpSpPr>
            <a:xfrm>
              <a:off x="0" y="329769"/>
              <a:ext cx="8324257" cy="1762760"/>
              <a:chOff x="0" y="0"/>
              <a:chExt cx="8324256" cy="1762759"/>
            </a:xfrm>
          </p:grpSpPr>
          <p:pic>
            <p:nvPicPr>
              <p:cNvPr id="104" name="221113_1155.jpg" descr="221113_1155.jpg"/>
              <p:cNvPicPr>
                <a:picLocks noChangeAspect="1"/>
              </p:cNvPicPr>
              <p:nvPr/>
            </p:nvPicPr>
            <p:blipFill>
              <a:blip r:embed="rId2">
                <a:extLst/>
              </a:blip>
              <a:stretch>
                <a:fillRect/>
              </a:stretch>
            </p:blipFill>
            <p:spPr>
              <a:xfrm>
                <a:off x="6827243" y="0"/>
                <a:ext cx="1497014" cy="1497013"/>
              </a:xfrm>
              <a:prstGeom prst="rect">
                <a:avLst/>
              </a:prstGeom>
              <a:ln w="12700" cap="flat">
                <a:noFill/>
                <a:miter lim="400000"/>
              </a:ln>
              <a:effectLst/>
            </p:spPr>
          </p:pic>
          <p:sp>
            <p:nvSpPr>
              <p:cNvPr id="105" name="God"/>
              <p:cNvSpPr txBox="1"/>
              <p:nvPr/>
            </p:nvSpPr>
            <p:spPr>
              <a:xfrm>
                <a:off x="0" y="0"/>
                <a:ext cx="3275330" cy="1762760"/>
              </a:xfrm>
              <a:prstGeom prst="rect">
                <a:avLst/>
              </a:prstGeom>
              <a:noFill/>
              <a:ln w="12700" cap="flat">
                <a:noFill/>
                <a:miter lim="400000"/>
              </a:ln>
              <a:effectLst>
                <a:outerShdw sx="100000" sy="100000" kx="0" ky="0" algn="b" rotWithShape="0" blurRad="76200" dist="635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100">
                    <a:solidFill>
                      <a:srgbClr val="001448"/>
                    </a:solidFill>
                    <a:latin typeface="Arno Pro Semibold"/>
                    <a:ea typeface="Arno Pro Semibold"/>
                    <a:cs typeface="Arno Pro Semibold"/>
                    <a:sym typeface="Arno Pro Semibold"/>
                  </a:defRPr>
                </a:lvl1pPr>
              </a:lstStyle>
              <a:p>
                <a:pPr/>
                <a:r>
                  <a:t>God</a:t>
                </a:r>
              </a:p>
            </p:txBody>
          </p:sp>
          <p:sp>
            <p:nvSpPr>
              <p:cNvPr id="106" name="Double Arrow"/>
              <p:cNvSpPr/>
              <p:nvPr/>
            </p:nvSpPr>
            <p:spPr>
              <a:xfrm>
                <a:off x="3819378" y="113506"/>
                <a:ext cx="2152382" cy="1270001"/>
              </a:xfrm>
              <a:prstGeom prst="leftRightArrow">
                <a:avLst>
                  <a:gd name="adj1" fmla="val 46625"/>
                  <a:gd name="adj2" fmla="val 50969"/>
                </a:avLst>
              </a:prstGeom>
              <a:blipFill rotWithShape="1">
                <a:blip r:embed="rId3">
                  <a:alphaModFix amt="47519"/>
                </a:blip>
                <a:srcRect l="0" t="0" r="0" b="0"/>
                <a:tile tx="0" ty="0" sx="100000" sy="100000" flip="none" algn="tl"/>
              </a:blipFill>
              <a:ln w="12700" cap="flat">
                <a:noFill/>
                <a:miter lim="400000"/>
              </a:ln>
              <a:effectLst>
                <a:outerShdw sx="100000" sy="100000" kx="0" ky="0" algn="b" rotWithShape="0" blurRad="88900" dist="63500" dir="3017249">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grpSp>
        <p:sp>
          <p:nvSpPr>
            <p:cNvPr id="108" name="Rectangle"/>
            <p:cNvSpPr/>
            <p:nvPr/>
          </p:nvSpPr>
          <p:spPr>
            <a:xfrm>
              <a:off x="52086" y="0"/>
              <a:ext cx="8762137" cy="2087519"/>
            </a:xfrm>
            <a:prstGeom prst="rect">
              <a:avLst/>
            </a:prstGeom>
            <a:noFill/>
            <a:ln w="635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grpSp>
    </p:spTree>
  </p:cSld>
  <p:clrMapOvr>
    <a:masterClrMapping/>
  </p:clrMapOvr>
  <mc:AlternateContent xmlns:mc="http://schemas.openxmlformats.org/markup-compatibility/2006">
    <mc:Choice xmlns:p14="http://schemas.microsoft.com/office/powerpoint/2010/main" Requires="p14">
      <p:transition spd="slow" advClick="1" p14:dur="27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15" grpId="1" fill="hold">
                                  <p:stCondLst>
                                    <p:cond delay="0"/>
                                  </p:stCondLst>
                                  <p:iterate type="el" backwards="0">
                                    <p:tmAbs val="0"/>
                                  </p:iterate>
                                  <p:childTnLst>
                                    <p:set>
                                      <p:cBhvr>
                                        <p:cTn id="6" fill="hold"/>
                                        <p:tgtEl>
                                          <p:spTgt spid="97"/>
                                        </p:tgtEl>
                                        <p:attrNameLst>
                                          <p:attrName>style.visibility</p:attrName>
                                        </p:attrNameLst>
                                      </p:cBhvr>
                                      <p:to>
                                        <p:strVal val="visible"/>
                                      </p:to>
                                    </p:set>
                                    <p:anim calcmode="lin" valueType="num">
                                      <p:cBhvr>
                                        <p:cTn id="7" dur="1750" fill="hold"/>
                                        <p:tgtEl>
                                          <p:spTgt spid="97"/>
                                        </p:tgtEl>
                                        <p:attrNameLst>
                                          <p:attrName>ppt_w</p:attrName>
                                        </p:attrNameLst>
                                      </p:cBhvr>
                                      <p:tavLst>
                                        <p:tav tm="0">
                                          <p:val>
                                            <p:fltVal val="0"/>
                                          </p:val>
                                        </p:tav>
                                        <p:tav tm="100000">
                                          <p:val>
                                            <p:strVal val="#ppt_w"/>
                                          </p:val>
                                        </p:tav>
                                      </p:tavLst>
                                    </p:anim>
                                    <p:anim calcmode="lin" valueType="num">
                                      <p:cBhvr>
                                        <p:cTn id="8" dur="1750" fill="hold"/>
                                        <p:tgtEl>
                                          <p:spTgt spid="97"/>
                                        </p:tgtEl>
                                        <p:attrNameLst>
                                          <p:attrName>ppt_h</p:attrName>
                                        </p:attrNameLst>
                                      </p:cBhvr>
                                      <p:tavLst>
                                        <p:tav tm="0">
                                          <p:val>
                                            <p:fltVal val="0"/>
                                          </p:val>
                                        </p:tav>
                                        <p:tav tm="100000">
                                          <p:val>
                                            <p:strVal val="#ppt_h"/>
                                          </p:val>
                                        </p:tav>
                                      </p:tavLst>
                                    </p:anim>
                                    <p:anim calcmode="lin" valueType="num">
                                      <p:cBhvr>
                                        <p:cTn id="9" dur="1750" fill="hold"/>
                                        <p:tgtEl>
                                          <p:spTgt spid="97"/>
                                        </p:tgtEl>
                                        <p:attrNameLst>
                                          <p:attrName>ppt_x</p:attrName>
                                        </p:attrNameLst>
                                      </p:cBhvr>
                                      <p:tavLst>
                                        <p:tav tm="0" fmla="#ppt_x+(cos(-2*pi*(1-$))*-#ppt_x-sin(-2*pi*(1-$))*(1-#ppt_y))*(1-$)">
                                          <p:val>
                                            <p:fltVal val="0"/>
                                          </p:val>
                                        </p:tav>
                                        <p:tav tm="100000">
                                          <p:val>
                                            <p:fltVal val="1"/>
                                          </p:val>
                                        </p:tav>
                                      </p:tavLst>
                                    </p:anim>
                                    <p:anim calcmode="lin" valueType="num">
                                      <p:cBhvr>
                                        <p:cTn id="10" dur="1750" fill="hold"/>
                                        <p:tgtEl>
                                          <p:spTgt spid="9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750"/>
                            </p:stCondLst>
                            <p:childTnLst>
                              <p:par>
                                <p:cTn id="12" presetClass="entr" nodeType="afterEffect" presetSubtype="8" presetID="15" grpId="2" fill="hold">
                                  <p:stCondLst>
                                    <p:cond delay="0"/>
                                  </p:stCondLst>
                                  <p:iterate type="el" backwards="0">
                                    <p:tmAbs val="0"/>
                                  </p:iterate>
                                  <p:childTnLst>
                                    <p:set>
                                      <p:cBhvr>
                                        <p:cTn id="13" fill="hold"/>
                                        <p:tgtEl>
                                          <p:spTgt spid="109"/>
                                        </p:tgtEl>
                                        <p:attrNameLst>
                                          <p:attrName>style.visibility</p:attrName>
                                        </p:attrNameLst>
                                      </p:cBhvr>
                                      <p:to>
                                        <p:strVal val="visible"/>
                                      </p:to>
                                    </p:set>
                                    <p:anim calcmode="lin" valueType="num">
                                      <p:cBhvr>
                                        <p:cTn id="14" dur="1750" fill="hold"/>
                                        <p:tgtEl>
                                          <p:spTgt spid="109"/>
                                        </p:tgtEl>
                                        <p:attrNameLst>
                                          <p:attrName>ppt_w</p:attrName>
                                        </p:attrNameLst>
                                      </p:cBhvr>
                                      <p:tavLst>
                                        <p:tav tm="0">
                                          <p:val>
                                            <p:fltVal val="0"/>
                                          </p:val>
                                        </p:tav>
                                        <p:tav tm="100000">
                                          <p:val>
                                            <p:strVal val="#ppt_w"/>
                                          </p:val>
                                        </p:tav>
                                      </p:tavLst>
                                    </p:anim>
                                    <p:anim calcmode="lin" valueType="num">
                                      <p:cBhvr>
                                        <p:cTn id="15" dur="1750" fill="hold"/>
                                        <p:tgtEl>
                                          <p:spTgt spid="109"/>
                                        </p:tgtEl>
                                        <p:attrNameLst>
                                          <p:attrName>ppt_h</p:attrName>
                                        </p:attrNameLst>
                                      </p:cBhvr>
                                      <p:tavLst>
                                        <p:tav tm="0">
                                          <p:val>
                                            <p:fltVal val="0"/>
                                          </p:val>
                                        </p:tav>
                                        <p:tav tm="100000">
                                          <p:val>
                                            <p:strVal val="#ppt_h"/>
                                          </p:val>
                                        </p:tav>
                                      </p:tavLst>
                                    </p:anim>
                                    <p:anim calcmode="lin" valueType="num">
                                      <p:cBhvr>
                                        <p:cTn id="16" dur="175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7" dur="1750" fill="hold"/>
                                        <p:tgtEl>
                                          <p:spTgt spid="10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15" grpId="3" fill="hold">
                                  <p:stCondLst>
                                    <p:cond delay="0"/>
                                  </p:stCondLst>
                                  <p:iterate type="el" backwards="0">
                                    <p:tmAbs val="0"/>
                                  </p:iterate>
                                  <p:childTnLst>
                                    <p:set>
                                      <p:cBhvr>
                                        <p:cTn id="21" fill="hold"/>
                                        <p:tgtEl>
                                          <p:spTgt spid="100"/>
                                        </p:tgtEl>
                                        <p:attrNameLst>
                                          <p:attrName>style.visibility</p:attrName>
                                        </p:attrNameLst>
                                      </p:cBhvr>
                                      <p:to>
                                        <p:strVal val="visible"/>
                                      </p:to>
                                    </p:set>
                                    <p:anim calcmode="lin" valueType="num">
                                      <p:cBhvr>
                                        <p:cTn id="22" dur="1750" fill="hold"/>
                                        <p:tgtEl>
                                          <p:spTgt spid="100"/>
                                        </p:tgtEl>
                                        <p:attrNameLst>
                                          <p:attrName>ppt_w</p:attrName>
                                        </p:attrNameLst>
                                      </p:cBhvr>
                                      <p:tavLst>
                                        <p:tav tm="0">
                                          <p:val>
                                            <p:fltVal val="0"/>
                                          </p:val>
                                        </p:tav>
                                        <p:tav tm="100000">
                                          <p:val>
                                            <p:strVal val="#ppt_w"/>
                                          </p:val>
                                        </p:tav>
                                      </p:tavLst>
                                    </p:anim>
                                    <p:anim calcmode="lin" valueType="num">
                                      <p:cBhvr>
                                        <p:cTn id="23" dur="1750" fill="hold"/>
                                        <p:tgtEl>
                                          <p:spTgt spid="100"/>
                                        </p:tgtEl>
                                        <p:attrNameLst>
                                          <p:attrName>ppt_h</p:attrName>
                                        </p:attrNameLst>
                                      </p:cBhvr>
                                      <p:tavLst>
                                        <p:tav tm="0">
                                          <p:val>
                                            <p:fltVal val="0"/>
                                          </p:val>
                                        </p:tav>
                                        <p:tav tm="100000">
                                          <p:val>
                                            <p:strVal val="#ppt_h"/>
                                          </p:val>
                                        </p:tav>
                                      </p:tavLst>
                                    </p:anim>
                                    <p:anim calcmode="lin" valueType="num">
                                      <p:cBhvr>
                                        <p:cTn id="24" dur="1750" fill="hold"/>
                                        <p:tgtEl>
                                          <p:spTgt spid="100"/>
                                        </p:tgtEl>
                                        <p:attrNameLst>
                                          <p:attrName>ppt_x</p:attrName>
                                        </p:attrNameLst>
                                      </p:cBhvr>
                                      <p:tavLst>
                                        <p:tav tm="0" fmla="#ppt_x+(cos(-2*pi*(1-$))*-#ppt_x-sin(-2*pi*(1-$))*(1-#ppt_y))*(1-$)">
                                          <p:val>
                                            <p:fltVal val="0"/>
                                          </p:val>
                                        </p:tav>
                                        <p:tav tm="100000">
                                          <p:val>
                                            <p:fltVal val="1"/>
                                          </p:val>
                                        </p:tav>
                                      </p:tavLst>
                                    </p:anim>
                                    <p:anim calcmode="lin" valueType="num">
                                      <p:cBhvr>
                                        <p:cTn id="25" dur="1750" fill="hold"/>
                                        <p:tgtEl>
                                          <p:spTgt spid="10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8" presetID="15" grpId="4" fill="hold">
                                  <p:stCondLst>
                                    <p:cond delay="0"/>
                                  </p:stCondLst>
                                  <p:iterate type="el" backwards="0">
                                    <p:tmAbs val="0"/>
                                  </p:iterate>
                                  <p:childTnLst>
                                    <p:set>
                                      <p:cBhvr>
                                        <p:cTn id="29" fill="hold"/>
                                        <p:tgtEl>
                                          <p:spTgt spid="103"/>
                                        </p:tgtEl>
                                        <p:attrNameLst>
                                          <p:attrName>style.visibility</p:attrName>
                                        </p:attrNameLst>
                                      </p:cBhvr>
                                      <p:to>
                                        <p:strVal val="visible"/>
                                      </p:to>
                                    </p:set>
                                    <p:anim calcmode="lin" valueType="num">
                                      <p:cBhvr>
                                        <p:cTn id="30" dur="1750" fill="hold"/>
                                        <p:tgtEl>
                                          <p:spTgt spid="103"/>
                                        </p:tgtEl>
                                        <p:attrNameLst>
                                          <p:attrName>ppt_w</p:attrName>
                                        </p:attrNameLst>
                                      </p:cBhvr>
                                      <p:tavLst>
                                        <p:tav tm="0">
                                          <p:val>
                                            <p:fltVal val="0"/>
                                          </p:val>
                                        </p:tav>
                                        <p:tav tm="100000">
                                          <p:val>
                                            <p:strVal val="#ppt_w"/>
                                          </p:val>
                                        </p:tav>
                                      </p:tavLst>
                                    </p:anim>
                                    <p:anim calcmode="lin" valueType="num">
                                      <p:cBhvr>
                                        <p:cTn id="31" dur="1750" fill="hold"/>
                                        <p:tgtEl>
                                          <p:spTgt spid="103"/>
                                        </p:tgtEl>
                                        <p:attrNameLst>
                                          <p:attrName>ppt_h</p:attrName>
                                        </p:attrNameLst>
                                      </p:cBhvr>
                                      <p:tavLst>
                                        <p:tav tm="0">
                                          <p:val>
                                            <p:fltVal val="0"/>
                                          </p:val>
                                        </p:tav>
                                        <p:tav tm="100000">
                                          <p:val>
                                            <p:strVal val="#ppt_h"/>
                                          </p:val>
                                        </p:tav>
                                      </p:tavLst>
                                    </p:anim>
                                    <p:anim calcmode="lin" valueType="num">
                                      <p:cBhvr>
                                        <p:cTn id="32" dur="1750" fill="hold"/>
                                        <p:tgtEl>
                                          <p:spTgt spid="103"/>
                                        </p:tgtEl>
                                        <p:attrNameLst>
                                          <p:attrName>ppt_x</p:attrName>
                                        </p:attrNameLst>
                                      </p:cBhvr>
                                      <p:tavLst>
                                        <p:tav tm="0" fmla="#ppt_x+(cos(-2*pi*(1-$))*-#ppt_x-sin(-2*pi*(1-$))*(1-#ppt_y))*(1-$)">
                                          <p:val>
                                            <p:fltVal val="0"/>
                                          </p:val>
                                        </p:tav>
                                        <p:tav tm="100000">
                                          <p:val>
                                            <p:fltVal val="1"/>
                                          </p:val>
                                        </p:tav>
                                      </p:tavLst>
                                    </p:anim>
                                    <p:anim calcmode="lin" valueType="num">
                                      <p:cBhvr>
                                        <p:cTn id="33" dur="1750" fill="hold"/>
                                        <p:tgtEl>
                                          <p:spTgt spid="10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7" grpId="1"/>
      <p:bldP build="whole" bldLvl="1" animBg="1" rev="0" advAuto="0" spid="103" grpId="4"/>
      <p:bldP build="whole" bldLvl="1" animBg="1" rev="0" advAuto="0" spid="109" grpId="2"/>
      <p:bldP build="whole" bldLvl="1" animBg="1" rev="0" advAuto="0" spid="100" grpId="3"/>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1" name="1) God is Creator"/>
          <p:cNvSpPr txBox="1"/>
          <p:nvPr>
            <p:ph type="title"/>
          </p:nvPr>
        </p:nvSpPr>
        <p:spPr>
          <a:xfrm>
            <a:off x="1535305" y="124048"/>
            <a:ext cx="7787326" cy="735435"/>
          </a:xfrm>
          <a:prstGeom prst="rect">
            <a:avLst/>
          </a:prstGeom>
        </p:spPr>
        <p:txBody>
          <a:bodyPr/>
          <a:lstStyle>
            <a:lvl1pPr>
              <a:defRPr sz="4800"/>
            </a:lvl1pPr>
          </a:lstStyle>
          <a:p>
            <a:pPr/>
            <a:r>
              <a:t>1) God is Creator</a:t>
            </a:r>
          </a:p>
        </p:txBody>
      </p:sp>
      <p:sp>
        <p:nvSpPr>
          <p:cNvPr id="112" name="Text"/>
          <p:cNvSpPr txBox="1"/>
          <p:nvPr/>
        </p:nvSpPr>
        <p:spPr>
          <a:xfrm>
            <a:off x="49671" y="4743450"/>
            <a:ext cx="338163" cy="266701"/>
          </a:xfrm>
          <a:prstGeom prst="rect">
            <a:avLst/>
          </a:prstGeom>
          <a:ln w="12700">
            <a:miter lim="400000"/>
          </a:ln>
        </p:spPr>
        <p:txBody>
          <a:bodyPr wrap="none" lIns="50800" tIns="50800" rIns="50800" bIns="50800" anchor="ctr">
            <a:spAutoFit/>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00">
                <a:latin typeface="Times"/>
                <a:ea typeface="Times"/>
                <a:cs typeface="Times"/>
                <a:sym typeface="Times"/>
              </a:defRPr>
            </a:pPr>
          </a:p>
        </p:txBody>
      </p:sp>
      <p:sp>
        <p:nvSpPr>
          <p:cNvPr id="113" name="God’s glorious attributes are projected through creation.…"/>
          <p:cNvSpPr txBox="1"/>
          <p:nvPr/>
        </p:nvSpPr>
        <p:spPr>
          <a:xfrm>
            <a:off x="1818194" y="1019022"/>
            <a:ext cx="10447035" cy="534670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640080" indent="-411480" algn="l">
              <a:spcBef>
                <a:spcPts val="1500"/>
              </a:spcBef>
              <a:buSzPct val="100000"/>
              <a:buChar char="•"/>
              <a:defRPr sz="3800"/>
            </a:pPr>
            <a:r>
              <a:t>God’s glorious attributes are </a:t>
            </a:r>
            <a:r>
              <a:rPr b="1" u="sng">
                <a:solidFill>
                  <a:schemeClr val="accent5">
                    <a:hueOff val="-176146"/>
                    <a:satOff val="3665"/>
                    <a:lumOff val="-13986"/>
                  </a:schemeClr>
                </a:solidFill>
                <a:latin typeface="Helvetica"/>
                <a:ea typeface="Helvetica"/>
                <a:cs typeface="Helvetica"/>
                <a:sym typeface="Helvetica"/>
              </a:rPr>
              <a:t>projected</a:t>
            </a:r>
            <a:r>
              <a:t> through creation. </a:t>
            </a:r>
          </a:p>
          <a:p>
            <a:pPr marL="640080" indent="-411480" algn="l">
              <a:spcBef>
                <a:spcPts val="1500"/>
              </a:spcBef>
              <a:buSzPct val="100000"/>
              <a:buChar char="•"/>
              <a:defRPr sz="3800"/>
            </a:pPr>
            <a:r>
              <a:t>God’s power, eternal nature, His love, beauty, and goodness are clearly seen.</a:t>
            </a:r>
          </a:p>
          <a:p>
            <a:pPr marL="640080" indent="-411480" algn="l">
              <a:spcBef>
                <a:spcPts val="1500"/>
              </a:spcBef>
              <a:buSzPct val="100000"/>
              <a:buChar char="•"/>
              <a:defRPr sz="3800"/>
            </a:pPr>
            <a:r>
              <a:t>His order, design, and purposes are everywhere enjoyed.</a:t>
            </a:r>
          </a:p>
          <a:p>
            <a:pPr marL="640080" indent="-411480" algn="l">
              <a:spcBef>
                <a:spcPts val="1500"/>
              </a:spcBef>
              <a:buSzPct val="100000"/>
              <a:buChar char="•"/>
              <a:defRPr sz="3800"/>
            </a:pPr>
            <a:r>
              <a:t>No doctrinal statement is as powerful as the record of God’s mighty works in Genesis 1.</a:t>
            </a:r>
          </a:p>
        </p:txBody>
      </p:sp>
      <p:grpSp>
        <p:nvGrpSpPr>
          <p:cNvPr id="116" name="Group"/>
          <p:cNvGrpSpPr/>
          <p:nvPr/>
        </p:nvGrpSpPr>
        <p:grpSpPr>
          <a:xfrm>
            <a:off x="1560801" y="6728462"/>
            <a:ext cx="11418504" cy="3085758"/>
            <a:chOff x="0" y="0"/>
            <a:chExt cx="11418503" cy="3085756"/>
          </a:xfrm>
        </p:grpSpPr>
        <p:pic>
          <p:nvPicPr>
            <p:cNvPr id="114" name="Screen shot 2013-01-02 at 3.28.24 PM.png" descr="Screen shot 2013-01-02 at 3.28.24 PM.png"/>
            <p:cNvPicPr>
              <a:picLocks noChangeAspect="1"/>
            </p:cNvPicPr>
            <p:nvPr/>
          </p:nvPicPr>
          <p:blipFill>
            <a:blip r:embed="rId2">
              <a:extLst/>
            </a:blip>
            <a:stretch>
              <a:fillRect/>
            </a:stretch>
          </p:blipFill>
          <p:spPr>
            <a:xfrm>
              <a:off x="0" y="0"/>
              <a:ext cx="11418504" cy="3085757"/>
            </a:xfrm>
            <a:prstGeom prst="rect">
              <a:avLst/>
            </a:prstGeom>
            <a:ln w="12700" cap="flat">
              <a:noFill/>
              <a:miter lim="400000"/>
            </a:ln>
            <a:effectLst/>
          </p:spPr>
        </p:pic>
        <p:sp>
          <p:nvSpPr>
            <p:cNvPr id="115" name="Romans 1:18-21"/>
            <p:cNvSpPr txBox="1"/>
            <p:nvPr/>
          </p:nvSpPr>
          <p:spPr>
            <a:xfrm>
              <a:off x="438598" y="38100"/>
              <a:ext cx="2646909" cy="495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algn="l">
                <a:defRPr b="1" sz="2600">
                  <a:latin typeface="Helvetica"/>
                  <a:ea typeface="Helvetica"/>
                  <a:cs typeface="Helvetica"/>
                  <a:sym typeface="Helvetica"/>
                </a:defRPr>
              </a:lvl1pPr>
            </a:lstStyle>
            <a:p>
              <a:pPr/>
              <a:r>
                <a:t>Romans 1:18-21</a:t>
              </a:r>
            </a:p>
          </p:txBody>
        </p:sp>
      </p:grpSp>
    </p:spTree>
  </p:cSld>
  <p:clrMapOvr>
    <a:masterClrMapping/>
  </p:clrMapOvr>
  <mc:AlternateContent xmlns:mc="http://schemas.openxmlformats.org/markup-compatibility/2006">
    <mc:Choice xmlns:p14="http://schemas.microsoft.com/office/powerpoint/2010/main" Requires="p14">
      <p:transition spd="slow" advClick="1" p14:dur="27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lt" backwards="0">
                                    <p:tmAbs val="0"/>
                                  </p:iterate>
                                  <p:childTnLst>
                                    <p:set>
                                      <p:cBhvr>
                                        <p:cTn id="6" fill="hold"/>
                                        <p:tgtEl>
                                          <p:spTgt spid="113">
                                            <p:bg/>
                                          </p:spTgt>
                                        </p:tgtEl>
                                        <p:attrNameLst>
                                          <p:attrName>style.visibility</p:attrName>
                                        </p:attrNameLst>
                                      </p:cBhvr>
                                      <p:to>
                                        <p:strVal val="visible"/>
                                      </p:to>
                                    </p:set>
                                    <p:anim calcmode="lin" valueType="num">
                                      <p:cBhvr>
                                        <p:cTn id="7" dur="2250" fill="hold"/>
                                        <p:tgtEl>
                                          <p:spTgt spid="113">
                                            <p:bg/>
                                          </p:spTgt>
                                        </p:tgtEl>
                                        <p:attrNameLst>
                                          <p:attrName>ppt_x</p:attrName>
                                        </p:attrNameLst>
                                      </p:cBhvr>
                                      <p:tavLst>
                                        <p:tav tm="0">
                                          <p:val>
                                            <p:strVal val="0-#ppt_w/2"/>
                                          </p:val>
                                        </p:tav>
                                        <p:tav tm="100000">
                                          <p:val>
                                            <p:strVal val="#ppt_x"/>
                                          </p:val>
                                        </p:tav>
                                      </p:tavLst>
                                    </p:anim>
                                    <p:anim calcmode="lin" valueType="num">
                                      <p:cBhvr>
                                        <p:cTn id="8" dur="2250" fill="hold"/>
                                        <p:tgtEl>
                                          <p:spTgt spid="113">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lt" backwards="0">
                                    <p:tmAbs val="0"/>
                                  </p:iterate>
                                  <p:childTnLst>
                                    <p:set>
                                      <p:cBhvr>
                                        <p:cTn id="10" fill="hold"/>
                                        <p:tgtEl>
                                          <p:spTgt spid="113">
                                            <p:txEl>
                                              <p:pRg st="0" end="0"/>
                                            </p:txEl>
                                          </p:spTgt>
                                        </p:tgtEl>
                                        <p:attrNameLst>
                                          <p:attrName>style.visibility</p:attrName>
                                        </p:attrNameLst>
                                      </p:cBhvr>
                                      <p:to>
                                        <p:strVal val="visible"/>
                                      </p:to>
                                    </p:set>
                                    <p:anim calcmode="lin" valueType="num">
                                      <p:cBhvr>
                                        <p:cTn id="11" dur="2250" fill="hold"/>
                                        <p:tgtEl>
                                          <p:spTgt spid="113">
                                            <p:txEl>
                                              <p:pRg st="0" end="0"/>
                                            </p:txEl>
                                          </p:spTgt>
                                        </p:tgtEl>
                                        <p:attrNameLst>
                                          <p:attrName>ppt_x</p:attrName>
                                        </p:attrNameLst>
                                      </p:cBhvr>
                                      <p:tavLst>
                                        <p:tav tm="0">
                                          <p:val>
                                            <p:strVal val="0-#ppt_w/2"/>
                                          </p:val>
                                        </p:tav>
                                        <p:tav tm="100000">
                                          <p:val>
                                            <p:strVal val="#ppt_x"/>
                                          </p:val>
                                        </p:tav>
                                      </p:tavLst>
                                    </p:anim>
                                    <p:anim calcmode="lin" valueType="num">
                                      <p:cBhvr>
                                        <p:cTn id="12" dur="2250" fill="hold"/>
                                        <p:tgtEl>
                                          <p:spTgt spid="1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1" fill="hold">
                                  <p:stCondLst>
                                    <p:cond delay="0"/>
                                  </p:stCondLst>
                                  <p:iterate type="lt" backwards="0">
                                    <p:tmAbs val="0"/>
                                  </p:iterate>
                                  <p:childTnLst>
                                    <p:set>
                                      <p:cBhvr>
                                        <p:cTn id="16" fill="hold"/>
                                        <p:tgtEl>
                                          <p:spTgt spid="113">
                                            <p:txEl>
                                              <p:pRg st="1" end="1"/>
                                            </p:txEl>
                                          </p:spTgt>
                                        </p:tgtEl>
                                        <p:attrNameLst>
                                          <p:attrName>style.visibility</p:attrName>
                                        </p:attrNameLst>
                                      </p:cBhvr>
                                      <p:to>
                                        <p:strVal val="visible"/>
                                      </p:to>
                                    </p:set>
                                    <p:anim calcmode="lin" valueType="num">
                                      <p:cBhvr>
                                        <p:cTn id="17" dur="2250" fill="hold"/>
                                        <p:tgtEl>
                                          <p:spTgt spid="113">
                                            <p:txEl>
                                              <p:pRg st="1" end="1"/>
                                            </p:txEl>
                                          </p:spTgt>
                                        </p:tgtEl>
                                        <p:attrNameLst>
                                          <p:attrName>ppt_x</p:attrName>
                                        </p:attrNameLst>
                                      </p:cBhvr>
                                      <p:tavLst>
                                        <p:tav tm="0">
                                          <p:val>
                                            <p:strVal val="0-#ppt_w/2"/>
                                          </p:val>
                                        </p:tav>
                                        <p:tav tm="100000">
                                          <p:val>
                                            <p:strVal val="#ppt_x"/>
                                          </p:val>
                                        </p:tav>
                                      </p:tavLst>
                                    </p:anim>
                                    <p:anim calcmode="lin" valueType="num">
                                      <p:cBhvr>
                                        <p:cTn id="18" dur="2250" fill="hold"/>
                                        <p:tgtEl>
                                          <p:spTgt spid="113">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2250"/>
                            </p:stCondLst>
                            <p:childTnLst>
                              <p:par>
                                <p:cTn id="20" presetClass="entr" nodeType="afterEffect" presetID="9" grpId="2" fill="hold">
                                  <p:stCondLst>
                                    <p:cond delay="0"/>
                                  </p:stCondLst>
                                  <p:iterate type="el" backwards="0">
                                    <p:tmAbs val="0"/>
                                  </p:iterate>
                                  <p:childTnLst>
                                    <p:set>
                                      <p:cBhvr>
                                        <p:cTn id="21" fill="hold"/>
                                        <p:tgtEl>
                                          <p:spTgt spid="116"/>
                                        </p:tgtEl>
                                        <p:attrNameLst>
                                          <p:attrName>style.visibility</p:attrName>
                                        </p:attrNameLst>
                                      </p:cBhvr>
                                      <p:to>
                                        <p:strVal val="visible"/>
                                      </p:to>
                                    </p:set>
                                    <p:animEffect filter="dissolve" transition="in">
                                      <p:cBhvr>
                                        <p:cTn id="22" dur="1500"/>
                                        <p:tgtEl>
                                          <p:spTgt spid="116"/>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 grpId="1" fill="hold">
                                  <p:stCondLst>
                                    <p:cond delay="0"/>
                                  </p:stCondLst>
                                  <p:iterate type="lt" backwards="0">
                                    <p:tmAbs val="0"/>
                                  </p:iterate>
                                  <p:childTnLst>
                                    <p:set>
                                      <p:cBhvr>
                                        <p:cTn id="26" fill="hold"/>
                                        <p:tgtEl>
                                          <p:spTgt spid="113">
                                            <p:txEl>
                                              <p:pRg st="2" end="2"/>
                                            </p:txEl>
                                          </p:spTgt>
                                        </p:tgtEl>
                                        <p:attrNameLst>
                                          <p:attrName>style.visibility</p:attrName>
                                        </p:attrNameLst>
                                      </p:cBhvr>
                                      <p:to>
                                        <p:strVal val="visible"/>
                                      </p:to>
                                    </p:set>
                                    <p:anim calcmode="lin" valueType="num">
                                      <p:cBhvr>
                                        <p:cTn id="27" dur="2250" fill="hold"/>
                                        <p:tgtEl>
                                          <p:spTgt spid="113">
                                            <p:txEl>
                                              <p:pRg st="2" end="2"/>
                                            </p:txEl>
                                          </p:spTgt>
                                        </p:tgtEl>
                                        <p:attrNameLst>
                                          <p:attrName>ppt_x</p:attrName>
                                        </p:attrNameLst>
                                      </p:cBhvr>
                                      <p:tavLst>
                                        <p:tav tm="0">
                                          <p:val>
                                            <p:strVal val="0-#ppt_w/2"/>
                                          </p:val>
                                        </p:tav>
                                        <p:tav tm="100000">
                                          <p:val>
                                            <p:strVal val="#ppt_x"/>
                                          </p:val>
                                        </p:tav>
                                      </p:tavLst>
                                    </p:anim>
                                    <p:anim calcmode="lin" valueType="num">
                                      <p:cBhvr>
                                        <p:cTn id="28" dur="2250" fill="hold"/>
                                        <p:tgtEl>
                                          <p:spTgt spid="11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8" presetID="2" grpId="1" fill="hold">
                                  <p:stCondLst>
                                    <p:cond delay="0"/>
                                  </p:stCondLst>
                                  <p:iterate type="lt" backwards="0">
                                    <p:tmAbs val="0"/>
                                  </p:iterate>
                                  <p:childTnLst>
                                    <p:set>
                                      <p:cBhvr>
                                        <p:cTn id="32" fill="hold"/>
                                        <p:tgtEl>
                                          <p:spTgt spid="113">
                                            <p:txEl>
                                              <p:pRg st="3" end="3"/>
                                            </p:txEl>
                                          </p:spTgt>
                                        </p:tgtEl>
                                        <p:attrNameLst>
                                          <p:attrName>style.visibility</p:attrName>
                                        </p:attrNameLst>
                                      </p:cBhvr>
                                      <p:to>
                                        <p:strVal val="visible"/>
                                      </p:to>
                                    </p:set>
                                    <p:anim calcmode="lin" valueType="num">
                                      <p:cBhvr>
                                        <p:cTn id="33" dur="2250" fill="hold"/>
                                        <p:tgtEl>
                                          <p:spTgt spid="113">
                                            <p:txEl>
                                              <p:pRg st="3" end="3"/>
                                            </p:txEl>
                                          </p:spTgt>
                                        </p:tgtEl>
                                        <p:attrNameLst>
                                          <p:attrName>ppt_x</p:attrName>
                                        </p:attrNameLst>
                                      </p:cBhvr>
                                      <p:tavLst>
                                        <p:tav tm="0">
                                          <p:val>
                                            <p:strVal val="0-#ppt_w/2"/>
                                          </p:val>
                                        </p:tav>
                                        <p:tav tm="100000">
                                          <p:val>
                                            <p:strVal val="#ppt_x"/>
                                          </p:val>
                                        </p:tav>
                                      </p:tavLst>
                                    </p:anim>
                                    <p:anim calcmode="lin" valueType="num">
                                      <p:cBhvr>
                                        <p:cTn id="34" dur="2250" fill="hold"/>
                                        <p:tgtEl>
                                          <p:spTgt spid="11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6" grpId="2"/>
      <p:bldP build="p" bldLvl="5" animBg="1" rev="0" advAuto="0" spid="113" grpId="1"/>
    </p:bld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Condensed Medium"/>
        <a:ea typeface="Helvetica Condensed Medium"/>
        <a:cs typeface="Helvetica Condensed Medium"/>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Condensed Medium"/>
        <a:ea typeface="Helvetica Condensed Medium"/>
        <a:cs typeface="Helvetica Condensed Medium"/>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