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8"/>
  </p:notesMasterIdLst>
  <p:sldIdLst>
    <p:sldId id="275" r:id="rId3"/>
    <p:sldId id="276" r:id="rId4"/>
    <p:sldId id="261" r:id="rId5"/>
    <p:sldId id="277" r:id="rId6"/>
    <p:sldId id="270" r:id="rId7"/>
    <p:sldId id="259" r:id="rId8"/>
    <p:sldId id="260" r:id="rId9"/>
    <p:sldId id="262" r:id="rId10"/>
    <p:sldId id="263" r:id="rId11"/>
    <p:sldId id="266" r:id="rId12"/>
    <p:sldId id="267" r:id="rId13"/>
    <p:sldId id="268" r:id="rId14"/>
    <p:sldId id="269" r:id="rId15"/>
    <p:sldId id="278"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CC00"/>
    <a:srgbClr val="996633"/>
    <a:srgbClr val="4B4B2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948" autoAdjust="0"/>
  </p:normalViewPr>
  <p:slideViewPr>
    <p:cSldViewPr>
      <p:cViewPr varScale="1">
        <p:scale>
          <a:sx n="46" d="100"/>
          <a:sy n="46" d="100"/>
        </p:scale>
        <p:origin x="-198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96AC76-0E6D-4036-8127-88C39FD2F9A0}" type="datetimeFigureOut">
              <a:rPr lang="en-US" smtClean="0"/>
              <a:t>9/16/2017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DEF924-EE5C-415D-8AE5-AFC602BEFEC7}" type="slidenum">
              <a:rPr lang="en-US" smtClean="0"/>
              <a:t>‹#›</a:t>
            </a:fld>
            <a:endParaRPr lang="en-US"/>
          </a:p>
        </p:txBody>
      </p:sp>
    </p:spTree>
    <p:extLst>
      <p:ext uri="{BB962C8B-B14F-4D97-AF65-F5344CB8AC3E}">
        <p14:creationId xmlns:p14="http://schemas.microsoft.com/office/powerpoint/2010/main" val="64941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EF924-EE5C-415D-8AE5-AFC602BEFEC7}" type="slidenum">
              <a:rPr lang="en-US" smtClean="0"/>
              <a:t>2</a:t>
            </a:fld>
            <a:endParaRPr lang="en-US"/>
          </a:p>
        </p:txBody>
      </p:sp>
    </p:spTree>
    <p:extLst>
      <p:ext uri="{BB962C8B-B14F-4D97-AF65-F5344CB8AC3E}">
        <p14:creationId xmlns:p14="http://schemas.microsoft.com/office/powerpoint/2010/main" val="316740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EF924-EE5C-415D-8AE5-AFC602BEFEC7}" type="slidenum">
              <a:rPr lang="en-US" smtClean="0"/>
              <a:t>3</a:t>
            </a:fld>
            <a:endParaRPr lang="en-US"/>
          </a:p>
        </p:txBody>
      </p:sp>
    </p:spTree>
    <p:extLst>
      <p:ext uri="{BB962C8B-B14F-4D97-AF65-F5344CB8AC3E}">
        <p14:creationId xmlns:p14="http://schemas.microsoft.com/office/powerpoint/2010/main" val="3167408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EF924-EE5C-415D-8AE5-AFC602BEFEC7}" type="slidenum">
              <a:rPr lang="en-US" smtClean="0"/>
              <a:t>4</a:t>
            </a:fld>
            <a:endParaRPr lang="en-US"/>
          </a:p>
        </p:txBody>
      </p:sp>
    </p:spTree>
    <p:extLst>
      <p:ext uri="{BB962C8B-B14F-4D97-AF65-F5344CB8AC3E}">
        <p14:creationId xmlns:p14="http://schemas.microsoft.com/office/powerpoint/2010/main" val="316740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EF924-EE5C-415D-8AE5-AFC602BEFEC7}" type="slidenum">
              <a:rPr lang="en-US" smtClean="0"/>
              <a:t>10</a:t>
            </a:fld>
            <a:endParaRPr lang="en-US"/>
          </a:p>
        </p:txBody>
      </p:sp>
    </p:spTree>
    <p:extLst>
      <p:ext uri="{BB962C8B-B14F-4D97-AF65-F5344CB8AC3E}">
        <p14:creationId xmlns:p14="http://schemas.microsoft.com/office/powerpoint/2010/main" val="241145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DEF924-EE5C-415D-8AE5-AFC602BEFEC7}" type="slidenum">
              <a:rPr lang="en-US" smtClean="0"/>
              <a:t>14</a:t>
            </a:fld>
            <a:endParaRPr lang="en-US"/>
          </a:p>
        </p:txBody>
      </p:sp>
    </p:spTree>
    <p:extLst>
      <p:ext uri="{BB962C8B-B14F-4D97-AF65-F5344CB8AC3E}">
        <p14:creationId xmlns:p14="http://schemas.microsoft.com/office/powerpoint/2010/main" val="328817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93182F-516F-4767-8C9B-7F9F24AE3886}"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361412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3182F-516F-4767-8C9B-7F9F24AE3886}"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1417600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3182F-516F-4767-8C9B-7F9F24AE3886}"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2060019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12" name="Glory4.png" descr="Glory4.png"/>
          <p:cNvPicPr>
            <a:picLocks noChangeAspect="1"/>
          </p:cNvPicPr>
          <p:nvPr/>
        </p:nvPicPr>
        <p:blipFill>
          <a:blip r:embed="rId2" cstate="print">
            <a:extLst/>
          </a:blip>
          <a:stretch>
            <a:fillRect/>
          </a:stretch>
        </p:blipFill>
        <p:spPr>
          <a:xfrm>
            <a:off x="-26926" y="0"/>
            <a:ext cx="1106438" cy="6858001"/>
          </a:xfrm>
          <a:prstGeom prst="rect">
            <a:avLst/>
          </a:prstGeom>
          <a:ln w="12700">
            <a:miter lim="400000"/>
          </a:ln>
        </p:spPr>
      </p:pic>
      <p:sp>
        <p:nvSpPr>
          <p:cNvPr id="13" name="Title Text"/>
          <p:cNvSpPr txBox="1">
            <a:spLocks noGrp="1"/>
          </p:cNvSpPr>
          <p:nvPr>
            <p:ph type="title"/>
          </p:nvPr>
        </p:nvSpPr>
        <p:spPr>
          <a:xfrm>
            <a:off x="1079512" y="87221"/>
            <a:ext cx="8064489" cy="517103"/>
          </a:xfrm>
          <a:prstGeom prst="rect">
            <a:avLst/>
          </a:prstGeom>
        </p:spPr>
        <p:txBody>
          <a:bodyPr/>
          <a:lstStyle>
            <a:lvl1pPr>
              <a:defRPr sz="3100"/>
            </a:lvl1pPr>
          </a:lstStyle>
          <a:p>
            <a:r>
              <a:t>Title Text</a:t>
            </a:r>
          </a:p>
        </p:txBody>
      </p:sp>
      <p:sp>
        <p:nvSpPr>
          <p:cNvPr id="14" name="GENESIS"/>
          <p:cNvSpPr txBox="1"/>
          <p:nvPr/>
        </p:nvSpPr>
        <p:spPr>
          <a:xfrm>
            <a:off x="0" y="87221"/>
            <a:ext cx="1052587" cy="342660"/>
          </a:xfrm>
          <a:prstGeom prst="rect">
            <a:avLst/>
          </a:prstGeom>
          <a:ln w="12700">
            <a:miter lim="400000"/>
          </a:ln>
          <a:effectLst>
            <a:outerShdw blurRad="127000" dist="63500" dir="2700000" rotWithShape="0">
              <a:srgbClr val="4C1023">
                <a:alpha val="78000"/>
              </a:srgbClr>
            </a:outerShdw>
            <a:reflection stA="69548" endPos="40000" dir="5400000" sy="-100000" algn="bl" rotWithShape="0"/>
          </a:effectLst>
          <a:extLst>
            <a:ext uri="{C572A759-6A51-4108-AA02-DFA0A04FC94B}">
              <ma14:wrappingTextBoxFlag xmlns="" xmlns:ma14="http://schemas.microsoft.com/office/mac/drawingml/2011/main" val="1"/>
            </a:ext>
          </a:extLst>
        </p:spPr>
        <p:txBody>
          <a:bodyPr lIns="0" tIns="0" rIns="0" bIns="0"/>
          <a:lstStyle>
            <a:lvl1pPr defTabSz="457200">
              <a:defRPr sz="2700" b="1" spc="-54">
                <a:latin typeface="Goudy Old Style"/>
                <a:ea typeface="Goudy Old Style"/>
                <a:cs typeface="Goudy Old Style"/>
                <a:sym typeface="Goudy Old Style"/>
              </a:defRPr>
            </a:lvl1pPr>
          </a:lstStyle>
          <a:p>
            <a:pPr algn="ctr" hangingPunct="0"/>
            <a:r>
              <a:rPr kern="0">
                <a:solidFill>
                  <a:srgbClr val="000000"/>
                </a:solidFill>
              </a:rPr>
              <a:t>GENESIS</a:t>
            </a:r>
          </a:p>
        </p:txBody>
      </p:sp>
      <p:sp>
        <p:nvSpPr>
          <p:cNvPr id="15" name="The Book  of Foundations"/>
          <p:cNvSpPr txBox="1"/>
          <p:nvPr/>
        </p:nvSpPr>
        <p:spPr>
          <a:xfrm>
            <a:off x="-1" y="700866"/>
            <a:ext cx="1052588" cy="678657"/>
          </a:xfrm>
          <a:prstGeom prst="rect">
            <a:avLst/>
          </a:prstGeom>
          <a:ln w="12700">
            <a:miter lim="400000"/>
          </a:ln>
          <a:effectLst>
            <a:outerShdw blurRad="127000" dist="76200" dir="2700000" rotWithShape="0">
              <a:srgbClr val="584A35"/>
            </a:outerShdw>
          </a:effectLst>
          <a:extLst>
            <a:ext uri="{C572A759-6A51-4108-AA02-DFA0A04FC94B}">
              <ma14:wrappingTextBoxFlag xmlns="" xmlns:ma14="http://schemas.microsoft.com/office/mac/drawingml/2011/main" val="1"/>
            </a:ext>
          </a:extLst>
        </p:spPr>
        <p:txBody>
          <a:bodyPr lIns="0" tIns="0" rIns="0" bIns="0"/>
          <a:lstStyle/>
          <a:p>
            <a:pPr algn="ctr" defTabSz="321457" hangingPunct="0">
              <a:defRPr sz="1400" b="1" cap="all" spc="98">
                <a:latin typeface="Goudy Old Style"/>
                <a:ea typeface="Goudy Old Style"/>
                <a:cs typeface="Goudy Old Style"/>
                <a:sym typeface="Goudy Old Style"/>
              </a:defRPr>
            </a:pPr>
            <a:r>
              <a:rPr sz="1400" b="1" kern="0" cap="all" spc="98">
                <a:solidFill>
                  <a:srgbClr val="000000"/>
                </a:solidFill>
                <a:latin typeface="Goudy Old Style"/>
                <a:ea typeface="Goudy Old Style"/>
                <a:cs typeface="Goudy Old Style"/>
                <a:sym typeface="Goudy Old Style"/>
              </a:rPr>
              <a:t>The Book </a:t>
            </a:r>
            <a:br>
              <a:rPr sz="1400" b="1" kern="0" cap="all" spc="98">
                <a:solidFill>
                  <a:srgbClr val="000000"/>
                </a:solidFill>
                <a:latin typeface="Goudy Old Style"/>
                <a:ea typeface="Goudy Old Style"/>
                <a:cs typeface="Goudy Old Style"/>
                <a:sym typeface="Goudy Old Style"/>
              </a:rPr>
            </a:br>
            <a:r>
              <a:rPr sz="1400" b="1" kern="0" cap="all" spc="98">
                <a:solidFill>
                  <a:srgbClr val="000000"/>
                </a:solidFill>
                <a:latin typeface="Goudy Old Style"/>
                <a:ea typeface="Goudy Old Style"/>
                <a:cs typeface="Goudy Old Style"/>
                <a:sym typeface="Goudy Old Style"/>
              </a:rPr>
              <a:t>of Foundations</a:t>
            </a:r>
          </a:p>
        </p:txBody>
      </p:sp>
      <p:sp>
        <p:nvSpPr>
          <p:cNvPr id="16" name="GENESIS…"/>
          <p:cNvSpPr txBox="1"/>
          <p:nvPr/>
        </p:nvSpPr>
        <p:spPr>
          <a:xfrm>
            <a:off x="-1" y="6107838"/>
            <a:ext cx="1052588" cy="517923"/>
          </a:xfrm>
          <a:prstGeom prst="rect">
            <a:avLst/>
          </a:prstGeom>
          <a:ln w="12700">
            <a:miter lim="400000"/>
          </a:ln>
          <a:effectLst>
            <a:outerShdw blurRad="127000" dist="76200" dir="2700000" rotWithShape="0">
              <a:srgbClr val="584A35"/>
            </a:outerShdw>
          </a:effectLst>
          <a:extLst>
            <a:ext uri="{C572A759-6A51-4108-AA02-DFA0A04FC94B}">
              <ma14:wrappingTextBoxFlag xmlns="" xmlns:ma14="http://schemas.microsoft.com/office/mac/drawingml/2011/main" val="1"/>
            </a:ext>
          </a:extLst>
        </p:spPr>
        <p:txBody>
          <a:bodyPr lIns="0" tIns="0" rIns="0" bIns="0"/>
          <a:lstStyle/>
          <a:p>
            <a:pPr algn="ctr" defTabSz="321457" hangingPunct="0">
              <a:defRPr sz="2100" b="1" cap="all" spc="147">
                <a:solidFill>
                  <a:srgbClr val="FFFFFF"/>
                </a:solidFill>
                <a:latin typeface="Goudy Old Style"/>
                <a:ea typeface="Goudy Old Style"/>
                <a:cs typeface="Goudy Old Style"/>
                <a:sym typeface="Goudy Old Style"/>
              </a:defRPr>
            </a:pPr>
            <a:r>
              <a:rPr sz="2100" b="1" kern="0" cap="all" spc="147">
                <a:solidFill>
                  <a:srgbClr val="FFFFFF"/>
                </a:solidFill>
                <a:latin typeface="Goudy Old Style"/>
                <a:ea typeface="Goudy Old Style"/>
                <a:cs typeface="Goudy Old Style"/>
                <a:sym typeface="Goudy Old Style"/>
              </a:rPr>
              <a:t>GENESIS</a:t>
            </a:r>
          </a:p>
          <a:p>
            <a:pPr algn="ctr" defTabSz="321457" hangingPunct="0">
              <a:defRPr sz="2100" b="1" cap="all" spc="147">
                <a:solidFill>
                  <a:srgbClr val="FFFFFF"/>
                </a:solidFill>
                <a:latin typeface="Goudy Old Style"/>
                <a:ea typeface="Goudy Old Style"/>
                <a:cs typeface="Goudy Old Style"/>
                <a:sym typeface="Goudy Old Style"/>
              </a:defRPr>
            </a:pPr>
            <a:r>
              <a:rPr sz="2100" b="1" kern="0" cap="all" spc="147">
                <a:solidFill>
                  <a:srgbClr val="FFFFFF"/>
                </a:solidFill>
                <a:latin typeface="Goudy Old Style"/>
                <a:ea typeface="Goudy Old Style"/>
                <a:cs typeface="Goudy Old Style"/>
                <a:sym typeface="Goudy Old Style"/>
              </a:rPr>
              <a:t>2:4-17</a:t>
            </a:r>
          </a:p>
        </p:txBody>
      </p:sp>
      <p:sp>
        <p:nvSpPr>
          <p:cNvPr id="17" name="God’s Plan for Man"/>
          <p:cNvSpPr txBox="1"/>
          <p:nvPr/>
        </p:nvSpPr>
        <p:spPr>
          <a:xfrm>
            <a:off x="0" y="3898795"/>
            <a:ext cx="1106437" cy="1795680"/>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spAutoFit/>
          </a:bodyPr>
          <a:lstStyle>
            <a:lvl1pPr defTabSz="457200">
              <a:defRPr sz="2800">
                <a:solidFill>
                  <a:srgbClr val="DCDEE0"/>
                </a:solidFill>
                <a:latin typeface="Gill Sans"/>
                <a:ea typeface="Gill Sans"/>
                <a:cs typeface="Gill Sans"/>
                <a:sym typeface="Gill Sans"/>
              </a:defRPr>
            </a:lvl1pPr>
          </a:lstStyle>
          <a:p>
            <a:pPr algn="ctr" hangingPunct="0"/>
            <a:r>
              <a:rPr kern="0"/>
              <a:t>God’s Plan for Man</a:t>
            </a:r>
          </a:p>
        </p:txBody>
      </p:sp>
      <p:sp>
        <p:nvSpPr>
          <p:cNvPr id="18" name="Body Level One…"/>
          <p:cNvSpPr txBox="1">
            <a:spLocks noGrp="1"/>
          </p:cNvSpPr>
          <p:nvPr>
            <p:ph type="body" sz="half" idx="1"/>
          </p:nvPr>
        </p:nvSpPr>
        <p:spPr>
          <a:xfrm>
            <a:off x="1459031" y="843956"/>
            <a:ext cx="6504016" cy="3201194"/>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8342680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3050928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33" name="Title Text"/>
          <p:cNvSpPr txBox="1">
            <a:spLocks noGrp="1"/>
          </p:cNvSpPr>
          <p:nvPr>
            <p:ph type="title"/>
          </p:nvPr>
        </p:nvSpPr>
        <p:spPr>
          <a:xfrm>
            <a:off x="892969" y="1151930"/>
            <a:ext cx="7358063" cy="2321719"/>
          </a:xfrm>
          <a:prstGeom prst="rect">
            <a:avLst/>
          </a:prstGeom>
        </p:spPr>
        <p:txBody>
          <a:bodyPr anchor="b"/>
          <a:lstStyle/>
          <a:p>
            <a:r>
              <a:t>Title Text</a:t>
            </a:r>
          </a:p>
        </p:txBody>
      </p:sp>
      <p:sp>
        <p:nvSpPr>
          <p:cNvPr id="34" name="Body Level One…"/>
          <p:cNvSpPr txBox="1">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002150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3182F-516F-4767-8C9B-7F9F24AE3886}"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36233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93182F-516F-4767-8C9B-7F9F24AE3886}"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1118915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93182F-516F-4767-8C9B-7F9F24AE3886}"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264214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93182F-516F-4767-8C9B-7F9F24AE3886}" type="datetimeFigureOut">
              <a:rPr lang="en-US" smtClean="0"/>
              <a:t>9/16/2017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2330279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93182F-516F-4767-8C9B-7F9F24AE3886}" type="datetimeFigureOut">
              <a:rPr lang="en-US" smtClean="0"/>
              <a:t>9/16/2017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3873364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3182F-516F-4767-8C9B-7F9F24AE3886}" type="datetimeFigureOut">
              <a:rPr lang="en-US" smtClean="0"/>
              <a:t>9/16/2017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28382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3182F-516F-4767-8C9B-7F9F24AE3886}"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74733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3182F-516F-4767-8C9B-7F9F24AE3886}"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8C48B7-9F27-4FC3-82B2-197EA3E6BD03}" type="slidenum">
              <a:rPr lang="en-US" smtClean="0"/>
              <a:t>‹#›</a:t>
            </a:fld>
            <a:endParaRPr lang="en-US"/>
          </a:p>
        </p:txBody>
      </p:sp>
    </p:spTree>
    <p:extLst>
      <p:ext uri="{BB962C8B-B14F-4D97-AF65-F5344CB8AC3E}">
        <p14:creationId xmlns:p14="http://schemas.microsoft.com/office/powerpoint/2010/main" val="2903750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3182F-516F-4767-8C9B-7F9F24AE3886}" type="datetimeFigureOut">
              <a:rPr lang="en-US" smtClean="0"/>
              <a:t>9/16/2017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C48B7-9F27-4FC3-82B2-197EA3E6BD03}" type="slidenum">
              <a:rPr lang="en-US" smtClean="0"/>
              <a:t>‹#›</a:t>
            </a:fld>
            <a:endParaRPr lang="en-US"/>
          </a:p>
        </p:txBody>
      </p:sp>
    </p:spTree>
    <p:extLst>
      <p:ext uri="{BB962C8B-B14F-4D97-AF65-F5344CB8AC3E}">
        <p14:creationId xmlns:p14="http://schemas.microsoft.com/office/powerpoint/2010/main" val="1622022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sun_rays2.jpg" descr="sun_rays2.jpg"/>
          <p:cNvPicPr>
            <a:picLocks/>
          </p:cNvPicPr>
          <p:nvPr/>
        </p:nvPicPr>
        <p:blipFill>
          <a:blip r:embed="rId5" cstate="print">
            <a:extLst/>
          </a:blip>
          <a:srcRect l="9900" t="2265" r="7060" b="9939"/>
          <a:stretch>
            <a:fillRect/>
          </a:stretch>
        </p:blipFill>
        <p:spPr>
          <a:xfrm>
            <a:off x="0" y="0"/>
            <a:ext cx="9144000" cy="6858000"/>
          </a:xfrm>
          <a:prstGeom prst="rect">
            <a:avLst/>
          </a:prstGeom>
          <a:ln w="12700">
            <a:miter lim="400000"/>
          </a:ln>
        </p:spPr>
      </p:pic>
      <p:sp>
        <p:nvSpPr>
          <p:cNvPr id="3" name="Title Text"/>
          <p:cNvSpPr txBox="1">
            <a:spLocks noGrp="1"/>
          </p:cNvSpPr>
          <p:nvPr>
            <p:ph type="title"/>
          </p:nvPr>
        </p:nvSpPr>
        <p:spPr>
          <a:xfrm>
            <a:off x="669727" y="312539"/>
            <a:ext cx="7804547" cy="1518047"/>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normAutofit/>
          </a:bodyPr>
          <a:lstStyle/>
          <a:p>
            <a:r>
              <a:t>Title Text</a:t>
            </a:r>
          </a:p>
        </p:txBody>
      </p:sp>
      <p:sp>
        <p:nvSpPr>
          <p:cNvPr id="4" name="Body Level One…"/>
          <p:cNvSpPr txBox="1">
            <a:spLocks noGrp="1"/>
          </p:cNvSpPr>
          <p:nvPr>
            <p:ph type="body" idx="1"/>
          </p:nvPr>
        </p:nvSpPr>
        <p:spPr>
          <a:xfrm>
            <a:off x="669727" y="1830586"/>
            <a:ext cx="7804547" cy="4420195"/>
          </a:xfrm>
          <a:prstGeom prst="rect">
            <a:avLst/>
          </a:prstGeom>
          <a:ln w="12700">
            <a:miter lim="400000"/>
          </a:ln>
          <a:extLst>
            <a:ext uri="{C572A759-6A51-4108-AA02-DFA0A04FC94B}">
              <ma14:wrappingTextBoxFlag xmlns="" xmlns:ma14="http://schemas.microsoft.com/office/mac/drawingml/2011/main" val="1"/>
            </a:ext>
          </a:extLst>
        </p:spPr>
        <p:txBody>
          <a:bodyPr lIns="35717" tIns="35717" rIns="35717" bIns="35717"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4428877" y="6505277"/>
            <a:ext cx="277317" cy="272186"/>
          </a:xfrm>
          <a:prstGeom prst="rect">
            <a:avLst/>
          </a:prstGeom>
          <a:ln w="12700">
            <a:miter lim="400000"/>
          </a:ln>
        </p:spPr>
        <p:txBody>
          <a:bodyPr wrap="none" lIns="35717" tIns="35717" rIns="35717" bIns="35717">
            <a:spAutoFit/>
          </a:bodyPr>
          <a:lstStyle>
            <a:lvl1pPr>
              <a:defRPr sz="1300"/>
            </a:lvl1pPr>
          </a:lstStyle>
          <a:p>
            <a:pPr algn="ctr" defTabSz="410751" hangingPunct="0"/>
            <a:fld id="{86CB4B4D-7CA3-9044-876B-883B54F8677D}" type="slidenum">
              <a:rPr kern="0">
                <a:solidFill>
                  <a:srgbClr val="000000"/>
                </a:solidFill>
                <a:sym typeface="Helvetica Light"/>
              </a:rPr>
              <a:pPr algn="ctr" defTabSz="410751" hangingPunct="0"/>
              <a:t>‹#›</a:t>
            </a:fld>
            <a:endParaRPr kern="0">
              <a:solidFill>
                <a:srgbClr val="000000"/>
              </a:solidFill>
              <a:sym typeface="Helvetica Light"/>
            </a:endParaRPr>
          </a:p>
        </p:txBody>
      </p:sp>
    </p:spTree>
    <p:extLst>
      <p:ext uri="{BB962C8B-B14F-4D97-AF65-F5344CB8AC3E}">
        <p14:creationId xmlns:p14="http://schemas.microsoft.com/office/powerpoint/2010/main" val="39311696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ransition spd="med"/>
  <p:txStyles>
    <p:titleStyle>
      <a:lvl1pPr marL="0" marR="0" indent="0" algn="l" defTabSz="410751"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Helvetica Condensed Medium"/>
        </a:defRPr>
      </a:lvl1pPr>
      <a:lvl2pPr marL="0" marR="0" indent="160729" algn="l" defTabSz="410751"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Helvetica Condensed Medium"/>
        </a:defRPr>
      </a:lvl2pPr>
      <a:lvl3pPr marL="0" marR="0" indent="321457" algn="l" defTabSz="410751"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Helvetica Condensed Medium"/>
        </a:defRPr>
      </a:lvl3pPr>
      <a:lvl4pPr marL="0" marR="0" indent="482186" algn="l" defTabSz="410751"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Helvetica Condensed Medium"/>
        </a:defRPr>
      </a:lvl4pPr>
      <a:lvl5pPr marL="0" marR="0" indent="642915" algn="l" defTabSz="410751"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Helvetica Condensed Medium"/>
        </a:defRPr>
      </a:lvl5pPr>
      <a:lvl6pPr marL="0" marR="0" indent="803643" algn="l" defTabSz="410751"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Helvetica Condensed Medium"/>
        </a:defRPr>
      </a:lvl6pPr>
      <a:lvl7pPr marL="0" marR="0" indent="964372" algn="l" defTabSz="410751"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Helvetica Condensed Medium"/>
        </a:defRPr>
      </a:lvl7pPr>
      <a:lvl8pPr marL="0" marR="0" indent="1125101" algn="l" defTabSz="410751"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Helvetica Condensed Medium"/>
        </a:defRPr>
      </a:lvl8pPr>
      <a:lvl9pPr marL="0" marR="0" indent="1285829" algn="l" defTabSz="410751" rtl="0" latinLnBrk="0">
        <a:lnSpc>
          <a:spcPct val="100000"/>
        </a:lnSpc>
        <a:spcBef>
          <a:spcPts val="0"/>
        </a:spcBef>
        <a:spcAft>
          <a:spcPts val="0"/>
        </a:spcAft>
        <a:buClrTx/>
        <a:buSzTx/>
        <a:buFontTx/>
        <a:buNone/>
        <a:tabLst/>
        <a:defRPr sz="3300" b="0" i="0" u="none" strike="noStrike" cap="none" spc="0" baseline="0">
          <a:ln>
            <a:noFill/>
          </a:ln>
          <a:solidFill>
            <a:srgbClr val="000000"/>
          </a:solidFill>
          <a:uFillTx/>
          <a:latin typeface="+mj-lt"/>
          <a:ea typeface="+mj-ea"/>
          <a:cs typeface="+mj-cs"/>
          <a:sym typeface="Helvetica Condensed Medium"/>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3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GENESIS"/>
          <p:cNvSpPr txBox="1"/>
          <p:nvPr/>
        </p:nvSpPr>
        <p:spPr>
          <a:xfrm>
            <a:off x="351711" y="427638"/>
            <a:ext cx="8639889" cy="1157790"/>
          </a:xfrm>
          <a:prstGeom prst="rect">
            <a:avLst/>
          </a:prstGeom>
          <a:ln w="12700">
            <a:miter lim="400000"/>
          </a:ln>
          <a:effectLst>
            <a:outerShdw blurRad="127000" dist="63500" dir="2700000" rotWithShape="0">
              <a:srgbClr val="4C1023">
                <a:alpha val="78000"/>
              </a:srgbClr>
            </a:outerShdw>
          </a:effectLst>
          <a:extLst>
            <a:ext uri="{C572A759-6A51-4108-AA02-DFA0A04FC94B}">
              <ma14:wrappingTextBoxFlag xmlns="" xmlns:ma14="http://schemas.microsoft.com/office/mac/drawingml/2011/main" val="1"/>
            </a:ext>
          </a:extLst>
        </p:spPr>
        <p:txBody>
          <a:bodyPr lIns="0" tIns="0" rIns="0" bIns="0" anchor="ctr"/>
          <a:lstStyle>
            <a:lvl1pPr defTabSz="457200">
              <a:defRPr sz="12900" b="1" spc="1548">
                <a:solidFill>
                  <a:srgbClr val="0D1C2F"/>
                </a:solidFill>
                <a:latin typeface="Goudy Old Style"/>
                <a:ea typeface="Goudy Old Style"/>
                <a:cs typeface="Goudy Old Style"/>
                <a:sym typeface="Goudy Old Style"/>
              </a:defRPr>
            </a:lvl1pPr>
          </a:lstStyle>
          <a:p>
            <a:pPr algn="ctr" hangingPunct="0"/>
            <a:r>
              <a:rPr kern="0" dirty="0" smtClean="0"/>
              <a:t>GENESIS</a:t>
            </a:r>
            <a:endParaRPr kern="0" dirty="0"/>
          </a:p>
        </p:txBody>
      </p:sp>
      <p:sp>
        <p:nvSpPr>
          <p:cNvPr id="142" name="God’s Plan for Man"/>
          <p:cNvSpPr txBox="1"/>
          <p:nvPr/>
        </p:nvSpPr>
        <p:spPr>
          <a:xfrm>
            <a:off x="412875" y="3240144"/>
            <a:ext cx="8577296" cy="1011134"/>
          </a:xfrm>
          <a:prstGeom prst="rect">
            <a:avLst/>
          </a:prstGeom>
          <a:ln w="63500">
            <a:solidFill>
              <a:srgbClr val="A6AAA9"/>
            </a:solidFill>
            <a:miter lim="400000"/>
          </a:ln>
          <a:effectLst>
            <a:outerShdw blurRad="127000" dist="76200" dir="2700000" rotWithShape="0">
              <a:srgbClr val="584A35"/>
            </a:outerShdw>
          </a:effectLst>
          <a:extLst>
            <a:ext uri="{C572A759-6A51-4108-AA02-DFA0A04FC94B}">
              <ma14:wrappingTextBoxFlag xmlns="" xmlns:ma14="http://schemas.microsoft.com/office/mac/drawingml/2011/main" val="1"/>
            </a:ext>
          </a:extLst>
        </p:spPr>
        <p:txBody>
          <a:bodyPr lIns="0" tIns="0" rIns="0" bIns="0" anchor="ctr"/>
          <a:lstStyle>
            <a:lvl1pPr defTabSz="457200">
              <a:lnSpc>
                <a:spcPct val="130000"/>
              </a:lnSpc>
              <a:defRPr sz="6500" b="1" spc="455">
                <a:solidFill>
                  <a:srgbClr val="FFFFFF"/>
                </a:solidFill>
                <a:effectLst>
                  <a:outerShdw blurRad="25400" dist="25400" dir="18900000" rotWithShape="0">
                    <a:srgbClr val="000000"/>
                  </a:outerShdw>
                </a:effectLst>
                <a:latin typeface="Goudy Old Style"/>
                <a:ea typeface="Goudy Old Style"/>
                <a:cs typeface="Goudy Old Style"/>
                <a:sym typeface="Goudy Old Style"/>
              </a:defRPr>
            </a:lvl1pPr>
          </a:lstStyle>
          <a:p>
            <a:pPr algn="ctr" hangingPunct="0"/>
            <a:r>
              <a:rPr kern="0" dirty="0"/>
              <a:t>God’s Plan for Man</a:t>
            </a:r>
          </a:p>
        </p:txBody>
      </p:sp>
      <p:sp>
        <p:nvSpPr>
          <p:cNvPr id="143" name="Paul J. Bucknell"/>
          <p:cNvSpPr txBox="1"/>
          <p:nvPr/>
        </p:nvSpPr>
        <p:spPr>
          <a:xfrm>
            <a:off x="5791201" y="6248400"/>
            <a:ext cx="3221294" cy="438341"/>
          </a:xfrm>
          <a:prstGeom prst="rect">
            <a:avLst/>
          </a:prstGeom>
          <a:ln w="12700">
            <a:miter lim="400000"/>
          </a:ln>
          <a:effectLst>
            <a:outerShdw blurRad="38100" dist="76200" dir="27000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pPr algn="ctr" hangingPunct="0"/>
            <a:r>
              <a:rPr lang="en-US" sz="3200" kern="0" dirty="0" smtClean="0"/>
              <a:t>Raymond B. Orr</a:t>
            </a:r>
            <a:endParaRPr sz="3200" kern="0" dirty="0"/>
          </a:p>
        </p:txBody>
      </p:sp>
      <p:sp>
        <p:nvSpPr>
          <p:cNvPr id="144" name="2:4-25"/>
          <p:cNvSpPr txBox="1"/>
          <p:nvPr/>
        </p:nvSpPr>
        <p:spPr>
          <a:xfrm>
            <a:off x="1513006" y="1341795"/>
            <a:ext cx="6117988" cy="1157791"/>
          </a:xfrm>
          <a:prstGeom prst="rect">
            <a:avLst/>
          </a:prstGeom>
          <a:ln w="12700">
            <a:miter lim="400000"/>
          </a:ln>
          <a:effectLst>
            <a:outerShdw blurRad="127000" dist="63500" dir="2700000" rotWithShape="0">
              <a:srgbClr val="4C1023">
                <a:alpha val="78000"/>
              </a:srgbClr>
            </a:outerShdw>
          </a:effectLst>
          <a:extLst>
            <a:ext uri="{C572A759-6A51-4108-AA02-DFA0A04FC94B}">
              <ma14:wrappingTextBoxFlag xmlns="" xmlns:ma14="http://schemas.microsoft.com/office/mac/drawingml/2011/main" val="1"/>
            </a:ext>
          </a:extLst>
        </p:spPr>
        <p:txBody>
          <a:bodyPr lIns="0" tIns="0" rIns="0" bIns="0" anchor="ctr"/>
          <a:lstStyle>
            <a:lvl1pPr defTabSz="457200">
              <a:defRPr sz="8300" b="1" spc="996">
                <a:solidFill>
                  <a:srgbClr val="0D1C2F"/>
                </a:solidFill>
                <a:latin typeface="Goudy Old Style"/>
                <a:ea typeface="Goudy Old Style"/>
                <a:cs typeface="Goudy Old Style"/>
                <a:sym typeface="Goudy Old Style"/>
              </a:defRPr>
            </a:lvl1pPr>
          </a:lstStyle>
          <a:p>
            <a:pPr algn="ctr" hangingPunct="0"/>
            <a:r>
              <a:rPr sz="4400" kern="0" dirty="0" smtClean="0"/>
              <a:t>2:</a:t>
            </a:r>
            <a:r>
              <a:rPr lang="en-US" sz="4400" kern="0" dirty="0" smtClean="0"/>
              <a:t>18</a:t>
            </a:r>
            <a:r>
              <a:rPr lang="en-US" sz="4400" kern="0" dirty="0"/>
              <a:t>-</a:t>
            </a:r>
            <a:r>
              <a:rPr sz="4400" kern="0" dirty="0" smtClean="0"/>
              <a:t>25</a:t>
            </a:r>
            <a:endParaRPr sz="4400" kern="0" dirty="0"/>
          </a:p>
        </p:txBody>
      </p:sp>
      <p:sp>
        <p:nvSpPr>
          <p:cNvPr id="145" name="The relationship between God and man"/>
          <p:cNvSpPr txBox="1"/>
          <p:nvPr/>
        </p:nvSpPr>
        <p:spPr>
          <a:xfrm>
            <a:off x="1099780" y="4266199"/>
            <a:ext cx="6531215" cy="1300348"/>
          </a:xfrm>
          <a:prstGeom prst="rect">
            <a:avLst/>
          </a:prstGeom>
          <a:ln w="12700">
            <a:miter lim="400000"/>
          </a:ln>
          <a:extLst>
            <a:ext uri="{C572A759-6A51-4108-AA02-DFA0A04FC94B}">
              <ma14:wrappingTextBoxFlag xmlns="" xmlns:ma14="http://schemas.microsoft.com/office/mac/drawingml/2011/main" val="1"/>
            </a:ext>
          </a:extLst>
        </p:spPr>
        <p:txBody>
          <a:bodyPr lIns="34286" tIns="34286" rIns="34286" bIns="34286" anchor="ctr">
            <a:spAutoFit/>
          </a:bodyPr>
          <a:lstStyle>
            <a:lvl1pPr defTabSz="457200">
              <a:defRPr sz="4000">
                <a:solidFill>
                  <a:srgbClr val="FFFFFF"/>
                </a:solidFill>
              </a:defRPr>
            </a:lvl1pPr>
          </a:lstStyle>
          <a:p>
            <a:pPr algn="ctr" hangingPunct="0"/>
            <a:r>
              <a:rPr kern="0" dirty="0">
                <a:solidFill>
                  <a:srgbClr val="FFFF00"/>
                </a:solidFill>
                <a:sym typeface="Helvetica Light"/>
              </a:rPr>
              <a:t>The </a:t>
            </a:r>
            <a:r>
              <a:rPr lang="en-US" kern="0" dirty="0" smtClean="0">
                <a:solidFill>
                  <a:srgbClr val="FFFF00"/>
                </a:solidFill>
                <a:sym typeface="Helvetica Light"/>
              </a:rPr>
              <a:t>Foundation of Marriage</a:t>
            </a:r>
            <a:endParaRPr lang="en-US" kern="0" dirty="0">
              <a:solidFill>
                <a:srgbClr val="FFFF00"/>
              </a:solidFill>
              <a:sym typeface="Helvetica Light"/>
            </a:endParaRPr>
          </a:p>
          <a:p>
            <a:pPr algn="ctr" hangingPunct="0"/>
            <a:r>
              <a:rPr lang="en-US" dirty="0">
                <a:solidFill>
                  <a:srgbClr val="FF0000"/>
                </a:solidFill>
              </a:rPr>
              <a:t>September 17, </a:t>
            </a:r>
            <a:r>
              <a:rPr lang="en-US" dirty="0" smtClean="0">
                <a:solidFill>
                  <a:srgbClr val="FF0000"/>
                </a:solidFill>
              </a:rPr>
              <a:t>2017</a:t>
            </a:r>
            <a:endParaRPr lang="en-US" dirty="0">
              <a:solidFill>
                <a:srgbClr val="FF0000"/>
              </a:solidFill>
            </a:endParaRPr>
          </a:p>
        </p:txBody>
      </p:sp>
      <p:sp>
        <p:nvSpPr>
          <p:cNvPr id="146" name="Oakland International Fellowship"/>
          <p:cNvSpPr txBox="1"/>
          <p:nvPr/>
        </p:nvSpPr>
        <p:spPr>
          <a:xfrm>
            <a:off x="199311" y="6272712"/>
            <a:ext cx="5591890" cy="438341"/>
          </a:xfrm>
          <a:prstGeom prst="rect">
            <a:avLst/>
          </a:prstGeom>
          <a:ln w="12700">
            <a:miter lim="400000"/>
          </a:ln>
          <a:effectLst>
            <a:outerShdw blurRad="38100" dist="76200" dir="27000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lstStyle>
            <a:lvl1pPr algn="l" defTabSz="457200">
              <a:defRPr sz="3700">
                <a:solidFill>
                  <a:srgbClr val="FFFFFF"/>
                </a:solidFill>
                <a:latin typeface="Goudy Old Style"/>
                <a:ea typeface="Goudy Old Style"/>
                <a:cs typeface="Goudy Old Style"/>
                <a:sym typeface="Goudy Old Style"/>
              </a:defRPr>
            </a:lvl1pPr>
          </a:lstStyle>
          <a:p>
            <a:pPr hangingPunct="0"/>
            <a:r>
              <a:rPr sz="3200" kern="0" dirty="0"/>
              <a:t>Oakland International Fellowship</a:t>
            </a:r>
          </a:p>
        </p:txBody>
      </p:sp>
    </p:spTree>
    <p:extLst>
      <p:ext uri="{BB962C8B-B14F-4D97-AF65-F5344CB8AC3E}">
        <p14:creationId xmlns:p14="http://schemas.microsoft.com/office/powerpoint/2010/main" val="39212626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42"/>
                                        </p:tgtEl>
                                        <p:attrNameLst>
                                          <p:attrName>style.visibility</p:attrName>
                                        </p:attrNameLst>
                                      </p:cBhvr>
                                      <p:to>
                                        <p:strVal val="visible"/>
                                      </p:to>
                                    </p:set>
                                    <p:animEffect transition="in" filter="fade">
                                      <p:cBhvr>
                                        <p:cTn id="7" dur="3250"/>
                                        <p:tgtEl>
                                          <p:spTgt spid="142"/>
                                        </p:tgtEl>
                                      </p:cBhvr>
                                    </p:animEffect>
                                  </p:childTnLst>
                                </p:cTn>
                              </p:par>
                            </p:childTnLst>
                          </p:cTn>
                        </p:par>
                        <p:par>
                          <p:cTn id="8" fill="hold">
                            <p:stCondLst>
                              <p:cond delay="3250"/>
                            </p:stCondLst>
                            <p:childTnLst>
                              <p:par>
                                <p:cTn id="9" presetID="10" presetClass="entr" fill="hold" grpId="0" nodeType="afterEffect">
                                  <p:stCondLst>
                                    <p:cond delay="0"/>
                                  </p:stCondLst>
                                  <p:iterate>
                                    <p:tmAbs val="0"/>
                                  </p:iterate>
                                  <p:childTnLst>
                                    <p:set>
                                      <p:cBhvr>
                                        <p:cTn id="10" fill="hold"/>
                                        <p:tgtEl>
                                          <p:spTgt spid="145"/>
                                        </p:tgtEl>
                                        <p:attrNameLst>
                                          <p:attrName>style.visibility</p:attrName>
                                        </p:attrNameLst>
                                      </p:cBhvr>
                                      <p:to>
                                        <p:strVal val="visible"/>
                                      </p:to>
                                    </p:set>
                                    <p:animEffect transition="in" filter="fade">
                                      <p:cBhvr>
                                        <p:cTn id="11" dur="325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advAuto="0"/>
      <p:bldP spid="145"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17722"/>
            <a:ext cx="8839200" cy="5840278"/>
          </a:xfrm>
        </p:spPr>
        <p:txBody>
          <a:bodyPr>
            <a:normAutofit fontScale="92500" lnSpcReduction="20000"/>
          </a:bodyPr>
          <a:lstStyle/>
          <a:p>
            <a:pPr marL="0" indent="0">
              <a:spcAft>
                <a:spcPts val="1200"/>
              </a:spcAft>
              <a:buNone/>
            </a:pPr>
            <a:r>
              <a:rPr lang="en-US" sz="3500" b="1" dirty="0" smtClean="0">
                <a:solidFill>
                  <a:srgbClr val="FF0000"/>
                </a:solidFill>
              </a:rPr>
              <a:t>C. </a:t>
            </a:r>
            <a:r>
              <a:rPr lang="en-US" sz="3500" b="1" dirty="0"/>
              <a:t>Made To Manifest God’s Image </a:t>
            </a:r>
            <a:endParaRPr lang="en-US" sz="3500" b="1" dirty="0" smtClean="0"/>
          </a:p>
          <a:p>
            <a:pPr marL="0" indent="0">
              <a:spcAft>
                <a:spcPts val="1200"/>
              </a:spcAft>
              <a:buNone/>
            </a:pPr>
            <a:r>
              <a:rPr lang="en-US" b="1" dirty="0" smtClean="0"/>
              <a:t>     </a:t>
            </a:r>
            <a:r>
              <a:rPr lang="en-US" b="1" dirty="0" smtClean="0">
                <a:solidFill>
                  <a:srgbClr val="0000FF"/>
                </a:solidFill>
              </a:rPr>
              <a:t>4.  </a:t>
            </a:r>
            <a:r>
              <a:rPr lang="en-US" dirty="0" smtClean="0"/>
              <a:t>Gen.1:27</a:t>
            </a:r>
            <a:r>
              <a:rPr lang="en-US" dirty="0"/>
              <a:t>:</a:t>
            </a:r>
            <a:r>
              <a:rPr lang="en-US" b="1" i="1" dirty="0"/>
              <a:t> “So God created man in his own image, in the image of God he created him; male and female </a:t>
            </a:r>
            <a:r>
              <a:rPr lang="en-US" b="1" i="1" dirty="0" smtClean="0"/>
              <a:t>He </a:t>
            </a:r>
            <a:r>
              <a:rPr lang="en-US" b="1" i="1" dirty="0" smtClean="0"/>
              <a:t>created </a:t>
            </a:r>
            <a:r>
              <a:rPr lang="en-US" b="1" i="1" dirty="0"/>
              <a:t>them.” </a:t>
            </a:r>
            <a:r>
              <a:rPr lang="en-US" dirty="0"/>
              <a:t>Adam and Eve were </a:t>
            </a:r>
            <a:r>
              <a:rPr lang="en-US" u="sng" dirty="0" smtClean="0"/>
              <a:t>identical</a:t>
            </a:r>
            <a:r>
              <a:rPr lang="en-US" dirty="0" smtClean="0"/>
              <a:t> (Eve coming from Adam), but also </a:t>
            </a:r>
            <a:r>
              <a:rPr lang="en-US" u="sng" dirty="0" smtClean="0"/>
              <a:t>distinct</a:t>
            </a:r>
            <a:r>
              <a:rPr lang="en-US" dirty="0" smtClean="0"/>
              <a:t> with different functions </a:t>
            </a:r>
            <a:r>
              <a:rPr lang="en-US" dirty="0"/>
              <a:t>(Eve </a:t>
            </a:r>
            <a:r>
              <a:rPr lang="en-US" dirty="0" smtClean="0"/>
              <a:t>made for </a:t>
            </a:r>
            <a:r>
              <a:rPr lang="en-US" dirty="0"/>
              <a:t>Adam</a:t>
            </a:r>
            <a:r>
              <a:rPr lang="en-US" dirty="0" smtClean="0"/>
              <a:t>).  God </a:t>
            </a:r>
            <a:r>
              <a:rPr lang="en-US" b="1" i="1" dirty="0"/>
              <a:t>“brought her to the </a:t>
            </a:r>
            <a:r>
              <a:rPr lang="en-US" b="1" i="1" dirty="0" smtClean="0"/>
              <a:t>man”</a:t>
            </a:r>
            <a:r>
              <a:rPr lang="en-US" dirty="0"/>
              <a:t> </a:t>
            </a:r>
            <a:r>
              <a:rPr lang="en-US" dirty="0" smtClean="0"/>
              <a:t>as </a:t>
            </a:r>
            <a:r>
              <a:rPr lang="en-US" dirty="0"/>
              <a:t>a </a:t>
            </a:r>
            <a:r>
              <a:rPr lang="en-US" b="1" dirty="0"/>
              <a:t>‘</a:t>
            </a:r>
            <a:r>
              <a:rPr lang="en-US" b="1" u="sng" dirty="0"/>
              <a:t>gift</a:t>
            </a:r>
            <a:r>
              <a:rPr lang="en-US" b="1" dirty="0" smtClean="0"/>
              <a:t>’</a:t>
            </a:r>
            <a:r>
              <a:rPr lang="en-US" dirty="0" smtClean="0"/>
              <a:t>, thereby reflecting His </a:t>
            </a:r>
            <a:r>
              <a:rPr lang="en-US" dirty="0"/>
              <a:t>full </a:t>
            </a:r>
            <a:r>
              <a:rPr lang="en-US" dirty="0" smtClean="0"/>
              <a:t>and finished image </a:t>
            </a:r>
            <a:r>
              <a:rPr lang="en-US" dirty="0"/>
              <a:t>in man. </a:t>
            </a:r>
            <a:endParaRPr lang="en-US" dirty="0" smtClean="0"/>
          </a:p>
          <a:p>
            <a:pPr marL="0" lvl="0" indent="0">
              <a:spcAft>
                <a:spcPts val="1200"/>
              </a:spcAft>
              <a:buNone/>
            </a:pPr>
            <a:r>
              <a:rPr lang="en-US" b="1" i="1" dirty="0"/>
              <a:t>	</a:t>
            </a:r>
            <a:r>
              <a:rPr lang="en-US" b="1" dirty="0" smtClean="0">
                <a:solidFill>
                  <a:schemeClr val="accent6">
                    <a:lumMod val="75000"/>
                  </a:schemeClr>
                </a:solidFill>
              </a:rPr>
              <a:t>a. </a:t>
            </a:r>
            <a:r>
              <a:rPr lang="en-US" dirty="0" smtClean="0"/>
              <a:t>The Triune </a:t>
            </a:r>
            <a:r>
              <a:rPr lang="en-US" b="1" dirty="0" smtClean="0"/>
              <a:t>God</a:t>
            </a:r>
            <a:r>
              <a:rPr lang="en-US" dirty="0" smtClean="0"/>
              <a:t> </a:t>
            </a:r>
            <a:r>
              <a:rPr lang="en-US" dirty="0"/>
              <a:t>is </a:t>
            </a:r>
            <a:r>
              <a:rPr lang="en-US" dirty="0" smtClean="0"/>
              <a:t>3 persons in 1 unity as God: all 3 are equal </a:t>
            </a:r>
            <a:r>
              <a:rPr lang="en-US" dirty="0"/>
              <a:t>in substance, in power and in glory.  </a:t>
            </a:r>
            <a:r>
              <a:rPr lang="en-US" dirty="0" smtClean="0"/>
              <a:t>Thus, for God there is </a:t>
            </a:r>
            <a:r>
              <a:rPr lang="en-US" dirty="0"/>
              <a:t>no </a:t>
            </a:r>
            <a:r>
              <a:rPr lang="en-US" dirty="0" smtClean="0"/>
              <a:t>superior / inferior </a:t>
            </a:r>
            <a:r>
              <a:rPr lang="en-US" dirty="0"/>
              <a:t>distinction </a:t>
            </a:r>
            <a:r>
              <a:rPr lang="en-US" dirty="0" smtClean="0"/>
              <a:t>in </a:t>
            </a:r>
            <a:r>
              <a:rPr lang="en-US" dirty="0"/>
              <a:t>His </a:t>
            </a:r>
            <a:r>
              <a:rPr lang="en-US" b="1" dirty="0"/>
              <a:t>‘</a:t>
            </a:r>
            <a:r>
              <a:rPr lang="en-US" b="1" u="sng" dirty="0"/>
              <a:t>essential nature</a:t>
            </a:r>
            <a:r>
              <a:rPr lang="en-US" b="1" dirty="0"/>
              <a:t>’</a:t>
            </a:r>
            <a:r>
              <a:rPr lang="en-US" dirty="0"/>
              <a:t>.  Yet, there is </a:t>
            </a:r>
            <a:r>
              <a:rPr lang="en-US" dirty="0" smtClean="0"/>
              <a:t>clear distinction made in the </a:t>
            </a:r>
            <a:r>
              <a:rPr lang="en-US" b="1" dirty="0"/>
              <a:t>‘</a:t>
            </a:r>
            <a:r>
              <a:rPr lang="en-US" b="1" u="sng" dirty="0"/>
              <a:t>economic nature</a:t>
            </a:r>
            <a:r>
              <a:rPr lang="en-US" b="1" dirty="0"/>
              <a:t>’</a:t>
            </a:r>
            <a:r>
              <a:rPr lang="en-US" dirty="0"/>
              <a:t> of God </a:t>
            </a:r>
            <a:r>
              <a:rPr lang="en-US" dirty="0" smtClean="0"/>
              <a:t>in </a:t>
            </a:r>
            <a:r>
              <a:rPr lang="en-US" dirty="0"/>
              <a:t>the work of </a:t>
            </a:r>
            <a:r>
              <a:rPr lang="en-US" dirty="0" smtClean="0"/>
              <a:t>redemption. </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573880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17722"/>
            <a:ext cx="8839200" cy="5715000"/>
          </a:xfrm>
        </p:spPr>
        <p:txBody>
          <a:bodyPr>
            <a:normAutofit/>
          </a:bodyPr>
          <a:lstStyle/>
          <a:p>
            <a:pPr marL="0" indent="0">
              <a:buNone/>
            </a:pPr>
            <a:r>
              <a:rPr lang="en-US" b="1" dirty="0" smtClean="0">
                <a:solidFill>
                  <a:srgbClr val="FF0000"/>
                </a:solidFill>
              </a:rPr>
              <a:t>C. </a:t>
            </a:r>
            <a:r>
              <a:rPr lang="en-US" b="1" dirty="0"/>
              <a:t>Made To Manifest God’s </a:t>
            </a:r>
            <a:r>
              <a:rPr lang="en-US" b="1" dirty="0" smtClean="0"/>
              <a:t>Image </a:t>
            </a:r>
          </a:p>
          <a:p>
            <a:pPr marL="0" lvl="0" indent="0">
              <a:buNone/>
            </a:pPr>
            <a:r>
              <a:rPr lang="en-US" b="1" dirty="0"/>
              <a:t>	</a:t>
            </a:r>
            <a:r>
              <a:rPr lang="en-US" b="1" dirty="0" smtClean="0">
                <a:solidFill>
                  <a:srgbClr val="0000FF"/>
                </a:solidFill>
              </a:rPr>
              <a:t>4 </a:t>
            </a:r>
            <a:r>
              <a:rPr lang="en-US" b="1" dirty="0" smtClean="0">
                <a:solidFill>
                  <a:schemeClr val="accent6">
                    <a:lumMod val="75000"/>
                  </a:schemeClr>
                </a:solidFill>
              </a:rPr>
              <a:t>b. </a:t>
            </a:r>
            <a:r>
              <a:rPr lang="en-US" dirty="0" smtClean="0"/>
              <a:t>John </a:t>
            </a:r>
            <a:r>
              <a:rPr lang="en-US" dirty="0"/>
              <a:t>5:19ff demonstrates this distinction between the Father and the Son: </a:t>
            </a:r>
            <a:r>
              <a:rPr lang="en-US" b="1" i="1" dirty="0"/>
              <a:t>“… the Son can do nothing of himself, unless it is something he sees the Father doing; for whatever the Father does, these things the Son also does in like manner.”</a:t>
            </a:r>
            <a:r>
              <a:rPr lang="en-US" dirty="0"/>
              <a:t>  Jesus clearly </a:t>
            </a:r>
            <a:r>
              <a:rPr lang="en-US" dirty="0" smtClean="0"/>
              <a:t>demonstrated a </a:t>
            </a:r>
            <a:r>
              <a:rPr lang="en-US" u="sng" dirty="0"/>
              <a:t>subordinate and obedient position</a:t>
            </a:r>
            <a:r>
              <a:rPr lang="en-US" dirty="0"/>
              <a:t> to the Father as he came to do the Father’s will.  </a:t>
            </a:r>
            <a:r>
              <a:rPr lang="en-US" dirty="0" smtClean="0"/>
              <a:t>But subordination </a:t>
            </a:r>
            <a:r>
              <a:rPr lang="en-US" dirty="0"/>
              <a:t>in this context does not necessitate or confer an inferior status.  </a:t>
            </a:r>
          </a:p>
          <a:p>
            <a:pPr marL="0" indent="0">
              <a:buNone/>
            </a:pPr>
            <a:r>
              <a:rPr lang="en-US" b="1" dirty="0" smtClean="0"/>
              <a:t> </a:t>
            </a:r>
            <a:endParaRPr lang="en-US" b="1"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1692150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17722"/>
            <a:ext cx="8763000" cy="5715000"/>
          </a:xfrm>
        </p:spPr>
        <p:txBody>
          <a:bodyPr>
            <a:normAutofit lnSpcReduction="10000"/>
          </a:bodyPr>
          <a:lstStyle/>
          <a:p>
            <a:pPr marL="0" indent="0">
              <a:buNone/>
            </a:pPr>
            <a:r>
              <a:rPr lang="en-US" b="1" dirty="0" smtClean="0">
                <a:solidFill>
                  <a:srgbClr val="FF0000"/>
                </a:solidFill>
              </a:rPr>
              <a:t>C. </a:t>
            </a:r>
            <a:r>
              <a:rPr lang="en-US" b="1" dirty="0"/>
              <a:t>Made To Manifest God’s </a:t>
            </a:r>
            <a:r>
              <a:rPr lang="en-US" b="1" dirty="0" smtClean="0"/>
              <a:t>Image </a:t>
            </a:r>
          </a:p>
          <a:p>
            <a:pPr marL="0" indent="0">
              <a:buNone/>
            </a:pPr>
            <a:r>
              <a:rPr lang="en-US" b="1" dirty="0"/>
              <a:t>	</a:t>
            </a:r>
            <a:r>
              <a:rPr lang="en-US" b="1" dirty="0" smtClean="0">
                <a:solidFill>
                  <a:srgbClr val="0000FF"/>
                </a:solidFill>
              </a:rPr>
              <a:t>4 </a:t>
            </a:r>
            <a:r>
              <a:rPr lang="en-US" b="1" dirty="0" smtClean="0">
                <a:solidFill>
                  <a:schemeClr val="accent6">
                    <a:lumMod val="75000"/>
                  </a:schemeClr>
                </a:solidFill>
              </a:rPr>
              <a:t>c. </a:t>
            </a:r>
            <a:r>
              <a:rPr lang="en-US" dirty="0" smtClean="0"/>
              <a:t>Consider </a:t>
            </a:r>
            <a:r>
              <a:rPr lang="en-US" dirty="0"/>
              <a:t>R. C. Sproul’s observation:</a:t>
            </a:r>
            <a:r>
              <a:rPr lang="en-US" b="1" i="1" dirty="0"/>
              <a:t> </a:t>
            </a:r>
            <a:r>
              <a:rPr lang="en-US" b="1" i="1" dirty="0" smtClean="0"/>
              <a:t>	“</a:t>
            </a:r>
            <a:r>
              <a:rPr lang="en-US" b="1" i="1" dirty="0"/>
              <a:t>With regard to the economic Trinity, we distinguish among the three persons of the Godhead in terms of their roles in creation and redemption.  It is the Father who sends the Son into the world for our redemption.  It is the Son who acquires our redemption for us.  It is the Spirit who applies that redemption to us.  We do not have three gods.  We have one God in persons, and the three persons are distinguished in the economy of redemption in terms of what They do.”</a:t>
            </a:r>
            <a:r>
              <a:rPr lang="en-US" i="1" dirty="0"/>
              <a:t>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3414682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17722"/>
            <a:ext cx="8763000" cy="5715000"/>
          </a:xfrm>
        </p:spPr>
        <p:txBody>
          <a:bodyPr>
            <a:normAutofit fontScale="92500"/>
          </a:bodyPr>
          <a:lstStyle/>
          <a:p>
            <a:pPr marL="0" indent="0">
              <a:buNone/>
            </a:pPr>
            <a:r>
              <a:rPr lang="en-US" sz="3500" b="1" dirty="0" smtClean="0">
                <a:solidFill>
                  <a:srgbClr val="FF0000"/>
                </a:solidFill>
              </a:rPr>
              <a:t>C. </a:t>
            </a:r>
            <a:r>
              <a:rPr lang="en-US" sz="3500" b="1" dirty="0"/>
              <a:t>Made To Manifest God’s </a:t>
            </a:r>
            <a:r>
              <a:rPr lang="en-US" sz="3500" b="1" dirty="0" smtClean="0"/>
              <a:t>Image </a:t>
            </a:r>
          </a:p>
          <a:p>
            <a:pPr marL="0" lvl="0" indent="0">
              <a:buNone/>
            </a:pPr>
            <a:r>
              <a:rPr lang="en-US" b="1" dirty="0"/>
              <a:t>	</a:t>
            </a:r>
            <a:r>
              <a:rPr lang="en-US" b="1" dirty="0" smtClean="0">
                <a:solidFill>
                  <a:srgbClr val="0000FF"/>
                </a:solidFill>
              </a:rPr>
              <a:t>4 </a:t>
            </a:r>
            <a:r>
              <a:rPr lang="en-US" b="1" dirty="0" smtClean="0">
                <a:solidFill>
                  <a:schemeClr val="accent6">
                    <a:lumMod val="75000"/>
                  </a:schemeClr>
                </a:solidFill>
              </a:rPr>
              <a:t>d. </a:t>
            </a:r>
            <a:r>
              <a:rPr lang="en-US" dirty="0"/>
              <a:t>God has made a clear distinction in </a:t>
            </a:r>
            <a:r>
              <a:rPr lang="en-US" b="1" i="1" dirty="0"/>
              <a:t>“male - female” </a:t>
            </a:r>
            <a:r>
              <a:rPr lang="en-US" dirty="0"/>
              <a:t>relationships.  There is a subordination that maintains distinctions in function (Eph. 5:22-24  &amp; 1 Pet. 3:1-6), </a:t>
            </a:r>
            <a:r>
              <a:rPr lang="en-US" dirty="0" smtClean="0"/>
              <a:t>yet fully affirms their full equality in relation to God.  </a:t>
            </a:r>
            <a:r>
              <a:rPr lang="en-US" u="sng" dirty="0"/>
              <a:t>Parallel to the Father and Son relationship</a:t>
            </a:r>
            <a:r>
              <a:rPr lang="en-US" dirty="0"/>
              <a:t>, </a:t>
            </a:r>
            <a:r>
              <a:rPr lang="en-US" dirty="0" smtClean="0"/>
              <a:t>in the </a:t>
            </a:r>
            <a:r>
              <a:rPr lang="en-US" dirty="0"/>
              <a:t>divine </a:t>
            </a:r>
            <a:r>
              <a:rPr lang="en-US" dirty="0" smtClean="0"/>
              <a:t>economy, </a:t>
            </a:r>
            <a:r>
              <a:rPr lang="en-US" u="sng" dirty="0" smtClean="0"/>
              <a:t>male </a:t>
            </a:r>
            <a:r>
              <a:rPr lang="en-US" u="sng" dirty="0"/>
              <a:t>- female</a:t>
            </a:r>
            <a:r>
              <a:rPr lang="en-US" b="1" i="1" u="sng" dirty="0"/>
              <a:t> </a:t>
            </a:r>
            <a:r>
              <a:rPr lang="en-US" u="sng" dirty="0" smtClean="0"/>
              <a:t>relationship functions as a </a:t>
            </a:r>
            <a:r>
              <a:rPr lang="en-US" u="sng" dirty="0"/>
              <a:t>complementary partnership</a:t>
            </a:r>
            <a:r>
              <a:rPr lang="en-US" dirty="0"/>
              <a:t>.  Thus the man is commanded to </a:t>
            </a:r>
            <a:r>
              <a:rPr lang="en-US" b="1" i="1" dirty="0"/>
              <a:t>‘leave’ </a:t>
            </a:r>
            <a:r>
              <a:rPr lang="en-US" dirty="0"/>
              <a:t>the strong parental bond and </a:t>
            </a:r>
            <a:r>
              <a:rPr lang="en-US" b="1" i="1" dirty="0"/>
              <a:t>‘cleave’</a:t>
            </a:r>
            <a:r>
              <a:rPr lang="en-US" dirty="0"/>
              <a:t> to the woman as they establish a new family unit.  Mind you, in the original creation there was no fear of exploitation!  </a:t>
            </a:r>
          </a:p>
          <a:p>
            <a:pPr marL="0" indent="0">
              <a:buNone/>
            </a:pP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1859880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763000" cy="5715000"/>
          </a:xfrm>
        </p:spPr>
        <p:txBody>
          <a:bodyPr>
            <a:normAutofit lnSpcReduction="10000"/>
          </a:bodyPr>
          <a:lstStyle/>
          <a:p>
            <a:pPr marL="0" indent="0" algn="ctr">
              <a:buNone/>
            </a:pPr>
            <a:r>
              <a:rPr lang="en-US" sz="3600" b="1" dirty="0"/>
              <a:t>Discussion Questions</a:t>
            </a:r>
            <a:r>
              <a:rPr lang="en-US" sz="3600" b="1" dirty="0" smtClean="0"/>
              <a:t>:</a:t>
            </a:r>
            <a:endParaRPr lang="en-US" sz="3600" dirty="0"/>
          </a:p>
          <a:p>
            <a:pPr marL="742950" lvl="0" indent="-742950">
              <a:buFont typeface="+mj-lt"/>
              <a:buAutoNum type="arabicPeriod"/>
            </a:pPr>
            <a:r>
              <a:rPr lang="en-US" sz="3600" dirty="0"/>
              <a:t>How does the changing concept of </a:t>
            </a:r>
            <a:r>
              <a:rPr lang="en-US" sz="3600" dirty="0" smtClean="0"/>
              <a:t>	marriage </a:t>
            </a:r>
            <a:r>
              <a:rPr lang="en-US" sz="3600" dirty="0"/>
              <a:t>in modern culture differ from </a:t>
            </a:r>
            <a:r>
              <a:rPr lang="en-US" sz="3600" dirty="0" smtClean="0"/>
              <a:t>	that </a:t>
            </a:r>
            <a:r>
              <a:rPr lang="en-US" sz="3600" dirty="0"/>
              <a:t>presented in this text? </a:t>
            </a:r>
          </a:p>
          <a:p>
            <a:pPr marL="742950" lvl="0" indent="-742950">
              <a:buFont typeface="+mj-lt"/>
              <a:buAutoNum type="arabicPeriod"/>
            </a:pPr>
            <a:r>
              <a:rPr lang="en-US" sz="3600" dirty="0"/>
              <a:t>In what ways does this passage help to </a:t>
            </a:r>
            <a:r>
              <a:rPr lang="en-US" sz="3600" dirty="0" smtClean="0"/>
              <a:t>	clarify </a:t>
            </a:r>
            <a:r>
              <a:rPr lang="en-US" sz="3600" dirty="0"/>
              <a:t>and support the Christian view of </a:t>
            </a:r>
            <a:r>
              <a:rPr lang="en-US" sz="3600" dirty="0" smtClean="0"/>
              <a:t>	marriage</a:t>
            </a:r>
            <a:r>
              <a:rPr lang="en-US" sz="3600" dirty="0"/>
              <a:t>? </a:t>
            </a:r>
          </a:p>
          <a:p>
            <a:pPr marL="742950" lvl="0" indent="-742950">
              <a:buFont typeface="+mj-lt"/>
              <a:buAutoNum type="arabicPeriod"/>
            </a:pPr>
            <a:r>
              <a:rPr lang="en-US" sz="3600" dirty="0"/>
              <a:t>How is the image of God in humanity a </a:t>
            </a:r>
            <a:r>
              <a:rPr lang="en-US" sz="3600" dirty="0" smtClean="0"/>
              <a:t>	key </a:t>
            </a:r>
            <a:r>
              <a:rPr lang="en-US" sz="3600" dirty="0"/>
              <a:t>component in defending the </a:t>
            </a:r>
            <a:r>
              <a:rPr lang="en-US" sz="3600" dirty="0" smtClean="0"/>
              <a:t>	traditional </a:t>
            </a:r>
            <a:r>
              <a:rPr lang="en-US" sz="3600" dirty="0"/>
              <a:t>marriage relationship? </a:t>
            </a:r>
          </a:p>
          <a:p>
            <a:pPr marL="0" indent="0">
              <a:buNone/>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3314580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GENESIS"/>
          <p:cNvSpPr txBox="1"/>
          <p:nvPr/>
        </p:nvSpPr>
        <p:spPr>
          <a:xfrm>
            <a:off x="351711" y="427638"/>
            <a:ext cx="8639889" cy="1157790"/>
          </a:xfrm>
          <a:prstGeom prst="rect">
            <a:avLst/>
          </a:prstGeom>
          <a:ln w="12700">
            <a:miter lim="400000"/>
          </a:ln>
          <a:effectLst>
            <a:outerShdw blurRad="127000" dist="63500" dir="2700000" rotWithShape="0">
              <a:srgbClr val="4C1023">
                <a:alpha val="78000"/>
              </a:srgbClr>
            </a:outerShdw>
          </a:effectLst>
          <a:extLst>
            <a:ext uri="{C572A759-6A51-4108-AA02-DFA0A04FC94B}">
              <ma14:wrappingTextBoxFlag xmlns="" xmlns:ma14="http://schemas.microsoft.com/office/mac/drawingml/2011/main" val="1"/>
            </a:ext>
          </a:extLst>
        </p:spPr>
        <p:txBody>
          <a:bodyPr lIns="0" tIns="0" rIns="0" bIns="0" anchor="ctr"/>
          <a:lstStyle>
            <a:lvl1pPr defTabSz="457200">
              <a:defRPr sz="12900" b="1" spc="1548">
                <a:solidFill>
                  <a:srgbClr val="0D1C2F"/>
                </a:solidFill>
                <a:latin typeface="Goudy Old Style"/>
                <a:ea typeface="Goudy Old Style"/>
                <a:cs typeface="Goudy Old Style"/>
                <a:sym typeface="Goudy Old Style"/>
              </a:defRPr>
            </a:lvl1pPr>
          </a:lstStyle>
          <a:p>
            <a:pPr algn="ctr" hangingPunct="0"/>
            <a:r>
              <a:rPr kern="0" dirty="0" smtClean="0"/>
              <a:t>GENESIS</a:t>
            </a:r>
            <a:endParaRPr kern="0" dirty="0"/>
          </a:p>
        </p:txBody>
      </p:sp>
      <p:sp>
        <p:nvSpPr>
          <p:cNvPr id="142" name="God’s Plan for Man"/>
          <p:cNvSpPr txBox="1"/>
          <p:nvPr/>
        </p:nvSpPr>
        <p:spPr>
          <a:xfrm>
            <a:off x="412875" y="3240144"/>
            <a:ext cx="8577296" cy="1011134"/>
          </a:xfrm>
          <a:prstGeom prst="rect">
            <a:avLst/>
          </a:prstGeom>
          <a:ln w="63500">
            <a:solidFill>
              <a:srgbClr val="A6AAA9"/>
            </a:solidFill>
            <a:miter lim="400000"/>
          </a:ln>
          <a:effectLst>
            <a:outerShdw blurRad="127000" dist="76200" dir="2700000" rotWithShape="0">
              <a:srgbClr val="584A35"/>
            </a:outerShdw>
          </a:effectLst>
          <a:extLst>
            <a:ext uri="{C572A759-6A51-4108-AA02-DFA0A04FC94B}">
              <ma14:wrappingTextBoxFlag xmlns="" xmlns:ma14="http://schemas.microsoft.com/office/mac/drawingml/2011/main" val="1"/>
            </a:ext>
          </a:extLst>
        </p:spPr>
        <p:txBody>
          <a:bodyPr lIns="0" tIns="0" rIns="0" bIns="0" anchor="ctr"/>
          <a:lstStyle>
            <a:lvl1pPr defTabSz="457200">
              <a:lnSpc>
                <a:spcPct val="130000"/>
              </a:lnSpc>
              <a:defRPr sz="6500" b="1" spc="455">
                <a:solidFill>
                  <a:srgbClr val="FFFFFF"/>
                </a:solidFill>
                <a:effectLst>
                  <a:outerShdw blurRad="25400" dist="25400" dir="18900000" rotWithShape="0">
                    <a:srgbClr val="000000"/>
                  </a:outerShdw>
                </a:effectLst>
                <a:latin typeface="Goudy Old Style"/>
                <a:ea typeface="Goudy Old Style"/>
                <a:cs typeface="Goudy Old Style"/>
                <a:sym typeface="Goudy Old Style"/>
              </a:defRPr>
            </a:lvl1pPr>
          </a:lstStyle>
          <a:p>
            <a:pPr algn="ctr" hangingPunct="0"/>
            <a:r>
              <a:rPr kern="0" dirty="0"/>
              <a:t>God’s Plan for Man</a:t>
            </a:r>
          </a:p>
        </p:txBody>
      </p:sp>
      <p:sp>
        <p:nvSpPr>
          <p:cNvPr id="143" name="Paul J. Bucknell"/>
          <p:cNvSpPr txBox="1"/>
          <p:nvPr/>
        </p:nvSpPr>
        <p:spPr>
          <a:xfrm>
            <a:off x="5791201" y="6248400"/>
            <a:ext cx="3221294" cy="438341"/>
          </a:xfrm>
          <a:prstGeom prst="rect">
            <a:avLst/>
          </a:prstGeom>
          <a:ln w="12700">
            <a:miter lim="400000"/>
          </a:ln>
          <a:effectLst>
            <a:outerShdw blurRad="38100" dist="76200" dir="27000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lstStyle>
            <a:lvl1pPr defTabSz="457200">
              <a:defRPr sz="3700">
                <a:solidFill>
                  <a:srgbClr val="FFFFFF"/>
                </a:solidFill>
                <a:latin typeface="Goudy Old Style"/>
                <a:ea typeface="Goudy Old Style"/>
                <a:cs typeface="Goudy Old Style"/>
                <a:sym typeface="Goudy Old Style"/>
              </a:defRPr>
            </a:lvl1pPr>
          </a:lstStyle>
          <a:p>
            <a:pPr algn="ctr" hangingPunct="0"/>
            <a:r>
              <a:rPr lang="en-US" sz="3200" kern="0" dirty="0" smtClean="0"/>
              <a:t>Raymond B. Orr</a:t>
            </a:r>
            <a:endParaRPr sz="3200" kern="0" dirty="0"/>
          </a:p>
        </p:txBody>
      </p:sp>
      <p:sp>
        <p:nvSpPr>
          <p:cNvPr id="144" name="2:4-25"/>
          <p:cNvSpPr txBox="1"/>
          <p:nvPr/>
        </p:nvSpPr>
        <p:spPr>
          <a:xfrm>
            <a:off x="1513006" y="1341795"/>
            <a:ext cx="6117988" cy="1157791"/>
          </a:xfrm>
          <a:prstGeom prst="rect">
            <a:avLst/>
          </a:prstGeom>
          <a:ln w="12700">
            <a:miter lim="400000"/>
          </a:ln>
          <a:effectLst>
            <a:outerShdw blurRad="127000" dist="63500" dir="2700000" rotWithShape="0">
              <a:srgbClr val="4C1023">
                <a:alpha val="78000"/>
              </a:srgbClr>
            </a:outerShdw>
          </a:effectLst>
          <a:extLst>
            <a:ext uri="{C572A759-6A51-4108-AA02-DFA0A04FC94B}">
              <ma14:wrappingTextBoxFlag xmlns="" xmlns:ma14="http://schemas.microsoft.com/office/mac/drawingml/2011/main" val="1"/>
            </a:ext>
          </a:extLst>
        </p:spPr>
        <p:txBody>
          <a:bodyPr lIns="0" tIns="0" rIns="0" bIns="0" anchor="ctr"/>
          <a:lstStyle>
            <a:lvl1pPr defTabSz="457200">
              <a:defRPr sz="8300" b="1" spc="996">
                <a:solidFill>
                  <a:srgbClr val="0D1C2F"/>
                </a:solidFill>
                <a:latin typeface="Goudy Old Style"/>
                <a:ea typeface="Goudy Old Style"/>
                <a:cs typeface="Goudy Old Style"/>
                <a:sym typeface="Goudy Old Style"/>
              </a:defRPr>
            </a:lvl1pPr>
          </a:lstStyle>
          <a:p>
            <a:pPr algn="ctr" hangingPunct="0"/>
            <a:r>
              <a:rPr sz="4400" kern="0" dirty="0" smtClean="0"/>
              <a:t>2:</a:t>
            </a:r>
            <a:r>
              <a:rPr lang="en-US" sz="4400" kern="0" dirty="0" smtClean="0"/>
              <a:t>18</a:t>
            </a:r>
            <a:r>
              <a:rPr lang="en-US" sz="4400" kern="0" dirty="0"/>
              <a:t>-</a:t>
            </a:r>
            <a:r>
              <a:rPr sz="4400" kern="0" dirty="0" smtClean="0"/>
              <a:t>25</a:t>
            </a:r>
            <a:endParaRPr sz="4400" kern="0" dirty="0"/>
          </a:p>
        </p:txBody>
      </p:sp>
      <p:sp>
        <p:nvSpPr>
          <p:cNvPr id="145" name="The relationship between God and man"/>
          <p:cNvSpPr txBox="1"/>
          <p:nvPr/>
        </p:nvSpPr>
        <p:spPr>
          <a:xfrm>
            <a:off x="1099780" y="4266199"/>
            <a:ext cx="6531215" cy="1300348"/>
          </a:xfrm>
          <a:prstGeom prst="rect">
            <a:avLst/>
          </a:prstGeom>
          <a:ln w="12700">
            <a:miter lim="400000"/>
          </a:ln>
          <a:extLst>
            <a:ext uri="{C572A759-6A51-4108-AA02-DFA0A04FC94B}">
              <ma14:wrappingTextBoxFlag xmlns="" xmlns:ma14="http://schemas.microsoft.com/office/mac/drawingml/2011/main" val="1"/>
            </a:ext>
          </a:extLst>
        </p:spPr>
        <p:txBody>
          <a:bodyPr lIns="34286" tIns="34286" rIns="34286" bIns="34286" anchor="ctr">
            <a:spAutoFit/>
          </a:bodyPr>
          <a:lstStyle>
            <a:lvl1pPr defTabSz="457200">
              <a:defRPr sz="4000">
                <a:solidFill>
                  <a:srgbClr val="FFFFFF"/>
                </a:solidFill>
              </a:defRPr>
            </a:lvl1pPr>
          </a:lstStyle>
          <a:p>
            <a:pPr algn="ctr" hangingPunct="0"/>
            <a:r>
              <a:rPr kern="0" dirty="0">
                <a:solidFill>
                  <a:srgbClr val="FFFF00"/>
                </a:solidFill>
                <a:sym typeface="Helvetica Light"/>
              </a:rPr>
              <a:t>The </a:t>
            </a:r>
            <a:r>
              <a:rPr lang="en-US" kern="0" dirty="0" smtClean="0">
                <a:solidFill>
                  <a:srgbClr val="FFFF00"/>
                </a:solidFill>
                <a:sym typeface="Helvetica Light"/>
              </a:rPr>
              <a:t>Foundation of Marriage</a:t>
            </a:r>
            <a:endParaRPr lang="en-US" kern="0" dirty="0">
              <a:solidFill>
                <a:srgbClr val="FFFF00"/>
              </a:solidFill>
              <a:sym typeface="Helvetica Light"/>
            </a:endParaRPr>
          </a:p>
          <a:p>
            <a:pPr algn="ctr" hangingPunct="0"/>
            <a:r>
              <a:rPr lang="en-US" dirty="0">
                <a:solidFill>
                  <a:srgbClr val="FF0000"/>
                </a:solidFill>
              </a:rPr>
              <a:t>September 17, </a:t>
            </a:r>
            <a:r>
              <a:rPr lang="en-US" dirty="0" smtClean="0">
                <a:solidFill>
                  <a:srgbClr val="FF0000"/>
                </a:solidFill>
              </a:rPr>
              <a:t>2017</a:t>
            </a:r>
            <a:endParaRPr lang="en-US" dirty="0">
              <a:solidFill>
                <a:srgbClr val="FF0000"/>
              </a:solidFill>
            </a:endParaRPr>
          </a:p>
        </p:txBody>
      </p:sp>
      <p:sp>
        <p:nvSpPr>
          <p:cNvPr id="146" name="Oakland International Fellowship"/>
          <p:cNvSpPr txBox="1"/>
          <p:nvPr/>
        </p:nvSpPr>
        <p:spPr>
          <a:xfrm>
            <a:off x="199311" y="6272712"/>
            <a:ext cx="5591890" cy="438341"/>
          </a:xfrm>
          <a:prstGeom prst="rect">
            <a:avLst/>
          </a:prstGeom>
          <a:ln w="12700">
            <a:miter lim="400000"/>
          </a:ln>
          <a:effectLst>
            <a:outerShdw blurRad="38100" dist="76200" dir="27000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lstStyle>
            <a:lvl1pPr algn="l" defTabSz="457200">
              <a:defRPr sz="3700">
                <a:solidFill>
                  <a:srgbClr val="FFFFFF"/>
                </a:solidFill>
                <a:latin typeface="Goudy Old Style"/>
                <a:ea typeface="Goudy Old Style"/>
                <a:cs typeface="Goudy Old Style"/>
                <a:sym typeface="Goudy Old Style"/>
              </a:defRPr>
            </a:lvl1pPr>
          </a:lstStyle>
          <a:p>
            <a:pPr hangingPunct="0"/>
            <a:r>
              <a:rPr sz="3200" kern="0" dirty="0"/>
              <a:t>Oakland International Fellowship</a:t>
            </a:r>
          </a:p>
        </p:txBody>
      </p:sp>
    </p:spTree>
    <p:extLst>
      <p:ext uri="{BB962C8B-B14F-4D97-AF65-F5344CB8AC3E}">
        <p14:creationId xmlns:p14="http://schemas.microsoft.com/office/powerpoint/2010/main" val="196697562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42"/>
                                        </p:tgtEl>
                                        <p:attrNameLst>
                                          <p:attrName>style.visibility</p:attrName>
                                        </p:attrNameLst>
                                      </p:cBhvr>
                                      <p:to>
                                        <p:strVal val="visible"/>
                                      </p:to>
                                    </p:set>
                                    <p:animEffect transition="in" filter="fade">
                                      <p:cBhvr>
                                        <p:cTn id="7" dur="3250"/>
                                        <p:tgtEl>
                                          <p:spTgt spid="142"/>
                                        </p:tgtEl>
                                      </p:cBhvr>
                                    </p:animEffect>
                                  </p:childTnLst>
                                </p:cTn>
                              </p:par>
                            </p:childTnLst>
                          </p:cTn>
                        </p:par>
                        <p:par>
                          <p:cTn id="8" fill="hold">
                            <p:stCondLst>
                              <p:cond delay="3250"/>
                            </p:stCondLst>
                            <p:childTnLst>
                              <p:par>
                                <p:cTn id="9" presetID="10" presetClass="entr" fill="hold" grpId="0" nodeType="afterEffect">
                                  <p:stCondLst>
                                    <p:cond delay="0"/>
                                  </p:stCondLst>
                                  <p:iterate>
                                    <p:tmAbs val="0"/>
                                  </p:iterate>
                                  <p:childTnLst>
                                    <p:set>
                                      <p:cBhvr>
                                        <p:cTn id="10" fill="hold"/>
                                        <p:tgtEl>
                                          <p:spTgt spid="145"/>
                                        </p:tgtEl>
                                        <p:attrNameLst>
                                          <p:attrName>style.visibility</p:attrName>
                                        </p:attrNameLst>
                                      </p:cBhvr>
                                      <p:to>
                                        <p:strVal val="visible"/>
                                      </p:to>
                                    </p:set>
                                    <p:animEffect transition="in" filter="fade">
                                      <p:cBhvr>
                                        <p:cTn id="11" dur="325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advAuto="0"/>
      <p:bldP spid="145"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70" y="1600200"/>
            <a:ext cx="9109129" cy="5867401"/>
          </a:xfrm>
        </p:spPr>
        <p:txBody>
          <a:bodyPr>
            <a:normAutofit/>
          </a:bodyPr>
          <a:lstStyle/>
          <a:p>
            <a:pPr lvl="0">
              <a:buFont typeface="Wingdings" panose="05000000000000000000" pitchFamily="2" charset="2"/>
              <a:buChar char="v"/>
            </a:pPr>
            <a:r>
              <a:rPr lang="en-US" dirty="0">
                <a:solidFill>
                  <a:srgbClr val="CC6600"/>
                </a:solidFill>
              </a:rPr>
              <a:t>God breathed life into </a:t>
            </a:r>
            <a:r>
              <a:rPr lang="en-US" dirty="0" smtClean="0">
                <a:solidFill>
                  <a:srgbClr val="CC6600"/>
                </a:solidFill>
              </a:rPr>
              <a:t>man</a:t>
            </a:r>
            <a:r>
              <a:rPr lang="en-US" dirty="0" smtClean="0"/>
              <a:t>.  This </a:t>
            </a:r>
            <a:r>
              <a:rPr lang="en-US" dirty="0"/>
              <a:t>is not simple </a:t>
            </a:r>
            <a:r>
              <a:rPr lang="en-US" dirty="0" smtClean="0"/>
              <a:t>life-	animation </a:t>
            </a:r>
            <a:r>
              <a:rPr lang="en-US" dirty="0"/>
              <a:t>but divine image.  God </a:t>
            </a:r>
            <a:r>
              <a:rPr lang="en-US" dirty="0" smtClean="0"/>
              <a:t>implanted 	inspiration and </a:t>
            </a:r>
            <a:r>
              <a:rPr lang="en-US" dirty="0"/>
              <a:t>divine spiritual </a:t>
            </a:r>
            <a:r>
              <a:rPr lang="en-US" dirty="0" smtClean="0"/>
              <a:t>understanding 	when He created </a:t>
            </a:r>
            <a:r>
              <a:rPr lang="en-US" dirty="0"/>
              <a:t>human life. </a:t>
            </a:r>
          </a:p>
          <a:p>
            <a:pPr lvl="0">
              <a:buFont typeface="Wingdings" panose="05000000000000000000" pitchFamily="2" charset="2"/>
              <a:buChar char="v"/>
            </a:pPr>
            <a:r>
              <a:rPr lang="en-US" dirty="0"/>
              <a:t>In today’s </a:t>
            </a:r>
            <a:r>
              <a:rPr lang="en-US" dirty="0" smtClean="0"/>
              <a:t>Scripture</a:t>
            </a:r>
            <a:r>
              <a:rPr lang="en-US" dirty="0"/>
              <a:t>, God provides man </a:t>
            </a:r>
            <a:r>
              <a:rPr lang="en-US" dirty="0" smtClean="0"/>
              <a:t>with </a:t>
            </a:r>
            <a:r>
              <a:rPr lang="en-US" dirty="0"/>
              <a:t>the </a:t>
            </a:r>
            <a:r>
              <a:rPr lang="en-US" dirty="0" smtClean="0"/>
              <a:t>	</a:t>
            </a:r>
            <a:r>
              <a:rPr lang="en-US" b="1" i="1" dirty="0" smtClean="0"/>
              <a:t>‘helper’ </a:t>
            </a:r>
            <a:r>
              <a:rPr lang="en-US" dirty="0"/>
              <a:t>he will </a:t>
            </a:r>
            <a:r>
              <a:rPr lang="en-US" dirty="0" smtClean="0"/>
              <a:t>need, adding </a:t>
            </a:r>
            <a:r>
              <a:rPr lang="en-US" dirty="0"/>
              <a:t>greater </a:t>
            </a:r>
            <a:r>
              <a:rPr lang="en-US" dirty="0" smtClean="0"/>
              <a:t>detail </a:t>
            </a:r>
            <a:r>
              <a:rPr lang="en-US" dirty="0"/>
              <a:t>to </a:t>
            </a:r>
            <a:r>
              <a:rPr lang="en-US" dirty="0" smtClean="0"/>
              <a:t>	what </a:t>
            </a:r>
            <a:r>
              <a:rPr lang="en-US" dirty="0"/>
              <a:t>happened </a:t>
            </a:r>
            <a:r>
              <a:rPr lang="en-US" dirty="0">
                <a:solidFill>
                  <a:srgbClr val="00B050"/>
                </a:solidFill>
              </a:rPr>
              <a:t>on the </a:t>
            </a:r>
            <a:r>
              <a:rPr lang="en-US" b="1" dirty="0">
                <a:solidFill>
                  <a:srgbClr val="00B050"/>
                </a:solidFill>
              </a:rPr>
              <a:t>6</a:t>
            </a:r>
            <a:r>
              <a:rPr lang="en-US" b="1" baseline="30000" dirty="0">
                <a:solidFill>
                  <a:srgbClr val="00B050"/>
                </a:solidFill>
              </a:rPr>
              <a:t>th</a:t>
            </a:r>
            <a:r>
              <a:rPr lang="en-US" b="1" dirty="0">
                <a:solidFill>
                  <a:srgbClr val="00B050"/>
                </a:solidFill>
              </a:rPr>
              <a:t> day </a:t>
            </a:r>
            <a:r>
              <a:rPr lang="en-US" dirty="0">
                <a:solidFill>
                  <a:srgbClr val="00B050"/>
                </a:solidFill>
              </a:rPr>
              <a:t>of creation</a:t>
            </a:r>
            <a:r>
              <a:rPr lang="en-US" dirty="0"/>
              <a:t>.  </a:t>
            </a:r>
          </a:p>
          <a:p>
            <a:pPr lvl="0">
              <a:buFont typeface="Wingdings" panose="05000000000000000000" pitchFamily="2" charset="2"/>
              <a:buChar char="v"/>
            </a:pPr>
            <a:r>
              <a:rPr lang="en-US" dirty="0"/>
              <a:t>As mentioned thus </a:t>
            </a:r>
            <a:r>
              <a:rPr lang="en-US" dirty="0" smtClean="0"/>
              <a:t>far, </a:t>
            </a:r>
            <a:r>
              <a:rPr lang="en-US" dirty="0"/>
              <a:t>Adam’s story is not ‘myth’ or </a:t>
            </a:r>
            <a:r>
              <a:rPr lang="en-US" dirty="0" smtClean="0"/>
              <a:t>	‘</a:t>
            </a:r>
            <a:r>
              <a:rPr lang="en-US" dirty="0"/>
              <a:t>legendary fiction</a:t>
            </a:r>
            <a:r>
              <a:rPr lang="en-US" dirty="0" smtClean="0"/>
              <a:t>’.  </a:t>
            </a:r>
            <a:r>
              <a:rPr lang="en-US" u="sng" dirty="0" smtClean="0"/>
              <a:t>Luke</a:t>
            </a:r>
            <a:r>
              <a:rPr lang="en-US" dirty="0" smtClean="0"/>
              <a:t>, </a:t>
            </a:r>
            <a:r>
              <a:rPr lang="en-US" u="sng" dirty="0" smtClean="0"/>
              <a:t>Paul</a:t>
            </a:r>
            <a:r>
              <a:rPr lang="en-US" dirty="0" smtClean="0"/>
              <a:t>, &amp; </a:t>
            </a:r>
            <a:r>
              <a:rPr lang="en-US" u="sng" dirty="0"/>
              <a:t>Jude</a:t>
            </a:r>
            <a:r>
              <a:rPr lang="en-US" dirty="0"/>
              <a:t> </a:t>
            </a:r>
            <a:r>
              <a:rPr lang="en-US" dirty="0" smtClean="0"/>
              <a:t>all </a:t>
            </a:r>
            <a:r>
              <a:rPr lang="en-US" dirty="0"/>
              <a:t>refer to </a:t>
            </a:r>
            <a:r>
              <a:rPr lang="en-US" dirty="0" smtClean="0"/>
              <a:t>	</a:t>
            </a:r>
            <a:r>
              <a:rPr lang="en-US" b="1" dirty="0" smtClean="0"/>
              <a:t>ADAM</a:t>
            </a:r>
            <a:r>
              <a:rPr lang="en-US" dirty="0" smtClean="0"/>
              <a:t> </a:t>
            </a:r>
            <a:r>
              <a:rPr lang="en-US" dirty="0">
                <a:solidFill>
                  <a:srgbClr val="7030A0"/>
                </a:solidFill>
              </a:rPr>
              <a:t>as a real living human </a:t>
            </a:r>
            <a:r>
              <a:rPr lang="en-US" dirty="0" smtClean="0">
                <a:solidFill>
                  <a:srgbClr val="7030A0"/>
                </a:solidFill>
              </a:rPr>
              <a:t>being</a:t>
            </a:r>
            <a:r>
              <a:rPr lang="en-US" dirty="0" smtClean="0"/>
              <a:t>.</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
        <p:nvSpPr>
          <p:cNvPr id="2" name="Rectangle 1"/>
          <p:cNvSpPr/>
          <p:nvPr/>
        </p:nvSpPr>
        <p:spPr>
          <a:xfrm>
            <a:off x="1281676" y="1015139"/>
            <a:ext cx="6580648" cy="646331"/>
          </a:xfrm>
          <a:prstGeom prst="rect">
            <a:avLst/>
          </a:prstGeom>
        </p:spPr>
        <p:txBody>
          <a:bodyPr wrap="none">
            <a:spAutoFit/>
          </a:bodyPr>
          <a:lstStyle/>
          <a:p>
            <a:r>
              <a:rPr lang="en-US" sz="3600" b="1" dirty="0" smtClean="0">
                <a:latin typeface="Times New Roman" panose="02020603050405020304" pitchFamily="18" charset="0"/>
                <a:cs typeface="Times New Roman" panose="02020603050405020304" pitchFamily="18" charset="0"/>
              </a:rPr>
              <a:t>INTRODUCTORY  REMARKS</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6447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30645"/>
            <a:ext cx="9109129" cy="5127356"/>
          </a:xfrm>
        </p:spPr>
        <p:txBody>
          <a:bodyPr>
            <a:normAutofit/>
          </a:bodyPr>
          <a:lstStyle/>
          <a:p>
            <a:pPr>
              <a:buFont typeface="Wingdings" panose="05000000000000000000" pitchFamily="2" charset="2"/>
              <a:buChar char="v"/>
            </a:pPr>
            <a:r>
              <a:rPr lang="en-US" dirty="0" smtClean="0"/>
              <a:t> </a:t>
            </a:r>
            <a:r>
              <a:rPr lang="en-US" dirty="0" smtClean="0">
                <a:solidFill>
                  <a:srgbClr val="FF0000"/>
                </a:solidFill>
              </a:rPr>
              <a:t>18</a:t>
            </a:r>
            <a:r>
              <a:rPr lang="en-US" dirty="0" smtClean="0"/>
              <a:t> Then the Lord God said, “It is not good for the man to be alone; I will make him a helper suitable for him.”  </a:t>
            </a:r>
            <a:r>
              <a:rPr lang="en-US" dirty="0">
                <a:solidFill>
                  <a:srgbClr val="FF0000"/>
                </a:solidFill>
              </a:rPr>
              <a:t>19 </a:t>
            </a:r>
            <a:r>
              <a:rPr lang="en-US" dirty="0"/>
              <a:t>And out of the ground the Lord God formed every beast </a:t>
            </a:r>
            <a:r>
              <a:rPr lang="en-US" dirty="0" smtClean="0"/>
              <a:t>of </a:t>
            </a:r>
            <a:r>
              <a:rPr lang="en-US" dirty="0"/>
              <a:t>the field and every bird of the sky, and </a:t>
            </a:r>
            <a:r>
              <a:rPr lang="en-US" dirty="0" smtClean="0"/>
              <a:t>brought </a:t>
            </a:r>
            <a:r>
              <a:rPr lang="en-US" i="1" dirty="0" smtClean="0"/>
              <a:t>them</a:t>
            </a:r>
            <a:r>
              <a:rPr lang="en-US" dirty="0" smtClean="0"/>
              <a:t> to the man to see what he would call them ; and whatever the man called a living creature, that was its name.  </a:t>
            </a:r>
            <a:r>
              <a:rPr lang="en-US" dirty="0" smtClean="0">
                <a:solidFill>
                  <a:srgbClr val="FF0000"/>
                </a:solidFill>
              </a:rPr>
              <a:t>20 </a:t>
            </a:r>
            <a:r>
              <a:rPr lang="en-US" dirty="0" smtClean="0"/>
              <a:t>And the man gave names to all the cattle, </a:t>
            </a:r>
            <a:r>
              <a:rPr lang="en-US" dirty="0" smtClean="0"/>
              <a:t>and </a:t>
            </a:r>
            <a:r>
              <a:rPr lang="en-US" dirty="0" smtClean="0"/>
              <a:t>to the birds of the sky, and to every beast of the field, but for Adam there was not found a helper suitable for him.  </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
        <p:nvSpPr>
          <p:cNvPr id="5" name="Rectangle 4"/>
          <p:cNvSpPr/>
          <p:nvPr/>
        </p:nvSpPr>
        <p:spPr>
          <a:xfrm>
            <a:off x="2667000" y="1106269"/>
            <a:ext cx="3275256" cy="646331"/>
          </a:xfrm>
          <a:prstGeom prst="rect">
            <a:avLst/>
          </a:prstGeom>
        </p:spPr>
        <p:txBody>
          <a:bodyPr wrap="none">
            <a:spAutoFit/>
          </a:bodyPr>
          <a:lstStyle/>
          <a:p>
            <a:r>
              <a:rPr lang="en-US" sz="3600" b="1" dirty="0" smtClean="0">
                <a:latin typeface="Times New Roman" panose="02020603050405020304" pitchFamily="18" charset="0"/>
                <a:cs typeface="Times New Roman" panose="02020603050405020304" pitchFamily="18" charset="0"/>
              </a:rPr>
              <a:t>Genesis 2:18-25</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2523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95401"/>
            <a:ext cx="8991600" cy="5638800"/>
          </a:xfrm>
        </p:spPr>
        <p:txBody>
          <a:bodyPr>
            <a:normAutofit lnSpcReduction="10000"/>
          </a:bodyPr>
          <a:lstStyle/>
          <a:p>
            <a:pPr>
              <a:buFont typeface="Wingdings" panose="05000000000000000000" pitchFamily="2" charset="2"/>
              <a:buChar char="v"/>
            </a:pPr>
            <a:r>
              <a:rPr lang="en-US" dirty="0" smtClean="0"/>
              <a:t> </a:t>
            </a:r>
            <a:r>
              <a:rPr lang="en-US" dirty="0" smtClean="0">
                <a:solidFill>
                  <a:srgbClr val="FF0000"/>
                </a:solidFill>
              </a:rPr>
              <a:t>21</a:t>
            </a:r>
            <a:r>
              <a:rPr lang="en-US" dirty="0" smtClean="0"/>
              <a:t> </a:t>
            </a:r>
            <a:r>
              <a:rPr lang="en-US" dirty="0" smtClean="0"/>
              <a:t>So, the Lord </a:t>
            </a:r>
            <a:r>
              <a:rPr lang="en-US" dirty="0" smtClean="0"/>
              <a:t>God cause a deep sleep to fall upon the man, and he slept; then He took one of his ribs, </a:t>
            </a:r>
            <a:r>
              <a:rPr lang="en-US" dirty="0" smtClean="0"/>
              <a:t>and </a:t>
            </a:r>
            <a:r>
              <a:rPr lang="en-US" dirty="0" smtClean="0"/>
              <a:t>closed up the flesh at that place</a:t>
            </a:r>
            <a:r>
              <a:rPr lang="en-US" dirty="0"/>
              <a:t>. </a:t>
            </a:r>
            <a:r>
              <a:rPr lang="en-US" dirty="0">
                <a:solidFill>
                  <a:srgbClr val="FF0000"/>
                </a:solidFill>
              </a:rPr>
              <a:t>22</a:t>
            </a:r>
            <a:r>
              <a:rPr lang="en-US" dirty="0"/>
              <a:t> </a:t>
            </a:r>
            <a:r>
              <a:rPr lang="en-US" dirty="0" smtClean="0"/>
              <a:t>And </a:t>
            </a:r>
            <a:r>
              <a:rPr lang="en-US" dirty="0"/>
              <a:t>the Lord God fashioned into a woman the </a:t>
            </a:r>
            <a:r>
              <a:rPr lang="en-US" dirty="0" smtClean="0"/>
              <a:t>rib </a:t>
            </a:r>
            <a:r>
              <a:rPr lang="en-US" dirty="0"/>
              <a:t>which </a:t>
            </a:r>
            <a:r>
              <a:rPr lang="en-US" dirty="0" smtClean="0"/>
              <a:t>He had taken from the man, and brought her to the man.  </a:t>
            </a:r>
            <a:r>
              <a:rPr lang="en-US" dirty="0" smtClean="0">
                <a:solidFill>
                  <a:srgbClr val="FF0000"/>
                </a:solidFill>
              </a:rPr>
              <a:t>23</a:t>
            </a:r>
            <a:r>
              <a:rPr lang="en-US" dirty="0" smtClean="0"/>
              <a:t> And the man said, “This is now bone of my bones, and flesh my flesh; She shall be called Woman, because she was taken out of Man.”  </a:t>
            </a:r>
            <a:r>
              <a:rPr lang="en-US" dirty="0" smtClean="0">
                <a:solidFill>
                  <a:srgbClr val="FF0000"/>
                </a:solidFill>
              </a:rPr>
              <a:t>24</a:t>
            </a:r>
            <a:r>
              <a:rPr lang="en-US" dirty="0" smtClean="0"/>
              <a:t> For this cause a man shall leave his father and his mother, and cleave to his wife; and they shall become one flesh.  </a:t>
            </a:r>
            <a:r>
              <a:rPr lang="en-US" dirty="0" smtClean="0">
                <a:solidFill>
                  <a:srgbClr val="FF0000"/>
                </a:solidFill>
              </a:rPr>
              <a:t>25 </a:t>
            </a:r>
            <a:r>
              <a:rPr lang="en-US" dirty="0" smtClean="0"/>
              <a:t>And the man and his wife were both naked and were not ashamed. </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869069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17722"/>
            <a:ext cx="8763000" cy="5840278"/>
          </a:xfrm>
        </p:spPr>
        <p:txBody>
          <a:bodyPr>
            <a:normAutofit fontScale="92500" lnSpcReduction="20000"/>
          </a:bodyPr>
          <a:lstStyle/>
          <a:p>
            <a:pPr marL="279400" indent="-279400">
              <a:spcAft>
                <a:spcPts val="600"/>
              </a:spcAft>
              <a:buNone/>
            </a:pPr>
            <a:r>
              <a:rPr lang="en-US" dirty="0"/>
              <a:t>“</a:t>
            </a:r>
            <a:r>
              <a:rPr lang="en-US" u="sng" dirty="0">
                <a:solidFill>
                  <a:schemeClr val="accent6">
                    <a:lumMod val="50000"/>
                  </a:schemeClr>
                </a:solidFill>
              </a:rPr>
              <a:t>Christians United</a:t>
            </a:r>
            <a:r>
              <a:rPr lang="en-US" dirty="0" smtClean="0"/>
              <a:t>”, a group endorsed </a:t>
            </a:r>
            <a:r>
              <a:rPr lang="en-US" dirty="0"/>
              <a:t>by the LGBTQ   </a:t>
            </a:r>
            <a:r>
              <a:rPr lang="en-US" dirty="0" smtClean="0"/>
              <a:t>lobby, called </a:t>
            </a:r>
            <a:r>
              <a:rPr lang="en-US" dirty="0"/>
              <a:t>the </a:t>
            </a:r>
            <a:r>
              <a:rPr lang="en-US" dirty="0" smtClean="0"/>
              <a:t>‘</a:t>
            </a:r>
            <a:r>
              <a:rPr lang="en-US" b="1" u="sng" dirty="0" smtClean="0">
                <a:solidFill>
                  <a:srgbClr val="0000FF"/>
                </a:solidFill>
              </a:rPr>
              <a:t>Nashville Statement</a:t>
            </a:r>
            <a:r>
              <a:rPr lang="en-US" dirty="0" smtClean="0"/>
              <a:t>’ a vicious attack on LGBTQ people.  They then made there own:</a:t>
            </a:r>
            <a:endParaRPr lang="en-US" u="sng" dirty="0" smtClean="0"/>
          </a:p>
          <a:p>
            <a:pPr>
              <a:spcAft>
                <a:spcPts val="1200"/>
              </a:spcAft>
            </a:pPr>
            <a:r>
              <a:rPr lang="en-US" b="1" dirty="0" smtClean="0"/>
              <a:t>WE </a:t>
            </a:r>
            <a:r>
              <a:rPr lang="en-US" b="1" dirty="0"/>
              <a:t>AFFIRM </a:t>
            </a:r>
            <a:r>
              <a:rPr lang="en-US" dirty="0"/>
              <a:t>that every human being is created in the image and likeness of God and that the great diversity expressed in humanity through our wide spectrum of unique sexualities and gender identities is a perfect reflection of the magnitude of God's creative work</a:t>
            </a:r>
            <a:r>
              <a:rPr lang="en-US" dirty="0" smtClean="0"/>
              <a:t>.</a:t>
            </a:r>
          </a:p>
          <a:p>
            <a:pPr>
              <a:spcAft>
                <a:spcPts val="1200"/>
              </a:spcAft>
            </a:pPr>
            <a:r>
              <a:rPr lang="en-US" b="1" dirty="0" smtClean="0"/>
              <a:t>WE </a:t>
            </a:r>
            <a:r>
              <a:rPr lang="en-US" b="1" dirty="0"/>
              <a:t>DENY </a:t>
            </a:r>
            <a:r>
              <a:rPr lang="en-US" dirty="0"/>
              <a:t>any teaching that suggests God's creative intent is limited to a gender binary or that God's desire for human romantic relationships is only to be expressed in heterosexual relationships between one man and one woman</a:t>
            </a:r>
            <a:r>
              <a:rPr lang="en-US" dirty="0" smtClean="0"/>
              <a:t>………… etc. etc. </a:t>
            </a:r>
            <a:r>
              <a:rPr lang="en-US" b="1" dirty="0"/>
              <a:t>	</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381668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991600" cy="5638801"/>
          </a:xfrm>
        </p:spPr>
        <p:txBody>
          <a:bodyPr>
            <a:normAutofit lnSpcReduction="10000"/>
          </a:bodyPr>
          <a:lstStyle/>
          <a:p>
            <a:pPr marL="0" indent="0">
              <a:buNone/>
            </a:pPr>
            <a:r>
              <a:rPr lang="en-US" b="1" dirty="0" smtClean="0">
                <a:solidFill>
                  <a:srgbClr val="FF0000"/>
                </a:solidFill>
              </a:rPr>
              <a:t>A. </a:t>
            </a:r>
            <a:r>
              <a:rPr lang="en-US" b="1" dirty="0" smtClean="0"/>
              <a:t>Made </a:t>
            </a:r>
            <a:r>
              <a:rPr lang="en-US" b="1" dirty="0"/>
              <a:t>For Man</a:t>
            </a:r>
            <a:endParaRPr lang="en-US" b="1" dirty="0" smtClean="0"/>
          </a:p>
          <a:p>
            <a:pPr marL="0" indent="0">
              <a:buNone/>
            </a:pPr>
            <a:r>
              <a:rPr lang="en-US" b="1" dirty="0" smtClean="0"/>
              <a:t>     </a:t>
            </a:r>
            <a:r>
              <a:rPr lang="en-US" b="1" dirty="0" smtClean="0">
                <a:solidFill>
                  <a:srgbClr val="0000FF"/>
                </a:solidFill>
              </a:rPr>
              <a:t>1. </a:t>
            </a:r>
            <a:r>
              <a:rPr lang="en-US" dirty="0" smtClean="0"/>
              <a:t>Moral statement -- “</a:t>
            </a:r>
            <a:r>
              <a:rPr lang="en-US" b="1" i="1" dirty="0" smtClean="0"/>
              <a:t>Not </a:t>
            </a:r>
            <a:r>
              <a:rPr lang="en-US" b="1" i="1" dirty="0"/>
              <a:t>good to be </a:t>
            </a:r>
            <a:r>
              <a:rPr lang="en-US" b="1" i="1" dirty="0" smtClean="0"/>
              <a:t>alone”.</a:t>
            </a:r>
            <a:r>
              <a:rPr lang="en-US" dirty="0" smtClean="0"/>
              <a:t> Nothing was found suitable </a:t>
            </a:r>
            <a:r>
              <a:rPr lang="en-US" dirty="0"/>
              <a:t>among the </a:t>
            </a:r>
            <a:r>
              <a:rPr lang="en-US" dirty="0" smtClean="0"/>
              <a:t>animals.  Adam </a:t>
            </a:r>
            <a:r>
              <a:rPr lang="en-US" dirty="0"/>
              <a:t>is </a:t>
            </a:r>
            <a:r>
              <a:rPr lang="en-US" u="sng" dirty="0"/>
              <a:t>not yet </a:t>
            </a:r>
            <a:r>
              <a:rPr lang="en-US" u="sng" dirty="0" smtClean="0"/>
              <a:t>complete</a:t>
            </a:r>
            <a:r>
              <a:rPr lang="en-US" dirty="0" smtClean="0"/>
              <a:t>.  </a:t>
            </a:r>
            <a:r>
              <a:rPr lang="en-US" u="sng" dirty="0" smtClean="0"/>
              <a:t>Community</a:t>
            </a:r>
            <a:r>
              <a:rPr lang="en-US" dirty="0" smtClean="0"/>
              <a:t> was intended </a:t>
            </a:r>
            <a:r>
              <a:rPr lang="en-US" dirty="0"/>
              <a:t>in the original </a:t>
            </a:r>
            <a:r>
              <a:rPr lang="en-US" dirty="0" smtClean="0"/>
              <a:t>creation order.</a:t>
            </a:r>
          </a:p>
          <a:p>
            <a:pPr marL="0" indent="0">
              <a:buNone/>
            </a:pPr>
            <a:r>
              <a:rPr lang="en-US" b="1" dirty="0" smtClean="0"/>
              <a:t>     </a:t>
            </a:r>
            <a:r>
              <a:rPr lang="en-US" b="1" dirty="0" smtClean="0">
                <a:solidFill>
                  <a:srgbClr val="0000FF"/>
                </a:solidFill>
              </a:rPr>
              <a:t>2. </a:t>
            </a:r>
            <a:r>
              <a:rPr lang="en-US" dirty="0" smtClean="0"/>
              <a:t>Adam gives names </a:t>
            </a:r>
            <a:r>
              <a:rPr lang="en-US" dirty="0"/>
              <a:t>i</a:t>
            </a:r>
            <a:r>
              <a:rPr lang="en-US" dirty="0" smtClean="0"/>
              <a:t>n </a:t>
            </a:r>
            <a:r>
              <a:rPr lang="en-US" dirty="0"/>
              <a:t>exercise of </a:t>
            </a:r>
            <a:r>
              <a:rPr lang="en-US" dirty="0" smtClean="0"/>
              <a:t>authority as </a:t>
            </a:r>
            <a:r>
              <a:rPr lang="en-US" b="1" dirty="0" smtClean="0"/>
              <a:t>‘</a:t>
            </a:r>
            <a:r>
              <a:rPr lang="en-US" b="1" u="sng" dirty="0" smtClean="0"/>
              <a:t>Representative Head</a:t>
            </a:r>
            <a:r>
              <a:rPr lang="en-US" dirty="0" smtClean="0"/>
              <a:t>’ of humanity, but in doing so he also becomes </a:t>
            </a:r>
            <a:r>
              <a:rPr lang="en-US" dirty="0"/>
              <a:t>aware of his </a:t>
            </a:r>
            <a:r>
              <a:rPr lang="en-US" u="sng" dirty="0"/>
              <a:t>solitude</a:t>
            </a:r>
            <a:r>
              <a:rPr lang="en-US" dirty="0"/>
              <a:t>. </a:t>
            </a:r>
            <a:endParaRPr lang="en-US" dirty="0" smtClean="0"/>
          </a:p>
          <a:p>
            <a:pPr marL="0" indent="0">
              <a:buNone/>
            </a:pPr>
            <a:r>
              <a:rPr lang="en-US" b="1" dirty="0" smtClean="0"/>
              <a:t>     </a:t>
            </a:r>
            <a:r>
              <a:rPr lang="en-US" b="1" dirty="0" smtClean="0">
                <a:solidFill>
                  <a:srgbClr val="0000FF"/>
                </a:solidFill>
              </a:rPr>
              <a:t>3. </a:t>
            </a:r>
            <a:r>
              <a:rPr lang="en-US" dirty="0" smtClean="0"/>
              <a:t>The</a:t>
            </a:r>
            <a:r>
              <a:rPr lang="en-US" b="1" dirty="0" smtClean="0"/>
              <a:t> </a:t>
            </a:r>
            <a:r>
              <a:rPr lang="en-US" dirty="0" smtClean="0"/>
              <a:t>‘</a:t>
            </a:r>
            <a:r>
              <a:rPr lang="en-US" b="1" i="1" dirty="0" smtClean="0"/>
              <a:t>Helper</a:t>
            </a:r>
            <a:r>
              <a:rPr lang="en-US" b="1" i="1" dirty="0"/>
              <a:t>’</a:t>
            </a:r>
            <a:r>
              <a:rPr lang="en-US" dirty="0"/>
              <a:t> was to be a </a:t>
            </a:r>
            <a:r>
              <a:rPr lang="en-US" u="sng" dirty="0" smtClean="0"/>
              <a:t>distinct </a:t>
            </a:r>
            <a:r>
              <a:rPr lang="en-US" u="sng" dirty="0"/>
              <a:t>person</a:t>
            </a:r>
            <a:r>
              <a:rPr lang="en-US" dirty="0"/>
              <a:t> from Adam</a:t>
            </a:r>
            <a:r>
              <a:rPr lang="en-US" dirty="0" smtClean="0"/>
              <a:t> and to </a:t>
            </a:r>
            <a:r>
              <a:rPr lang="en-US" u="sng" dirty="0" smtClean="0"/>
              <a:t>share </a:t>
            </a:r>
            <a:r>
              <a:rPr lang="en-US" u="sng" dirty="0"/>
              <a:t>the full</a:t>
            </a:r>
            <a:r>
              <a:rPr lang="en-US" dirty="0"/>
              <a:t> experience of what it means to be human</a:t>
            </a:r>
            <a:r>
              <a:rPr lang="en-US" dirty="0" smtClean="0"/>
              <a:t>.</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1606964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17722"/>
            <a:ext cx="8839200" cy="5840278"/>
          </a:xfrm>
        </p:spPr>
        <p:txBody>
          <a:bodyPr>
            <a:normAutofit fontScale="92500" lnSpcReduction="10000"/>
          </a:bodyPr>
          <a:lstStyle/>
          <a:p>
            <a:pPr marL="0" indent="0">
              <a:buNone/>
            </a:pPr>
            <a:r>
              <a:rPr lang="en-US" b="1" dirty="0" smtClean="0">
                <a:solidFill>
                  <a:srgbClr val="FF0000"/>
                </a:solidFill>
              </a:rPr>
              <a:t>B. </a:t>
            </a:r>
            <a:r>
              <a:rPr lang="en-US" b="1" dirty="0" smtClean="0"/>
              <a:t>Made </a:t>
            </a:r>
            <a:r>
              <a:rPr lang="en-US" b="1" dirty="0"/>
              <a:t>From </a:t>
            </a:r>
            <a:r>
              <a:rPr lang="en-US" b="1" dirty="0" smtClean="0"/>
              <a:t>Man</a:t>
            </a:r>
          </a:p>
          <a:p>
            <a:pPr marL="0" indent="0">
              <a:spcAft>
                <a:spcPts val="1200"/>
              </a:spcAft>
              <a:buNone/>
            </a:pPr>
            <a:r>
              <a:rPr lang="en-US" b="1" dirty="0" smtClean="0"/>
              <a:t>     </a:t>
            </a:r>
            <a:r>
              <a:rPr lang="en-US" b="1" dirty="0" smtClean="0">
                <a:solidFill>
                  <a:srgbClr val="0000FF"/>
                </a:solidFill>
              </a:rPr>
              <a:t>1.  </a:t>
            </a:r>
            <a:r>
              <a:rPr lang="en-US" dirty="0" smtClean="0"/>
              <a:t>Adam’s </a:t>
            </a:r>
            <a:r>
              <a:rPr lang="en-US" dirty="0"/>
              <a:t>rib was </a:t>
            </a:r>
            <a:r>
              <a:rPr lang="en-US" dirty="0" smtClean="0"/>
              <a:t>fashioned </a:t>
            </a:r>
            <a:r>
              <a:rPr lang="en-US" dirty="0"/>
              <a:t>into a </a:t>
            </a:r>
            <a:r>
              <a:rPr lang="en-US" dirty="0" smtClean="0"/>
              <a:t>woman</a:t>
            </a:r>
            <a:r>
              <a:rPr lang="en-US" b="1" dirty="0" smtClean="0"/>
              <a:t>.  </a:t>
            </a:r>
            <a:r>
              <a:rPr lang="en-US" dirty="0" smtClean="0"/>
              <a:t>This divine </a:t>
            </a:r>
            <a:r>
              <a:rPr lang="en-US" dirty="0"/>
              <a:t>act sets in </a:t>
            </a:r>
            <a:r>
              <a:rPr lang="en-US" dirty="0" smtClean="0"/>
              <a:t>motion the </a:t>
            </a:r>
            <a:r>
              <a:rPr lang="en-US" u="sng" dirty="0" smtClean="0"/>
              <a:t>institution </a:t>
            </a:r>
            <a:r>
              <a:rPr lang="en-US" u="sng" dirty="0"/>
              <a:t>of </a:t>
            </a:r>
            <a:r>
              <a:rPr lang="en-US" u="sng" dirty="0" smtClean="0"/>
              <a:t>marriage</a:t>
            </a:r>
            <a:r>
              <a:rPr lang="en-US" dirty="0" smtClean="0"/>
              <a:t>.</a:t>
            </a:r>
            <a:r>
              <a:rPr lang="en-US" b="1" dirty="0" smtClean="0"/>
              <a:t>  </a:t>
            </a:r>
            <a:r>
              <a:rPr lang="en-US" dirty="0" smtClean="0"/>
              <a:t>In </a:t>
            </a:r>
            <a:r>
              <a:rPr lang="en-US" b="1" i="1" dirty="0"/>
              <a:t>“deep sleep</a:t>
            </a:r>
            <a:r>
              <a:rPr lang="en-US" b="1" i="1" dirty="0" smtClean="0"/>
              <a:t>”, </a:t>
            </a:r>
            <a:r>
              <a:rPr lang="en-US" dirty="0" smtClean="0"/>
              <a:t>God’s divine </a:t>
            </a:r>
            <a:r>
              <a:rPr lang="en-US" dirty="0"/>
              <a:t>power </a:t>
            </a:r>
            <a:r>
              <a:rPr lang="en-US" dirty="0" smtClean="0"/>
              <a:t>manifests in this </a:t>
            </a:r>
            <a:r>
              <a:rPr lang="en-US" dirty="0"/>
              <a:t>1</a:t>
            </a:r>
            <a:r>
              <a:rPr lang="en-US" baseline="30000" dirty="0"/>
              <a:t>st</a:t>
            </a:r>
            <a:r>
              <a:rPr lang="en-US" dirty="0"/>
              <a:t> arranged marriage </a:t>
            </a:r>
            <a:r>
              <a:rPr lang="en-US" dirty="0" smtClean="0"/>
              <a:t>which is </a:t>
            </a:r>
            <a:r>
              <a:rPr lang="en-US" dirty="0"/>
              <a:t>mysterious indeed</a:t>
            </a:r>
            <a:r>
              <a:rPr lang="en-US" dirty="0" smtClean="0"/>
              <a:t>!</a:t>
            </a:r>
          </a:p>
          <a:p>
            <a:pPr marL="0" indent="0">
              <a:spcAft>
                <a:spcPts val="1200"/>
              </a:spcAft>
              <a:buNone/>
            </a:pPr>
            <a:r>
              <a:rPr lang="en-US" b="1" dirty="0" smtClean="0"/>
              <a:t>     </a:t>
            </a:r>
            <a:r>
              <a:rPr lang="en-US" b="1" dirty="0" smtClean="0">
                <a:solidFill>
                  <a:srgbClr val="0000FF"/>
                </a:solidFill>
              </a:rPr>
              <a:t>2.  </a:t>
            </a:r>
            <a:r>
              <a:rPr lang="en-US" dirty="0" smtClean="0"/>
              <a:t>With the </a:t>
            </a:r>
            <a:r>
              <a:rPr lang="en-US" dirty="0"/>
              <a:t>creation of </a:t>
            </a:r>
            <a:r>
              <a:rPr lang="en-US" dirty="0" smtClean="0"/>
              <a:t>Eve, Adam </a:t>
            </a:r>
            <a:r>
              <a:rPr lang="en-US" dirty="0"/>
              <a:t>i</a:t>
            </a:r>
            <a:r>
              <a:rPr lang="en-US" dirty="0" smtClean="0"/>
              <a:t>s </a:t>
            </a:r>
            <a:r>
              <a:rPr lang="en-US" u="sng" dirty="0"/>
              <a:t>now </a:t>
            </a:r>
            <a:r>
              <a:rPr lang="en-US" u="sng" dirty="0" smtClean="0"/>
              <a:t>complete</a:t>
            </a:r>
            <a:r>
              <a:rPr lang="en-US" dirty="0" smtClean="0"/>
              <a:t>.  </a:t>
            </a:r>
            <a:r>
              <a:rPr lang="en-US" dirty="0"/>
              <a:t>There is a </a:t>
            </a:r>
            <a:r>
              <a:rPr lang="en-US" u="sng" dirty="0"/>
              <a:t>strong sense of sameness in the sexes</a:t>
            </a:r>
            <a:r>
              <a:rPr lang="en-US" dirty="0"/>
              <a:t> implied </a:t>
            </a:r>
            <a:r>
              <a:rPr lang="en-US" dirty="0" smtClean="0"/>
              <a:t>by </a:t>
            </a:r>
            <a:r>
              <a:rPr lang="en-US" b="1" i="1" dirty="0" smtClean="0"/>
              <a:t>“bone of my bones, flesh of my flesh”.  </a:t>
            </a:r>
          </a:p>
          <a:p>
            <a:pPr marL="0" indent="0">
              <a:spcAft>
                <a:spcPts val="1200"/>
              </a:spcAft>
              <a:buNone/>
            </a:pPr>
            <a:r>
              <a:rPr lang="en-US" b="1" dirty="0" smtClean="0"/>
              <a:t>     </a:t>
            </a:r>
            <a:r>
              <a:rPr lang="en-US" b="1" dirty="0" smtClean="0">
                <a:solidFill>
                  <a:srgbClr val="0000FF"/>
                </a:solidFill>
              </a:rPr>
              <a:t>3.  </a:t>
            </a:r>
            <a:r>
              <a:rPr lang="en-US" dirty="0" smtClean="0"/>
              <a:t>Scripture </a:t>
            </a:r>
            <a:r>
              <a:rPr lang="en-US" dirty="0"/>
              <a:t>reveals </a:t>
            </a:r>
            <a:r>
              <a:rPr lang="en-US" u="sng" dirty="0" smtClean="0"/>
              <a:t>equality</a:t>
            </a:r>
            <a:r>
              <a:rPr lang="en-US" dirty="0"/>
              <a:t>, </a:t>
            </a:r>
            <a:r>
              <a:rPr lang="en-US" u="sng" dirty="0"/>
              <a:t>harmony</a:t>
            </a:r>
            <a:r>
              <a:rPr lang="en-US" dirty="0"/>
              <a:t>, </a:t>
            </a:r>
            <a:r>
              <a:rPr lang="en-US" u="sng" dirty="0"/>
              <a:t>intimacy</a:t>
            </a:r>
            <a:r>
              <a:rPr lang="en-US" dirty="0"/>
              <a:t> and </a:t>
            </a:r>
            <a:r>
              <a:rPr lang="en-US" u="sng" dirty="0"/>
              <a:t>community</a:t>
            </a:r>
            <a:r>
              <a:rPr lang="en-US" dirty="0"/>
              <a:t> </a:t>
            </a:r>
            <a:r>
              <a:rPr lang="en-US" dirty="0" smtClean="0"/>
              <a:t>in </a:t>
            </a:r>
            <a:r>
              <a:rPr lang="en-US" dirty="0"/>
              <a:t>man’s relationship to woman.  </a:t>
            </a:r>
            <a:r>
              <a:rPr lang="en-US" dirty="0" smtClean="0"/>
              <a:t>The N.T. calls for </a:t>
            </a:r>
            <a:r>
              <a:rPr lang="en-US" u="sng" dirty="0" smtClean="0"/>
              <a:t>mutual submission</a:t>
            </a:r>
            <a:r>
              <a:rPr lang="en-US" dirty="0" smtClean="0"/>
              <a:t>.  Women are given honor </a:t>
            </a:r>
            <a:r>
              <a:rPr lang="en-US" dirty="0"/>
              <a:t>as a fellow </a:t>
            </a:r>
            <a:r>
              <a:rPr lang="en-US" dirty="0" smtClean="0"/>
              <a:t>heirs </a:t>
            </a:r>
            <a:r>
              <a:rPr lang="en-US" dirty="0"/>
              <a:t>in the grace of new </a:t>
            </a:r>
            <a:r>
              <a:rPr lang="en-US" dirty="0" smtClean="0"/>
              <a:t>life.</a:t>
            </a:r>
            <a:endParaRPr lang="en-US" b="1"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625003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17722"/>
            <a:ext cx="8839200" cy="5840278"/>
          </a:xfrm>
        </p:spPr>
        <p:txBody>
          <a:bodyPr>
            <a:normAutofit lnSpcReduction="10000"/>
          </a:bodyPr>
          <a:lstStyle/>
          <a:p>
            <a:pPr marL="0" indent="0">
              <a:buNone/>
            </a:pPr>
            <a:r>
              <a:rPr lang="en-US" b="1" dirty="0" smtClean="0">
                <a:solidFill>
                  <a:srgbClr val="FF0000"/>
                </a:solidFill>
              </a:rPr>
              <a:t>C.  </a:t>
            </a:r>
            <a:r>
              <a:rPr lang="en-US" b="1" dirty="0" smtClean="0"/>
              <a:t>Made </a:t>
            </a:r>
            <a:r>
              <a:rPr lang="en-US" b="1" dirty="0"/>
              <a:t>To Manifest God’s </a:t>
            </a:r>
            <a:r>
              <a:rPr lang="en-US" b="1" dirty="0" smtClean="0"/>
              <a:t>Image </a:t>
            </a:r>
          </a:p>
          <a:p>
            <a:pPr marL="0" indent="0">
              <a:buNone/>
            </a:pPr>
            <a:r>
              <a:rPr lang="en-US" b="1" dirty="0" smtClean="0"/>
              <a:t>     </a:t>
            </a:r>
            <a:r>
              <a:rPr lang="en-US" b="1" dirty="0" smtClean="0">
                <a:solidFill>
                  <a:srgbClr val="0000FF"/>
                </a:solidFill>
              </a:rPr>
              <a:t>1. </a:t>
            </a:r>
            <a:r>
              <a:rPr lang="en-US" b="1" i="1" dirty="0"/>
              <a:t>“For this cause a man shall leave his father and his mother</a:t>
            </a:r>
            <a:r>
              <a:rPr lang="en-US" b="1" i="1" dirty="0" smtClean="0"/>
              <a:t>”.  </a:t>
            </a:r>
            <a:r>
              <a:rPr lang="en-US" dirty="0" smtClean="0"/>
              <a:t>This </a:t>
            </a:r>
            <a:r>
              <a:rPr lang="en-US" dirty="0"/>
              <a:t>interjection is </a:t>
            </a:r>
            <a:r>
              <a:rPr lang="en-US" dirty="0" smtClean="0"/>
              <a:t>unexpected.  It </a:t>
            </a:r>
            <a:r>
              <a:rPr lang="en-US" dirty="0" smtClean="0"/>
              <a:t>is God’s </a:t>
            </a:r>
            <a:r>
              <a:rPr lang="en-US" dirty="0"/>
              <a:t>prescribed standard for establishment and division of families.</a:t>
            </a:r>
          </a:p>
          <a:p>
            <a:pPr marL="0" lvl="0" indent="0">
              <a:buNone/>
            </a:pPr>
            <a:r>
              <a:rPr lang="en-US" dirty="0" smtClean="0"/>
              <a:t>     </a:t>
            </a:r>
            <a:r>
              <a:rPr lang="en-US" b="1" dirty="0" smtClean="0">
                <a:solidFill>
                  <a:srgbClr val="0000FF"/>
                </a:solidFill>
              </a:rPr>
              <a:t>2. </a:t>
            </a:r>
            <a:r>
              <a:rPr lang="en-US" dirty="0" smtClean="0"/>
              <a:t>A man </a:t>
            </a:r>
            <a:r>
              <a:rPr lang="en-US" b="1" i="1" dirty="0"/>
              <a:t>“shall cleave to his wife, and they shall become one </a:t>
            </a:r>
            <a:r>
              <a:rPr lang="en-US" b="1" i="1" dirty="0" smtClean="0"/>
              <a:t>flesh</a:t>
            </a:r>
            <a:r>
              <a:rPr lang="en-US" dirty="0" smtClean="0"/>
              <a:t>”.  This is a life-long commitment. </a:t>
            </a:r>
            <a:r>
              <a:rPr lang="en-US" u="sng" dirty="0" smtClean="0"/>
              <a:t>Oneness</a:t>
            </a:r>
            <a:r>
              <a:rPr lang="en-US" dirty="0" smtClean="0"/>
              <a:t> in marriage reflects </a:t>
            </a:r>
            <a:r>
              <a:rPr lang="en-US" dirty="0"/>
              <a:t>God’s relationship with the </a:t>
            </a:r>
            <a:r>
              <a:rPr lang="en-US" dirty="0" smtClean="0"/>
              <a:t>church and the inter-relationship of the Triune God.  </a:t>
            </a:r>
            <a:r>
              <a:rPr lang="en-US" b="1" i="1" dirty="0" smtClean="0"/>
              <a:t>“</a:t>
            </a:r>
            <a:r>
              <a:rPr lang="en-US" b="1" i="1" dirty="0"/>
              <a:t>What therefore God has joined together let no man </a:t>
            </a:r>
            <a:r>
              <a:rPr lang="en-US" b="1" i="1" dirty="0" smtClean="0"/>
              <a:t>separate”</a:t>
            </a:r>
            <a:r>
              <a:rPr lang="en-US" dirty="0" smtClean="0"/>
              <a:t>.  The marriage institution </a:t>
            </a:r>
            <a:r>
              <a:rPr lang="en-US" dirty="0"/>
              <a:t>applies to our </a:t>
            </a:r>
            <a:r>
              <a:rPr lang="en-US" dirty="0" smtClean="0"/>
              <a:t>earthly, temporary condition. </a:t>
            </a:r>
            <a:endParaRPr lang="en-US" b="1"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388847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17722"/>
            <a:ext cx="8839200" cy="5840278"/>
          </a:xfrm>
        </p:spPr>
        <p:txBody>
          <a:bodyPr>
            <a:normAutofit fontScale="92500" lnSpcReduction="10000"/>
          </a:bodyPr>
          <a:lstStyle/>
          <a:p>
            <a:pPr marL="0" indent="0">
              <a:buNone/>
            </a:pPr>
            <a:r>
              <a:rPr lang="en-US" b="1" dirty="0" smtClean="0">
                <a:solidFill>
                  <a:srgbClr val="FF0000"/>
                </a:solidFill>
              </a:rPr>
              <a:t>C. </a:t>
            </a:r>
            <a:r>
              <a:rPr lang="en-US" b="1" dirty="0"/>
              <a:t>Made To Manifest God’s Image </a:t>
            </a:r>
            <a:r>
              <a:rPr lang="en-US" b="1" dirty="0" smtClean="0"/>
              <a:t> </a:t>
            </a:r>
          </a:p>
          <a:p>
            <a:pPr marL="0" lvl="0" indent="0">
              <a:spcAft>
                <a:spcPts val="600"/>
              </a:spcAft>
              <a:buNone/>
            </a:pPr>
            <a:r>
              <a:rPr lang="en-US" b="1" dirty="0"/>
              <a:t> </a:t>
            </a:r>
            <a:r>
              <a:rPr lang="en-US" b="1" dirty="0" smtClean="0"/>
              <a:t>    </a:t>
            </a:r>
            <a:r>
              <a:rPr lang="en-US" b="1" dirty="0" smtClean="0">
                <a:solidFill>
                  <a:srgbClr val="0000FF"/>
                </a:solidFill>
              </a:rPr>
              <a:t>3.  </a:t>
            </a:r>
            <a:r>
              <a:rPr lang="en-US" b="1" i="1" dirty="0" smtClean="0"/>
              <a:t>“And </a:t>
            </a:r>
            <a:r>
              <a:rPr lang="en-US" b="1" i="1" dirty="0"/>
              <a:t>the man and his wife were both naked and not ashamed”</a:t>
            </a:r>
            <a:r>
              <a:rPr lang="en-US" dirty="0"/>
              <a:t> - The pristine </a:t>
            </a:r>
            <a:r>
              <a:rPr lang="en-US" dirty="0" smtClean="0"/>
              <a:t>state provided </a:t>
            </a:r>
            <a:r>
              <a:rPr lang="en-US" dirty="0"/>
              <a:t>man and woman with an </a:t>
            </a:r>
            <a:r>
              <a:rPr lang="en-US" u="sng" dirty="0"/>
              <a:t>immediate, exposed communion with God</a:t>
            </a:r>
            <a:r>
              <a:rPr lang="en-US" dirty="0"/>
              <a:t>. </a:t>
            </a:r>
            <a:r>
              <a:rPr lang="en-US" dirty="0" smtClean="0"/>
              <a:t> Eve became Adam’s full complement as </a:t>
            </a:r>
            <a:r>
              <a:rPr lang="en-US" b="1" i="1" dirty="0" smtClean="0"/>
              <a:t>‘helper’</a:t>
            </a:r>
            <a:r>
              <a:rPr lang="en-US" dirty="0" smtClean="0"/>
              <a:t>.  They were naked, as there </a:t>
            </a:r>
            <a:r>
              <a:rPr lang="en-US" dirty="0"/>
              <a:t>was nothing</a:t>
            </a:r>
            <a:r>
              <a:rPr lang="en-US" b="1" dirty="0"/>
              <a:t> </a:t>
            </a:r>
            <a:r>
              <a:rPr lang="en-US" dirty="0"/>
              <a:t>to </a:t>
            </a:r>
            <a:r>
              <a:rPr lang="en-US" dirty="0" smtClean="0"/>
              <a:t>hide.  But after the fall</a:t>
            </a:r>
            <a:r>
              <a:rPr lang="en-US" dirty="0"/>
              <a:t>, </a:t>
            </a:r>
            <a:r>
              <a:rPr lang="en-US" dirty="0" smtClean="0"/>
              <a:t>they feared </a:t>
            </a:r>
            <a:r>
              <a:rPr lang="en-US" dirty="0"/>
              <a:t>exposure. </a:t>
            </a:r>
            <a:r>
              <a:rPr lang="en-US" dirty="0" smtClean="0"/>
              <a:t> </a:t>
            </a:r>
            <a:endParaRPr lang="en-US" dirty="0" smtClean="0">
              <a:solidFill>
                <a:srgbClr val="FF0000"/>
              </a:solidFill>
            </a:endParaRPr>
          </a:p>
          <a:p>
            <a:pPr marL="852488" lvl="0" indent="0">
              <a:spcAft>
                <a:spcPts val="600"/>
              </a:spcAft>
              <a:buNone/>
              <a:tabLst>
                <a:tab pos="1084263" algn="l"/>
              </a:tabLst>
            </a:pPr>
            <a:r>
              <a:rPr lang="en-US" b="1" dirty="0" smtClean="0">
                <a:solidFill>
                  <a:schemeClr val="accent6">
                    <a:lumMod val="75000"/>
                  </a:schemeClr>
                </a:solidFill>
              </a:rPr>
              <a:t>a.  </a:t>
            </a:r>
            <a:r>
              <a:rPr lang="en-US" dirty="0" smtClean="0"/>
              <a:t>Confessing sin to one another </a:t>
            </a:r>
            <a:r>
              <a:rPr lang="en-US" dirty="0">
                <a:solidFill>
                  <a:srgbClr val="FF0000"/>
                </a:solidFill>
              </a:rPr>
              <a:t>(James </a:t>
            </a:r>
            <a:r>
              <a:rPr lang="en-US" dirty="0" smtClean="0">
                <a:solidFill>
                  <a:srgbClr val="FF0000"/>
                </a:solidFill>
              </a:rPr>
              <a:t>5:16),</a:t>
            </a:r>
          </a:p>
          <a:p>
            <a:pPr marL="852488" lvl="0" indent="0">
              <a:spcAft>
                <a:spcPts val="600"/>
              </a:spcAft>
              <a:buNone/>
              <a:tabLst>
                <a:tab pos="1084263" algn="l"/>
              </a:tabLst>
            </a:pPr>
            <a:r>
              <a:rPr lang="en-US" b="1" dirty="0" smtClean="0">
                <a:solidFill>
                  <a:schemeClr val="accent6">
                    <a:lumMod val="75000"/>
                  </a:schemeClr>
                </a:solidFill>
              </a:rPr>
              <a:t>b.  </a:t>
            </a:r>
            <a:r>
              <a:rPr lang="en-US" dirty="0" smtClean="0"/>
              <a:t>Speaking the truth in love </a:t>
            </a:r>
            <a:r>
              <a:rPr lang="en-US" dirty="0" smtClean="0">
                <a:solidFill>
                  <a:srgbClr val="FF0000"/>
                </a:solidFill>
              </a:rPr>
              <a:t>(Eph.4:15,25</a:t>
            </a:r>
            <a:r>
              <a:rPr lang="en-US" dirty="0">
                <a:solidFill>
                  <a:srgbClr val="FF0000"/>
                </a:solidFill>
              </a:rPr>
              <a:t>), </a:t>
            </a:r>
            <a:r>
              <a:rPr lang="en-US" dirty="0" smtClean="0"/>
              <a:t>&amp;</a:t>
            </a:r>
          </a:p>
          <a:p>
            <a:pPr marL="852488" lvl="0" indent="0">
              <a:spcAft>
                <a:spcPts val="600"/>
              </a:spcAft>
              <a:buNone/>
              <a:tabLst>
                <a:tab pos="1084263" algn="l"/>
              </a:tabLst>
            </a:pPr>
            <a:r>
              <a:rPr lang="en-US" b="1" dirty="0" smtClean="0">
                <a:solidFill>
                  <a:schemeClr val="accent6">
                    <a:lumMod val="75000"/>
                  </a:schemeClr>
                </a:solidFill>
              </a:rPr>
              <a:t>c.  </a:t>
            </a:r>
            <a:r>
              <a:rPr lang="en-US" dirty="0" smtClean="0"/>
              <a:t>Walking as children of light </a:t>
            </a:r>
            <a:r>
              <a:rPr lang="en-US" dirty="0" smtClean="0">
                <a:solidFill>
                  <a:srgbClr val="FF0000"/>
                </a:solidFill>
              </a:rPr>
              <a:t>(Eph. 5:8,13). </a:t>
            </a:r>
            <a:endParaRPr lang="en-US" dirty="0">
              <a:solidFill>
                <a:srgbClr val="FF0000"/>
              </a:solidFill>
            </a:endParaRPr>
          </a:p>
          <a:p>
            <a:pPr marL="0" indent="0">
              <a:spcAft>
                <a:spcPts val="600"/>
              </a:spcAft>
              <a:buNone/>
            </a:pPr>
            <a:r>
              <a:rPr lang="en-US" dirty="0" smtClean="0"/>
              <a:t>*** Such </a:t>
            </a:r>
            <a:r>
              <a:rPr lang="en-US" dirty="0"/>
              <a:t>directives / commands guide us back to God’s </a:t>
            </a:r>
            <a:r>
              <a:rPr lang="en-US" dirty="0" smtClean="0"/>
              <a:t>	original standard.</a:t>
            </a:r>
            <a:endParaRPr lang="en-US" b="1"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90600"/>
          </a:xfrm>
          <a:prstGeom prst="rect">
            <a:avLst/>
          </a:prstGeom>
          <a:noFill/>
          <a:ln>
            <a:noFill/>
          </a:ln>
        </p:spPr>
      </p:pic>
    </p:spTree>
    <p:extLst>
      <p:ext uri="{BB962C8B-B14F-4D97-AF65-F5344CB8AC3E}">
        <p14:creationId xmlns:p14="http://schemas.microsoft.com/office/powerpoint/2010/main" val="348557303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479</TotalTime>
  <Words>1002</Words>
  <Application>Microsoft Office PowerPoint</Application>
  <PresentationFormat>On-screen Show (4:3)</PresentationFormat>
  <Paragraphs>60</Paragraphs>
  <Slides>15</Slides>
  <Notes>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OMF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 of Marriage</dc:title>
  <dc:creator>Ridge Orr</dc:creator>
  <cp:lastModifiedBy>Ridge Orr</cp:lastModifiedBy>
  <cp:revision>70</cp:revision>
  <dcterms:created xsi:type="dcterms:W3CDTF">2017-08-05T03:52:21Z</dcterms:created>
  <dcterms:modified xsi:type="dcterms:W3CDTF">2017-09-17T03:19:59Z</dcterms:modified>
</cp:coreProperties>
</file>