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94" r:id="rId3"/>
    <p:sldId id="296" r:id="rId4"/>
    <p:sldId id="298" r:id="rId5"/>
    <p:sldId id="258" r:id="rId6"/>
    <p:sldId id="289" r:id="rId7"/>
    <p:sldId id="290" r:id="rId8"/>
    <p:sldId id="285" r:id="rId9"/>
    <p:sldId id="286" r:id="rId10"/>
    <p:sldId id="291" r:id="rId11"/>
    <p:sldId id="287" r:id="rId12"/>
    <p:sldId id="292" r:id="rId13"/>
    <p:sldId id="288" r:id="rId14"/>
    <p:sldId id="293" r:id="rId15"/>
    <p:sldId id="283" r:id="rId16"/>
    <p:sldId id="284" r:id="rId17"/>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 name="Shape 54"/>
          <p:cNvSpPr>
            <a:spLocks noGrp="1" noRot="1" noChangeAspect="1"/>
          </p:cNvSpPr>
          <p:nvPr>
            <p:ph type="sldImg"/>
          </p:nvPr>
        </p:nvSpPr>
        <p:spPr>
          <a:xfrm>
            <a:off x="1143000" y="685800"/>
            <a:ext cx="4572000" cy="3429000"/>
          </a:xfrm>
          <a:prstGeom prst="rect">
            <a:avLst/>
          </a:prstGeom>
        </p:spPr>
        <p:txBody>
          <a:bodyPr/>
          <a:lstStyle/>
          <a:p>
            <a:endParaRPr/>
          </a:p>
        </p:txBody>
      </p:sp>
      <p:sp>
        <p:nvSpPr>
          <p:cNvPr id="55" name="Shape 5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12" name="Glory4.png" descr="Glory4.png"/>
          <p:cNvPicPr>
            <a:picLocks noChangeAspect="1"/>
          </p:cNvPicPr>
          <p:nvPr/>
        </p:nvPicPr>
        <p:blipFill>
          <a:blip r:embed="rId2">
            <a:extLst/>
          </a:blip>
          <a:stretch>
            <a:fillRect/>
          </a:stretch>
        </p:blipFill>
        <p:spPr>
          <a:xfrm>
            <a:off x="-38294" y="0"/>
            <a:ext cx="1573600" cy="9753601"/>
          </a:xfrm>
          <a:prstGeom prst="rect">
            <a:avLst/>
          </a:prstGeom>
          <a:ln w="12700">
            <a:miter lim="400000"/>
          </a:ln>
        </p:spPr>
      </p:pic>
      <p:sp>
        <p:nvSpPr>
          <p:cNvPr id="13" name="Title Text"/>
          <p:cNvSpPr txBox="1">
            <a:spLocks noGrp="1"/>
          </p:cNvSpPr>
          <p:nvPr>
            <p:ph type="title"/>
          </p:nvPr>
        </p:nvSpPr>
        <p:spPr>
          <a:xfrm>
            <a:off x="1535305" y="124048"/>
            <a:ext cx="11469495" cy="735435"/>
          </a:xfrm>
          <a:prstGeom prst="rect">
            <a:avLst/>
          </a:prstGeom>
        </p:spPr>
        <p:txBody>
          <a:bodyPr/>
          <a:lstStyle>
            <a:lvl1pPr>
              <a:defRPr sz="4400"/>
            </a:lvl1pPr>
          </a:lstStyle>
          <a:p>
            <a:r>
              <a:t>Title Text</a:t>
            </a:r>
          </a:p>
        </p:txBody>
      </p:sp>
      <p:sp>
        <p:nvSpPr>
          <p:cNvPr id="14" name="GENESIS"/>
          <p:cNvSpPr txBox="1"/>
          <p:nvPr/>
        </p:nvSpPr>
        <p:spPr>
          <a:xfrm>
            <a:off x="0" y="124048"/>
            <a:ext cx="1497013" cy="487338"/>
          </a:xfrm>
          <a:prstGeom prst="rect">
            <a:avLst/>
          </a:prstGeom>
          <a:ln w="12700">
            <a:miter lim="400000"/>
          </a:ln>
          <a:effectLst>
            <a:outerShdw blurRad="127000" dist="63500" dir="2700000" rotWithShape="0">
              <a:srgbClr val="4C1023">
                <a:alpha val="78000"/>
              </a:srgbClr>
            </a:outerShdw>
            <a:reflection stA="69548" endPos="40000" dir="5400000" sy="-100000" algn="bl" rotWithShape="0"/>
          </a:effectLst>
          <a:extLst>
            <a:ext uri="{C572A759-6A51-4108-AA02-DFA0A04FC94B}">
              <ma14:wrappingTextBoxFlag xmlns="" xmlns:ma14="http://schemas.microsoft.com/office/mac/drawingml/2011/main" val="1"/>
            </a:ext>
          </a:extLst>
        </p:spPr>
        <p:txBody>
          <a:bodyPr lIns="0" tIns="0" rIns="0" bIns="0"/>
          <a:lstStyle>
            <a:lvl1pPr defTabSz="457200">
              <a:defRPr sz="2700" b="1" spc="-54">
                <a:latin typeface="Goudy Old Style"/>
                <a:ea typeface="Goudy Old Style"/>
                <a:cs typeface="Goudy Old Style"/>
                <a:sym typeface="Goudy Old Style"/>
              </a:defRPr>
            </a:lvl1pPr>
          </a:lstStyle>
          <a:p>
            <a:r>
              <a:t>GENESIS</a:t>
            </a:r>
          </a:p>
        </p:txBody>
      </p:sp>
      <p:sp>
        <p:nvSpPr>
          <p:cNvPr id="15" name="The Book  of Foundations"/>
          <p:cNvSpPr txBox="1"/>
          <p:nvPr/>
        </p:nvSpPr>
        <p:spPr>
          <a:xfrm>
            <a:off x="-1" y="996787"/>
            <a:ext cx="1497014" cy="965201"/>
          </a:xfrm>
          <a:prstGeom prst="rect">
            <a:avLst/>
          </a:prstGeom>
          <a:ln w="12700">
            <a:miter lim="400000"/>
          </a:ln>
          <a:effectLst>
            <a:outerShdw blurRad="127000" dist="76200" dir="2700000" rotWithShape="0">
              <a:srgbClr val="584A35"/>
            </a:outerShdw>
          </a:effectLst>
          <a:extLst>
            <a:ext uri="{C572A759-6A51-4108-AA02-DFA0A04FC94B}">
              <ma14:wrappingTextBoxFlag xmlns="" xmlns:ma14="http://schemas.microsoft.com/office/mac/drawingml/2011/main" val="1"/>
            </a:ext>
          </a:extLst>
        </p:spPr>
        <p:txBody>
          <a:bodyPr lIns="0" tIns="0" rIns="0" bIns="0"/>
          <a:lstStyle/>
          <a:p>
            <a:pPr defTabSz="457200">
              <a:defRPr sz="1400" b="1" cap="all" spc="98">
                <a:latin typeface="Goudy Old Style"/>
                <a:ea typeface="Goudy Old Style"/>
                <a:cs typeface="Goudy Old Style"/>
                <a:sym typeface="Goudy Old Style"/>
              </a:defRPr>
            </a:pPr>
            <a:r>
              <a:t>The Book </a:t>
            </a:r>
            <a:br/>
            <a:r>
              <a:t>of Foundations</a:t>
            </a:r>
          </a:p>
        </p:txBody>
      </p:sp>
      <p:sp>
        <p:nvSpPr>
          <p:cNvPr id="16" name="GENESIS…"/>
          <p:cNvSpPr txBox="1"/>
          <p:nvPr/>
        </p:nvSpPr>
        <p:spPr>
          <a:xfrm>
            <a:off x="12699" y="8686703"/>
            <a:ext cx="1497014" cy="736601"/>
          </a:xfrm>
          <a:prstGeom prst="rect">
            <a:avLst/>
          </a:prstGeom>
          <a:ln w="12700">
            <a:miter lim="400000"/>
          </a:ln>
          <a:effectLst>
            <a:outerShdw blurRad="127000" dist="76200" dir="2700000" rotWithShape="0">
              <a:srgbClr val="584A35"/>
            </a:outerShdw>
          </a:effectLst>
          <a:extLst>
            <a:ext uri="{C572A759-6A51-4108-AA02-DFA0A04FC94B}">
              <ma14:wrappingTextBoxFlag xmlns="" xmlns:ma14="http://schemas.microsoft.com/office/mac/drawingml/2011/main" val="1"/>
            </a:ext>
          </a:extLst>
        </p:spPr>
        <p:txBody>
          <a:bodyPr lIns="0" tIns="0" rIns="0" bIns="0"/>
          <a:lstStyle/>
          <a:p>
            <a:pPr defTabSz="457200">
              <a:defRPr sz="1900" b="1" cap="all" spc="133">
                <a:solidFill>
                  <a:srgbClr val="FFFFFF"/>
                </a:solidFill>
                <a:latin typeface="Goudy Old Style"/>
                <a:ea typeface="Goudy Old Style"/>
                <a:cs typeface="Goudy Old Style"/>
                <a:sym typeface="Goudy Old Style"/>
              </a:defRPr>
            </a:pPr>
            <a:r>
              <a:rPr dirty="0"/>
              <a:t>GENESIS</a:t>
            </a:r>
          </a:p>
          <a:p>
            <a:pPr defTabSz="457200">
              <a:defRPr sz="2500" b="1" cap="all" spc="175">
                <a:solidFill>
                  <a:srgbClr val="FFFFFF"/>
                </a:solidFill>
                <a:latin typeface="Goudy Old Style"/>
                <a:ea typeface="Goudy Old Style"/>
                <a:cs typeface="Goudy Old Style"/>
                <a:sym typeface="Goudy Old Style"/>
              </a:defRPr>
            </a:pPr>
            <a:r>
              <a:rPr lang="en-US" dirty="0" smtClean="0"/>
              <a:t>3:1-13</a:t>
            </a:r>
            <a:endParaRPr dirty="0"/>
          </a:p>
        </p:txBody>
      </p:sp>
      <p:sp>
        <p:nvSpPr>
          <p:cNvPr id="17" name="Creation and the Worship of God"/>
          <p:cNvSpPr txBox="1"/>
          <p:nvPr/>
        </p:nvSpPr>
        <p:spPr>
          <a:xfrm>
            <a:off x="0" y="6616696"/>
            <a:ext cx="1573599" cy="41036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457200">
              <a:defRPr sz="2000">
                <a:solidFill>
                  <a:srgbClr val="DCDEE0"/>
                </a:solidFill>
                <a:latin typeface="Gill Sans"/>
                <a:ea typeface="Gill Sans"/>
                <a:cs typeface="Gill Sans"/>
                <a:sym typeface="Gill Sans"/>
              </a:defRPr>
            </a:lvl1pPr>
          </a:lstStyle>
          <a:p>
            <a:r>
              <a:rPr lang="en-US" dirty="0" smtClean="0"/>
              <a:t>The Fall</a:t>
            </a:r>
            <a:endParaRPr dirty="0"/>
          </a:p>
        </p:txBody>
      </p:sp>
      <p:sp>
        <p:nvSpPr>
          <p:cNvPr id="18" name="Body Level One…"/>
          <p:cNvSpPr txBox="1">
            <a:spLocks noGrp="1"/>
          </p:cNvSpPr>
          <p:nvPr>
            <p:ph type="body" sz="half" idx="1"/>
          </p:nvPr>
        </p:nvSpPr>
        <p:spPr>
          <a:xfrm>
            <a:off x="2075066" y="1200292"/>
            <a:ext cx="9250156" cy="4552809"/>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sp>
        <p:nvSpPr>
          <p:cNvPr id="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pic>
        <p:nvPicPr>
          <p:cNvPr id="42" name="Glory4.png" descr="Glory4.png"/>
          <p:cNvPicPr>
            <a:picLocks noChangeAspect="1"/>
          </p:cNvPicPr>
          <p:nvPr/>
        </p:nvPicPr>
        <p:blipFill>
          <a:blip r:embed="rId2">
            <a:extLst/>
          </a:blip>
          <a:stretch>
            <a:fillRect/>
          </a:stretch>
        </p:blipFill>
        <p:spPr>
          <a:xfrm>
            <a:off x="-38294" y="0"/>
            <a:ext cx="1573600" cy="9753601"/>
          </a:xfrm>
          <a:prstGeom prst="rect">
            <a:avLst/>
          </a:prstGeom>
          <a:ln w="12700">
            <a:miter lim="400000"/>
          </a:ln>
        </p:spPr>
      </p:pic>
      <p:sp>
        <p:nvSpPr>
          <p:cNvPr id="43" name="Title Text"/>
          <p:cNvSpPr txBox="1">
            <a:spLocks noGrp="1"/>
          </p:cNvSpPr>
          <p:nvPr>
            <p:ph type="title"/>
          </p:nvPr>
        </p:nvSpPr>
        <p:spPr>
          <a:xfrm>
            <a:off x="1535305" y="0"/>
            <a:ext cx="11469496" cy="965200"/>
          </a:xfrm>
          <a:prstGeom prst="rect">
            <a:avLst/>
          </a:prstGeom>
        </p:spPr>
        <p:txBody>
          <a:bodyPr/>
          <a:lstStyle/>
          <a:p>
            <a:r>
              <a:t>Title Text</a:t>
            </a:r>
          </a:p>
        </p:txBody>
      </p:sp>
      <p:sp>
        <p:nvSpPr>
          <p:cNvPr id="44" name="GENESIS"/>
          <p:cNvSpPr txBox="1"/>
          <p:nvPr/>
        </p:nvSpPr>
        <p:spPr>
          <a:xfrm>
            <a:off x="0" y="124048"/>
            <a:ext cx="1497013" cy="487338"/>
          </a:xfrm>
          <a:prstGeom prst="rect">
            <a:avLst/>
          </a:prstGeom>
          <a:ln w="12700">
            <a:miter lim="400000"/>
          </a:ln>
          <a:effectLst>
            <a:outerShdw blurRad="127000" dist="63500" dir="2700000" rotWithShape="0">
              <a:srgbClr val="4C1023">
                <a:alpha val="78000"/>
              </a:srgbClr>
            </a:outerShdw>
            <a:reflection stA="69548" endPos="40000" dir="5400000" sy="-100000" algn="bl" rotWithShape="0"/>
          </a:effectLst>
          <a:extLst>
            <a:ext uri="{C572A759-6A51-4108-AA02-DFA0A04FC94B}">
              <ma14:wrappingTextBoxFlag xmlns="" xmlns:ma14="http://schemas.microsoft.com/office/mac/drawingml/2011/main" val="1"/>
            </a:ext>
          </a:extLst>
        </p:spPr>
        <p:txBody>
          <a:bodyPr lIns="0" tIns="0" rIns="0" bIns="0"/>
          <a:lstStyle>
            <a:lvl1pPr defTabSz="457200">
              <a:defRPr sz="2700" b="1" spc="-54">
                <a:latin typeface="Goudy Old Style"/>
                <a:ea typeface="Goudy Old Style"/>
                <a:cs typeface="Goudy Old Style"/>
                <a:sym typeface="Goudy Old Style"/>
              </a:defRPr>
            </a:lvl1pPr>
          </a:lstStyle>
          <a:p>
            <a:r>
              <a:t>GENESIS</a:t>
            </a:r>
          </a:p>
        </p:txBody>
      </p:sp>
      <p:sp>
        <p:nvSpPr>
          <p:cNvPr id="45" name="The Book  of Foundations"/>
          <p:cNvSpPr txBox="1"/>
          <p:nvPr/>
        </p:nvSpPr>
        <p:spPr>
          <a:xfrm>
            <a:off x="-1" y="996787"/>
            <a:ext cx="1497014" cy="965201"/>
          </a:xfrm>
          <a:prstGeom prst="rect">
            <a:avLst/>
          </a:prstGeom>
          <a:ln w="12700">
            <a:miter lim="400000"/>
          </a:ln>
          <a:effectLst>
            <a:outerShdw blurRad="127000" dist="76200" dir="2700000" rotWithShape="0">
              <a:srgbClr val="584A35"/>
            </a:outerShdw>
          </a:effectLst>
          <a:extLst>
            <a:ext uri="{C572A759-6A51-4108-AA02-DFA0A04FC94B}">
              <ma14:wrappingTextBoxFlag xmlns="" xmlns:ma14="http://schemas.microsoft.com/office/mac/drawingml/2011/main" val="1"/>
            </a:ext>
          </a:extLst>
        </p:spPr>
        <p:txBody>
          <a:bodyPr lIns="0" tIns="0" rIns="0" bIns="0"/>
          <a:lstStyle/>
          <a:p>
            <a:pPr defTabSz="457200">
              <a:defRPr sz="1400" b="1" cap="all" spc="98">
                <a:latin typeface="Goudy Old Style"/>
                <a:ea typeface="Goudy Old Style"/>
                <a:cs typeface="Goudy Old Style"/>
                <a:sym typeface="Goudy Old Style"/>
              </a:defRPr>
            </a:pPr>
            <a:r>
              <a:t>The Book </a:t>
            </a:r>
            <a:br/>
            <a:r>
              <a:t>of Foundations</a:t>
            </a:r>
          </a:p>
        </p:txBody>
      </p:sp>
      <p:sp>
        <p:nvSpPr>
          <p:cNvPr id="46" name="GENESIS…"/>
          <p:cNvSpPr txBox="1"/>
          <p:nvPr/>
        </p:nvSpPr>
        <p:spPr>
          <a:xfrm>
            <a:off x="-1" y="8686703"/>
            <a:ext cx="1497014" cy="736601"/>
          </a:xfrm>
          <a:prstGeom prst="rect">
            <a:avLst/>
          </a:prstGeom>
          <a:ln w="12700">
            <a:miter lim="400000"/>
          </a:ln>
          <a:effectLst>
            <a:outerShdw blurRad="127000" dist="76200" dir="2700000" rotWithShape="0">
              <a:srgbClr val="584A35"/>
            </a:outerShdw>
          </a:effectLst>
          <a:extLst>
            <a:ext uri="{C572A759-6A51-4108-AA02-DFA0A04FC94B}">
              <ma14:wrappingTextBoxFlag xmlns="" xmlns:ma14="http://schemas.microsoft.com/office/mac/drawingml/2011/main" val="1"/>
            </a:ext>
          </a:extLst>
        </p:spPr>
        <p:txBody>
          <a:bodyPr lIns="0" tIns="0" rIns="0" bIns="0"/>
          <a:lstStyle/>
          <a:p>
            <a:pPr defTabSz="457200">
              <a:defRPr sz="2000" b="1" cap="all" spc="140">
                <a:solidFill>
                  <a:srgbClr val="FFFFFF"/>
                </a:solidFill>
                <a:latin typeface="Goudy Old Style"/>
                <a:ea typeface="Goudy Old Style"/>
                <a:cs typeface="Goudy Old Style"/>
                <a:sym typeface="Goudy Old Style"/>
              </a:defRPr>
            </a:pPr>
            <a:r>
              <a:t>GENESIS</a:t>
            </a:r>
          </a:p>
          <a:p>
            <a:pPr defTabSz="457200">
              <a:defRPr sz="1300" b="1" cap="all" spc="91">
                <a:solidFill>
                  <a:srgbClr val="FFFFFF"/>
                </a:solidFill>
                <a:latin typeface="Goudy Old Style"/>
                <a:ea typeface="Goudy Old Style"/>
                <a:cs typeface="Goudy Old Style"/>
                <a:sym typeface="Goudy Old Style"/>
              </a:defRPr>
            </a:pPr>
            <a:r>
              <a:t>Introduction</a:t>
            </a:r>
          </a:p>
        </p:txBody>
      </p:sp>
      <p:sp>
        <p:nvSpPr>
          <p:cNvPr id="47" name="Body Level One…"/>
          <p:cNvSpPr txBox="1">
            <a:spLocks noGrp="1"/>
          </p:cNvSpPr>
          <p:nvPr>
            <p:ph type="body" sz="half" idx="1"/>
          </p:nvPr>
        </p:nvSpPr>
        <p:spPr>
          <a:xfrm>
            <a:off x="2075066" y="1200292"/>
            <a:ext cx="9250156" cy="4552809"/>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sun_rays2.jpg" descr="sun_rays2.jpg"/>
          <p:cNvPicPr>
            <a:picLocks/>
          </p:cNvPicPr>
          <p:nvPr/>
        </p:nvPicPr>
        <p:blipFill>
          <a:blip r:embed="rId5">
            <a:extLst/>
          </a:blip>
          <a:srcRect l="9900" t="2265" r="7060" b="9939"/>
          <a:stretch>
            <a:fillRect/>
          </a:stretch>
        </p:blipFill>
        <p:spPr>
          <a:xfrm>
            <a:off x="0" y="0"/>
            <a:ext cx="13004800" cy="9753600"/>
          </a:xfrm>
          <a:prstGeom prst="rect">
            <a:avLst/>
          </a:prstGeom>
          <a:ln w="12700">
            <a:miter lim="400000"/>
          </a:ln>
        </p:spPr>
      </p:pic>
      <p:sp>
        <p:nvSpPr>
          <p:cNvPr id="3"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4"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5"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Lst>
  <p:transition spd="med"/>
  <p:txStyles>
    <p:titleStyle>
      <a:lvl1pPr marL="0" marR="0" indent="0" algn="l" defTabSz="584200" rtl="0" latinLnBrk="0">
        <a:lnSpc>
          <a:spcPct val="100000"/>
        </a:lnSpc>
        <a:spcBef>
          <a:spcPts val="0"/>
        </a:spcBef>
        <a:spcAft>
          <a:spcPts val="0"/>
        </a:spcAft>
        <a:buClrTx/>
        <a:buSzTx/>
        <a:buFontTx/>
        <a:buNone/>
        <a:tabLst/>
        <a:defRPr sz="4600" b="1" i="0" u="none" strike="noStrike" cap="none" spc="0" baseline="0">
          <a:ln>
            <a:noFill/>
          </a:ln>
          <a:solidFill>
            <a:srgbClr val="000000"/>
          </a:solidFill>
          <a:uFillTx/>
          <a:latin typeface="+mj-lt"/>
          <a:ea typeface="+mj-ea"/>
          <a:cs typeface="+mj-cs"/>
          <a:sym typeface="Helvetica Condensed Medium"/>
        </a:defRPr>
      </a:lvl1pPr>
      <a:lvl2pPr marL="0" marR="0" indent="228600" algn="l" defTabSz="584200" rtl="0" latinLnBrk="0">
        <a:lnSpc>
          <a:spcPct val="100000"/>
        </a:lnSpc>
        <a:spcBef>
          <a:spcPts val="0"/>
        </a:spcBef>
        <a:spcAft>
          <a:spcPts val="0"/>
        </a:spcAft>
        <a:buClrTx/>
        <a:buSzTx/>
        <a:buFontTx/>
        <a:buNone/>
        <a:tabLst/>
        <a:defRPr sz="4600" b="1" i="0" u="none" strike="noStrike" cap="none" spc="0" baseline="0">
          <a:ln>
            <a:noFill/>
          </a:ln>
          <a:solidFill>
            <a:srgbClr val="000000"/>
          </a:solidFill>
          <a:uFillTx/>
          <a:latin typeface="+mj-lt"/>
          <a:ea typeface="+mj-ea"/>
          <a:cs typeface="+mj-cs"/>
          <a:sym typeface="Helvetica Condensed Medium"/>
        </a:defRPr>
      </a:lvl2pPr>
      <a:lvl3pPr marL="0" marR="0" indent="457200" algn="l" defTabSz="584200" rtl="0" latinLnBrk="0">
        <a:lnSpc>
          <a:spcPct val="100000"/>
        </a:lnSpc>
        <a:spcBef>
          <a:spcPts val="0"/>
        </a:spcBef>
        <a:spcAft>
          <a:spcPts val="0"/>
        </a:spcAft>
        <a:buClrTx/>
        <a:buSzTx/>
        <a:buFontTx/>
        <a:buNone/>
        <a:tabLst/>
        <a:defRPr sz="4600" b="1" i="0" u="none" strike="noStrike" cap="none" spc="0" baseline="0">
          <a:ln>
            <a:noFill/>
          </a:ln>
          <a:solidFill>
            <a:srgbClr val="000000"/>
          </a:solidFill>
          <a:uFillTx/>
          <a:latin typeface="+mj-lt"/>
          <a:ea typeface="+mj-ea"/>
          <a:cs typeface="+mj-cs"/>
          <a:sym typeface="Helvetica Condensed Medium"/>
        </a:defRPr>
      </a:lvl3pPr>
      <a:lvl4pPr marL="0" marR="0" indent="685800" algn="l" defTabSz="584200" rtl="0" latinLnBrk="0">
        <a:lnSpc>
          <a:spcPct val="100000"/>
        </a:lnSpc>
        <a:spcBef>
          <a:spcPts val="0"/>
        </a:spcBef>
        <a:spcAft>
          <a:spcPts val="0"/>
        </a:spcAft>
        <a:buClrTx/>
        <a:buSzTx/>
        <a:buFontTx/>
        <a:buNone/>
        <a:tabLst/>
        <a:defRPr sz="4600" b="1" i="0" u="none" strike="noStrike" cap="none" spc="0" baseline="0">
          <a:ln>
            <a:noFill/>
          </a:ln>
          <a:solidFill>
            <a:srgbClr val="000000"/>
          </a:solidFill>
          <a:uFillTx/>
          <a:latin typeface="+mj-lt"/>
          <a:ea typeface="+mj-ea"/>
          <a:cs typeface="+mj-cs"/>
          <a:sym typeface="Helvetica Condensed Medium"/>
        </a:defRPr>
      </a:lvl4pPr>
      <a:lvl5pPr marL="0" marR="0" indent="914400" algn="l" defTabSz="584200" rtl="0" latinLnBrk="0">
        <a:lnSpc>
          <a:spcPct val="100000"/>
        </a:lnSpc>
        <a:spcBef>
          <a:spcPts val="0"/>
        </a:spcBef>
        <a:spcAft>
          <a:spcPts val="0"/>
        </a:spcAft>
        <a:buClrTx/>
        <a:buSzTx/>
        <a:buFontTx/>
        <a:buNone/>
        <a:tabLst/>
        <a:defRPr sz="4600" b="1" i="0" u="none" strike="noStrike" cap="none" spc="0" baseline="0">
          <a:ln>
            <a:noFill/>
          </a:ln>
          <a:solidFill>
            <a:srgbClr val="000000"/>
          </a:solidFill>
          <a:uFillTx/>
          <a:latin typeface="+mj-lt"/>
          <a:ea typeface="+mj-ea"/>
          <a:cs typeface="+mj-cs"/>
          <a:sym typeface="Helvetica Condensed Medium"/>
        </a:defRPr>
      </a:lvl5pPr>
      <a:lvl6pPr marL="0" marR="0" indent="1143000" algn="l" defTabSz="584200" rtl="0" latinLnBrk="0">
        <a:lnSpc>
          <a:spcPct val="100000"/>
        </a:lnSpc>
        <a:spcBef>
          <a:spcPts val="0"/>
        </a:spcBef>
        <a:spcAft>
          <a:spcPts val="0"/>
        </a:spcAft>
        <a:buClrTx/>
        <a:buSzTx/>
        <a:buFontTx/>
        <a:buNone/>
        <a:tabLst/>
        <a:defRPr sz="4600" b="1" i="0" u="none" strike="noStrike" cap="none" spc="0" baseline="0">
          <a:ln>
            <a:noFill/>
          </a:ln>
          <a:solidFill>
            <a:srgbClr val="000000"/>
          </a:solidFill>
          <a:uFillTx/>
          <a:latin typeface="+mj-lt"/>
          <a:ea typeface="+mj-ea"/>
          <a:cs typeface="+mj-cs"/>
          <a:sym typeface="Helvetica Condensed Medium"/>
        </a:defRPr>
      </a:lvl6pPr>
      <a:lvl7pPr marL="0" marR="0" indent="1371600" algn="l" defTabSz="584200" rtl="0" latinLnBrk="0">
        <a:lnSpc>
          <a:spcPct val="100000"/>
        </a:lnSpc>
        <a:spcBef>
          <a:spcPts val="0"/>
        </a:spcBef>
        <a:spcAft>
          <a:spcPts val="0"/>
        </a:spcAft>
        <a:buClrTx/>
        <a:buSzTx/>
        <a:buFontTx/>
        <a:buNone/>
        <a:tabLst/>
        <a:defRPr sz="4600" b="1" i="0" u="none" strike="noStrike" cap="none" spc="0" baseline="0">
          <a:ln>
            <a:noFill/>
          </a:ln>
          <a:solidFill>
            <a:srgbClr val="000000"/>
          </a:solidFill>
          <a:uFillTx/>
          <a:latin typeface="+mj-lt"/>
          <a:ea typeface="+mj-ea"/>
          <a:cs typeface="+mj-cs"/>
          <a:sym typeface="Helvetica Condensed Medium"/>
        </a:defRPr>
      </a:lvl7pPr>
      <a:lvl8pPr marL="0" marR="0" indent="1600200" algn="l" defTabSz="584200" rtl="0" latinLnBrk="0">
        <a:lnSpc>
          <a:spcPct val="100000"/>
        </a:lnSpc>
        <a:spcBef>
          <a:spcPts val="0"/>
        </a:spcBef>
        <a:spcAft>
          <a:spcPts val="0"/>
        </a:spcAft>
        <a:buClrTx/>
        <a:buSzTx/>
        <a:buFontTx/>
        <a:buNone/>
        <a:tabLst/>
        <a:defRPr sz="4600" b="1" i="0" u="none" strike="noStrike" cap="none" spc="0" baseline="0">
          <a:ln>
            <a:noFill/>
          </a:ln>
          <a:solidFill>
            <a:srgbClr val="000000"/>
          </a:solidFill>
          <a:uFillTx/>
          <a:latin typeface="+mj-lt"/>
          <a:ea typeface="+mj-ea"/>
          <a:cs typeface="+mj-cs"/>
          <a:sym typeface="Helvetica Condensed Medium"/>
        </a:defRPr>
      </a:lvl8pPr>
      <a:lvl9pPr marL="0" marR="0" indent="1828800" algn="l" defTabSz="584200" rtl="0" latinLnBrk="0">
        <a:lnSpc>
          <a:spcPct val="100000"/>
        </a:lnSpc>
        <a:spcBef>
          <a:spcPts val="0"/>
        </a:spcBef>
        <a:spcAft>
          <a:spcPts val="0"/>
        </a:spcAft>
        <a:buClrTx/>
        <a:buSzTx/>
        <a:buFontTx/>
        <a:buNone/>
        <a:tabLst/>
        <a:defRPr sz="4600" b="1" i="0" u="none" strike="noStrike" cap="none" spc="0" baseline="0">
          <a:ln>
            <a:noFill/>
          </a:ln>
          <a:solidFill>
            <a:srgbClr val="000000"/>
          </a:solidFill>
          <a:uFillTx/>
          <a:latin typeface="+mj-lt"/>
          <a:ea typeface="+mj-ea"/>
          <a:cs typeface="+mj-cs"/>
          <a:sym typeface="Helvetica Condensed Medium"/>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GENESIS"/>
          <p:cNvSpPr txBox="1"/>
          <p:nvPr/>
        </p:nvSpPr>
        <p:spPr>
          <a:xfrm>
            <a:off x="2151831" y="885383"/>
            <a:ext cx="8701138" cy="1646636"/>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 xmlns:ma14="http://schemas.microsoft.com/office/mac/drawingml/2011/main" val="1"/>
            </a:ext>
          </a:extLst>
        </p:spPr>
        <p:txBody>
          <a:bodyPr lIns="0" tIns="0" rIns="0" bIns="0" anchor="ctr"/>
          <a:lstStyle>
            <a:lvl1pPr defTabSz="457200">
              <a:defRPr sz="12900" b="1" spc="1548">
                <a:solidFill>
                  <a:srgbClr val="0D1C2F"/>
                </a:solidFill>
                <a:latin typeface="Goudy Old Style"/>
                <a:ea typeface="Goudy Old Style"/>
                <a:cs typeface="Goudy Old Style"/>
                <a:sym typeface="Goudy Old Style"/>
              </a:defRPr>
            </a:lvl1pPr>
          </a:lstStyle>
          <a:p>
            <a:r>
              <a:t>GENESIS</a:t>
            </a:r>
          </a:p>
        </p:txBody>
      </p:sp>
      <p:sp>
        <p:nvSpPr>
          <p:cNvPr id="58" name="Creation and the Worship of God"/>
          <p:cNvSpPr txBox="1"/>
          <p:nvPr/>
        </p:nvSpPr>
        <p:spPr>
          <a:xfrm>
            <a:off x="1293285" y="6010264"/>
            <a:ext cx="10418230" cy="2482606"/>
          </a:xfrm>
          <a:prstGeom prst="rect">
            <a:avLst/>
          </a:prstGeom>
          <a:ln w="63500">
            <a:solidFill>
              <a:srgbClr val="A6AAA9"/>
            </a:solidFill>
            <a:miter lim="400000"/>
          </a:ln>
          <a:effectLst>
            <a:outerShdw blurRad="127000" dist="76200" dir="2700000" rotWithShape="0">
              <a:srgbClr val="584A35"/>
            </a:outerShdw>
          </a:effectLst>
          <a:extLst>
            <a:ext uri="{C572A759-6A51-4108-AA02-DFA0A04FC94B}">
              <ma14:wrappingTextBoxFlag xmlns="" xmlns:ma14="http://schemas.microsoft.com/office/mac/drawingml/2011/main" val="1"/>
            </a:ext>
          </a:extLst>
        </p:spPr>
        <p:txBody>
          <a:bodyPr lIns="0" tIns="0" rIns="0" bIns="0" anchor="ctr"/>
          <a:lstStyle>
            <a:lvl1pPr defTabSz="457200">
              <a:lnSpc>
                <a:spcPct val="110000"/>
              </a:lnSpc>
              <a:defRPr sz="6500" b="1" spc="455">
                <a:solidFill>
                  <a:srgbClr val="FFFFFF"/>
                </a:solidFill>
                <a:latin typeface="Goudy Old Style"/>
                <a:ea typeface="Goudy Old Style"/>
                <a:cs typeface="Goudy Old Style"/>
                <a:sym typeface="Goudy Old Style"/>
              </a:defRPr>
            </a:lvl1pPr>
          </a:lstStyle>
          <a:p>
            <a:r>
              <a:rPr lang="en-US" dirty="0" smtClean="0"/>
              <a:t>The Fall</a:t>
            </a:r>
            <a:endParaRPr dirty="0"/>
          </a:p>
        </p:txBody>
      </p:sp>
      <p:sp>
        <p:nvSpPr>
          <p:cNvPr id="60" name="1:1-2:3"/>
          <p:cNvSpPr txBox="1"/>
          <p:nvPr/>
        </p:nvSpPr>
        <p:spPr>
          <a:xfrm>
            <a:off x="2151831" y="2133548"/>
            <a:ext cx="8701138" cy="1646635"/>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 xmlns:ma14="http://schemas.microsoft.com/office/mac/drawingml/2011/main" val="1"/>
            </a:ext>
          </a:extLst>
        </p:spPr>
        <p:txBody>
          <a:bodyPr lIns="0" tIns="0" rIns="0" bIns="0" anchor="ctr"/>
          <a:lstStyle>
            <a:lvl1pPr defTabSz="457200">
              <a:defRPr sz="8300" b="1" spc="996">
                <a:solidFill>
                  <a:srgbClr val="0D1C2F"/>
                </a:solidFill>
                <a:latin typeface="Goudy Old Style"/>
                <a:ea typeface="Goudy Old Style"/>
                <a:cs typeface="Goudy Old Style"/>
                <a:sym typeface="Goudy Old Style"/>
              </a:defRPr>
            </a:lvl1pPr>
          </a:lstStyle>
          <a:p>
            <a:r>
              <a:rPr lang="en-US" dirty="0" smtClean="0"/>
              <a:t>3:1-13</a:t>
            </a:r>
            <a:endParaRPr dirty="0"/>
          </a:p>
        </p:txBody>
      </p:sp>
      <p:grpSp>
        <p:nvGrpSpPr>
          <p:cNvPr id="64" name="Group"/>
          <p:cNvGrpSpPr/>
          <p:nvPr/>
        </p:nvGrpSpPr>
        <p:grpSpPr>
          <a:xfrm>
            <a:off x="1095692" y="4167869"/>
            <a:ext cx="10813416" cy="708932"/>
            <a:chOff x="0" y="0"/>
            <a:chExt cx="10813414" cy="708930"/>
          </a:xfrm>
        </p:grpSpPr>
        <p:sp>
          <p:nvSpPr>
            <p:cNvPr id="61" name="The Book of Foundations"/>
            <p:cNvSpPr txBox="1"/>
            <p:nvPr/>
          </p:nvSpPr>
          <p:spPr>
            <a:xfrm>
              <a:off x="0" y="85513"/>
              <a:ext cx="10813415" cy="623418"/>
            </a:xfrm>
            <a:prstGeom prst="rect">
              <a:avLst/>
            </a:prstGeom>
            <a:noFill/>
            <a:ln w="12700" cap="flat">
              <a:noFill/>
              <a:miter lim="400000"/>
            </a:ln>
            <a:effectLst>
              <a:outerShdw blurRad="127000" dist="45613" dir="2700000" rotWithShape="0">
                <a:srgbClr val="584A35"/>
              </a:outerShdw>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457200">
                <a:defRPr b="1" cap="all" spc="504">
                  <a:solidFill>
                    <a:srgbClr val="DCDEE0"/>
                  </a:solidFill>
                  <a:effectLst>
                    <a:outerShdw blurRad="12700" dist="12700" dir="16320000" rotWithShape="0">
                      <a:srgbClr val="000000">
                        <a:alpha val="70000"/>
                      </a:srgbClr>
                    </a:outerShdw>
                  </a:effectLst>
                  <a:latin typeface="Goudy Old Style"/>
                  <a:ea typeface="Goudy Old Style"/>
                  <a:cs typeface="Goudy Old Style"/>
                  <a:sym typeface="Goudy Old Style"/>
                </a:defRPr>
              </a:lvl1pPr>
            </a:lstStyle>
            <a:p>
              <a:r>
                <a:t>The Book of Foundations</a:t>
              </a:r>
            </a:p>
          </p:txBody>
        </p:sp>
        <p:sp>
          <p:nvSpPr>
            <p:cNvPr id="62" name="Line"/>
            <p:cNvSpPr/>
            <p:nvPr/>
          </p:nvSpPr>
          <p:spPr>
            <a:xfrm>
              <a:off x="1406255" y="0"/>
              <a:ext cx="8000904" cy="0"/>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endParaRPr/>
            </a:p>
          </p:txBody>
        </p:sp>
        <p:sp>
          <p:nvSpPr>
            <p:cNvPr id="63" name="Line"/>
            <p:cNvSpPr/>
            <p:nvPr/>
          </p:nvSpPr>
          <p:spPr>
            <a:xfrm>
              <a:off x="1406255" y="696230"/>
              <a:ext cx="8000904" cy="1"/>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endParaRPr/>
            </a:p>
          </p:txBody>
        </p:sp>
      </p:grpSp>
      <p:sp>
        <p:nvSpPr>
          <p:cNvPr id="65" name="Oakland International Fellowship"/>
          <p:cNvSpPr txBox="1"/>
          <p:nvPr/>
        </p:nvSpPr>
        <p:spPr>
          <a:xfrm>
            <a:off x="283463" y="8921191"/>
            <a:ext cx="6652219" cy="623418"/>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r>
              <a:t>Oakland International Fellowship</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58"/>
                                        </p:tgtEl>
                                        <p:attrNameLst>
                                          <p:attrName>style.visibility</p:attrName>
                                        </p:attrNameLst>
                                      </p:cBhvr>
                                      <p:to>
                                        <p:strVal val="visible"/>
                                      </p:to>
                                    </p:set>
                                    <p:animEffect transition="in" filter="fade">
                                      <p:cBhvr>
                                        <p:cTn id="7" dur="32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78585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dirty="0" smtClean="0"/>
              <a:t>3:6 </a:t>
            </a:r>
            <a:r>
              <a:rPr lang="en-US" dirty="0"/>
              <a:t>So when the woman saw that the tree was good for food, and that it was a delight to the eyes, and that the tree was to be desired to make one wise, she took of its fruit and ate, and she also gave some to her husband who was with her, and he ate. </a:t>
            </a:r>
            <a:endParaRPr lang="en-US" dirty="0" smtClean="0"/>
          </a:p>
          <a:p>
            <a:pPr algn="l"/>
            <a:endParaRPr lang="en-US" dirty="0"/>
          </a:p>
          <a:p>
            <a:r>
              <a:rPr lang="en-US" dirty="0"/>
              <a:t> </a:t>
            </a:r>
          </a:p>
          <a:p>
            <a:pPr algn="l"/>
            <a:r>
              <a:rPr lang="en-US" dirty="0"/>
              <a:t>The doctrine of </a:t>
            </a:r>
            <a:r>
              <a:rPr lang="en-US" dirty="0" smtClean="0"/>
              <a:t>_____original sin____________ </a:t>
            </a:r>
            <a:r>
              <a:rPr lang="en-US" dirty="0"/>
              <a:t>says that we all have a sin nature because of Adam and Eve’s sin</a:t>
            </a:r>
            <a:r>
              <a:rPr lang="en-US" dirty="0" smtClean="0"/>
              <a:t>.</a:t>
            </a:r>
          </a:p>
          <a:p>
            <a:pPr algn="l"/>
            <a:endParaRPr lang="en-US" dirty="0"/>
          </a:p>
          <a:p>
            <a:pPr algn="l"/>
            <a:r>
              <a:rPr lang="en-US" dirty="0" smtClean="0"/>
              <a:t>See also Romans 5:12</a:t>
            </a:r>
            <a:endParaRPr lang="en-US" dirty="0"/>
          </a:p>
          <a:p>
            <a:pPr algn="l"/>
            <a:endParaRPr lang="en-US" dirty="0"/>
          </a:p>
          <a:p>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3:6</a:t>
            </a:r>
            <a:endParaRPr dirty="0"/>
          </a:p>
        </p:txBody>
      </p:sp>
    </p:spTree>
    <p:extLst>
      <p:ext uri="{BB962C8B-B14F-4D97-AF65-F5344CB8AC3E}">
        <p14:creationId xmlns:p14="http://schemas.microsoft.com/office/powerpoint/2010/main" val="428311550"/>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952055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dirty="0" smtClean="0"/>
              <a:t>3:7 </a:t>
            </a:r>
            <a:r>
              <a:rPr lang="en-US" dirty="0"/>
              <a:t>Then the eyes of both were opened, and they knew that they were naked. And they sewed fig leaves together and made themselves loincloths. 8 And they heard the sound of the Lord God walking in the garden in the cool of the day, and the man and his wife hid themselves from the presence of the Lord God among the trees of the garden. 9 But the Lord God called to the man and said to him, “Where are you?” 10 And he said, “I heard the sound of you in the garden, and I was afraid, because I was naked, and I hid myself.” 11 He said, “Who told you that you were naked? Have you eaten of the tree of which I commanded you not to eat</a:t>
            </a:r>
            <a:r>
              <a:rPr lang="en-US" dirty="0" smtClean="0"/>
              <a:t>?”</a:t>
            </a:r>
          </a:p>
          <a:p>
            <a:pPr algn="l"/>
            <a:endParaRPr lang="en-US" dirty="0"/>
          </a:p>
          <a:p>
            <a:pPr algn="l"/>
            <a:r>
              <a:rPr lang="en-US" dirty="0"/>
              <a:t>We often seek to </a:t>
            </a:r>
            <a:r>
              <a:rPr lang="en-US" dirty="0" smtClean="0"/>
              <a:t>_________________ </a:t>
            </a:r>
            <a:r>
              <a:rPr lang="en-US" dirty="0"/>
              <a:t>after we sin</a:t>
            </a:r>
          </a:p>
          <a:p>
            <a:pPr algn="l"/>
            <a:r>
              <a:rPr lang="en-US" dirty="0" smtClean="0"/>
              <a:t> </a:t>
            </a:r>
            <a:endParaRPr lang="en-US" dirty="0"/>
          </a:p>
          <a:p>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3:7-11</a:t>
            </a:r>
            <a:endParaRPr dirty="0"/>
          </a:p>
        </p:txBody>
      </p:sp>
    </p:spTree>
    <p:extLst>
      <p:ext uri="{BB962C8B-B14F-4D97-AF65-F5344CB8AC3E}">
        <p14:creationId xmlns:p14="http://schemas.microsoft.com/office/powerpoint/2010/main" val="3593027282"/>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952055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dirty="0" smtClean="0"/>
              <a:t>3:7 </a:t>
            </a:r>
            <a:r>
              <a:rPr lang="en-US" dirty="0"/>
              <a:t>Then the eyes of both were opened, and they knew that they were naked. And they sewed fig leaves together and made themselves loincloths. 8 And they heard the sound of the Lord God walking in the garden in the cool of the day, and the man and his wife hid themselves from the presence of the Lord God among the trees of the garden. 9 But the Lord God called to the man and said to him, “Where are you?” 10 And he said, “I heard the sound of you in the garden, and I was afraid, because I was naked, and I hid myself.” 11 He said, “Who told you that you were naked? Have you eaten of the tree of which I commanded you not to eat</a:t>
            </a:r>
            <a:r>
              <a:rPr lang="en-US" dirty="0" smtClean="0"/>
              <a:t>?”</a:t>
            </a:r>
          </a:p>
          <a:p>
            <a:pPr algn="l"/>
            <a:endParaRPr lang="en-US" dirty="0"/>
          </a:p>
          <a:p>
            <a:pPr algn="l"/>
            <a:r>
              <a:rPr lang="en-US" dirty="0"/>
              <a:t>We often seek to </a:t>
            </a:r>
            <a:r>
              <a:rPr lang="en-US" dirty="0" smtClean="0"/>
              <a:t>_hide from God_ </a:t>
            </a:r>
            <a:r>
              <a:rPr lang="en-US" dirty="0"/>
              <a:t>after we sin</a:t>
            </a:r>
          </a:p>
          <a:p>
            <a:pPr algn="l"/>
            <a:r>
              <a:rPr lang="en-US" dirty="0" smtClean="0"/>
              <a:t> </a:t>
            </a:r>
            <a:endParaRPr lang="en-US" dirty="0"/>
          </a:p>
          <a:p>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3:7-11</a:t>
            </a:r>
            <a:endParaRPr dirty="0"/>
          </a:p>
        </p:txBody>
      </p:sp>
    </p:spTree>
    <p:extLst>
      <p:ext uri="{BB962C8B-B14F-4D97-AF65-F5344CB8AC3E}">
        <p14:creationId xmlns:p14="http://schemas.microsoft.com/office/powerpoint/2010/main" val="1930535783"/>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56425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dirty="0" smtClean="0"/>
              <a:t>3:12 </a:t>
            </a:r>
            <a:r>
              <a:rPr lang="en-US" dirty="0"/>
              <a:t>The man said, “The woman whom you gave to be with me, she gave me fruit of the tree, and I ate.” 13 Then the Lord God said to the woman, “What is this that you have done?” The woman said, “The serpent deceived me, and I ate</a:t>
            </a:r>
            <a:r>
              <a:rPr lang="en-US" dirty="0" smtClean="0"/>
              <a:t>.”</a:t>
            </a:r>
          </a:p>
          <a:p>
            <a:pPr algn="l"/>
            <a:endParaRPr lang="en-US" dirty="0"/>
          </a:p>
          <a:p>
            <a:pPr algn="l"/>
            <a:r>
              <a:rPr lang="en-US" dirty="0"/>
              <a:t>We often seek to _________________________ instead of confessing and taking responsibility for sin</a:t>
            </a:r>
          </a:p>
          <a:p>
            <a:pPr algn="l"/>
            <a:endParaRPr lang="en-US" dirty="0"/>
          </a:p>
          <a:p>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3:12-13</a:t>
            </a:r>
            <a:endParaRPr dirty="0"/>
          </a:p>
        </p:txBody>
      </p:sp>
    </p:spTree>
    <p:extLst>
      <p:ext uri="{BB962C8B-B14F-4D97-AF65-F5344CB8AC3E}">
        <p14:creationId xmlns:p14="http://schemas.microsoft.com/office/powerpoint/2010/main" val="4068122706"/>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56425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dirty="0" smtClean="0"/>
              <a:t>3:12 </a:t>
            </a:r>
            <a:r>
              <a:rPr lang="en-US" dirty="0"/>
              <a:t>The man said, “The woman whom you gave to be with me, she gave me fruit of the tree, and I ate.” 13 Then the Lord God said to the woman, “What is this that you have done?” The woman said, “The serpent deceived me, and I ate</a:t>
            </a:r>
            <a:r>
              <a:rPr lang="en-US" dirty="0" smtClean="0"/>
              <a:t>.”</a:t>
            </a:r>
          </a:p>
          <a:p>
            <a:pPr algn="l"/>
            <a:endParaRPr lang="en-US" dirty="0"/>
          </a:p>
          <a:p>
            <a:pPr algn="l"/>
            <a:r>
              <a:rPr lang="en-US" dirty="0"/>
              <a:t>We often seek to </a:t>
            </a:r>
            <a:r>
              <a:rPr lang="en-US" smtClean="0"/>
              <a:t>_______shift blame</a:t>
            </a:r>
            <a:r>
              <a:rPr lang="en-US" dirty="0" smtClean="0"/>
              <a:t>_______ </a:t>
            </a:r>
            <a:r>
              <a:rPr lang="en-US" dirty="0"/>
              <a:t>instead of confessing and taking responsibility for sin</a:t>
            </a:r>
          </a:p>
          <a:p>
            <a:pPr algn="l"/>
            <a:endParaRPr lang="en-US" dirty="0"/>
          </a:p>
          <a:p>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3:12-13</a:t>
            </a:r>
            <a:endParaRPr dirty="0"/>
          </a:p>
        </p:txBody>
      </p:sp>
    </p:spTree>
    <p:extLst>
      <p:ext uri="{BB962C8B-B14F-4D97-AF65-F5344CB8AC3E}">
        <p14:creationId xmlns:p14="http://schemas.microsoft.com/office/powerpoint/2010/main" val="2740750923"/>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Do you think everyone is obligated to worship God? Explain.…"/>
          <p:cNvSpPr txBox="1"/>
          <p:nvPr/>
        </p:nvSpPr>
        <p:spPr>
          <a:xfrm>
            <a:off x="1993827" y="1961987"/>
            <a:ext cx="10552450" cy="556562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marL="640080" indent="-411480" algn="l">
              <a:spcBef>
                <a:spcPts val="5100"/>
              </a:spcBef>
              <a:buSzPct val="100000"/>
              <a:buChar char="•"/>
              <a:defRPr sz="4500"/>
            </a:pPr>
            <a:r>
              <a:rPr lang="en-US" dirty="0" smtClean="0"/>
              <a:t>In what ways are we tempted to think God is holding out on us?</a:t>
            </a:r>
            <a:endParaRPr dirty="0"/>
          </a:p>
          <a:p>
            <a:pPr marL="640080" indent="-411480" algn="l">
              <a:spcBef>
                <a:spcPts val="5100"/>
              </a:spcBef>
              <a:buSzPct val="100000"/>
              <a:buChar char="•"/>
              <a:defRPr sz="4500"/>
            </a:pPr>
            <a:r>
              <a:rPr lang="en-US" dirty="0" smtClean="0"/>
              <a:t>In what ways is it dangerous to add to God’s commands?</a:t>
            </a:r>
            <a:endParaRPr dirty="0"/>
          </a:p>
          <a:p>
            <a:pPr marL="640080" indent="-411480" algn="l">
              <a:spcBef>
                <a:spcPts val="5100"/>
              </a:spcBef>
              <a:buSzPct val="100000"/>
              <a:buChar char="•"/>
              <a:defRPr sz="4500"/>
            </a:pPr>
            <a:r>
              <a:rPr lang="en-US" dirty="0" smtClean="0"/>
              <a:t>How should we respond to/avoid getting into temptation</a:t>
            </a:r>
            <a:r>
              <a:rPr dirty="0" smtClean="0"/>
              <a:t>?</a:t>
            </a:r>
            <a:endParaRPr dirty="0"/>
          </a:p>
        </p:txBody>
      </p:sp>
      <p:sp>
        <p:nvSpPr>
          <p:cNvPr id="244" name="Discussion Questions"/>
          <p:cNvSpPr txBox="1">
            <a:spLocks noGrp="1"/>
          </p:cNvSpPr>
          <p:nvPr>
            <p:ph type="title"/>
          </p:nvPr>
        </p:nvSpPr>
        <p:spPr>
          <a:prstGeom prst="rect">
            <a:avLst/>
          </a:prstGeom>
        </p:spPr>
        <p:txBody>
          <a:bodyPr>
            <a:normAutofit fontScale="90000"/>
          </a:bodyPr>
          <a:lstStyle/>
          <a:p>
            <a:r>
              <a:t>Discussion Questions</a:t>
            </a:r>
          </a:p>
        </p:txBody>
      </p:sp>
    </p:spTree>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1" nodeType="afterEffect">
                                  <p:stCondLst>
                                    <p:cond delay="0"/>
                                  </p:stCondLst>
                                  <p:iterate>
                                    <p:tmAbs val="0"/>
                                  </p:iterate>
                                  <p:childTnLst>
                                    <p:set>
                                      <p:cBhvr>
                                        <p:cTn id="6" fill="hold"/>
                                        <p:tgtEl>
                                          <p:spTgt spid="243">
                                            <p:bg/>
                                          </p:spTgt>
                                        </p:tgtEl>
                                        <p:attrNameLst>
                                          <p:attrName>style.visibility</p:attrName>
                                        </p:attrNameLst>
                                      </p:cBhvr>
                                      <p:to>
                                        <p:strVal val="visible"/>
                                      </p:to>
                                    </p:set>
                                    <p:anim calcmode="lin" valueType="num">
                                      <p:cBhvr>
                                        <p:cTn id="7" dur="3000" fill="hold"/>
                                        <p:tgtEl>
                                          <p:spTgt spid="243">
                                            <p:bg/>
                                          </p:spTgt>
                                        </p:tgtEl>
                                        <p:attrNameLst>
                                          <p:attrName>ppt_w</p:attrName>
                                        </p:attrNameLst>
                                      </p:cBhvr>
                                      <p:tavLst>
                                        <p:tav tm="0" fmla="#ppt_w*sin(2.5*pi*$)">
                                          <p:val>
                                            <p:fltVal val="0"/>
                                          </p:val>
                                        </p:tav>
                                        <p:tav tm="100000">
                                          <p:val>
                                            <p:fltVal val="1"/>
                                          </p:val>
                                        </p:tav>
                                      </p:tavLst>
                                    </p:anim>
                                    <p:anim calcmode="lin" valueType="num">
                                      <p:cBhvr>
                                        <p:cTn id="8" dur="3000" fill="hold"/>
                                        <p:tgtEl>
                                          <p:spTgt spid="243">
                                            <p:bg/>
                                          </p:spTgt>
                                        </p:tgtEl>
                                        <p:attrNameLst>
                                          <p:attrName>ppt_h</p:attrName>
                                        </p:attrNameLst>
                                      </p:cBhvr>
                                      <p:tavLst>
                                        <p:tav tm="0">
                                          <p:val>
                                            <p:strVal val="#ppt_h"/>
                                          </p:val>
                                        </p:tav>
                                        <p:tav tm="100000">
                                          <p:val>
                                            <p:strVal val="#ppt_h"/>
                                          </p:val>
                                        </p:tav>
                                      </p:tavLst>
                                    </p:anim>
                                  </p:childTnLst>
                                </p:cTn>
                              </p:par>
                              <p:par>
                                <p:cTn id="9" presetID="19" presetClass="entr" presetSubtype="10" fill="hold" grpId="1" nodeType="withEffect">
                                  <p:stCondLst>
                                    <p:cond delay="0"/>
                                  </p:stCondLst>
                                  <p:iterate>
                                    <p:tmAbs val="0"/>
                                  </p:iterate>
                                  <p:childTnLst>
                                    <p:set>
                                      <p:cBhvr>
                                        <p:cTn id="10" fill="hold"/>
                                        <p:tgtEl>
                                          <p:spTgt spid="243">
                                            <p:txEl>
                                              <p:pRg st="0" end="0"/>
                                            </p:txEl>
                                          </p:spTgt>
                                        </p:tgtEl>
                                        <p:attrNameLst>
                                          <p:attrName>style.visibility</p:attrName>
                                        </p:attrNameLst>
                                      </p:cBhvr>
                                      <p:to>
                                        <p:strVal val="visible"/>
                                      </p:to>
                                    </p:set>
                                    <p:animEffect transition="in" filter="fade">
                                      <p:cBhvr>
                                        <p:cTn id="11" dur="3000" fill="hold"/>
                                        <p:tgtEl>
                                          <p:spTgt spid="243">
                                            <p:txEl>
                                              <p:pRg st="0" end="0"/>
                                            </p:txEl>
                                          </p:spTgt>
                                        </p:tgtEl>
                                      </p:cBhvr>
                                    </p:animEffect>
                                    <p:anim calcmode="lin" valueType="num">
                                      <p:cBhvr>
                                        <p:cTn id="12" dur="3000" fill="hold"/>
                                        <p:tgtEl>
                                          <p:spTgt spid="243">
                                            <p:txEl>
                                              <p:pRg st="0" end="0"/>
                                            </p:txEl>
                                          </p:spTgt>
                                        </p:tgtEl>
                                        <p:attrNameLst>
                                          <p:attrName>ppt_w</p:attrName>
                                        </p:attrNameLst>
                                      </p:cBhvr>
                                      <p:tavLst>
                                        <p:tav tm="0" fmla="#ppt_w*sin(2.5*pi*$)">
                                          <p:val>
                                            <p:fltVal val="0"/>
                                          </p:val>
                                        </p:tav>
                                        <p:tav tm="100000">
                                          <p:val>
                                            <p:fltVal val="1"/>
                                          </p:val>
                                        </p:tav>
                                      </p:tavLst>
                                    </p:anim>
                                    <p:anim calcmode="lin" valueType="num">
                                      <p:cBhvr>
                                        <p:cTn id="13" dur="3000" fill="hold"/>
                                        <p:tgtEl>
                                          <p:spTgt spid="243">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19" presetClass="entr" presetSubtype="10" fill="hold" grpId="1" nodeType="afterEffect">
                                  <p:stCondLst>
                                    <p:cond delay="0"/>
                                  </p:stCondLst>
                                  <p:iterate>
                                    <p:tmAbs val="0"/>
                                  </p:iterate>
                                  <p:childTnLst>
                                    <p:set>
                                      <p:cBhvr>
                                        <p:cTn id="16" fill="hold"/>
                                        <p:tgtEl>
                                          <p:spTgt spid="243">
                                            <p:txEl>
                                              <p:pRg st="1" end="1"/>
                                            </p:txEl>
                                          </p:spTgt>
                                        </p:tgtEl>
                                        <p:attrNameLst>
                                          <p:attrName>style.visibility</p:attrName>
                                        </p:attrNameLst>
                                      </p:cBhvr>
                                      <p:to>
                                        <p:strVal val="visible"/>
                                      </p:to>
                                    </p:set>
                                    <p:animEffect transition="in" filter="fade">
                                      <p:cBhvr>
                                        <p:cTn id="17" dur="3000" fill="hold"/>
                                        <p:tgtEl>
                                          <p:spTgt spid="243">
                                            <p:txEl>
                                              <p:pRg st="1" end="1"/>
                                            </p:txEl>
                                          </p:spTgt>
                                        </p:tgtEl>
                                      </p:cBhvr>
                                    </p:animEffect>
                                    <p:anim calcmode="lin" valueType="num">
                                      <p:cBhvr>
                                        <p:cTn id="18" dur="3000" fill="hold"/>
                                        <p:tgtEl>
                                          <p:spTgt spid="243">
                                            <p:txEl>
                                              <p:pRg st="1" end="1"/>
                                            </p:txEl>
                                          </p:spTgt>
                                        </p:tgtEl>
                                        <p:attrNameLst>
                                          <p:attrName>ppt_w</p:attrName>
                                        </p:attrNameLst>
                                      </p:cBhvr>
                                      <p:tavLst>
                                        <p:tav tm="0" fmla="#ppt_w*sin(2.5*pi*$)">
                                          <p:val>
                                            <p:fltVal val="0"/>
                                          </p:val>
                                        </p:tav>
                                        <p:tav tm="100000">
                                          <p:val>
                                            <p:fltVal val="1"/>
                                          </p:val>
                                        </p:tav>
                                      </p:tavLst>
                                    </p:anim>
                                    <p:anim calcmode="lin" valueType="num">
                                      <p:cBhvr>
                                        <p:cTn id="19" dur="3000" fill="hold"/>
                                        <p:tgtEl>
                                          <p:spTgt spid="243">
                                            <p:txEl>
                                              <p:pRg st="1" end="1"/>
                                            </p:txEl>
                                          </p:spTgt>
                                        </p:tgtEl>
                                        <p:attrNameLst>
                                          <p:attrName>ppt_h</p:attrName>
                                        </p:attrNameLst>
                                      </p:cBhvr>
                                      <p:tavLst>
                                        <p:tav tm="0">
                                          <p:val>
                                            <p:strVal val="#ppt_h"/>
                                          </p:val>
                                        </p:tav>
                                        <p:tav tm="100000">
                                          <p:val>
                                            <p:strVal val="#ppt_h"/>
                                          </p:val>
                                        </p:tav>
                                      </p:tavLst>
                                    </p:anim>
                                  </p:childTnLst>
                                </p:cTn>
                              </p:par>
                            </p:childTnLst>
                          </p:cTn>
                        </p:par>
                        <p:par>
                          <p:cTn id="20" fill="hold">
                            <p:stCondLst>
                              <p:cond delay="6000"/>
                            </p:stCondLst>
                            <p:childTnLst>
                              <p:par>
                                <p:cTn id="21" presetID="19" presetClass="entr" presetSubtype="10" fill="hold" grpId="1" nodeType="afterEffect">
                                  <p:stCondLst>
                                    <p:cond delay="0"/>
                                  </p:stCondLst>
                                  <p:iterate>
                                    <p:tmAbs val="0"/>
                                  </p:iterate>
                                  <p:childTnLst>
                                    <p:set>
                                      <p:cBhvr>
                                        <p:cTn id="22" fill="hold"/>
                                        <p:tgtEl>
                                          <p:spTgt spid="243">
                                            <p:txEl>
                                              <p:pRg st="2" end="2"/>
                                            </p:txEl>
                                          </p:spTgt>
                                        </p:tgtEl>
                                        <p:attrNameLst>
                                          <p:attrName>style.visibility</p:attrName>
                                        </p:attrNameLst>
                                      </p:cBhvr>
                                      <p:to>
                                        <p:strVal val="visible"/>
                                      </p:to>
                                    </p:set>
                                    <p:animEffect transition="in" filter="fade">
                                      <p:cBhvr>
                                        <p:cTn id="23" dur="3000" fill="hold"/>
                                        <p:tgtEl>
                                          <p:spTgt spid="243">
                                            <p:txEl>
                                              <p:pRg st="2" end="2"/>
                                            </p:txEl>
                                          </p:spTgt>
                                        </p:tgtEl>
                                      </p:cBhvr>
                                    </p:animEffect>
                                    <p:anim calcmode="lin" valueType="num">
                                      <p:cBhvr>
                                        <p:cTn id="24" dur="3000" fill="hold"/>
                                        <p:tgtEl>
                                          <p:spTgt spid="243">
                                            <p:txEl>
                                              <p:pRg st="2" end="2"/>
                                            </p:txEl>
                                          </p:spTgt>
                                        </p:tgtEl>
                                        <p:attrNameLst>
                                          <p:attrName>ppt_w</p:attrName>
                                        </p:attrNameLst>
                                      </p:cBhvr>
                                      <p:tavLst>
                                        <p:tav tm="0" fmla="#ppt_w*sin(2.5*pi*$)">
                                          <p:val>
                                            <p:fltVal val="0"/>
                                          </p:val>
                                        </p:tav>
                                        <p:tav tm="100000">
                                          <p:val>
                                            <p:fltVal val="1"/>
                                          </p:val>
                                        </p:tav>
                                      </p:tavLst>
                                    </p:anim>
                                    <p:anim calcmode="lin" valueType="num">
                                      <p:cBhvr>
                                        <p:cTn id="25" dur="3000" fill="hold"/>
                                        <p:tgtEl>
                                          <p:spTgt spid="24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1"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GENESIS"/>
          <p:cNvSpPr txBox="1"/>
          <p:nvPr/>
        </p:nvSpPr>
        <p:spPr>
          <a:xfrm>
            <a:off x="2151831" y="885383"/>
            <a:ext cx="8701138" cy="1646636"/>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 xmlns:ma14="http://schemas.microsoft.com/office/mac/drawingml/2011/main" val="1"/>
            </a:ext>
          </a:extLst>
        </p:spPr>
        <p:txBody>
          <a:bodyPr lIns="0" tIns="0" rIns="0" bIns="0" anchor="ctr"/>
          <a:lstStyle>
            <a:lvl1pPr defTabSz="457200">
              <a:defRPr sz="12900" b="1" spc="1548">
                <a:solidFill>
                  <a:srgbClr val="0D1C2F"/>
                </a:solidFill>
                <a:latin typeface="Goudy Old Style"/>
                <a:ea typeface="Goudy Old Style"/>
                <a:cs typeface="Goudy Old Style"/>
                <a:sym typeface="Goudy Old Style"/>
              </a:defRPr>
            </a:lvl1pPr>
          </a:lstStyle>
          <a:p>
            <a:r>
              <a:t>GENESIS</a:t>
            </a:r>
          </a:p>
        </p:txBody>
      </p:sp>
      <p:sp>
        <p:nvSpPr>
          <p:cNvPr id="247" name="Creation and the Worship of God"/>
          <p:cNvSpPr txBox="1"/>
          <p:nvPr/>
        </p:nvSpPr>
        <p:spPr>
          <a:xfrm>
            <a:off x="1293285" y="6010264"/>
            <a:ext cx="10418230" cy="2482606"/>
          </a:xfrm>
          <a:prstGeom prst="rect">
            <a:avLst/>
          </a:prstGeom>
          <a:ln w="63500">
            <a:solidFill>
              <a:srgbClr val="A6AAA9"/>
            </a:solidFill>
            <a:miter lim="400000"/>
          </a:ln>
          <a:effectLst>
            <a:outerShdw blurRad="127000" dist="76200" dir="2700000" rotWithShape="0">
              <a:srgbClr val="584A35"/>
            </a:outerShdw>
          </a:effectLst>
          <a:extLst>
            <a:ext uri="{C572A759-6A51-4108-AA02-DFA0A04FC94B}">
              <ma14:wrappingTextBoxFlag xmlns="" xmlns:ma14="http://schemas.microsoft.com/office/mac/drawingml/2011/main" val="1"/>
            </a:ext>
          </a:extLst>
        </p:spPr>
        <p:txBody>
          <a:bodyPr lIns="0" tIns="0" rIns="0" bIns="0" anchor="ctr"/>
          <a:lstStyle>
            <a:lvl1pPr defTabSz="457200">
              <a:lnSpc>
                <a:spcPct val="110000"/>
              </a:lnSpc>
              <a:defRPr sz="6500" b="1" spc="455">
                <a:solidFill>
                  <a:srgbClr val="FFFFFF"/>
                </a:solidFill>
                <a:latin typeface="Goudy Old Style"/>
                <a:ea typeface="Goudy Old Style"/>
                <a:cs typeface="Goudy Old Style"/>
                <a:sym typeface="Goudy Old Style"/>
              </a:defRPr>
            </a:lvl1pPr>
          </a:lstStyle>
          <a:p>
            <a:r>
              <a:rPr lang="en-US" dirty="0" smtClean="0"/>
              <a:t>The Fall</a:t>
            </a:r>
            <a:endParaRPr dirty="0"/>
          </a:p>
        </p:txBody>
      </p:sp>
      <p:sp>
        <p:nvSpPr>
          <p:cNvPr id="249" name="1:1-2:3"/>
          <p:cNvSpPr txBox="1"/>
          <p:nvPr/>
        </p:nvSpPr>
        <p:spPr>
          <a:xfrm>
            <a:off x="2151831" y="2133548"/>
            <a:ext cx="8701138" cy="1646635"/>
          </a:xfrm>
          <a:prstGeom prst="rect">
            <a:avLst/>
          </a:prstGeom>
          <a:ln w="12700">
            <a:miter lim="400000"/>
          </a:ln>
          <a:effectLst>
            <a:outerShdw blurRad="127000" dist="63500" dir="2700000" rotWithShape="0">
              <a:srgbClr val="4C1023">
                <a:alpha val="78000"/>
              </a:srgbClr>
            </a:outerShdw>
          </a:effectLst>
          <a:extLst>
            <a:ext uri="{C572A759-6A51-4108-AA02-DFA0A04FC94B}">
              <ma14:wrappingTextBoxFlag xmlns="" xmlns:ma14="http://schemas.microsoft.com/office/mac/drawingml/2011/main" val="1"/>
            </a:ext>
          </a:extLst>
        </p:spPr>
        <p:txBody>
          <a:bodyPr lIns="0" tIns="0" rIns="0" bIns="0" anchor="ctr"/>
          <a:lstStyle>
            <a:lvl1pPr defTabSz="457200">
              <a:defRPr sz="8300" b="1" spc="996">
                <a:solidFill>
                  <a:srgbClr val="0D1C2F"/>
                </a:solidFill>
                <a:latin typeface="Goudy Old Style"/>
                <a:ea typeface="Goudy Old Style"/>
                <a:cs typeface="Goudy Old Style"/>
                <a:sym typeface="Goudy Old Style"/>
              </a:defRPr>
            </a:lvl1pPr>
          </a:lstStyle>
          <a:p>
            <a:r>
              <a:rPr lang="en-US" dirty="0" smtClean="0"/>
              <a:t>3:1-13</a:t>
            </a:r>
            <a:endParaRPr dirty="0"/>
          </a:p>
        </p:txBody>
      </p:sp>
      <p:grpSp>
        <p:nvGrpSpPr>
          <p:cNvPr id="253" name="Group"/>
          <p:cNvGrpSpPr/>
          <p:nvPr/>
        </p:nvGrpSpPr>
        <p:grpSpPr>
          <a:xfrm>
            <a:off x="1095692" y="4167869"/>
            <a:ext cx="10813416" cy="708932"/>
            <a:chOff x="0" y="0"/>
            <a:chExt cx="10813414" cy="708930"/>
          </a:xfrm>
        </p:grpSpPr>
        <p:sp>
          <p:nvSpPr>
            <p:cNvPr id="250" name="The Book of Foundations"/>
            <p:cNvSpPr txBox="1"/>
            <p:nvPr/>
          </p:nvSpPr>
          <p:spPr>
            <a:xfrm>
              <a:off x="0" y="85513"/>
              <a:ext cx="10813415" cy="623418"/>
            </a:xfrm>
            <a:prstGeom prst="rect">
              <a:avLst/>
            </a:prstGeom>
            <a:noFill/>
            <a:ln w="12700" cap="flat">
              <a:noFill/>
              <a:miter lim="400000"/>
            </a:ln>
            <a:effectLst>
              <a:outerShdw blurRad="127000" dist="45613" dir="2700000" rotWithShape="0">
                <a:srgbClr val="584A35"/>
              </a:outerShdw>
            </a:effectLst>
            <a:extLst>
              <a:ext uri="{C572A759-6A51-4108-AA02-DFA0A04FC94B}">
                <ma14:wrappingTextBoxFlag xmlns="" xmlns:ma14="http://schemas.microsoft.com/office/mac/drawingml/2011/main" val="1"/>
              </a:ext>
            </a:extLst>
          </p:spPr>
          <p:txBody>
            <a:bodyPr wrap="square" lIns="0" tIns="0" rIns="0" bIns="0" numCol="1" anchor="t">
              <a:noAutofit/>
            </a:bodyPr>
            <a:lstStyle>
              <a:lvl1pPr defTabSz="457200">
                <a:defRPr b="1" cap="all" spc="504">
                  <a:solidFill>
                    <a:srgbClr val="DCDEE0"/>
                  </a:solidFill>
                  <a:effectLst>
                    <a:outerShdw blurRad="12700" dist="12700" dir="16320000" rotWithShape="0">
                      <a:srgbClr val="000000">
                        <a:alpha val="70000"/>
                      </a:srgbClr>
                    </a:outerShdw>
                  </a:effectLst>
                  <a:latin typeface="Goudy Old Style"/>
                  <a:ea typeface="Goudy Old Style"/>
                  <a:cs typeface="Goudy Old Style"/>
                  <a:sym typeface="Goudy Old Style"/>
                </a:defRPr>
              </a:lvl1pPr>
            </a:lstStyle>
            <a:p>
              <a:r>
                <a:t>The Book of Foundations</a:t>
              </a:r>
            </a:p>
          </p:txBody>
        </p:sp>
        <p:sp>
          <p:nvSpPr>
            <p:cNvPr id="251" name="Line"/>
            <p:cNvSpPr/>
            <p:nvPr/>
          </p:nvSpPr>
          <p:spPr>
            <a:xfrm>
              <a:off x="1406255" y="0"/>
              <a:ext cx="8000904" cy="0"/>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endParaRPr/>
            </a:p>
          </p:txBody>
        </p:sp>
        <p:sp>
          <p:nvSpPr>
            <p:cNvPr id="252" name="Line"/>
            <p:cNvSpPr/>
            <p:nvPr/>
          </p:nvSpPr>
          <p:spPr>
            <a:xfrm>
              <a:off x="1406255" y="696230"/>
              <a:ext cx="8000904" cy="1"/>
            </a:xfrm>
            <a:prstGeom prst="line">
              <a:avLst/>
            </a:prstGeom>
            <a:noFill/>
            <a:ln w="25400" cap="flat">
              <a:solidFill>
                <a:srgbClr val="D1D3D3"/>
              </a:solidFill>
              <a:prstDash val="solid"/>
              <a:miter lim="400000"/>
            </a:ln>
            <a:effectLst/>
          </p:spPr>
          <p:txBody>
            <a:bodyPr wrap="square" lIns="50800" tIns="50800" rIns="50800" bIns="50800" numCol="1" anchor="ctr">
              <a:noAutofit/>
            </a:bodyPr>
            <a:lstStyle/>
            <a:p>
              <a:pPr>
                <a:defRPr sz="2400"/>
              </a:pPr>
              <a:endParaRPr/>
            </a:p>
          </p:txBody>
        </p:sp>
      </p:grpSp>
      <p:sp>
        <p:nvSpPr>
          <p:cNvPr id="254" name="Oakland International Fellowship"/>
          <p:cNvSpPr txBox="1"/>
          <p:nvPr/>
        </p:nvSpPr>
        <p:spPr>
          <a:xfrm>
            <a:off x="283463" y="8921191"/>
            <a:ext cx="6652219" cy="623418"/>
          </a:xfrm>
          <a:prstGeom prst="rect">
            <a:avLst/>
          </a:prstGeom>
          <a:ln w="12700">
            <a:miter lim="400000"/>
          </a:ln>
          <a:effectLst>
            <a:outerShdw blurRad="38100" dist="76200" dir="2700000" rotWithShape="0">
              <a:srgbClr val="000000">
                <a:alpha val="75000"/>
              </a:srgbClr>
            </a:outerShdw>
          </a:effectLst>
          <a:extLst>
            <a:ext uri="{C572A759-6A51-4108-AA02-DFA0A04FC94B}">
              <ma14:wrappingTextBoxFlag xmlns="" xmlns:ma14="http://schemas.microsoft.com/office/mac/drawingml/2011/main" val="1"/>
            </a:ext>
          </a:extLst>
        </p:spPr>
        <p:txBody>
          <a:bodyPr lIns="0" tIns="0" rIns="0" bIns="0"/>
          <a:lstStyle>
            <a:lvl1pPr algn="l" defTabSz="457200">
              <a:defRPr sz="3700">
                <a:solidFill>
                  <a:srgbClr val="FFFFFF"/>
                </a:solidFill>
                <a:latin typeface="Goudy Old Style"/>
                <a:ea typeface="Goudy Old Style"/>
                <a:cs typeface="Goudy Old Style"/>
                <a:sym typeface="Goudy Old Style"/>
              </a:defRPr>
            </a:lvl1pPr>
          </a:lstStyle>
          <a:p>
            <a:r>
              <a:t>Oakland International Fellowship</a:t>
            </a:r>
          </a:p>
        </p:txBody>
      </p:sp>
    </p:spTree>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0" presetClass="entr" fill="hold" grpId="1" nodeType="afterEffect">
                                  <p:stCondLst>
                                    <p:cond delay="0"/>
                                  </p:stCondLst>
                                  <p:iterate>
                                    <p:tmAbs val="0"/>
                                  </p:iterate>
                                  <p:childTnLst>
                                    <p:set>
                                      <p:cBhvr>
                                        <p:cTn id="6" fill="hold"/>
                                        <p:tgtEl>
                                          <p:spTgt spid="247"/>
                                        </p:tgtEl>
                                        <p:attrNameLst>
                                          <p:attrName>style.visibility</p:attrName>
                                        </p:attrNameLst>
                                      </p:cBhvr>
                                      <p:to>
                                        <p:strVal val="visible"/>
                                      </p:to>
                                    </p:set>
                                    <p:animEffect transition="in" filter="fade">
                                      <p:cBhvr>
                                        <p:cTn id="7" dur="325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7858562"/>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b="1" dirty="0" smtClean="0"/>
              <a:t>3:1</a:t>
            </a:r>
            <a:r>
              <a:rPr lang="en-US" dirty="0" smtClean="0"/>
              <a:t> </a:t>
            </a:r>
            <a:r>
              <a:rPr lang="en-US" dirty="0"/>
              <a:t>Now the serpent was more crafty than any other beast of the field that the Lord God had made. He said to the woman, “Did God actually say, ‘You shall not eat of any tree in the garden’?” 2 And the woman said to the serpent, “We may eat of the fruit of the trees in the garden, 3 but God said, ‘You shall not eat of the fruit of the tree that is in the midst of the garden, neither shall you touch it, lest you die.’” </a:t>
            </a:r>
            <a:endParaRPr lang="en-US" dirty="0" smtClean="0"/>
          </a:p>
          <a:p>
            <a:pPr algn="l"/>
            <a:r>
              <a:rPr lang="en-US" dirty="0" smtClean="0"/>
              <a:t>4 </a:t>
            </a:r>
            <a:r>
              <a:rPr lang="en-US" dirty="0"/>
              <a:t>But the serpent said to the woman, “You will not surely die. 5 For God knows that when you eat of it your eyes will be opened, and you will be like God, knowing good and evil.” </a:t>
            </a:r>
          </a:p>
          <a:p>
            <a:pPr algn="l"/>
            <a:endParaRPr lang="en-US" dirty="0"/>
          </a:p>
          <a:p>
            <a:pPr algn="l"/>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3:1-3</a:t>
            </a:r>
            <a:endParaRPr dirty="0"/>
          </a:p>
        </p:txBody>
      </p:sp>
    </p:spTree>
    <p:extLst>
      <p:ext uri="{BB962C8B-B14F-4D97-AF65-F5344CB8AC3E}">
        <p14:creationId xmlns:p14="http://schemas.microsoft.com/office/powerpoint/2010/main" val="2663312699"/>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84125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smtClean="0"/>
              <a:t>6 </a:t>
            </a:r>
            <a:r>
              <a:rPr lang="en-US" dirty="0"/>
              <a:t>So when the woman saw that the tree was good for food, and that it was a delight to the eyes, and that the tree was to be desired to make one wise, she took of its fruit and ate, and she also gave some to her husband who was with her, and he ate. </a:t>
            </a:r>
            <a:endParaRPr lang="en-US" dirty="0" smtClean="0"/>
          </a:p>
          <a:p>
            <a:pPr algn="l"/>
            <a:r>
              <a:rPr lang="en-US" dirty="0" smtClean="0"/>
              <a:t>7 </a:t>
            </a:r>
            <a:r>
              <a:rPr lang="en-US" dirty="0"/>
              <a:t>Then the eyes of both were opened, and they knew that they were naked. And they sewed fig leaves together and made themselves loincloths. 8 And they heard the sound of the Lord God walking in the garden in the cool of the day, and the man and his wife hid themselves from the presence of the Lord God among the trees of the garden. 9 But the Lord God called to the man and said to him, “Where are you</a:t>
            </a:r>
            <a:r>
              <a:rPr lang="en-US" dirty="0" smtClean="0"/>
              <a:t>?”</a:t>
            </a:r>
            <a:endParaRPr lang="en-US" dirty="0"/>
          </a:p>
          <a:p>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3:6-9</a:t>
            </a:r>
            <a:endParaRPr dirty="0"/>
          </a:p>
        </p:txBody>
      </p:sp>
    </p:spTree>
    <p:extLst>
      <p:ext uri="{BB962C8B-B14F-4D97-AF65-F5344CB8AC3E}">
        <p14:creationId xmlns:p14="http://schemas.microsoft.com/office/powerpoint/2010/main" val="1131783468"/>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67505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dirty="0"/>
              <a:t>10 And he said, “I heard the sound of you in the garden, and I was afraid, because I was naked, and I hid myself.” 11 He said, “Who told you that you were naked? Have you eaten of the tree of which I commanded you not to eat?”</a:t>
            </a:r>
          </a:p>
          <a:p>
            <a:pPr algn="l"/>
            <a:r>
              <a:rPr lang="en-US" dirty="0" smtClean="0"/>
              <a:t>12 </a:t>
            </a:r>
            <a:r>
              <a:rPr lang="en-US" dirty="0"/>
              <a:t>The man said, “The woman whom you gave to be with me, she gave me fruit of the tree, and I ate.” 13 Then the Lord God said to the woman, “What is this that you have done?” The woman said, “The serpent deceived me, and I ate</a:t>
            </a:r>
            <a:r>
              <a:rPr lang="en-US" dirty="0" smtClean="0"/>
              <a:t>.”</a:t>
            </a:r>
          </a:p>
          <a:p>
            <a:pPr algn="l"/>
            <a:endParaRPr lang="en-US" dirty="0"/>
          </a:p>
          <a:p>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3:10-13</a:t>
            </a:r>
            <a:endParaRPr dirty="0"/>
          </a:p>
        </p:txBody>
      </p:sp>
    </p:spTree>
    <p:extLst>
      <p:ext uri="{BB962C8B-B14F-4D97-AF65-F5344CB8AC3E}">
        <p14:creationId xmlns:p14="http://schemas.microsoft.com/office/powerpoint/2010/main" val="4287081047"/>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7304564"/>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b="1" dirty="0" smtClean="0"/>
              <a:t>3:1</a:t>
            </a:r>
            <a:r>
              <a:rPr lang="en-US" dirty="0" smtClean="0"/>
              <a:t> </a:t>
            </a:r>
            <a:r>
              <a:rPr lang="en-US" dirty="0"/>
              <a:t>Now the serpent was more crafty than any other beast of the field that the Lord God had made. He said to the woman, “Did God actually say, ‘You shall not eat of any tree in the garden’?” 2 And the woman said to the serpent, “We may eat of the fruit of the trees in the garden, 3 but God said, ‘You shall not eat of the fruit of the tree that is in the midst of the garden, neither shall you touch it, lest you die.’” </a:t>
            </a:r>
            <a:endParaRPr lang="en-US" dirty="0" smtClean="0"/>
          </a:p>
          <a:p>
            <a:pPr algn="l"/>
            <a:endParaRPr lang="en-US" dirty="0"/>
          </a:p>
          <a:p>
            <a:pPr algn="l"/>
            <a:r>
              <a:rPr lang="en-US" dirty="0"/>
              <a:t>Satan leads us into temptation by causing us to question ______________________________</a:t>
            </a:r>
          </a:p>
          <a:p>
            <a:pPr algn="l"/>
            <a:endParaRPr lang="en-US" dirty="0"/>
          </a:p>
          <a:p>
            <a:pPr algn="l"/>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3:1-3</a:t>
            </a:r>
            <a:endParaRPr dirty="0"/>
          </a:p>
        </p:txBody>
      </p:sp>
    </p:spTree>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8412559"/>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b="1" dirty="0" smtClean="0"/>
              <a:t>3:1</a:t>
            </a:r>
            <a:r>
              <a:rPr lang="en-US" dirty="0" smtClean="0"/>
              <a:t> </a:t>
            </a:r>
            <a:r>
              <a:rPr lang="en-US" dirty="0"/>
              <a:t>Now the serpent was more crafty than any other beast of the field that the Lord God had made. He said to the woman, “Did God actually say, ‘You shall not eat of any tree in the garden’?” 2 And the woman said to the serpent, “We may eat of the fruit of the trees in the garden, 3 but God said, ‘You shall not eat of the fruit of the tree that is in the midst of the garden, neither shall you touch it, lest you die.’” </a:t>
            </a:r>
            <a:endParaRPr lang="en-US" dirty="0" smtClean="0"/>
          </a:p>
          <a:p>
            <a:pPr algn="l"/>
            <a:endParaRPr lang="en-US" dirty="0"/>
          </a:p>
          <a:p>
            <a:pPr algn="l"/>
            <a:r>
              <a:rPr lang="en-US" dirty="0"/>
              <a:t>Satan leads us into temptation by causing us to question </a:t>
            </a:r>
            <a:r>
              <a:rPr lang="en-US" dirty="0" smtClean="0"/>
              <a:t>__God’s goodness_____</a:t>
            </a:r>
          </a:p>
          <a:p>
            <a:pPr algn="l"/>
            <a:endParaRPr lang="en-US" dirty="0"/>
          </a:p>
          <a:p>
            <a:pPr algn="l"/>
            <a:r>
              <a:rPr lang="en-US" dirty="0" smtClean="0"/>
              <a:t>See also Rev: 12:9 for why serpent linked to Satan</a:t>
            </a:r>
            <a:endParaRPr lang="en-US" dirty="0"/>
          </a:p>
          <a:p>
            <a:pPr algn="l"/>
            <a:endParaRPr lang="en-US" dirty="0"/>
          </a:p>
          <a:p>
            <a:pPr algn="l"/>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3:1-3</a:t>
            </a:r>
            <a:endParaRPr dirty="0"/>
          </a:p>
        </p:txBody>
      </p:sp>
    </p:spTree>
    <p:extLst>
      <p:ext uri="{BB962C8B-B14F-4D97-AF65-F5344CB8AC3E}">
        <p14:creationId xmlns:p14="http://schemas.microsoft.com/office/powerpoint/2010/main" val="991277141"/>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508857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dirty="0" smtClean="0"/>
              <a:t>3:4 </a:t>
            </a:r>
            <a:r>
              <a:rPr lang="en-US" dirty="0"/>
              <a:t>But the serpent said to the woman, “You will not surely die. 5 For God knows that when you eat of it your eyes will be opened, and you will be like God, knowing good and evil.” </a:t>
            </a:r>
            <a:endParaRPr lang="en-US" dirty="0" smtClean="0"/>
          </a:p>
          <a:p>
            <a:pPr algn="l"/>
            <a:endParaRPr lang="en-US" dirty="0"/>
          </a:p>
          <a:p>
            <a:pPr algn="l"/>
            <a:r>
              <a:rPr lang="en-US" dirty="0"/>
              <a:t>Satan leads us into temptation by causing us to question </a:t>
            </a:r>
            <a:r>
              <a:rPr lang="en-US" dirty="0" smtClean="0"/>
              <a:t>____________________</a:t>
            </a:r>
            <a:endParaRPr lang="en-US" dirty="0"/>
          </a:p>
          <a:p>
            <a:pPr algn="l"/>
            <a:endParaRPr lang="en-US" dirty="0" smtClean="0"/>
          </a:p>
          <a:p>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3:4-5</a:t>
            </a:r>
            <a:endParaRPr dirty="0"/>
          </a:p>
        </p:txBody>
      </p:sp>
    </p:spTree>
    <p:extLst>
      <p:ext uri="{BB962C8B-B14F-4D97-AF65-F5344CB8AC3E}">
        <p14:creationId xmlns:p14="http://schemas.microsoft.com/office/powerpoint/2010/main" val="138535216"/>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564257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dirty="0" smtClean="0"/>
              <a:t>3:4 </a:t>
            </a:r>
            <a:r>
              <a:rPr lang="en-US" dirty="0"/>
              <a:t>But the serpent said to the woman, “You will not surely die. 5 For God knows that when you eat of it your eyes will be opened, and you will be like God, knowing good and evil.” </a:t>
            </a:r>
            <a:endParaRPr lang="en-US" dirty="0" smtClean="0"/>
          </a:p>
          <a:p>
            <a:pPr algn="l"/>
            <a:endParaRPr lang="en-US" dirty="0"/>
          </a:p>
          <a:p>
            <a:pPr algn="l"/>
            <a:r>
              <a:rPr lang="en-US" dirty="0"/>
              <a:t>Satan leads us into temptation by causing us to question </a:t>
            </a:r>
            <a:r>
              <a:rPr lang="en-US" dirty="0" smtClean="0"/>
              <a:t>_Consequences of sin___</a:t>
            </a:r>
            <a:endParaRPr lang="en-US" dirty="0"/>
          </a:p>
          <a:p>
            <a:pPr algn="l"/>
            <a:endParaRPr lang="en-US" dirty="0" smtClean="0"/>
          </a:p>
          <a:p>
            <a:pPr algn="l"/>
            <a:r>
              <a:rPr lang="en-US" dirty="0" smtClean="0"/>
              <a:t>See also 2 Samuel 13 (</a:t>
            </a:r>
            <a:r>
              <a:rPr lang="en-US" dirty="0" err="1" smtClean="0"/>
              <a:t>Amnon</a:t>
            </a:r>
            <a:r>
              <a:rPr lang="en-US" dirty="0" smtClean="0"/>
              <a:t> and Tamar)</a:t>
            </a:r>
            <a:endParaRPr lang="en-US" dirty="0"/>
          </a:p>
          <a:p>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3:4-5</a:t>
            </a:r>
            <a:endParaRPr dirty="0"/>
          </a:p>
        </p:txBody>
      </p:sp>
    </p:spTree>
    <p:extLst>
      <p:ext uri="{BB962C8B-B14F-4D97-AF65-F5344CB8AC3E}">
        <p14:creationId xmlns:p14="http://schemas.microsoft.com/office/powerpoint/2010/main" val="2819598151"/>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1:1 In the beginning God created the heavens and the earth. 2 And the earth was formless and void, and darkness was over the surface of the deep; and the Spirit of God was moving over the surface of the waters. 3 Then God said, “Let there be light”; and there was light. 4 And God saw that the light was good; and God separated the light from the darkness. 5 And God called the light day, and the darkness He called night. And there was evening and there was morning, one day.…"/>
          <p:cNvSpPr txBox="1"/>
          <p:nvPr/>
        </p:nvSpPr>
        <p:spPr>
          <a:xfrm>
            <a:off x="1851041" y="795982"/>
            <a:ext cx="10838024" cy="6750566"/>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spAutoFit/>
          </a:bodyPr>
          <a:lstStyle/>
          <a:p>
            <a:pPr algn="l"/>
            <a:r>
              <a:rPr lang="en-US" dirty="0" smtClean="0"/>
              <a:t>3:6 </a:t>
            </a:r>
            <a:r>
              <a:rPr lang="en-US" dirty="0"/>
              <a:t>So when the woman saw that the tree was good for food, and that it was a delight to the eyes, and that the tree was to be desired to make one wise, she took of its fruit and ate, and she also gave some to her husband who was with her, and he ate. </a:t>
            </a:r>
            <a:endParaRPr lang="en-US" dirty="0" smtClean="0"/>
          </a:p>
          <a:p>
            <a:pPr algn="l"/>
            <a:endParaRPr lang="en-US" dirty="0"/>
          </a:p>
          <a:p>
            <a:r>
              <a:rPr lang="en-US" dirty="0"/>
              <a:t> </a:t>
            </a:r>
          </a:p>
          <a:p>
            <a:r>
              <a:rPr lang="en-US" dirty="0"/>
              <a:t>The doctrine of _____________________________ says that we all have a sin nature because of Adam and Eve’s sin.</a:t>
            </a:r>
          </a:p>
          <a:p>
            <a:pPr algn="l"/>
            <a:endParaRPr lang="en-US" dirty="0"/>
          </a:p>
          <a:p>
            <a:r>
              <a:rPr lang="en-US" dirty="0"/>
              <a:t> </a:t>
            </a:r>
          </a:p>
        </p:txBody>
      </p:sp>
      <p:sp>
        <p:nvSpPr>
          <p:cNvPr id="78" name="Genesis 1:1-2:3"/>
          <p:cNvSpPr txBox="1">
            <a:spLocks noGrp="1"/>
          </p:cNvSpPr>
          <p:nvPr>
            <p:ph type="title"/>
          </p:nvPr>
        </p:nvSpPr>
        <p:spPr>
          <a:prstGeom prst="rect">
            <a:avLst/>
          </a:prstGeom>
        </p:spPr>
        <p:txBody>
          <a:bodyPr>
            <a:normAutofit fontScale="90000"/>
          </a:bodyPr>
          <a:lstStyle/>
          <a:p>
            <a:r>
              <a:rPr dirty="0"/>
              <a:t>Genesis </a:t>
            </a:r>
            <a:r>
              <a:rPr lang="en-US" dirty="0" smtClean="0"/>
              <a:t>3:6</a:t>
            </a:r>
            <a:endParaRPr dirty="0"/>
          </a:p>
        </p:txBody>
      </p:sp>
    </p:spTree>
    <p:extLst>
      <p:ext uri="{BB962C8B-B14F-4D97-AF65-F5344CB8AC3E}">
        <p14:creationId xmlns:p14="http://schemas.microsoft.com/office/powerpoint/2010/main" val="3201443558"/>
      </p:ext>
    </p:extLst>
  </p:cSld>
  <p:clrMapOvr>
    <a:masterClrMapping/>
  </p:clrMapOvr>
  <mc:AlternateContent xmlns:mc="http://schemas.openxmlformats.org/markup-compatibility/2006" xmlns:p14="http://schemas.microsoft.com/office/powerpoint/2010/main">
    <mc:Choice Requires="p14">
      <p:transition spd="slow" p14:dur="2750">
        <p:fade thruBlk="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iterate>
                                    <p:tmAbs val="0"/>
                                  </p:iterate>
                                  <p:childTnLst>
                                    <p:set>
                                      <p:cBhvr>
                                        <p:cTn id="6" fill="hold"/>
                                        <p:tgtEl>
                                          <p:spTgt spid="77"/>
                                        </p:tgtEl>
                                        <p:attrNameLst>
                                          <p:attrName>style.visibility</p:attrName>
                                        </p:attrNameLst>
                                      </p:cBhvr>
                                      <p:to>
                                        <p:strVal val="visible"/>
                                      </p:to>
                                    </p:set>
                                    <p:animEffect transition="in" filter="strips(downRight)">
                                      <p:cBhvr>
                                        <p:cTn id="7" dur="325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advAuto="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Condensed Medium"/>
        <a:ea typeface="Helvetica Condensed Medium"/>
        <a:cs typeface="Helvetica Condensed Medium"/>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TotalTime>
  <Words>1466</Words>
  <Application>Microsoft Office PowerPoint</Application>
  <PresentationFormat>Custom</PresentationFormat>
  <Paragraphs>95</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Gill Sans</vt:lpstr>
      <vt:lpstr>Goudy Old Style</vt:lpstr>
      <vt:lpstr>Helvetica Condensed Medium</vt:lpstr>
      <vt:lpstr>Helvetica Light</vt:lpstr>
      <vt:lpstr>Helvetica Neue</vt:lpstr>
      <vt:lpstr>White</vt:lpstr>
      <vt:lpstr>PowerPoint Presentation</vt:lpstr>
      <vt:lpstr>Genesis 3:1-3</vt:lpstr>
      <vt:lpstr>Genesis 3:6-9</vt:lpstr>
      <vt:lpstr>Genesis 3:10-13</vt:lpstr>
      <vt:lpstr>Genesis 3:1-3</vt:lpstr>
      <vt:lpstr>Genesis 3:1-3</vt:lpstr>
      <vt:lpstr>Genesis 3:4-5</vt:lpstr>
      <vt:lpstr>Genesis 3:4-5</vt:lpstr>
      <vt:lpstr>Genesis 3:6</vt:lpstr>
      <vt:lpstr>Genesis 3:6</vt:lpstr>
      <vt:lpstr>Genesis 3:7-11</vt:lpstr>
      <vt:lpstr>Genesis 3:7-11</vt:lpstr>
      <vt:lpstr>Genesis 3:12-13</vt:lpstr>
      <vt:lpstr>Genesis 3:12-13</vt:lpstr>
      <vt:lpstr>Discussion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Martin Carlisle</cp:lastModifiedBy>
  <cp:revision>3</cp:revision>
  <dcterms:modified xsi:type="dcterms:W3CDTF">2017-09-17T19:20:41Z</dcterms:modified>
</cp:coreProperties>
</file>