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60" r:id="rId4"/>
    <p:sldId id="261" r:id="rId5"/>
    <p:sldId id="259" r:id="rId6"/>
    <p:sldId id="263" r:id="rId7"/>
    <p:sldId id="264" r:id="rId8"/>
    <p:sldId id="265" r:id="rId9"/>
    <p:sldId id="262" r:id="rId10"/>
    <p:sldId id="266" r:id="rId11"/>
    <p:sldId id="267" r:id="rId12"/>
    <p:sldId id="268" r:id="rId13"/>
    <p:sldId id="269"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134" y="-32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870078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33"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34"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un_rays2.jpg" descr="sun_rays2.jpg"/>
          <p:cNvPicPr>
            <a:picLocks/>
          </p:cNvPicPr>
          <p:nvPr/>
        </p:nvPicPr>
        <p:blipFill>
          <a:blip r:embed="rId4" cstate="print">
            <a:extLst/>
          </a:blip>
          <a:srcRect l="9900" t="2265" r="7060" b="9939"/>
          <a:stretch>
            <a:fillRect/>
          </a:stretch>
        </p:blipFill>
        <p:spPr>
          <a:xfrm>
            <a:off x="0" y="0"/>
            <a:ext cx="13004800" cy="9753600"/>
          </a:xfrm>
          <a:prstGeom prst="rect">
            <a:avLst/>
          </a:prstGeom>
          <a:ln w="12700">
            <a:miter lim="400000"/>
          </a:ln>
        </p:spPr>
      </p:pic>
      <p:sp>
        <p:nvSpPr>
          <p:cNvPr id="3"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spd="med"/>
  <p:txStyles>
    <p:titleStyle>
      <a:lvl1pPr marL="0" marR="0" indent="0" algn="l" defTabSz="58420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Condensed Medium"/>
        </a:defRPr>
      </a:lvl1pPr>
      <a:lvl2pPr marL="0" marR="0" indent="228600" algn="l" defTabSz="58420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Condensed Medium"/>
        </a:defRPr>
      </a:lvl2pPr>
      <a:lvl3pPr marL="0" marR="0" indent="457200" algn="l" defTabSz="58420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Condensed Medium"/>
        </a:defRPr>
      </a:lvl3pPr>
      <a:lvl4pPr marL="0" marR="0" indent="685800" algn="l" defTabSz="58420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Condensed Medium"/>
        </a:defRPr>
      </a:lvl4pPr>
      <a:lvl5pPr marL="0" marR="0" indent="914400" algn="l" defTabSz="58420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Condensed Medium"/>
        </a:defRPr>
      </a:lvl5pPr>
      <a:lvl6pPr marL="0" marR="0" indent="1143000" algn="l" defTabSz="58420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Condensed Medium"/>
        </a:defRPr>
      </a:lvl6pPr>
      <a:lvl7pPr marL="0" marR="0" indent="1371600" algn="l" defTabSz="58420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Condensed Medium"/>
        </a:defRPr>
      </a:lvl7pPr>
      <a:lvl8pPr marL="0" marR="0" indent="1600200" algn="l" defTabSz="58420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Condensed Medium"/>
        </a:defRPr>
      </a:lvl8pPr>
      <a:lvl9pPr marL="0" marR="0" indent="1828800" algn="l" defTabSz="584200"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ENESIS"/>
          <p:cNvSpPr txBox="1"/>
          <p:nvPr/>
        </p:nvSpPr>
        <p:spPr>
          <a:xfrm>
            <a:off x="2151831" y="608194"/>
            <a:ext cx="8701138" cy="1646635"/>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ma14="http://schemas.microsoft.com/office/mac/drawingml/2011/main" xmlns="" val="1"/>
            </a:ext>
          </a:extLst>
        </p:spPr>
        <p:txBody>
          <a:bodyPr lIns="0" tIns="0" rIns="0" bIns="0" anchor="ctr"/>
          <a:lstStyle>
            <a:lvl1pPr defTabSz="457200">
              <a:defRPr sz="12900" b="1" spc="1548">
                <a:solidFill>
                  <a:srgbClr val="0D1C2F"/>
                </a:solidFill>
                <a:latin typeface="Goudy Old Style"/>
                <a:ea typeface="Goudy Old Style"/>
                <a:cs typeface="Goudy Old Style"/>
                <a:sym typeface="Goudy Old Style"/>
              </a:defRPr>
            </a:lvl1pPr>
          </a:lstStyle>
          <a:p>
            <a:r>
              <a:t>GENESIS</a:t>
            </a:r>
          </a:p>
        </p:txBody>
      </p:sp>
      <p:sp>
        <p:nvSpPr>
          <p:cNvPr id="45" name="God’s Plan for Man"/>
          <p:cNvSpPr txBox="1"/>
          <p:nvPr/>
        </p:nvSpPr>
        <p:spPr>
          <a:xfrm>
            <a:off x="587198" y="4608204"/>
            <a:ext cx="12198821" cy="1438057"/>
          </a:xfrm>
          <a:prstGeom prst="rect">
            <a:avLst/>
          </a:prstGeom>
          <a:ln w="63500">
            <a:solidFill>
              <a:srgbClr val="A6AAA9"/>
            </a:solidFill>
            <a:miter lim="400000"/>
          </a:ln>
          <a:effectLst>
            <a:outerShdw blurRad="127000" dist="76200" dir="2700000" rotWithShape="0">
              <a:srgbClr val="584A35"/>
            </a:outerShdw>
          </a:effectLst>
          <a:extLst>
            <a:ext uri="{C572A759-6A51-4108-AA02-DFA0A04FC94B}">
              <ma14:wrappingTextBoxFlag xmlns:ma14="http://schemas.microsoft.com/office/mac/drawingml/2011/main" xmlns="" val="1"/>
            </a:ext>
          </a:extLst>
        </p:spPr>
        <p:txBody>
          <a:bodyPr lIns="0" tIns="0" rIns="0" bIns="0" anchor="ctr"/>
          <a:lstStyle>
            <a:lvl1pPr defTabSz="457200">
              <a:lnSpc>
                <a:spcPct val="130000"/>
              </a:lnSpc>
              <a:defRPr sz="6500" b="1" spc="455">
                <a:solidFill>
                  <a:srgbClr val="FFFFFF"/>
                </a:solidFill>
                <a:effectLst>
                  <a:outerShdw blurRad="25400" dist="25400" dir="18900000" rotWithShape="0">
                    <a:srgbClr val="000000"/>
                  </a:outerShdw>
                </a:effectLst>
                <a:latin typeface="Goudy Old Style"/>
                <a:ea typeface="Goudy Old Style"/>
                <a:cs typeface="Goudy Old Style"/>
                <a:sym typeface="Goudy Old Style"/>
              </a:defRPr>
            </a:lvl1pPr>
          </a:lstStyle>
          <a:p>
            <a:r>
              <a:rPr lang="en-US" dirty="0" smtClean="0"/>
              <a:t>God’s Grace in a Fallen World</a:t>
            </a:r>
            <a:endParaRPr dirty="0"/>
          </a:p>
        </p:txBody>
      </p:sp>
      <p:sp>
        <p:nvSpPr>
          <p:cNvPr id="46" name="Paul J. Bucknell"/>
          <p:cNvSpPr txBox="1"/>
          <p:nvPr/>
        </p:nvSpPr>
        <p:spPr>
          <a:xfrm>
            <a:off x="9414671" y="8991600"/>
            <a:ext cx="3403098" cy="623418"/>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ma14="http://schemas.microsoft.com/office/mac/drawingml/2011/main" xmlns=""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r>
              <a:rPr lang="en-US" dirty="0" smtClean="0"/>
              <a:t>Michael Lim</a:t>
            </a:r>
            <a:endParaRPr dirty="0"/>
          </a:p>
        </p:txBody>
      </p:sp>
      <p:sp>
        <p:nvSpPr>
          <p:cNvPr id="47" name="2:4-25"/>
          <p:cNvSpPr txBox="1"/>
          <p:nvPr/>
        </p:nvSpPr>
        <p:spPr>
          <a:xfrm>
            <a:off x="2151831" y="1908331"/>
            <a:ext cx="8701138" cy="1646636"/>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ma14="http://schemas.microsoft.com/office/mac/drawingml/2011/main" xmlns="" val="1"/>
            </a:ext>
          </a:extLst>
        </p:spPr>
        <p:txBody>
          <a:bodyPr lIns="0" tIns="0" rIns="0" bIns="0" anchor="ctr"/>
          <a:lstStyle>
            <a:lvl1pPr defTabSz="457200">
              <a:defRPr sz="8300" b="1" spc="996">
                <a:solidFill>
                  <a:srgbClr val="0D1C2F"/>
                </a:solidFill>
                <a:latin typeface="Goudy Old Style"/>
                <a:ea typeface="Goudy Old Style"/>
                <a:cs typeface="Goudy Old Style"/>
                <a:sym typeface="Goudy Old Style"/>
              </a:defRPr>
            </a:lvl1pPr>
          </a:lstStyle>
          <a:p>
            <a:r>
              <a:rPr lang="en-US" dirty="0" smtClean="0"/>
              <a:t>3:14-24</a:t>
            </a:r>
            <a:endParaRPr dirty="0"/>
          </a:p>
        </p:txBody>
      </p:sp>
      <p:sp>
        <p:nvSpPr>
          <p:cNvPr id="48" name="The relationship between God and man"/>
          <p:cNvSpPr txBox="1"/>
          <p:nvPr/>
        </p:nvSpPr>
        <p:spPr>
          <a:xfrm>
            <a:off x="1564130" y="6638605"/>
            <a:ext cx="9288839" cy="707137"/>
          </a:xfrm>
          <a:prstGeom prst="rect">
            <a:avLst/>
          </a:prstGeom>
          <a:ln w="12700">
            <a:miter lim="400000"/>
          </a:ln>
          <a:extLst>
            <a:ext uri="{C572A759-6A51-4108-AA02-DFA0A04FC94B}">
              <ma14:wrappingTextBoxFlag xmlns:ma14="http://schemas.microsoft.com/office/mac/drawingml/2011/main" xmlns="" val="1"/>
            </a:ext>
          </a:extLst>
        </p:spPr>
        <p:txBody>
          <a:bodyPr lIns="48767" tIns="48767" rIns="48767" bIns="48767" anchor="ctr">
            <a:spAutoFit/>
          </a:bodyPr>
          <a:lstStyle>
            <a:lvl1pPr defTabSz="457200">
              <a:defRPr sz="4000">
                <a:solidFill>
                  <a:srgbClr val="FFFFFF"/>
                </a:solidFill>
              </a:defRPr>
            </a:lvl1pPr>
          </a:lstStyle>
          <a:p>
            <a:endParaRPr dirty="0"/>
          </a:p>
        </p:txBody>
      </p:sp>
      <p:sp>
        <p:nvSpPr>
          <p:cNvPr id="49" name="Oakland International Fellowship"/>
          <p:cNvSpPr txBox="1"/>
          <p:nvPr/>
        </p:nvSpPr>
        <p:spPr>
          <a:xfrm>
            <a:off x="283463" y="8921191"/>
            <a:ext cx="6652219" cy="623418"/>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ma14="http://schemas.microsoft.com/office/mac/drawingml/2011/main" xmlns=""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r>
              <a:t>Oakland International Fellowship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45"/>
                                        </p:tgtEl>
                                        <p:attrNameLst>
                                          <p:attrName>style.visibility</p:attrName>
                                        </p:attrNameLst>
                                      </p:cBhvr>
                                      <p:to>
                                        <p:strVal val="visible"/>
                                      </p:to>
                                    </p:set>
                                    <p:animEffect transition="in" filter="fade">
                                      <p:cBhvr>
                                        <p:cTn id="7" dur="3250"/>
                                        <p:tgtEl>
                                          <p:spTgt spid="45"/>
                                        </p:tgtEl>
                                      </p:cBhvr>
                                    </p:animEffect>
                                  </p:childTnLst>
                                </p:cTn>
                              </p:par>
                            </p:childTnLst>
                          </p:cTn>
                        </p:par>
                        <p:par>
                          <p:cTn id="8" fill="hold">
                            <p:stCondLst>
                              <p:cond delay="3250"/>
                            </p:stCondLst>
                            <p:childTnLst>
                              <p:par>
                                <p:cTn id="9" presetID="10" presetClass="entr" fill="hold" grpId="2" nodeType="afterEffect">
                                  <p:stCondLst>
                                    <p:cond delay="0"/>
                                  </p:stCondLst>
                                  <p:iterate>
                                    <p:tmAbs val="0"/>
                                  </p:iterate>
                                  <p:childTnLst>
                                    <p:set>
                                      <p:cBhvr>
                                        <p:cTn id="10" fill="hold"/>
                                        <p:tgtEl>
                                          <p:spTgt spid="48"/>
                                        </p:tgtEl>
                                        <p:attrNameLst>
                                          <p:attrName>style.visibility</p:attrName>
                                        </p:attrNameLst>
                                      </p:cBhvr>
                                      <p:to>
                                        <p:strVal val="visible"/>
                                      </p:to>
                                    </p:set>
                                    <p:animEffect transition="in" filter="fade">
                                      <p:cBhvr>
                                        <p:cTn id="11" dur="3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advAuto="0"/>
      <p:bldP spid="48"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2" name="TextBox 1"/>
          <p:cNvSpPr txBox="1"/>
          <p:nvPr/>
        </p:nvSpPr>
        <p:spPr>
          <a:xfrm>
            <a:off x="177800" y="1371599"/>
            <a:ext cx="13004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000000"/>
                </a:solidFill>
                <a:effectLst/>
                <a:uFillTx/>
                <a:latin typeface="+mn-lt"/>
                <a:ea typeface="+mn-ea"/>
                <a:cs typeface="+mn-cs"/>
                <a:sym typeface="Helvetica Light"/>
              </a:rPr>
              <a:t>B. God’s Grace</a:t>
            </a:r>
            <a:r>
              <a:rPr kumimoji="0" lang="en-US" sz="4400" b="0" i="0" u="none" strike="noStrike" cap="none" spc="0" normalizeH="0" dirty="0" smtClean="0">
                <a:ln>
                  <a:noFill/>
                </a:ln>
                <a:solidFill>
                  <a:srgbClr val="000000"/>
                </a:solidFill>
                <a:effectLst/>
                <a:uFillTx/>
                <a:latin typeface="+mn-lt"/>
                <a:ea typeface="+mn-ea"/>
                <a:cs typeface="+mn-cs"/>
                <a:sym typeface="Helvetica Light"/>
              </a:rPr>
              <a:t> to Fallen Man</a:t>
            </a:r>
            <a:endParaRPr kumimoji="0" lang="en-US" sz="4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128385" y="2168908"/>
            <a:ext cx="12649200" cy="97667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3600" b="0" i="0" u="none" strike="noStrike" cap="none" spc="0" normalizeH="0" dirty="0" smtClean="0">
                <a:ln>
                  <a:noFill/>
                </a:ln>
                <a:solidFill>
                  <a:srgbClr val="000000"/>
                </a:solidFill>
                <a:effectLst/>
                <a:uFillTx/>
                <a:latin typeface="+mn-lt"/>
                <a:ea typeface="+mn-ea"/>
                <a:cs typeface="+mn-cs"/>
                <a:sym typeface="Helvetica Light"/>
              </a:rPr>
              <a:t>2. Grace in Death</a:t>
            </a:r>
          </a:p>
          <a:p>
            <a:pPr marL="742950" marR="0" indent="-742950" algn="l" defTabSz="584200" rtl="0" fontAlgn="auto" latinLnBrk="0" hangingPunct="0">
              <a:lnSpc>
                <a:spcPct val="100000"/>
              </a:lnSpc>
              <a:spcBef>
                <a:spcPts val="0"/>
              </a:spcBef>
              <a:spcAft>
                <a:spcPts val="0"/>
              </a:spcAft>
              <a:buClrTx/>
              <a:buSzTx/>
              <a:buAutoNum type="arabicPeriod"/>
              <a:tabLst/>
            </a:pPr>
            <a:endParaRPr kumimoji="0" lang="en-US" sz="400" b="0" i="0" u="none" strike="noStrike" cap="none" spc="0" normalizeH="0" dirty="0" smtClean="0">
              <a:ln>
                <a:noFill/>
              </a:ln>
              <a:solidFill>
                <a:srgbClr val="000000"/>
              </a:solidFill>
              <a:effectLst/>
              <a:uFillTx/>
              <a:latin typeface="+mn-lt"/>
              <a:ea typeface="+mn-ea"/>
              <a:cs typeface="+mn-cs"/>
              <a:sym typeface="Helvetica Light"/>
            </a:endParaRPr>
          </a:p>
          <a:p>
            <a:pPr lvl="1" indent="0" algn="l"/>
            <a:r>
              <a:rPr kumimoji="0" lang="en-US" b="0" i="0" u="none" strike="noStrike" cap="none" spc="0" normalizeH="0" baseline="0" dirty="0" smtClean="0">
                <a:ln>
                  <a:noFill/>
                </a:ln>
                <a:solidFill>
                  <a:srgbClr val="000000"/>
                </a:solidFill>
                <a:effectLst/>
                <a:uFillTx/>
                <a:latin typeface="+mn-lt"/>
                <a:ea typeface="+mn-ea"/>
                <a:cs typeface="+mn-cs"/>
                <a:sym typeface="Helvetica Light"/>
              </a:rPr>
              <a:t>	a. “Now, </a:t>
            </a:r>
            <a:r>
              <a:rPr kumimoji="0" lang="en-US" b="0" i="0" u="none" strike="noStrike" cap="none" spc="0" normalizeH="0" baseline="0" dirty="0" smtClean="0">
                <a:ln>
                  <a:noFill/>
                </a:ln>
                <a:solidFill>
                  <a:schemeClr val="accent1"/>
                </a:solidFill>
                <a:effectLst/>
                <a:uFillTx/>
                <a:latin typeface="+mn-lt"/>
                <a:ea typeface="+mn-ea"/>
                <a:cs typeface="+mn-cs"/>
                <a:sym typeface="Helvetica Light"/>
              </a:rPr>
              <a:t>lest</a:t>
            </a:r>
            <a:r>
              <a:rPr kumimoji="0" lang="en-US" b="0" i="0" u="none" strike="noStrike" cap="none" spc="0" normalizeH="0" dirty="0" smtClean="0">
                <a:ln>
                  <a:noFill/>
                </a:ln>
                <a:solidFill>
                  <a:schemeClr val="accent1"/>
                </a:solidFill>
                <a:effectLst/>
                <a:uFillTx/>
                <a:latin typeface="+mn-lt"/>
                <a:ea typeface="+mn-ea"/>
                <a:cs typeface="+mn-cs"/>
                <a:sym typeface="Helvetica Light"/>
              </a:rPr>
              <a:t> </a:t>
            </a:r>
            <a:r>
              <a:rPr kumimoji="0" lang="en-US" b="0" i="0" u="none" strike="noStrike" cap="none" spc="0" normalizeH="0" dirty="0" smtClean="0">
                <a:ln>
                  <a:noFill/>
                </a:ln>
                <a:solidFill>
                  <a:srgbClr val="000000"/>
                </a:solidFill>
                <a:effectLst/>
                <a:uFillTx/>
                <a:latin typeface="+mn-lt"/>
                <a:ea typeface="+mn-ea"/>
                <a:cs typeface="+mn-cs"/>
                <a:sym typeface="Helvetica Light"/>
              </a:rPr>
              <a:t>he reach out his hand and take also of the tree of life and eat, </a:t>
            </a:r>
            <a:r>
              <a:rPr kumimoji="0" lang="en-US" b="0" i="0" u="none" strike="noStrike" cap="none" spc="0" normalizeH="0" dirty="0" smtClean="0">
                <a:ln>
                  <a:noFill/>
                </a:ln>
                <a:solidFill>
                  <a:schemeClr val="accent1"/>
                </a:solidFill>
                <a:effectLst/>
                <a:uFillTx/>
                <a:latin typeface="+mn-lt"/>
                <a:ea typeface="+mn-ea"/>
                <a:cs typeface="+mn-cs"/>
                <a:sym typeface="Helvetica Light"/>
              </a:rPr>
              <a:t>and live for ever</a:t>
            </a:r>
            <a:r>
              <a:rPr kumimoji="0" lang="en-US" b="0" i="0" u="none" strike="noStrike" cap="none" spc="0" normalizeH="0" dirty="0" smtClean="0">
                <a:ln>
                  <a:noFill/>
                </a:ln>
                <a:solidFill>
                  <a:srgbClr val="000000"/>
                </a:solidFill>
                <a:effectLst/>
                <a:uFillTx/>
                <a:latin typeface="+mn-lt"/>
                <a:ea typeface="+mn-ea"/>
                <a:cs typeface="+mn-cs"/>
                <a:sym typeface="Helvetica Light"/>
              </a:rPr>
              <a:t>— therefore the Lord God sent him out from the garden.”</a:t>
            </a:r>
          </a:p>
          <a:p>
            <a:pPr lvl="1" indent="0" algn="l"/>
            <a:endParaRPr lang="en-US" baseline="0" dirty="0"/>
          </a:p>
          <a:p>
            <a:pPr lvl="1" indent="0" algn="l"/>
            <a:endParaRPr kumimoji="0" lang="en-US" b="0" i="0" u="none" strike="noStrike" cap="none" spc="0" normalizeH="0" dirty="0" smtClean="0">
              <a:ln>
                <a:noFill/>
              </a:ln>
              <a:solidFill>
                <a:srgbClr val="000000"/>
              </a:solidFill>
              <a:effectLst/>
              <a:uFillTx/>
              <a:latin typeface="+mn-lt"/>
              <a:ea typeface="+mn-ea"/>
              <a:cs typeface="+mn-cs"/>
              <a:sym typeface="Helvetica Light"/>
            </a:endParaRPr>
          </a:p>
          <a:p>
            <a:pPr lvl="1" indent="0" algn="l"/>
            <a:endParaRPr lang="en-US" baseline="0" dirty="0"/>
          </a:p>
          <a:p>
            <a:pPr lvl="1" indent="0" algn="l"/>
            <a:endParaRPr kumimoji="0" lang="en-US" b="0" i="0" u="none" strike="noStrike" cap="none" spc="0" normalizeH="0" dirty="0" smtClean="0">
              <a:ln>
                <a:noFill/>
              </a:ln>
              <a:solidFill>
                <a:srgbClr val="000000"/>
              </a:solidFill>
              <a:effectLst/>
              <a:uFillTx/>
              <a:latin typeface="+mn-lt"/>
              <a:ea typeface="+mn-ea"/>
              <a:cs typeface="+mn-cs"/>
              <a:sym typeface="Helvetica Light"/>
            </a:endParaRPr>
          </a:p>
          <a:p>
            <a:pPr lvl="1" indent="0" algn="l"/>
            <a:r>
              <a:rPr lang="en-US" dirty="0" smtClean="0"/>
              <a:t>	b</a:t>
            </a:r>
            <a:r>
              <a:rPr lang="en-US" dirty="0"/>
              <a:t>. God does not allow us to live forever, eternally separate from Him but instead in love provides the only Way, a perfect Sacrifice, that can atone for the full weight of our sin</a:t>
            </a:r>
          </a:p>
          <a:p>
            <a:pPr lvl="1" indent="0" algn="l"/>
            <a:endParaRPr kumimoji="0" lang="en-US" b="0" i="0" u="none" strike="noStrike" cap="none" spc="0" normalizeH="0" baseline="0" dirty="0" smtClean="0">
              <a:ln>
                <a:noFill/>
              </a:ln>
              <a:solidFill>
                <a:srgbClr val="000000"/>
              </a:solidFill>
              <a:effectLst/>
              <a:uFillTx/>
              <a:latin typeface="+mn-lt"/>
              <a:ea typeface="+mn-ea"/>
              <a:cs typeface="+mn-cs"/>
              <a:sym typeface="Helvetica Light"/>
            </a:endParaRPr>
          </a:p>
          <a:p>
            <a:pPr lvl="1" indent="0" algn="l"/>
            <a:endParaRPr lang="en-US" dirty="0"/>
          </a:p>
          <a:p>
            <a:pPr lvl="1" indent="0" algn="l"/>
            <a:endParaRPr kumimoji="0" lang="en-US" b="0" i="0" u="none" strike="noStrike" cap="none" spc="0" normalizeH="0" baseline="0" dirty="0" smtClean="0">
              <a:ln>
                <a:noFill/>
              </a:ln>
              <a:solidFill>
                <a:srgbClr val="000000"/>
              </a:solidFill>
              <a:effectLst/>
              <a:uFillTx/>
              <a:latin typeface="+mn-lt"/>
              <a:ea typeface="+mn-ea"/>
              <a:cs typeface="+mn-cs"/>
              <a:sym typeface="Helvetica Light"/>
            </a:endParaRPr>
          </a:p>
          <a:p>
            <a:pPr lvl="1" indent="0" algn="l"/>
            <a:endParaRPr lang="en-US" dirty="0"/>
          </a:p>
          <a:p>
            <a:pPr lvl="1" indent="0" algn="l"/>
            <a:endParaRPr kumimoji="0" lang="en-US" b="0" i="0" u="none" strike="noStrike" cap="none" spc="0" normalizeH="0" baseline="0" dirty="0" smtClean="0">
              <a:ln>
                <a:noFill/>
              </a:ln>
              <a:solidFill>
                <a:srgbClr val="000000"/>
              </a:solidFill>
              <a:effectLst/>
              <a:uFillTx/>
              <a:latin typeface="+mn-lt"/>
              <a:ea typeface="+mn-ea"/>
              <a:cs typeface="+mn-cs"/>
              <a:sym typeface="Helvetica Light"/>
            </a:endParaRPr>
          </a:p>
          <a:p>
            <a:pPr lvl="1" indent="0" algn="l"/>
            <a:endParaRPr kumimoji="0" lang="en-US" sz="1200" b="0" i="0" u="none" strike="noStrike" cap="none" spc="0" normalizeH="0" baseline="0" dirty="0" smtClean="0">
              <a:ln>
                <a:noFill/>
              </a:ln>
              <a:solidFill>
                <a:srgbClr val="000000"/>
              </a:solidFill>
              <a:effectLst/>
              <a:uFillTx/>
              <a:latin typeface="+mn-lt"/>
              <a:ea typeface="+mn-ea"/>
              <a:cs typeface="+mn-cs"/>
              <a:sym typeface="Helvetica Light"/>
            </a:endParaRPr>
          </a:p>
          <a:p>
            <a:pPr lvl="1" indent="0" algn="l"/>
            <a:r>
              <a:rPr kumimoji="0" lang="en-US" b="0" i="0" u="none" strike="noStrike" cap="none" spc="0" normalizeH="0" baseline="0" dirty="0" smtClean="0">
                <a:ln>
                  <a:noFill/>
                </a:ln>
                <a:solidFill>
                  <a:srgbClr val="000000"/>
                </a:solidFill>
                <a:effectLst/>
                <a:uFillTx/>
                <a:latin typeface="+mn-lt"/>
                <a:ea typeface="+mn-ea"/>
                <a:cs typeface="+mn-cs"/>
                <a:sym typeface="Helvetica Light"/>
              </a:rPr>
              <a:t>	</a:t>
            </a:r>
            <a:endParaRPr kumimoji="0" lang="en-US" b="0" i="0" u="none" strike="noStrike" cap="none" spc="0" normalizeH="0" dirty="0" smtClean="0">
              <a:ln>
                <a:noFill/>
              </a:ln>
              <a:solidFill>
                <a:srgbClr val="000000"/>
              </a:solidFill>
              <a:effectLst/>
              <a:uFillTx/>
              <a:latin typeface="+mn-lt"/>
              <a:ea typeface="+mn-ea"/>
              <a:cs typeface="+mn-cs"/>
              <a:sym typeface="Helvetica Light"/>
            </a:endParaRPr>
          </a:p>
        </p:txBody>
      </p:sp>
      <p:sp>
        <p:nvSpPr>
          <p:cNvPr id="5" name="TextBox 4"/>
          <p:cNvSpPr txBox="1"/>
          <p:nvPr/>
        </p:nvSpPr>
        <p:spPr>
          <a:xfrm>
            <a:off x="948804" y="4648200"/>
            <a:ext cx="11353800"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Sin </a:t>
            </a:r>
            <a:r>
              <a:rPr kumimoji="0" lang="en-US" sz="3600" b="0" i="0" u="none" strike="noStrike" cap="none" spc="0" normalizeH="0" baseline="0" dirty="0" smtClean="0">
                <a:ln>
                  <a:noFill/>
                </a:ln>
                <a:solidFill>
                  <a:srgbClr val="000000"/>
                </a:solidFill>
                <a:effectLst/>
                <a:uFillTx/>
                <a:latin typeface="+mn-lt"/>
                <a:ea typeface="+mn-ea"/>
                <a:cs typeface="+mn-cs"/>
                <a:sym typeface="Wingdings" panose="05000000000000000000" pitchFamily="2" charset="2"/>
              </a:rPr>
              <a:t> </a:t>
            </a: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spiritual death </a:t>
            </a:r>
            <a:r>
              <a:rPr kumimoji="0" lang="en-US" sz="3600" b="0" i="0" u="none" strike="noStrike" cap="none" spc="0" normalizeH="0" baseline="0" dirty="0" smtClean="0">
                <a:ln>
                  <a:noFill/>
                </a:ln>
                <a:solidFill>
                  <a:srgbClr val="000000"/>
                </a:solidFill>
                <a:effectLst/>
                <a:uFillTx/>
                <a:latin typeface="+mn-lt"/>
                <a:ea typeface="+mn-ea"/>
                <a:cs typeface="+mn-cs"/>
                <a:sym typeface="Wingdings" panose="05000000000000000000" pitchFamily="2" charset="2"/>
              </a:rPr>
              <a:t> </a:t>
            </a: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separation from God</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400" b="0" i="0" u="none" strike="noStrike" cap="none" spc="0" normalizeH="0" baseline="0" dirty="0" smtClean="0">
              <a:ln>
                <a:noFill/>
              </a:ln>
              <a:solidFill>
                <a:srgbClr val="000000"/>
              </a:solidFill>
              <a:effectLst/>
              <a:uFillTx/>
              <a:latin typeface="+mn-lt"/>
              <a:ea typeface="+mn-ea"/>
              <a:cs typeface="+mn-cs"/>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Intimate fellowship with a holy God is not possible in the way that God had originally purposed</a:t>
            </a:r>
          </a:p>
        </p:txBody>
      </p:sp>
      <p:sp>
        <p:nvSpPr>
          <p:cNvPr id="8" name="TextBox 7"/>
          <p:cNvSpPr txBox="1"/>
          <p:nvPr/>
        </p:nvSpPr>
        <p:spPr>
          <a:xfrm>
            <a:off x="1003300" y="8382000"/>
            <a:ext cx="120015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God restores His creation to its original purpose and glory, breathing</a:t>
            </a:r>
            <a:r>
              <a:rPr kumimoji="0" lang="en-US" sz="3600" b="0" i="0" u="none" strike="noStrike" cap="none" spc="0" normalizeH="0" dirty="0" smtClean="0">
                <a:ln>
                  <a:noFill/>
                </a:ln>
                <a:solidFill>
                  <a:srgbClr val="000000"/>
                </a:solidFill>
                <a:effectLst/>
                <a:uFillTx/>
                <a:latin typeface="+mn-lt"/>
                <a:ea typeface="+mn-ea"/>
                <a:cs typeface="+mn-cs"/>
                <a:sym typeface="Helvetica Light"/>
              </a:rPr>
              <a:t> new life</a:t>
            </a:r>
            <a:endParaRPr lang="en-US" dirty="0" smtClean="0"/>
          </a:p>
        </p:txBody>
      </p:sp>
    </p:spTree>
    <p:extLst>
      <p:ext uri="{BB962C8B-B14F-4D97-AF65-F5344CB8AC3E}">
        <p14:creationId xmlns:p14="http://schemas.microsoft.com/office/powerpoint/2010/main" val="46684956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2" name="TextBox 1"/>
          <p:cNvSpPr txBox="1"/>
          <p:nvPr/>
        </p:nvSpPr>
        <p:spPr>
          <a:xfrm>
            <a:off x="177800" y="1371599"/>
            <a:ext cx="13004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000000"/>
                </a:solidFill>
                <a:effectLst/>
                <a:uFillTx/>
                <a:latin typeface="+mn-lt"/>
                <a:ea typeface="+mn-ea"/>
                <a:cs typeface="+mn-cs"/>
                <a:sym typeface="Helvetica Light"/>
              </a:rPr>
              <a:t>B. God’s Grace</a:t>
            </a:r>
            <a:r>
              <a:rPr kumimoji="0" lang="en-US" sz="4400" b="0" i="0" u="none" strike="noStrike" cap="none" spc="0" normalizeH="0" dirty="0" smtClean="0">
                <a:ln>
                  <a:noFill/>
                </a:ln>
                <a:solidFill>
                  <a:srgbClr val="000000"/>
                </a:solidFill>
                <a:effectLst/>
                <a:uFillTx/>
                <a:latin typeface="+mn-lt"/>
                <a:ea typeface="+mn-ea"/>
                <a:cs typeface="+mn-cs"/>
                <a:sym typeface="Helvetica Light"/>
              </a:rPr>
              <a:t> to Fallen Man</a:t>
            </a:r>
            <a:endParaRPr kumimoji="0" lang="en-US" sz="4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177800" y="2059474"/>
            <a:ext cx="12649200"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3600" b="0" i="0" u="none" strike="noStrike" cap="none" spc="0" normalizeH="0" dirty="0" smtClean="0">
                <a:ln>
                  <a:noFill/>
                </a:ln>
                <a:solidFill>
                  <a:srgbClr val="000000"/>
                </a:solidFill>
                <a:effectLst/>
                <a:uFillTx/>
                <a:latin typeface="+mn-lt"/>
                <a:ea typeface="+mn-ea"/>
                <a:cs typeface="+mn-cs"/>
                <a:sym typeface="Helvetica Light"/>
              </a:rPr>
              <a:t>2. Grace in Death</a:t>
            </a:r>
          </a:p>
          <a:p>
            <a:pPr marR="0" algn="l" defTabSz="584200" rtl="0" fontAlgn="auto" latinLnBrk="0" hangingPunct="0">
              <a:lnSpc>
                <a:spcPct val="100000"/>
              </a:lnSpc>
              <a:spcBef>
                <a:spcPts val="0"/>
              </a:spcBef>
              <a:spcAft>
                <a:spcPts val="0"/>
              </a:spcAft>
              <a:buClrTx/>
              <a:buSzTx/>
              <a:tabLst/>
            </a:pPr>
            <a:endParaRPr kumimoji="0" lang="en-US" sz="400" b="0" i="0" u="none" strike="noStrike" cap="none" spc="0" normalizeH="0" dirty="0" smtClean="0">
              <a:ln>
                <a:noFill/>
              </a:ln>
              <a:solidFill>
                <a:srgbClr val="000000"/>
              </a:solidFill>
              <a:effectLst/>
              <a:uFillTx/>
              <a:latin typeface="+mn-lt"/>
              <a:ea typeface="+mn-ea"/>
              <a:cs typeface="+mn-cs"/>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God’s desire is not to deprive man</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US" sz="400" dirty="0" smtClean="0"/>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Instead, God desires to be with man, with the tree of life in their midst, as it was in Eden, as it will be in the new heaven and new earth</a:t>
            </a:r>
            <a:endParaRPr kumimoji="0" lang="en-US" sz="400" b="0" i="0" u="none" strike="noStrike" cap="none" spc="0" normalizeH="0" dirty="0" smtClean="0">
              <a:ln>
                <a:noFill/>
              </a:ln>
              <a:solidFill>
                <a:srgbClr val="000000"/>
              </a:solidFill>
              <a:effectLst/>
              <a:uFillTx/>
              <a:latin typeface="+mn-lt"/>
              <a:ea typeface="+mn-ea"/>
              <a:cs typeface="+mn-cs"/>
              <a:sym typeface="Helvetica Light"/>
            </a:endParaRPr>
          </a:p>
          <a:p>
            <a:pPr lvl="1" indent="0" algn="l"/>
            <a:r>
              <a:rPr kumimoji="0" lang="en-US" b="0" i="0" u="none" strike="noStrike" cap="none" spc="0" normalizeH="0" baseline="0" dirty="0" smtClean="0">
                <a:ln>
                  <a:noFill/>
                </a:ln>
                <a:solidFill>
                  <a:srgbClr val="000000"/>
                </a:solidFill>
                <a:effectLst/>
                <a:uFillTx/>
                <a:latin typeface="+mn-lt"/>
                <a:ea typeface="+mn-ea"/>
                <a:cs typeface="+mn-cs"/>
                <a:sym typeface="Helvetica Light"/>
              </a:rPr>
              <a:t>	</a:t>
            </a:r>
            <a:endParaRPr kumimoji="0" lang="en-US" b="0" i="0" u="none" strike="noStrike" cap="none" spc="0" normalizeH="0" dirty="0" smtClean="0">
              <a:ln>
                <a:noFill/>
              </a:ln>
              <a:solidFill>
                <a:srgbClr val="000000"/>
              </a:solidFill>
              <a:effectLst/>
              <a:uFillTx/>
              <a:latin typeface="+mn-lt"/>
              <a:ea typeface="+mn-ea"/>
              <a:cs typeface="+mn-cs"/>
              <a:sym typeface="Helvetica Light"/>
            </a:endParaRPr>
          </a:p>
        </p:txBody>
      </p:sp>
      <p:sp>
        <p:nvSpPr>
          <p:cNvPr id="6" name="TextBox 5"/>
          <p:cNvSpPr txBox="1"/>
          <p:nvPr/>
        </p:nvSpPr>
        <p:spPr>
          <a:xfrm>
            <a:off x="368300" y="5029200"/>
            <a:ext cx="12268200" cy="52732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smtClean="0"/>
              <a:t>“9 The </a:t>
            </a:r>
            <a:r>
              <a:rPr lang="en-US" sz="3200" dirty="0"/>
              <a:t>tree of life was in the midst of the </a:t>
            </a:r>
            <a:r>
              <a:rPr lang="en-US" sz="3200" dirty="0" smtClean="0"/>
              <a:t>garden...” (Gen 2:9)</a:t>
            </a:r>
          </a:p>
          <a:p>
            <a:endParaRPr lang="en-US" sz="1200" dirty="0" smtClean="0"/>
          </a:p>
          <a:p>
            <a:endParaRPr lang="en-US" sz="400" dirty="0" smtClean="0"/>
          </a:p>
          <a:p>
            <a:pPr marR="0" defTabSz="584200" rtl="0" fontAlgn="auto" latinLnBrk="0" hangingPunct="0">
              <a:lnSpc>
                <a:spcPct val="100000"/>
              </a:lnSpc>
              <a:spcBef>
                <a:spcPts val="0"/>
              </a:spcBef>
              <a:spcAft>
                <a:spcPts val="0"/>
              </a:spcAft>
              <a:buClrTx/>
              <a:buSzTx/>
              <a:tabLst/>
            </a:pPr>
            <a:r>
              <a:rPr kumimoji="0" lang="en-US" sz="3200" b="0" i="0" u="none" strike="noStrike" cap="none" spc="0" normalizeH="0" dirty="0" smtClean="0">
                <a:ln>
                  <a:noFill/>
                </a:ln>
                <a:solidFill>
                  <a:srgbClr val="000000"/>
                </a:solidFill>
                <a:effectLst/>
                <a:uFillTx/>
                <a:sym typeface="Helvetica Light"/>
              </a:rPr>
              <a:t>“1 Then the angel showed me the river of the water of life, bright as crystal, flowing from the throne of God and of the Lamb 2 through the middle of the street of the city; also, on either side of the river, the tree of life with its twelve kinds of fruit, yielding its fruit each month. The leaves of the tree were for the healing of the nations. 3 No longer will there be anythin</a:t>
            </a:r>
            <a:r>
              <a:rPr lang="en-US" sz="3200" dirty="0" smtClean="0"/>
              <a:t>g accursed, but the throne of God and of the Lamb will be in it, and his servants will worship him.” (Rev 22:1-3)</a:t>
            </a:r>
            <a:endParaRPr kumimoji="0" lang="en-US" sz="3200" b="0" i="0" u="none" strike="noStrike" cap="none" spc="0" normalizeH="0" dirty="0">
              <a:ln>
                <a:noFill/>
              </a:ln>
              <a:solidFill>
                <a:srgbClr val="000000"/>
              </a:solidFill>
              <a:effectLst/>
              <a:uFillTx/>
              <a:sym typeface="Helvetica Light"/>
            </a:endParaRPr>
          </a:p>
          <a:p>
            <a:pPr marR="0" defTabSz="584200" rtl="0" fontAlgn="auto" latinLnBrk="0" hangingPunct="0">
              <a:lnSpc>
                <a:spcPct val="100000"/>
              </a:lnSpc>
              <a:spcBef>
                <a:spcPts val="0"/>
              </a:spcBef>
              <a:spcAft>
                <a:spcPts val="0"/>
              </a:spcAft>
              <a:buClrTx/>
              <a:buSzTx/>
              <a:tabLst/>
            </a:pPr>
            <a:endParaRPr kumimoji="0" lang="en-US" sz="3200" b="0" i="0" u="none" strike="noStrike" cap="none" spc="0" normalizeH="0" dirty="0" smtClean="0">
              <a:ln>
                <a:noFill/>
              </a:ln>
              <a:solidFill>
                <a:srgbClr val="000000"/>
              </a:solidFill>
              <a:effectLst/>
              <a:uFillTx/>
              <a:sym typeface="Helvetica Light"/>
            </a:endParaRPr>
          </a:p>
        </p:txBody>
      </p:sp>
    </p:spTree>
    <p:extLst>
      <p:ext uri="{BB962C8B-B14F-4D97-AF65-F5344CB8AC3E}">
        <p14:creationId xmlns:p14="http://schemas.microsoft.com/office/powerpoint/2010/main" val="266055931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2" name="TextBox 1"/>
          <p:cNvSpPr txBox="1"/>
          <p:nvPr/>
        </p:nvSpPr>
        <p:spPr>
          <a:xfrm>
            <a:off x="177800" y="1219200"/>
            <a:ext cx="13004800"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000000"/>
                </a:solidFill>
                <a:effectLst/>
                <a:uFillTx/>
                <a:latin typeface="+mn-lt"/>
                <a:ea typeface="+mn-ea"/>
                <a:cs typeface="+mn-cs"/>
                <a:sym typeface="Helvetica Light"/>
              </a:rPr>
              <a:t>Summary:</a:t>
            </a:r>
            <a:r>
              <a:rPr kumimoji="0" lang="en-US" sz="4400" b="0" i="0" u="none" strike="noStrike" cap="none" spc="0" normalizeH="0" dirty="0" smtClean="0">
                <a:ln>
                  <a:noFill/>
                </a:ln>
                <a:solidFill>
                  <a:srgbClr val="000000"/>
                </a:solidFill>
                <a:effectLst/>
                <a:uFillTx/>
                <a:latin typeface="+mn-lt"/>
                <a:ea typeface="+mn-ea"/>
                <a:cs typeface="+mn-cs"/>
                <a:sym typeface="Helvetica Light"/>
              </a:rPr>
              <a:t> God’s Grace in a Fallen World- the Gospel of Jesus Christ</a:t>
            </a:r>
          </a:p>
          <a:p>
            <a:pPr marL="0" marR="0" indent="0" algn="l" defTabSz="5842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177800" y="2667000"/>
            <a:ext cx="12649200" cy="6135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3600" b="0" i="0" u="none" strike="noStrike" cap="none" spc="0" normalizeH="0" dirty="0" smtClean="0">
                <a:ln>
                  <a:noFill/>
                </a:ln>
                <a:solidFill>
                  <a:srgbClr val="000000"/>
                </a:solidFill>
                <a:effectLst/>
                <a:uFillTx/>
                <a:latin typeface="+mn-lt"/>
                <a:ea typeface="+mn-ea"/>
                <a:cs typeface="+mn-cs"/>
                <a:sym typeface="Helvetica Light"/>
              </a:rPr>
              <a:t>The account of the Fall of Man captures the essence of God’s eternal grace of man- the gospel</a:t>
            </a:r>
            <a:endParaRPr kumimoji="0" lang="en-US" sz="1200" b="0" i="0" u="none" strike="noStrike" cap="none" spc="0" normalizeH="0" dirty="0" smtClean="0">
              <a:ln>
                <a:noFill/>
              </a:ln>
              <a:solidFill>
                <a:srgbClr val="000000"/>
              </a:solidFill>
              <a:effectLst/>
              <a:uFillTx/>
              <a:latin typeface="+mn-lt"/>
              <a:ea typeface="+mn-ea"/>
              <a:cs typeface="+mn-cs"/>
              <a:sym typeface="Helvetica Light"/>
            </a:endParaRPr>
          </a:p>
          <a:p>
            <a:pPr marR="0" algn="l" defTabSz="584200" rtl="0" fontAlgn="auto" latinLnBrk="0" hangingPunct="0">
              <a:lnSpc>
                <a:spcPct val="100000"/>
              </a:lnSpc>
              <a:spcBef>
                <a:spcPts val="0"/>
              </a:spcBef>
              <a:spcAft>
                <a:spcPts val="0"/>
              </a:spcAft>
              <a:buClrTx/>
              <a:buSzTx/>
              <a:tabLst/>
            </a:pPr>
            <a:endParaRPr kumimoji="0" lang="en-US" sz="400" b="0" i="0" u="none" strike="noStrike" cap="none" spc="0" normalizeH="0" dirty="0" smtClean="0">
              <a:ln>
                <a:noFill/>
              </a:ln>
              <a:solidFill>
                <a:srgbClr val="000000"/>
              </a:solidFill>
              <a:effectLst/>
              <a:uFillTx/>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sz="3200" dirty="0" smtClean="0"/>
              <a:t>He brings us out of our spiritual death and the painful suffering it brings, into new eternal life (Rom 8:18-25)</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US" sz="400" dirty="0" smtClean="0"/>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sz="3200" dirty="0" smtClean="0"/>
              <a:t>He will provide for us now and carry His work in us to completion (Phil 1:6)</a:t>
            </a:r>
          </a:p>
          <a:p>
            <a:pPr marR="0" algn="l" defTabSz="584200" rtl="0" fontAlgn="auto" latinLnBrk="0" hangingPunct="0">
              <a:lnSpc>
                <a:spcPct val="100000"/>
              </a:lnSpc>
              <a:spcBef>
                <a:spcPts val="0"/>
              </a:spcBef>
              <a:spcAft>
                <a:spcPts val="0"/>
              </a:spcAft>
              <a:buClrTx/>
              <a:buSzTx/>
              <a:tabLst/>
            </a:pPr>
            <a:endParaRPr kumimoji="0" lang="en-US" sz="400" b="0" i="0" u="none" strike="noStrike" cap="none" spc="0" normalizeH="0" dirty="0" smtClean="0">
              <a:ln>
                <a:noFill/>
              </a:ln>
              <a:solidFill>
                <a:srgbClr val="000000"/>
              </a:solidFill>
              <a:effectLst/>
              <a:uFillTx/>
              <a:sym typeface="Helvetica Light"/>
            </a:endParaRPr>
          </a:p>
          <a:p>
            <a:pPr marL="571500" lvl="1" indent="-571500" algn="l">
              <a:buFont typeface="Arial" panose="020B0604020202020204" pitchFamily="34" charset="0"/>
              <a:buChar char="•"/>
            </a:pPr>
            <a:r>
              <a:rPr kumimoji="0" lang="en-US" sz="3200" b="0" i="0" u="none" strike="noStrike" cap="none" spc="0" normalizeH="0" baseline="0" dirty="0" smtClean="0">
                <a:ln>
                  <a:noFill/>
                </a:ln>
                <a:solidFill>
                  <a:srgbClr val="000000"/>
                </a:solidFill>
                <a:effectLst/>
                <a:uFillTx/>
                <a:sym typeface="Helvetica Light"/>
              </a:rPr>
              <a:t>Jesus will be victorious over Satan and his followers (Rev 19)</a:t>
            </a:r>
          </a:p>
          <a:p>
            <a:pPr marL="571500" lvl="1" indent="-571500" algn="l">
              <a:buFont typeface="Arial" panose="020B0604020202020204" pitchFamily="34" charset="0"/>
              <a:buChar char="•"/>
            </a:pPr>
            <a:endParaRPr kumimoji="0" lang="en-US" sz="400" b="0" i="0" u="none" strike="noStrike" cap="none" spc="0" normalizeH="0" baseline="0" dirty="0" smtClean="0">
              <a:ln>
                <a:noFill/>
              </a:ln>
              <a:solidFill>
                <a:srgbClr val="000000"/>
              </a:solidFill>
              <a:effectLst/>
              <a:uFillTx/>
              <a:sym typeface="Helvetica Light"/>
            </a:endParaRPr>
          </a:p>
          <a:p>
            <a:pPr marL="571500" lvl="1" indent="-571500" algn="l">
              <a:buFont typeface="Arial" panose="020B0604020202020204" pitchFamily="34" charset="0"/>
              <a:buChar char="•"/>
            </a:pPr>
            <a:r>
              <a:rPr lang="en-US" sz="3200" dirty="0" smtClean="0"/>
              <a:t>These are by God’s own will, just as we receive His free gift of grace through no work of our own (</a:t>
            </a:r>
            <a:r>
              <a:rPr lang="en-US" sz="3200" dirty="0" err="1" smtClean="0"/>
              <a:t>Eph</a:t>
            </a:r>
            <a:r>
              <a:rPr lang="en-US" sz="3200" dirty="0" smtClean="0"/>
              <a:t> 2:8-9)</a:t>
            </a:r>
            <a:r>
              <a:rPr kumimoji="0" lang="en-US" sz="3200" b="0" i="0" u="none" strike="noStrike" cap="none" spc="0" normalizeH="0" baseline="0" dirty="0" smtClean="0">
                <a:ln>
                  <a:noFill/>
                </a:ln>
                <a:solidFill>
                  <a:srgbClr val="000000"/>
                </a:solidFill>
                <a:effectLst/>
                <a:uFillTx/>
                <a:sym typeface="Helvetica Light"/>
              </a:rPr>
              <a:t>	</a:t>
            </a:r>
          </a:p>
          <a:p>
            <a:pPr marL="571500" lvl="1" indent="-571500" algn="l">
              <a:buFont typeface="Arial" panose="020B0604020202020204" pitchFamily="34" charset="0"/>
              <a:buChar char="•"/>
            </a:pPr>
            <a:endParaRPr kumimoji="0" lang="en-US" sz="400" b="0" i="0" u="none" strike="noStrike" cap="none" spc="0" normalizeH="0" baseline="0" dirty="0" smtClean="0">
              <a:ln>
                <a:noFill/>
              </a:ln>
              <a:solidFill>
                <a:srgbClr val="000000"/>
              </a:solidFill>
              <a:effectLst/>
              <a:uFillTx/>
              <a:sym typeface="Helvetica Light"/>
            </a:endParaRPr>
          </a:p>
          <a:p>
            <a:pPr marL="571500" lvl="1" indent="-571500" algn="l">
              <a:buFont typeface="Arial" panose="020B0604020202020204" pitchFamily="34" charset="0"/>
              <a:buChar char="•"/>
            </a:pPr>
            <a:r>
              <a:rPr lang="en-US" sz="3200" dirty="0" smtClean="0"/>
              <a:t>If we would believe in His name, we will be dwelling with God as His children, fully clothed in His righteousness (John 1:12)</a:t>
            </a:r>
            <a:endParaRPr kumimoji="0" lang="en-US" sz="3200" b="0" i="0" u="none" strike="noStrike" cap="none" spc="0" normalizeH="0" dirty="0" smtClean="0">
              <a:ln>
                <a:noFill/>
              </a:ln>
              <a:solidFill>
                <a:srgbClr val="000000"/>
              </a:solidFill>
              <a:effectLst/>
              <a:uFillTx/>
              <a:sym typeface="Helvetica Light"/>
            </a:endParaRPr>
          </a:p>
        </p:txBody>
      </p:sp>
    </p:spTree>
    <p:extLst>
      <p:ext uri="{BB962C8B-B14F-4D97-AF65-F5344CB8AC3E}">
        <p14:creationId xmlns:p14="http://schemas.microsoft.com/office/powerpoint/2010/main" val="259782921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2" name="TextBox 1"/>
          <p:cNvSpPr txBox="1"/>
          <p:nvPr/>
        </p:nvSpPr>
        <p:spPr>
          <a:xfrm>
            <a:off x="50800" y="1786354"/>
            <a:ext cx="12954000"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000000"/>
                </a:solidFill>
                <a:effectLst/>
                <a:uFillTx/>
                <a:latin typeface="+mn-lt"/>
                <a:ea typeface="+mn-ea"/>
                <a:cs typeface="+mn-cs"/>
                <a:sym typeface="Helvetica Light"/>
              </a:rPr>
              <a:t>Discussion Questions:</a:t>
            </a:r>
          </a:p>
          <a:p>
            <a:pPr marR="0" algn="l" defTabSz="584200" rtl="0" fontAlgn="auto" latinLnBrk="0" hangingPunct="0">
              <a:lnSpc>
                <a:spcPct val="100000"/>
              </a:lnSpc>
              <a:spcBef>
                <a:spcPts val="0"/>
              </a:spcBef>
              <a:spcAft>
                <a:spcPts val="0"/>
              </a:spcAft>
              <a:buClrTx/>
              <a:buSzTx/>
              <a:tabLst/>
            </a:pPr>
            <a:endParaRPr lang="en-US" sz="4400" dirty="0"/>
          </a:p>
          <a:p>
            <a:pPr marR="0" algn="l" defTabSz="584200" rtl="0" fontAlgn="auto" latinLnBrk="0" hangingPunct="0">
              <a:lnSpc>
                <a:spcPct val="100000"/>
              </a:lnSpc>
              <a:spcBef>
                <a:spcPts val="0"/>
              </a:spcBef>
              <a:spcAft>
                <a:spcPts val="0"/>
              </a:spcAft>
              <a:buClrTx/>
              <a:buSzTx/>
              <a:tabLst/>
            </a:pPr>
            <a:r>
              <a:rPr kumimoji="0" lang="en-US" sz="4400" b="0" i="0" u="none" strike="noStrike" cap="none" spc="0" normalizeH="0" dirty="0" smtClean="0">
                <a:ln>
                  <a:noFill/>
                </a:ln>
                <a:solidFill>
                  <a:srgbClr val="000000"/>
                </a:solidFill>
                <a:effectLst/>
                <a:uFillTx/>
                <a:latin typeface="+mn-lt"/>
                <a:ea typeface="+mn-ea"/>
                <a:cs typeface="+mn-cs"/>
                <a:sym typeface="Helvetica Light"/>
              </a:rPr>
              <a:t>1. What do you make of God’s banishing Adam and Eve from the garden of Eden and the tree of life?</a:t>
            </a:r>
          </a:p>
          <a:p>
            <a:pPr marR="0" algn="l" defTabSz="584200" rtl="0" fontAlgn="auto" latinLnBrk="0" hangingPunct="0">
              <a:lnSpc>
                <a:spcPct val="100000"/>
              </a:lnSpc>
              <a:spcBef>
                <a:spcPts val="0"/>
              </a:spcBef>
              <a:spcAft>
                <a:spcPts val="0"/>
              </a:spcAft>
              <a:buClrTx/>
              <a:buSzTx/>
              <a:tabLst/>
            </a:pPr>
            <a:endParaRPr lang="en-US" sz="4400" dirty="0"/>
          </a:p>
          <a:p>
            <a:pPr marR="0" algn="l" defTabSz="584200" rtl="0" fontAlgn="auto" latinLnBrk="0" hangingPunct="0">
              <a:lnSpc>
                <a:spcPct val="100000"/>
              </a:lnSpc>
              <a:spcBef>
                <a:spcPts val="0"/>
              </a:spcBef>
              <a:spcAft>
                <a:spcPts val="0"/>
              </a:spcAft>
              <a:buClrTx/>
              <a:buSzTx/>
              <a:tabLst/>
            </a:pPr>
            <a:r>
              <a:rPr kumimoji="0" lang="en-US" sz="4400" b="0" i="0" u="none" strike="noStrike" cap="none" spc="0" normalizeH="0" dirty="0" smtClean="0">
                <a:ln>
                  <a:noFill/>
                </a:ln>
                <a:solidFill>
                  <a:srgbClr val="000000"/>
                </a:solidFill>
                <a:effectLst/>
                <a:uFillTx/>
                <a:latin typeface="+mn-lt"/>
                <a:ea typeface="+mn-ea"/>
                <a:cs typeface="+mn-cs"/>
                <a:sym typeface="Helvetica Light"/>
              </a:rPr>
              <a:t>2. In what ways did God reveal His grace in this passage?</a:t>
            </a:r>
          </a:p>
          <a:p>
            <a:pPr marL="0" marR="0" indent="0" algn="l" defTabSz="5842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58309015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6" name="TextBox 5"/>
          <p:cNvSpPr txBox="1"/>
          <p:nvPr/>
        </p:nvSpPr>
        <p:spPr>
          <a:xfrm>
            <a:off x="0" y="2243040"/>
            <a:ext cx="12827000" cy="62581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000" dirty="0" smtClean="0"/>
              <a:t>14 The Lord God said to the serpent, “Because you have done this, cursed are you above all livestock and above all beasts of the field; on your belly you shall go, and dust you shall eat all the days of your life. 15 I will put enmity between you and the woman, and between your offspring and her offspring; he shall bruise your head, and you shall bruise his heel.” 16 To the woman, he said, I will surely multiply your pain in childbearing; in pain you shall bring forth children. Your desire shall be for your husband, but he shall rule over you.”</a:t>
            </a:r>
            <a:endParaRPr kumimoji="0" lang="en-US" sz="4000" b="0" i="0" u="none" strike="noStrike" cap="none" spc="0" normalizeH="0" baseline="0" dirty="0">
              <a:ln>
                <a:noFill/>
              </a:ln>
              <a:solidFill>
                <a:srgbClr val="000000"/>
              </a:solidFill>
              <a:effectLst/>
              <a:uFillTx/>
              <a:sym typeface="Helvetica Light"/>
            </a:endParaRPr>
          </a:p>
        </p:txBody>
      </p:sp>
      <p:sp>
        <p:nvSpPr>
          <p:cNvPr id="7" name="TextBox 6"/>
          <p:cNvSpPr txBox="1"/>
          <p:nvPr/>
        </p:nvSpPr>
        <p:spPr>
          <a:xfrm>
            <a:off x="0" y="1469728"/>
            <a:ext cx="121412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0000"/>
                </a:solidFill>
                <a:effectLst/>
                <a:uFillTx/>
                <a:latin typeface="+mn-lt"/>
                <a:ea typeface="+mn-ea"/>
                <a:cs typeface="+mn-cs"/>
                <a:sym typeface="Helvetica Light"/>
              </a:rPr>
              <a:t>Gen 3:14-24 (ESV):</a:t>
            </a:r>
            <a:endParaRPr kumimoji="0" lang="en-US" sz="4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35538932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6" name="TextBox 5"/>
          <p:cNvSpPr txBox="1"/>
          <p:nvPr/>
        </p:nvSpPr>
        <p:spPr>
          <a:xfrm>
            <a:off x="0" y="2550817"/>
            <a:ext cx="1282700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000" dirty="0" smtClean="0"/>
              <a:t>17 And to Adam he said, “Because you have listened to the voice of your wife and have eaten of the tree of which I commanded you, ‘You shall not eat of it,’ cursed is the ground because of you; in pain you shall eat of it all the days of your life; 18 thorns and thistles it shall bring forth for you; and you shall eat the plants of the field. 19 By the sweat of your face you shall eat bread, till you return to the ground, for out </a:t>
            </a:r>
            <a:r>
              <a:rPr lang="en-US" sz="4000" dirty="0" smtClean="0"/>
              <a:t>of it you were taken; for you are dust, and to dust you shall return.”</a:t>
            </a:r>
            <a:endParaRPr kumimoji="0" lang="en-US" sz="40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296347133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6" name="TextBox 5"/>
          <p:cNvSpPr txBox="1"/>
          <p:nvPr/>
        </p:nvSpPr>
        <p:spPr>
          <a:xfrm>
            <a:off x="0" y="1627487"/>
            <a:ext cx="12827000"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buClrTx/>
              <a:buSzTx/>
              <a:buFontTx/>
              <a:buNone/>
              <a:tabLst/>
            </a:pPr>
            <a:r>
              <a:rPr lang="en-US" sz="4000" dirty="0" smtClean="0"/>
              <a:t>20 The man called his wife’s name Eve, because she was the mother of all living. 21 And the Lord God made for Adam and for his wife garments of skins and clothed them. 22 Then the Lord God said, ‘Behold, the man has become like one of us in knowing good and evil. Now, lest he reach out his hand and take also of the tree of life and eat, and live forever—’ therefore the Lord God sent him out from the garden of Eden to work the ground from which he was taken. 24 He drove out the man, and at the east of the garden of Eden he placed the cherubim and a flaming sword that turned every way to guard the way to the tree of life. (Gen 3:14-24, ESV)</a:t>
            </a:r>
            <a:endParaRPr kumimoji="0" lang="en-US" sz="40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262868290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2" name="TextBox 1"/>
          <p:cNvSpPr txBox="1"/>
          <p:nvPr/>
        </p:nvSpPr>
        <p:spPr>
          <a:xfrm>
            <a:off x="177800" y="1371599"/>
            <a:ext cx="13004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000000"/>
                </a:solidFill>
                <a:effectLst/>
                <a:uFillTx/>
                <a:latin typeface="+mn-lt"/>
                <a:ea typeface="+mn-ea"/>
                <a:cs typeface="+mn-cs"/>
                <a:sym typeface="Helvetica Light"/>
              </a:rPr>
              <a:t>A. The Lord Responds to the Sin of Man</a:t>
            </a:r>
            <a:endParaRPr kumimoji="0" lang="en-US" sz="4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153324" y="2254478"/>
            <a:ext cx="12649200" cy="47500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1. The Serpent (Satan)</a:t>
            </a:r>
          </a:p>
          <a:p>
            <a:pPr marL="742950" marR="0" indent="-742950" algn="l" defTabSz="584200" rtl="0" fontAlgn="auto" latinLnBrk="0" hangingPunct="0">
              <a:lnSpc>
                <a:spcPct val="100000"/>
              </a:lnSpc>
              <a:spcBef>
                <a:spcPts val="0"/>
              </a:spcBef>
              <a:spcAft>
                <a:spcPts val="0"/>
              </a:spcAft>
              <a:buClrTx/>
              <a:buSzTx/>
              <a:buFontTx/>
              <a:buAutoNum type="arabicPeriod"/>
              <a:tabLst/>
            </a:pPr>
            <a:endParaRPr kumimoji="0" lang="en-US" sz="600" b="0" i="0" u="none" strike="noStrike" cap="none" spc="0" normalizeH="0" baseline="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en-US" dirty="0"/>
              <a:t>	</a:t>
            </a:r>
            <a:r>
              <a:rPr lang="en-US" dirty="0" smtClean="0"/>
              <a:t>a. “</a:t>
            </a:r>
            <a:r>
              <a:rPr lang="en-US" dirty="0" smtClean="0">
                <a:solidFill>
                  <a:schemeClr val="accent1"/>
                </a:solidFill>
              </a:rPr>
              <a:t>Cursed</a:t>
            </a:r>
            <a:r>
              <a:rPr lang="en-US" dirty="0" smtClean="0"/>
              <a:t> are you…on your belly you shall go…”</a:t>
            </a:r>
          </a:p>
          <a:p>
            <a:pPr marL="0" marR="0" indent="0" algn="l" defTabSz="584200" rtl="0" fontAlgn="auto" latinLnBrk="0" hangingPunct="0">
              <a:lnSpc>
                <a:spcPct val="100000"/>
              </a:lnSpc>
              <a:spcBef>
                <a:spcPts val="0"/>
              </a:spcBef>
              <a:spcAft>
                <a:spcPts val="0"/>
              </a:spcAft>
              <a:buClrTx/>
              <a:buSzTx/>
              <a:buFontTx/>
              <a:buNone/>
              <a:tabLst/>
            </a:pPr>
            <a:endParaRPr lang="en-US" sz="400" dirty="0" smtClean="0"/>
          </a:p>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	</a:t>
            </a: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b. “I will</a:t>
            </a:r>
            <a:r>
              <a:rPr kumimoji="0" lang="en-US" sz="3600" b="0" i="0" u="none" strike="noStrike" cap="none" spc="0" normalizeH="0" dirty="0" smtClean="0">
                <a:ln>
                  <a:noFill/>
                </a:ln>
                <a:solidFill>
                  <a:srgbClr val="000000"/>
                </a:solidFill>
                <a:effectLst/>
                <a:uFillTx/>
                <a:latin typeface="+mn-lt"/>
                <a:ea typeface="+mn-ea"/>
                <a:cs typeface="+mn-cs"/>
                <a:sym typeface="Helvetica Light"/>
              </a:rPr>
              <a:t> put </a:t>
            </a:r>
            <a:r>
              <a:rPr kumimoji="0" lang="en-US" sz="3600" b="0" i="0" u="none" strike="noStrike" cap="none" spc="0" normalizeH="0" dirty="0" smtClean="0">
                <a:ln>
                  <a:noFill/>
                </a:ln>
                <a:solidFill>
                  <a:schemeClr val="accent1"/>
                </a:solidFill>
                <a:effectLst/>
                <a:uFillTx/>
                <a:latin typeface="+mn-lt"/>
                <a:ea typeface="+mn-ea"/>
                <a:cs typeface="+mn-cs"/>
                <a:sym typeface="Helvetica Light"/>
              </a:rPr>
              <a:t>enmity</a:t>
            </a:r>
            <a:r>
              <a:rPr kumimoji="0" lang="en-US" sz="3600" b="0" i="0" u="none" strike="noStrike" cap="none" spc="0" normalizeH="0" dirty="0" smtClean="0">
                <a:ln>
                  <a:noFill/>
                </a:ln>
                <a:solidFill>
                  <a:srgbClr val="000000"/>
                </a:solidFill>
                <a:effectLst/>
                <a:uFillTx/>
                <a:latin typeface="+mn-lt"/>
                <a:ea typeface="+mn-ea"/>
                <a:cs typeface="+mn-cs"/>
                <a:sym typeface="Helvetica Light"/>
              </a:rPr>
              <a:t> between you and the woman, and between your offspring and her offspring.”</a:t>
            </a:r>
          </a:p>
          <a:p>
            <a:pPr marL="0" marR="0" indent="0" algn="l" defTabSz="584200" rtl="0" fontAlgn="auto" latinLnBrk="0" hangingPunct="0">
              <a:lnSpc>
                <a:spcPct val="100000"/>
              </a:lnSpc>
              <a:spcBef>
                <a:spcPts val="0"/>
              </a:spcBef>
              <a:spcAft>
                <a:spcPts val="0"/>
              </a:spcAft>
              <a:buClrTx/>
              <a:buSzTx/>
              <a:buFontTx/>
              <a:buNone/>
              <a:tabLst/>
            </a:pPr>
            <a:endParaRPr kumimoji="0" lang="en-US" sz="400" b="0" i="0" u="none" strike="noStrike" cap="none" spc="0" normalizeH="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dirty="0" smtClean="0">
                <a:ln>
                  <a:noFill/>
                </a:ln>
                <a:solidFill>
                  <a:srgbClr val="000000"/>
                </a:solidFill>
                <a:effectLst/>
                <a:uFillTx/>
                <a:latin typeface="+mn-lt"/>
                <a:ea typeface="+mn-ea"/>
                <a:cs typeface="+mn-cs"/>
                <a:sym typeface="Helvetica Light"/>
              </a:rPr>
              <a:t>	c. </a:t>
            </a:r>
            <a:r>
              <a:rPr lang="en-US" dirty="0" smtClean="0"/>
              <a:t>“He shall bruise your </a:t>
            </a:r>
            <a:r>
              <a:rPr lang="en-US" dirty="0" smtClean="0">
                <a:solidFill>
                  <a:schemeClr val="accent1"/>
                </a:solidFill>
              </a:rPr>
              <a:t>head</a:t>
            </a:r>
            <a:r>
              <a:rPr lang="en-US" dirty="0" smtClean="0"/>
              <a:t>, and you shall bruise his </a:t>
            </a:r>
            <a:r>
              <a:rPr lang="en-US" dirty="0" smtClean="0">
                <a:solidFill>
                  <a:schemeClr val="accent1"/>
                </a:solidFill>
              </a:rPr>
              <a:t>heel</a:t>
            </a:r>
            <a:r>
              <a:rPr lang="en-US" dirty="0" smtClean="0"/>
              <a:t>.”</a:t>
            </a:r>
          </a:p>
          <a:p>
            <a:pPr lvl="1" indent="0" algn="l"/>
            <a:r>
              <a:rPr lang="en-US" dirty="0"/>
              <a:t>	</a:t>
            </a:r>
            <a:r>
              <a:rPr lang="en-US" dirty="0" smtClean="0"/>
              <a:t>	</a:t>
            </a:r>
            <a:endParaRPr kumimoji="0" lang="en-US" b="0" i="0" u="none" strike="noStrike" cap="none" spc="0" normalizeH="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en-US" baseline="0" dirty="0"/>
              <a:t>	</a:t>
            </a:r>
            <a:r>
              <a:rPr lang="en-US" baseline="0" dirty="0" smtClean="0"/>
              <a:t>	</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6" name="TextBox 5"/>
          <p:cNvSpPr txBox="1"/>
          <p:nvPr/>
        </p:nvSpPr>
        <p:spPr>
          <a:xfrm>
            <a:off x="1017616" y="5706705"/>
            <a:ext cx="11353800" cy="23801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Satan will</a:t>
            </a:r>
            <a:r>
              <a:rPr kumimoji="0" lang="en-US" sz="3600" b="0" i="0" u="none" strike="noStrike" cap="none" spc="0" normalizeH="0" dirty="0" smtClean="0">
                <a:ln>
                  <a:noFill/>
                </a:ln>
                <a:solidFill>
                  <a:srgbClr val="000000"/>
                </a:solidFill>
                <a:effectLst/>
                <a:uFillTx/>
                <a:latin typeface="+mn-lt"/>
                <a:ea typeface="+mn-ea"/>
                <a:cs typeface="+mn-cs"/>
                <a:sym typeface="Helvetica Light"/>
              </a:rPr>
              <a:t> cause suffering (the heel) but Eve’s offspring will ultimately crush Satan (the head)</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400" b="0" i="0" u="none" strike="noStrike" cap="none" spc="0" normalizeH="0" dirty="0" smtClean="0">
              <a:ln>
                <a:noFill/>
              </a:ln>
              <a:solidFill>
                <a:srgbClr val="000000"/>
              </a:solidFill>
              <a:effectLst/>
              <a:uFillTx/>
              <a:latin typeface="+mn-lt"/>
              <a:ea typeface="+mn-ea"/>
              <a:cs typeface="+mn-cs"/>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Jesus will suffer but ultimately crush Satan and his forces (Rev 19)</a:t>
            </a:r>
            <a:endParaRPr kumimoji="0" lang="en-US" sz="3600" b="0" i="0" u="none" strike="noStrike" cap="none" spc="0" normalizeH="0" dirty="0" smtClean="0">
              <a:ln>
                <a:noFill/>
              </a:ln>
              <a:solidFill>
                <a:srgbClr val="000000"/>
              </a:solidFill>
              <a:effectLst/>
              <a:uFillTx/>
              <a:latin typeface="+mn-lt"/>
              <a:ea typeface="+mn-ea"/>
              <a:cs typeface="+mn-cs"/>
              <a:sym typeface="Helvetica Light"/>
            </a:endParaRPr>
          </a:p>
        </p:txBody>
      </p:sp>
      <p:sp>
        <p:nvSpPr>
          <p:cNvPr id="8" name="TextBox 7"/>
          <p:cNvSpPr txBox="1"/>
          <p:nvPr/>
        </p:nvSpPr>
        <p:spPr>
          <a:xfrm>
            <a:off x="482600" y="8195806"/>
            <a:ext cx="121920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The serpent is a reminder of our fall, the presence of temptation, and</a:t>
            </a:r>
            <a:r>
              <a:rPr kumimoji="0" lang="en-US" sz="3600" b="0" i="0" u="none" strike="noStrike" cap="none" spc="0" normalizeH="0" dirty="0" smtClean="0">
                <a:ln>
                  <a:noFill/>
                </a:ln>
                <a:solidFill>
                  <a:srgbClr val="000000"/>
                </a:solidFill>
                <a:effectLst/>
                <a:uFillTx/>
                <a:latin typeface="+mn-lt"/>
                <a:ea typeface="+mn-ea"/>
                <a:cs typeface="+mn-cs"/>
                <a:sym typeface="Helvetica Light"/>
              </a:rPr>
              <a:t> of the gospel of Jesus Christ.</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91941392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2" name="TextBox 1"/>
          <p:cNvSpPr txBox="1"/>
          <p:nvPr/>
        </p:nvSpPr>
        <p:spPr>
          <a:xfrm>
            <a:off x="177800" y="1371599"/>
            <a:ext cx="13004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000000"/>
                </a:solidFill>
                <a:effectLst/>
                <a:uFillTx/>
                <a:latin typeface="+mn-lt"/>
                <a:ea typeface="+mn-ea"/>
                <a:cs typeface="+mn-cs"/>
                <a:sym typeface="Helvetica Light"/>
              </a:rPr>
              <a:t>A. The Lord Responds to the Sin of Man</a:t>
            </a:r>
            <a:endParaRPr kumimoji="0" lang="en-US" sz="4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219825" y="2185673"/>
            <a:ext cx="12649200" cy="4196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2. The Woman (Eve)</a:t>
            </a:r>
          </a:p>
          <a:p>
            <a:pPr marL="742950" marR="0" indent="-742950" algn="l" defTabSz="584200" rtl="0" fontAlgn="auto" latinLnBrk="0" hangingPunct="0">
              <a:lnSpc>
                <a:spcPct val="100000"/>
              </a:lnSpc>
              <a:spcBef>
                <a:spcPts val="0"/>
              </a:spcBef>
              <a:spcAft>
                <a:spcPts val="0"/>
              </a:spcAft>
              <a:buClrTx/>
              <a:buSzTx/>
              <a:buFontTx/>
              <a:buAutoNum type="arabicPeriod"/>
              <a:tabLst/>
            </a:pPr>
            <a:endParaRPr kumimoji="0" lang="en-US" sz="600" b="0" i="0" u="none" strike="noStrike" cap="none" spc="0" normalizeH="0" baseline="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en-US" dirty="0"/>
              <a:t>	</a:t>
            </a:r>
            <a:r>
              <a:rPr lang="en-US" dirty="0" smtClean="0"/>
              <a:t>a. “I will surely multiply your </a:t>
            </a:r>
            <a:r>
              <a:rPr lang="en-US" dirty="0" smtClean="0">
                <a:solidFill>
                  <a:schemeClr val="accent1"/>
                </a:solidFill>
              </a:rPr>
              <a:t>pain</a:t>
            </a:r>
            <a:r>
              <a:rPr lang="en-US" dirty="0" smtClean="0"/>
              <a:t> in childbearing…”</a:t>
            </a:r>
          </a:p>
          <a:p>
            <a:pPr marL="0" marR="0" indent="0" algn="l" defTabSz="584200" rtl="0" fontAlgn="auto" latinLnBrk="0" hangingPunct="0">
              <a:lnSpc>
                <a:spcPct val="100000"/>
              </a:lnSpc>
              <a:spcBef>
                <a:spcPts val="0"/>
              </a:spcBef>
              <a:spcAft>
                <a:spcPts val="0"/>
              </a:spcAft>
              <a:buClrTx/>
              <a:buSzTx/>
              <a:buFontTx/>
              <a:buNone/>
              <a:tabLst/>
            </a:pPr>
            <a:endParaRPr lang="en-US" dirty="0" smtClean="0"/>
          </a:p>
          <a:p>
            <a:pPr marL="0" marR="0" indent="0" algn="l" defTabSz="584200" rtl="0" fontAlgn="auto" latinLnBrk="0" hangingPunct="0">
              <a:lnSpc>
                <a:spcPct val="100000"/>
              </a:lnSpc>
              <a:spcBef>
                <a:spcPts val="0"/>
              </a:spcBef>
              <a:spcAft>
                <a:spcPts val="0"/>
              </a:spcAft>
              <a:buClrTx/>
              <a:buSzTx/>
              <a:buFontTx/>
              <a:buNone/>
              <a:tabLst/>
            </a:pPr>
            <a:endParaRPr lang="en-US" sz="400" dirty="0" smtClean="0"/>
          </a:p>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	</a:t>
            </a:r>
            <a:endParaRPr kumimoji="0" lang="en-US" sz="3600" b="0" i="0" u="none" strike="noStrike" cap="none" spc="0" normalizeH="0" baseline="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	b. “Your </a:t>
            </a:r>
            <a:r>
              <a:rPr kumimoji="0" lang="en-US" sz="3600" b="0" i="0" u="none" strike="noStrike" cap="none" spc="0" normalizeH="0" baseline="0" dirty="0" smtClean="0">
                <a:ln>
                  <a:noFill/>
                </a:ln>
                <a:solidFill>
                  <a:schemeClr val="accent1"/>
                </a:solidFill>
                <a:effectLst/>
                <a:uFillTx/>
                <a:latin typeface="+mn-lt"/>
                <a:ea typeface="+mn-ea"/>
                <a:cs typeface="+mn-cs"/>
                <a:sym typeface="Helvetica Light"/>
              </a:rPr>
              <a:t>desire</a:t>
            </a: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 shall be for your husband, and he shall </a:t>
            </a:r>
            <a:r>
              <a:rPr kumimoji="0" lang="en-US" sz="3600" b="0" i="0" u="none" strike="noStrike" cap="none" spc="0" normalizeH="0" baseline="0" dirty="0" smtClean="0">
                <a:ln>
                  <a:noFill/>
                </a:ln>
                <a:solidFill>
                  <a:schemeClr val="accent1"/>
                </a:solidFill>
                <a:effectLst/>
                <a:uFillTx/>
                <a:latin typeface="+mn-lt"/>
                <a:ea typeface="+mn-ea"/>
                <a:cs typeface="+mn-cs"/>
                <a:sym typeface="Helvetica Light"/>
              </a:rPr>
              <a:t>rule</a:t>
            </a: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 over you.”</a:t>
            </a:r>
            <a:endParaRPr kumimoji="0" lang="en-US" sz="3600" b="0" i="0" u="none" strike="noStrike" cap="none" spc="0" normalizeH="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kumimoji="0" lang="en-US" sz="400" b="0" i="0" u="none" strike="noStrike" cap="none" spc="0" normalizeH="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dirty="0" smtClean="0">
                <a:ln>
                  <a:noFill/>
                </a:ln>
                <a:solidFill>
                  <a:srgbClr val="000000"/>
                </a:solidFill>
                <a:effectLst/>
                <a:uFillTx/>
                <a:latin typeface="+mn-lt"/>
                <a:ea typeface="+mn-ea"/>
                <a:cs typeface="+mn-cs"/>
                <a:sym typeface="Helvetica Light"/>
              </a:rPr>
              <a:t>	</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6" name="TextBox 5"/>
          <p:cNvSpPr txBox="1"/>
          <p:nvPr/>
        </p:nvSpPr>
        <p:spPr>
          <a:xfrm>
            <a:off x="1017616" y="5706705"/>
            <a:ext cx="11506200" cy="23801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Desire and rule have both been</a:t>
            </a:r>
            <a:r>
              <a:rPr kumimoji="0" lang="en-US" sz="3600" b="0" i="0" u="none" strike="noStrike" cap="none" spc="0" normalizeH="0" dirty="0" smtClean="0">
                <a:ln>
                  <a:noFill/>
                </a:ln>
                <a:solidFill>
                  <a:srgbClr val="000000"/>
                </a:solidFill>
                <a:effectLst/>
                <a:uFillTx/>
                <a:latin typeface="+mn-lt"/>
                <a:ea typeface="+mn-ea"/>
                <a:cs typeface="+mn-cs"/>
                <a:sym typeface="Helvetica Light"/>
              </a:rPr>
              <a:t> tainted (rejection of male headship, objectification of women)</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400" b="0" i="0" u="none" strike="noStrike" cap="none" spc="0" normalizeH="0" dirty="0" smtClean="0">
              <a:ln>
                <a:noFill/>
              </a:ln>
              <a:solidFill>
                <a:srgbClr val="000000"/>
              </a:solidFill>
              <a:effectLst/>
              <a:uFillTx/>
              <a:latin typeface="+mn-lt"/>
              <a:ea typeface="+mn-ea"/>
              <a:cs typeface="+mn-cs"/>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Perversion of good things is a trademark of our fallen world: relationships, entertainment, money, etc.</a:t>
            </a:r>
            <a:endParaRPr kumimoji="0" lang="en-US" sz="3600" b="0" i="0" u="none" strike="noStrike" cap="none" spc="0" normalizeH="0" dirty="0" smtClean="0">
              <a:ln>
                <a:noFill/>
              </a:ln>
              <a:solidFill>
                <a:srgbClr val="000000"/>
              </a:solidFill>
              <a:effectLst/>
              <a:uFillTx/>
              <a:latin typeface="+mn-lt"/>
              <a:ea typeface="+mn-ea"/>
              <a:cs typeface="+mn-cs"/>
              <a:sym typeface="Helvetica Light"/>
            </a:endParaRPr>
          </a:p>
        </p:txBody>
      </p:sp>
      <p:sp>
        <p:nvSpPr>
          <p:cNvPr id="7" name="TextBox 6"/>
          <p:cNvSpPr txBox="1"/>
          <p:nvPr/>
        </p:nvSpPr>
        <p:spPr>
          <a:xfrm>
            <a:off x="1170016" y="3401390"/>
            <a:ext cx="1135380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“Be fruitful</a:t>
            </a:r>
            <a:r>
              <a:rPr kumimoji="0" lang="en-US" sz="3600" b="0" i="0" u="none" strike="noStrike" cap="none" spc="0" normalizeH="0" dirty="0" smtClean="0">
                <a:ln>
                  <a:noFill/>
                </a:ln>
                <a:solidFill>
                  <a:srgbClr val="000000"/>
                </a:solidFill>
                <a:effectLst/>
                <a:uFillTx/>
                <a:latin typeface="+mn-lt"/>
                <a:ea typeface="+mn-ea"/>
                <a:cs typeface="+mn-cs"/>
                <a:sym typeface="Helvetica Light"/>
              </a:rPr>
              <a:t> and multiply and fill the earth…” (Gen 1:28)</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3600" b="0" i="0" u="none" strike="noStrike" cap="none" spc="0" normalizeH="0" dirty="0" smtClean="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38529727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2" name="TextBox 1"/>
          <p:cNvSpPr txBox="1"/>
          <p:nvPr/>
        </p:nvSpPr>
        <p:spPr>
          <a:xfrm>
            <a:off x="177800" y="1371599"/>
            <a:ext cx="13004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000000"/>
                </a:solidFill>
                <a:effectLst/>
                <a:uFillTx/>
                <a:latin typeface="+mn-lt"/>
                <a:ea typeface="+mn-ea"/>
                <a:cs typeface="+mn-cs"/>
                <a:sym typeface="Helvetica Light"/>
              </a:rPr>
              <a:t>A. The Lord Responds to the Sin of Man</a:t>
            </a:r>
            <a:endParaRPr kumimoji="0" lang="en-US" sz="4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177800" y="2178548"/>
            <a:ext cx="12649200" cy="30264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en-US" dirty="0"/>
              <a:t>3</a:t>
            </a: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 </a:t>
            </a:r>
            <a:r>
              <a:rPr lang="en-US" dirty="0" smtClean="0"/>
              <a:t>Adam</a:t>
            </a:r>
            <a:endParaRPr kumimoji="0" lang="en-US" sz="3600" b="0" i="0" u="none" strike="noStrike" cap="none" spc="0" normalizeH="0" baseline="0" dirty="0" smtClean="0">
              <a:ln>
                <a:noFill/>
              </a:ln>
              <a:solidFill>
                <a:srgbClr val="000000"/>
              </a:solidFill>
              <a:effectLst/>
              <a:uFillTx/>
              <a:latin typeface="+mn-lt"/>
              <a:ea typeface="+mn-ea"/>
              <a:cs typeface="+mn-cs"/>
              <a:sym typeface="Helvetica Light"/>
            </a:endParaRPr>
          </a:p>
          <a:p>
            <a:pPr marL="742950" marR="0" indent="-742950" algn="l" defTabSz="584200" rtl="0" fontAlgn="auto" latinLnBrk="0" hangingPunct="0">
              <a:lnSpc>
                <a:spcPct val="100000"/>
              </a:lnSpc>
              <a:spcBef>
                <a:spcPts val="0"/>
              </a:spcBef>
              <a:spcAft>
                <a:spcPts val="0"/>
              </a:spcAft>
              <a:buClrTx/>
              <a:buSzTx/>
              <a:buFontTx/>
              <a:buAutoNum type="arabicPeriod"/>
              <a:tabLst/>
            </a:pPr>
            <a:endParaRPr kumimoji="0" lang="en-US" sz="600" b="0" i="0" u="none" strike="noStrike" cap="none" spc="0" normalizeH="0" baseline="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en-US" dirty="0"/>
              <a:t>	</a:t>
            </a:r>
            <a:r>
              <a:rPr lang="en-US" dirty="0" smtClean="0"/>
              <a:t>a. “</a:t>
            </a:r>
            <a:r>
              <a:rPr lang="en-US" dirty="0" smtClean="0">
                <a:solidFill>
                  <a:schemeClr val="accent1"/>
                </a:solidFill>
              </a:rPr>
              <a:t>Cursed</a:t>
            </a:r>
            <a:r>
              <a:rPr lang="en-US" dirty="0" smtClean="0"/>
              <a:t> is the ground because of you…”</a:t>
            </a:r>
          </a:p>
          <a:p>
            <a:pPr marL="0" marR="0" indent="0" algn="l" defTabSz="584200" rtl="0" fontAlgn="auto" latinLnBrk="0" hangingPunct="0">
              <a:lnSpc>
                <a:spcPct val="100000"/>
              </a:lnSpc>
              <a:spcBef>
                <a:spcPts val="0"/>
              </a:spcBef>
              <a:spcAft>
                <a:spcPts val="0"/>
              </a:spcAft>
              <a:buClrTx/>
              <a:buSzTx/>
              <a:buFontTx/>
              <a:buNone/>
              <a:tabLst/>
            </a:pPr>
            <a:endParaRPr lang="en-US" dirty="0" smtClean="0"/>
          </a:p>
          <a:p>
            <a:pPr marL="0" marR="0" indent="0" algn="l" defTabSz="584200" rtl="0" fontAlgn="auto" latinLnBrk="0" hangingPunct="0">
              <a:lnSpc>
                <a:spcPct val="100000"/>
              </a:lnSpc>
              <a:spcBef>
                <a:spcPts val="0"/>
              </a:spcBef>
              <a:spcAft>
                <a:spcPts val="0"/>
              </a:spcAft>
              <a:buClrTx/>
              <a:buSzTx/>
              <a:buFontTx/>
              <a:buNone/>
              <a:tabLst/>
            </a:pPr>
            <a:endParaRPr lang="en-US" sz="400" dirty="0" smtClean="0"/>
          </a:p>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	</a:t>
            </a:r>
          </a:p>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	</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7" name="TextBox 6"/>
          <p:cNvSpPr txBox="1"/>
          <p:nvPr/>
        </p:nvSpPr>
        <p:spPr>
          <a:xfrm>
            <a:off x="996142" y="3691783"/>
            <a:ext cx="10285384"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584200" rtl="0" fontAlgn="auto" latinLnBrk="0" hangingPunct="0">
              <a:lnSpc>
                <a:spcPct val="100000"/>
              </a:lnSpc>
              <a:spcBef>
                <a:spcPts val="0"/>
              </a:spcBef>
              <a:spcAft>
                <a:spcPts val="0"/>
              </a:spcAft>
              <a:buClrTx/>
              <a:buSzTx/>
              <a:tabLst/>
            </a:pPr>
            <a:r>
              <a:rPr kumimoji="0" lang="en-US" sz="3200" b="0" i="0" u="none" strike="noStrike" cap="none" spc="0" normalizeH="0" dirty="0" smtClean="0">
                <a:ln>
                  <a:noFill/>
                </a:ln>
                <a:solidFill>
                  <a:srgbClr val="000000"/>
                </a:solidFill>
                <a:effectLst/>
                <a:uFillTx/>
                <a:latin typeface="+mn-lt"/>
                <a:ea typeface="+mn-ea"/>
                <a:cs typeface="+mn-cs"/>
                <a:sym typeface="Helvetica Light"/>
              </a:rPr>
              <a:t>“20 For the creation was subjected to futility, not willingly, but because of him who subjected it, 21 in hope that the creation itself will be set free from its </a:t>
            </a:r>
            <a:r>
              <a:rPr kumimoji="0" lang="en-US" sz="3200" b="1" i="0" u="none" strike="noStrike" cap="none" spc="0" normalizeH="0" dirty="0" smtClean="0">
                <a:ln>
                  <a:noFill/>
                </a:ln>
                <a:solidFill>
                  <a:srgbClr val="000000"/>
                </a:solidFill>
                <a:effectLst/>
                <a:uFillTx/>
                <a:latin typeface="+mn-lt"/>
                <a:ea typeface="+mn-ea"/>
                <a:cs typeface="+mn-cs"/>
                <a:sym typeface="Helvetica Light"/>
              </a:rPr>
              <a:t>bondage to corruption</a:t>
            </a:r>
            <a:r>
              <a:rPr kumimoji="0" lang="en-US" sz="3200" b="0" i="0" u="none" strike="noStrike" cap="none" spc="0" normalizeH="0" dirty="0" smtClean="0">
                <a:ln>
                  <a:noFill/>
                </a:ln>
                <a:solidFill>
                  <a:srgbClr val="000000"/>
                </a:solidFill>
                <a:effectLst/>
                <a:uFillTx/>
                <a:latin typeface="+mn-lt"/>
                <a:ea typeface="+mn-ea"/>
                <a:cs typeface="+mn-cs"/>
                <a:sym typeface="Helvetica Light"/>
              </a:rPr>
              <a:t> and obtain the freedom of the glory of the children of God. 22 For we know that the whole creation has been </a:t>
            </a:r>
            <a:r>
              <a:rPr kumimoji="0" lang="en-US" sz="3200" b="1" i="0" u="none" strike="noStrike" cap="none" spc="0" normalizeH="0" dirty="0" smtClean="0">
                <a:ln>
                  <a:noFill/>
                </a:ln>
                <a:solidFill>
                  <a:srgbClr val="000000"/>
                </a:solidFill>
                <a:effectLst/>
                <a:uFillTx/>
                <a:latin typeface="+mn-lt"/>
                <a:ea typeface="+mn-ea"/>
                <a:cs typeface="+mn-cs"/>
                <a:sym typeface="Helvetica Light"/>
              </a:rPr>
              <a:t>groaning together in the pains of childbirth </a:t>
            </a:r>
            <a:r>
              <a:rPr kumimoji="0" lang="en-US" sz="3200" b="0" i="0" u="none" strike="noStrike" cap="none" spc="0" normalizeH="0" dirty="0" smtClean="0">
                <a:ln>
                  <a:noFill/>
                </a:ln>
                <a:solidFill>
                  <a:srgbClr val="000000"/>
                </a:solidFill>
                <a:effectLst/>
                <a:uFillTx/>
                <a:latin typeface="+mn-lt"/>
                <a:ea typeface="+mn-ea"/>
                <a:cs typeface="+mn-cs"/>
                <a:sym typeface="Helvetica Light"/>
              </a:rPr>
              <a:t>until now.”(Rom 8:20-22)</a:t>
            </a:r>
          </a:p>
        </p:txBody>
      </p:sp>
    </p:spTree>
    <p:extLst>
      <p:ext uri="{BB962C8B-B14F-4D97-AF65-F5344CB8AC3E}">
        <p14:creationId xmlns:p14="http://schemas.microsoft.com/office/powerpoint/2010/main" val="65772426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2" name="TextBox 1"/>
          <p:cNvSpPr txBox="1"/>
          <p:nvPr/>
        </p:nvSpPr>
        <p:spPr>
          <a:xfrm>
            <a:off x="177800" y="1371599"/>
            <a:ext cx="13004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000000"/>
                </a:solidFill>
                <a:effectLst/>
                <a:uFillTx/>
                <a:latin typeface="+mn-lt"/>
                <a:ea typeface="+mn-ea"/>
                <a:cs typeface="+mn-cs"/>
                <a:sym typeface="Helvetica Light"/>
              </a:rPr>
              <a:t>A. The Lord Responds to the Sin of Man</a:t>
            </a:r>
            <a:endParaRPr kumimoji="0" lang="en-US" sz="4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155171" y="1814096"/>
            <a:ext cx="12649200" cy="67813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lang="en-US" dirty="0"/>
              <a:t>3</a:t>
            </a: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 </a:t>
            </a:r>
            <a:r>
              <a:rPr lang="en-US" dirty="0" smtClean="0"/>
              <a:t>Adam</a:t>
            </a:r>
            <a:endParaRPr kumimoji="0" lang="en-US" sz="3600" b="0" i="0" u="none" strike="noStrike" cap="none" spc="0" normalizeH="0" baseline="0" dirty="0" smtClean="0">
              <a:ln>
                <a:noFill/>
              </a:ln>
              <a:solidFill>
                <a:srgbClr val="000000"/>
              </a:solidFill>
              <a:effectLst/>
              <a:uFillTx/>
              <a:latin typeface="+mn-lt"/>
              <a:ea typeface="+mn-ea"/>
              <a:cs typeface="+mn-cs"/>
              <a:sym typeface="Helvetica Light"/>
            </a:endParaRPr>
          </a:p>
          <a:p>
            <a:pPr marL="742950" marR="0" indent="-742950" algn="l" defTabSz="584200" rtl="0" fontAlgn="auto" latinLnBrk="0" hangingPunct="0">
              <a:lnSpc>
                <a:spcPct val="100000"/>
              </a:lnSpc>
              <a:spcBef>
                <a:spcPts val="0"/>
              </a:spcBef>
              <a:spcAft>
                <a:spcPts val="0"/>
              </a:spcAft>
              <a:buClrTx/>
              <a:buSzTx/>
              <a:buFontTx/>
              <a:buAutoNum type="arabicPeriod"/>
              <a:tabLst/>
            </a:pPr>
            <a:endParaRPr kumimoji="0" lang="en-US" sz="600" b="0" i="0" u="none" strike="noStrike" cap="none" spc="0" normalizeH="0" baseline="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en-US" dirty="0"/>
              <a:t>	</a:t>
            </a:r>
            <a:r>
              <a:rPr lang="en-US" dirty="0" smtClean="0"/>
              <a:t>b. “In </a:t>
            </a:r>
            <a:r>
              <a:rPr lang="en-US" dirty="0" smtClean="0">
                <a:solidFill>
                  <a:schemeClr val="accent1"/>
                </a:solidFill>
              </a:rPr>
              <a:t>pain</a:t>
            </a:r>
            <a:r>
              <a:rPr lang="en-US" dirty="0" smtClean="0"/>
              <a:t> you shall eat of [the ground] all the days of your life”</a:t>
            </a:r>
          </a:p>
          <a:p>
            <a:pPr marL="0" marR="0" indent="0" algn="l" defTabSz="584200" rtl="0" fontAlgn="auto" latinLnBrk="0" hangingPunct="0">
              <a:lnSpc>
                <a:spcPct val="100000"/>
              </a:lnSpc>
              <a:spcBef>
                <a:spcPts val="0"/>
              </a:spcBef>
              <a:spcAft>
                <a:spcPts val="0"/>
              </a:spcAft>
              <a:buClrTx/>
              <a:buSzTx/>
              <a:buFontTx/>
              <a:buNone/>
              <a:tabLst/>
            </a:pPr>
            <a:endParaRPr lang="en-US" dirty="0"/>
          </a:p>
          <a:p>
            <a:pPr marL="0" marR="0" indent="0" algn="l" defTabSz="584200" rtl="0" fontAlgn="auto" latinLnBrk="0" hangingPunct="0">
              <a:lnSpc>
                <a:spcPct val="100000"/>
              </a:lnSpc>
              <a:spcBef>
                <a:spcPts val="0"/>
              </a:spcBef>
              <a:spcAft>
                <a:spcPts val="0"/>
              </a:spcAft>
              <a:buClrTx/>
              <a:buSzTx/>
              <a:buFontTx/>
              <a:buNone/>
              <a:tabLst/>
            </a:pPr>
            <a:endParaRPr lang="en-US" dirty="0" smtClean="0"/>
          </a:p>
          <a:p>
            <a:pPr marL="0" marR="0" indent="0" algn="l" defTabSz="584200" rtl="0" fontAlgn="auto" latinLnBrk="0" hangingPunct="0">
              <a:lnSpc>
                <a:spcPct val="100000"/>
              </a:lnSpc>
              <a:spcBef>
                <a:spcPts val="0"/>
              </a:spcBef>
              <a:spcAft>
                <a:spcPts val="0"/>
              </a:spcAft>
              <a:buClrTx/>
              <a:buSzTx/>
              <a:buFontTx/>
              <a:buNone/>
              <a:tabLst/>
            </a:pPr>
            <a:r>
              <a:rPr lang="en-US" dirty="0" smtClean="0"/>
              <a:t>	</a:t>
            </a:r>
          </a:p>
          <a:p>
            <a:pPr marL="0" marR="0" indent="0" algn="l" defTabSz="584200" rtl="0" fontAlgn="auto" latinLnBrk="0" hangingPunct="0">
              <a:lnSpc>
                <a:spcPct val="100000"/>
              </a:lnSpc>
              <a:spcBef>
                <a:spcPts val="0"/>
              </a:spcBef>
              <a:spcAft>
                <a:spcPts val="0"/>
              </a:spcAft>
              <a:buClrTx/>
              <a:buSzTx/>
              <a:buFontTx/>
              <a:buNone/>
              <a:tabLst/>
            </a:pPr>
            <a:endParaRPr lang="en-US" dirty="0"/>
          </a:p>
          <a:p>
            <a:pPr marL="0" marR="0" indent="0" algn="l" defTabSz="584200" rtl="0" fontAlgn="auto" latinLnBrk="0" hangingPunct="0">
              <a:lnSpc>
                <a:spcPct val="100000"/>
              </a:lnSpc>
              <a:spcBef>
                <a:spcPts val="0"/>
              </a:spcBef>
              <a:spcAft>
                <a:spcPts val="0"/>
              </a:spcAft>
              <a:buClrTx/>
              <a:buSzTx/>
              <a:buFontTx/>
              <a:buNone/>
              <a:tabLst/>
            </a:pPr>
            <a:endParaRPr lang="en-US" sz="400" dirty="0" smtClean="0"/>
          </a:p>
          <a:p>
            <a:pPr marL="0" marR="0" indent="0" algn="l" defTabSz="584200" rtl="0" fontAlgn="auto" latinLnBrk="0" hangingPunct="0">
              <a:lnSpc>
                <a:spcPct val="100000"/>
              </a:lnSpc>
              <a:spcBef>
                <a:spcPts val="0"/>
              </a:spcBef>
              <a:spcAft>
                <a:spcPts val="0"/>
              </a:spcAft>
              <a:buClrTx/>
              <a:buSzTx/>
              <a:buFontTx/>
              <a:buNone/>
              <a:tabLst/>
            </a:pPr>
            <a:endParaRPr lang="en-US" sz="800" dirty="0" smtClean="0"/>
          </a:p>
          <a:p>
            <a:pPr marL="0" marR="0" indent="0" algn="l" defTabSz="584200" rtl="0" fontAlgn="auto" latinLnBrk="0" hangingPunct="0">
              <a:lnSpc>
                <a:spcPct val="100000"/>
              </a:lnSpc>
              <a:spcBef>
                <a:spcPts val="0"/>
              </a:spcBef>
              <a:spcAft>
                <a:spcPts val="0"/>
              </a:spcAft>
              <a:buClrTx/>
              <a:buSzTx/>
              <a:buFontTx/>
              <a:buNone/>
              <a:tabLst/>
            </a:pPr>
            <a:r>
              <a:rPr lang="en-US" dirty="0" smtClean="0"/>
              <a:t>c. “By the sweat of your face you shall eat bread, till you </a:t>
            </a:r>
            <a:r>
              <a:rPr lang="en-US" dirty="0" smtClean="0">
                <a:solidFill>
                  <a:schemeClr val="accent1"/>
                </a:solidFill>
              </a:rPr>
              <a:t>return to the ground (die)</a:t>
            </a:r>
            <a:r>
              <a:rPr lang="en-US" dirty="0" smtClean="0"/>
              <a:t>…”</a:t>
            </a:r>
          </a:p>
          <a:p>
            <a:pPr marL="0" marR="0" indent="0" algn="l" defTabSz="584200" rtl="0" fontAlgn="auto" latinLnBrk="0" hangingPunct="0">
              <a:lnSpc>
                <a:spcPct val="100000"/>
              </a:lnSpc>
              <a:spcBef>
                <a:spcPts val="0"/>
              </a:spcBef>
              <a:spcAft>
                <a:spcPts val="0"/>
              </a:spcAft>
              <a:buClrTx/>
              <a:buSzTx/>
              <a:buFontTx/>
              <a:buNone/>
              <a:tabLst/>
            </a:pPr>
            <a:endParaRPr lang="en-US" sz="400" dirty="0" smtClean="0"/>
          </a:p>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	</a:t>
            </a:r>
          </a:p>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	</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7" name="TextBox 6"/>
          <p:cNvSpPr txBox="1"/>
          <p:nvPr/>
        </p:nvSpPr>
        <p:spPr>
          <a:xfrm>
            <a:off x="428567" y="4974078"/>
            <a:ext cx="11582400"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584200" rtl="0" fontAlgn="auto" latinLnBrk="0" hangingPunct="0">
              <a:lnSpc>
                <a:spcPct val="100000"/>
              </a:lnSpc>
              <a:spcBef>
                <a:spcPts val="0"/>
              </a:spcBef>
              <a:spcAft>
                <a:spcPts val="0"/>
              </a:spcAft>
              <a:buClrTx/>
              <a:buSzTx/>
              <a:tabLst/>
            </a:pPr>
            <a:r>
              <a:rPr kumimoji="0" lang="en-US" sz="3200" b="0" i="0" u="none" strike="noStrike" cap="none" spc="0" normalizeH="0" dirty="0" smtClean="0">
                <a:ln>
                  <a:noFill/>
                </a:ln>
                <a:solidFill>
                  <a:srgbClr val="000000"/>
                </a:solidFill>
                <a:effectLst/>
                <a:uFillTx/>
                <a:latin typeface="+mn-lt"/>
                <a:ea typeface="+mn-ea"/>
                <a:cs typeface="+mn-cs"/>
                <a:sym typeface="Helvetica Light"/>
              </a:rPr>
              <a:t>“15 The Lord God </a:t>
            </a:r>
            <a:r>
              <a:rPr lang="en-US" sz="3200" dirty="0" smtClean="0"/>
              <a:t>took the man and put him in the garden of Eden to work it and keep it.” Gen 2:15</a:t>
            </a:r>
            <a:r>
              <a:rPr kumimoji="0" lang="en-US" sz="3200" b="0" i="0" u="none" strike="noStrike" cap="none" spc="0" normalizeH="0" dirty="0" smtClean="0">
                <a:ln>
                  <a:noFill/>
                </a:ln>
                <a:solidFill>
                  <a:srgbClr val="000000"/>
                </a:solidFill>
                <a:effectLst/>
                <a:uFillTx/>
                <a:latin typeface="+mn-lt"/>
                <a:ea typeface="+mn-ea"/>
                <a:cs typeface="+mn-cs"/>
                <a:sym typeface="Helvetica Light"/>
              </a:rPr>
              <a:t>)</a:t>
            </a:r>
          </a:p>
        </p:txBody>
      </p:sp>
      <p:sp>
        <p:nvSpPr>
          <p:cNvPr id="6" name="TextBox 5"/>
          <p:cNvSpPr txBox="1"/>
          <p:nvPr/>
        </p:nvSpPr>
        <p:spPr>
          <a:xfrm>
            <a:off x="982744" y="7221172"/>
            <a:ext cx="1182162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b="0" i="0" u="none" strike="noStrike" cap="none" spc="0" normalizeH="0" dirty="0" smtClean="0">
                <a:ln>
                  <a:noFill/>
                </a:ln>
                <a:solidFill>
                  <a:srgbClr val="000000"/>
                </a:solidFill>
                <a:effectLst/>
                <a:uFillTx/>
                <a:sym typeface="Helvetica Light"/>
              </a:rPr>
              <a:t>Death is the true consequence of sin</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400" b="0" i="0" u="none" strike="noStrike" cap="none" spc="0" normalizeH="0" dirty="0" smtClean="0">
              <a:ln>
                <a:noFill/>
              </a:ln>
              <a:solidFill>
                <a:srgbClr val="000000"/>
              </a:solidFill>
              <a:effectLst/>
              <a:uFillTx/>
              <a:sym typeface="Helvetica Light"/>
            </a:endParaRPr>
          </a:p>
        </p:txBody>
      </p:sp>
      <p:sp>
        <p:nvSpPr>
          <p:cNvPr id="8" name="TextBox 7"/>
          <p:cNvSpPr txBox="1"/>
          <p:nvPr/>
        </p:nvSpPr>
        <p:spPr>
          <a:xfrm>
            <a:off x="1015533" y="3657600"/>
            <a:ext cx="11484033" cy="1272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400" b="0" i="0" u="none" strike="noStrike" cap="none" spc="0" normalizeH="0" dirty="0" smtClean="0">
              <a:ln>
                <a:noFill/>
              </a:ln>
              <a:solidFill>
                <a:srgbClr val="000000"/>
              </a:solidFill>
              <a:effectLst/>
              <a:uFillTx/>
              <a:sym typeface="Helvetica Light"/>
            </a:endParaRP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They share the same pain as they carry out the Lord’s command, which is still active</a:t>
            </a:r>
            <a:endParaRPr kumimoji="0" lang="en-US" b="0" i="0" u="none" strike="noStrike" cap="none" spc="0" normalizeH="0" dirty="0" smtClean="0">
              <a:ln>
                <a:noFill/>
              </a:ln>
              <a:solidFill>
                <a:srgbClr val="000000"/>
              </a:solidFill>
              <a:effectLst/>
              <a:uFillTx/>
              <a:sym typeface="Helvetica Light"/>
            </a:endParaRPr>
          </a:p>
        </p:txBody>
      </p:sp>
      <p:sp>
        <p:nvSpPr>
          <p:cNvPr id="9" name="TextBox 8"/>
          <p:cNvSpPr txBox="1"/>
          <p:nvPr/>
        </p:nvSpPr>
        <p:spPr>
          <a:xfrm>
            <a:off x="428567" y="7942966"/>
            <a:ext cx="121920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000000"/>
                </a:solidFill>
                <a:effectLst/>
                <a:uFillTx/>
                <a:latin typeface="+mn-lt"/>
                <a:ea typeface="+mn-ea"/>
                <a:cs typeface="+mn-cs"/>
                <a:sym typeface="Helvetica Light"/>
              </a:rPr>
              <a:t>The consequences</a:t>
            </a:r>
            <a:r>
              <a:rPr kumimoji="0" lang="en-US" sz="3200" b="0" i="0" u="none" strike="noStrike" cap="none" spc="0" normalizeH="0" dirty="0" smtClean="0">
                <a:ln>
                  <a:noFill/>
                </a:ln>
                <a:solidFill>
                  <a:srgbClr val="000000"/>
                </a:solidFill>
                <a:effectLst/>
                <a:uFillTx/>
                <a:latin typeface="+mn-lt"/>
                <a:ea typeface="+mn-ea"/>
                <a:cs typeface="+mn-cs"/>
                <a:sym typeface="Helvetica Light"/>
              </a:rPr>
              <a:t> of sin can be seen throughout this fallen world, but the gospel shines brightly against this backdrop of suffering, for God loved man and chose to restore His creation.</a:t>
            </a:r>
            <a:endParaRPr kumimoji="0" lang="en-US" sz="32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83732066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04800" cy="1219200"/>
          </a:xfrm>
          <a:prstGeom prst="rect">
            <a:avLst/>
          </a:prstGeom>
          <a:noFill/>
          <a:ln>
            <a:noFill/>
          </a:ln>
        </p:spPr>
      </p:pic>
      <p:sp>
        <p:nvSpPr>
          <p:cNvPr id="2" name="TextBox 1"/>
          <p:cNvSpPr txBox="1"/>
          <p:nvPr/>
        </p:nvSpPr>
        <p:spPr>
          <a:xfrm>
            <a:off x="177800" y="1371599"/>
            <a:ext cx="13004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000000"/>
                </a:solidFill>
                <a:effectLst/>
                <a:uFillTx/>
                <a:latin typeface="+mn-lt"/>
                <a:ea typeface="+mn-ea"/>
                <a:cs typeface="+mn-cs"/>
                <a:sym typeface="Helvetica Light"/>
              </a:rPr>
              <a:t>B. God’s Grace</a:t>
            </a:r>
            <a:r>
              <a:rPr kumimoji="0" lang="en-US" sz="4400" b="0" i="0" u="none" strike="noStrike" cap="none" spc="0" normalizeH="0" dirty="0" smtClean="0">
                <a:ln>
                  <a:noFill/>
                </a:ln>
                <a:solidFill>
                  <a:srgbClr val="000000"/>
                </a:solidFill>
                <a:effectLst/>
                <a:uFillTx/>
                <a:latin typeface="+mn-lt"/>
                <a:ea typeface="+mn-ea"/>
                <a:cs typeface="+mn-cs"/>
                <a:sym typeface="Helvetica Light"/>
              </a:rPr>
              <a:t> to Fallen Man</a:t>
            </a:r>
            <a:endParaRPr kumimoji="0" lang="en-US" sz="4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177800" y="2077262"/>
            <a:ext cx="12649200" cy="6442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3600" b="0" i="0" u="none" strike="noStrike" cap="none" spc="0" normalizeH="0" dirty="0" smtClean="0">
                <a:ln>
                  <a:noFill/>
                </a:ln>
                <a:solidFill>
                  <a:srgbClr val="000000"/>
                </a:solidFill>
                <a:effectLst/>
                <a:uFillTx/>
                <a:latin typeface="+mn-lt"/>
                <a:ea typeface="+mn-ea"/>
                <a:cs typeface="+mn-cs"/>
                <a:sym typeface="Helvetica Light"/>
              </a:rPr>
              <a:t>1. God’s Provision: Clothing Nakedness in Righteousness</a:t>
            </a:r>
          </a:p>
          <a:p>
            <a:pPr marL="742950" marR="0" indent="-742950" algn="l" defTabSz="584200" rtl="0" fontAlgn="auto" latinLnBrk="0" hangingPunct="0">
              <a:lnSpc>
                <a:spcPct val="100000"/>
              </a:lnSpc>
              <a:spcBef>
                <a:spcPts val="0"/>
              </a:spcBef>
              <a:spcAft>
                <a:spcPts val="0"/>
              </a:spcAft>
              <a:buClrTx/>
              <a:buSzTx/>
              <a:buAutoNum type="arabicPeriod"/>
              <a:tabLst/>
            </a:pPr>
            <a:endParaRPr kumimoji="0" lang="en-US" sz="400" b="0" i="0" u="none" strike="noStrike" cap="none" spc="0" normalizeH="0" dirty="0" smtClean="0">
              <a:ln>
                <a:noFill/>
              </a:ln>
              <a:solidFill>
                <a:srgbClr val="000000"/>
              </a:solidFill>
              <a:effectLst/>
              <a:uFillTx/>
              <a:latin typeface="+mn-lt"/>
              <a:ea typeface="+mn-ea"/>
              <a:cs typeface="+mn-cs"/>
              <a:sym typeface="Helvetica Light"/>
            </a:endParaRPr>
          </a:p>
          <a:p>
            <a:pPr lvl="1" indent="0" algn="l"/>
            <a:r>
              <a:rPr kumimoji="0" lang="en-US" b="0" i="0" u="none" strike="noStrike" cap="none" spc="0" normalizeH="0" baseline="0" dirty="0" smtClean="0">
                <a:ln>
                  <a:noFill/>
                </a:ln>
                <a:solidFill>
                  <a:srgbClr val="000000"/>
                </a:solidFill>
                <a:effectLst/>
                <a:uFillTx/>
                <a:latin typeface="+mn-lt"/>
                <a:ea typeface="+mn-ea"/>
                <a:cs typeface="+mn-cs"/>
                <a:sym typeface="Helvetica Light"/>
              </a:rPr>
              <a:t>	a. “And the Lord God made for Adam and for his wife</a:t>
            </a:r>
            <a:r>
              <a:rPr kumimoji="0" lang="en-US" b="0" i="0" u="none" strike="noStrike" cap="none" spc="0" normalizeH="0" dirty="0" smtClean="0">
                <a:ln>
                  <a:noFill/>
                </a:ln>
                <a:solidFill>
                  <a:srgbClr val="000000"/>
                </a:solidFill>
                <a:effectLst/>
                <a:uFillTx/>
                <a:latin typeface="+mn-lt"/>
                <a:ea typeface="+mn-ea"/>
                <a:cs typeface="+mn-cs"/>
                <a:sym typeface="Helvetica Light"/>
              </a:rPr>
              <a:t> </a:t>
            </a:r>
            <a:r>
              <a:rPr kumimoji="0" lang="en-US" b="0" i="0" u="none" strike="noStrike" cap="none" spc="0" normalizeH="0" baseline="0" dirty="0" smtClean="0">
                <a:ln>
                  <a:noFill/>
                </a:ln>
                <a:solidFill>
                  <a:schemeClr val="accent1"/>
                </a:solidFill>
                <a:effectLst/>
                <a:uFillTx/>
                <a:latin typeface="+mn-lt"/>
                <a:ea typeface="+mn-ea"/>
                <a:cs typeface="+mn-cs"/>
                <a:sym typeface="Helvetica Light"/>
              </a:rPr>
              <a:t>garments</a:t>
            </a:r>
            <a:r>
              <a:rPr kumimoji="0" lang="en-US" b="0" i="0" u="none" strike="noStrike" cap="none" spc="0" normalizeH="0" baseline="0" dirty="0" smtClean="0">
                <a:ln>
                  <a:noFill/>
                </a:ln>
                <a:solidFill>
                  <a:srgbClr val="000000"/>
                </a:solidFill>
                <a:effectLst/>
                <a:uFillTx/>
                <a:latin typeface="+mn-lt"/>
                <a:ea typeface="+mn-ea"/>
                <a:cs typeface="+mn-cs"/>
                <a:sym typeface="Helvetica Light"/>
              </a:rPr>
              <a:t> of skins and clothed them.”</a:t>
            </a:r>
          </a:p>
          <a:p>
            <a:pPr lvl="1" indent="0" algn="l"/>
            <a:endParaRPr lang="en-US" dirty="0"/>
          </a:p>
          <a:p>
            <a:pPr lvl="1" indent="0" algn="l"/>
            <a:endParaRPr kumimoji="0" lang="en-US" b="0" i="0" u="none" strike="noStrike" cap="none" spc="0" normalizeH="0" baseline="0" dirty="0" smtClean="0">
              <a:ln>
                <a:noFill/>
              </a:ln>
              <a:solidFill>
                <a:srgbClr val="000000"/>
              </a:solidFill>
              <a:effectLst/>
              <a:uFillTx/>
              <a:latin typeface="+mn-lt"/>
              <a:ea typeface="+mn-ea"/>
              <a:cs typeface="+mn-cs"/>
              <a:sym typeface="Helvetica Light"/>
            </a:endParaRPr>
          </a:p>
          <a:p>
            <a:pPr lvl="1" indent="0" algn="l"/>
            <a:endParaRPr lang="en-US" dirty="0"/>
          </a:p>
          <a:p>
            <a:pPr lvl="1" indent="0" algn="l"/>
            <a:endParaRPr kumimoji="0" lang="en-US" b="0" i="0" u="none" strike="noStrike" cap="none" spc="0" normalizeH="0" baseline="0" dirty="0" smtClean="0">
              <a:ln>
                <a:noFill/>
              </a:ln>
              <a:solidFill>
                <a:srgbClr val="000000"/>
              </a:solidFill>
              <a:effectLst/>
              <a:uFillTx/>
              <a:latin typeface="+mn-lt"/>
              <a:ea typeface="+mn-ea"/>
              <a:cs typeface="+mn-cs"/>
              <a:sym typeface="Helvetica Light"/>
            </a:endParaRPr>
          </a:p>
          <a:p>
            <a:pPr lvl="1" indent="0" algn="l"/>
            <a:endParaRPr kumimoji="0" lang="en-US" sz="1200" b="0" i="0" u="none" strike="noStrike" cap="none" spc="0" normalizeH="0" baseline="0" dirty="0" smtClean="0">
              <a:ln>
                <a:noFill/>
              </a:ln>
              <a:solidFill>
                <a:srgbClr val="000000"/>
              </a:solidFill>
              <a:effectLst/>
              <a:uFillTx/>
              <a:latin typeface="+mn-lt"/>
              <a:ea typeface="+mn-ea"/>
              <a:cs typeface="+mn-cs"/>
              <a:sym typeface="Helvetica Light"/>
            </a:endParaRPr>
          </a:p>
          <a:p>
            <a:pPr lvl="1" indent="0" algn="l"/>
            <a:r>
              <a:rPr kumimoji="0" lang="en-US" b="0" i="0" u="none" strike="noStrike" cap="none" spc="0" normalizeH="0" baseline="0" dirty="0" smtClean="0">
                <a:ln>
                  <a:noFill/>
                </a:ln>
                <a:solidFill>
                  <a:srgbClr val="000000"/>
                </a:solidFill>
                <a:effectLst/>
                <a:uFillTx/>
                <a:latin typeface="+mn-lt"/>
                <a:ea typeface="+mn-ea"/>
                <a:cs typeface="+mn-cs"/>
                <a:sym typeface="Helvetica Light"/>
              </a:rPr>
              <a:t>	b. God Himself</a:t>
            </a:r>
            <a:r>
              <a:rPr kumimoji="0" lang="en-US" b="0" i="0" u="none" strike="noStrike" cap="none" spc="0" normalizeH="0" dirty="0" smtClean="0">
                <a:ln>
                  <a:noFill/>
                </a:ln>
                <a:solidFill>
                  <a:srgbClr val="000000"/>
                </a:solidFill>
                <a:effectLst/>
                <a:uFillTx/>
                <a:latin typeface="+mn-lt"/>
                <a:ea typeface="+mn-ea"/>
                <a:cs typeface="+mn-cs"/>
                <a:sym typeface="Helvetica Light"/>
              </a:rPr>
              <a:t> will provide a Way to deal with our sin</a:t>
            </a:r>
          </a:p>
          <a:p>
            <a:pPr lvl="1" indent="0" algn="l"/>
            <a:endParaRPr lang="en-US" baseline="0" dirty="0"/>
          </a:p>
          <a:p>
            <a:pPr lvl="1" indent="0" algn="l"/>
            <a:endParaRPr kumimoji="0" lang="en-US" b="0" i="0" u="none" strike="noStrike" cap="none" spc="0" normalizeH="0" dirty="0" smtClean="0">
              <a:ln>
                <a:noFill/>
              </a:ln>
              <a:solidFill>
                <a:srgbClr val="000000"/>
              </a:solidFill>
              <a:effectLst/>
              <a:uFillTx/>
              <a:latin typeface="+mn-lt"/>
              <a:ea typeface="+mn-ea"/>
              <a:cs typeface="+mn-cs"/>
              <a:sym typeface="Helvetica Light"/>
            </a:endParaRPr>
          </a:p>
          <a:p>
            <a:pPr lvl="1" indent="0" algn="l"/>
            <a:r>
              <a:rPr lang="en-US" dirty="0"/>
              <a:t>	</a:t>
            </a:r>
            <a:r>
              <a:rPr lang="en-US" dirty="0" smtClean="0"/>
              <a:t>c. Eventually, He will clothe us in righteousness</a:t>
            </a:r>
            <a:endParaRPr kumimoji="0" lang="en-US" b="0" i="0" u="none" strike="noStrike" cap="none" spc="0" normalizeH="0" dirty="0" smtClean="0">
              <a:ln>
                <a:noFill/>
              </a:ln>
              <a:solidFill>
                <a:srgbClr val="000000"/>
              </a:solidFill>
              <a:effectLst/>
              <a:uFillTx/>
              <a:latin typeface="+mn-lt"/>
              <a:ea typeface="+mn-ea"/>
              <a:cs typeface="+mn-cs"/>
              <a:sym typeface="Helvetica Light"/>
            </a:endParaRPr>
          </a:p>
        </p:txBody>
      </p:sp>
      <p:sp>
        <p:nvSpPr>
          <p:cNvPr id="5" name="TextBox 4"/>
          <p:cNvSpPr txBox="1"/>
          <p:nvPr/>
        </p:nvSpPr>
        <p:spPr>
          <a:xfrm>
            <a:off x="976976" y="3886200"/>
            <a:ext cx="11353800"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Adam and Eve were naked</a:t>
            </a:r>
            <a:r>
              <a:rPr kumimoji="0" lang="en-US" sz="3600" b="0" i="0" u="none" strike="noStrike" cap="none" spc="0" normalizeH="0" dirty="0" smtClean="0">
                <a:ln>
                  <a:noFill/>
                </a:ln>
                <a:solidFill>
                  <a:srgbClr val="000000"/>
                </a:solidFill>
                <a:effectLst/>
                <a:uFillTx/>
                <a:latin typeface="+mn-lt"/>
                <a:ea typeface="+mn-ea"/>
                <a:cs typeface="+mn-cs"/>
                <a:sym typeface="Helvetica Light"/>
              </a:rPr>
              <a:t> and made loincloths for themselves (Gen 3:7)</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God made them new garments to replace the loincloths Adam and Eve made for themselves</a:t>
            </a:r>
          </a:p>
        </p:txBody>
      </p:sp>
      <p:sp>
        <p:nvSpPr>
          <p:cNvPr id="6" name="TextBox 5"/>
          <p:cNvSpPr txBox="1"/>
          <p:nvPr/>
        </p:nvSpPr>
        <p:spPr>
          <a:xfrm>
            <a:off x="1471006" y="6781800"/>
            <a:ext cx="9722889"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584200" rtl="0" fontAlgn="auto" latinLnBrk="0" hangingPunct="0">
              <a:lnSpc>
                <a:spcPct val="100000"/>
              </a:lnSpc>
              <a:spcBef>
                <a:spcPts val="0"/>
              </a:spcBef>
              <a:spcAft>
                <a:spcPts val="0"/>
              </a:spcAft>
              <a:buClrTx/>
              <a:buSzTx/>
              <a:tabLst/>
            </a:pPr>
            <a:r>
              <a:rPr lang="en-US" sz="3200" dirty="0" smtClean="0"/>
              <a:t>“Jesus said to him, ‘I am the way, and the truth, and the life.’” (John 14:6)</a:t>
            </a:r>
            <a:endParaRPr kumimoji="0" lang="en-US" sz="3200" b="0" i="0" u="none" strike="noStrike" cap="none" spc="0" normalizeH="0" dirty="0" smtClean="0">
              <a:ln>
                <a:noFill/>
              </a:ln>
              <a:solidFill>
                <a:srgbClr val="000000"/>
              </a:solidFill>
              <a:effectLst/>
              <a:uFillTx/>
              <a:sym typeface="Helvetica Light"/>
            </a:endParaRPr>
          </a:p>
        </p:txBody>
      </p:sp>
      <p:sp>
        <p:nvSpPr>
          <p:cNvPr id="7" name="TextBox 6"/>
          <p:cNvSpPr txBox="1"/>
          <p:nvPr/>
        </p:nvSpPr>
        <p:spPr>
          <a:xfrm>
            <a:off x="1003300" y="8489274"/>
            <a:ext cx="113538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584200" rtl="0" fontAlgn="auto" latinLnBrk="0" hangingPunct="0">
              <a:lnSpc>
                <a:spcPct val="100000"/>
              </a:lnSpc>
              <a:spcBef>
                <a:spcPts val="0"/>
              </a:spcBef>
              <a:spcAft>
                <a:spcPts val="0"/>
              </a:spcAft>
              <a:buClrTx/>
              <a:buSzTx/>
              <a:tabLst/>
            </a:pPr>
            <a:r>
              <a:rPr lang="en-US" sz="3200" dirty="0" smtClean="0"/>
              <a:t>“…he has clothed me </a:t>
            </a:r>
            <a:r>
              <a:rPr lang="en-US" sz="3200" dirty="0" smtClean="0"/>
              <a:t>with the garments of salvation; he has covered me with the robe of righteousness (Isa 61:10)</a:t>
            </a:r>
          </a:p>
          <a:p>
            <a:pPr marR="0" defTabSz="584200" rtl="0" fontAlgn="auto" latinLnBrk="0" hangingPunct="0">
              <a:lnSpc>
                <a:spcPct val="100000"/>
              </a:lnSpc>
              <a:spcBef>
                <a:spcPts val="0"/>
              </a:spcBef>
              <a:spcAft>
                <a:spcPts val="0"/>
              </a:spcAft>
              <a:buClrTx/>
              <a:buSzTx/>
              <a:tabLst/>
            </a:pPr>
            <a:endParaRPr kumimoji="0" lang="en-US" sz="3200" b="0" i="0" u="none" strike="noStrike" cap="none" spc="0" normalizeH="0" dirty="0" smtClean="0">
              <a:ln>
                <a:noFill/>
              </a:ln>
              <a:solidFill>
                <a:srgbClr val="000000"/>
              </a:solidFill>
              <a:effectLst/>
              <a:uFillTx/>
              <a:sym typeface="Helvetica Light"/>
            </a:endParaRPr>
          </a:p>
        </p:txBody>
      </p:sp>
    </p:spTree>
    <p:extLst>
      <p:ext uri="{BB962C8B-B14F-4D97-AF65-F5344CB8AC3E}">
        <p14:creationId xmlns:p14="http://schemas.microsoft.com/office/powerpoint/2010/main" val="2319910520"/>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1022</TotalTime>
  <Words>1212</Words>
  <Application>Microsoft Office PowerPoint</Application>
  <PresentationFormat>Custom</PresentationFormat>
  <Paragraphs>130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myl1</dc:creator>
  <cp:lastModifiedBy>Windows User</cp:lastModifiedBy>
  <cp:revision>17</cp:revision>
  <dcterms:modified xsi:type="dcterms:W3CDTF">2017-10-01T04:51:44Z</dcterms:modified>
</cp:coreProperties>
</file>