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1 Cor 15:44* it is sown a natural body, it is raised a spiritual body. If there is a natural body, there is also a spiritual body. 45* So also it is written, “The first MAN, Adam, BECAME A LIVING SOUL.” The last Adam became a life-giving spirit. 46* However, the spiritual is not first, but the natural; then the spiritual. 47* The first man is from the earth, earthy; the second man is from heaven.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a:p>
        </p:txBody>
      </p:sp>
      <p:sp>
        <p:nvSpPr>
          <p:cNvPr id="89" name="Shape 89"/>
          <p:cNvSpPr/>
          <p:nvPr>
            <p:ph type="body" sz="quarter" idx="1"/>
          </p:nvPr>
        </p:nvSpPr>
        <p:spPr>
          <a:prstGeom prst="rect">
            <a:avLst/>
          </a:prstGeom>
        </p:spPr>
        <p:txBody>
          <a:bodyPr/>
          <a:lstStyle/>
          <a:p>
            <a:pPr/>
            <a:r>
              <a:t>Babylon begins</a:t>
            </a:r>
          </a:p>
          <a:p>
            <a:pPr/>
            <a:r>
              <a:t>The year was 331 BC. After Alexander the Great had defeated Darius at Gaugmela near Arbela, he journeyed to Babylon. Here he received 1903 years of astronomical observations from the Chaldeans, which they claimed dated back to the founding of Babylon. If this was so, then that would place the founding of Babylon in 2234 BC, or about thirteen years after the birth of Peleg.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r>
              <a:t>“And about these also Enoch, in the seventh generation from Adam, prophesied, saying, ‘Behold, the Lord came with many thousands of His holy ones, to execute judgment upon all, and to convict all the ungodly of all their ungodly deeds which they have done in an ungodly way, and of all the harsh things which ungodly sinners have spoken against Him’” (Jude 14-15).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“And about these also Enoch, in the seventh generation from Adam, prophesied, saying, ‘Behold, the Lord came with many thousands of His holy ones, to execute judgment upon all, and to convict all the ungodly of all their ungodly deeds which they have done in an ungodly way, and of all the harsh things which ungodly sinners have spoken against Him’” (Jude 14-15).</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1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47" sz="2100">
                <a:solidFill>
                  <a:srgbClr val="FFFFFF"/>
                </a:solidFill>
                <a:latin typeface="Goudy Old Style"/>
                <a:ea typeface="Goudy Old Style"/>
                <a:cs typeface="Goudy Old Style"/>
                <a:sym typeface="Goudy Old Style"/>
              </a:defRPr>
            </a:pPr>
            <a:r>
              <a:t>GENESIS</a:t>
            </a:r>
          </a:p>
          <a:p>
            <a:pPr defTabSz="457200">
              <a:defRPr b="1" cap="all" spc="147" sz="2100">
                <a:solidFill>
                  <a:srgbClr val="FFFFFF"/>
                </a:solidFill>
                <a:latin typeface="Goudy Old Style"/>
                <a:ea typeface="Goudy Old Style"/>
                <a:cs typeface="Goudy Old Style"/>
                <a:sym typeface="Goudy Old Style"/>
              </a:defRPr>
            </a:pPr>
            <a:r>
              <a:t>5 – 9</a:t>
            </a:r>
          </a:p>
        </p:txBody>
      </p:sp>
      <p:sp>
        <p:nvSpPr>
          <p:cNvPr id="17" name="Preservation of the  Godly Seed"/>
          <p:cNvSpPr txBox="1"/>
          <p:nvPr/>
        </p:nvSpPr>
        <p:spPr>
          <a:xfrm>
            <a:off x="0" y="6218630"/>
            <a:ext cx="157359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pc="-125" sz="2500">
                <a:solidFill>
                  <a:srgbClr val="DCDEE0"/>
                </a:solidFill>
                <a:latin typeface="Gill Sans"/>
                <a:ea typeface="Gill Sans"/>
                <a:cs typeface="Gill Sans"/>
                <a:sym typeface="Gill Sans"/>
              </a:defRPr>
            </a:pPr>
            <a:r>
              <a:t>Preservation of the </a:t>
            </a:r>
            <a:br/>
            <a:r>
              <a:t>Godly Seed</a:t>
            </a:r>
          </a:p>
        </p:txBody>
      </p:sp>
      <p:sp>
        <p:nvSpPr>
          <p:cNvPr id="18"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70000" y="1638300"/>
            <a:ext cx="10464800" cy="3302000"/>
          </a:xfrm>
          <a:prstGeom prst="rect">
            <a:avLst/>
          </a:prstGeom>
        </p:spPr>
        <p:txBody>
          <a:bodyPr anchor="b"/>
          <a:lstStyle/>
          <a:p>
            <a:pPr/>
            <a:r>
              <a:t>Title Text</a:t>
            </a:r>
          </a:p>
        </p:txBody>
      </p:sp>
      <p:sp>
        <p:nvSpPr>
          <p:cNvPr id="34"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hyperlink" Target="http://www.arkencounter.com"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GENESIS 5-9"/>
          <p:cNvSpPr txBox="1"/>
          <p:nvPr/>
        </p:nvSpPr>
        <p:spPr>
          <a:xfrm>
            <a:off x="771840" y="578778"/>
            <a:ext cx="11461120"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 5-9</a:t>
            </a:r>
          </a:p>
        </p:txBody>
      </p:sp>
      <p:sp>
        <p:nvSpPr>
          <p:cNvPr id="45" name="Preservation of the Godly"/>
          <p:cNvSpPr txBox="1"/>
          <p:nvPr/>
        </p:nvSpPr>
        <p:spPr>
          <a:xfrm>
            <a:off x="402989" y="4307321"/>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76" sz="6800">
                <a:solidFill>
                  <a:srgbClr val="FFFFFF"/>
                </a:solidFill>
                <a:effectLst>
                  <a:outerShdw sx="100000" sy="100000" kx="0" ky="0" algn="b" rotWithShape="0" blurRad="25400" dist="25400" dir="5400000">
                    <a:srgbClr val="000000"/>
                  </a:outerShdw>
                </a:effectLst>
                <a:latin typeface="Goudy Old Style"/>
                <a:ea typeface="Goudy Old Style"/>
                <a:cs typeface="Goudy Old Style"/>
                <a:sym typeface="Goudy Old Style"/>
              </a:defRPr>
            </a:lvl1pPr>
          </a:lstStyle>
          <a:p>
            <a:pPr/>
            <a:r>
              <a:t>Preservation of the Godly</a:t>
            </a:r>
          </a:p>
        </p:txBody>
      </p:sp>
      <p:sp>
        <p:nvSpPr>
          <p:cNvPr id="4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47"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
        <p:nvSpPr>
          <p:cNvPr id="48" name="From the Beginning of Time"/>
          <p:cNvSpPr txBox="1"/>
          <p:nvPr/>
        </p:nvSpPr>
        <p:spPr>
          <a:xfrm>
            <a:off x="1564130" y="6638605"/>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From the Beginning of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fade" transition="in">
                                      <p:cBhvr>
                                        <p:cTn id="7" dur="3250"/>
                                        <p:tgtEl>
                                          <p:spTgt spid="4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48"/>
                                        </p:tgtEl>
                                        <p:attrNameLst>
                                          <p:attrName>style.visibility</p:attrName>
                                        </p:attrNameLst>
                                      </p:cBhvr>
                                      <p:to>
                                        <p:strVal val="visible"/>
                                      </p:to>
                                    </p:set>
                                    <p:animEffect filter="fade" transition="in">
                                      <p:cBhvr>
                                        <p:cTn id="11" dur="325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2"/>
      <p:bldP build="whole" bldLvl="1" animBg="1" rev="0" advAuto="0" spid="4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D. Judgment and Noah (Gen 6-9)"/>
          <p:cNvSpPr txBox="1"/>
          <p:nvPr>
            <p:ph type="title"/>
          </p:nvPr>
        </p:nvSpPr>
        <p:spPr>
          <a:xfrm>
            <a:off x="1535305" y="25400"/>
            <a:ext cx="11469495" cy="735435"/>
          </a:xfrm>
          <a:prstGeom prst="rect">
            <a:avLst/>
          </a:prstGeom>
        </p:spPr>
        <p:txBody>
          <a:bodyPr/>
          <a:lstStyle/>
          <a:p>
            <a:pPr/>
            <a:r>
              <a:t>D. Judgment and Noah (Gen 6-9)</a:t>
            </a:r>
          </a:p>
        </p:txBody>
      </p:sp>
      <p:sp>
        <p:nvSpPr>
          <p:cNvPr id="135"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36" name="The world goes on until…“They were eating, they were drinking, they were marrying…, until the day that Noah entered the ark, and the flood came and destroyed them all…It will be just the same on the day that the Son of Man is revealed.” (Lu 17:27,30)."/>
          <p:cNvSpPr txBox="1"/>
          <p:nvPr/>
        </p:nvSpPr>
        <p:spPr>
          <a:xfrm>
            <a:off x="1967397" y="7099197"/>
            <a:ext cx="10605311" cy="23241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800"/>
              </a:spcBef>
              <a:defRPr sz="2900">
                <a:solidFill>
                  <a:srgbClr val="0D3763"/>
                </a:solidFill>
              </a:defRPr>
            </a:pPr>
            <a:r>
              <a:rPr b="1">
                <a:solidFill>
                  <a:schemeClr val="accent2">
                    <a:hueOff val="-902888"/>
                    <a:satOff val="-15377"/>
                    <a:lumOff val="-12864"/>
                  </a:schemeClr>
                </a:solidFill>
                <a:latin typeface="Helvetica"/>
                <a:ea typeface="Helvetica"/>
                <a:cs typeface="Helvetica"/>
                <a:sym typeface="Helvetica"/>
              </a:rPr>
              <a:t>The world goes on until…</a:t>
            </a:r>
            <a:r>
              <a:t>“They were eating, they were drinking, they were marrying…, until the day that Noah entered the ark, and the flood came and destroyed them all…It will be just the same on the day that the Son of Man is revealed.” (Lu 17:27,30).</a:t>
            </a:r>
          </a:p>
        </p:txBody>
      </p:sp>
      <p:sp>
        <p:nvSpPr>
          <p:cNvPr id="137" name="Mankind wasn’t that bad, were they?…"/>
          <p:cNvSpPr txBox="1"/>
          <p:nvPr/>
        </p:nvSpPr>
        <p:spPr>
          <a:xfrm>
            <a:off x="2182264" y="901806"/>
            <a:ext cx="10987637" cy="209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2300"/>
              </a:spcBef>
              <a:buSzPct val="100000"/>
              <a:buChar char="•"/>
              <a:defRPr sz="3100"/>
            </a:pPr>
            <a:r>
              <a:t>Mankind wasn’t that bad, were they?</a:t>
            </a:r>
          </a:p>
          <a:p>
            <a:pPr marL="640080" indent="-411480" algn="l">
              <a:spcBef>
                <a:spcPts val="2300"/>
              </a:spcBef>
              <a:buSzPct val="100000"/>
              <a:buChar char="•"/>
              <a:defRPr sz="3100"/>
            </a:pPr>
            <a:r>
              <a:t>Was God fair?</a:t>
            </a:r>
          </a:p>
          <a:p>
            <a:pPr marL="640080" indent="-411480" algn="l">
              <a:spcBef>
                <a:spcPts val="2300"/>
              </a:spcBef>
              <a:buSzPct val="100000"/>
              <a:buChar char="•"/>
              <a:defRPr sz="3100"/>
            </a:pPr>
            <a:r>
              <a:t>Why did God spare Noah?</a:t>
            </a:r>
          </a:p>
        </p:txBody>
      </p:sp>
      <p:sp>
        <p:nvSpPr>
          <p:cNvPr id="138" name="How bad are we now?"/>
          <p:cNvSpPr txBox="1"/>
          <p:nvPr/>
        </p:nvSpPr>
        <p:spPr>
          <a:xfrm>
            <a:off x="2356657" y="6409127"/>
            <a:ext cx="4663429"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40080" indent="-411480" algn="l">
              <a:spcBef>
                <a:spcPts val="2300"/>
              </a:spcBef>
              <a:buSzPct val="100000"/>
              <a:buChar char="•"/>
              <a:defRPr sz="3100"/>
            </a:lvl1pPr>
          </a:lstStyle>
          <a:p>
            <a:pPr/>
            <a:r>
              <a:t>How bad are we now?</a:t>
            </a:r>
          </a:p>
        </p:txBody>
      </p:sp>
      <p:grpSp>
        <p:nvGrpSpPr>
          <p:cNvPr id="141" name="Group"/>
          <p:cNvGrpSpPr/>
          <p:nvPr/>
        </p:nvGrpSpPr>
        <p:grpSpPr>
          <a:xfrm>
            <a:off x="1535305" y="3593056"/>
            <a:ext cx="11469495" cy="2300788"/>
            <a:chOff x="0" y="0"/>
            <a:chExt cx="11469493" cy="2300787"/>
          </a:xfrm>
        </p:grpSpPr>
        <p:pic>
          <p:nvPicPr>
            <p:cNvPr id="139" name="ark.png" descr="ark.png"/>
            <p:cNvPicPr>
              <a:picLocks noChangeAspect="1"/>
            </p:cNvPicPr>
            <p:nvPr/>
          </p:nvPicPr>
          <p:blipFill>
            <a:blip r:embed="rId2">
              <a:extLst/>
            </a:blip>
            <a:stretch>
              <a:fillRect/>
            </a:stretch>
          </p:blipFill>
          <p:spPr>
            <a:xfrm>
              <a:off x="0" y="0"/>
              <a:ext cx="11469494" cy="2300788"/>
            </a:xfrm>
            <a:prstGeom prst="rect">
              <a:avLst/>
            </a:prstGeom>
            <a:ln w="12700" cap="flat">
              <a:noFill/>
              <a:miter lim="400000"/>
            </a:ln>
            <a:effectLst/>
          </p:spPr>
        </p:pic>
        <p:sp>
          <p:nvSpPr>
            <p:cNvPr id="140" name="www.arkencounter.com"/>
            <p:cNvSpPr txBox="1"/>
            <p:nvPr/>
          </p:nvSpPr>
          <p:spPr>
            <a:xfrm>
              <a:off x="3424413" y="953543"/>
              <a:ext cx="487466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u="sng">
                  <a:solidFill>
                    <a:srgbClr val="FFFFFF"/>
                  </a:solidFill>
                  <a:hlinkClick r:id="rId3" invalidUrl="" action="" tgtFrame="" tooltip="" history="1" highlightClick="0" endSnd="0"/>
                </a:defRPr>
              </a:lvl1pPr>
            </a:lstStyle>
            <a:p>
              <a:pPr>
                <a:defRPr u="none"/>
              </a:pPr>
              <a:r>
                <a:rPr u="sng">
                  <a:hlinkClick r:id="rId3" invalidUrl="" action="" tgtFrame="" tooltip="" history="1" highlightClick="0" endSnd="0"/>
                </a:rPr>
                <a:t>www.arkencounter.com</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 calcmode="lin" valueType="num">
                                      <p:cBhvr>
                                        <p:cTn id="7" dur="2250" fill="hold"/>
                                        <p:tgtEl>
                                          <p:spTgt spid="137">
                                            <p:bg/>
                                          </p:spTgt>
                                        </p:tgtEl>
                                        <p:attrNameLst>
                                          <p:attrName>ppt_x</p:attrName>
                                        </p:attrNameLst>
                                      </p:cBhvr>
                                      <p:tavLst>
                                        <p:tav tm="0">
                                          <p:val>
                                            <p:strVal val="0-#ppt_w/2"/>
                                          </p:val>
                                        </p:tav>
                                        <p:tav tm="100000">
                                          <p:val>
                                            <p:strVal val="#ppt_x"/>
                                          </p:val>
                                        </p:tav>
                                      </p:tavLst>
                                    </p:anim>
                                    <p:anim calcmode="lin" valueType="num">
                                      <p:cBhvr>
                                        <p:cTn id="8" dur="2250" fill="hold"/>
                                        <p:tgtEl>
                                          <p:spTgt spid="13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37">
                                            <p:txEl>
                                              <p:pRg st="0" end="0"/>
                                            </p:txEl>
                                          </p:spTgt>
                                        </p:tgtEl>
                                        <p:attrNameLst>
                                          <p:attrName>style.visibility</p:attrName>
                                        </p:attrNameLst>
                                      </p:cBhvr>
                                      <p:to>
                                        <p:strVal val="visible"/>
                                      </p:to>
                                    </p:set>
                                    <p:anim calcmode="lin" valueType="num">
                                      <p:cBhvr>
                                        <p:cTn id="11" dur="2250" fill="hold"/>
                                        <p:tgtEl>
                                          <p:spTgt spid="137">
                                            <p:txEl>
                                              <p:pRg st="0" end="0"/>
                                            </p:txEl>
                                          </p:spTgt>
                                        </p:tgtEl>
                                        <p:attrNameLst>
                                          <p:attrName>ppt_x</p:attrName>
                                        </p:attrNameLst>
                                      </p:cBhvr>
                                      <p:tavLst>
                                        <p:tav tm="0">
                                          <p:val>
                                            <p:strVal val="0-#ppt_w/2"/>
                                          </p:val>
                                        </p:tav>
                                        <p:tav tm="100000">
                                          <p:val>
                                            <p:strVal val="#ppt_x"/>
                                          </p:val>
                                        </p:tav>
                                      </p:tavLst>
                                    </p:anim>
                                    <p:anim calcmode="lin" valueType="num">
                                      <p:cBhvr>
                                        <p:cTn id="12" dur="2250" fill="hold"/>
                                        <p:tgtEl>
                                          <p:spTgt spid="1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37">
                                            <p:txEl>
                                              <p:pRg st="1" end="1"/>
                                            </p:txEl>
                                          </p:spTgt>
                                        </p:tgtEl>
                                        <p:attrNameLst>
                                          <p:attrName>style.visibility</p:attrName>
                                        </p:attrNameLst>
                                      </p:cBhvr>
                                      <p:to>
                                        <p:strVal val="visible"/>
                                      </p:to>
                                    </p:set>
                                    <p:anim calcmode="lin" valueType="num">
                                      <p:cBhvr>
                                        <p:cTn id="17" dur="2250" fill="hold"/>
                                        <p:tgtEl>
                                          <p:spTgt spid="137">
                                            <p:txEl>
                                              <p:pRg st="1" end="1"/>
                                            </p:txEl>
                                          </p:spTgt>
                                        </p:tgtEl>
                                        <p:attrNameLst>
                                          <p:attrName>ppt_x</p:attrName>
                                        </p:attrNameLst>
                                      </p:cBhvr>
                                      <p:tavLst>
                                        <p:tav tm="0">
                                          <p:val>
                                            <p:strVal val="0-#ppt_w/2"/>
                                          </p:val>
                                        </p:tav>
                                        <p:tav tm="100000">
                                          <p:val>
                                            <p:strVal val="#ppt_x"/>
                                          </p:val>
                                        </p:tav>
                                      </p:tavLst>
                                    </p:anim>
                                    <p:anim calcmode="lin" valueType="num">
                                      <p:cBhvr>
                                        <p:cTn id="18" dur="2250" fill="hold"/>
                                        <p:tgtEl>
                                          <p:spTgt spid="1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37">
                                            <p:txEl>
                                              <p:pRg st="2" end="2"/>
                                            </p:txEl>
                                          </p:spTgt>
                                        </p:tgtEl>
                                        <p:attrNameLst>
                                          <p:attrName>style.visibility</p:attrName>
                                        </p:attrNameLst>
                                      </p:cBhvr>
                                      <p:to>
                                        <p:strVal val="visible"/>
                                      </p:to>
                                    </p:set>
                                    <p:anim calcmode="lin" valueType="num">
                                      <p:cBhvr>
                                        <p:cTn id="23" dur="2250" fill="hold"/>
                                        <p:tgtEl>
                                          <p:spTgt spid="137">
                                            <p:txEl>
                                              <p:pRg st="2" end="2"/>
                                            </p:txEl>
                                          </p:spTgt>
                                        </p:tgtEl>
                                        <p:attrNameLst>
                                          <p:attrName>ppt_x</p:attrName>
                                        </p:attrNameLst>
                                      </p:cBhvr>
                                      <p:tavLst>
                                        <p:tav tm="0">
                                          <p:val>
                                            <p:strVal val="0-#ppt_w/2"/>
                                          </p:val>
                                        </p:tav>
                                        <p:tav tm="100000">
                                          <p:val>
                                            <p:strVal val="#ppt_x"/>
                                          </p:val>
                                        </p:tav>
                                      </p:tavLst>
                                    </p:anim>
                                    <p:anim calcmode="lin" valueType="num">
                                      <p:cBhvr>
                                        <p:cTn id="24" dur="2250" fill="hold"/>
                                        <p:tgtEl>
                                          <p:spTgt spid="137">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Class="entr" nodeType="afterEffect" presetSubtype="16" presetID="23" grpId="2" fill="hold">
                                  <p:stCondLst>
                                    <p:cond delay="0"/>
                                  </p:stCondLst>
                                  <p:iterate type="el" backwards="0">
                                    <p:tmAbs val="0"/>
                                  </p:iterate>
                                  <p:childTnLst>
                                    <p:set>
                                      <p:cBhvr>
                                        <p:cTn id="27" fill="hold"/>
                                        <p:tgtEl>
                                          <p:spTgt spid="141"/>
                                        </p:tgtEl>
                                        <p:attrNameLst>
                                          <p:attrName>style.visibility</p:attrName>
                                        </p:attrNameLst>
                                      </p:cBhvr>
                                      <p:to>
                                        <p:strVal val="visible"/>
                                      </p:to>
                                    </p:set>
                                    <p:anim calcmode="lin" valueType="num">
                                      <p:cBhvr>
                                        <p:cTn id="28" dur="2500" fill="hold"/>
                                        <p:tgtEl>
                                          <p:spTgt spid="141"/>
                                        </p:tgtEl>
                                        <p:attrNameLst>
                                          <p:attrName>ppt_w</p:attrName>
                                        </p:attrNameLst>
                                      </p:cBhvr>
                                      <p:tavLst>
                                        <p:tav tm="0">
                                          <p:val>
                                            <p:fltVal val="0"/>
                                          </p:val>
                                        </p:tav>
                                        <p:tav tm="100000">
                                          <p:val>
                                            <p:strVal val="#ppt_w"/>
                                          </p:val>
                                        </p:tav>
                                      </p:tavLst>
                                    </p:anim>
                                    <p:anim calcmode="lin" valueType="num">
                                      <p:cBhvr>
                                        <p:cTn id="29" dur="2500" fill="hold"/>
                                        <p:tgtEl>
                                          <p:spTgt spid="141"/>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0" presetID="19" grpId="3" fill="hold">
                                  <p:stCondLst>
                                    <p:cond delay="0"/>
                                  </p:stCondLst>
                                  <p:iterate type="el" backwards="0">
                                    <p:tmAbs val="0"/>
                                  </p:iterate>
                                  <p:childTnLst>
                                    <p:set>
                                      <p:cBhvr>
                                        <p:cTn id="33" fill="hold"/>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fmla="#ppt_w*sin(2.5*pi*$)">
                                          <p:val>
                                            <p:fltVal val="0"/>
                                          </p:val>
                                        </p:tav>
                                        <p:tav tm="100000">
                                          <p:val>
                                            <p:fltVal val="1"/>
                                          </p:val>
                                        </p:tav>
                                      </p:tavLst>
                                    </p:anim>
                                    <p:anim calcmode="lin" valueType="num">
                                      <p:cBhvr>
                                        <p:cTn id="35" dur="10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6" presetID="18" grpId="4" fill="hold">
                                  <p:stCondLst>
                                    <p:cond delay="0"/>
                                  </p:stCondLst>
                                  <p:iterate type="el" backwards="0">
                                    <p:tmAbs val="0"/>
                                  </p:iterate>
                                  <p:childTnLst>
                                    <p:set>
                                      <p:cBhvr>
                                        <p:cTn id="39" fill="hold"/>
                                        <p:tgtEl>
                                          <p:spTgt spid="136"/>
                                        </p:tgtEl>
                                        <p:attrNameLst>
                                          <p:attrName>style.visibility</p:attrName>
                                        </p:attrNameLst>
                                      </p:cBhvr>
                                      <p:to>
                                        <p:strVal val="visible"/>
                                      </p:to>
                                    </p:set>
                                    <p:animEffect filter="strips(downRight)" transition="in">
                                      <p:cBhvr>
                                        <p:cTn id="40" dur="2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P build="whole" bldLvl="1" animBg="1" rev="0" advAuto="0" spid="138" grpId="3"/>
      <p:bldP build="whole" bldLvl="1" animBg="1" rev="0" advAuto="0" spid="136" grpId="4"/>
      <p:bldP build="whole" bldLvl="1" animBg="1" rev="0" advAuto="0" spid="14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7" name="Group"/>
          <p:cNvGrpSpPr/>
          <p:nvPr/>
        </p:nvGrpSpPr>
        <p:grpSpPr>
          <a:xfrm>
            <a:off x="1686571" y="8781953"/>
            <a:ext cx="11130394" cy="971648"/>
            <a:chOff x="0" y="0"/>
            <a:chExt cx="11130392" cy="971646"/>
          </a:xfrm>
        </p:grpSpPr>
        <p:sp>
          <p:nvSpPr>
            <p:cNvPr id="143" name="Rounded Rectangle"/>
            <p:cNvSpPr/>
            <p:nvPr/>
          </p:nvSpPr>
          <p:spPr>
            <a:xfrm>
              <a:off x="0" y="0"/>
              <a:ext cx="11130393" cy="901893"/>
            </a:xfrm>
            <a:prstGeom prst="roundRect">
              <a:avLst>
                <a:gd name="adj" fmla="val 21122"/>
              </a:avLst>
            </a:prstGeom>
            <a:blipFill rotWithShape="1">
              <a:blip r:embed="rId2">
                <a:alphaModFix amt="32502"/>
              </a:blip>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solidFill>
                    <a:srgbClr val="FFFFFF"/>
                  </a:solidFill>
                </a:defRPr>
              </a:pPr>
            </a:p>
          </p:txBody>
        </p:sp>
        <p:sp>
          <p:nvSpPr>
            <p:cNvPr id="144" name="GENESIS"/>
            <p:cNvSpPr txBox="1"/>
            <p:nvPr/>
          </p:nvSpPr>
          <p:spPr>
            <a:xfrm>
              <a:off x="526156" y="438246"/>
              <a:ext cx="1962095"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atin typeface="Copperplate Gothic Bold"/>
                  <a:ea typeface="Copperplate Gothic Bold"/>
                  <a:cs typeface="Copperplate Gothic Bold"/>
                  <a:sym typeface="Copperplate Gothic Bold"/>
                </a:defRPr>
              </a:lvl1pPr>
            </a:lstStyle>
            <a:p>
              <a:pPr/>
              <a:r>
                <a:t>GENESIS</a:t>
              </a:r>
            </a:p>
          </p:txBody>
        </p:sp>
        <p:sp>
          <p:nvSpPr>
            <p:cNvPr id="145" name="EXODUS"/>
            <p:cNvSpPr txBox="1"/>
            <p:nvPr/>
          </p:nvSpPr>
          <p:spPr>
            <a:xfrm>
              <a:off x="3977036" y="450946"/>
              <a:ext cx="184556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atin typeface="Copperplate Gothic Bold"/>
                  <a:ea typeface="Copperplate Gothic Bold"/>
                  <a:cs typeface="Copperplate Gothic Bold"/>
                  <a:sym typeface="Copperplate Gothic Bold"/>
                </a:defRPr>
              </a:lvl1pPr>
            </a:lstStyle>
            <a:p>
              <a:pPr/>
              <a:r>
                <a:t>EXODUS</a:t>
              </a:r>
            </a:p>
          </p:txBody>
        </p:sp>
        <p:sp>
          <p:nvSpPr>
            <p:cNvPr id="146" name="LEV - NUMB - DEUT"/>
            <p:cNvSpPr txBox="1"/>
            <p:nvPr/>
          </p:nvSpPr>
          <p:spPr>
            <a:xfrm>
              <a:off x="7209784" y="450946"/>
              <a:ext cx="3882003"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atin typeface="Copperplate Gothic Bold"/>
                  <a:ea typeface="Copperplate Gothic Bold"/>
                  <a:cs typeface="Copperplate Gothic Bold"/>
                  <a:sym typeface="Copperplate Gothic Bold"/>
                </a:defRPr>
              </a:lvl1pPr>
            </a:lstStyle>
            <a:p>
              <a:pPr/>
              <a:r>
                <a:t>LEV - NUMB - DEUT</a:t>
              </a:r>
            </a:p>
          </p:txBody>
        </p:sp>
      </p:grpSp>
      <p:sp>
        <p:nvSpPr>
          <p:cNvPr id="148" name="Summary Pattern: Danger =&gt; Solution =&gt; Means"/>
          <p:cNvSpPr txBox="1"/>
          <p:nvPr>
            <p:ph type="title"/>
          </p:nvPr>
        </p:nvSpPr>
        <p:spPr>
          <a:xfrm>
            <a:off x="1535305" y="233005"/>
            <a:ext cx="10062703" cy="735435"/>
          </a:xfrm>
          <a:prstGeom prst="rect">
            <a:avLst/>
          </a:prstGeom>
        </p:spPr>
        <p:txBody>
          <a:bodyPr/>
          <a:lstStyle>
            <a:lvl1pPr defTabSz="537463">
              <a:defRPr sz="4048"/>
            </a:lvl1pPr>
          </a:lstStyle>
          <a:p>
            <a:pPr/>
            <a:r>
              <a:t>Summary Pattern: Danger =&gt; Solution =&gt; Means</a:t>
            </a:r>
          </a:p>
        </p:txBody>
      </p:sp>
      <p:sp>
        <p:nvSpPr>
          <p:cNvPr id="149"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graphicFrame>
        <p:nvGraphicFramePr>
          <p:cNvPr id="150" name="Table"/>
          <p:cNvGraphicFramePr/>
          <p:nvPr/>
        </p:nvGraphicFramePr>
        <p:xfrm>
          <a:off x="2184731" y="1399599"/>
          <a:ext cx="10464801" cy="722424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616200"/>
                <a:gridCol w="2616200"/>
                <a:gridCol w="2616200"/>
                <a:gridCol w="2616200"/>
              </a:tblGrid>
              <a:tr h="784821">
                <a:tc>
                  <a:txBody>
                    <a:bodyPr/>
                    <a:lstStyle/>
                    <a:p>
                      <a:pPr defTabSz="914400">
                        <a:defRPr b="0">
                          <a:solidFill>
                            <a:srgbClr val="000000"/>
                          </a:solidFill>
                        </a:defRPr>
                      </a:pPr>
                      <a:r>
                        <a:rPr b="1" sz="2900">
                          <a:solidFill>
                            <a:srgbClr val="FFFFFF"/>
                          </a:solidFill>
                          <a:sym typeface="Helvetica"/>
                        </a:rPr>
                        <a:t>Incident</a:t>
                      </a:r>
                    </a:p>
                  </a:txBody>
                  <a:tcPr marL="50800" marR="50800" marT="50800" marB="50800" anchor="ctr" anchorCtr="0" horzOverflow="overflow"/>
                </a:tc>
                <a:tc>
                  <a:txBody>
                    <a:bodyPr/>
                    <a:lstStyle/>
                    <a:p>
                      <a:pPr defTabSz="914400">
                        <a:defRPr b="0">
                          <a:solidFill>
                            <a:srgbClr val="000000"/>
                          </a:solidFill>
                        </a:defRPr>
                      </a:pPr>
                      <a:r>
                        <a:rPr b="1" sz="2900">
                          <a:solidFill>
                            <a:srgbClr val="FFFFFF"/>
                          </a:solidFill>
                          <a:sym typeface="Helvetica"/>
                        </a:rPr>
                        <a:t>Danger</a:t>
                      </a:r>
                    </a:p>
                  </a:txBody>
                  <a:tcPr marL="50800" marR="50800" marT="50800" marB="50800" anchor="ctr" anchorCtr="0" horzOverflow="overflow"/>
                </a:tc>
                <a:tc>
                  <a:txBody>
                    <a:bodyPr/>
                    <a:lstStyle/>
                    <a:p>
                      <a:pPr defTabSz="914400">
                        <a:defRPr b="0">
                          <a:solidFill>
                            <a:srgbClr val="000000"/>
                          </a:solidFill>
                        </a:defRPr>
                      </a:pPr>
                      <a:r>
                        <a:rPr b="1" sz="2900">
                          <a:solidFill>
                            <a:srgbClr val="FFFFFF"/>
                          </a:solidFill>
                          <a:sym typeface="Helvetica"/>
                        </a:rPr>
                        <a:t>God’s Action</a:t>
                      </a:r>
                    </a:p>
                  </a:txBody>
                  <a:tcPr marL="50800" marR="50800" marT="50800" marB="50800" anchor="ctr" anchorCtr="0" horzOverflow="overflow"/>
                </a:tc>
                <a:tc>
                  <a:txBody>
                    <a:bodyPr/>
                    <a:lstStyle/>
                    <a:p>
                      <a:pPr defTabSz="914400">
                        <a:defRPr b="0">
                          <a:solidFill>
                            <a:srgbClr val="000000"/>
                          </a:solidFill>
                        </a:defRPr>
                      </a:pPr>
                      <a:r>
                        <a:rPr b="1" sz="2900">
                          <a:solidFill>
                            <a:srgbClr val="FFFFFF"/>
                          </a:solidFill>
                          <a:sym typeface="Helvetica"/>
                        </a:rPr>
                        <a:t>Preservation</a:t>
                      </a:r>
                    </a:p>
                  </a:txBody>
                  <a:tcPr marL="50800" marR="50800" marT="50800" marB="50800" anchor="ctr" anchorCtr="0" horzOverflow="overflow"/>
                </a:tc>
              </a:tr>
              <a:tr h="1331451">
                <a:tc>
                  <a:txBody>
                    <a:bodyPr/>
                    <a:lstStyle/>
                    <a:p>
                      <a:pPr defTabSz="914400"/>
                      <a:r>
                        <a:rPr sz="2600">
                          <a:sym typeface="Helvetica Condensed Medium"/>
                        </a:rPr>
                        <a:t>Noah’s ark  (Gen 6-9)</a:t>
                      </a:r>
                    </a:p>
                  </a:txBody>
                  <a:tcPr marL="50800" marR="50800" marT="50800" marB="50800" anchor="ctr" anchorCtr="0" horzOverflow="overflow">
                    <a:solidFill>
                      <a:srgbClr val="C9EDFF"/>
                    </a:solidFill>
                  </a:tcPr>
                </a:tc>
                <a:tc>
                  <a:txBody>
                    <a:bodyPr/>
                    <a:lstStyle/>
                    <a:p>
                      <a:pPr defTabSz="914400"/>
                      <a:r>
                        <a:rPr sz="2600">
                          <a:sym typeface="Helvetica Condensed Medium"/>
                        </a:rPr>
                        <a:t>Intermingle in marriage</a:t>
                      </a:r>
                    </a:p>
                  </a:txBody>
                  <a:tcPr marL="50800" marR="50800" marT="50800" marB="50800" anchor="ctr" anchorCtr="0" horzOverflow="overflow"/>
                </a:tc>
                <a:tc>
                  <a:txBody>
                    <a:bodyPr/>
                    <a:lstStyle/>
                    <a:p>
                      <a:pPr defTabSz="914400"/>
                      <a:r>
                        <a:rPr sz="2600">
                          <a:sym typeface="Helvetica Condensed Medium"/>
                        </a:rPr>
                        <a:t>God purges the wicked by flood</a:t>
                      </a:r>
                    </a:p>
                  </a:txBody>
                  <a:tcPr marL="50800" marR="50800" marT="50800" marB="50800" anchor="ctr" anchorCtr="0" horzOverflow="overflow"/>
                </a:tc>
                <a:tc>
                  <a:txBody>
                    <a:bodyPr/>
                    <a:lstStyle/>
                    <a:p>
                      <a:pPr defTabSz="914400">
                        <a:defRPr sz="2600">
                          <a:sym typeface="Helvetica Condensed Medium"/>
                        </a:defRPr>
                      </a:pPr>
                      <a:r>
                        <a:t>Restarts anew with </a:t>
                      </a:r>
                      <a:r>
                        <a:rPr b="1">
                          <a:solidFill>
                            <a:schemeClr val="accent5"/>
                          </a:solidFill>
                        </a:rPr>
                        <a:t>Noah</a:t>
                      </a:r>
                      <a:r>
                        <a:t> </a:t>
                      </a:r>
                    </a:p>
                  </a:txBody>
                  <a:tcPr marL="50800" marR="50800" marT="50800" marB="50800" anchor="ctr" anchorCtr="0" horzOverflow="overflow"/>
                </a:tc>
              </a:tr>
              <a:tr h="1702656">
                <a:tc>
                  <a:txBody>
                    <a:bodyPr/>
                    <a:lstStyle/>
                    <a:p>
                      <a:pPr defTabSz="914400"/>
                      <a:r>
                        <a:rPr sz="2600">
                          <a:sym typeface="Helvetica Condensed Medium"/>
                        </a:rPr>
                        <a:t>Tower of Babel  (Gen 11)</a:t>
                      </a:r>
                    </a:p>
                  </a:txBody>
                  <a:tcPr marL="50800" marR="50800" marT="50800" marB="50800" anchor="ctr" anchorCtr="0" horzOverflow="overflow">
                    <a:solidFill>
                      <a:srgbClr val="C9EDFF"/>
                    </a:solidFill>
                  </a:tcPr>
                </a:tc>
                <a:tc>
                  <a:txBody>
                    <a:bodyPr/>
                    <a:lstStyle/>
                    <a:p>
                      <a:pPr defTabSz="914400"/>
                      <a:r>
                        <a:rPr sz="2600">
                          <a:sym typeface="Helvetica Condensed Medium"/>
                        </a:rPr>
                        <a:t>The world’s strong power</a:t>
                      </a:r>
                    </a:p>
                  </a:txBody>
                  <a:tcPr marL="50800" marR="50800" marT="50800" marB="50800" anchor="ctr" anchorCtr="0" horzOverflow="overflow"/>
                </a:tc>
                <a:tc>
                  <a:txBody>
                    <a:bodyPr/>
                    <a:lstStyle/>
                    <a:p>
                      <a:pPr defTabSz="914400"/>
                      <a:r>
                        <a:rPr sz="2600">
                          <a:sym typeface="Helvetica Condensed Medium"/>
                        </a:rPr>
                        <a:t>Slows deterioration by isolation</a:t>
                      </a:r>
                    </a:p>
                  </a:txBody>
                  <a:tcPr marL="50800" marR="50800" marT="50800" marB="50800" anchor="ctr" anchorCtr="0" horzOverflow="overflow"/>
                </a:tc>
                <a:tc>
                  <a:txBody>
                    <a:bodyPr/>
                    <a:lstStyle/>
                    <a:p>
                      <a:pPr defTabSz="914400">
                        <a:defRPr sz="2600">
                          <a:sym typeface="Helvetica Condensed Medium"/>
                        </a:defRPr>
                      </a:pPr>
                      <a:r>
                        <a:t>Creates sub-societies by </a:t>
                      </a:r>
                      <a:r>
                        <a:rPr b="1">
                          <a:solidFill>
                            <a:schemeClr val="accent5"/>
                          </a:solidFill>
                        </a:rPr>
                        <a:t>languages</a:t>
                      </a:r>
                    </a:p>
                  </a:txBody>
                  <a:tcPr marL="50800" marR="50800" marT="50800" marB="50800" anchor="ctr" anchorCtr="0" horzOverflow="overflow"/>
                </a:tc>
              </a:tr>
              <a:tr h="1702656">
                <a:tc>
                  <a:txBody>
                    <a:bodyPr/>
                    <a:lstStyle/>
                    <a:p>
                      <a:pPr defTabSz="914400"/>
                      <a:r>
                        <a:rPr sz="2600">
                          <a:sym typeface="Helvetica Condensed Medium"/>
                        </a:rPr>
                        <a:t>Calls Abraham from Ur (Gen 12)</a:t>
                      </a:r>
                    </a:p>
                  </a:txBody>
                  <a:tcPr marL="50800" marR="50800" marT="50800" marB="50800" anchor="ctr" anchorCtr="0" horzOverflow="overflow">
                    <a:solidFill>
                      <a:srgbClr val="C9EDFF"/>
                    </a:solidFill>
                  </a:tcPr>
                </a:tc>
                <a:tc>
                  <a:txBody>
                    <a:bodyPr/>
                    <a:lstStyle/>
                    <a:p>
                      <a:pPr defTabSz="914400"/>
                      <a:r>
                        <a:rPr sz="2600">
                          <a:sym typeface="Helvetica Condensed Medium"/>
                        </a:rPr>
                        <a:t>Swallowed up by pagan culture</a:t>
                      </a:r>
                    </a:p>
                  </a:txBody>
                  <a:tcPr marL="50800" marR="50800" marT="50800" marB="50800" anchor="ctr" anchorCtr="0" horzOverflow="overflow"/>
                </a:tc>
                <a:tc>
                  <a:txBody>
                    <a:bodyPr/>
                    <a:lstStyle/>
                    <a:p>
                      <a:pPr defTabSz="914400"/>
                      <a:r>
                        <a:rPr sz="2600">
                          <a:sym typeface="Helvetica Condensed Medium"/>
                        </a:rPr>
                        <a:t>Births a people unto Himself</a:t>
                      </a:r>
                    </a:p>
                  </a:txBody>
                  <a:tcPr marL="50800" marR="50800" marT="50800" marB="50800" anchor="ctr" anchorCtr="0" horzOverflow="overflow"/>
                </a:tc>
                <a:tc>
                  <a:txBody>
                    <a:bodyPr/>
                    <a:lstStyle/>
                    <a:p>
                      <a:pPr defTabSz="914400">
                        <a:defRPr sz="2600">
                          <a:sym typeface="Helvetica Condensed Medium"/>
                        </a:defRPr>
                      </a:pPr>
                      <a:r>
                        <a:t>Calls </a:t>
                      </a:r>
                      <a:r>
                        <a:rPr b="1">
                          <a:solidFill>
                            <a:schemeClr val="accent5"/>
                          </a:solidFill>
                        </a:rPr>
                        <a:t>Abraham</a:t>
                      </a:r>
                      <a:r>
                        <a:t> to Promised Land</a:t>
                      </a:r>
                    </a:p>
                  </a:txBody>
                  <a:tcPr marL="50800" marR="50800" marT="50800" marB="50800" anchor="ctr" anchorCtr="0" horzOverflow="overflow"/>
                </a:tc>
              </a:tr>
              <a:tr h="1702656">
                <a:tc>
                  <a:txBody>
                    <a:bodyPr/>
                    <a:lstStyle/>
                    <a:p>
                      <a:pPr defTabSz="914400"/>
                      <a:r>
                        <a:rPr sz="2600">
                          <a:sym typeface="Helvetica Condensed Medium"/>
                        </a:rPr>
                        <a:t>Raises up Joseph (Gen 37-50)</a:t>
                      </a:r>
                    </a:p>
                  </a:txBody>
                  <a:tcPr marL="50800" marR="50800" marT="50800" marB="50800" anchor="ctr" anchorCtr="0" horzOverflow="overflow">
                    <a:solidFill>
                      <a:srgbClr val="C9EDFF"/>
                    </a:solidFill>
                  </a:tcPr>
                </a:tc>
                <a:tc>
                  <a:txBody>
                    <a:bodyPr/>
                    <a:lstStyle/>
                    <a:p>
                      <a:pPr defTabSz="914400"/>
                      <a:r>
                        <a:rPr sz="2600">
                          <a:sym typeface="Helvetica Condensed Medium"/>
                        </a:rPr>
                        <a:t>Dependent on world power</a:t>
                      </a:r>
                    </a:p>
                  </a:txBody>
                  <a:tcPr marL="50800" marR="50800" marT="50800" marB="50800" anchor="ctr" anchorCtr="0" horzOverflow="overflow"/>
                </a:tc>
                <a:tc>
                  <a:txBody>
                    <a:bodyPr/>
                    <a:lstStyle/>
                    <a:p>
                      <a:pPr defTabSz="914400"/>
                      <a:r>
                        <a:rPr sz="2600">
                          <a:sym typeface="Helvetica Condensed Medium"/>
                        </a:rPr>
                        <a:t>Keeps separate in Egypt-sheep herders</a:t>
                      </a:r>
                    </a:p>
                  </a:txBody>
                  <a:tcPr marL="50800" marR="50800" marT="50800" marB="50800" anchor="ctr" anchorCtr="0" horzOverflow="overflow"/>
                </a:tc>
                <a:tc>
                  <a:txBody>
                    <a:bodyPr/>
                    <a:lstStyle/>
                    <a:p>
                      <a:pPr defTabSz="914400">
                        <a:defRPr sz="2600">
                          <a:sym typeface="Helvetica Condensed Medium"/>
                        </a:defRPr>
                      </a:pPr>
                      <a:r>
                        <a:t>Carefully places </a:t>
                      </a:r>
                      <a:r>
                        <a:rPr b="1">
                          <a:solidFill>
                            <a:schemeClr val="accent5"/>
                          </a:solidFill>
                        </a:rPr>
                        <a:t>Joseph</a:t>
                      </a:r>
                      <a:r>
                        <a:t> to help</a:t>
                      </a:r>
                    </a:p>
                  </a:txBody>
                  <a:tcPr marL="50800" marR="50800" marT="50800" marB="50800" anchor="ctr" anchorCtr="0" horzOverflow="overflow"/>
                </a:tc>
              </a:tr>
            </a:tbl>
          </a:graphicData>
        </a:graphic>
      </p:graphicFrame>
      <p:sp>
        <p:nvSpPr>
          <p:cNvPr id="151" name="People of faith =&gt; New nation (Israel) =&gt; Covenant (the Law)"/>
          <p:cNvSpPr txBox="1"/>
          <p:nvPr/>
        </p:nvSpPr>
        <p:spPr>
          <a:xfrm>
            <a:off x="1955604" y="8781953"/>
            <a:ext cx="10592328"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latin typeface="Helvetica"/>
                <a:ea typeface="Helvetica"/>
                <a:cs typeface="Helvetica"/>
                <a:sym typeface="Helvetica"/>
              </a:defRPr>
            </a:lvl1pPr>
          </a:lstStyle>
          <a:p>
            <a:pPr/>
            <a:r>
              <a:t>People of faith =&gt; New nation (Israel) =&gt; Covenant (the Law)</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0-#ppt_w/2"/>
                                          </p:val>
                                        </p:tav>
                                        <p:tav tm="100000">
                                          <p:val>
                                            <p:strVal val="#ppt_x"/>
                                          </p:val>
                                        </p:tav>
                                      </p:tavLst>
                                    </p:anim>
                                    <p:anim calcmode="lin" valueType="num">
                                      <p:cBhvr>
                                        <p:cTn id="8"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51"/>
                                        </p:tgtEl>
                                        <p:attrNameLst>
                                          <p:attrName>style.visibility</p:attrName>
                                        </p:attrNameLst>
                                      </p:cBhvr>
                                      <p:to>
                                        <p:strVal val="visible"/>
                                      </p:to>
                                    </p:set>
                                    <p:anim calcmode="lin" valueType="num">
                                      <p:cBhvr>
                                        <p:cTn id="13" dur="2000" fill="hold"/>
                                        <p:tgtEl>
                                          <p:spTgt spid="151"/>
                                        </p:tgtEl>
                                        <p:attrNameLst>
                                          <p:attrName>ppt_x</p:attrName>
                                        </p:attrNameLst>
                                      </p:cBhvr>
                                      <p:tavLst>
                                        <p:tav tm="0">
                                          <p:val>
                                            <p:strVal val="#ppt_x"/>
                                          </p:val>
                                        </p:tav>
                                        <p:tav tm="100000">
                                          <p:val>
                                            <p:strVal val="#ppt_x"/>
                                          </p:val>
                                        </p:tav>
                                      </p:tavLst>
                                    </p:anim>
                                    <p:anim calcmode="lin" valueType="num">
                                      <p:cBhvr>
                                        <p:cTn id="14" dur="20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47"/>
                                        </p:tgtEl>
                                        <p:attrNameLst>
                                          <p:attrName>style.visibility</p:attrName>
                                        </p:attrNameLst>
                                      </p:cBhvr>
                                      <p:to>
                                        <p:strVal val="visible"/>
                                      </p:to>
                                    </p:set>
                                    <p:anim calcmode="lin" valueType="num">
                                      <p:cBhvr>
                                        <p:cTn id="19" dur="1250" fill="hold"/>
                                        <p:tgtEl>
                                          <p:spTgt spid="147"/>
                                        </p:tgtEl>
                                        <p:attrNameLst>
                                          <p:attrName>ppt_x</p:attrName>
                                        </p:attrNameLst>
                                      </p:cBhvr>
                                      <p:tavLst>
                                        <p:tav tm="0">
                                          <p:val>
                                            <p:strVal val="0-#ppt_w/2"/>
                                          </p:val>
                                        </p:tav>
                                        <p:tav tm="100000">
                                          <p:val>
                                            <p:strVal val="#ppt_x"/>
                                          </p:val>
                                        </p:tav>
                                      </p:tavLst>
                                    </p:anim>
                                    <p:anim calcmode="lin" valueType="num">
                                      <p:cBhvr>
                                        <p:cTn id="20" dur="125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whole" bldLvl="1" animBg="1" rev="0" advAuto="0" spid="147" grpId="3"/>
      <p:bldP build="whole" bldLvl="1"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000737-0011-000029.jpg" descr="000737-0011-000029.jpg"/>
          <p:cNvPicPr>
            <a:picLocks noChangeAspect="0"/>
          </p:cNvPicPr>
          <p:nvPr/>
        </p:nvPicPr>
        <p:blipFill>
          <a:blip r:embed="rId2">
            <a:alphaModFix amt="20296"/>
            <a:extLst/>
          </a:blip>
          <a:stretch>
            <a:fillRect/>
          </a:stretch>
        </p:blipFill>
        <p:spPr>
          <a:xfrm>
            <a:off x="1535305" y="-133350"/>
            <a:ext cx="11843162" cy="10020301"/>
          </a:xfrm>
          <a:prstGeom prst="rect">
            <a:avLst/>
          </a:prstGeom>
          <a:ln w="12700">
            <a:miter lim="400000"/>
          </a:ln>
        </p:spPr>
      </p:pic>
      <p:sp>
        <p:nvSpPr>
          <p:cNvPr id="154"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55" name="Does God still judge the world?…"/>
          <p:cNvSpPr txBox="1"/>
          <p:nvPr/>
        </p:nvSpPr>
        <p:spPr>
          <a:xfrm>
            <a:off x="1889611" y="2178050"/>
            <a:ext cx="10809439" cy="586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7700"/>
              </a:spcBef>
              <a:buSzPct val="100000"/>
              <a:buAutoNum type="arabicPeriod" startAt="1"/>
              <a:defRPr sz="5000"/>
            </a:pPr>
            <a:r>
              <a:t>Does God still judge the world?</a:t>
            </a:r>
          </a:p>
          <a:p>
            <a:pPr marL="685800" indent="-685800" algn="l">
              <a:spcBef>
                <a:spcPts val="7700"/>
              </a:spcBef>
              <a:buSzPct val="100000"/>
              <a:buAutoNum type="arabicPeriod" startAt="1"/>
              <a:defRPr sz="5000"/>
            </a:pPr>
            <a:r>
              <a:t>How do we maintain a fervent love for God in this wicked world?</a:t>
            </a:r>
          </a:p>
          <a:p>
            <a:pPr marL="685800" indent="-685800" algn="l">
              <a:spcBef>
                <a:spcPts val="7700"/>
              </a:spcBef>
              <a:buSzPct val="100000"/>
              <a:buAutoNum type="arabicPeriod" startAt="1"/>
              <a:defRPr sz="5000"/>
            </a:pPr>
            <a:r>
              <a:t>How does Jesus help us restore the image of God?</a:t>
            </a:r>
          </a:p>
        </p:txBody>
      </p:sp>
      <p:sp>
        <p:nvSpPr>
          <p:cNvPr id="156" name="Discussion Questions"/>
          <p:cNvSpPr txBox="1"/>
          <p:nvPr>
            <p:ph type="title"/>
          </p:nvPr>
        </p:nvSpPr>
        <p:spPr>
          <a:xfrm>
            <a:off x="1678552" y="261353"/>
            <a:ext cx="11469495" cy="735435"/>
          </a:xfrm>
          <a:prstGeom prst="rect">
            <a:avLst/>
          </a:prstGeom>
        </p:spPr>
        <p:txBody>
          <a:bodyPr/>
          <a:lstStyle>
            <a:lvl1pPr>
              <a:defRPr sz="4700"/>
            </a:lvl1pPr>
          </a:lstStyle>
          <a:p>
            <a:pPr/>
            <a:r>
              <a:t>Discussion Questions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
                                  </p:stCondLst>
                                  <p:iterate type="el" backwards="0">
                                    <p:tmAbs val="0"/>
                                  </p:iterate>
                                  <p:childTnLst>
                                    <p:set>
                                      <p:cBhvr>
                                        <p:cTn id="6" fill="hold"/>
                                        <p:tgtEl>
                                          <p:spTgt spid="155">
                                            <p:bg/>
                                          </p:spTgt>
                                        </p:tgtEl>
                                        <p:attrNameLst>
                                          <p:attrName>style.visibility</p:attrName>
                                        </p:attrNameLst>
                                      </p:cBhvr>
                                      <p:to>
                                        <p:strVal val="visible"/>
                                      </p:to>
                                    </p:set>
                                    <p:anim calcmode="lin" valueType="num">
                                      <p:cBhvr>
                                        <p:cTn id="7" dur="2000" fill="hold"/>
                                        <p:tgtEl>
                                          <p:spTgt spid="155">
                                            <p:bg/>
                                          </p:spTgt>
                                        </p:tgtEl>
                                        <p:attrNameLst>
                                          <p:attrName>ppt_w</p:attrName>
                                        </p:attrNameLst>
                                      </p:cBhvr>
                                      <p:tavLst>
                                        <p:tav tm="0">
                                          <p:val>
                                            <p:strVal val="4*#ppt_w"/>
                                          </p:val>
                                        </p:tav>
                                        <p:tav tm="100000">
                                          <p:val>
                                            <p:strVal val="#ppt_w"/>
                                          </p:val>
                                        </p:tav>
                                      </p:tavLst>
                                    </p:anim>
                                    <p:anim calcmode="lin" valueType="num">
                                      <p:cBhvr>
                                        <p:cTn id="8" dur="2000" fill="hold"/>
                                        <p:tgtEl>
                                          <p:spTgt spid="155">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100"/>
                                  </p:stCondLst>
                                  <p:iterate type="el" backwards="0">
                                    <p:tmAbs val="0"/>
                                  </p:iterate>
                                  <p:childTnLst>
                                    <p:set>
                                      <p:cBhvr>
                                        <p:cTn id="10" fill="hold"/>
                                        <p:tgtEl>
                                          <p:spTgt spid="155">
                                            <p:txEl>
                                              <p:pRg st="0" end="0"/>
                                            </p:txEl>
                                          </p:spTgt>
                                        </p:tgtEl>
                                        <p:attrNameLst>
                                          <p:attrName>style.visibility</p:attrName>
                                        </p:attrNameLst>
                                      </p:cBhvr>
                                      <p:to>
                                        <p:strVal val="visible"/>
                                      </p:to>
                                    </p:set>
                                    <p:anim calcmode="lin" valueType="num">
                                      <p:cBhvr>
                                        <p:cTn id="11" dur="2000" fill="hold"/>
                                        <p:tgtEl>
                                          <p:spTgt spid="155">
                                            <p:txEl>
                                              <p:pRg st="0" end="0"/>
                                            </p:txEl>
                                          </p:spTgt>
                                        </p:tgtEl>
                                        <p:attrNameLst>
                                          <p:attrName>ppt_w</p:attrName>
                                        </p:attrNameLst>
                                      </p:cBhvr>
                                      <p:tavLst>
                                        <p:tav tm="0">
                                          <p:val>
                                            <p:strVal val="4*#ppt_w"/>
                                          </p:val>
                                        </p:tav>
                                        <p:tav tm="100000">
                                          <p:val>
                                            <p:strVal val="#ppt_w"/>
                                          </p:val>
                                        </p:tav>
                                      </p:tavLst>
                                    </p:anim>
                                    <p:anim calcmode="lin" valueType="num">
                                      <p:cBhvr>
                                        <p:cTn id="12" dur="2000" fill="hold"/>
                                        <p:tgtEl>
                                          <p:spTgt spid="155">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2100"/>
                            </p:stCondLst>
                            <p:childTnLst>
                              <p:par>
                                <p:cTn id="14" presetClass="entr" nodeType="afterEffect" presetSubtype="32" presetID="23" grpId="1" fill="hold">
                                  <p:stCondLst>
                                    <p:cond delay="0"/>
                                  </p:stCondLst>
                                  <p:iterate type="el" backwards="0">
                                    <p:tmAbs val="0"/>
                                  </p:iterate>
                                  <p:childTnLst>
                                    <p:set>
                                      <p:cBhvr>
                                        <p:cTn id="15" fill="hold"/>
                                        <p:tgtEl>
                                          <p:spTgt spid="155">
                                            <p:txEl>
                                              <p:pRg st="1" end="1"/>
                                            </p:txEl>
                                          </p:spTgt>
                                        </p:tgtEl>
                                        <p:attrNameLst>
                                          <p:attrName>style.visibility</p:attrName>
                                        </p:attrNameLst>
                                      </p:cBhvr>
                                      <p:to>
                                        <p:strVal val="visible"/>
                                      </p:to>
                                    </p:set>
                                    <p:anim calcmode="lin" valueType="num">
                                      <p:cBhvr>
                                        <p:cTn id="16" dur="2000" fill="hold"/>
                                        <p:tgtEl>
                                          <p:spTgt spid="155">
                                            <p:txEl>
                                              <p:pRg st="1" end="1"/>
                                            </p:txEl>
                                          </p:spTgt>
                                        </p:tgtEl>
                                        <p:attrNameLst>
                                          <p:attrName>ppt_w</p:attrName>
                                        </p:attrNameLst>
                                      </p:cBhvr>
                                      <p:tavLst>
                                        <p:tav tm="0">
                                          <p:val>
                                            <p:strVal val="4*#ppt_w"/>
                                          </p:val>
                                        </p:tav>
                                        <p:tav tm="100000">
                                          <p:val>
                                            <p:strVal val="#ppt_w"/>
                                          </p:val>
                                        </p:tav>
                                      </p:tavLst>
                                    </p:anim>
                                    <p:anim calcmode="lin" valueType="num">
                                      <p:cBhvr>
                                        <p:cTn id="17" dur="2000" fill="hold"/>
                                        <p:tgtEl>
                                          <p:spTgt spid="155">
                                            <p:txEl>
                                              <p:pRg st="1" end="1"/>
                                            </p:txEl>
                                          </p:spTgt>
                                        </p:tgtEl>
                                        <p:attrNameLst>
                                          <p:attrName>ppt_h</p:attrName>
                                        </p:attrNameLst>
                                      </p:cBhvr>
                                      <p:tavLst>
                                        <p:tav tm="0">
                                          <p:val>
                                            <p:strVal val="4*#ppt_h"/>
                                          </p:val>
                                        </p:tav>
                                        <p:tav tm="100000">
                                          <p:val>
                                            <p:strVal val="#ppt_h"/>
                                          </p:val>
                                        </p:tav>
                                      </p:tavLst>
                                    </p:anim>
                                  </p:childTnLst>
                                </p:cTn>
                              </p:par>
                            </p:childTnLst>
                          </p:cTn>
                        </p:par>
                        <p:par>
                          <p:cTn id="18" fill="hold">
                            <p:stCondLst>
                              <p:cond delay="4100"/>
                            </p:stCondLst>
                            <p:childTnLst>
                              <p:par>
                                <p:cTn id="19" presetClass="entr" nodeType="afterEffect" presetSubtype="32" presetID="23" grpId="1" fill="hold">
                                  <p:stCondLst>
                                    <p:cond delay="0"/>
                                  </p:stCondLst>
                                  <p:iterate type="el" backwards="0">
                                    <p:tmAbs val="0"/>
                                  </p:iterate>
                                  <p:childTnLst>
                                    <p:set>
                                      <p:cBhvr>
                                        <p:cTn id="20" fill="hold"/>
                                        <p:tgtEl>
                                          <p:spTgt spid="155">
                                            <p:txEl>
                                              <p:pRg st="2" end="2"/>
                                            </p:txEl>
                                          </p:spTgt>
                                        </p:tgtEl>
                                        <p:attrNameLst>
                                          <p:attrName>style.visibility</p:attrName>
                                        </p:attrNameLst>
                                      </p:cBhvr>
                                      <p:to>
                                        <p:strVal val="visible"/>
                                      </p:to>
                                    </p:set>
                                    <p:anim calcmode="lin" valueType="num">
                                      <p:cBhvr>
                                        <p:cTn id="21" dur="2000" fill="hold"/>
                                        <p:tgtEl>
                                          <p:spTgt spid="155">
                                            <p:txEl>
                                              <p:pRg st="2" end="2"/>
                                            </p:txEl>
                                          </p:spTgt>
                                        </p:tgtEl>
                                        <p:attrNameLst>
                                          <p:attrName>ppt_w</p:attrName>
                                        </p:attrNameLst>
                                      </p:cBhvr>
                                      <p:tavLst>
                                        <p:tav tm="0">
                                          <p:val>
                                            <p:strVal val="4*#ppt_w"/>
                                          </p:val>
                                        </p:tav>
                                        <p:tav tm="100000">
                                          <p:val>
                                            <p:strVal val="#ppt_w"/>
                                          </p:val>
                                        </p:tav>
                                      </p:tavLst>
                                    </p:anim>
                                    <p:anim calcmode="lin" valueType="num">
                                      <p:cBhvr>
                                        <p:cTn id="22" dur="2000" fill="hold"/>
                                        <p:tgtEl>
                                          <p:spTgt spid="155">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GENESIS 5-9"/>
          <p:cNvSpPr txBox="1"/>
          <p:nvPr/>
        </p:nvSpPr>
        <p:spPr>
          <a:xfrm>
            <a:off x="771840" y="578778"/>
            <a:ext cx="11461120"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 5-9</a:t>
            </a:r>
          </a:p>
        </p:txBody>
      </p:sp>
      <p:sp>
        <p:nvSpPr>
          <p:cNvPr id="159" name="Preservation of the Godly"/>
          <p:cNvSpPr txBox="1"/>
          <p:nvPr/>
        </p:nvSpPr>
        <p:spPr>
          <a:xfrm>
            <a:off x="402989" y="4307321"/>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76" sz="6800">
                <a:solidFill>
                  <a:srgbClr val="FFFFFF"/>
                </a:solidFill>
                <a:effectLst>
                  <a:outerShdw sx="100000" sy="100000" kx="0" ky="0" algn="b" rotWithShape="0" blurRad="25400" dist="25400" dir="5400000">
                    <a:srgbClr val="000000"/>
                  </a:outerShdw>
                </a:effectLst>
                <a:latin typeface="Goudy Old Style"/>
                <a:ea typeface="Goudy Old Style"/>
                <a:cs typeface="Goudy Old Style"/>
                <a:sym typeface="Goudy Old Style"/>
              </a:defRPr>
            </a:lvl1pPr>
          </a:lstStyle>
          <a:p>
            <a:pPr/>
            <a:r>
              <a:t>Preservation of the Godly</a:t>
            </a:r>
          </a:p>
        </p:txBody>
      </p:sp>
      <p:sp>
        <p:nvSpPr>
          <p:cNvPr id="160"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161" name="From the Beginning of Time"/>
          <p:cNvSpPr txBox="1"/>
          <p:nvPr/>
        </p:nvSpPr>
        <p:spPr>
          <a:xfrm>
            <a:off x="1564130" y="6638605"/>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From the Beginning of Time</a:t>
            </a:r>
          </a:p>
        </p:txBody>
      </p:sp>
      <p:sp>
        <p:nvSpPr>
          <p:cNvPr id="162"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fade" transition="in">
                                      <p:cBhvr>
                                        <p:cTn id="7" dur="3250"/>
                                        <p:tgtEl>
                                          <p:spTgt spid="159"/>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161"/>
                                        </p:tgtEl>
                                        <p:attrNameLst>
                                          <p:attrName>style.visibility</p:attrName>
                                        </p:attrNameLst>
                                      </p:cBhvr>
                                      <p:to>
                                        <p:strVal val="visible"/>
                                      </p:to>
                                    </p:set>
                                    <p:animEffect filter="fade" transition="in">
                                      <p:cBhvr>
                                        <p:cTn id="11" dur="325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P build="whole" bldLvl="1" animBg="1" rev="0" advAuto="0" spid="161"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C. Sons of God (Gen 6)"/>
          <p:cNvSpPr txBox="1"/>
          <p:nvPr>
            <p:ph type="title"/>
          </p:nvPr>
        </p:nvSpPr>
        <p:spPr>
          <a:prstGeom prst="rect">
            <a:avLst/>
          </a:prstGeom>
        </p:spPr>
        <p:txBody>
          <a:bodyPr/>
          <a:lstStyle/>
          <a:p>
            <a:pPr/>
            <a:r>
              <a:t>C. Sons of God (Gen 6)</a:t>
            </a:r>
          </a:p>
        </p:txBody>
      </p:sp>
      <p:sp>
        <p:nvSpPr>
          <p:cNvPr id="165"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66" name="“Identifying the Nephilim…"/>
          <p:cNvSpPr txBox="1"/>
          <p:nvPr/>
        </p:nvSpPr>
        <p:spPr>
          <a:xfrm>
            <a:off x="1776234" y="859482"/>
            <a:ext cx="9452332" cy="784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2200"/>
              </a:spcBef>
              <a:buSzPct val="100000"/>
              <a:buChar char="•"/>
              <a:defRPr sz="2400"/>
            </a:pPr>
            <a:r>
              <a:t>“Identifying the Nephilim</a:t>
            </a:r>
          </a:p>
          <a:p>
            <a:pPr marL="640080" indent="-411480" algn="l">
              <a:spcBef>
                <a:spcPts val="2200"/>
              </a:spcBef>
              <a:buSzPct val="100000"/>
              <a:buChar char="•"/>
              <a:defRPr sz="2400"/>
            </a:pPr>
            <a:r>
              <a:t>Debate as to who the Nephilim were;  literally means giant. </a:t>
            </a:r>
          </a:p>
          <a:p>
            <a:pPr marL="640080" indent="-411480" algn="l">
              <a:spcBef>
                <a:spcPts val="2200"/>
              </a:spcBef>
              <a:buSzPct val="100000"/>
              <a:buChar char="•"/>
              <a:defRPr sz="2400"/>
            </a:pPr>
            <a:r>
              <a:t>The Nephilim were referred to before and after the flood, but it doesn’t necessarily refer to the same group. </a:t>
            </a:r>
          </a:p>
          <a:p>
            <a:pPr lvl="1" marL="1211580" indent="-411480" algn="l">
              <a:spcBef>
                <a:spcPts val="2200"/>
              </a:spcBef>
              <a:buSzPct val="100000"/>
              <a:buChar char="•"/>
              <a:defRPr sz="2400"/>
            </a:pPr>
            <a:r>
              <a:t>The Book of Numbers refers to them as physical giants. Genesis 6:4 interestingly comments the Nephilim existed before and afterwards. This does not mean we should quickly conclude those in Moses’ time (Num 13:33) south of Canaan (around 1500 BC) and those before the flood (around 2300 BC) were the same. After all, all the Nephilim perished in the flood. More likely, the second reference of the Nephilim, “also afterwards,” identifies the period when the Sons of God came to intermarry, “...also afterward, when the sons of God came into....” (Gen 6:4).</a:t>
            </a:r>
          </a:p>
          <a:p>
            <a:pPr marL="640080" indent="-411480" algn="l">
              <a:spcBef>
                <a:spcPts val="2200"/>
              </a:spcBef>
              <a:buSzPct val="100000"/>
              <a:buChar char="•"/>
              <a:defRPr sz="2400"/>
            </a:pPr>
            <a:r>
              <a:t>It is unclear whether the daughters of men refers to the daughters of the Nephilim. Either the Nephilim are mentioned due to their daughters being involved in intermarrying or because the identification of the[…]”</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 calcmode="lin" valueType="num">
                                      <p:cBhvr>
                                        <p:cTn id="7" dur="2250" fill="hold"/>
                                        <p:tgtEl>
                                          <p:spTgt spid="166">
                                            <p:bg/>
                                          </p:spTgt>
                                        </p:tgtEl>
                                        <p:attrNameLst>
                                          <p:attrName>ppt_x</p:attrName>
                                        </p:attrNameLst>
                                      </p:cBhvr>
                                      <p:tavLst>
                                        <p:tav tm="0">
                                          <p:val>
                                            <p:strVal val="0-#ppt_w/2"/>
                                          </p:val>
                                        </p:tav>
                                        <p:tav tm="100000">
                                          <p:val>
                                            <p:strVal val="#ppt_x"/>
                                          </p:val>
                                        </p:tav>
                                      </p:tavLst>
                                    </p:anim>
                                    <p:anim calcmode="lin" valueType="num">
                                      <p:cBhvr>
                                        <p:cTn id="8" dur="2250" fill="hold"/>
                                        <p:tgtEl>
                                          <p:spTgt spid="16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6">
                                            <p:txEl>
                                              <p:pRg st="0" end="0"/>
                                            </p:txEl>
                                          </p:spTgt>
                                        </p:tgtEl>
                                        <p:attrNameLst>
                                          <p:attrName>style.visibility</p:attrName>
                                        </p:attrNameLst>
                                      </p:cBhvr>
                                      <p:to>
                                        <p:strVal val="visible"/>
                                      </p:to>
                                    </p:set>
                                    <p:anim calcmode="lin" valueType="num">
                                      <p:cBhvr>
                                        <p:cTn id="11" dur="225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2" dur="225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Class="entr" nodeType="afterEffect" presetSubtype="8" presetID="2" grpId="1" fill="hold">
                                  <p:stCondLst>
                                    <p:cond delay="0"/>
                                  </p:stCondLst>
                                  <p:iterate type="el" backwards="0">
                                    <p:tmAbs val="0"/>
                                  </p:iterate>
                                  <p:childTnLst>
                                    <p:set>
                                      <p:cBhvr>
                                        <p:cTn id="15" fill="hold"/>
                                        <p:tgtEl>
                                          <p:spTgt spid="166">
                                            <p:txEl>
                                              <p:pRg st="1" end="1"/>
                                            </p:txEl>
                                          </p:spTgt>
                                        </p:tgtEl>
                                        <p:attrNameLst>
                                          <p:attrName>style.visibility</p:attrName>
                                        </p:attrNameLst>
                                      </p:cBhvr>
                                      <p:to>
                                        <p:strVal val="visible"/>
                                      </p:to>
                                    </p:set>
                                    <p:anim calcmode="lin" valueType="num">
                                      <p:cBhvr>
                                        <p:cTn id="16" dur="225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7" dur="225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500"/>
                            </p:stCondLst>
                            <p:childTnLst>
                              <p:par>
                                <p:cTn id="19" presetClass="entr" nodeType="afterEffect" presetSubtype="8" presetID="2" grpId="1" fill="hold">
                                  <p:stCondLst>
                                    <p:cond delay="0"/>
                                  </p:stCondLst>
                                  <p:iterate type="el" backwards="0">
                                    <p:tmAbs val="0"/>
                                  </p:iterate>
                                  <p:childTnLst>
                                    <p:set>
                                      <p:cBhvr>
                                        <p:cTn id="20" fill="hold"/>
                                        <p:tgtEl>
                                          <p:spTgt spid="166">
                                            <p:txEl>
                                              <p:pRg st="2" end="2"/>
                                            </p:txEl>
                                          </p:spTgt>
                                        </p:tgtEl>
                                        <p:attrNameLst>
                                          <p:attrName>style.visibility</p:attrName>
                                        </p:attrNameLst>
                                      </p:cBhvr>
                                      <p:to>
                                        <p:strVal val="visible"/>
                                      </p:to>
                                    </p:set>
                                    <p:anim calcmode="lin" valueType="num">
                                      <p:cBhvr>
                                        <p:cTn id="21" dur="225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2" dur="225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750"/>
                            </p:stCondLst>
                            <p:childTnLst>
                              <p:par>
                                <p:cTn id="24" presetClass="entr" nodeType="afterEffect" presetSubtype="8" presetID="2" grpId="1" fill="hold">
                                  <p:stCondLst>
                                    <p:cond delay="0"/>
                                  </p:stCondLst>
                                  <p:iterate type="el" backwards="0">
                                    <p:tmAbs val="0"/>
                                  </p:iterate>
                                  <p:childTnLst>
                                    <p:set>
                                      <p:cBhvr>
                                        <p:cTn id="25" fill="hold"/>
                                        <p:tgtEl>
                                          <p:spTgt spid="166">
                                            <p:txEl>
                                              <p:pRg st="3" end="3"/>
                                            </p:txEl>
                                          </p:spTgt>
                                        </p:tgtEl>
                                        <p:attrNameLst>
                                          <p:attrName>style.visibility</p:attrName>
                                        </p:attrNameLst>
                                      </p:cBhvr>
                                      <p:to>
                                        <p:strVal val="visible"/>
                                      </p:to>
                                    </p:set>
                                    <p:anim calcmode="lin" valueType="num">
                                      <p:cBhvr>
                                        <p:cTn id="26" dur="225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27" dur="225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Class="entr" nodeType="afterEffect" presetSubtype="8" presetID="2" grpId="1" fill="hold">
                                  <p:stCondLst>
                                    <p:cond delay="0"/>
                                  </p:stCondLst>
                                  <p:iterate type="el" backwards="0">
                                    <p:tmAbs val="0"/>
                                  </p:iterate>
                                  <p:childTnLst>
                                    <p:set>
                                      <p:cBhvr>
                                        <p:cTn id="30" fill="hold"/>
                                        <p:tgtEl>
                                          <p:spTgt spid="166">
                                            <p:txEl>
                                              <p:pRg st="4" end="4"/>
                                            </p:txEl>
                                          </p:spTgt>
                                        </p:tgtEl>
                                        <p:attrNameLst>
                                          <p:attrName>style.visibility</p:attrName>
                                        </p:attrNameLst>
                                      </p:cBhvr>
                                      <p:to>
                                        <p:strVal val="visible"/>
                                      </p:to>
                                    </p:set>
                                    <p:anim calcmode="lin" valueType="num">
                                      <p:cBhvr>
                                        <p:cTn id="31" dur="2250" fill="hold"/>
                                        <p:tgtEl>
                                          <p:spTgt spid="166">
                                            <p:txEl>
                                              <p:pRg st="4" end="4"/>
                                            </p:txEl>
                                          </p:spTgt>
                                        </p:tgtEl>
                                        <p:attrNameLst>
                                          <p:attrName>ppt_x</p:attrName>
                                        </p:attrNameLst>
                                      </p:cBhvr>
                                      <p:tavLst>
                                        <p:tav tm="0">
                                          <p:val>
                                            <p:strVal val="0-#ppt_w/2"/>
                                          </p:val>
                                        </p:tav>
                                        <p:tav tm="100000">
                                          <p:val>
                                            <p:strVal val="#ppt_x"/>
                                          </p:val>
                                        </p:tav>
                                      </p:tavLst>
                                    </p:anim>
                                    <p:anim calcmode="lin" valueType="num">
                                      <p:cBhvr>
                                        <p:cTn id="32" dur="2250" fill="hold"/>
                                        <p:tgtEl>
                                          <p:spTgt spid="1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A. From the Beginning of Time (Genesis 5:1-11)"/>
          <p:cNvSpPr txBox="1"/>
          <p:nvPr>
            <p:ph type="title"/>
          </p:nvPr>
        </p:nvSpPr>
        <p:spPr>
          <a:prstGeom prst="rect">
            <a:avLst/>
          </a:prstGeom>
        </p:spPr>
        <p:txBody>
          <a:bodyPr/>
          <a:lstStyle/>
          <a:p>
            <a:pPr/>
            <a:r>
              <a:t>A. From the Beginning of Time (Genesis 5:1-11)</a:t>
            </a:r>
          </a:p>
        </p:txBody>
      </p:sp>
      <p:sp>
        <p:nvSpPr>
          <p:cNvPr id="51"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52" name="The Generations of Adam (Gen 5:1-6:8)"/>
          <p:cNvSpPr txBox="1"/>
          <p:nvPr/>
        </p:nvSpPr>
        <p:spPr>
          <a:xfrm>
            <a:off x="2987356" y="1175785"/>
            <a:ext cx="8565393" cy="6477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a:effectLst>
                  <a:outerShdw sx="100000" sy="100000" kx="0" ky="0" algn="b" rotWithShape="0" blurRad="25400" dist="12700" dir="3000000">
                    <a:srgbClr val="DCDEE0"/>
                  </a:outerShdw>
                </a:effectLst>
              </a:defRPr>
            </a:lvl1pPr>
          </a:lstStyle>
          <a:p>
            <a:pPr/>
            <a:r>
              <a:t>The Generations of Adam (Gen 5:1-6:8) </a:t>
            </a:r>
          </a:p>
        </p:txBody>
      </p:sp>
      <p:sp>
        <p:nvSpPr>
          <p:cNvPr id="53" name="5:1 “This is the book of the generations of Adam. In the day when God created man, He made him in the likeness of God. 2 He created them male and female, and He blessed them and named them Man in the day when they were created. 3 When Adam had lived one hundred and thirty years, he became the father of a son in his own likeness, according to his image, and named him Seth.”"/>
          <p:cNvSpPr txBox="1"/>
          <p:nvPr/>
        </p:nvSpPr>
        <p:spPr>
          <a:xfrm>
            <a:off x="2167115" y="2139783"/>
            <a:ext cx="10096997" cy="2387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800"/>
              </a:spcBef>
              <a:defRPr sz="2500">
                <a:solidFill>
                  <a:srgbClr val="0D3763"/>
                </a:solidFill>
              </a:defRPr>
            </a:pPr>
            <a:r>
              <a:rPr b="1">
                <a:latin typeface="Helvetica"/>
                <a:ea typeface="Helvetica"/>
                <a:cs typeface="Helvetica"/>
                <a:sym typeface="Helvetica"/>
              </a:rPr>
              <a:t> 5:1 “This is the book of the generations of </a:t>
            </a:r>
            <a:r>
              <a:rPr b="1">
                <a:solidFill>
                  <a:schemeClr val="accent5"/>
                </a:solidFill>
                <a:latin typeface="Helvetica"/>
                <a:ea typeface="Helvetica"/>
                <a:cs typeface="Helvetica"/>
                <a:sym typeface="Helvetica"/>
              </a:rPr>
              <a:t>Adam</a:t>
            </a:r>
            <a:r>
              <a:rPr b="1">
                <a:latin typeface="Helvetica"/>
                <a:ea typeface="Helvetica"/>
                <a:cs typeface="Helvetica"/>
                <a:sym typeface="Helvetica"/>
              </a:rPr>
              <a:t>.</a:t>
            </a:r>
            <a:r>
              <a:t> In the day when God created man, </a:t>
            </a:r>
            <a:r>
              <a:rPr b="1">
                <a:latin typeface="Helvetica"/>
                <a:ea typeface="Helvetica"/>
                <a:cs typeface="Helvetica"/>
                <a:sym typeface="Helvetica"/>
              </a:rPr>
              <a:t>He made him in the likeness of God.</a:t>
            </a:r>
            <a:r>
              <a:t> 2 He created them male and female, and He blessed them and named them Man in the day when they were created. 3 When Adam had lived one hundred and thirty years, he became the father of a son in his own likeness, according to his image, and named him Seth.”</a:t>
            </a:r>
          </a:p>
        </p:txBody>
      </p:sp>
      <p:sp>
        <p:nvSpPr>
          <p:cNvPr id="54" name="Adam’s record (2nd/10) - “This is the book of the generations of Adam” (5:1). Noah is 3rd Genesis record (6:9).…"/>
          <p:cNvSpPr txBox="1"/>
          <p:nvPr/>
        </p:nvSpPr>
        <p:spPr>
          <a:xfrm>
            <a:off x="2068512" y="5010150"/>
            <a:ext cx="10564991" cy="391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1400"/>
              </a:spcBef>
              <a:buSzPct val="100000"/>
              <a:buChar char="•"/>
              <a:defRPr sz="2800"/>
            </a:pPr>
            <a:r>
              <a:t>Adam’s record (2nd/10) - “This is the book of the generations of Adam” (5:1). Noah is 3rd Genesis record (6:9).</a:t>
            </a:r>
          </a:p>
          <a:p>
            <a:pPr marL="689457" indent="-460857" algn="l">
              <a:spcBef>
                <a:spcPts val="1400"/>
              </a:spcBef>
              <a:buSzPct val="100000"/>
              <a:buChar char="•"/>
              <a:defRPr sz="2500"/>
            </a:pPr>
            <a:r>
              <a:rPr sz="2800"/>
              <a:t>The accuracy of the genealogy: The age of the father had a son (Adam 130…Seth at birth) (Gen 5:3)</a:t>
            </a:r>
            <a:br/>
            <a:br/>
            <a:r>
              <a:t>“And Seth lived one hundred and five years, and became the father of Enosh. 7 Then Seth lived eight hundred and seven years after he became the father of Enosh, and he had other sons and daughters” (6-7).</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53"/>
                                        </p:tgtEl>
                                        <p:attrNameLst>
                                          <p:attrName>style.visibility</p:attrName>
                                        </p:attrNameLst>
                                      </p:cBhvr>
                                      <p:to>
                                        <p:strVal val="visible"/>
                                      </p:to>
                                    </p:set>
                                    <p:animEffect filter="wipe(left)" transition="in">
                                      <p:cBhvr>
                                        <p:cTn id="7" dur="2000"/>
                                        <p:tgtEl>
                                          <p:spTgt spid="53"/>
                                        </p:tgtEl>
                                      </p:cBhvr>
                                    </p:animEffect>
                                  </p:childTnLst>
                                </p:cTn>
                              </p:par>
                            </p:childTnLst>
                          </p:cTn>
                        </p:par>
                        <p:par>
                          <p:cTn id="8" fill="hold">
                            <p:stCondLst>
                              <p:cond delay="2000"/>
                            </p:stCondLst>
                            <p:childTnLst>
                              <p:par>
                                <p:cTn id="9" presetClass="entr" nodeType="afterEffect" presetSubtype="8" presetID="15" grpId="2" fill="hold">
                                  <p:stCondLst>
                                    <p:cond delay="0"/>
                                  </p:stCondLst>
                                  <p:iterate type="el" backwards="0">
                                    <p:tmAbs val="0"/>
                                  </p:iterate>
                                  <p:childTnLst>
                                    <p:set>
                                      <p:cBhvr>
                                        <p:cTn id="10" fill="hold"/>
                                        <p:tgtEl>
                                          <p:spTgt spid="54">
                                            <p:bg/>
                                          </p:spTgt>
                                        </p:tgtEl>
                                        <p:attrNameLst>
                                          <p:attrName>style.visibility</p:attrName>
                                        </p:attrNameLst>
                                      </p:cBhvr>
                                      <p:to>
                                        <p:strVal val="visible"/>
                                      </p:to>
                                    </p:set>
                                    <p:anim calcmode="lin" valueType="num">
                                      <p:cBhvr>
                                        <p:cTn id="11" dur="2750" fill="hold"/>
                                        <p:tgtEl>
                                          <p:spTgt spid="54">
                                            <p:bg/>
                                          </p:spTgt>
                                        </p:tgtEl>
                                        <p:attrNameLst>
                                          <p:attrName>ppt_w</p:attrName>
                                        </p:attrNameLst>
                                      </p:cBhvr>
                                      <p:tavLst>
                                        <p:tav tm="0">
                                          <p:val>
                                            <p:fltVal val="0"/>
                                          </p:val>
                                        </p:tav>
                                        <p:tav tm="100000">
                                          <p:val>
                                            <p:strVal val="#ppt_w"/>
                                          </p:val>
                                        </p:tav>
                                      </p:tavLst>
                                    </p:anim>
                                    <p:anim calcmode="lin" valueType="num">
                                      <p:cBhvr>
                                        <p:cTn id="12" dur="2750" fill="hold"/>
                                        <p:tgtEl>
                                          <p:spTgt spid="54">
                                            <p:bg/>
                                          </p:spTgt>
                                        </p:tgtEl>
                                        <p:attrNameLst>
                                          <p:attrName>ppt_h</p:attrName>
                                        </p:attrNameLst>
                                      </p:cBhvr>
                                      <p:tavLst>
                                        <p:tav tm="0">
                                          <p:val>
                                            <p:fltVal val="0"/>
                                          </p:val>
                                        </p:tav>
                                        <p:tav tm="100000">
                                          <p:val>
                                            <p:strVal val="#ppt_h"/>
                                          </p:val>
                                        </p:tav>
                                      </p:tavLst>
                                    </p:anim>
                                    <p:anim calcmode="lin" valueType="num">
                                      <p:cBhvr>
                                        <p:cTn id="13" dur="2750" fill="hold"/>
                                        <p:tgtEl>
                                          <p:spTgt spid="54">
                                            <p:bg/>
                                          </p:spTgt>
                                        </p:tgtEl>
                                        <p:attrNameLst>
                                          <p:attrName>ppt_x</p:attrName>
                                        </p:attrNameLst>
                                      </p:cBhvr>
                                      <p:tavLst>
                                        <p:tav tm="0" fmla="#ppt_x+(cos(-2*pi*(1-$))*-#ppt_x-sin(-2*pi*(1-$))*(1-#ppt_y))*(1-$)">
                                          <p:val>
                                            <p:fltVal val="0"/>
                                          </p:val>
                                        </p:tav>
                                        <p:tav tm="100000">
                                          <p:val>
                                            <p:fltVal val="1"/>
                                          </p:val>
                                        </p:tav>
                                      </p:tavLst>
                                    </p:anim>
                                    <p:anim calcmode="lin" valueType="num">
                                      <p:cBhvr>
                                        <p:cTn id="14" dur="2750" fill="hold"/>
                                        <p:tgtEl>
                                          <p:spTgt spid="54">
                                            <p:bg/>
                                          </p:spTgt>
                                        </p:tgtEl>
                                        <p:attrNameLst>
                                          <p:attrName>ppt_y</p:attrName>
                                        </p:attrNameLst>
                                      </p:cBhvr>
                                      <p:tavLst>
                                        <p:tav tm="0" fmla="#ppt_y+(sin(-2*pi*(1-$))*-#ppt_x+cos(-2*pi*(1-$))*(1-#ppt_y))*(1-$)">
                                          <p:val>
                                            <p:fltVal val="0"/>
                                          </p:val>
                                        </p:tav>
                                        <p:tav tm="100000">
                                          <p:val>
                                            <p:fltVal val="1"/>
                                          </p:val>
                                        </p:tav>
                                      </p:tavLst>
                                    </p:anim>
                                  </p:childTnLst>
                                </p:cTn>
                              </p:par>
                              <p:par>
                                <p:cTn id="15" presetClass="entr" nodeType="withEffect" presetSubtype="8" presetID="15" grpId="2" fill="hold">
                                  <p:stCondLst>
                                    <p:cond delay="0"/>
                                  </p:stCondLst>
                                  <p:iterate type="el" backwards="0">
                                    <p:tmAbs val="0"/>
                                  </p:iterate>
                                  <p:childTnLst>
                                    <p:set>
                                      <p:cBhvr>
                                        <p:cTn id="16" fill="hold"/>
                                        <p:tgtEl>
                                          <p:spTgt spid="54">
                                            <p:txEl>
                                              <p:pRg st="0" end="0"/>
                                            </p:txEl>
                                          </p:spTgt>
                                        </p:tgtEl>
                                        <p:attrNameLst>
                                          <p:attrName>style.visibility</p:attrName>
                                        </p:attrNameLst>
                                      </p:cBhvr>
                                      <p:to>
                                        <p:strVal val="visible"/>
                                      </p:to>
                                    </p:set>
                                    <p:anim calcmode="lin" valueType="num">
                                      <p:cBhvr>
                                        <p:cTn id="17" dur="275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8" dur="2750" fill="hold"/>
                                        <p:tgtEl>
                                          <p:spTgt spid="54">
                                            <p:txEl>
                                              <p:pRg st="0" end="0"/>
                                            </p:txEl>
                                          </p:spTgt>
                                        </p:tgtEl>
                                        <p:attrNameLst>
                                          <p:attrName>ppt_h</p:attrName>
                                        </p:attrNameLst>
                                      </p:cBhvr>
                                      <p:tavLst>
                                        <p:tav tm="0">
                                          <p:val>
                                            <p:fltVal val="0"/>
                                          </p:val>
                                        </p:tav>
                                        <p:tav tm="100000">
                                          <p:val>
                                            <p:strVal val="#ppt_h"/>
                                          </p:val>
                                        </p:tav>
                                      </p:tavLst>
                                    </p:anim>
                                    <p:anim calcmode="lin" valueType="num">
                                      <p:cBhvr>
                                        <p:cTn id="19" dur="2750" fill="hold"/>
                                        <p:tgtEl>
                                          <p:spTgt spid="5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2750" fill="hold"/>
                                        <p:tgtEl>
                                          <p:spTgt spid="5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15" grpId="2" fill="hold">
                                  <p:stCondLst>
                                    <p:cond delay="0"/>
                                  </p:stCondLst>
                                  <p:iterate type="el" backwards="0">
                                    <p:tmAbs val="0"/>
                                  </p:iterate>
                                  <p:childTnLst>
                                    <p:set>
                                      <p:cBhvr>
                                        <p:cTn id="24" fill="hold"/>
                                        <p:tgtEl>
                                          <p:spTgt spid="54">
                                            <p:txEl>
                                              <p:pRg st="1" end="1"/>
                                            </p:txEl>
                                          </p:spTgt>
                                        </p:tgtEl>
                                        <p:attrNameLst>
                                          <p:attrName>style.visibility</p:attrName>
                                        </p:attrNameLst>
                                      </p:cBhvr>
                                      <p:to>
                                        <p:strVal val="visible"/>
                                      </p:to>
                                    </p:set>
                                    <p:anim calcmode="lin" valueType="num">
                                      <p:cBhvr>
                                        <p:cTn id="25" dur="2750" fill="hold"/>
                                        <p:tgtEl>
                                          <p:spTgt spid="54">
                                            <p:txEl>
                                              <p:pRg st="1" end="1"/>
                                            </p:txEl>
                                          </p:spTgt>
                                        </p:tgtEl>
                                        <p:attrNameLst>
                                          <p:attrName>ppt_w</p:attrName>
                                        </p:attrNameLst>
                                      </p:cBhvr>
                                      <p:tavLst>
                                        <p:tav tm="0">
                                          <p:val>
                                            <p:fltVal val="0"/>
                                          </p:val>
                                        </p:tav>
                                        <p:tav tm="100000">
                                          <p:val>
                                            <p:strVal val="#ppt_w"/>
                                          </p:val>
                                        </p:tav>
                                      </p:tavLst>
                                    </p:anim>
                                    <p:anim calcmode="lin" valueType="num">
                                      <p:cBhvr>
                                        <p:cTn id="26" dur="2750" fill="hold"/>
                                        <p:tgtEl>
                                          <p:spTgt spid="54">
                                            <p:txEl>
                                              <p:pRg st="1" end="1"/>
                                            </p:txEl>
                                          </p:spTgt>
                                        </p:tgtEl>
                                        <p:attrNameLst>
                                          <p:attrName>ppt_h</p:attrName>
                                        </p:attrNameLst>
                                      </p:cBhvr>
                                      <p:tavLst>
                                        <p:tav tm="0">
                                          <p:val>
                                            <p:fltVal val="0"/>
                                          </p:val>
                                        </p:tav>
                                        <p:tav tm="100000">
                                          <p:val>
                                            <p:strVal val="#ppt_h"/>
                                          </p:val>
                                        </p:tav>
                                      </p:tavLst>
                                    </p:anim>
                                    <p:anim calcmode="lin" valueType="num">
                                      <p:cBhvr>
                                        <p:cTn id="27" dur="2750" fill="hold"/>
                                        <p:tgtEl>
                                          <p:spTgt spid="5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2750" fill="hold"/>
                                        <p:tgtEl>
                                          <p:spTgt spid="5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 grpId="2"/>
      <p:bldP build="whole" bldLvl="1" animBg="1" rev="0" advAuto="0" spid="5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A. From the Beginning of Time (Genesis 5:1-11)"/>
          <p:cNvSpPr txBox="1"/>
          <p:nvPr>
            <p:ph type="title"/>
          </p:nvPr>
        </p:nvSpPr>
        <p:spPr>
          <a:prstGeom prst="rect">
            <a:avLst/>
          </a:prstGeom>
        </p:spPr>
        <p:txBody>
          <a:bodyPr/>
          <a:lstStyle/>
          <a:p>
            <a:pPr/>
            <a:r>
              <a:t>A. From the Beginning of Time (Genesis 5:1-11)</a:t>
            </a:r>
          </a:p>
        </p:txBody>
      </p:sp>
      <p:sp>
        <p:nvSpPr>
          <p:cNvPr id="57"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58" name="First and Second Adam (1 Cor 15:45,47)"/>
          <p:cNvSpPr txBox="1"/>
          <p:nvPr/>
        </p:nvSpPr>
        <p:spPr>
          <a:xfrm>
            <a:off x="3000107" y="1124424"/>
            <a:ext cx="8565393" cy="6477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a:effectLst>
                  <a:outerShdw sx="100000" sy="100000" kx="0" ky="0" algn="b" rotWithShape="0" blurRad="25400" dist="12700" dir="3000000">
                    <a:srgbClr val="DCDEE0"/>
                  </a:outerShdw>
                </a:effectLst>
              </a:defRPr>
            </a:lvl1pPr>
          </a:lstStyle>
          <a:p>
            <a:pPr/>
            <a:r>
              <a:t>First and Second Adam (1 Cor 15:45,47) </a:t>
            </a:r>
          </a:p>
        </p:txBody>
      </p:sp>
      <p:sp>
        <p:nvSpPr>
          <p:cNvPr id="59" name="“He (Adam) became the father of a son (Seth) in his own likeness, according to his image” (5:3)."/>
          <p:cNvSpPr txBox="1"/>
          <p:nvPr/>
        </p:nvSpPr>
        <p:spPr>
          <a:xfrm>
            <a:off x="1883044" y="4876800"/>
            <a:ext cx="10857161" cy="838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900"/>
              </a:spcBef>
              <a:defRPr sz="2400">
                <a:solidFill>
                  <a:srgbClr val="53585F"/>
                </a:solidFill>
              </a:defRPr>
            </a:pPr>
            <a:r>
              <a:t>“He (Adam) became the father of a son (Seth) in his own likeness, </a:t>
            </a:r>
            <a:r>
              <a:rPr b="1">
                <a:latin typeface="Helvetica"/>
                <a:ea typeface="Helvetica"/>
                <a:cs typeface="Helvetica"/>
                <a:sym typeface="Helvetica"/>
              </a:rPr>
              <a:t>according to his image</a:t>
            </a:r>
            <a:r>
              <a:t>” (5:3).</a:t>
            </a:r>
          </a:p>
        </p:txBody>
      </p:sp>
      <p:grpSp>
        <p:nvGrpSpPr>
          <p:cNvPr id="63" name="Group"/>
          <p:cNvGrpSpPr/>
          <p:nvPr/>
        </p:nvGrpSpPr>
        <p:grpSpPr>
          <a:xfrm>
            <a:off x="2791263" y="2037066"/>
            <a:ext cx="8939287" cy="965201"/>
            <a:chOff x="0" y="0"/>
            <a:chExt cx="8939286" cy="965200"/>
          </a:xfrm>
        </p:grpSpPr>
        <p:sp>
          <p:nvSpPr>
            <p:cNvPr id="60" name="God’s image"/>
            <p:cNvSpPr txBox="1"/>
            <p:nvPr/>
          </p:nvSpPr>
          <p:spPr>
            <a:xfrm>
              <a:off x="0" y="158750"/>
              <a:ext cx="269702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God’s image</a:t>
              </a:r>
            </a:p>
          </p:txBody>
        </p:sp>
        <p:sp>
          <p:nvSpPr>
            <p:cNvPr id="61" name="Adam’s image"/>
            <p:cNvSpPr txBox="1"/>
            <p:nvPr/>
          </p:nvSpPr>
          <p:spPr>
            <a:xfrm>
              <a:off x="5912165" y="158750"/>
              <a:ext cx="30271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Adam’s image</a:t>
              </a:r>
            </a:p>
          </p:txBody>
        </p:sp>
        <p:sp>
          <p:nvSpPr>
            <p:cNvPr id="62" name="Arrow 10"/>
            <p:cNvSpPr/>
            <p:nvPr/>
          </p:nvSpPr>
          <p:spPr>
            <a:xfrm>
              <a:off x="3711137" y="0"/>
              <a:ext cx="1186914" cy="965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300">
                  <a:solidFill>
                    <a:srgbClr val="FFFFFF"/>
                  </a:solidFill>
                </a:defRPr>
              </a:pPr>
            </a:p>
          </p:txBody>
        </p:sp>
      </p:grpSp>
      <p:grpSp>
        <p:nvGrpSpPr>
          <p:cNvPr id="67" name="Group"/>
          <p:cNvGrpSpPr/>
          <p:nvPr/>
        </p:nvGrpSpPr>
        <p:grpSpPr>
          <a:xfrm>
            <a:off x="2602470" y="3916666"/>
            <a:ext cx="8926536" cy="965201"/>
            <a:chOff x="0" y="0"/>
            <a:chExt cx="8926535" cy="965200"/>
          </a:xfrm>
        </p:grpSpPr>
        <p:sp>
          <p:nvSpPr>
            <p:cNvPr id="64" name="Adam’s image"/>
            <p:cNvSpPr txBox="1"/>
            <p:nvPr/>
          </p:nvSpPr>
          <p:spPr>
            <a:xfrm>
              <a:off x="-1" y="184561"/>
              <a:ext cx="302712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Adam’s image</a:t>
              </a:r>
            </a:p>
          </p:txBody>
        </p:sp>
        <p:sp>
          <p:nvSpPr>
            <p:cNvPr id="65" name="Seth’s image"/>
            <p:cNvSpPr txBox="1"/>
            <p:nvPr/>
          </p:nvSpPr>
          <p:spPr>
            <a:xfrm>
              <a:off x="6203908" y="184561"/>
              <a:ext cx="272262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Seth’s image</a:t>
              </a:r>
            </a:p>
          </p:txBody>
        </p:sp>
        <p:sp>
          <p:nvSpPr>
            <p:cNvPr id="66" name="Arrow 10"/>
            <p:cNvSpPr/>
            <p:nvPr/>
          </p:nvSpPr>
          <p:spPr>
            <a:xfrm>
              <a:off x="3876186" y="0"/>
              <a:ext cx="1186915" cy="965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300">
                  <a:solidFill>
                    <a:srgbClr val="FFFFFF"/>
                  </a:solidFill>
                </a:defRPr>
              </a:pPr>
            </a:p>
          </p:txBody>
        </p:sp>
      </p:grpSp>
      <p:grpSp>
        <p:nvGrpSpPr>
          <p:cNvPr id="71" name="Group"/>
          <p:cNvGrpSpPr/>
          <p:nvPr/>
        </p:nvGrpSpPr>
        <p:grpSpPr>
          <a:xfrm>
            <a:off x="2626213" y="5936509"/>
            <a:ext cx="8939287" cy="863601"/>
            <a:chOff x="0" y="0"/>
            <a:chExt cx="8939285" cy="863600"/>
          </a:xfrm>
        </p:grpSpPr>
        <p:pic>
          <p:nvPicPr>
            <p:cNvPr id="68" name="Equal-orange.png" descr="Equal-orange.png"/>
            <p:cNvPicPr>
              <a:picLocks noChangeAspect="1"/>
            </p:cNvPicPr>
            <p:nvPr/>
          </p:nvPicPr>
          <p:blipFill>
            <a:blip r:embed="rId6">
              <a:extLst/>
            </a:blip>
            <a:stretch>
              <a:fillRect/>
            </a:stretch>
          </p:blipFill>
          <p:spPr>
            <a:xfrm>
              <a:off x="3734048" y="0"/>
              <a:ext cx="1388883" cy="863600"/>
            </a:xfrm>
            <a:prstGeom prst="rect">
              <a:avLst/>
            </a:prstGeom>
            <a:ln w="12700" cap="flat">
              <a:noFill/>
              <a:miter lim="400000"/>
            </a:ln>
            <a:effectLst/>
          </p:spPr>
        </p:pic>
        <p:sp>
          <p:nvSpPr>
            <p:cNvPr id="69" name="Christ’s image"/>
            <p:cNvSpPr txBox="1"/>
            <p:nvPr/>
          </p:nvSpPr>
          <p:spPr>
            <a:xfrm>
              <a:off x="-1" y="107950"/>
              <a:ext cx="300151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Christ’s image</a:t>
              </a:r>
            </a:p>
          </p:txBody>
        </p:sp>
        <p:sp>
          <p:nvSpPr>
            <p:cNvPr id="70" name="God’s image"/>
            <p:cNvSpPr txBox="1"/>
            <p:nvPr/>
          </p:nvSpPr>
          <p:spPr>
            <a:xfrm>
              <a:off x="6242263" y="81954"/>
              <a:ext cx="269702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God’s image</a:t>
              </a:r>
            </a:p>
          </p:txBody>
        </p:sp>
      </p:grpSp>
      <p:sp>
        <p:nvSpPr>
          <p:cNvPr id="72" name="“In the day when God created man, He made him in the likeness of God” (5:1)."/>
          <p:cNvSpPr txBox="1"/>
          <p:nvPr/>
        </p:nvSpPr>
        <p:spPr>
          <a:xfrm>
            <a:off x="1883044" y="2985241"/>
            <a:ext cx="10128124" cy="838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sz="2400">
                <a:solidFill>
                  <a:srgbClr val="53585F"/>
                </a:solidFill>
              </a:defRPr>
            </a:pPr>
            <a:r>
              <a:t>“In the day when God created man, He made him </a:t>
            </a:r>
            <a:r>
              <a:rPr b="1">
                <a:latin typeface="Helvetica"/>
                <a:ea typeface="Helvetica"/>
                <a:cs typeface="Helvetica"/>
                <a:sym typeface="Helvetica"/>
              </a:rPr>
              <a:t>in the likeness of God</a:t>
            </a:r>
            <a:r>
              <a:t>” (5:1).</a:t>
            </a:r>
          </a:p>
        </p:txBody>
      </p:sp>
      <p:sp>
        <p:nvSpPr>
          <p:cNvPr id="73" name="“And He (Christ) is the image of the invisible God, the first-born of all creation” (Col 1:15)."/>
          <p:cNvSpPr txBox="1"/>
          <p:nvPr/>
        </p:nvSpPr>
        <p:spPr>
          <a:xfrm>
            <a:off x="1883044" y="6768356"/>
            <a:ext cx="11204899" cy="8382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sz="2400">
                <a:solidFill>
                  <a:srgbClr val="53585F"/>
                </a:solidFill>
              </a:defRPr>
            </a:pPr>
            <a:r>
              <a:t>“And He (Christ) is </a:t>
            </a:r>
            <a:r>
              <a:rPr b="1">
                <a:latin typeface="Helvetica"/>
                <a:ea typeface="Helvetica"/>
                <a:cs typeface="Helvetica"/>
                <a:sym typeface="Helvetica"/>
              </a:rPr>
              <a:t>the image of the invisible God</a:t>
            </a:r>
            <a:r>
              <a:t>, the first-born of all creation” (Col 1:15).</a:t>
            </a:r>
          </a:p>
        </p:txBody>
      </p:sp>
      <p:grpSp>
        <p:nvGrpSpPr>
          <p:cNvPr id="77" name="Group"/>
          <p:cNvGrpSpPr/>
          <p:nvPr/>
        </p:nvGrpSpPr>
        <p:grpSpPr>
          <a:xfrm>
            <a:off x="1738017" y="7619903"/>
            <a:ext cx="9840285" cy="965201"/>
            <a:chOff x="0" y="0"/>
            <a:chExt cx="9840283" cy="965200"/>
          </a:xfrm>
        </p:grpSpPr>
        <p:sp>
          <p:nvSpPr>
            <p:cNvPr id="74" name="Our (Christian) image"/>
            <p:cNvSpPr txBox="1"/>
            <p:nvPr/>
          </p:nvSpPr>
          <p:spPr>
            <a:xfrm>
              <a:off x="-1" y="158750"/>
              <a:ext cx="45089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Our (Christian) image</a:t>
              </a:r>
            </a:p>
          </p:txBody>
        </p:sp>
        <p:sp>
          <p:nvSpPr>
            <p:cNvPr id="75" name="God’s image"/>
            <p:cNvSpPr txBox="1"/>
            <p:nvPr/>
          </p:nvSpPr>
          <p:spPr>
            <a:xfrm>
              <a:off x="7143260" y="152075"/>
              <a:ext cx="269702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God’s image</a:t>
              </a:r>
            </a:p>
          </p:txBody>
        </p:sp>
        <p:sp>
          <p:nvSpPr>
            <p:cNvPr id="76" name="Arrow 10"/>
            <p:cNvSpPr/>
            <p:nvPr/>
          </p:nvSpPr>
          <p:spPr>
            <a:xfrm>
              <a:off x="4711618" y="0"/>
              <a:ext cx="1186915" cy="965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300">
                  <a:solidFill>
                    <a:srgbClr val="FFFFFF"/>
                  </a:solidFill>
                </a:defRPr>
              </a:pPr>
            </a:p>
          </p:txBody>
        </p:sp>
      </p:grpSp>
      <p:sp>
        <p:nvSpPr>
          <p:cNvPr id="78" name="“And have put on the new self who is being renewed to a true knowledge according to the image of the One who created him” (Col 3:10)."/>
          <p:cNvSpPr txBox="1"/>
          <p:nvPr/>
        </p:nvSpPr>
        <p:spPr>
          <a:xfrm>
            <a:off x="2015342" y="8585099"/>
            <a:ext cx="10940304" cy="838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400"/>
              </a:spcBef>
              <a:defRPr sz="2400">
                <a:solidFill>
                  <a:srgbClr val="53585F"/>
                </a:solidFill>
              </a:defRPr>
            </a:pPr>
            <a:r>
              <a:t>“And have </a:t>
            </a:r>
            <a:r>
              <a:rPr b="1">
                <a:latin typeface="Helvetica"/>
                <a:ea typeface="Helvetica"/>
                <a:cs typeface="Helvetica"/>
                <a:sym typeface="Helvetica"/>
              </a:rPr>
              <a:t>put on the new self</a:t>
            </a:r>
            <a:r>
              <a:t> who is being renewed to a true knowledge </a:t>
            </a:r>
            <a:r>
              <a:rPr b="1">
                <a:latin typeface="Helvetica"/>
                <a:ea typeface="Helvetica"/>
                <a:cs typeface="Helvetica"/>
                <a:sym typeface="Helvetica"/>
              </a:rPr>
              <a:t>according to the</a:t>
            </a:r>
            <a:r>
              <a:t> </a:t>
            </a:r>
            <a:r>
              <a:rPr b="1" u="sng">
                <a:solidFill>
                  <a:srgbClr val="CC241A"/>
                </a:solidFill>
                <a:latin typeface="Helvetica"/>
                <a:ea typeface="Helvetica"/>
                <a:cs typeface="Helvetica"/>
                <a:sym typeface="Helvetica"/>
              </a:rPr>
              <a:t>image </a:t>
            </a:r>
            <a:r>
              <a:rPr b="1">
                <a:latin typeface="Helvetica"/>
                <a:ea typeface="Helvetica"/>
                <a:cs typeface="Helvetica"/>
                <a:sym typeface="Helvetica"/>
              </a:rPr>
              <a:t>of the One</a:t>
            </a:r>
            <a:r>
              <a:t> who created him” (Col 3:10).</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15" grpId="1" fill="hold">
                                  <p:stCondLst>
                                    <p:cond delay="0"/>
                                  </p:stCondLst>
                                  <p:iterate type="el" backwards="0">
                                    <p:tmAbs val="0"/>
                                  </p:iterate>
                                  <p:childTnLst>
                                    <p:set>
                                      <p:cBhvr>
                                        <p:cTn id="6" fill="hold"/>
                                        <p:tgtEl>
                                          <p:spTgt spid="63"/>
                                        </p:tgtEl>
                                        <p:attrNameLst>
                                          <p:attrName>style.visibility</p:attrName>
                                        </p:attrNameLst>
                                      </p:cBhvr>
                                      <p:to>
                                        <p:strVal val="visible"/>
                                      </p:to>
                                    </p:set>
                                    <p:anim calcmode="lin" valueType="num">
                                      <p:cBhvr>
                                        <p:cTn id="7" dur="1750" fill="hold"/>
                                        <p:tgtEl>
                                          <p:spTgt spid="63"/>
                                        </p:tgtEl>
                                        <p:attrNameLst>
                                          <p:attrName>ppt_w</p:attrName>
                                        </p:attrNameLst>
                                      </p:cBhvr>
                                      <p:tavLst>
                                        <p:tav tm="0">
                                          <p:val>
                                            <p:fltVal val="0"/>
                                          </p:val>
                                        </p:tav>
                                        <p:tav tm="100000">
                                          <p:val>
                                            <p:strVal val="#ppt_w"/>
                                          </p:val>
                                        </p:tav>
                                      </p:tavLst>
                                    </p:anim>
                                    <p:anim calcmode="lin" valueType="num">
                                      <p:cBhvr>
                                        <p:cTn id="8" dur="1750" fill="hold"/>
                                        <p:tgtEl>
                                          <p:spTgt spid="63"/>
                                        </p:tgtEl>
                                        <p:attrNameLst>
                                          <p:attrName>ppt_h</p:attrName>
                                        </p:attrNameLst>
                                      </p:cBhvr>
                                      <p:tavLst>
                                        <p:tav tm="0">
                                          <p:val>
                                            <p:fltVal val="0"/>
                                          </p:val>
                                        </p:tav>
                                        <p:tav tm="100000">
                                          <p:val>
                                            <p:strVal val="#ppt_h"/>
                                          </p:val>
                                        </p:tav>
                                      </p:tavLst>
                                    </p:anim>
                                    <p:anim calcmode="lin" valueType="num">
                                      <p:cBhvr>
                                        <p:cTn id="9" dur="1750" fill="hold"/>
                                        <p:tgtEl>
                                          <p:spTgt spid="63"/>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6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50"/>
                            </p:stCondLst>
                            <p:childTnLst>
                              <p:par>
                                <p:cTn id="12" presetClass="entr" nodeType="afterEffect" presetSubtype="4" presetID="2" grpId="2" fill="hold">
                                  <p:stCondLst>
                                    <p:cond delay="0"/>
                                  </p:stCondLst>
                                  <p:iterate type="el" backwards="0">
                                    <p:tmAbs val="0"/>
                                  </p:iterate>
                                  <p:childTnLst>
                                    <p:set>
                                      <p:cBhvr>
                                        <p:cTn id="13" fill="hold"/>
                                        <p:tgtEl>
                                          <p:spTgt spid="72"/>
                                        </p:tgtEl>
                                        <p:attrNameLst>
                                          <p:attrName>style.visibility</p:attrName>
                                        </p:attrNameLst>
                                      </p:cBhvr>
                                      <p:to>
                                        <p:strVal val="visible"/>
                                      </p:to>
                                    </p:set>
                                    <p:anim calcmode="lin" valueType="num">
                                      <p:cBhvr>
                                        <p:cTn id="14" dur="1750" fill="hold"/>
                                        <p:tgtEl>
                                          <p:spTgt spid="72"/>
                                        </p:tgtEl>
                                        <p:attrNameLst>
                                          <p:attrName>ppt_x</p:attrName>
                                        </p:attrNameLst>
                                      </p:cBhvr>
                                      <p:tavLst>
                                        <p:tav tm="0">
                                          <p:val>
                                            <p:strVal val="#ppt_x"/>
                                          </p:val>
                                        </p:tav>
                                        <p:tav tm="100000">
                                          <p:val>
                                            <p:strVal val="#ppt_x"/>
                                          </p:val>
                                        </p:tav>
                                      </p:tavLst>
                                    </p:anim>
                                    <p:anim calcmode="lin" valueType="num">
                                      <p:cBhvr>
                                        <p:cTn id="15" dur="175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15" grpId="3" fill="hold">
                                  <p:stCondLst>
                                    <p:cond delay="0"/>
                                  </p:stCondLst>
                                  <p:iterate type="el" backwards="0">
                                    <p:tmAbs val="0"/>
                                  </p:iterate>
                                  <p:childTnLst>
                                    <p:set>
                                      <p:cBhvr>
                                        <p:cTn id="19" fill="hold"/>
                                        <p:tgtEl>
                                          <p:spTgt spid="67"/>
                                        </p:tgtEl>
                                        <p:attrNameLst>
                                          <p:attrName>style.visibility</p:attrName>
                                        </p:attrNameLst>
                                      </p:cBhvr>
                                      <p:to>
                                        <p:strVal val="visible"/>
                                      </p:to>
                                    </p:set>
                                    <p:anim calcmode="lin" valueType="num">
                                      <p:cBhvr>
                                        <p:cTn id="20" dur="1750" fill="hold"/>
                                        <p:tgtEl>
                                          <p:spTgt spid="67"/>
                                        </p:tgtEl>
                                        <p:attrNameLst>
                                          <p:attrName>ppt_w</p:attrName>
                                        </p:attrNameLst>
                                      </p:cBhvr>
                                      <p:tavLst>
                                        <p:tav tm="0">
                                          <p:val>
                                            <p:fltVal val="0"/>
                                          </p:val>
                                        </p:tav>
                                        <p:tav tm="100000">
                                          <p:val>
                                            <p:strVal val="#ppt_w"/>
                                          </p:val>
                                        </p:tav>
                                      </p:tavLst>
                                    </p:anim>
                                    <p:anim calcmode="lin" valueType="num">
                                      <p:cBhvr>
                                        <p:cTn id="21" dur="1750" fill="hold"/>
                                        <p:tgtEl>
                                          <p:spTgt spid="67"/>
                                        </p:tgtEl>
                                        <p:attrNameLst>
                                          <p:attrName>ppt_h</p:attrName>
                                        </p:attrNameLst>
                                      </p:cBhvr>
                                      <p:tavLst>
                                        <p:tav tm="0">
                                          <p:val>
                                            <p:fltVal val="0"/>
                                          </p:val>
                                        </p:tav>
                                        <p:tav tm="100000">
                                          <p:val>
                                            <p:strVal val="#ppt_h"/>
                                          </p:val>
                                        </p:tav>
                                      </p:tavLst>
                                    </p:anim>
                                    <p:anim calcmode="lin" valueType="num">
                                      <p:cBhvr>
                                        <p:cTn id="22" dur="1750" fill="hold"/>
                                        <p:tgtEl>
                                          <p:spTgt spid="67"/>
                                        </p:tgtEl>
                                        <p:attrNameLst>
                                          <p:attrName>ppt_x</p:attrName>
                                        </p:attrNameLst>
                                      </p:cBhvr>
                                      <p:tavLst>
                                        <p:tav tm="0" fmla="#ppt_x+(cos(-2*pi*(1-$))*-#ppt_x-sin(-2*pi*(1-$))*(1-#ppt_y))*(1-$)">
                                          <p:val>
                                            <p:fltVal val="0"/>
                                          </p:val>
                                        </p:tav>
                                        <p:tav tm="100000">
                                          <p:val>
                                            <p:fltVal val="1"/>
                                          </p:val>
                                        </p:tav>
                                      </p:tavLst>
                                    </p:anim>
                                    <p:anim calcmode="lin" valueType="num">
                                      <p:cBhvr>
                                        <p:cTn id="23" dur="175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750"/>
                            </p:stCondLst>
                            <p:childTnLst>
                              <p:par>
                                <p:cTn id="25" presetClass="entr" nodeType="afterEffect" presetSubtype="4" presetID="2" grpId="4" fill="hold">
                                  <p:stCondLst>
                                    <p:cond delay="0"/>
                                  </p:stCondLst>
                                  <p:iterate type="el" backwards="0">
                                    <p:tmAbs val="0"/>
                                  </p:iterate>
                                  <p:childTnLst>
                                    <p:set>
                                      <p:cBhvr>
                                        <p:cTn id="26" fill="hold"/>
                                        <p:tgtEl>
                                          <p:spTgt spid="59"/>
                                        </p:tgtEl>
                                        <p:attrNameLst>
                                          <p:attrName>style.visibility</p:attrName>
                                        </p:attrNameLst>
                                      </p:cBhvr>
                                      <p:to>
                                        <p:strVal val="visible"/>
                                      </p:to>
                                    </p:set>
                                    <p:anim calcmode="lin" valueType="num">
                                      <p:cBhvr>
                                        <p:cTn id="27" dur="1750" fill="hold"/>
                                        <p:tgtEl>
                                          <p:spTgt spid="59"/>
                                        </p:tgtEl>
                                        <p:attrNameLst>
                                          <p:attrName>ppt_x</p:attrName>
                                        </p:attrNameLst>
                                      </p:cBhvr>
                                      <p:tavLst>
                                        <p:tav tm="0">
                                          <p:val>
                                            <p:strVal val="#ppt_x"/>
                                          </p:val>
                                        </p:tav>
                                        <p:tav tm="100000">
                                          <p:val>
                                            <p:strVal val="#ppt_x"/>
                                          </p:val>
                                        </p:tav>
                                      </p:tavLst>
                                    </p:anim>
                                    <p:anim calcmode="lin" valueType="num">
                                      <p:cBhvr>
                                        <p:cTn id="28" dur="175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15" grpId="5" fill="hold">
                                  <p:stCondLst>
                                    <p:cond delay="0"/>
                                  </p:stCondLst>
                                  <p:iterate type="el" backwards="0">
                                    <p:tmAbs val="0"/>
                                  </p:iterate>
                                  <p:childTnLst>
                                    <p:set>
                                      <p:cBhvr>
                                        <p:cTn id="32" fill="hold"/>
                                        <p:tgtEl>
                                          <p:spTgt spid="71"/>
                                        </p:tgtEl>
                                        <p:attrNameLst>
                                          <p:attrName>style.visibility</p:attrName>
                                        </p:attrNameLst>
                                      </p:cBhvr>
                                      <p:to>
                                        <p:strVal val="visible"/>
                                      </p:to>
                                    </p:set>
                                    <p:anim calcmode="lin" valueType="num">
                                      <p:cBhvr>
                                        <p:cTn id="33" dur="1750" fill="hold"/>
                                        <p:tgtEl>
                                          <p:spTgt spid="71"/>
                                        </p:tgtEl>
                                        <p:attrNameLst>
                                          <p:attrName>ppt_w</p:attrName>
                                        </p:attrNameLst>
                                      </p:cBhvr>
                                      <p:tavLst>
                                        <p:tav tm="0">
                                          <p:val>
                                            <p:fltVal val="0"/>
                                          </p:val>
                                        </p:tav>
                                        <p:tav tm="100000">
                                          <p:val>
                                            <p:strVal val="#ppt_w"/>
                                          </p:val>
                                        </p:tav>
                                      </p:tavLst>
                                    </p:anim>
                                    <p:anim calcmode="lin" valueType="num">
                                      <p:cBhvr>
                                        <p:cTn id="34" dur="1750" fill="hold"/>
                                        <p:tgtEl>
                                          <p:spTgt spid="71"/>
                                        </p:tgtEl>
                                        <p:attrNameLst>
                                          <p:attrName>ppt_h</p:attrName>
                                        </p:attrNameLst>
                                      </p:cBhvr>
                                      <p:tavLst>
                                        <p:tav tm="0">
                                          <p:val>
                                            <p:fltVal val="0"/>
                                          </p:val>
                                        </p:tav>
                                        <p:tav tm="100000">
                                          <p:val>
                                            <p:strVal val="#ppt_h"/>
                                          </p:val>
                                        </p:tav>
                                      </p:tavLst>
                                    </p:anim>
                                    <p:anim calcmode="lin" valueType="num">
                                      <p:cBhvr>
                                        <p:cTn id="35" dur="1750" fill="hold"/>
                                        <p:tgtEl>
                                          <p:spTgt spid="71"/>
                                        </p:tgtEl>
                                        <p:attrNameLst>
                                          <p:attrName>ppt_x</p:attrName>
                                        </p:attrNameLst>
                                      </p:cBhvr>
                                      <p:tavLst>
                                        <p:tav tm="0" fmla="#ppt_x+(cos(-2*pi*(1-$))*-#ppt_x-sin(-2*pi*(1-$))*(1-#ppt_y))*(1-$)">
                                          <p:val>
                                            <p:fltVal val="0"/>
                                          </p:val>
                                        </p:tav>
                                        <p:tav tm="100000">
                                          <p:val>
                                            <p:fltVal val="1"/>
                                          </p:val>
                                        </p:tav>
                                      </p:tavLst>
                                    </p:anim>
                                    <p:anim calcmode="lin" valueType="num">
                                      <p:cBhvr>
                                        <p:cTn id="36" dur="175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750"/>
                            </p:stCondLst>
                            <p:childTnLst>
                              <p:par>
                                <p:cTn id="38" presetClass="entr" nodeType="afterEffect" presetSubtype="4" presetID="2" grpId="6" fill="hold">
                                  <p:stCondLst>
                                    <p:cond delay="0"/>
                                  </p:stCondLst>
                                  <p:iterate type="el" backwards="0">
                                    <p:tmAbs val="0"/>
                                  </p:iterate>
                                  <p:childTnLst>
                                    <p:set>
                                      <p:cBhvr>
                                        <p:cTn id="39" fill="hold"/>
                                        <p:tgtEl>
                                          <p:spTgt spid="73"/>
                                        </p:tgtEl>
                                        <p:attrNameLst>
                                          <p:attrName>style.visibility</p:attrName>
                                        </p:attrNameLst>
                                      </p:cBhvr>
                                      <p:to>
                                        <p:strVal val="visible"/>
                                      </p:to>
                                    </p:set>
                                    <p:anim calcmode="lin" valueType="num">
                                      <p:cBhvr>
                                        <p:cTn id="40" dur="1750" fill="hold"/>
                                        <p:tgtEl>
                                          <p:spTgt spid="73"/>
                                        </p:tgtEl>
                                        <p:attrNameLst>
                                          <p:attrName>ppt_x</p:attrName>
                                        </p:attrNameLst>
                                      </p:cBhvr>
                                      <p:tavLst>
                                        <p:tav tm="0">
                                          <p:val>
                                            <p:strVal val="#ppt_x"/>
                                          </p:val>
                                        </p:tav>
                                        <p:tav tm="100000">
                                          <p:val>
                                            <p:strVal val="#ppt_x"/>
                                          </p:val>
                                        </p:tav>
                                      </p:tavLst>
                                    </p:anim>
                                    <p:anim calcmode="lin" valueType="num">
                                      <p:cBhvr>
                                        <p:cTn id="41" dur="17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2" presetID="15" grpId="7" fill="hold">
                                  <p:stCondLst>
                                    <p:cond delay="0"/>
                                  </p:stCondLst>
                                  <p:iterate type="el" backwards="0">
                                    <p:tmAbs val="0"/>
                                  </p:iterate>
                                  <p:childTnLst>
                                    <p:set>
                                      <p:cBhvr>
                                        <p:cTn id="45" fill="hold"/>
                                        <p:tgtEl>
                                          <p:spTgt spid="77"/>
                                        </p:tgtEl>
                                        <p:attrNameLst>
                                          <p:attrName>style.visibility</p:attrName>
                                        </p:attrNameLst>
                                      </p:cBhvr>
                                      <p:to>
                                        <p:strVal val="visible"/>
                                      </p:to>
                                    </p:set>
                                    <p:anim calcmode="lin" valueType="num">
                                      <p:cBhvr>
                                        <p:cTn id="46" dur="1750" fill="hold"/>
                                        <p:tgtEl>
                                          <p:spTgt spid="77"/>
                                        </p:tgtEl>
                                        <p:attrNameLst>
                                          <p:attrName>ppt_w</p:attrName>
                                        </p:attrNameLst>
                                      </p:cBhvr>
                                      <p:tavLst>
                                        <p:tav tm="0">
                                          <p:val>
                                            <p:fltVal val="0"/>
                                          </p:val>
                                        </p:tav>
                                        <p:tav tm="100000">
                                          <p:val>
                                            <p:strVal val="#ppt_w"/>
                                          </p:val>
                                        </p:tav>
                                      </p:tavLst>
                                    </p:anim>
                                    <p:anim calcmode="lin" valueType="num">
                                      <p:cBhvr>
                                        <p:cTn id="47" dur="1750" fill="hold"/>
                                        <p:tgtEl>
                                          <p:spTgt spid="77"/>
                                        </p:tgtEl>
                                        <p:attrNameLst>
                                          <p:attrName>ppt_h</p:attrName>
                                        </p:attrNameLst>
                                      </p:cBhvr>
                                      <p:tavLst>
                                        <p:tav tm="0">
                                          <p:val>
                                            <p:fltVal val="0"/>
                                          </p:val>
                                        </p:tav>
                                        <p:tav tm="100000">
                                          <p:val>
                                            <p:strVal val="#ppt_h"/>
                                          </p:val>
                                        </p:tav>
                                      </p:tavLst>
                                    </p:anim>
                                    <p:anim calcmode="lin" valueType="num">
                                      <p:cBhvr>
                                        <p:cTn id="48" dur="1750" fill="hold"/>
                                        <p:tgtEl>
                                          <p:spTgt spid="77"/>
                                        </p:tgtEl>
                                        <p:attrNameLst>
                                          <p:attrName>ppt_x</p:attrName>
                                        </p:attrNameLst>
                                      </p:cBhvr>
                                      <p:tavLst>
                                        <p:tav tm="0" fmla="#ppt_x+(cos(-2*pi*(1-$))*-#ppt_x-sin(-2*pi*(1-$))*(1-#ppt_y))*(1-$)">
                                          <p:val>
                                            <p:fltVal val="0"/>
                                          </p:val>
                                        </p:tav>
                                        <p:tav tm="100000">
                                          <p:val>
                                            <p:fltVal val="1"/>
                                          </p:val>
                                        </p:tav>
                                      </p:tavLst>
                                    </p:anim>
                                    <p:anim calcmode="lin" valueType="num">
                                      <p:cBhvr>
                                        <p:cTn id="49" dur="175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750"/>
                            </p:stCondLst>
                            <p:childTnLst>
                              <p:par>
                                <p:cTn id="51" presetClass="entr" nodeType="afterEffect" presetSubtype="4" presetID="2" grpId="8" fill="hold">
                                  <p:stCondLst>
                                    <p:cond delay="0"/>
                                  </p:stCondLst>
                                  <p:iterate type="el" backwards="0">
                                    <p:tmAbs val="0"/>
                                  </p:iterate>
                                  <p:childTnLst>
                                    <p:set>
                                      <p:cBhvr>
                                        <p:cTn id="52" fill="hold"/>
                                        <p:tgtEl>
                                          <p:spTgt spid="78"/>
                                        </p:tgtEl>
                                        <p:attrNameLst>
                                          <p:attrName>style.visibility</p:attrName>
                                        </p:attrNameLst>
                                      </p:cBhvr>
                                      <p:to>
                                        <p:strVal val="visible"/>
                                      </p:to>
                                    </p:set>
                                    <p:anim calcmode="lin" valueType="num">
                                      <p:cBhvr>
                                        <p:cTn id="53" dur="1750" fill="hold"/>
                                        <p:tgtEl>
                                          <p:spTgt spid="78"/>
                                        </p:tgtEl>
                                        <p:attrNameLst>
                                          <p:attrName>ppt_x</p:attrName>
                                        </p:attrNameLst>
                                      </p:cBhvr>
                                      <p:tavLst>
                                        <p:tav tm="0">
                                          <p:val>
                                            <p:strVal val="#ppt_x"/>
                                          </p:val>
                                        </p:tav>
                                        <p:tav tm="100000">
                                          <p:val>
                                            <p:strVal val="#ppt_x"/>
                                          </p:val>
                                        </p:tav>
                                      </p:tavLst>
                                    </p:anim>
                                    <p:anim calcmode="lin" valueType="num">
                                      <p:cBhvr>
                                        <p:cTn id="54" dur="1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7"/>
      <p:bldP build="whole" bldLvl="1" animBg="1" rev="0" advAuto="0" spid="72" grpId="2"/>
      <p:bldP build="whole" bldLvl="1" animBg="1" rev="0" advAuto="0" spid="59" grpId="4"/>
      <p:bldP build="whole" bldLvl="1" animBg="1" rev="0" advAuto="0" spid="78" grpId="8"/>
      <p:bldP build="whole" bldLvl="1" animBg="1" rev="0" advAuto="0" spid="63" grpId="1"/>
      <p:bldP build="whole" bldLvl="1" animBg="1" rev="0" advAuto="0" spid="67" grpId="3"/>
      <p:bldP build="whole" bldLvl="1" animBg="1" rev="0" advAuto="0" spid="73" grpId="6"/>
      <p:bldP build="whole" bldLvl="1" animBg="1" rev="0" advAuto="0" spid="71"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5" name="Group"/>
          <p:cNvGrpSpPr/>
          <p:nvPr/>
        </p:nvGrpSpPr>
        <p:grpSpPr>
          <a:xfrm>
            <a:off x="1726406" y="521096"/>
            <a:ext cx="11278394" cy="8711408"/>
            <a:chOff x="0" y="0"/>
            <a:chExt cx="11278393" cy="8711406"/>
          </a:xfrm>
        </p:grpSpPr>
        <p:pic>
          <p:nvPicPr>
            <p:cNvPr id="82" name="Genesis5_chartNSm.jpg" descr="Genesis5_chartNSm.jpg"/>
            <p:cNvPicPr>
              <a:picLocks noChangeAspect="1"/>
            </p:cNvPicPr>
            <p:nvPr/>
          </p:nvPicPr>
          <p:blipFill>
            <a:blip r:embed="rId3">
              <a:extLst/>
            </a:blip>
            <a:srcRect l="2677" t="12460" r="1479" b="1012"/>
            <a:stretch>
              <a:fillRect/>
            </a:stretch>
          </p:blipFill>
          <p:spPr>
            <a:xfrm>
              <a:off x="0" y="0"/>
              <a:ext cx="11278394" cy="8711407"/>
            </a:xfrm>
            <a:custGeom>
              <a:avLst/>
              <a:gdLst/>
              <a:ahLst/>
              <a:cxnLst>
                <a:cxn ang="0">
                  <a:pos x="wd2" y="hd2"/>
                </a:cxn>
                <a:cxn ang="5400000">
                  <a:pos x="wd2" y="hd2"/>
                </a:cxn>
                <a:cxn ang="10800000">
                  <a:pos x="wd2" y="hd2"/>
                </a:cxn>
                <a:cxn ang="16200000">
                  <a:pos x="wd2" y="hd2"/>
                </a:cxn>
              </a:cxnLst>
              <a:rect l="0" t="0" r="r" b="b"/>
              <a:pathLst>
                <a:path w="21600" h="21591" fill="norm" stroke="1" extrusionOk="0">
                  <a:moveTo>
                    <a:pt x="0" y="0"/>
                  </a:moveTo>
                  <a:lnTo>
                    <a:pt x="0" y="21591"/>
                  </a:lnTo>
                  <a:lnTo>
                    <a:pt x="21600" y="21591"/>
                  </a:lnTo>
                  <a:lnTo>
                    <a:pt x="21600" y="0"/>
                  </a:lnTo>
                  <a:lnTo>
                    <a:pt x="1525" y="0"/>
                  </a:lnTo>
                  <a:cubicBezTo>
                    <a:pt x="1511" y="15"/>
                    <a:pt x="1508" y="27"/>
                    <a:pt x="1519" y="38"/>
                  </a:cubicBezTo>
                  <a:cubicBezTo>
                    <a:pt x="1551" y="68"/>
                    <a:pt x="1551" y="75"/>
                    <a:pt x="1525" y="87"/>
                  </a:cubicBezTo>
                  <a:cubicBezTo>
                    <a:pt x="1508" y="94"/>
                    <a:pt x="1432" y="106"/>
                    <a:pt x="1355" y="114"/>
                  </a:cubicBezTo>
                  <a:cubicBezTo>
                    <a:pt x="1239" y="126"/>
                    <a:pt x="1186" y="119"/>
                    <a:pt x="1187" y="73"/>
                  </a:cubicBezTo>
                  <a:cubicBezTo>
                    <a:pt x="1159" y="100"/>
                    <a:pt x="1093" y="111"/>
                    <a:pt x="1079" y="81"/>
                  </a:cubicBezTo>
                  <a:cubicBezTo>
                    <a:pt x="1061" y="45"/>
                    <a:pt x="1120" y="-9"/>
                    <a:pt x="1164" y="2"/>
                  </a:cubicBezTo>
                  <a:cubicBezTo>
                    <a:pt x="1179" y="6"/>
                    <a:pt x="1191" y="19"/>
                    <a:pt x="1196" y="34"/>
                  </a:cubicBezTo>
                  <a:cubicBezTo>
                    <a:pt x="1200" y="26"/>
                    <a:pt x="1212" y="10"/>
                    <a:pt x="1217" y="0"/>
                  </a:cubicBezTo>
                  <a:lnTo>
                    <a:pt x="0" y="0"/>
                  </a:lnTo>
                  <a:close/>
                </a:path>
              </a:pathLst>
            </a:custGeom>
            <a:ln w="12700" cap="flat">
              <a:noFill/>
              <a:miter lim="400000"/>
            </a:ln>
            <a:effectLst/>
          </p:spPr>
        </p:pic>
        <p:sp>
          <p:nvSpPr>
            <p:cNvPr id="83" name="Scaled"/>
            <p:cNvSpPr/>
            <p:nvPr/>
          </p:nvSpPr>
          <p:spPr>
            <a:xfrm>
              <a:off x="6858337" y="1052115"/>
              <a:ext cx="1714457" cy="84597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53585F"/>
                  </a:solidFill>
                </a:defRPr>
              </a:lvl1pPr>
            </a:lstStyle>
            <a:p>
              <a:pPr/>
              <a:r>
                <a:t>Scaled</a:t>
              </a:r>
            </a:p>
          </p:txBody>
        </p:sp>
        <p:sp>
          <p:nvSpPr>
            <p:cNvPr id="84" name="Rectangle"/>
            <p:cNvSpPr/>
            <p:nvPr/>
          </p:nvSpPr>
          <p:spPr>
            <a:xfrm>
              <a:off x="10393580" y="7764674"/>
              <a:ext cx="357798" cy="22524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DCDEE0"/>
                  </a:solidFill>
                </a:defRPr>
              </a:pPr>
            </a:p>
          </p:txBody>
        </p:sp>
      </p:grpSp>
      <p:sp>
        <p:nvSpPr>
          <p:cNvPr id="86" name="Peleg was born in 2247 BC…"/>
          <p:cNvSpPr txBox="1"/>
          <p:nvPr/>
        </p:nvSpPr>
        <p:spPr>
          <a:xfrm>
            <a:off x="10951967" y="2336799"/>
            <a:ext cx="1763805" cy="34163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defRPr>
            </a:pPr>
            <a:r>
              <a:t>Peleg was born in 2247 BC</a:t>
            </a:r>
          </a:p>
          <a:p>
            <a:pPr>
              <a:defRPr sz="2400">
                <a:solidFill>
                  <a:srgbClr val="FFFFFF"/>
                </a:solidFill>
              </a:defRPr>
            </a:pPr>
            <a:r>
              <a:t>“Peleg, for in his days the earth was divided”</a:t>
            </a:r>
            <a:br/>
            <a:r>
              <a:t>Gen 10:25</a:t>
            </a:r>
          </a:p>
        </p:txBody>
      </p:sp>
      <p:sp>
        <p:nvSpPr>
          <p:cNvPr id="87" name="Flood occurred in 2349–2348 BC (Usher)"/>
          <p:cNvSpPr txBox="1"/>
          <p:nvPr/>
        </p:nvSpPr>
        <p:spPr>
          <a:xfrm>
            <a:off x="6999856" y="9283699"/>
            <a:ext cx="5715915" cy="4699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Flood occurred in 2349–2348 BC (Usher)</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dissolve" transition="in">
                                      <p:cBhvr>
                                        <p:cTn id="7" dur="2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15" grpId="2" fill="hold">
                                  <p:stCondLst>
                                    <p:cond delay="0"/>
                                  </p:stCondLst>
                                  <p:iterate type="el" backwards="0">
                                    <p:tmAbs val="0"/>
                                  </p:iterate>
                                  <p:childTnLst>
                                    <p:set>
                                      <p:cBhvr>
                                        <p:cTn id="11" fill="hold"/>
                                        <p:tgtEl>
                                          <p:spTgt spid="87"/>
                                        </p:tgtEl>
                                        <p:attrNameLst>
                                          <p:attrName>style.visibility</p:attrName>
                                        </p:attrNameLst>
                                      </p:cBhvr>
                                      <p:to>
                                        <p:strVal val="visible"/>
                                      </p:to>
                                    </p:set>
                                    <p:anim calcmode="lin" valueType="num">
                                      <p:cBhvr>
                                        <p:cTn id="12" dur="2000" fill="hold"/>
                                        <p:tgtEl>
                                          <p:spTgt spid="87"/>
                                        </p:tgtEl>
                                        <p:attrNameLst>
                                          <p:attrName>ppt_w</p:attrName>
                                        </p:attrNameLst>
                                      </p:cBhvr>
                                      <p:tavLst>
                                        <p:tav tm="0">
                                          <p:val>
                                            <p:fltVal val="0"/>
                                          </p:val>
                                        </p:tav>
                                        <p:tav tm="100000">
                                          <p:val>
                                            <p:strVal val="#ppt_w"/>
                                          </p:val>
                                        </p:tav>
                                      </p:tavLst>
                                    </p:anim>
                                    <p:anim calcmode="lin" valueType="num">
                                      <p:cBhvr>
                                        <p:cTn id="13" dur="2000" fill="hold"/>
                                        <p:tgtEl>
                                          <p:spTgt spid="87"/>
                                        </p:tgtEl>
                                        <p:attrNameLst>
                                          <p:attrName>ppt_h</p:attrName>
                                        </p:attrNameLst>
                                      </p:cBhvr>
                                      <p:tavLst>
                                        <p:tav tm="0">
                                          <p:val>
                                            <p:fltVal val="0"/>
                                          </p:val>
                                        </p:tav>
                                        <p:tav tm="100000">
                                          <p:val>
                                            <p:strVal val="#ppt_h"/>
                                          </p:val>
                                        </p:tav>
                                      </p:tavLst>
                                    </p:anim>
                                    <p:anim calcmode="lin" valueType="num">
                                      <p:cBhvr>
                                        <p:cTn id="14" dur="2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15" grpId="3" fill="hold">
                                  <p:stCondLst>
                                    <p:cond delay="0"/>
                                  </p:stCondLst>
                                  <p:iterate type="el" backwards="0">
                                    <p:tmAbs val="0"/>
                                  </p:iterate>
                                  <p:childTnLst>
                                    <p:set>
                                      <p:cBhvr>
                                        <p:cTn id="19" fill="hold"/>
                                        <p:tgtEl>
                                          <p:spTgt spid="86"/>
                                        </p:tgtEl>
                                        <p:attrNameLst>
                                          <p:attrName>style.visibility</p:attrName>
                                        </p:attrNameLst>
                                      </p:cBhvr>
                                      <p:to>
                                        <p:strVal val="visible"/>
                                      </p:to>
                                    </p:set>
                                    <p:anim calcmode="lin" valueType="num">
                                      <p:cBhvr>
                                        <p:cTn id="20" dur="2000" fill="hold"/>
                                        <p:tgtEl>
                                          <p:spTgt spid="86"/>
                                        </p:tgtEl>
                                        <p:attrNameLst>
                                          <p:attrName>ppt_w</p:attrName>
                                        </p:attrNameLst>
                                      </p:cBhvr>
                                      <p:tavLst>
                                        <p:tav tm="0">
                                          <p:val>
                                            <p:fltVal val="0"/>
                                          </p:val>
                                        </p:tav>
                                        <p:tav tm="100000">
                                          <p:val>
                                            <p:strVal val="#ppt_w"/>
                                          </p:val>
                                        </p:tav>
                                      </p:tavLst>
                                    </p:anim>
                                    <p:anim calcmode="lin" valueType="num">
                                      <p:cBhvr>
                                        <p:cTn id="21" dur="2000" fill="hold"/>
                                        <p:tgtEl>
                                          <p:spTgt spid="86"/>
                                        </p:tgtEl>
                                        <p:attrNameLst>
                                          <p:attrName>ppt_h</p:attrName>
                                        </p:attrNameLst>
                                      </p:cBhvr>
                                      <p:tavLst>
                                        <p:tav tm="0">
                                          <p:val>
                                            <p:fltVal val="0"/>
                                          </p:val>
                                        </p:tav>
                                        <p:tav tm="100000">
                                          <p:val>
                                            <p:strVal val="#ppt_h"/>
                                          </p:val>
                                        </p:tav>
                                      </p:tavLst>
                                    </p:anim>
                                    <p:anim calcmode="lin" valueType="num">
                                      <p:cBhvr>
                                        <p:cTn id="22" dur="2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2"/>
      <p:bldP build="whole" bldLvl="1" animBg="1" rev="0" advAuto="0" spid="86" grpId="3"/>
      <p:bldP build="whole" bldLvl="1" animBg="1" rev="0" advAuto="0" spid="8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B. Enoch’s Secret Word: Methuselah (Gen 5:21-25)"/>
          <p:cNvSpPr txBox="1"/>
          <p:nvPr>
            <p:ph type="title"/>
          </p:nvPr>
        </p:nvSpPr>
        <p:spPr>
          <a:prstGeom prst="rect">
            <a:avLst/>
          </a:prstGeom>
        </p:spPr>
        <p:txBody>
          <a:bodyPr/>
          <a:lstStyle>
            <a:lvl1pPr defTabSz="578358">
              <a:defRPr sz="4356"/>
            </a:lvl1pPr>
          </a:lstStyle>
          <a:p>
            <a:pPr/>
            <a:r>
              <a:t>B. Enoch’s Secret Word: Methuselah (Gen 5:21-25)</a:t>
            </a:r>
          </a:p>
        </p:txBody>
      </p:sp>
      <p:sp>
        <p:nvSpPr>
          <p:cNvPr id="92"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93" name="Methusaleh - _______ and _______ meaning:…"/>
          <p:cNvSpPr txBox="1"/>
          <p:nvPr/>
        </p:nvSpPr>
        <p:spPr>
          <a:xfrm>
            <a:off x="1778083" y="4210128"/>
            <a:ext cx="6552218" cy="472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3500"/>
              </a:spcBef>
              <a:buSzPct val="100000"/>
              <a:buChar char="•"/>
            </a:pPr>
            <a:r>
              <a:t>Methusaleh - _______ and _______ meaning:  </a:t>
            </a:r>
          </a:p>
          <a:p>
            <a:pPr marL="640080" indent="-411480" algn="l">
              <a:spcBef>
                <a:spcPts val="7100"/>
              </a:spcBef>
              <a:buSzPct val="100000"/>
              <a:buChar char="•"/>
            </a:pPr>
            <a:r>
              <a:t>Cosmic happening at his death 1656–the flood</a:t>
            </a:r>
          </a:p>
          <a:p>
            <a:pPr marL="640080" indent="-411480" algn="l">
              <a:spcBef>
                <a:spcPts val="3500"/>
              </a:spcBef>
              <a:buSzPct val="100000"/>
              <a:buChar char="•"/>
            </a:pPr>
            <a:r>
              <a:t>Great prophecy in Jude 14-15 </a:t>
            </a:r>
          </a:p>
        </p:txBody>
      </p:sp>
      <p:sp>
        <p:nvSpPr>
          <p:cNvPr id="94" name="“22 Then Enoch walked with God three hundred years after he became the father of Methuselah, and he had other sons and daughters. 23 So all the days of Enoch were three hundred and sixty-five years. 24 And Enoch walked with God; and he was not, for God took him. 25 And Methuselah lived one hundred and eighty-seven years, and became the father of Lamech.”"/>
          <p:cNvSpPr txBox="1"/>
          <p:nvPr/>
        </p:nvSpPr>
        <p:spPr>
          <a:xfrm>
            <a:off x="1967397" y="859482"/>
            <a:ext cx="10605311"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800"/>
              </a:spcBef>
              <a:defRPr sz="2900">
                <a:solidFill>
                  <a:srgbClr val="0D3763"/>
                </a:solidFill>
              </a:defRPr>
            </a:lvl1pPr>
          </a:lstStyle>
          <a:p>
            <a:pPr/>
            <a:r>
              <a:t>“22 Then Enoch walked with God three hundred years after he became the father of Methuselah, and he had other sons and daughters. 23 So all the days of Enoch were three hundred and sixty-five years. 24 And Enoch walked with God; and he was not, for God took him. 25 And Methuselah lived one hundred and eighty-seven years, and became the father of Lamech.”</a:t>
            </a:r>
          </a:p>
        </p:txBody>
      </p:sp>
      <p:pic>
        <p:nvPicPr>
          <p:cNvPr id="95" name="Genesis05_Methusaleh.jpg" descr="Genesis05_Methusaleh.jpg"/>
          <p:cNvPicPr>
            <a:picLocks noChangeAspect="1"/>
          </p:cNvPicPr>
          <p:nvPr/>
        </p:nvPicPr>
        <p:blipFill>
          <a:blip r:embed="rId3">
            <a:extLst/>
          </a:blip>
          <a:srcRect l="0" t="0" r="0" b="0"/>
          <a:stretch>
            <a:fillRect/>
          </a:stretch>
        </p:blipFill>
        <p:spPr>
          <a:xfrm>
            <a:off x="8579428" y="3784199"/>
            <a:ext cx="4221802" cy="5870941"/>
          </a:xfrm>
          <a:prstGeom prst="rect">
            <a:avLst/>
          </a:prstGeom>
          <a:ln w="12700">
            <a:solidFill>
              <a:srgbClr val="000000"/>
            </a:solidFill>
            <a:miter lim="400000"/>
          </a:ln>
          <a:effectLst>
            <a:outerShdw sx="100000" sy="100000" kx="0" ky="0" algn="b" rotWithShape="0" blurRad="0" dist="50800" dir="2700000">
              <a:srgbClr val="000000">
                <a:alpha val="15309"/>
              </a:srgbClr>
            </a:outerShdw>
          </a:effectLst>
        </p:spPr>
      </p:pic>
      <p:sp>
        <p:nvSpPr>
          <p:cNvPr id="96" name="Death"/>
          <p:cNvSpPr txBox="1"/>
          <p:nvPr/>
        </p:nvSpPr>
        <p:spPr>
          <a:xfrm>
            <a:off x="5381045" y="4185766"/>
            <a:ext cx="138454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500"/>
              </a:spcBef>
              <a:defRPr b="1">
                <a:solidFill>
                  <a:schemeClr val="accent5"/>
                </a:solidFill>
                <a:latin typeface="Helvetica"/>
                <a:ea typeface="Helvetica"/>
                <a:cs typeface="Helvetica"/>
                <a:sym typeface="Helvetica"/>
              </a:defRPr>
            </a:lvl1pPr>
          </a:lstStyle>
          <a:p>
            <a:pPr/>
            <a:r>
              <a:t>Death</a:t>
            </a:r>
          </a:p>
        </p:txBody>
      </p:sp>
      <p:sp>
        <p:nvSpPr>
          <p:cNvPr id="97" name="sent"/>
          <p:cNvSpPr txBox="1"/>
          <p:nvPr/>
        </p:nvSpPr>
        <p:spPr>
          <a:xfrm>
            <a:off x="2759320" y="4743450"/>
            <a:ext cx="10543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500"/>
              </a:spcBef>
              <a:defRPr b="1">
                <a:solidFill>
                  <a:schemeClr val="accent5"/>
                </a:solidFill>
                <a:latin typeface="Helvetica"/>
                <a:ea typeface="Helvetica"/>
                <a:cs typeface="Helvetica"/>
                <a:sym typeface="Helvetica"/>
              </a:defRPr>
            </a:lvl1pPr>
          </a:lstStyle>
          <a:p>
            <a:pPr/>
            <a:r>
              <a:t>sent</a:t>
            </a:r>
          </a:p>
        </p:txBody>
      </p:sp>
      <p:sp>
        <p:nvSpPr>
          <p:cNvPr id="98" name="“Upon death it will be sent”"/>
          <p:cNvSpPr txBox="1"/>
          <p:nvPr/>
        </p:nvSpPr>
        <p:spPr>
          <a:xfrm>
            <a:off x="2246727" y="5391150"/>
            <a:ext cx="608357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500"/>
              </a:spcBef>
              <a:defRPr b="1">
                <a:solidFill>
                  <a:schemeClr val="accent5"/>
                </a:solidFill>
                <a:latin typeface="Helvetica"/>
                <a:ea typeface="Helvetica"/>
                <a:cs typeface="Helvetica"/>
                <a:sym typeface="Helvetica"/>
              </a:defRPr>
            </a:lvl1pPr>
          </a:lstStyle>
          <a:p>
            <a:pPr/>
            <a:r>
              <a:t>“Upon death it will be sent”</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94"/>
                                        </p:tgtEl>
                                        <p:attrNameLst>
                                          <p:attrName>style.visibility</p:attrName>
                                        </p:attrNameLst>
                                      </p:cBhvr>
                                      <p:to>
                                        <p:strVal val="visible"/>
                                      </p:to>
                                    </p:set>
                                    <p:animEffect filter="strips(downRight)" transition="in">
                                      <p:cBhvr>
                                        <p:cTn id="7" dur="2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93">
                                            <p:bg/>
                                          </p:spTgt>
                                        </p:tgtEl>
                                        <p:attrNameLst>
                                          <p:attrName>style.visibility</p:attrName>
                                        </p:attrNameLst>
                                      </p:cBhvr>
                                      <p:to>
                                        <p:strVal val="visible"/>
                                      </p:to>
                                    </p:set>
                                    <p:anim calcmode="lin" valueType="num">
                                      <p:cBhvr>
                                        <p:cTn id="12" dur="2250" fill="hold"/>
                                        <p:tgtEl>
                                          <p:spTgt spid="93">
                                            <p:bg/>
                                          </p:spTgt>
                                        </p:tgtEl>
                                        <p:attrNameLst>
                                          <p:attrName>ppt_x</p:attrName>
                                        </p:attrNameLst>
                                      </p:cBhvr>
                                      <p:tavLst>
                                        <p:tav tm="0">
                                          <p:val>
                                            <p:strVal val="0-#ppt_w/2"/>
                                          </p:val>
                                        </p:tav>
                                        <p:tav tm="100000">
                                          <p:val>
                                            <p:strVal val="#ppt_x"/>
                                          </p:val>
                                        </p:tav>
                                      </p:tavLst>
                                    </p:anim>
                                    <p:anim calcmode="lin" valueType="num">
                                      <p:cBhvr>
                                        <p:cTn id="13" dur="2250" fill="hold"/>
                                        <p:tgtEl>
                                          <p:spTgt spid="93">
                                            <p:bg/>
                                          </p:spTgt>
                                        </p:tgtEl>
                                        <p:attrNameLst>
                                          <p:attrName>ppt_y</p:attrName>
                                        </p:attrNameLst>
                                      </p:cBhvr>
                                      <p:tavLst>
                                        <p:tav tm="0">
                                          <p:val>
                                            <p:strVal val="#ppt_y"/>
                                          </p:val>
                                        </p:tav>
                                        <p:tav tm="100000">
                                          <p:val>
                                            <p:strVal val="#ppt_y"/>
                                          </p:val>
                                        </p:tav>
                                      </p:tavLst>
                                    </p:anim>
                                  </p:childTnLst>
                                </p:cTn>
                              </p:par>
                              <p:par>
                                <p:cTn id="14" presetClass="entr" nodeType="withEffect" presetSubtype="8" presetID="2" grpId="2" fill="hold">
                                  <p:stCondLst>
                                    <p:cond delay="0"/>
                                  </p:stCondLst>
                                  <p:iterate type="el" backwards="0">
                                    <p:tmAbs val="0"/>
                                  </p:iterate>
                                  <p:childTnLst>
                                    <p:set>
                                      <p:cBhvr>
                                        <p:cTn id="15" fill="hold"/>
                                        <p:tgtEl>
                                          <p:spTgt spid="93">
                                            <p:txEl>
                                              <p:pRg st="0" end="0"/>
                                            </p:txEl>
                                          </p:spTgt>
                                        </p:tgtEl>
                                        <p:attrNameLst>
                                          <p:attrName>style.visibility</p:attrName>
                                        </p:attrNameLst>
                                      </p:cBhvr>
                                      <p:to>
                                        <p:strVal val="visible"/>
                                      </p:to>
                                    </p:set>
                                    <p:anim calcmode="lin" valueType="num">
                                      <p:cBhvr>
                                        <p:cTn id="16" dur="2250" fill="hold"/>
                                        <p:tgtEl>
                                          <p:spTgt spid="93">
                                            <p:txEl>
                                              <p:pRg st="0" end="0"/>
                                            </p:txEl>
                                          </p:spTgt>
                                        </p:tgtEl>
                                        <p:attrNameLst>
                                          <p:attrName>ppt_x</p:attrName>
                                        </p:attrNameLst>
                                      </p:cBhvr>
                                      <p:tavLst>
                                        <p:tav tm="0">
                                          <p:val>
                                            <p:strVal val="0-#ppt_w/2"/>
                                          </p:val>
                                        </p:tav>
                                        <p:tav tm="100000">
                                          <p:val>
                                            <p:strVal val="#ppt_x"/>
                                          </p:val>
                                        </p:tav>
                                      </p:tavLst>
                                    </p:anim>
                                    <p:anim calcmode="lin" valueType="num">
                                      <p:cBhvr>
                                        <p:cTn id="17" dur="2250" fill="hold"/>
                                        <p:tgtEl>
                                          <p:spTgt spid="9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Class="entr" nodeType="afterEffect" presetSubtype="2" presetID="2" grpId="3" fill="hold">
                                  <p:stCondLst>
                                    <p:cond delay="0"/>
                                  </p:stCondLst>
                                  <p:iterate type="el" backwards="0">
                                    <p:tmAbs val="0"/>
                                  </p:iterate>
                                  <p:childTnLst>
                                    <p:set>
                                      <p:cBhvr>
                                        <p:cTn id="20" fill="hold"/>
                                        <p:tgtEl>
                                          <p:spTgt spid="95"/>
                                        </p:tgtEl>
                                        <p:attrNameLst>
                                          <p:attrName>style.visibility</p:attrName>
                                        </p:attrNameLst>
                                      </p:cBhvr>
                                      <p:to>
                                        <p:strVal val="visible"/>
                                      </p:to>
                                    </p:set>
                                    <p:anim calcmode="lin" valueType="num">
                                      <p:cBhvr>
                                        <p:cTn id="21" dur="2000" fill="hold"/>
                                        <p:tgtEl>
                                          <p:spTgt spid="95"/>
                                        </p:tgtEl>
                                        <p:attrNameLst>
                                          <p:attrName>ppt_x</p:attrName>
                                        </p:attrNameLst>
                                      </p:cBhvr>
                                      <p:tavLst>
                                        <p:tav tm="0">
                                          <p:val>
                                            <p:strVal val="1+#ppt_w/2"/>
                                          </p:val>
                                        </p:tav>
                                        <p:tav tm="100000">
                                          <p:val>
                                            <p:strVal val="#ppt_x"/>
                                          </p:val>
                                        </p:tav>
                                      </p:tavLst>
                                    </p:anim>
                                    <p:anim calcmode="lin" valueType="num">
                                      <p:cBhvr>
                                        <p:cTn id="22" dur="2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4" fill="hold">
                                  <p:stCondLst>
                                    <p:cond delay="0"/>
                                  </p:stCondLst>
                                  <p:iterate type="el" backwards="0">
                                    <p:tmAbs val="0"/>
                                  </p:iterate>
                                  <p:childTnLst>
                                    <p:set>
                                      <p:cBhvr>
                                        <p:cTn id="26" fill="hold"/>
                                        <p:tgtEl>
                                          <p:spTgt spid="96"/>
                                        </p:tgtEl>
                                        <p:attrNameLst>
                                          <p:attrName>style.visibility</p:attrName>
                                        </p:attrNameLst>
                                      </p:cBhvr>
                                      <p:to>
                                        <p:strVal val="visible"/>
                                      </p:to>
                                    </p:set>
                                    <p:anim calcmode="lin" valueType="num">
                                      <p:cBhvr>
                                        <p:cTn id="27" dur="1000" fill="hold"/>
                                        <p:tgtEl>
                                          <p:spTgt spid="96"/>
                                        </p:tgtEl>
                                        <p:attrNameLst>
                                          <p:attrName>ppt_x</p:attrName>
                                        </p:attrNameLst>
                                      </p:cBhvr>
                                      <p:tavLst>
                                        <p:tav tm="0">
                                          <p:val>
                                            <p:strVal val="0-#ppt_w/2"/>
                                          </p:val>
                                        </p:tav>
                                        <p:tav tm="100000">
                                          <p:val>
                                            <p:strVal val="#ppt_x"/>
                                          </p:val>
                                        </p:tav>
                                      </p:tavLst>
                                    </p:anim>
                                    <p:anim calcmode="lin" valueType="num">
                                      <p:cBhvr>
                                        <p:cTn id="28" dur="1000" fill="hold"/>
                                        <p:tgtEl>
                                          <p:spTgt spid="9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Class="entr" nodeType="afterEffect" presetSubtype="8" presetID="2" grpId="5" fill="hold">
                                  <p:stCondLst>
                                    <p:cond delay="0"/>
                                  </p:stCondLst>
                                  <p:iterate type="el" backwards="0">
                                    <p:tmAbs val="0"/>
                                  </p:iterate>
                                  <p:childTnLst>
                                    <p:set>
                                      <p:cBhvr>
                                        <p:cTn id="31" fill="hold"/>
                                        <p:tgtEl>
                                          <p:spTgt spid="97"/>
                                        </p:tgtEl>
                                        <p:attrNameLst>
                                          <p:attrName>style.visibility</p:attrName>
                                        </p:attrNameLst>
                                      </p:cBhvr>
                                      <p:to>
                                        <p:strVal val="visible"/>
                                      </p:to>
                                    </p:set>
                                    <p:anim calcmode="lin" valueType="num">
                                      <p:cBhvr>
                                        <p:cTn id="32" dur="1000" fill="hold"/>
                                        <p:tgtEl>
                                          <p:spTgt spid="97"/>
                                        </p:tgtEl>
                                        <p:attrNameLst>
                                          <p:attrName>ppt_x</p:attrName>
                                        </p:attrNameLst>
                                      </p:cBhvr>
                                      <p:tavLst>
                                        <p:tav tm="0">
                                          <p:val>
                                            <p:strVal val="0-#ppt_w/2"/>
                                          </p:val>
                                        </p:tav>
                                        <p:tav tm="100000">
                                          <p:val>
                                            <p:strVal val="#ppt_x"/>
                                          </p:val>
                                        </p:tav>
                                      </p:tavLst>
                                    </p:anim>
                                    <p:anim calcmode="lin" valueType="num">
                                      <p:cBhvr>
                                        <p:cTn id="33" dur="1000" fill="hold"/>
                                        <p:tgtEl>
                                          <p:spTgt spid="9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Class="entr" nodeType="afterEffect" presetSubtype="8" presetID="2" grpId="6" fill="hold">
                                  <p:stCondLst>
                                    <p:cond delay="0"/>
                                  </p:stCondLst>
                                  <p:iterate type="el" backwards="0">
                                    <p:tmAbs val="0"/>
                                  </p:iterate>
                                  <p:childTnLst>
                                    <p:set>
                                      <p:cBhvr>
                                        <p:cTn id="36" fill="hold"/>
                                        <p:tgtEl>
                                          <p:spTgt spid="98"/>
                                        </p:tgtEl>
                                        <p:attrNameLst>
                                          <p:attrName>style.visibility</p:attrName>
                                        </p:attrNameLst>
                                      </p:cBhvr>
                                      <p:to>
                                        <p:strVal val="visible"/>
                                      </p:to>
                                    </p:set>
                                    <p:anim calcmode="lin" valueType="num">
                                      <p:cBhvr>
                                        <p:cTn id="37" dur="1000" fill="hold"/>
                                        <p:tgtEl>
                                          <p:spTgt spid="98"/>
                                        </p:tgtEl>
                                        <p:attrNameLst>
                                          <p:attrName>ppt_x</p:attrName>
                                        </p:attrNameLst>
                                      </p:cBhvr>
                                      <p:tavLst>
                                        <p:tav tm="0">
                                          <p:val>
                                            <p:strVal val="0-#ppt_w/2"/>
                                          </p:val>
                                        </p:tav>
                                        <p:tav tm="100000">
                                          <p:val>
                                            <p:strVal val="#ppt_x"/>
                                          </p:val>
                                        </p:tav>
                                      </p:tavLst>
                                    </p:anim>
                                    <p:anim calcmode="lin" valueType="num">
                                      <p:cBhvr>
                                        <p:cTn id="38" dur="1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 grpId="2" fill="hold">
                                  <p:stCondLst>
                                    <p:cond delay="0"/>
                                  </p:stCondLst>
                                  <p:iterate type="el" backwards="0">
                                    <p:tmAbs val="0"/>
                                  </p:iterate>
                                  <p:childTnLst>
                                    <p:set>
                                      <p:cBhvr>
                                        <p:cTn id="42" fill="hold"/>
                                        <p:tgtEl>
                                          <p:spTgt spid="93">
                                            <p:txEl>
                                              <p:pRg st="1" end="1"/>
                                            </p:txEl>
                                          </p:spTgt>
                                        </p:tgtEl>
                                        <p:attrNameLst>
                                          <p:attrName>style.visibility</p:attrName>
                                        </p:attrNameLst>
                                      </p:cBhvr>
                                      <p:to>
                                        <p:strVal val="visible"/>
                                      </p:to>
                                    </p:set>
                                    <p:anim calcmode="lin" valueType="num">
                                      <p:cBhvr>
                                        <p:cTn id="43" dur="2250" fill="hold"/>
                                        <p:tgtEl>
                                          <p:spTgt spid="93">
                                            <p:txEl>
                                              <p:pRg st="1" end="1"/>
                                            </p:txEl>
                                          </p:spTgt>
                                        </p:tgtEl>
                                        <p:attrNameLst>
                                          <p:attrName>ppt_x</p:attrName>
                                        </p:attrNameLst>
                                      </p:cBhvr>
                                      <p:tavLst>
                                        <p:tav tm="0">
                                          <p:val>
                                            <p:strVal val="0-#ppt_w/2"/>
                                          </p:val>
                                        </p:tav>
                                        <p:tav tm="100000">
                                          <p:val>
                                            <p:strVal val="#ppt_x"/>
                                          </p:val>
                                        </p:tav>
                                      </p:tavLst>
                                    </p:anim>
                                    <p:anim calcmode="lin" valueType="num">
                                      <p:cBhvr>
                                        <p:cTn id="44" dur="2250" fill="hold"/>
                                        <p:tgtEl>
                                          <p:spTgt spid="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 grpId="2" fill="hold">
                                  <p:stCondLst>
                                    <p:cond delay="0"/>
                                  </p:stCondLst>
                                  <p:iterate type="el" backwards="0">
                                    <p:tmAbs val="0"/>
                                  </p:iterate>
                                  <p:childTnLst>
                                    <p:set>
                                      <p:cBhvr>
                                        <p:cTn id="48" fill="hold"/>
                                        <p:tgtEl>
                                          <p:spTgt spid="93">
                                            <p:txEl>
                                              <p:pRg st="2" end="2"/>
                                            </p:txEl>
                                          </p:spTgt>
                                        </p:tgtEl>
                                        <p:attrNameLst>
                                          <p:attrName>style.visibility</p:attrName>
                                        </p:attrNameLst>
                                      </p:cBhvr>
                                      <p:to>
                                        <p:strVal val="visible"/>
                                      </p:to>
                                    </p:set>
                                    <p:anim calcmode="lin" valueType="num">
                                      <p:cBhvr>
                                        <p:cTn id="49" dur="2250" fill="hold"/>
                                        <p:tgtEl>
                                          <p:spTgt spid="93">
                                            <p:txEl>
                                              <p:pRg st="2" end="2"/>
                                            </p:txEl>
                                          </p:spTgt>
                                        </p:tgtEl>
                                        <p:attrNameLst>
                                          <p:attrName>ppt_x</p:attrName>
                                        </p:attrNameLst>
                                      </p:cBhvr>
                                      <p:tavLst>
                                        <p:tav tm="0">
                                          <p:val>
                                            <p:strVal val="0-#ppt_w/2"/>
                                          </p:val>
                                        </p:tav>
                                        <p:tav tm="100000">
                                          <p:val>
                                            <p:strVal val="#ppt_x"/>
                                          </p:val>
                                        </p:tav>
                                      </p:tavLst>
                                    </p:anim>
                                    <p:anim calcmode="lin" valueType="num">
                                      <p:cBhvr>
                                        <p:cTn id="50" dur="2250" fill="hold"/>
                                        <p:tgtEl>
                                          <p:spTgt spid="9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3"/>
      <p:bldP build="whole" bldLvl="1" animBg="1" rev="0" advAuto="0" spid="98" grpId="6"/>
      <p:bldP build="whole" bldLvl="1" animBg="1" rev="0" advAuto="0" spid="96" grpId="4"/>
      <p:bldP build="whole" bldLvl="1" animBg="1" rev="0" advAuto="0" spid="94" grpId="1"/>
      <p:bldP build="whole" bldLvl="1" animBg="1" rev="0" advAuto="0" spid="97" grpId="5"/>
      <p:bldP build="p" bldLvl="5" animBg="1" rev="0" advAuto="0" spid="93"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B. Enoch’s Secret Word: Methuselah (Gen 5:21-25)"/>
          <p:cNvSpPr txBox="1"/>
          <p:nvPr>
            <p:ph type="title"/>
          </p:nvPr>
        </p:nvSpPr>
        <p:spPr>
          <a:prstGeom prst="rect">
            <a:avLst/>
          </a:prstGeom>
        </p:spPr>
        <p:txBody>
          <a:bodyPr/>
          <a:lstStyle>
            <a:lvl1pPr defTabSz="578358">
              <a:defRPr sz="4356"/>
            </a:lvl1pPr>
          </a:lstStyle>
          <a:p>
            <a:pPr/>
            <a:r>
              <a:t>B. Enoch’s Secret Word: Methuselah (Gen 5:21-25)</a:t>
            </a:r>
          </a:p>
        </p:txBody>
      </p:sp>
      <p:sp>
        <p:nvSpPr>
          <p:cNvPr id="103"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04" name="“And about these also Enoch, in the seventh generation from Adam, prophesied, saying, ‘Behold, the Lord came with many thousands of His holy ones, to execute judgment upon all, and to convict all the ungodly of all their ungodly deeds which they have done in an ungodly way, and of all the harsh things which ungodly sinners have spoken against Him’” (Jude 14-15)."/>
          <p:cNvSpPr txBox="1"/>
          <p:nvPr/>
        </p:nvSpPr>
        <p:spPr>
          <a:xfrm>
            <a:off x="2314027" y="2084069"/>
            <a:ext cx="5518623" cy="7338062"/>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3100">
                <a:solidFill>
                  <a:srgbClr val="FFFFFF"/>
                </a:solidFill>
              </a:defRPr>
            </a:lvl1pPr>
          </a:lstStyle>
          <a:p>
            <a:pPr/>
            <a:r>
              <a:t>“And about these also Enoch, in the seventh generation from Adam, prophesied, saying, ‘Behold, the Lord came with many thousands of His holy ones, to execute judgment upon all, and to convict all the ungodly of all their ungodly deeds which they have done in an ungodly way, and of all the harsh things which ungodly sinners have spoken against Him’” (Jude 14-15).</a:t>
            </a:r>
          </a:p>
        </p:txBody>
      </p:sp>
      <p:pic>
        <p:nvPicPr>
          <p:cNvPr id="105" name="Genesis05_Methusaleh.jpg" descr="Genesis05_Methusaleh.jpg"/>
          <p:cNvPicPr>
            <a:picLocks noChangeAspect="1"/>
          </p:cNvPicPr>
          <p:nvPr/>
        </p:nvPicPr>
        <p:blipFill>
          <a:blip r:embed="rId4">
            <a:extLst/>
          </a:blip>
          <a:srcRect l="0" t="0" r="0" b="0"/>
          <a:stretch>
            <a:fillRect/>
          </a:stretch>
        </p:blipFill>
        <p:spPr>
          <a:xfrm>
            <a:off x="8404987" y="2630207"/>
            <a:ext cx="4221802" cy="5870941"/>
          </a:xfrm>
          <a:prstGeom prst="rect">
            <a:avLst/>
          </a:prstGeom>
          <a:ln w="12700">
            <a:solidFill>
              <a:srgbClr val="000000"/>
            </a:solidFill>
            <a:miter lim="400000"/>
          </a:ln>
          <a:effectLst>
            <a:outerShdw sx="100000" sy="100000" kx="0" ky="0" algn="b" rotWithShape="0" blurRad="0" dist="50800" dir="2700000">
              <a:srgbClr val="000000">
                <a:alpha val="15309"/>
              </a:srgbClr>
            </a:outerShdw>
          </a:effectLst>
        </p:spPr>
      </p:pic>
      <p:sp>
        <p:nvSpPr>
          <p:cNvPr id="106" name="Significant prophecy in Jude 14-15"/>
          <p:cNvSpPr txBox="1"/>
          <p:nvPr/>
        </p:nvSpPr>
        <p:spPr>
          <a:xfrm>
            <a:off x="2055922" y="996787"/>
            <a:ext cx="80133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40080" indent="-411480" algn="l">
              <a:spcBef>
                <a:spcPts val="3500"/>
              </a:spcBef>
              <a:buSzPct val="100000"/>
              <a:buChar char="•"/>
            </a:lvl1pPr>
          </a:lstStyle>
          <a:p>
            <a:pPr/>
            <a:r>
              <a:t>Significant prophecy in Jude 14-15 </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04"/>
                                        </p:tgtEl>
                                        <p:attrNameLst>
                                          <p:attrName>style.visibility</p:attrName>
                                        </p:attrNameLst>
                                      </p:cBhvr>
                                      <p:to>
                                        <p:strVal val="visible"/>
                                      </p:to>
                                    </p:set>
                                    <p:animEffect filter="strips(downRight)" transition="in">
                                      <p:cBhvr>
                                        <p:cTn id="7" dur="2000"/>
                                        <p:tgtEl>
                                          <p:spTgt spid="104"/>
                                        </p:tgtEl>
                                      </p:cBhvr>
                                    </p:animEffect>
                                  </p:childTnLst>
                                </p:cTn>
                              </p:par>
                            </p:childTnLst>
                          </p:cTn>
                        </p:par>
                        <p:par>
                          <p:cTn id="8" fill="hold">
                            <p:stCondLst>
                              <p:cond delay="2000"/>
                            </p:stCondLst>
                            <p:childTnLst>
                              <p:par>
                                <p:cTn id="9" presetClass="entr" nodeType="afterEffect" presetID="9" grpId="2" fill="hold">
                                  <p:stCondLst>
                                    <p:cond delay="0"/>
                                  </p:stCondLst>
                                  <p:iterate type="el" backwards="0">
                                    <p:tmAbs val="0"/>
                                  </p:iterate>
                                  <p:childTnLst>
                                    <p:set>
                                      <p:cBhvr>
                                        <p:cTn id="10" fill="hold"/>
                                        <p:tgtEl>
                                          <p:spTgt spid="105"/>
                                        </p:tgtEl>
                                        <p:attrNameLst>
                                          <p:attrName>style.visibility</p:attrName>
                                        </p:attrNameLst>
                                      </p:cBhvr>
                                      <p:to>
                                        <p:strVal val="visible"/>
                                      </p:to>
                                    </p:set>
                                    <p:animEffect filter="dissolve" transition="in">
                                      <p:cBhvr>
                                        <p:cTn id="11"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1"/>
      <p:bldP build="whole" bldLvl="1" animBg="1" rev="0" advAuto="0" spid="105"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Rectangle"/>
          <p:cNvSpPr/>
          <p:nvPr/>
        </p:nvSpPr>
        <p:spPr>
          <a:xfrm>
            <a:off x="3227671" y="3450478"/>
            <a:ext cx="9673010" cy="48733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11" name="C. Sons of God (Gen 6)"/>
          <p:cNvSpPr txBox="1"/>
          <p:nvPr>
            <p:ph type="title"/>
          </p:nvPr>
        </p:nvSpPr>
        <p:spPr>
          <a:prstGeom prst="rect">
            <a:avLst/>
          </a:prstGeom>
        </p:spPr>
        <p:txBody>
          <a:bodyPr/>
          <a:lstStyle/>
          <a:p>
            <a:pPr/>
            <a:r>
              <a:t>C. Sons of God (Gen 6)</a:t>
            </a:r>
          </a:p>
        </p:txBody>
      </p:sp>
      <p:sp>
        <p:nvSpPr>
          <p:cNvPr id="112"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13" name="Identification of “Sons of God” – “saw that the daughters of men were beautiful.”…"/>
          <p:cNvSpPr txBox="1"/>
          <p:nvPr/>
        </p:nvSpPr>
        <p:spPr>
          <a:xfrm>
            <a:off x="1776234" y="5291530"/>
            <a:ext cx="9452332" cy="38862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3500"/>
              </a:spcBef>
              <a:buSzPct val="100000"/>
              <a:buChar char="•"/>
              <a:defRPr sz="3200"/>
            </a:pPr>
            <a:r>
              <a:t>Identification of “Sons of God” – “saw that the daughters of men were </a:t>
            </a:r>
            <a:r>
              <a:rPr b="1">
                <a:solidFill>
                  <a:schemeClr val="accent5"/>
                </a:solidFill>
                <a:latin typeface="Helvetica"/>
                <a:ea typeface="Helvetica"/>
                <a:cs typeface="Helvetica"/>
                <a:sym typeface="Helvetica"/>
              </a:rPr>
              <a:t>beautiful</a:t>
            </a:r>
            <a:r>
              <a:t>.”</a:t>
            </a:r>
          </a:p>
          <a:p>
            <a:pPr marL="640080" indent="-411480" algn="l">
              <a:spcBef>
                <a:spcPts val="3500"/>
              </a:spcBef>
              <a:buSzPct val="100000"/>
              <a:buChar char="•"/>
              <a:defRPr sz="3200"/>
            </a:pPr>
            <a:r>
              <a:t>Identification of Nephilim (Literally “</a:t>
            </a:r>
            <a:r>
              <a:rPr b="1">
                <a:solidFill>
                  <a:schemeClr val="accent5"/>
                </a:solidFill>
                <a:latin typeface="Helvetica"/>
                <a:ea typeface="Helvetica"/>
                <a:cs typeface="Helvetica"/>
                <a:sym typeface="Helvetica"/>
              </a:rPr>
              <a:t>giants</a:t>
            </a:r>
            <a:r>
              <a:t>” </a:t>
            </a:r>
            <a:br/>
            <a:r>
              <a:t>or renown)</a:t>
            </a:r>
          </a:p>
          <a:p>
            <a:pPr marL="640080" indent="-411480" algn="l">
              <a:spcBef>
                <a:spcPts val="3500"/>
              </a:spcBef>
              <a:buSzPct val="100000"/>
              <a:buChar char="•"/>
              <a:defRPr sz="3200"/>
            </a:pPr>
            <a:r>
              <a:t>Compromise often begins by marrying</a:t>
            </a:r>
            <a:br/>
            <a:r>
              <a:rPr b="1">
                <a:solidFill>
                  <a:schemeClr val="accent5"/>
                </a:solidFill>
                <a:latin typeface="Helvetica"/>
                <a:ea typeface="Helvetica"/>
                <a:cs typeface="Helvetica"/>
                <a:sym typeface="Helvetica"/>
              </a:rPr>
              <a:t>outside</a:t>
            </a:r>
            <a:r>
              <a:t> of one’s faith (1 Cor 7:39).</a:t>
            </a:r>
          </a:p>
        </p:txBody>
      </p:sp>
      <p:sp>
        <p:nvSpPr>
          <p:cNvPr id="114" name="1 Now it came about, when men began to multiply on the face of the land, and daughters were born to them, 2 that the sons of God saw that the daughters of men were beautiful; and they took wives for themselves, whomever they chose. 3 Then the LORD said, “My Spirit shall not strive with man forever, because he also is flesh; nevertheless his days shall be one hundred and twenty years.” 4 The Nephilim were on the earth in those days, and also afterward, when the sons of God came in to the daughters of men, and they bore children to them. Those were the mighty men who were of old, men of renown (Gen 6:1-4)."/>
          <p:cNvSpPr txBox="1"/>
          <p:nvPr/>
        </p:nvSpPr>
        <p:spPr>
          <a:xfrm>
            <a:off x="1967397" y="808430"/>
            <a:ext cx="10605311" cy="441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800"/>
              </a:spcBef>
              <a:defRPr sz="2800">
                <a:solidFill>
                  <a:srgbClr val="0D3763"/>
                </a:solidFill>
              </a:defRPr>
            </a:lvl1pPr>
          </a:lstStyle>
          <a:p>
            <a:pPr/>
            <a:r>
              <a:t>1 Now it came about, when men began to multiply on the face of the land, and daughters were born to them, 2 that the sons of God saw that the daughters of men were beautiful; and they took wives for themselves, whomever they chose. 3 Then the LORD said, “My Spirit shall not strive with man forever, because he also is flesh; nevertheless his days shall be one hundred and twenty years.” 4 The Nephilim were on the earth in those days, and also afterward, when the sons of God came in to the daughters of men, and they bore children to them. Those were the mighty men who were of old, men of renown (Gen 6:1-4).</a:t>
            </a:r>
          </a:p>
        </p:txBody>
      </p:sp>
      <p:pic>
        <p:nvPicPr>
          <p:cNvPr id="115" name="Image" descr="Image"/>
          <p:cNvPicPr>
            <a:picLocks noChangeAspect="1"/>
          </p:cNvPicPr>
          <p:nvPr/>
        </p:nvPicPr>
        <p:blipFill>
          <a:blip r:embed="rId3">
            <a:extLst/>
          </a:blip>
          <a:stretch>
            <a:fillRect/>
          </a:stretch>
        </p:blipFill>
        <p:spPr>
          <a:xfrm>
            <a:off x="9614538" y="7250410"/>
            <a:ext cx="3298843" cy="2503190"/>
          </a:xfrm>
          <a:prstGeom prst="rect">
            <a:avLst/>
          </a:prstGeom>
          <a:ln w="3175"/>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14"/>
                                        </p:tgtEl>
                                        <p:attrNameLst>
                                          <p:attrName>style.visibility</p:attrName>
                                        </p:attrNameLst>
                                      </p:cBhvr>
                                      <p:to>
                                        <p:strVal val="visible"/>
                                      </p:to>
                                    </p:set>
                                    <p:animEffect filter="strips(downRight)" transition="in">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13">
                                            <p:bg/>
                                          </p:spTgt>
                                        </p:tgtEl>
                                        <p:attrNameLst>
                                          <p:attrName>style.visibility</p:attrName>
                                        </p:attrNameLst>
                                      </p:cBhvr>
                                      <p:to>
                                        <p:strVal val="visible"/>
                                      </p:to>
                                    </p:set>
                                    <p:anim calcmode="lin" valueType="num">
                                      <p:cBhvr>
                                        <p:cTn id="12" dur="2250" fill="hold"/>
                                        <p:tgtEl>
                                          <p:spTgt spid="113">
                                            <p:bg/>
                                          </p:spTgt>
                                        </p:tgtEl>
                                        <p:attrNameLst>
                                          <p:attrName>ppt_x</p:attrName>
                                        </p:attrNameLst>
                                      </p:cBhvr>
                                      <p:tavLst>
                                        <p:tav tm="0">
                                          <p:val>
                                            <p:strVal val="0-#ppt_w/2"/>
                                          </p:val>
                                        </p:tav>
                                        <p:tav tm="100000">
                                          <p:val>
                                            <p:strVal val="#ppt_x"/>
                                          </p:val>
                                        </p:tav>
                                      </p:tavLst>
                                    </p:anim>
                                    <p:anim calcmode="lin" valueType="num">
                                      <p:cBhvr>
                                        <p:cTn id="13" dur="2250" fill="hold"/>
                                        <p:tgtEl>
                                          <p:spTgt spid="113">
                                            <p:bg/>
                                          </p:spTgt>
                                        </p:tgtEl>
                                        <p:attrNameLst>
                                          <p:attrName>ppt_y</p:attrName>
                                        </p:attrNameLst>
                                      </p:cBhvr>
                                      <p:tavLst>
                                        <p:tav tm="0">
                                          <p:val>
                                            <p:strVal val="#ppt_y"/>
                                          </p:val>
                                        </p:tav>
                                        <p:tav tm="100000">
                                          <p:val>
                                            <p:strVal val="#ppt_y"/>
                                          </p:val>
                                        </p:tav>
                                      </p:tavLst>
                                    </p:anim>
                                  </p:childTnLst>
                                </p:cTn>
                              </p:par>
                              <p:par>
                                <p:cTn id="14" presetClass="entr" nodeType="withEffect" presetSubtype="8" presetID="2" grpId="2" fill="hold">
                                  <p:stCondLst>
                                    <p:cond delay="0"/>
                                  </p:stCondLst>
                                  <p:iterate type="el" backwards="0">
                                    <p:tmAbs val="0"/>
                                  </p:iterate>
                                  <p:childTnLst>
                                    <p:set>
                                      <p:cBhvr>
                                        <p:cTn id="15" fill="hold"/>
                                        <p:tgtEl>
                                          <p:spTgt spid="113">
                                            <p:txEl>
                                              <p:pRg st="0" end="0"/>
                                            </p:txEl>
                                          </p:spTgt>
                                        </p:tgtEl>
                                        <p:attrNameLst>
                                          <p:attrName>style.visibility</p:attrName>
                                        </p:attrNameLst>
                                      </p:cBhvr>
                                      <p:to>
                                        <p:strVal val="visible"/>
                                      </p:to>
                                    </p:set>
                                    <p:anim calcmode="lin" valueType="num">
                                      <p:cBhvr>
                                        <p:cTn id="16" dur="2250" fill="hold"/>
                                        <p:tgtEl>
                                          <p:spTgt spid="113">
                                            <p:txEl>
                                              <p:pRg st="0" end="0"/>
                                            </p:txEl>
                                          </p:spTgt>
                                        </p:tgtEl>
                                        <p:attrNameLst>
                                          <p:attrName>ppt_x</p:attrName>
                                        </p:attrNameLst>
                                      </p:cBhvr>
                                      <p:tavLst>
                                        <p:tav tm="0">
                                          <p:val>
                                            <p:strVal val="0-#ppt_w/2"/>
                                          </p:val>
                                        </p:tav>
                                        <p:tav tm="100000">
                                          <p:val>
                                            <p:strVal val="#ppt_x"/>
                                          </p:val>
                                        </p:tav>
                                      </p:tavLst>
                                    </p:anim>
                                    <p:anim calcmode="lin" valueType="num">
                                      <p:cBhvr>
                                        <p:cTn id="17" dur="2250" fill="hold"/>
                                        <p:tgtEl>
                                          <p:spTgt spid="11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Class="entr" nodeType="afterEffect" presetID="10" grpId="3" fill="hold">
                                  <p:stCondLst>
                                    <p:cond delay="0"/>
                                  </p:stCondLst>
                                  <p:iterate type="el" backwards="0">
                                    <p:tmAbs val="0"/>
                                  </p:iterate>
                                  <p:childTnLst>
                                    <p:set>
                                      <p:cBhvr>
                                        <p:cTn id="20" fill="hold"/>
                                        <p:tgtEl>
                                          <p:spTgt spid="115"/>
                                        </p:tgtEl>
                                        <p:attrNameLst>
                                          <p:attrName>style.visibility</p:attrName>
                                        </p:attrNameLst>
                                      </p:cBhvr>
                                      <p:to>
                                        <p:strVal val="visible"/>
                                      </p:to>
                                    </p:set>
                                    <p:animEffect filter="fade" transition="in">
                                      <p:cBhvr>
                                        <p:cTn id="21" dur="1500"/>
                                        <p:tgtEl>
                                          <p:spTgt spid="115"/>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2" fill="hold">
                                  <p:stCondLst>
                                    <p:cond delay="0"/>
                                  </p:stCondLst>
                                  <p:iterate type="el" backwards="0">
                                    <p:tmAbs val="0"/>
                                  </p:iterate>
                                  <p:childTnLst>
                                    <p:set>
                                      <p:cBhvr>
                                        <p:cTn id="25" fill="hold"/>
                                        <p:tgtEl>
                                          <p:spTgt spid="113">
                                            <p:txEl>
                                              <p:pRg st="1" end="1"/>
                                            </p:txEl>
                                          </p:spTgt>
                                        </p:tgtEl>
                                        <p:attrNameLst>
                                          <p:attrName>style.visibility</p:attrName>
                                        </p:attrNameLst>
                                      </p:cBhvr>
                                      <p:to>
                                        <p:strVal val="visible"/>
                                      </p:to>
                                    </p:set>
                                    <p:anim calcmode="lin" valueType="num">
                                      <p:cBhvr>
                                        <p:cTn id="26" dur="2250" fill="hold"/>
                                        <p:tgtEl>
                                          <p:spTgt spid="113">
                                            <p:txEl>
                                              <p:pRg st="1" end="1"/>
                                            </p:txEl>
                                          </p:spTgt>
                                        </p:tgtEl>
                                        <p:attrNameLst>
                                          <p:attrName>ppt_x</p:attrName>
                                        </p:attrNameLst>
                                      </p:cBhvr>
                                      <p:tavLst>
                                        <p:tav tm="0">
                                          <p:val>
                                            <p:strVal val="0-#ppt_w/2"/>
                                          </p:val>
                                        </p:tav>
                                        <p:tav tm="100000">
                                          <p:val>
                                            <p:strVal val="#ppt_x"/>
                                          </p:val>
                                        </p:tav>
                                      </p:tavLst>
                                    </p:anim>
                                    <p:anim calcmode="lin" valueType="num">
                                      <p:cBhvr>
                                        <p:cTn id="27" dur="2250" fill="hold"/>
                                        <p:tgtEl>
                                          <p:spTgt spid="11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Class="entr" nodeType="afterEffect" presetSubtype="5" presetID="19" grpId="4" fill="hold">
                                  <p:stCondLst>
                                    <p:cond delay="0"/>
                                  </p:stCondLst>
                                  <p:iterate type="el" backwards="0">
                                    <p:tmAbs val="0"/>
                                  </p:iterate>
                                  <p:childTnLst>
                                    <p:set>
                                      <p:cBhvr>
                                        <p:cTn id="30" fill="hold"/>
                                        <p:tgtEl>
                                          <p:spTgt spid="110"/>
                                        </p:tgtEl>
                                        <p:attrNameLst>
                                          <p:attrName>style.visibility</p:attrName>
                                        </p:attrNameLst>
                                      </p:cBhvr>
                                      <p:to>
                                        <p:strVal val="visible"/>
                                      </p:to>
                                    </p:set>
                                    <p:anim calcmode="lin" valueType="num">
                                      <p:cBhvr>
                                        <p:cTn id="31" dur="2000" fill="hold"/>
                                        <p:tgtEl>
                                          <p:spTgt spid="110"/>
                                        </p:tgtEl>
                                        <p:attrNameLst>
                                          <p:attrName>ppt_w</p:attrName>
                                        </p:attrNameLst>
                                      </p:cBhvr>
                                      <p:tavLst>
                                        <p:tav tm="0">
                                          <p:val>
                                            <p:strVal val="#ppt_w"/>
                                          </p:val>
                                        </p:tav>
                                        <p:tav tm="100000">
                                          <p:val>
                                            <p:strVal val="#ppt_w"/>
                                          </p:val>
                                        </p:tav>
                                      </p:tavLst>
                                    </p:anim>
                                    <p:anim calcmode="lin" valueType="num">
                                      <p:cBhvr>
                                        <p:cTn id="32" dur="2000" fill="hold"/>
                                        <p:tgtEl>
                                          <p:spTgt spid="110"/>
                                        </p:tgtEl>
                                        <p:attrNameLst>
                                          <p:attrName>ppt_h</p:attrName>
                                        </p:attrNameLst>
                                      </p:cBhvr>
                                      <p:tavLst>
                                        <p:tav tm="0" fmla="#ppt_h*sin(2.5*pi*$)">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2" fill="hold">
                                  <p:stCondLst>
                                    <p:cond delay="0"/>
                                  </p:stCondLst>
                                  <p:iterate type="el" backwards="0">
                                    <p:tmAbs val="0"/>
                                  </p:iterate>
                                  <p:childTnLst>
                                    <p:set>
                                      <p:cBhvr>
                                        <p:cTn id="36" fill="hold"/>
                                        <p:tgtEl>
                                          <p:spTgt spid="113">
                                            <p:txEl>
                                              <p:pRg st="2" end="2"/>
                                            </p:txEl>
                                          </p:spTgt>
                                        </p:tgtEl>
                                        <p:attrNameLst>
                                          <p:attrName>style.visibility</p:attrName>
                                        </p:attrNameLst>
                                      </p:cBhvr>
                                      <p:to>
                                        <p:strVal val="visible"/>
                                      </p:to>
                                    </p:set>
                                    <p:anim calcmode="lin" valueType="num">
                                      <p:cBhvr>
                                        <p:cTn id="37" dur="2250" fill="hold"/>
                                        <p:tgtEl>
                                          <p:spTgt spid="113">
                                            <p:txEl>
                                              <p:pRg st="2" end="2"/>
                                            </p:txEl>
                                          </p:spTgt>
                                        </p:tgtEl>
                                        <p:attrNameLst>
                                          <p:attrName>ppt_x</p:attrName>
                                        </p:attrNameLst>
                                      </p:cBhvr>
                                      <p:tavLst>
                                        <p:tav tm="0">
                                          <p:val>
                                            <p:strVal val="0-#ppt_w/2"/>
                                          </p:val>
                                        </p:tav>
                                        <p:tav tm="100000">
                                          <p:val>
                                            <p:strVal val="#ppt_x"/>
                                          </p:val>
                                        </p:tav>
                                      </p:tavLst>
                                    </p:anim>
                                    <p:anim calcmode="lin" valueType="num">
                                      <p:cBhvr>
                                        <p:cTn id="38" dur="2250" fill="hold"/>
                                        <p:tgtEl>
                                          <p:spTgt spid="1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3" grpId="2"/>
      <p:bldP build="whole" bldLvl="1" animBg="1" rev="0" advAuto="0" spid="115" grpId="3"/>
      <p:bldP build="whole" bldLvl="1" animBg="1" rev="0" advAuto="0" spid="110" grpId="4"/>
      <p:bldP build="whole" bldLvl="1" animBg="1" rev="0" advAuto="0" spid="11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C. Sons of God (Gen 6)"/>
          <p:cNvSpPr txBox="1"/>
          <p:nvPr>
            <p:ph type="title"/>
          </p:nvPr>
        </p:nvSpPr>
        <p:spPr>
          <a:prstGeom prst="rect">
            <a:avLst/>
          </a:prstGeom>
        </p:spPr>
        <p:txBody>
          <a:bodyPr/>
          <a:lstStyle/>
          <a:p>
            <a:pPr/>
            <a:r>
              <a:t>C. Sons of God (Gen 6)</a:t>
            </a:r>
          </a:p>
        </p:txBody>
      </p:sp>
      <p:sp>
        <p:nvSpPr>
          <p:cNvPr id="118"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19" name="3 Major interpretations of the “sons of God” ( Gen 6:2,4)…"/>
          <p:cNvSpPr txBox="1"/>
          <p:nvPr/>
        </p:nvSpPr>
        <p:spPr>
          <a:xfrm>
            <a:off x="1776234" y="859482"/>
            <a:ext cx="10774422" cy="835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2200"/>
              </a:spcBef>
              <a:defRPr b="1" sz="2800">
                <a:latin typeface="Helvetica"/>
                <a:ea typeface="Helvetica"/>
                <a:cs typeface="Helvetica"/>
                <a:sym typeface="Helvetica"/>
              </a:defRPr>
            </a:pPr>
            <a:r>
              <a:t>3 Major interpretations of the “sons of God” ( Gen 6:2,4)</a:t>
            </a:r>
          </a:p>
          <a:p>
            <a:pPr algn="l">
              <a:spcBef>
                <a:spcPts val="2200"/>
              </a:spcBef>
              <a:defRPr sz="2300"/>
            </a:pPr>
            <a:r>
              <a:rPr b="1" sz="2800">
                <a:latin typeface="Helvetica"/>
                <a:ea typeface="Helvetica"/>
                <a:cs typeface="Helvetica"/>
                <a:sym typeface="Helvetica"/>
              </a:rPr>
              <a:t>(1) Fallen Angels</a:t>
            </a:r>
            <a:br/>
            <a:r>
              <a:t>Some suggest that devils (i.e. fallen angels) somehow took on human nature to intermarry and interbreed with the human race. This suggestion does give sufficient reason as to why they could have brought on the judgment of God through the flood. The human race got increasingly depraved with the advances of these evil beings, but there is no basis for an interpretation with intermarrying angels.“For in the resurrection they neither marry, nor are given in marriage, but are like angels in heaven” (Matt 22:30).</a:t>
            </a:r>
          </a:p>
          <a:p>
            <a:pPr algn="l">
              <a:spcBef>
                <a:spcPts val="2200"/>
              </a:spcBef>
              <a:defRPr sz="2300"/>
            </a:pPr>
            <a:r>
              <a:rPr b="1" sz="2800">
                <a:latin typeface="Helvetica"/>
                <a:ea typeface="Helvetica"/>
                <a:cs typeface="Helvetica"/>
                <a:sym typeface="Helvetica"/>
              </a:rPr>
              <a:t>(2) Great and Powerful Rulers</a:t>
            </a:r>
            <a:br/>
            <a:r>
              <a:t>Another possibility is that the “sons of God” referred to men of renown such as kings or rulers (be godlike-Kline). This interpretation, however, does not add anything new for it is a common practice of powerful men to take women they like. How would that drastically worsen the pre-flood world situation so to incur God’s wrath?</a:t>
            </a:r>
          </a:p>
          <a:p>
            <a:pPr algn="l">
              <a:spcBef>
                <a:spcPts val="2200"/>
              </a:spcBef>
              <a:defRPr b="1" sz="2300">
                <a:latin typeface="Helvetica"/>
                <a:ea typeface="Helvetica"/>
                <a:cs typeface="Helvetica"/>
                <a:sym typeface="Helvetica"/>
              </a:defRPr>
            </a:pPr>
            <a:r>
              <a:rPr sz="2800"/>
              <a:t>(3) Seth’s Godly Line</a:t>
            </a:r>
            <a:br/>
            <a:r>
              <a:rPr b="0">
                <a:latin typeface="+mn-lt"/>
                <a:ea typeface="+mn-ea"/>
                <a:cs typeface="+mn-cs"/>
                <a:sym typeface="Helvetica Light"/>
              </a:rPr>
              <a:t>We favor the interpretation that associates the “sons of God” with the Seth line, the godly line that kept communion with God. This line of thinking is strongly supported by the strong emphasis of the godly line pictured in chapter five and supports the need for judgment.</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 calcmode="lin" valueType="num">
                                      <p:cBhvr>
                                        <p:cTn id="7" dur="2250" fill="hold"/>
                                        <p:tgtEl>
                                          <p:spTgt spid="119">
                                            <p:bg/>
                                          </p:spTgt>
                                        </p:tgtEl>
                                        <p:attrNameLst>
                                          <p:attrName>ppt_x</p:attrName>
                                        </p:attrNameLst>
                                      </p:cBhvr>
                                      <p:tavLst>
                                        <p:tav tm="0">
                                          <p:val>
                                            <p:strVal val="0-#ppt_w/2"/>
                                          </p:val>
                                        </p:tav>
                                        <p:tav tm="100000">
                                          <p:val>
                                            <p:strVal val="#ppt_x"/>
                                          </p:val>
                                        </p:tav>
                                      </p:tavLst>
                                    </p:anim>
                                    <p:anim calcmode="lin" valueType="num">
                                      <p:cBhvr>
                                        <p:cTn id="8" dur="2250" fill="hold"/>
                                        <p:tgtEl>
                                          <p:spTgt spid="11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19">
                                            <p:txEl>
                                              <p:pRg st="0" end="0"/>
                                            </p:txEl>
                                          </p:spTgt>
                                        </p:tgtEl>
                                        <p:attrNameLst>
                                          <p:attrName>style.visibility</p:attrName>
                                        </p:attrNameLst>
                                      </p:cBhvr>
                                      <p:to>
                                        <p:strVal val="visible"/>
                                      </p:to>
                                    </p:set>
                                    <p:anim calcmode="lin" valueType="num">
                                      <p:cBhvr>
                                        <p:cTn id="11" dur="2250" fill="hold"/>
                                        <p:tgtEl>
                                          <p:spTgt spid="119">
                                            <p:txEl>
                                              <p:pRg st="0" end="0"/>
                                            </p:txEl>
                                          </p:spTgt>
                                        </p:tgtEl>
                                        <p:attrNameLst>
                                          <p:attrName>ppt_x</p:attrName>
                                        </p:attrNameLst>
                                      </p:cBhvr>
                                      <p:tavLst>
                                        <p:tav tm="0">
                                          <p:val>
                                            <p:strVal val="0-#ppt_w/2"/>
                                          </p:val>
                                        </p:tav>
                                        <p:tav tm="100000">
                                          <p:val>
                                            <p:strVal val="#ppt_x"/>
                                          </p:val>
                                        </p:tav>
                                      </p:tavLst>
                                    </p:anim>
                                    <p:anim calcmode="lin" valueType="num">
                                      <p:cBhvr>
                                        <p:cTn id="12" dur="2250" fill="hold"/>
                                        <p:tgtEl>
                                          <p:spTgt spid="1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19">
                                            <p:txEl>
                                              <p:pRg st="1" end="1"/>
                                            </p:txEl>
                                          </p:spTgt>
                                        </p:tgtEl>
                                        <p:attrNameLst>
                                          <p:attrName>style.visibility</p:attrName>
                                        </p:attrNameLst>
                                      </p:cBhvr>
                                      <p:to>
                                        <p:strVal val="visible"/>
                                      </p:to>
                                    </p:set>
                                    <p:anim calcmode="lin" valueType="num">
                                      <p:cBhvr>
                                        <p:cTn id="17" dur="2250" fill="hold"/>
                                        <p:tgtEl>
                                          <p:spTgt spid="119">
                                            <p:txEl>
                                              <p:pRg st="1" end="1"/>
                                            </p:txEl>
                                          </p:spTgt>
                                        </p:tgtEl>
                                        <p:attrNameLst>
                                          <p:attrName>ppt_x</p:attrName>
                                        </p:attrNameLst>
                                      </p:cBhvr>
                                      <p:tavLst>
                                        <p:tav tm="0">
                                          <p:val>
                                            <p:strVal val="0-#ppt_w/2"/>
                                          </p:val>
                                        </p:tav>
                                        <p:tav tm="100000">
                                          <p:val>
                                            <p:strVal val="#ppt_x"/>
                                          </p:val>
                                        </p:tav>
                                      </p:tavLst>
                                    </p:anim>
                                    <p:anim calcmode="lin" valueType="num">
                                      <p:cBhvr>
                                        <p:cTn id="18" dur="2250" fill="hold"/>
                                        <p:tgtEl>
                                          <p:spTgt spid="1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19">
                                            <p:txEl>
                                              <p:pRg st="2" end="2"/>
                                            </p:txEl>
                                          </p:spTgt>
                                        </p:tgtEl>
                                        <p:attrNameLst>
                                          <p:attrName>style.visibility</p:attrName>
                                        </p:attrNameLst>
                                      </p:cBhvr>
                                      <p:to>
                                        <p:strVal val="visible"/>
                                      </p:to>
                                    </p:set>
                                    <p:anim calcmode="lin" valueType="num">
                                      <p:cBhvr>
                                        <p:cTn id="23" dur="2250" fill="hold"/>
                                        <p:tgtEl>
                                          <p:spTgt spid="119">
                                            <p:txEl>
                                              <p:pRg st="2" end="2"/>
                                            </p:txEl>
                                          </p:spTgt>
                                        </p:tgtEl>
                                        <p:attrNameLst>
                                          <p:attrName>ppt_x</p:attrName>
                                        </p:attrNameLst>
                                      </p:cBhvr>
                                      <p:tavLst>
                                        <p:tav tm="0">
                                          <p:val>
                                            <p:strVal val="0-#ppt_w/2"/>
                                          </p:val>
                                        </p:tav>
                                        <p:tav tm="100000">
                                          <p:val>
                                            <p:strVal val="#ppt_x"/>
                                          </p:val>
                                        </p:tav>
                                      </p:tavLst>
                                    </p:anim>
                                    <p:anim calcmode="lin" valueType="num">
                                      <p:cBhvr>
                                        <p:cTn id="24" dur="2250" fill="hold"/>
                                        <p:tgtEl>
                                          <p:spTgt spid="1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19">
                                            <p:txEl>
                                              <p:pRg st="3" end="3"/>
                                            </p:txEl>
                                          </p:spTgt>
                                        </p:tgtEl>
                                        <p:attrNameLst>
                                          <p:attrName>style.visibility</p:attrName>
                                        </p:attrNameLst>
                                      </p:cBhvr>
                                      <p:to>
                                        <p:strVal val="visible"/>
                                      </p:to>
                                    </p:set>
                                    <p:anim calcmode="lin" valueType="num">
                                      <p:cBhvr>
                                        <p:cTn id="29" dur="2250" fill="hold"/>
                                        <p:tgtEl>
                                          <p:spTgt spid="119">
                                            <p:txEl>
                                              <p:pRg st="3" end="3"/>
                                            </p:txEl>
                                          </p:spTgt>
                                        </p:tgtEl>
                                        <p:attrNameLst>
                                          <p:attrName>ppt_x</p:attrName>
                                        </p:attrNameLst>
                                      </p:cBhvr>
                                      <p:tavLst>
                                        <p:tav tm="0">
                                          <p:val>
                                            <p:strVal val="0-#ppt_w/2"/>
                                          </p:val>
                                        </p:tav>
                                        <p:tav tm="100000">
                                          <p:val>
                                            <p:strVal val="#ppt_x"/>
                                          </p:val>
                                        </p:tav>
                                      </p:tavLst>
                                    </p:anim>
                                    <p:anim calcmode="lin" valueType="num">
                                      <p:cBhvr>
                                        <p:cTn id="30" dur="2250" fill="hold"/>
                                        <p:tgtEl>
                                          <p:spTgt spid="1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Rectangle"/>
          <p:cNvSpPr/>
          <p:nvPr/>
        </p:nvSpPr>
        <p:spPr>
          <a:xfrm>
            <a:off x="1967397" y="2416815"/>
            <a:ext cx="10120771" cy="48733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22" name="Rectangle"/>
          <p:cNvSpPr/>
          <p:nvPr/>
        </p:nvSpPr>
        <p:spPr>
          <a:xfrm>
            <a:off x="6705600" y="849734"/>
            <a:ext cx="5382568" cy="385986"/>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25" name="Group"/>
          <p:cNvGrpSpPr/>
          <p:nvPr/>
        </p:nvGrpSpPr>
        <p:grpSpPr>
          <a:xfrm>
            <a:off x="1967397" y="1260871"/>
            <a:ext cx="10605311" cy="771971"/>
            <a:chOff x="0" y="0"/>
            <a:chExt cx="10605309" cy="771969"/>
          </a:xfrm>
        </p:grpSpPr>
        <p:sp>
          <p:nvSpPr>
            <p:cNvPr id="123" name="Rectangle"/>
            <p:cNvSpPr/>
            <p:nvPr/>
          </p:nvSpPr>
          <p:spPr>
            <a:xfrm>
              <a:off x="3011002" y="0"/>
              <a:ext cx="7594308" cy="385985"/>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4" name="Rectangle"/>
            <p:cNvSpPr/>
            <p:nvPr/>
          </p:nvSpPr>
          <p:spPr>
            <a:xfrm>
              <a:off x="0" y="385984"/>
              <a:ext cx="2674445" cy="385986"/>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128" name="Group"/>
          <p:cNvGrpSpPr/>
          <p:nvPr/>
        </p:nvGrpSpPr>
        <p:grpSpPr>
          <a:xfrm>
            <a:off x="1967397" y="3308789"/>
            <a:ext cx="10605311" cy="771971"/>
            <a:chOff x="0" y="0"/>
            <a:chExt cx="10605309" cy="771969"/>
          </a:xfrm>
        </p:grpSpPr>
        <p:sp>
          <p:nvSpPr>
            <p:cNvPr id="126" name="Rectangle"/>
            <p:cNvSpPr/>
            <p:nvPr/>
          </p:nvSpPr>
          <p:spPr>
            <a:xfrm>
              <a:off x="1505500" y="0"/>
              <a:ext cx="9099810" cy="385985"/>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7" name="Rectangle"/>
            <p:cNvSpPr/>
            <p:nvPr/>
          </p:nvSpPr>
          <p:spPr>
            <a:xfrm>
              <a:off x="0" y="385984"/>
              <a:ext cx="4738203" cy="385986"/>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29" name="D. Judgment and Noah (Gen 6-9)"/>
          <p:cNvSpPr txBox="1"/>
          <p:nvPr>
            <p:ph type="title"/>
          </p:nvPr>
        </p:nvSpPr>
        <p:spPr>
          <a:xfrm>
            <a:off x="1535305" y="38100"/>
            <a:ext cx="11469495" cy="735435"/>
          </a:xfrm>
          <a:prstGeom prst="rect">
            <a:avLst/>
          </a:prstGeom>
        </p:spPr>
        <p:txBody>
          <a:bodyPr/>
          <a:lstStyle/>
          <a:p>
            <a:pPr/>
            <a:r>
              <a:t>D. Judgment and Noah (Gen 6-9)</a:t>
            </a:r>
          </a:p>
        </p:txBody>
      </p:sp>
      <p:sp>
        <p:nvSpPr>
          <p:cNvPr id="130"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31" name="“Favor” of Noah (6:8)…"/>
          <p:cNvSpPr txBox="1"/>
          <p:nvPr/>
        </p:nvSpPr>
        <p:spPr>
          <a:xfrm>
            <a:off x="1776234" y="4279803"/>
            <a:ext cx="10987637" cy="53848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2300"/>
              </a:spcBef>
              <a:buSzPct val="100000"/>
              <a:buChar char="•"/>
              <a:defRPr sz="3000"/>
            </a:pPr>
            <a:r>
              <a:t>“Favor” of Noah (6:8)</a:t>
            </a:r>
          </a:p>
          <a:p>
            <a:pPr marL="640080" indent="-411480" algn="l">
              <a:spcBef>
                <a:spcPts val="2300"/>
              </a:spcBef>
              <a:buSzPct val="100000"/>
              <a:buChar char="•"/>
              <a:defRPr sz="3000"/>
            </a:pPr>
            <a:r>
              <a:t>Wickedness of mankind (6:7,11)</a:t>
            </a:r>
          </a:p>
          <a:p>
            <a:pPr marL="640080" indent="-411480" algn="l">
              <a:spcBef>
                <a:spcPts val="2300"/>
              </a:spcBef>
              <a:buSzPct val="100000"/>
              <a:buChar char="•"/>
              <a:defRPr sz="3000"/>
            </a:pPr>
            <a:r>
              <a:t>Without God’s extended grace man declines into evil</a:t>
            </a:r>
          </a:p>
          <a:p>
            <a:pPr marL="640080" indent="-411480" algn="l">
              <a:spcBef>
                <a:spcPts val="2300"/>
              </a:spcBef>
              <a:buSzPct val="100000"/>
              <a:buChar char="•"/>
              <a:defRPr sz="3000"/>
            </a:pPr>
            <a:r>
              <a:t>The flood and ark was a unique means to keep a people devoted to Him</a:t>
            </a:r>
          </a:p>
          <a:p>
            <a:pPr marL="640080" indent="-411480" algn="l">
              <a:spcBef>
                <a:spcPts val="2300"/>
              </a:spcBef>
              <a:buSzPct val="100000"/>
              <a:buChar char="•"/>
              <a:defRPr sz="3000"/>
            </a:pPr>
            <a:r>
              <a:t>The ark </a:t>
            </a:r>
            <a:r>
              <a:rPr b="1">
                <a:solidFill>
                  <a:schemeClr val="accent5"/>
                </a:solidFill>
                <a:latin typeface="Helvetica"/>
                <a:ea typeface="Helvetica"/>
                <a:cs typeface="Helvetica"/>
                <a:sym typeface="Helvetica"/>
              </a:rPr>
              <a:t>preserved</a:t>
            </a:r>
            <a:r>
              <a:t> the godly seed: “And did not spare the ancient world, but preserved Noah, a preacher of righteousness, with seven others, when He brought a flood upon the world of the ungodly” (2 Pet 2:5).</a:t>
            </a:r>
          </a:p>
        </p:txBody>
      </p:sp>
      <p:sp>
        <p:nvSpPr>
          <p:cNvPr id="132" name="6:7 “Then the LORD saw that the wickedness of man was great on the earth, and that every intent of the thoughts of his heart was only evil continually… 8 But Noah found favor in the eyes of the LORD. 9 These are the records of the generations of Noah. Noah was a righteous man, blameless in his time; Noah walked with God. 10 And Noah became the father of three sons: Shem, Ham, and Japheth. 11 Now the earth was corrupt in the sight of God, and the earth was filled with violence.”"/>
          <p:cNvSpPr txBox="1"/>
          <p:nvPr/>
        </p:nvSpPr>
        <p:spPr>
          <a:xfrm>
            <a:off x="1967397" y="773534"/>
            <a:ext cx="10605311" cy="335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800"/>
              </a:spcBef>
              <a:defRPr sz="2700">
                <a:solidFill>
                  <a:srgbClr val="0D3763"/>
                </a:solidFill>
              </a:defRPr>
            </a:lvl1pPr>
          </a:lstStyle>
          <a:p>
            <a:pPr/>
            <a:r>
              <a:t>6:7 “Then the LORD saw that the wickedness of man was great on the earth, and that every intent of the thoughts of his heart was only evil continually… 8 But Noah found favor in the eyes of the LORD. 9 These are the records of the generations of Noah. Noah was a righteous man, blameless in his time; Noah walked with God. 10 And Noah became the father of three sons: Shem, Ham, and Japheth. 11 Now the earth was corrupt in the sight of God, and the earth was filled with violence.”</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strips(downRight)" transition="in">
                                      <p:cBhvr>
                                        <p:cTn id="7" dur="2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31">
                                            <p:bg/>
                                          </p:spTgt>
                                        </p:tgtEl>
                                        <p:attrNameLst>
                                          <p:attrName>style.visibility</p:attrName>
                                        </p:attrNameLst>
                                      </p:cBhvr>
                                      <p:to>
                                        <p:strVal val="visible"/>
                                      </p:to>
                                    </p:set>
                                    <p:anim calcmode="lin" valueType="num">
                                      <p:cBhvr>
                                        <p:cTn id="12" dur="2250" fill="hold"/>
                                        <p:tgtEl>
                                          <p:spTgt spid="131">
                                            <p:bg/>
                                          </p:spTgt>
                                        </p:tgtEl>
                                        <p:attrNameLst>
                                          <p:attrName>ppt_x</p:attrName>
                                        </p:attrNameLst>
                                      </p:cBhvr>
                                      <p:tavLst>
                                        <p:tav tm="0">
                                          <p:val>
                                            <p:strVal val="0-#ppt_w/2"/>
                                          </p:val>
                                        </p:tav>
                                        <p:tav tm="100000">
                                          <p:val>
                                            <p:strVal val="#ppt_x"/>
                                          </p:val>
                                        </p:tav>
                                      </p:tavLst>
                                    </p:anim>
                                    <p:anim calcmode="lin" valueType="num">
                                      <p:cBhvr>
                                        <p:cTn id="13" dur="2250" fill="hold"/>
                                        <p:tgtEl>
                                          <p:spTgt spid="131">
                                            <p:bg/>
                                          </p:spTgt>
                                        </p:tgtEl>
                                        <p:attrNameLst>
                                          <p:attrName>ppt_y</p:attrName>
                                        </p:attrNameLst>
                                      </p:cBhvr>
                                      <p:tavLst>
                                        <p:tav tm="0">
                                          <p:val>
                                            <p:strVal val="#ppt_y"/>
                                          </p:val>
                                        </p:tav>
                                        <p:tav tm="100000">
                                          <p:val>
                                            <p:strVal val="#ppt_y"/>
                                          </p:val>
                                        </p:tav>
                                      </p:tavLst>
                                    </p:anim>
                                  </p:childTnLst>
                                </p:cTn>
                              </p:par>
                              <p:par>
                                <p:cTn id="14" presetClass="entr" nodeType="withEffect" presetSubtype="8" presetID="2" grpId="2" fill="hold">
                                  <p:stCondLst>
                                    <p:cond delay="0"/>
                                  </p:stCondLst>
                                  <p:iterate type="el" backwards="0">
                                    <p:tmAbs val="0"/>
                                  </p:iterate>
                                  <p:childTnLst>
                                    <p:set>
                                      <p:cBhvr>
                                        <p:cTn id="15" fill="hold"/>
                                        <p:tgtEl>
                                          <p:spTgt spid="131">
                                            <p:txEl>
                                              <p:pRg st="0" end="0"/>
                                            </p:txEl>
                                          </p:spTgt>
                                        </p:tgtEl>
                                        <p:attrNameLst>
                                          <p:attrName>style.visibility</p:attrName>
                                        </p:attrNameLst>
                                      </p:cBhvr>
                                      <p:to>
                                        <p:strVal val="visible"/>
                                      </p:to>
                                    </p:set>
                                    <p:anim calcmode="lin" valueType="num">
                                      <p:cBhvr>
                                        <p:cTn id="16" dur="2250" fill="hold"/>
                                        <p:tgtEl>
                                          <p:spTgt spid="131">
                                            <p:txEl>
                                              <p:pRg st="0" end="0"/>
                                            </p:txEl>
                                          </p:spTgt>
                                        </p:tgtEl>
                                        <p:attrNameLst>
                                          <p:attrName>ppt_x</p:attrName>
                                        </p:attrNameLst>
                                      </p:cBhvr>
                                      <p:tavLst>
                                        <p:tav tm="0">
                                          <p:val>
                                            <p:strVal val="0-#ppt_w/2"/>
                                          </p:val>
                                        </p:tav>
                                        <p:tav tm="100000">
                                          <p:val>
                                            <p:strVal val="#ppt_x"/>
                                          </p:val>
                                        </p:tav>
                                      </p:tavLst>
                                    </p:anim>
                                    <p:anim calcmode="lin" valueType="num">
                                      <p:cBhvr>
                                        <p:cTn id="17" dur="2250" fill="hold"/>
                                        <p:tgtEl>
                                          <p:spTgt spid="13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Class="entr" nodeType="afterEffect" presetSubtype="5" presetID="19" grpId="3" fill="hold">
                                  <p:stCondLst>
                                    <p:cond delay="0"/>
                                  </p:stCondLst>
                                  <p:iterate type="el" backwards="0">
                                    <p:tmAbs val="0"/>
                                  </p:iterate>
                                  <p:childTnLst>
                                    <p:set>
                                      <p:cBhvr>
                                        <p:cTn id="20" fill="hold"/>
                                        <p:tgtEl>
                                          <p:spTgt spid="121"/>
                                        </p:tgtEl>
                                        <p:attrNameLst>
                                          <p:attrName>style.visibility</p:attrName>
                                        </p:attrNameLst>
                                      </p:cBhvr>
                                      <p:to>
                                        <p:strVal val="visible"/>
                                      </p:to>
                                    </p:set>
                                    <p:anim calcmode="lin" valueType="num">
                                      <p:cBhvr>
                                        <p:cTn id="21" dur="2000" fill="hold"/>
                                        <p:tgtEl>
                                          <p:spTgt spid="121"/>
                                        </p:tgtEl>
                                        <p:attrNameLst>
                                          <p:attrName>ppt_w</p:attrName>
                                        </p:attrNameLst>
                                      </p:cBhvr>
                                      <p:tavLst>
                                        <p:tav tm="0">
                                          <p:val>
                                            <p:strVal val="#ppt_w"/>
                                          </p:val>
                                        </p:tav>
                                        <p:tav tm="100000">
                                          <p:val>
                                            <p:strVal val="#ppt_w"/>
                                          </p:val>
                                        </p:tav>
                                      </p:tavLst>
                                    </p:anim>
                                    <p:anim calcmode="lin" valueType="num">
                                      <p:cBhvr>
                                        <p:cTn id="22" dur="2000" fill="hold"/>
                                        <p:tgtEl>
                                          <p:spTgt spid="121"/>
                                        </p:tgtEl>
                                        <p:attrNameLst>
                                          <p:attrName>ppt_h</p:attrName>
                                        </p:attrNameLst>
                                      </p:cBhvr>
                                      <p:tavLst>
                                        <p:tav tm="0" fmla="#ppt_h*sin(2.5*pi*$)">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31">
                                            <p:txEl>
                                              <p:pRg st="1" end="1"/>
                                            </p:txEl>
                                          </p:spTgt>
                                        </p:tgtEl>
                                        <p:attrNameLst>
                                          <p:attrName>style.visibility</p:attrName>
                                        </p:attrNameLst>
                                      </p:cBhvr>
                                      <p:to>
                                        <p:strVal val="visible"/>
                                      </p:to>
                                    </p:set>
                                    <p:anim calcmode="lin" valueType="num">
                                      <p:cBhvr>
                                        <p:cTn id="27" dur="2250" fill="hold"/>
                                        <p:tgtEl>
                                          <p:spTgt spid="131">
                                            <p:txEl>
                                              <p:pRg st="1" end="1"/>
                                            </p:txEl>
                                          </p:spTgt>
                                        </p:tgtEl>
                                        <p:attrNameLst>
                                          <p:attrName>ppt_x</p:attrName>
                                        </p:attrNameLst>
                                      </p:cBhvr>
                                      <p:tavLst>
                                        <p:tav tm="0">
                                          <p:val>
                                            <p:strVal val="0-#ppt_w/2"/>
                                          </p:val>
                                        </p:tav>
                                        <p:tav tm="100000">
                                          <p:val>
                                            <p:strVal val="#ppt_x"/>
                                          </p:val>
                                        </p:tav>
                                      </p:tavLst>
                                    </p:anim>
                                    <p:anim calcmode="lin" valueType="num">
                                      <p:cBhvr>
                                        <p:cTn id="28" dur="2250" fill="hold"/>
                                        <p:tgtEl>
                                          <p:spTgt spid="131">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Class="entr" nodeType="afterEffect" presetSubtype="2" presetID="15" grpId="4" fill="hold">
                                  <p:stCondLst>
                                    <p:cond delay="0"/>
                                  </p:stCondLst>
                                  <p:iterate type="el" backwards="0">
                                    <p:tmAbs val="0"/>
                                  </p:iterate>
                                  <p:childTnLst>
                                    <p:set>
                                      <p:cBhvr>
                                        <p:cTn id="31" fill="hold"/>
                                        <p:tgtEl>
                                          <p:spTgt spid="122"/>
                                        </p:tgtEl>
                                        <p:attrNameLst>
                                          <p:attrName>style.visibility</p:attrName>
                                        </p:attrNameLst>
                                      </p:cBhvr>
                                      <p:to>
                                        <p:strVal val="visible"/>
                                      </p:to>
                                    </p:set>
                                    <p:anim calcmode="lin" valueType="num">
                                      <p:cBhvr>
                                        <p:cTn id="32" dur="1750" fill="hold"/>
                                        <p:tgtEl>
                                          <p:spTgt spid="122"/>
                                        </p:tgtEl>
                                        <p:attrNameLst>
                                          <p:attrName>ppt_w</p:attrName>
                                        </p:attrNameLst>
                                      </p:cBhvr>
                                      <p:tavLst>
                                        <p:tav tm="0">
                                          <p:val>
                                            <p:fltVal val="0"/>
                                          </p:val>
                                        </p:tav>
                                        <p:tav tm="100000">
                                          <p:val>
                                            <p:strVal val="#ppt_w"/>
                                          </p:val>
                                        </p:tav>
                                      </p:tavLst>
                                    </p:anim>
                                    <p:anim calcmode="lin" valueType="num">
                                      <p:cBhvr>
                                        <p:cTn id="33" dur="1750" fill="hold"/>
                                        <p:tgtEl>
                                          <p:spTgt spid="122"/>
                                        </p:tgtEl>
                                        <p:attrNameLst>
                                          <p:attrName>ppt_h</p:attrName>
                                        </p:attrNameLst>
                                      </p:cBhvr>
                                      <p:tavLst>
                                        <p:tav tm="0">
                                          <p:val>
                                            <p:fltVal val="0"/>
                                          </p:val>
                                        </p:tav>
                                        <p:tav tm="100000">
                                          <p:val>
                                            <p:strVal val="#ppt_h"/>
                                          </p:val>
                                        </p:tav>
                                      </p:tavLst>
                                    </p:anim>
                                    <p:anim calcmode="lin" valueType="num">
                                      <p:cBhvr>
                                        <p:cTn id="34" dur="1750" fill="hold"/>
                                        <p:tgtEl>
                                          <p:spTgt spid="122"/>
                                        </p:tgtEl>
                                        <p:attrNameLst>
                                          <p:attrName>ppt_x</p:attrName>
                                        </p:attrNameLst>
                                      </p:cBhvr>
                                      <p:tavLst>
                                        <p:tav tm="0" fmla="#ppt_x+(cos(-2*pi*(1-$))*-#ppt_x-sin(-2*pi*(1-$))*(1-#ppt_y))*(1-$)">
                                          <p:val>
                                            <p:fltVal val="0"/>
                                          </p:val>
                                        </p:tav>
                                        <p:tav tm="100000">
                                          <p:val>
                                            <p:fltVal val="1"/>
                                          </p:val>
                                        </p:tav>
                                      </p:tavLst>
                                    </p:anim>
                                    <p:anim calcmode="lin" valueType="num">
                                      <p:cBhvr>
                                        <p:cTn id="35" dur="1750" fill="hold"/>
                                        <p:tgtEl>
                                          <p:spTgt spid="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2" presetID="15" grpId="5" fill="hold">
                                  <p:stCondLst>
                                    <p:cond delay="0"/>
                                  </p:stCondLst>
                                  <p:iterate type="el" backwards="0">
                                    <p:tmAbs val="0"/>
                                  </p:iterate>
                                  <p:childTnLst>
                                    <p:set>
                                      <p:cBhvr>
                                        <p:cTn id="39" fill="hold"/>
                                        <p:tgtEl>
                                          <p:spTgt spid="125"/>
                                        </p:tgtEl>
                                        <p:attrNameLst>
                                          <p:attrName>style.visibility</p:attrName>
                                        </p:attrNameLst>
                                      </p:cBhvr>
                                      <p:to>
                                        <p:strVal val="visible"/>
                                      </p:to>
                                    </p:set>
                                    <p:anim calcmode="lin" valueType="num">
                                      <p:cBhvr>
                                        <p:cTn id="40" dur="1750" fill="hold"/>
                                        <p:tgtEl>
                                          <p:spTgt spid="125"/>
                                        </p:tgtEl>
                                        <p:attrNameLst>
                                          <p:attrName>ppt_w</p:attrName>
                                        </p:attrNameLst>
                                      </p:cBhvr>
                                      <p:tavLst>
                                        <p:tav tm="0">
                                          <p:val>
                                            <p:fltVal val="0"/>
                                          </p:val>
                                        </p:tav>
                                        <p:tav tm="100000">
                                          <p:val>
                                            <p:strVal val="#ppt_w"/>
                                          </p:val>
                                        </p:tav>
                                      </p:tavLst>
                                    </p:anim>
                                    <p:anim calcmode="lin" valueType="num">
                                      <p:cBhvr>
                                        <p:cTn id="41" dur="1750" fill="hold"/>
                                        <p:tgtEl>
                                          <p:spTgt spid="125"/>
                                        </p:tgtEl>
                                        <p:attrNameLst>
                                          <p:attrName>ppt_h</p:attrName>
                                        </p:attrNameLst>
                                      </p:cBhvr>
                                      <p:tavLst>
                                        <p:tav tm="0">
                                          <p:val>
                                            <p:fltVal val="0"/>
                                          </p:val>
                                        </p:tav>
                                        <p:tav tm="100000">
                                          <p:val>
                                            <p:strVal val="#ppt_h"/>
                                          </p:val>
                                        </p:tav>
                                      </p:tavLst>
                                    </p:anim>
                                    <p:anim calcmode="lin" valueType="num">
                                      <p:cBhvr>
                                        <p:cTn id="42" dur="1750" fill="hold"/>
                                        <p:tgtEl>
                                          <p:spTgt spid="125"/>
                                        </p:tgtEl>
                                        <p:attrNameLst>
                                          <p:attrName>ppt_x</p:attrName>
                                        </p:attrNameLst>
                                      </p:cBhvr>
                                      <p:tavLst>
                                        <p:tav tm="0" fmla="#ppt_x+(cos(-2*pi*(1-$))*-#ppt_x-sin(-2*pi*(1-$))*(1-#ppt_y))*(1-$)">
                                          <p:val>
                                            <p:fltVal val="0"/>
                                          </p:val>
                                        </p:tav>
                                        <p:tav tm="100000">
                                          <p:val>
                                            <p:fltVal val="1"/>
                                          </p:val>
                                        </p:tav>
                                      </p:tavLst>
                                    </p:anim>
                                    <p:anim calcmode="lin" valueType="num">
                                      <p:cBhvr>
                                        <p:cTn id="43" dur="1750" fill="hold"/>
                                        <p:tgtEl>
                                          <p:spTgt spid="125"/>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750"/>
                            </p:stCondLst>
                            <p:childTnLst>
                              <p:par>
                                <p:cTn id="45" presetClass="entr" nodeType="afterEffect" presetSubtype="2" presetID="15" grpId="6" fill="hold">
                                  <p:stCondLst>
                                    <p:cond delay="0"/>
                                  </p:stCondLst>
                                  <p:iterate type="el" backwards="0">
                                    <p:tmAbs val="0"/>
                                  </p:iterate>
                                  <p:childTnLst>
                                    <p:set>
                                      <p:cBhvr>
                                        <p:cTn id="46" fill="hold"/>
                                        <p:tgtEl>
                                          <p:spTgt spid="128"/>
                                        </p:tgtEl>
                                        <p:attrNameLst>
                                          <p:attrName>style.visibility</p:attrName>
                                        </p:attrNameLst>
                                      </p:cBhvr>
                                      <p:to>
                                        <p:strVal val="visible"/>
                                      </p:to>
                                    </p:set>
                                    <p:anim calcmode="lin" valueType="num">
                                      <p:cBhvr>
                                        <p:cTn id="47" dur="1750" fill="hold"/>
                                        <p:tgtEl>
                                          <p:spTgt spid="128"/>
                                        </p:tgtEl>
                                        <p:attrNameLst>
                                          <p:attrName>ppt_w</p:attrName>
                                        </p:attrNameLst>
                                      </p:cBhvr>
                                      <p:tavLst>
                                        <p:tav tm="0">
                                          <p:val>
                                            <p:fltVal val="0"/>
                                          </p:val>
                                        </p:tav>
                                        <p:tav tm="100000">
                                          <p:val>
                                            <p:strVal val="#ppt_w"/>
                                          </p:val>
                                        </p:tav>
                                      </p:tavLst>
                                    </p:anim>
                                    <p:anim calcmode="lin" valueType="num">
                                      <p:cBhvr>
                                        <p:cTn id="48" dur="1750" fill="hold"/>
                                        <p:tgtEl>
                                          <p:spTgt spid="128"/>
                                        </p:tgtEl>
                                        <p:attrNameLst>
                                          <p:attrName>ppt_h</p:attrName>
                                        </p:attrNameLst>
                                      </p:cBhvr>
                                      <p:tavLst>
                                        <p:tav tm="0">
                                          <p:val>
                                            <p:fltVal val="0"/>
                                          </p:val>
                                        </p:tav>
                                        <p:tav tm="100000">
                                          <p:val>
                                            <p:strVal val="#ppt_h"/>
                                          </p:val>
                                        </p:tav>
                                      </p:tavLst>
                                    </p:anim>
                                    <p:anim calcmode="lin" valueType="num">
                                      <p:cBhvr>
                                        <p:cTn id="49" dur="1750" fill="hold"/>
                                        <p:tgtEl>
                                          <p:spTgt spid="128"/>
                                        </p:tgtEl>
                                        <p:attrNameLst>
                                          <p:attrName>ppt_x</p:attrName>
                                        </p:attrNameLst>
                                      </p:cBhvr>
                                      <p:tavLst>
                                        <p:tav tm="0" fmla="#ppt_x+(cos(-2*pi*(1-$))*-#ppt_x-sin(-2*pi*(1-$))*(1-#ppt_y))*(1-$)">
                                          <p:val>
                                            <p:fltVal val="0"/>
                                          </p:val>
                                        </p:tav>
                                        <p:tav tm="100000">
                                          <p:val>
                                            <p:fltVal val="1"/>
                                          </p:val>
                                        </p:tav>
                                      </p:tavLst>
                                    </p:anim>
                                    <p:anim calcmode="lin" valueType="num">
                                      <p:cBhvr>
                                        <p:cTn id="50" dur="1750" fill="hold"/>
                                        <p:tgtEl>
                                          <p:spTgt spid="1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 grpId="2" fill="hold">
                                  <p:stCondLst>
                                    <p:cond delay="0"/>
                                  </p:stCondLst>
                                  <p:iterate type="el" backwards="0">
                                    <p:tmAbs val="0"/>
                                  </p:iterate>
                                  <p:childTnLst>
                                    <p:set>
                                      <p:cBhvr>
                                        <p:cTn id="54" fill="hold"/>
                                        <p:tgtEl>
                                          <p:spTgt spid="131">
                                            <p:txEl>
                                              <p:pRg st="2" end="2"/>
                                            </p:txEl>
                                          </p:spTgt>
                                        </p:tgtEl>
                                        <p:attrNameLst>
                                          <p:attrName>style.visibility</p:attrName>
                                        </p:attrNameLst>
                                      </p:cBhvr>
                                      <p:to>
                                        <p:strVal val="visible"/>
                                      </p:to>
                                    </p:set>
                                    <p:anim calcmode="lin" valueType="num">
                                      <p:cBhvr>
                                        <p:cTn id="55" dur="2250" fill="hold"/>
                                        <p:tgtEl>
                                          <p:spTgt spid="131">
                                            <p:txEl>
                                              <p:pRg st="2" end="2"/>
                                            </p:txEl>
                                          </p:spTgt>
                                        </p:tgtEl>
                                        <p:attrNameLst>
                                          <p:attrName>ppt_x</p:attrName>
                                        </p:attrNameLst>
                                      </p:cBhvr>
                                      <p:tavLst>
                                        <p:tav tm="0">
                                          <p:val>
                                            <p:strVal val="0-#ppt_w/2"/>
                                          </p:val>
                                        </p:tav>
                                        <p:tav tm="100000">
                                          <p:val>
                                            <p:strVal val="#ppt_x"/>
                                          </p:val>
                                        </p:tav>
                                      </p:tavLst>
                                    </p:anim>
                                    <p:anim calcmode="lin" valueType="num">
                                      <p:cBhvr>
                                        <p:cTn id="56" dur="2250" fill="hold"/>
                                        <p:tgtEl>
                                          <p:spTgt spid="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 grpId="2" fill="hold">
                                  <p:stCondLst>
                                    <p:cond delay="0"/>
                                  </p:stCondLst>
                                  <p:iterate type="el" backwards="0">
                                    <p:tmAbs val="0"/>
                                  </p:iterate>
                                  <p:childTnLst>
                                    <p:set>
                                      <p:cBhvr>
                                        <p:cTn id="60" fill="hold"/>
                                        <p:tgtEl>
                                          <p:spTgt spid="131">
                                            <p:txEl>
                                              <p:pRg st="3" end="3"/>
                                            </p:txEl>
                                          </p:spTgt>
                                        </p:tgtEl>
                                        <p:attrNameLst>
                                          <p:attrName>style.visibility</p:attrName>
                                        </p:attrNameLst>
                                      </p:cBhvr>
                                      <p:to>
                                        <p:strVal val="visible"/>
                                      </p:to>
                                    </p:set>
                                    <p:anim calcmode="lin" valueType="num">
                                      <p:cBhvr>
                                        <p:cTn id="61" dur="2250" fill="hold"/>
                                        <p:tgtEl>
                                          <p:spTgt spid="131">
                                            <p:txEl>
                                              <p:pRg st="3" end="3"/>
                                            </p:txEl>
                                          </p:spTgt>
                                        </p:tgtEl>
                                        <p:attrNameLst>
                                          <p:attrName>ppt_x</p:attrName>
                                        </p:attrNameLst>
                                      </p:cBhvr>
                                      <p:tavLst>
                                        <p:tav tm="0">
                                          <p:val>
                                            <p:strVal val="0-#ppt_w/2"/>
                                          </p:val>
                                        </p:tav>
                                        <p:tav tm="100000">
                                          <p:val>
                                            <p:strVal val="#ppt_x"/>
                                          </p:val>
                                        </p:tav>
                                      </p:tavLst>
                                    </p:anim>
                                    <p:anim calcmode="lin" valueType="num">
                                      <p:cBhvr>
                                        <p:cTn id="62" dur="2250" fill="hold"/>
                                        <p:tgtEl>
                                          <p:spTgt spid="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 grpId="2" fill="hold">
                                  <p:stCondLst>
                                    <p:cond delay="0"/>
                                  </p:stCondLst>
                                  <p:iterate type="el" backwards="0">
                                    <p:tmAbs val="0"/>
                                  </p:iterate>
                                  <p:childTnLst>
                                    <p:set>
                                      <p:cBhvr>
                                        <p:cTn id="66" fill="hold"/>
                                        <p:tgtEl>
                                          <p:spTgt spid="131">
                                            <p:txEl>
                                              <p:pRg st="4" end="4"/>
                                            </p:txEl>
                                          </p:spTgt>
                                        </p:tgtEl>
                                        <p:attrNameLst>
                                          <p:attrName>style.visibility</p:attrName>
                                        </p:attrNameLst>
                                      </p:cBhvr>
                                      <p:to>
                                        <p:strVal val="visible"/>
                                      </p:to>
                                    </p:set>
                                    <p:anim calcmode="lin" valueType="num">
                                      <p:cBhvr>
                                        <p:cTn id="67" dur="2250" fill="hold"/>
                                        <p:tgtEl>
                                          <p:spTgt spid="131">
                                            <p:txEl>
                                              <p:pRg st="4" end="4"/>
                                            </p:txEl>
                                          </p:spTgt>
                                        </p:tgtEl>
                                        <p:attrNameLst>
                                          <p:attrName>ppt_x</p:attrName>
                                        </p:attrNameLst>
                                      </p:cBhvr>
                                      <p:tavLst>
                                        <p:tav tm="0">
                                          <p:val>
                                            <p:strVal val="0-#ppt_w/2"/>
                                          </p:val>
                                        </p:tav>
                                        <p:tav tm="100000">
                                          <p:val>
                                            <p:strVal val="#ppt_x"/>
                                          </p:val>
                                        </p:tav>
                                      </p:tavLst>
                                    </p:anim>
                                    <p:anim calcmode="lin" valueType="num">
                                      <p:cBhvr>
                                        <p:cTn id="68" dur="2250" fill="hold"/>
                                        <p:tgtEl>
                                          <p:spTgt spid="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5"/>
      <p:bldP build="p" bldLvl="5" animBg="1" rev="0" advAuto="0" spid="131" grpId="2"/>
      <p:bldP build="whole" bldLvl="1" animBg="1" rev="0" advAuto="0" spid="122" grpId="4"/>
      <p:bldP build="whole" bldLvl="1" animBg="1" rev="0" advAuto="0" spid="128" grpId="6"/>
      <p:bldP build="whole" bldLvl="1" animBg="1" rev="0" advAuto="0" spid="121" grpId="3"/>
      <p:bldP build="whole" bldLvl="1" animBg="1" rev="0" advAuto="0" spid="132"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