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19" name="Title Text"/>
          <p:cNvSpPr txBox="1"/>
          <p:nvPr>
            <p:ph type="title"/>
          </p:nvPr>
        </p:nvSpPr>
        <p:spPr>
          <a:xfrm>
            <a:off x="1270000" y="1638300"/>
            <a:ext cx="10464800" cy="3302000"/>
          </a:xfrm>
          <a:prstGeom prst="rect">
            <a:avLst/>
          </a:prstGeom>
        </p:spPr>
        <p:txBody>
          <a:bodyPr anchor="b"/>
          <a:lstStyle/>
          <a:p>
            <a:pPr/>
            <a:r>
              <a:t>Title Text</a:t>
            </a:r>
          </a:p>
        </p:txBody>
      </p:sp>
      <p:sp>
        <p:nvSpPr>
          <p:cNvPr id="20"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28"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29" name="Title Text"/>
          <p:cNvSpPr txBox="1"/>
          <p:nvPr>
            <p:ph type="title"/>
          </p:nvPr>
        </p:nvSpPr>
        <p:spPr>
          <a:xfrm>
            <a:off x="1535305" y="124048"/>
            <a:ext cx="11469495" cy="735435"/>
          </a:xfrm>
          <a:prstGeom prst="rect">
            <a:avLst/>
          </a:prstGeom>
        </p:spPr>
        <p:txBody>
          <a:bodyPr/>
          <a:lstStyle>
            <a:lvl1pPr>
              <a:defRPr sz="4400"/>
            </a:lvl1pPr>
          </a:lstStyle>
          <a:p>
            <a:pPr/>
            <a:r>
              <a:t>Title Text</a:t>
            </a:r>
          </a:p>
        </p:txBody>
      </p:sp>
      <p:sp>
        <p:nvSpPr>
          <p:cNvPr id="30"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31"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32" name="GENESIS…"/>
          <p:cNvSpPr txBox="1"/>
          <p:nvPr/>
        </p:nvSpPr>
        <p:spPr>
          <a:xfrm>
            <a:off x="-1"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33" sz="1900">
                <a:solidFill>
                  <a:srgbClr val="FFFFFF"/>
                </a:solidFill>
                <a:latin typeface="Goudy Old Style"/>
                <a:ea typeface="Goudy Old Style"/>
                <a:cs typeface="Goudy Old Style"/>
                <a:sym typeface="Goudy Old Style"/>
              </a:defRPr>
            </a:pPr>
            <a:r>
              <a:t>GENESIS</a:t>
            </a:r>
          </a:p>
          <a:p>
            <a:pPr defTabSz="457200">
              <a:defRPr b="1" cap="all" spc="168" sz="2400">
                <a:solidFill>
                  <a:srgbClr val="FFFFFF"/>
                </a:solidFill>
                <a:latin typeface="Goudy Old Style"/>
                <a:ea typeface="Goudy Old Style"/>
                <a:cs typeface="Goudy Old Style"/>
                <a:sym typeface="Goudy Old Style"/>
              </a:defRPr>
            </a:pPr>
            <a:r>
              <a:t>10-11</a:t>
            </a:r>
          </a:p>
        </p:txBody>
      </p:sp>
      <p:sp>
        <p:nvSpPr>
          <p:cNvPr id="33" name="Unity &amp; Diversity"/>
          <p:cNvSpPr txBox="1"/>
          <p:nvPr/>
        </p:nvSpPr>
        <p:spPr>
          <a:xfrm>
            <a:off x="0" y="6313880"/>
            <a:ext cx="1573599"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pc="-32" sz="3200">
                <a:solidFill>
                  <a:srgbClr val="DCDEE0"/>
                </a:solidFill>
                <a:latin typeface="Gill Sans"/>
                <a:ea typeface="Gill Sans"/>
                <a:cs typeface="Gill Sans"/>
                <a:sym typeface="Gill Sans"/>
              </a:defRPr>
            </a:lvl1pPr>
          </a:lstStyle>
          <a:p>
            <a:pPr/>
            <a:r>
              <a:t>Unity &amp; Diversity</a:t>
            </a:r>
          </a:p>
        </p:txBody>
      </p:sp>
      <p:sp>
        <p:nvSpPr>
          <p:cNvPr id="34"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0" cy="9753600"/>
          </a:xfrm>
          <a:prstGeom prst="rect">
            <a:avLst/>
          </a:prstGeom>
          <a:ln w="12700">
            <a:miter lim="400000"/>
          </a:ln>
        </p:spPr>
      </p:pic>
      <p:sp>
        <p:nvSpPr>
          <p:cNvPr id="3"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b="0" baseline="0" cap="none" i="0" spc="0" strike="noStrike" sz="47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reepages.folklore.rootsweb.ancestry.com/~sturnbo/files/oldest/Table%20of%20Nations%20and%20Genealogy%20of%20Mankind.htm"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GENESIS 10-11"/>
          <p:cNvSpPr txBox="1"/>
          <p:nvPr/>
        </p:nvSpPr>
        <p:spPr>
          <a:xfrm>
            <a:off x="153883" y="-729176"/>
            <a:ext cx="12850917" cy="3855122"/>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386" sz="12900">
                <a:solidFill>
                  <a:srgbClr val="0D1C2F"/>
                </a:solidFill>
                <a:latin typeface="Goudy Old Style"/>
                <a:ea typeface="Goudy Old Style"/>
                <a:cs typeface="Goudy Old Style"/>
                <a:sym typeface="Goudy Old Style"/>
              </a:defRPr>
            </a:lvl1pPr>
          </a:lstStyle>
          <a:p>
            <a:pPr/>
            <a:r>
              <a:t>GENESIS 10-11</a:t>
            </a:r>
          </a:p>
        </p:txBody>
      </p:sp>
      <p:sp>
        <p:nvSpPr>
          <p:cNvPr id="45" name="#9 Unity &amp; Diversity"/>
          <p:cNvSpPr txBox="1"/>
          <p:nvPr/>
        </p:nvSpPr>
        <p:spPr>
          <a:xfrm>
            <a:off x="402989" y="4307321"/>
            <a:ext cx="12198822" cy="1438058"/>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76" sz="6800">
                <a:solidFill>
                  <a:srgbClr val="FFFFFF"/>
                </a:solidFill>
                <a:effectLst>
                  <a:outerShdw sx="100000" sy="100000" kx="0" ky="0" algn="b" rotWithShape="0" blurRad="25400" dist="25400" dir="5400000">
                    <a:srgbClr val="000000"/>
                  </a:outerShdw>
                </a:effectLst>
                <a:latin typeface="Goudy Old Style"/>
                <a:ea typeface="Goudy Old Style"/>
                <a:cs typeface="Goudy Old Style"/>
                <a:sym typeface="Goudy Old Style"/>
              </a:defRPr>
            </a:lvl1pPr>
          </a:lstStyle>
          <a:p>
            <a:pPr/>
            <a:r>
              <a:t>#9 Unity &amp; Diversity</a:t>
            </a:r>
          </a:p>
        </p:txBody>
      </p:sp>
      <p:sp>
        <p:nvSpPr>
          <p:cNvPr id="46"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47" name="The development of the nations"/>
          <p:cNvSpPr txBox="1"/>
          <p:nvPr/>
        </p:nvSpPr>
        <p:spPr>
          <a:xfrm>
            <a:off x="1564130" y="6638605"/>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The development of the nations</a:t>
            </a:r>
          </a:p>
        </p:txBody>
      </p:sp>
      <p:sp>
        <p:nvSpPr>
          <p:cNvPr id="48"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fade" transition="in">
                                      <p:cBhvr>
                                        <p:cTn id="7" dur="3250"/>
                                        <p:tgtEl>
                                          <p:spTgt spid="45"/>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47"/>
                                        </p:tgtEl>
                                        <p:attrNameLst>
                                          <p:attrName>style.visibility</p:attrName>
                                        </p:attrNameLst>
                                      </p:cBhvr>
                                      <p:to>
                                        <p:strVal val="visible"/>
                                      </p:to>
                                    </p:set>
                                    <p:animEffect filter="fade" transition="in">
                                      <p:cBhvr>
                                        <p:cTn id="11" dur="325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1"/>
      <p:bldP build="whole" bldLvl="1" animBg="1" rev="0" advAuto="0" spid="47"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The Danger and Opportunities of Shifting Cultures"/>
          <p:cNvSpPr txBox="1"/>
          <p:nvPr>
            <p:ph type="title"/>
          </p:nvPr>
        </p:nvSpPr>
        <p:spPr>
          <a:xfrm>
            <a:off x="1535305" y="124048"/>
            <a:ext cx="10595789" cy="735435"/>
          </a:xfrm>
          <a:prstGeom prst="rect">
            <a:avLst/>
          </a:prstGeom>
        </p:spPr>
        <p:txBody>
          <a:bodyPr/>
          <a:lstStyle>
            <a:lvl1pPr defTabSz="549148">
              <a:defRPr sz="4136"/>
            </a:lvl1pPr>
          </a:lstStyle>
          <a:p>
            <a:pPr/>
            <a:r>
              <a:t>The Danger and Opportunities of Shifting Cultures</a:t>
            </a:r>
          </a:p>
        </p:txBody>
      </p:sp>
      <p:sp>
        <p:nvSpPr>
          <p:cNvPr id="94" name="Cultures protect from fast decay - isolation…"/>
          <p:cNvSpPr txBox="1"/>
          <p:nvPr/>
        </p:nvSpPr>
        <p:spPr>
          <a:xfrm>
            <a:off x="1723190" y="1018741"/>
            <a:ext cx="10220019" cy="4907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lvl="1" marL="802569" indent="-358069" algn="l">
              <a:spcBef>
                <a:spcPts val="2000"/>
              </a:spcBef>
              <a:buSzPct val="75000"/>
              <a:buChar char="•"/>
              <a:defRPr sz="2900"/>
            </a:pPr>
            <a:r>
              <a:t>Cultures protect from fast decay - isolation</a:t>
            </a:r>
          </a:p>
          <a:p>
            <a:pPr lvl="1" marL="802569" indent="-358069" algn="l">
              <a:spcBef>
                <a:spcPts val="2000"/>
              </a:spcBef>
              <a:buSzPct val="75000"/>
              <a:buChar char="•"/>
              <a:defRPr sz="2900"/>
            </a:pPr>
            <a:r>
              <a:t>Language barriers also protect one’s traditions</a:t>
            </a:r>
          </a:p>
          <a:p>
            <a:pPr lvl="1" marL="802569" indent="-358069" algn="l">
              <a:spcBef>
                <a:spcPts val="2000"/>
              </a:spcBef>
              <a:buSzPct val="75000"/>
              <a:buChar char="•"/>
              <a:defRPr sz="2900"/>
            </a:pPr>
            <a:r>
              <a:t>Each culture has its own accepted authorities</a:t>
            </a:r>
          </a:p>
          <a:p>
            <a:pPr lvl="1" marL="802569" indent="-358069" algn="l">
              <a:spcBef>
                <a:spcPts val="2000"/>
              </a:spcBef>
              <a:buSzPct val="75000"/>
              <a:buChar char="•"/>
              <a:defRPr sz="2900"/>
            </a:pPr>
            <a:r>
              <a:t>Urbanization, internet, translators, music push rate of world culture</a:t>
            </a:r>
          </a:p>
          <a:p>
            <a:pPr lvl="1" marL="802569" indent="-358069" algn="l">
              <a:spcBef>
                <a:spcPts val="2000"/>
              </a:spcBef>
              <a:buSzPct val="75000"/>
              <a:buChar char="•"/>
              <a:defRPr sz="2900"/>
            </a:pPr>
            <a:r>
              <a:t>Jesus’ command to make disciples of the nations is almost fulfilled!</a:t>
            </a:r>
          </a:p>
          <a:p>
            <a:pPr lvl="1" marL="802569" indent="-358069" algn="l">
              <a:spcBef>
                <a:spcPts val="2000"/>
              </a:spcBef>
              <a:buSzPct val="75000"/>
              <a:buChar char="•"/>
              <a:defRPr sz="2900"/>
            </a:pPr>
            <a:r>
              <a:t>Train up our own children - be careful (Dt 6)</a:t>
            </a:r>
          </a:p>
        </p:txBody>
      </p:sp>
      <p:pic>
        <p:nvPicPr>
          <p:cNvPr id="95" name="image1.pdf" descr="image1.pdf"/>
          <p:cNvPicPr>
            <a:picLocks noChangeAspect="0"/>
          </p:cNvPicPr>
          <p:nvPr/>
        </p:nvPicPr>
        <p:blipFill>
          <a:blip r:embed="rId2">
            <a:extLst/>
          </a:blip>
          <a:stretch>
            <a:fillRect/>
          </a:stretch>
        </p:blipFill>
        <p:spPr>
          <a:xfrm flipH="1">
            <a:off x="9119789" y="5753100"/>
            <a:ext cx="3329598" cy="3583385"/>
          </a:xfrm>
          <a:prstGeom prst="rect">
            <a:avLst/>
          </a:prstGeom>
          <a:ln w="12700"/>
          <a:effectLst>
            <a:outerShdw sx="100000" sy="100000" kx="0" ky="0" algn="b" rotWithShape="0" blurRad="127000" dist="76200" dir="2700000">
              <a:srgbClr val="000000">
                <a:alpha val="75000"/>
              </a:srgbClr>
            </a:outerShdw>
          </a:effectLst>
        </p:spPr>
      </p:pic>
      <p:sp>
        <p:nvSpPr>
          <p:cNvPr id="96" name="Over the last twenty years an amazing 400,000 churches have started."/>
          <p:cNvSpPr txBox="1"/>
          <p:nvPr/>
        </p:nvSpPr>
        <p:spPr>
          <a:xfrm>
            <a:off x="1930453" y="7005819"/>
            <a:ext cx="3309078" cy="2417485"/>
          </a:xfrm>
          <a:prstGeom prst="rect">
            <a:avLst/>
          </a:prstGeom>
          <a:gradFill>
            <a:gsLst>
              <a:gs pos="0">
                <a:srgbClr val="ADE9F9"/>
              </a:gs>
              <a:gs pos="100000">
                <a:srgbClr val="FFFFFF"/>
              </a:gs>
            </a:gsLst>
            <a:lin ang="5400000"/>
          </a:gradFill>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lvl1pPr marL="54186" marR="54186" algn="r" defTabSz="609600">
              <a:defRPr sz="3200">
                <a:uFill>
                  <a:solidFill>
                    <a:srgbClr val="000000"/>
                  </a:solidFill>
                </a:uFill>
                <a:latin typeface="Arial"/>
                <a:ea typeface="Arial"/>
                <a:cs typeface="Arial"/>
                <a:sym typeface="Arial"/>
              </a:defRPr>
            </a:lvl1pPr>
          </a:lstStyle>
          <a:p>
            <a:pPr/>
            <a:r>
              <a:t>Over the last twenty years an amazing 400,000 churches have started.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94">
                                            <p:bg/>
                                          </p:spTgt>
                                        </p:tgtEl>
                                        <p:attrNameLst>
                                          <p:attrName>style.visibility</p:attrName>
                                        </p:attrNameLst>
                                      </p:cBhvr>
                                      <p:to>
                                        <p:strVal val="visible"/>
                                      </p:to>
                                    </p:set>
                                    <p:anim calcmode="lin" valueType="num">
                                      <p:cBhvr>
                                        <p:cTn id="7" dur="2250" fill="hold"/>
                                        <p:tgtEl>
                                          <p:spTgt spid="94">
                                            <p:bg/>
                                          </p:spTgt>
                                        </p:tgtEl>
                                        <p:attrNameLst>
                                          <p:attrName>ppt_w</p:attrName>
                                        </p:attrNameLst>
                                      </p:cBhvr>
                                      <p:tavLst>
                                        <p:tav tm="0">
                                          <p:val>
                                            <p:strVal val="4*#ppt_w"/>
                                          </p:val>
                                        </p:tav>
                                        <p:tav tm="100000">
                                          <p:val>
                                            <p:strVal val="#ppt_w"/>
                                          </p:val>
                                        </p:tav>
                                      </p:tavLst>
                                    </p:anim>
                                    <p:anim calcmode="lin" valueType="num">
                                      <p:cBhvr>
                                        <p:cTn id="8" dur="2250" fill="hold"/>
                                        <p:tgtEl>
                                          <p:spTgt spid="94">
                                            <p:bg/>
                                          </p:spTgt>
                                        </p:tgtEl>
                                        <p:attrNameLst>
                                          <p:attrName>ppt_h</p:attrName>
                                        </p:attrNameLst>
                                      </p:cBhvr>
                                      <p:tavLst>
                                        <p:tav tm="0">
                                          <p:val>
                                            <p:strVal val="4*#ppt_h"/>
                                          </p:val>
                                        </p:tav>
                                        <p:tav tm="100000">
                                          <p:val>
                                            <p:strVal val="#ppt_h"/>
                                          </p:val>
                                        </p:tav>
                                      </p:tavLst>
                                    </p:anim>
                                  </p:childTnLst>
                                </p:cTn>
                              </p:par>
                              <p:par>
                                <p:cTn id="9" presetClass="entr" nodeType="withEffect" presetSubtype="32" presetID="23" grpId="1" fill="hold">
                                  <p:stCondLst>
                                    <p:cond delay="0"/>
                                  </p:stCondLst>
                                  <p:iterate type="el" backwards="0">
                                    <p:tmAbs val="0"/>
                                  </p:iterate>
                                  <p:childTnLst>
                                    <p:set>
                                      <p:cBhvr>
                                        <p:cTn id="10" fill="hold"/>
                                        <p:tgtEl>
                                          <p:spTgt spid="94">
                                            <p:txEl>
                                              <p:pRg st="0" end="0"/>
                                            </p:txEl>
                                          </p:spTgt>
                                        </p:tgtEl>
                                        <p:attrNameLst>
                                          <p:attrName>style.visibility</p:attrName>
                                        </p:attrNameLst>
                                      </p:cBhvr>
                                      <p:to>
                                        <p:strVal val="visible"/>
                                      </p:to>
                                    </p:set>
                                    <p:anim calcmode="lin" valueType="num">
                                      <p:cBhvr>
                                        <p:cTn id="11" dur="2250" fill="hold"/>
                                        <p:tgtEl>
                                          <p:spTgt spid="94">
                                            <p:txEl>
                                              <p:pRg st="0" end="0"/>
                                            </p:txEl>
                                          </p:spTgt>
                                        </p:tgtEl>
                                        <p:attrNameLst>
                                          <p:attrName>ppt_w</p:attrName>
                                        </p:attrNameLst>
                                      </p:cBhvr>
                                      <p:tavLst>
                                        <p:tav tm="0">
                                          <p:val>
                                            <p:strVal val="4*#ppt_w"/>
                                          </p:val>
                                        </p:tav>
                                        <p:tav tm="100000">
                                          <p:val>
                                            <p:strVal val="#ppt_w"/>
                                          </p:val>
                                        </p:tav>
                                      </p:tavLst>
                                    </p:anim>
                                    <p:anim calcmode="lin" valueType="num">
                                      <p:cBhvr>
                                        <p:cTn id="12" dur="2250" fill="hold"/>
                                        <p:tgtEl>
                                          <p:spTgt spid="94">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2250"/>
                            </p:stCondLst>
                            <p:childTnLst>
                              <p:par>
                                <p:cTn id="14" presetClass="entr" nodeType="afterEffect" presetSubtype="16" presetID="23" grpId="2" fill="hold">
                                  <p:stCondLst>
                                    <p:cond delay="0"/>
                                  </p:stCondLst>
                                  <p:iterate type="el" backwards="0">
                                    <p:tmAbs val="0"/>
                                  </p:iterate>
                                  <p:childTnLst>
                                    <p:set>
                                      <p:cBhvr>
                                        <p:cTn id="15" fill="hold"/>
                                        <p:tgtEl>
                                          <p:spTgt spid="95"/>
                                        </p:tgtEl>
                                        <p:attrNameLst>
                                          <p:attrName>style.visibility</p:attrName>
                                        </p:attrNameLst>
                                      </p:cBhvr>
                                      <p:to>
                                        <p:strVal val="visible"/>
                                      </p:to>
                                    </p:set>
                                    <p:anim calcmode="lin" valueType="num">
                                      <p:cBhvr>
                                        <p:cTn id="16" dur="2500" fill="hold"/>
                                        <p:tgtEl>
                                          <p:spTgt spid="95"/>
                                        </p:tgtEl>
                                        <p:attrNameLst>
                                          <p:attrName>ppt_w</p:attrName>
                                        </p:attrNameLst>
                                      </p:cBhvr>
                                      <p:tavLst>
                                        <p:tav tm="0">
                                          <p:val>
                                            <p:fltVal val="0"/>
                                          </p:val>
                                        </p:tav>
                                        <p:tav tm="100000">
                                          <p:val>
                                            <p:strVal val="#ppt_w"/>
                                          </p:val>
                                        </p:tav>
                                      </p:tavLst>
                                    </p:anim>
                                    <p:anim calcmode="lin" valueType="num">
                                      <p:cBhvr>
                                        <p:cTn id="17" dur="2500" fill="hold"/>
                                        <p:tgtEl>
                                          <p:spTgt spid="95"/>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32" presetID="23" grpId="1" fill="hold">
                                  <p:stCondLst>
                                    <p:cond delay="0"/>
                                  </p:stCondLst>
                                  <p:iterate type="el" backwards="0">
                                    <p:tmAbs val="0"/>
                                  </p:iterate>
                                  <p:childTnLst>
                                    <p:set>
                                      <p:cBhvr>
                                        <p:cTn id="21" fill="hold"/>
                                        <p:tgtEl>
                                          <p:spTgt spid="94">
                                            <p:txEl>
                                              <p:pRg st="1" end="1"/>
                                            </p:txEl>
                                          </p:spTgt>
                                        </p:tgtEl>
                                        <p:attrNameLst>
                                          <p:attrName>style.visibility</p:attrName>
                                        </p:attrNameLst>
                                      </p:cBhvr>
                                      <p:to>
                                        <p:strVal val="visible"/>
                                      </p:to>
                                    </p:set>
                                    <p:anim calcmode="lin" valueType="num">
                                      <p:cBhvr>
                                        <p:cTn id="22" dur="2250" fill="hold"/>
                                        <p:tgtEl>
                                          <p:spTgt spid="94">
                                            <p:txEl>
                                              <p:pRg st="1" end="1"/>
                                            </p:txEl>
                                          </p:spTgt>
                                        </p:tgtEl>
                                        <p:attrNameLst>
                                          <p:attrName>ppt_w</p:attrName>
                                        </p:attrNameLst>
                                      </p:cBhvr>
                                      <p:tavLst>
                                        <p:tav tm="0">
                                          <p:val>
                                            <p:strVal val="4*#ppt_w"/>
                                          </p:val>
                                        </p:tav>
                                        <p:tav tm="100000">
                                          <p:val>
                                            <p:strVal val="#ppt_w"/>
                                          </p:val>
                                        </p:tav>
                                      </p:tavLst>
                                    </p:anim>
                                    <p:anim calcmode="lin" valueType="num">
                                      <p:cBhvr>
                                        <p:cTn id="23" dur="2250" fill="hold"/>
                                        <p:tgtEl>
                                          <p:spTgt spid="94">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32" presetID="23" grpId="1" fill="hold">
                                  <p:stCondLst>
                                    <p:cond delay="0"/>
                                  </p:stCondLst>
                                  <p:iterate type="el" backwards="0">
                                    <p:tmAbs val="0"/>
                                  </p:iterate>
                                  <p:childTnLst>
                                    <p:set>
                                      <p:cBhvr>
                                        <p:cTn id="27" fill="hold"/>
                                        <p:tgtEl>
                                          <p:spTgt spid="94">
                                            <p:txEl>
                                              <p:pRg st="2" end="2"/>
                                            </p:txEl>
                                          </p:spTgt>
                                        </p:tgtEl>
                                        <p:attrNameLst>
                                          <p:attrName>style.visibility</p:attrName>
                                        </p:attrNameLst>
                                      </p:cBhvr>
                                      <p:to>
                                        <p:strVal val="visible"/>
                                      </p:to>
                                    </p:set>
                                    <p:anim calcmode="lin" valueType="num">
                                      <p:cBhvr>
                                        <p:cTn id="28" dur="2250" fill="hold"/>
                                        <p:tgtEl>
                                          <p:spTgt spid="94">
                                            <p:txEl>
                                              <p:pRg st="2" end="2"/>
                                            </p:txEl>
                                          </p:spTgt>
                                        </p:tgtEl>
                                        <p:attrNameLst>
                                          <p:attrName>ppt_w</p:attrName>
                                        </p:attrNameLst>
                                      </p:cBhvr>
                                      <p:tavLst>
                                        <p:tav tm="0">
                                          <p:val>
                                            <p:strVal val="4*#ppt_w"/>
                                          </p:val>
                                        </p:tav>
                                        <p:tav tm="100000">
                                          <p:val>
                                            <p:strVal val="#ppt_w"/>
                                          </p:val>
                                        </p:tav>
                                      </p:tavLst>
                                    </p:anim>
                                    <p:anim calcmode="lin" valueType="num">
                                      <p:cBhvr>
                                        <p:cTn id="29" dur="2250" fill="hold"/>
                                        <p:tgtEl>
                                          <p:spTgt spid="94">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32" presetID="23" grpId="1" fill="hold">
                                  <p:stCondLst>
                                    <p:cond delay="0"/>
                                  </p:stCondLst>
                                  <p:iterate type="el" backwards="0">
                                    <p:tmAbs val="0"/>
                                  </p:iterate>
                                  <p:childTnLst>
                                    <p:set>
                                      <p:cBhvr>
                                        <p:cTn id="33" fill="hold"/>
                                        <p:tgtEl>
                                          <p:spTgt spid="94">
                                            <p:txEl>
                                              <p:pRg st="3" end="3"/>
                                            </p:txEl>
                                          </p:spTgt>
                                        </p:tgtEl>
                                        <p:attrNameLst>
                                          <p:attrName>style.visibility</p:attrName>
                                        </p:attrNameLst>
                                      </p:cBhvr>
                                      <p:to>
                                        <p:strVal val="visible"/>
                                      </p:to>
                                    </p:set>
                                    <p:anim calcmode="lin" valueType="num">
                                      <p:cBhvr>
                                        <p:cTn id="34" dur="2250" fill="hold"/>
                                        <p:tgtEl>
                                          <p:spTgt spid="94">
                                            <p:txEl>
                                              <p:pRg st="3" end="3"/>
                                            </p:txEl>
                                          </p:spTgt>
                                        </p:tgtEl>
                                        <p:attrNameLst>
                                          <p:attrName>ppt_w</p:attrName>
                                        </p:attrNameLst>
                                      </p:cBhvr>
                                      <p:tavLst>
                                        <p:tav tm="0">
                                          <p:val>
                                            <p:strVal val="4*#ppt_w"/>
                                          </p:val>
                                        </p:tav>
                                        <p:tav tm="100000">
                                          <p:val>
                                            <p:strVal val="#ppt_w"/>
                                          </p:val>
                                        </p:tav>
                                      </p:tavLst>
                                    </p:anim>
                                    <p:anim calcmode="lin" valueType="num">
                                      <p:cBhvr>
                                        <p:cTn id="35" dur="2250" fill="hold"/>
                                        <p:tgtEl>
                                          <p:spTgt spid="94">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32" presetID="23" grpId="1" fill="hold">
                                  <p:stCondLst>
                                    <p:cond delay="0"/>
                                  </p:stCondLst>
                                  <p:iterate type="el" backwards="0">
                                    <p:tmAbs val="0"/>
                                  </p:iterate>
                                  <p:childTnLst>
                                    <p:set>
                                      <p:cBhvr>
                                        <p:cTn id="39" fill="hold"/>
                                        <p:tgtEl>
                                          <p:spTgt spid="94">
                                            <p:txEl>
                                              <p:pRg st="4" end="4"/>
                                            </p:txEl>
                                          </p:spTgt>
                                        </p:tgtEl>
                                        <p:attrNameLst>
                                          <p:attrName>style.visibility</p:attrName>
                                        </p:attrNameLst>
                                      </p:cBhvr>
                                      <p:to>
                                        <p:strVal val="visible"/>
                                      </p:to>
                                    </p:set>
                                    <p:anim calcmode="lin" valueType="num">
                                      <p:cBhvr>
                                        <p:cTn id="40" dur="2250" fill="hold"/>
                                        <p:tgtEl>
                                          <p:spTgt spid="94">
                                            <p:txEl>
                                              <p:pRg st="4" end="4"/>
                                            </p:txEl>
                                          </p:spTgt>
                                        </p:tgtEl>
                                        <p:attrNameLst>
                                          <p:attrName>ppt_w</p:attrName>
                                        </p:attrNameLst>
                                      </p:cBhvr>
                                      <p:tavLst>
                                        <p:tav tm="0">
                                          <p:val>
                                            <p:strVal val="4*#ppt_w"/>
                                          </p:val>
                                        </p:tav>
                                        <p:tav tm="100000">
                                          <p:val>
                                            <p:strVal val="#ppt_w"/>
                                          </p:val>
                                        </p:tav>
                                      </p:tavLst>
                                    </p:anim>
                                    <p:anim calcmode="lin" valueType="num">
                                      <p:cBhvr>
                                        <p:cTn id="41" dur="2250" fill="hold"/>
                                        <p:tgtEl>
                                          <p:spTgt spid="94">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32" presetID="23" grpId="1" fill="hold">
                                  <p:stCondLst>
                                    <p:cond delay="0"/>
                                  </p:stCondLst>
                                  <p:iterate type="el" backwards="0">
                                    <p:tmAbs val="0"/>
                                  </p:iterate>
                                  <p:childTnLst>
                                    <p:set>
                                      <p:cBhvr>
                                        <p:cTn id="45" fill="hold"/>
                                        <p:tgtEl>
                                          <p:spTgt spid="94">
                                            <p:txEl>
                                              <p:pRg st="5" end="5"/>
                                            </p:txEl>
                                          </p:spTgt>
                                        </p:tgtEl>
                                        <p:attrNameLst>
                                          <p:attrName>style.visibility</p:attrName>
                                        </p:attrNameLst>
                                      </p:cBhvr>
                                      <p:to>
                                        <p:strVal val="visible"/>
                                      </p:to>
                                    </p:set>
                                    <p:anim calcmode="lin" valueType="num">
                                      <p:cBhvr>
                                        <p:cTn id="46" dur="2250" fill="hold"/>
                                        <p:tgtEl>
                                          <p:spTgt spid="94">
                                            <p:txEl>
                                              <p:pRg st="5" end="5"/>
                                            </p:txEl>
                                          </p:spTgt>
                                        </p:tgtEl>
                                        <p:attrNameLst>
                                          <p:attrName>ppt_w</p:attrName>
                                        </p:attrNameLst>
                                      </p:cBhvr>
                                      <p:tavLst>
                                        <p:tav tm="0">
                                          <p:val>
                                            <p:strVal val="4*#ppt_w"/>
                                          </p:val>
                                        </p:tav>
                                        <p:tav tm="100000">
                                          <p:val>
                                            <p:strVal val="#ppt_w"/>
                                          </p:val>
                                        </p:tav>
                                      </p:tavLst>
                                    </p:anim>
                                    <p:anim calcmode="lin" valueType="num">
                                      <p:cBhvr>
                                        <p:cTn id="47" dur="2250" fill="hold"/>
                                        <p:tgtEl>
                                          <p:spTgt spid="94">
                                            <p:txEl>
                                              <p:pRg st="5" end="5"/>
                                            </p:txEl>
                                          </p:spTgt>
                                        </p:tgtEl>
                                        <p:attrNameLst>
                                          <p:attrName>ppt_h</p:attrName>
                                        </p:attrNameLst>
                                      </p:cBhvr>
                                      <p:tavLst>
                                        <p:tav tm="0">
                                          <p:val>
                                            <p:strVal val="4*#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6" presetID="23" grpId="3" fill="hold">
                                  <p:stCondLst>
                                    <p:cond delay="0"/>
                                  </p:stCondLst>
                                  <p:iterate type="el" backwards="0">
                                    <p:tmAbs val="0"/>
                                  </p:iterate>
                                  <p:childTnLst>
                                    <p:set>
                                      <p:cBhvr>
                                        <p:cTn id="51" fill="hold"/>
                                        <p:tgtEl>
                                          <p:spTgt spid="96"/>
                                        </p:tgtEl>
                                        <p:attrNameLst>
                                          <p:attrName>style.visibility</p:attrName>
                                        </p:attrNameLst>
                                      </p:cBhvr>
                                      <p:to>
                                        <p:strVal val="visible"/>
                                      </p:to>
                                    </p:set>
                                    <p:anim calcmode="lin" valueType="num">
                                      <p:cBhvr>
                                        <p:cTn id="52" dur="2500" fill="hold"/>
                                        <p:tgtEl>
                                          <p:spTgt spid="96"/>
                                        </p:tgtEl>
                                        <p:attrNameLst>
                                          <p:attrName>ppt_w</p:attrName>
                                        </p:attrNameLst>
                                      </p:cBhvr>
                                      <p:tavLst>
                                        <p:tav tm="0">
                                          <p:val>
                                            <p:fltVal val="0"/>
                                          </p:val>
                                        </p:tav>
                                        <p:tav tm="100000">
                                          <p:val>
                                            <p:strVal val="#ppt_w"/>
                                          </p:val>
                                        </p:tav>
                                      </p:tavLst>
                                    </p:anim>
                                    <p:anim calcmode="lin" valueType="num">
                                      <p:cBhvr>
                                        <p:cTn id="53" dur="2500" fill="hold"/>
                                        <p:tgtEl>
                                          <p:spTgt spid="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4" grpId="1"/>
      <p:bldP build="whole" bldLvl="1" animBg="1" rev="0" advAuto="0" spid="95" grpId="2"/>
      <p:bldP build="whole" bldLvl="1" animBg="1" rev="0" advAuto="0" spid="96"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 name="000737-0011-000029.jpg" descr="000737-0011-000029.jpg"/>
          <p:cNvPicPr>
            <a:picLocks noChangeAspect="0"/>
          </p:cNvPicPr>
          <p:nvPr/>
        </p:nvPicPr>
        <p:blipFill>
          <a:blip r:embed="rId2">
            <a:alphaModFix amt="20296"/>
            <a:extLst/>
          </a:blip>
          <a:stretch>
            <a:fillRect/>
          </a:stretch>
        </p:blipFill>
        <p:spPr>
          <a:xfrm>
            <a:off x="580826" y="0"/>
            <a:ext cx="11843162" cy="10020300"/>
          </a:xfrm>
          <a:prstGeom prst="rect">
            <a:avLst/>
          </a:prstGeom>
          <a:ln w="12700">
            <a:miter lim="400000"/>
          </a:ln>
        </p:spPr>
      </p:pic>
      <p:sp>
        <p:nvSpPr>
          <p:cNvPr id="99"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00" name="How does a people’s own language help create and preserve their culture?…"/>
          <p:cNvSpPr txBox="1"/>
          <p:nvPr/>
        </p:nvSpPr>
        <p:spPr>
          <a:xfrm>
            <a:off x="1865333" y="1479387"/>
            <a:ext cx="10809439" cy="420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a:spcBef>
                <a:spcPts val="5800"/>
              </a:spcBef>
              <a:buSzPct val="100000"/>
              <a:buAutoNum type="arabicPeriod" startAt="1"/>
              <a:defRPr sz="4400"/>
            </a:pPr>
            <a:r>
              <a:t>How does a people’s own language help create and preserve their culture?</a:t>
            </a:r>
          </a:p>
          <a:p>
            <a:pPr marL="685800" indent="-685800" algn="l">
              <a:spcBef>
                <a:spcPts val="5800"/>
              </a:spcBef>
              <a:buSzPct val="100000"/>
              <a:buAutoNum type="arabicPeriod" startAt="1"/>
              <a:defRPr sz="4400"/>
            </a:pPr>
            <a:r>
              <a:t>What significance does unity have on the world and the church (Genesis 11:6; Acts 2:44-45; Acts 4:32-33)?</a:t>
            </a:r>
          </a:p>
        </p:txBody>
      </p:sp>
      <p:sp>
        <p:nvSpPr>
          <p:cNvPr id="101" name="Discussion Questions"/>
          <p:cNvSpPr txBox="1"/>
          <p:nvPr>
            <p:ph type="title"/>
          </p:nvPr>
        </p:nvSpPr>
        <p:spPr>
          <a:prstGeom prst="rect">
            <a:avLst/>
          </a:prstGeom>
        </p:spPr>
        <p:txBody>
          <a:bodyPr/>
          <a:lstStyle>
            <a:lvl1pPr>
              <a:defRPr sz="4700"/>
            </a:lvl1pPr>
          </a:lstStyle>
          <a:p>
            <a:pPr/>
            <a:r>
              <a:t>Discussion Questions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
                                  </p:stCondLst>
                                  <p:iterate type="el" backwards="0">
                                    <p:tmAbs val="0"/>
                                  </p:iterate>
                                  <p:childTnLst>
                                    <p:set>
                                      <p:cBhvr>
                                        <p:cTn id="6" fill="hold"/>
                                        <p:tgtEl>
                                          <p:spTgt spid="100">
                                            <p:bg/>
                                          </p:spTgt>
                                        </p:tgtEl>
                                        <p:attrNameLst>
                                          <p:attrName>style.visibility</p:attrName>
                                        </p:attrNameLst>
                                      </p:cBhvr>
                                      <p:to>
                                        <p:strVal val="visible"/>
                                      </p:to>
                                    </p:set>
                                    <p:anim calcmode="lin" valueType="num">
                                      <p:cBhvr>
                                        <p:cTn id="7" dur="1000" fill="hold"/>
                                        <p:tgtEl>
                                          <p:spTgt spid="100">
                                            <p:bg/>
                                          </p:spTgt>
                                        </p:tgtEl>
                                        <p:attrNameLst>
                                          <p:attrName>ppt_w</p:attrName>
                                        </p:attrNameLst>
                                      </p:cBhvr>
                                      <p:tavLst>
                                        <p:tav tm="0">
                                          <p:val>
                                            <p:strVal val="4*#ppt_w"/>
                                          </p:val>
                                        </p:tav>
                                        <p:tav tm="100000">
                                          <p:val>
                                            <p:strVal val="#ppt_w"/>
                                          </p:val>
                                        </p:tav>
                                      </p:tavLst>
                                    </p:anim>
                                    <p:anim calcmode="lin" valueType="num">
                                      <p:cBhvr>
                                        <p:cTn id="8" dur="1000" fill="hold"/>
                                        <p:tgtEl>
                                          <p:spTgt spid="100">
                                            <p:bg/>
                                          </p:spTgt>
                                        </p:tgtEl>
                                        <p:attrNameLst>
                                          <p:attrName>ppt_h</p:attrName>
                                        </p:attrNameLst>
                                      </p:cBhvr>
                                      <p:tavLst>
                                        <p:tav tm="0">
                                          <p:val>
                                            <p:strVal val="4*#ppt_h"/>
                                          </p:val>
                                        </p:tav>
                                        <p:tav tm="100000">
                                          <p:val>
                                            <p:strVal val="#ppt_h"/>
                                          </p:val>
                                        </p:tav>
                                      </p:tavLst>
                                    </p:anim>
                                  </p:childTnLst>
                                </p:cTn>
                              </p:par>
                              <p:par>
                                <p:cTn id="9" presetClass="entr" nodeType="withEffect" presetSubtype="32" presetID="23" grpId="1" fill="hold">
                                  <p:stCondLst>
                                    <p:cond delay="100"/>
                                  </p:stCondLst>
                                  <p:iterate type="el" backwards="0">
                                    <p:tmAbs val="0"/>
                                  </p:iterate>
                                  <p:childTnLst>
                                    <p:set>
                                      <p:cBhvr>
                                        <p:cTn id="10" fill="hold"/>
                                        <p:tgtEl>
                                          <p:spTgt spid="100">
                                            <p:txEl>
                                              <p:pRg st="0" end="0"/>
                                            </p:txEl>
                                          </p:spTgt>
                                        </p:tgtEl>
                                        <p:attrNameLst>
                                          <p:attrName>style.visibility</p:attrName>
                                        </p:attrNameLst>
                                      </p:cBhvr>
                                      <p:to>
                                        <p:strVal val="visible"/>
                                      </p:to>
                                    </p:set>
                                    <p:anim calcmode="lin" valueType="num">
                                      <p:cBhvr>
                                        <p:cTn id="11" dur="1000" fill="hold"/>
                                        <p:tgtEl>
                                          <p:spTgt spid="100">
                                            <p:txEl>
                                              <p:pRg st="0" end="0"/>
                                            </p:txEl>
                                          </p:spTgt>
                                        </p:tgtEl>
                                        <p:attrNameLst>
                                          <p:attrName>ppt_w</p:attrName>
                                        </p:attrNameLst>
                                      </p:cBhvr>
                                      <p:tavLst>
                                        <p:tav tm="0">
                                          <p:val>
                                            <p:strVal val="4*#ppt_w"/>
                                          </p:val>
                                        </p:tav>
                                        <p:tav tm="100000">
                                          <p:val>
                                            <p:strVal val="#ppt_w"/>
                                          </p:val>
                                        </p:tav>
                                      </p:tavLst>
                                    </p:anim>
                                    <p:anim calcmode="lin" valueType="num">
                                      <p:cBhvr>
                                        <p:cTn id="12" dur="1000" fill="hold"/>
                                        <p:tgtEl>
                                          <p:spTgt spid="100">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1100"/>
                            </p:stCondLst>
                            <p:childTnLst>
                              <p:par>
                                <p:cTn id="14" presetClass="entr" nodeType="afterEffect" presetSubtype="32" presetID="23" grpId="1" fill="hold">
                                  <p:stCondLst>
                                    <p:cond delay="0"/>
                                  </p:stCondLst>
                                  <p:iterate type="el" backwards="0">
                                    <p:tmAbs val="0"/>
                                  </p:iterate>
                                  <p:childTnLst>
                                    <p:set>
                                      <p:cBhvr>
                                        <p:cTn id="15" fill="hold"/>
                                        <p:tgtEl>
                                          <p:spTgt spid="100">
                                            <p:txEl>
                                              <p:pRg st="1" end="1"/>
                                            </p:txEl>
                                          </p:spTgt>
                                        </p:tgtEl>
                                        <p:attrNameLst>
                                          <p:attrName>style.visibility</p:attrName>
                                        </p:attrNameLst>
                                      </p:cBhvr>
                                      <p:to>
                                        <p:strVal val="visible"/>
                                      </p:to>
                                    </p:set>
                                    <p:anim calcmode="lin" valueType="num">
                                      <p:cBhvr>
                                        <p:cTn id="16" dur="1000" fill="hold"/>
                                        <p:tgtEl>
                                          <p:spTgt spid="100">
                                            <p:txEl>
                                              <p:pRg st="1" end="1"/>
                                            </p:txEl>
                                          </p:spTgt>
                                        </p:tgtEl>
                                        <p:attrNameLst>
                                          <p:attrName>ppt_w</p:attrName>
                                        </p:attrNameLst>
                                      </p:cBhvr>
                                      <p:tavLst>
                                        <p:tav tm="0">
                                          <p:val>
                                            <p:strVal val="4*#ppt_w"/>
                                          </p:val>
                                        </p:tav>
                                        <p:tav tm="100000">
                                          <p:val>
                                            <p:strVal val="#ppt_w"/>
                                          </p:val>
                                        </p:tav>
                                      </p:tavLst>
                                    </p:anim>
                                    <p:anim calcmode="lin" valueType="num">
                                      <p:cBhvr>
                                        <p:cTn id="17" dur="1000" fill="hold"/>
                                        <p:tgtEl>
                                          <p:spTgt spid="100">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GENESIS 10-11"/>
          <p:cNvSpPr txBox="1"/>
          <p:nvPr/>
        </p:nvSpPr>
        <p:spPr>
          <a:xfrm>
            <a:off x="153883" y="-729176"/>
            <a:ext cx="12850917" cy="3855122"/>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386" sz="12900">
                <a:solidFill>
                  <a:srgbClr val="0D1C2F"/>
                </a:solidFill>
                <a:latin typeface="Goudy Old Style"/>
                <a:ea typeface="Goudy Old Style"/>
                <a:cs typeface="Goudy Old Style"/>
                <a:sym typeface="Goudy Old Style"/>
              </a:defRPr>
            </a:lvl1pPr>
          </a:lstStyle>
          <a:p>
            <a:pPr/>
            <a:r>
              <a:t>GENESIS 10-11</a:t>
            </a:r>
          </a:p>
        </p:txBody>
      </p:sp>
      <p:sp>
        <p:nvSpPr>
          <p:cNvPr id="104" name="#9 Unity &amp; Diversity"/>
          <p:cNvSpPr txBox="1"/>
          <p:nvPr/>
        </p:nvSpPr>
        <p:spPr>
          <a:xfrm>
            <a:off x="402989" y="4307321"/>
            <a:ext cx="12198822" cy="1438058"/>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76" sz="6800">
                <a:solidFill>
                  <a:srgbClr val="FFFFFF"/>
                </a:solidFill>
                <a:effectLst>
                  <a:outerShdw sx="100000" sy="100000" kx="0" ky="0" algn="b" rotWithShape="0" blurRad="25400" dist="25400" dir="5400000">
                    <a:srgbClr val="000000"/>
                  </a:outerShdw>
                </a:effectLst>
                <a:latin typeface="Goudy Old Style"/>
                <a:ea typeface="Goudy Old Style"/>
                <a:cs typeface="Goudy Old Style"/>
                <a:sym typeface="Goudy Old Style"/>
              </a:defRPr>
            </a:lvl1pPr>
          </a:lstStyle>
          <a:p>
            <a:pPr/>
            <a:r>
              <a:t>#9 Unity &amp; Diversity</a:t>
            </a:r>
          </a:p>
        </p:txBody>
      </p:sp>
      <p:sp>
        <p:nvSpPr>
          <p:cNvPr id="105"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106" name="The development of the nations"/>
          <p:cNvSpPr txBox="1"/>
          <p:nvPr/>
        </p:nvSpPr>
        <p:spPr>
          <a:xfrm>
            <a:off x="1564130" y="6638605"/>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The development of the nations</a:t>
            </a:r>
          </a:p>
        </p:txBody>
      </p:sp>
      <p:sp>
        <p:nvSpPr>
          <p:cNvPr id="107"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04"/>
                                        </p:tgtEl>
                                        <p:attrNameLst>
                                          <p:attrName>style.visibility</p:attrName>
                                        </p:attrNameLst>
                                      </p:cBhvr>
                                      <p:to>
                                        <p:strVal val="visible"/>
                                      </p:to>
                                    </p:set>
                                    <p:animEffect filter="fade" transition="in">
                                      <p:cBhvr>
                                        <p:cTn id="7" dur="3250"/>
                                        <p:tgtEl>
                                          <p:spTgt spid="104"/>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106"/>
                                        </p:tgtEl>
                                        <p:attrNameLst>
                                          <p:attrName>style.visibility</p:attrName>
                                        </p:attrNameLst>
                                      </p:cBhvr>
                                      <p:to>
                                        <p:strVal val="visible"/>
                                      </p:to>
                                    </p:set>
                                    <p:animEffect filter="fade" transition="in">
                                      <p:cBhvr>
                                        <p:cTn id="11" dur="325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2"/>
      <p:bldP build="whole" bldLvl="1" animBg="1" rev="0" advAuto="0" spid="10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Review"/>
          <p:cNvSpPr txBox="1"/>
          <p:nvPr>
            <p:ph type="title"/>
          </p:nvPr>
        </p:nvSpPr>
        <p:spPr>
          <a:prstGeom prst="rect">
            <a:avLst/>
          </a:prstGeom>
        </p:spPr>
        <p:txBody>
          <a:bodyPr/>
          <a:lstStyle/>
          <a:p>
            <a:pPr/>
            <a:r>
              <a:t>Review</a:t>
            </a:r>
          </a:p>
        </p:txBody>
      </p:sp>
      <p:sp>
        <p:nvSpPr>
          <p:cNvPr id="51"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grpSp>
        <p:nvGrpSpPr>
          <p:cNvPr id="55" name="Group"/>
          <p:cNvGrpSpPr/>
          <p:nvPr/>
        </p:nvGrpSpPr>
        <p:grpSpPr>
          <a:xfrm>
            <a:off x="1846248" y="5721256"/>
            <a:ext cx="10176756" cy="3300473"/>
            <a:chOff x="0" y="0"/>
            <a:chExt cx="10176754" cy="3300471"/>
          </a:xfrm>
        </p:grpSpPr>
        <p:sp>
          <p:nvSpPr>
            <p:cNvPr id="52" name="Genesis 10-11"/>
            <p:cNvSpPr/>
            <p:nvPr/>
          </p:nvSpPr>
          <p:spPr>
            <a:xfrm>
              <a:off x="3074981" y="0"/>
              <a:ext cx="4459427" cy="1050042"/>
            </a:xfrm>
            <a:prstGeom prst="roundRect">
              <a:avLst>
                <a:gd name="adj" fmla="val 22059"/>
              </a:avLst>
            </a:prstGeom>
            <a:solidFill>
              <a:srgbClr val="D27355"/>
            </a:solidFill>
            <a:ln w="3175" cap="flat">
              <a:solidFill>
                <a:srgbClr val="000000"/>
              </a:solidFill>
              <a:prstDash val="solid"/>
              <a:round/>
            </a:ln>
            <a:effectLst>
              <a:outerShdw sx="100000" sy="100000" kx="0" ky="0" algn="b" rotWithShape="0" blurRad="38100" dist="50800" dir="2700000">
                <a:srgbClr val="923808"/>
              </a:outerShdw>
            </a:effectLst>
            <a:extLst>
              <a:ext uri="{C572A759-6A51-4108-AA02-DFA0A04FC94B}">
                <ma14:wrappingTextBoxFlag xmlns:ma14="http://schemas.microsoft.com/office/mac/drawingml/2011/main" val="1"/>
              </a:ext>
            </a:extLst>
          </p:spPr>
          <p:txBody>
            <a:bodyPr wrap="square" lIns="40640" tIns="40640" rIns="40640" bIns="40640" numCol="1" anchor="ctr">
              <a:noAutofit/>
            </a:bodyPr>
            <a:lstStyle>
              <a:lvl1pPr marL="54186" marR="54186" defTabSz="609600">
                <a:defRPr b="1" sz="3400">
                  <a:effectLst>
                    <a:outerShdw sx="100000" sy="100000" kx="0" ky="0" algn="b" rotWithShape="0" blurRad="12700" dist="25400" dir="2700000">
                      <a:srgbClr val="393490"/>
                    </a:outerShdw>
                  </a:effectLst>
                  <a:uFill>
                    <a:solidFill>
                      <a:srgbClr val="000000"/>
                    </a:solidFill>
                  </a:uFill>
                  <a:latin typeface="Arial"/>
                  <a:ea typeface="Arial"/>
                  <a:cs typeface="Arial"/>
                  <a:sym typeface="Arial"/>
                </a:defRPr>
              </a:lvl1pPr>
            </a:lstStyle>
            <a:p>
              <a:pPr/>
              <a:r>
                <a:t>Genesis 10-11</a:t>
              </a:r>
            </a:p>
          </p:txBody>
        </p:sp>
        <p:sp>
          <p:nvSpPr>
            <p:cNvPr id="53" name="B) Understand Unity &amp; Diversity (10-11)"/>
            <p:cNvSpPr txBox="1"/>
            <p:nvPr/>
          </p:nvSpPr>
          <p:spPr>
            <a:xfrm>
              <a:off x="-1" y="1456588"/>
              <a:ext cx="10176756" cy="747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t">
              <a:noAutofit/>
            </a:bodyPr>
            <a:lstStyle>
              <a:lvl1pPr marL="54186" marR="54186" defTabSz="609600">
                <a:spcBef>
                  <a:spcPts val="6500"/>
                </a:spcBef>
                <a:defRPr sz="3300">
                  <a:uFill>
                    <a:solidFill>
                      <a:srgbClr val="000000"/>
                    </a:solidFill>
                  </a:uFill>
                  <a:latin typeface="Arial Black"/>
                  <a:ea typeface="Arial Black"/>
                  <a:cs typeface="Arial Black"/>
                  <a:sym typeface="Arial Black"/>
                </a:defRPr>
              </a:lvl1pPr>
            </a:lstStyle>
            <a:p>
              <a:pPr/>
              <a:r>
                <a:t>B) Understand Unity &amp; Diversity (10-11)</a:t>
              </a:r>
            </a:p>
          </p:txBody>
        </p:sp>
        <p:sp>
          <p:nvSpPr>
            <p:cNvPr id="54" name="Noah’s Sons and Babel"/>
            <p:cNvSpPr txBox="1"/>
            <p:nvPr/>
          </p:nvSpPr>
          <p:spPr>
            <a:xfrm>
              <a:off x="2290282" y="2608587"/>
              <a:ext cx="5176602" cy="6918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noAutofit/>
            </a:bodyPr>
            <a:lstStyle>
              <a:lvl1pPr defTabSz="457200">
                <a:spcBef>
                  <a:spcPts val="1600"/>
                </a:spcBef>
                <a:defRPr sz="3997">
                  <a:latin typeface="Arno Pro Semibold Italic"/>
                  <a:ea typeface="Arno Pro Semibold Italic"/>
                  <a:cs typeface="Arno Pro Semibold Italic"/>
                  <a:sym typeface="Arno Pro Semibold Italic"/>
                </a:defRPr>
              </a:lvl1pPr>
            </a:lstStyle>
            <a:p>
              <a:pPr/>
              <a:r>
                <a:t>Noah’s Sons and Babel </a:t>
              </a:r>
            </a:p>
          </p:txBody>
        </p:sp>
      </p:grpSp>
      <p:grpSp>
        <p:nvGrpSpPr>
          <p:cNvPr id="59" name="Group"/>
          <p:cNvGrpSpPr/>
          <p:nvPr/>
        </p:nvGrpSpPr>
        <p:grpSpPr>
          <a:xfrm>
            <a:off x="3269790" y="1611312"/>
            <a:ext cx="8050353" cy="3279626"/>
            <a:chOff x="0" y="20846"/>
            <a:chExt cx="8050352" cy="3279625"/>
          </a:xfrm>
        </p:grpSpPr>
        <p:sp>
          <p:nvSpPr>
            <p:cNvPr id="56" name="Genesis 5-9"/>
            <p:cNvSpPr/>
            <p:nvPr/>
          </p:nvSpPr>
          <p:spPr>
            <a:xfrm>
              <a:off x="1525205" y="20846"/>
              <a:ext cx="4525097" cy="1099225"/>
            </a:xfrm>
            <a:prstGeom prst="roundRect">
              <a:avLst>
                <a:gd name="adj" fmla="val 22059"/>
              </a:avLst>
            </a:prstGeom>
            <a:solidFill>
              <a:srgbClr val="D27355"/>
            </a:solidFill>
            <a:ln w="3175" cap="flat">
              <a:solidFill>
                <a:srgbClr val="000000"/>
              </a:solidFill>
              <a:prstDash val="solid"/>
              <a:round/>
            </a:ln>
            <a:effectLst>
              <a:outerShdw sx="100000" sy="100000" kx="0" ky="0" algn="b" rotWithShape="0" blurRad="38100" dist="50800" dir="2700000">
                <a:srgbClr val="923808"/>
              </a:outerShdw>
            </a:effectLst>
            <a:extLst>
              <a:ext uri="{C572A759-6A51-4108-AA02-DFA0A04FC94B}">
                <ma14:wrappingTextBoxFlag xmlns:ma14="http://schemas.microsoft.com/office/mac/drawingml/2011/main" val="1"/>
              </a:ext>
            </a:extLst>
          </p:spPr>
          <p:txBody>
            <a:bodyPr wrap="square" lIns="40640" tIns="40640" rIns="40640" bIns="40640" numCol="1" anchor="ctr">
              <a:noAutofit/>
            </a:bodyPr>
            <a:lstStyle>
              <a:lvl1pPr marL="54186" marR="54186" defTabSz="609600">
                <a:defRPr b="1" sz="3400">
                  <a:effectLst>
                    <a:outerShdw sx="100000" sy="100000" kx="0" ky="0" algn="b" rotWithShape="0" blurRad="12700" dist="25400" dir="2700000">
                      <a:srgbClr val="393490"/>
                    </a:outerShdw>
                  </a:effectLst>
                  <a:uFill>
                    <a:solidFill>
                      <a:srgbClr val="000000"/>
                    </a:solidFill>
                  </a:uFill>
                  <a:latin typeface="Arial"/>
                  <a:ea typeface="Arial"/>
                  <a:cs typeface="Arial"/>
                  <a:sym typeface="Arial"/>
                </a:defRPr>
              </a:lvl1pPr>
            </a:lstStyle>
            <a:p>
              <a:pPr/>
              <a:r>
                <a:t>Genesis 5-9</a:t>
              </a:r>
            </a:p>
          </p:txBody>
        </p:sp>
        <p:sp>
          <p:nvSpPr>
            <p:cNvPr id="57" name="A) Preserve the Godly Seed (5-9)"/>
            <p:cNvSpPr txBox="1"/>
            <p:nvPr/>
          </p:nvSpPr>
          <p:spPr>
            <a:xfrm>
              <a:off x="-1" y="1447518"/>
              <a:ext cx="8050353" cy="782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t">
              <a:noAutofit/>
            </a:bodyPr>
            <a:lstStyle>
              <a:lvl1pPr marL="54186" marR="54186" defTabSz="609600">
                <a:spcBef>
                  <a:spcPts val="6500"/>
                </a:spcBef>
                <a:defRPr sz="3300">
                  <a:uFill>
                    <a:solidFill>
                      <a:srgbClr val="000000"/>
                    </a:solidFill>
                  </a:uFill>
                  <a:latin typeface="Arial Black"/>
                  <a:ea typeface="Arial Black"/>
                  <a:cs typeface="Arial Black"/>
                  <a:sym typeface="Arial Black"/>
                </a:defRPr>
              </a:lvl1pPr>
            </a:lstStyle>
            <a:p>
              <a:pPr/>
              <a:r>
                <a:t>A) Preserve the Godly Seed (5-9)</a:t>
              </a:r>
            </a:p>
          </p:txBody>
        </p:sp>
        <p:sp>
          <p:nvSpPr>
            <p:cNvPr id="58" name="Noah and His Ancestors"/>
            <p:cNvSpPr txBox="1"/>
            <p:nvPr/>
          </p:nvSpPr>
          <p:spPr>
            <a:xfrm>
              <a:off x="983391" y="2576180"/>
              <a:ext cx="5608725" cy="7242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noAutofit/>
            </a:bodyPr>
            <a:lstStyle>
              <a:lvl1pPr defTabSz="457200">
                <a:spcBef>
                  <a:spcPts val="1600"/>
                </a:spcBef>
                <a:defRPr sz="3997">
                  <a:latin typeface="Arno Pro Semibold Italic"/>
                  <a:ea typeface="Arno Pro Semibold Italic"/>
                  <a:cs typeface="Arno Pro Semibold Italic"/>
                  <a:sym typeface="Arno Pro Semibold Italic"/>
                </a:defRPr>
              </a:lvl1pPr>
            </a:lstStyle>
            <a:p>
              <a:pPr/>
              <a:r>
                <a:t>Noah and His Ancestors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59"/>
                                        </p:tgtEl>
                                        <p:attrNameLst>
                                          <p:attrName>style.visibility</p:attrName>
                                        </p:attrNameLst>
                                      </p:cBhvr>
                                      <p:to>
                                        <p:strVal val="visible"/>
                                      </p:to>
                                    </p:set>
                                    <p:anim calcmode="lin" valueType="num">
                                      <p:cBhvr>
                                        <p:cTn id="7" dur="3250" fill="hold"/>
                                        <p:tgtEl>
                                          <p:spTgt spid="59"/>
                                        </p:tgtEl>
                                        <p:attrNameLst>
                                          <p:attrName>ppt_w</p:attrName>
                                        </p:attrNameLst>
                                      </p:cBhvr>
                                      <p:tavLst>
                                        <p:tav tm="0">
                                          <p:val>
                                            <p:fltVal val="0"/>
                                          </p:val>
                                        </p:tav>
                                        <p:tav tm="100000">
                                          <p:val>
                                            <p:strVal val="#ppt_w"/>
                                          </p:val>
                                        </p:tav>
                                      </p:tavLst>
                                    </p:anim>
                                    <p:anim calcmode="lin" valueType="num">
                                      <p:cBhvr>
                                        <p:cTn id="8" dur="3250" fill="hold"/>
                                        <p:tgtEl>
                                          <p:spTgt spid="59"/>
                                        </p:tgtEl>
                                        <p:attrNameLst>
                                          <p:attrName>ppt_h</p:attrName>
                                        </p:attrNameLst>
                                      </p:cBhvr>
                                      <p:tavLst>
                                        <p:tav tm="0">
                                          <p:val>
                                            <p:fltVal val="0"/>
                                          </p:val>
                                        </p:tav>
                                        <p:tav tm="100000">
                                          <p:val>
                                            <p:strVal val="#ppt_h"/>
                                          </p:val>
                                        </p:tav>
                                      </p:tavLst>
                                    </p:anim>
                                    <p:anim calcmode="lin" valueType="num">
                                      <p:cBhvr>
                                        <p:cTn id="9" dur="3250" fill="hold"/>
                                        <p:tgtEl>
                                          <p:spTgt spid="59"/>
                                        </p:tgtEl>
                                        <p:attrNameLst>
                                          <p:attrName>ppt_x</p:attrName>
                                        </p:attrNameLst>
                                      </p:cBhvr>
                                      <p:tavLst>
                                        <p:tav tm="0" fmla="#ppt_x+(cos(-2*pi*(1-$))*-#ppt_x-sin(-2*pi*(1-$))*(1-#ppt_y))*(1-$)">
                                          <p:val>
                                            <p:fltVal val="0"/>
                                          </p:val>
                                        </p:tav>
                                        <p:tav tm="100000">
                                          <p:val>
                                            <p:fltVal val="1"/>
                                          </p:val>
                                        </p:tav>
                                      </p:tavLst>
                                    </p:anim>
                                    <p:anim calcmode="lin" valueType="num">
                                      <p:cBhvr>
                                        <p:cTn id="10" dur="3250" fill="hold"/>
                                        <p:tgtEl>
                                          <p:spTgt spid="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15" grpId="2" fill="hold">
                                  <p:stCondLst>
                                    <p:cond delay="0"/>
                                  </p:stCondLst>
                                  <p:iterate type="el" backwards="0">
                                    <p:tmAbs val="0"/>
                                  </p:iterate>
                                  <p:childTnLst>
                                    <p:set>
                                      <p:cBhvr>
                                        <p:cTn id="14" fill="hold"/>
                                        <p:tgtEl>
                                          <p:spTgt spid="55"/>
                                        </p:tgtEl>
                                        <p:attrNameLst>
                                          <p:attrName>style.visibility</p:attrName>
                                        </p:attrNameLst>
                                      </p:cBhvr>
                                      <p:to>
                                        <p:strVal val="visible"/>
                                      </p:to>
                                    </p:set>
                                    <p:anim calcmode="lin" valueType="num">
                                      <p:cBhvr>
                                        <p:cTn id="15" dur="3250" fill="hold"/>
                                        <p:tgtEl>
                                          <p:spTgt spid="55"/>
                                        </p:tgtEl>
                                        <p:attrNameLst>
                                          <p:attrName>ppt_w</p:attrName>
                                        </p:attrNameLst>
                                      </p:cBhvr>
                                      <p:tavLst>
                                        <p:tav tm="0">
                                          <p:val>
                                            <p:fltVal val="0"/>
                                          </p:val>
                                        </p:tav>
                                        <p:tav tm="100000">
                                          <p:val>
                                            <p:strVal val="#ppt_w"/>
                                          </p:val>
                                        </p:tav>
                                      </p:tavLst>
                                    </p:anim>
                                    <p:anim calcmode="lin" valueType="num">
                                      <p:cBhvr>
                                        <p:cTn id="16" dur="3250" fill="hold"/>
                                        <p:tgtEl>
                                          <p:spTgt spid="55"/>
                                        </p:tgtEl>
                                        <p:attrNameLst>
                                          <p:attrName>ppt_h</p:attrName>
                                        </p:attrNameLst>
                                      </p:cBhvr>
                                      <p:tavLst>
                                        <p:tav tm="0">
                                          <p:val>
                                            <p:fltVal val="0"/>
                                          </p:val>
                                        </p:tav>
                                        <p:tav tm="100000">
                                          <p:val>
                                            <p:strVal val="#ppt_h"/>
                                          </p:val>
                                        </p:tav>
                                      </p:tavLst>
                                    </p:anim>
                                    <p:anim calcmode="lin" valueType="num">
                                      <p:cBhvr>
                                        <p:cTn id="17" dur="3250" fill="hold"/>
                                        <p:tgtEl>
                                          <p:spTgt spid="55"/>
                                        </p:tgtEl>
                                        <p:attrNameLst>
                                          <p:attrName>ppt_x</p:attrName>
                                        </p:attrNameLst>
                                      </p:cBhvr>
                                      <p:tavLst>
                                        <p:tav tm="0" fmla="#ppt_x+(cos(-2*pi*(1-$))*-#ppt_x-sin(-2*pi*(1-$))*(1-#ppt_y))*(1-$)">
                                          <p:val>
                                            <p:fltVal val="0"/>
                                          </p:val>
                                        </p:tav>
                                        <p:tav tm="100000">
                                          <p:val>
                                            <p:fltVal val="1"/>
                                          </p:val>
                                        </p:tav>
                                      </p:tavLst>
                                    </p:anim>
                                    <p:anim calcmode="lin" valueType="num">
                                      <p:cBhvr>
                                        <p:cTn id="18" dur="325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1"/>
      <p:bldP build="whole" bldLvl="1" animBg="1" rev="0" advAuto="0" spid="55"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Unity &amp; Diversity (Gen 10-11)"/>
          <p:cNvSpPr txBox="1"/>
          <p:nvPr>
            <p:ph type="title"/>
          </p:nvPr>
        </p:nvSpPr>
        <p:spPr>
          <a:prstGeom prst="rect">
            <a:avLst/>
          </a:prstGeom>
        </p:spPr>
        <p:txBody>
          <a:bodyPr/>
          <a:lstStyle/>
          <a:p>
            <a:pPr/>
            <a:r>
              <a:t>Unity &amp; Diversity (Gen 10-11)</a:t>
            </a:r>
          </a:p>
        </p:txBody>
      </p:sp>
      <p:graphicFrame>
        <p:nvGraphicFramePr>
          <p:cNvPr id="62" name="Table"/>
          <p:cNvGraphicFramePr/>
          <p:nvPr/>
        </p:nvGraphicFramePr>
        <p:xfrm>
          <a:off x="2229713" y="3029549"/>
          <a:ext cx="10093379" cy="658256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40339"/>
                <a:gridCol w="5040339"/>
              </a:tblGrid>
              <a:tr h="1975252">
                <a:tc>
                  <a:txBody>
                    <a:bodyPr/>
                    <a:lstStyle/>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latin typeface="Times"/>
                          <a:ea typeface="Times"/>
                          <a:cs typeface="Times"/>
                          <a:sym typeface="Times"/>
                        </a:defRPr>
                      </a:pPr>
                      <a:r>
                        <a:rPr b="1"/>
                        <a:t>Genealogy – Noah’s Three Sons</a:t>
                      </a:r>
                      <a:endParaRPr b="1"/>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latin typeface="Times"/>
                          <a:ea typeface="Times"/>
                          <a:cs typeface="Times"/>
                          <a:sym typeface="Times"/>
                        </a:defRPr>
                      </a:pPr>
                      <a:r>
                        <a:rPr b="1"/>
                        <a:t>Genesis 10:1-32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DFDB3"/>
                    </a:solidFill>
                  </a:tcPr>
                </a:tc>
                <a:tc>
                  <a:txBody>
                    <a:bodyPr/>
                    <a:lstStyle/>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Times"/>
                          <a:ea typeface="Times"/>
                          <a:cs typeface="Times"/>
                          <a:sym typeface="Times"/>
                        </a:defRPr>
                      </a:pPr>
                      <a:r>
                        <a:rPr b="1"/>
                        <a:t>Shows how the different races developed under Noah’s grandsons.</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DFDB3"/>
                    </a:solidFill>
                  </a:tcPr>
                </a:tc>
              </a:tr>
              <a:tr h="1975252">
                <a:tc>
                  <a:txBody>
                    <a:bodyPr/>
                    <a:lstStyle/>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latin typeface="Times"/>
                          <a:ea typeface="Times"/>
                          <a:cs typeface="Times"/>
                          <a:sym typeface="Times"/>
                        </a:defRPr>
                      </a:pPr>
                      <a:r>
                        <a:rPr b="1"/>
                        <a:t>Narrative – Tower of Babel</a:t>
                      </a:r>
                      <a:endParaRPr b="1"/>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latin typeface="Times"/>
                          <a:ea typeface="Times"/>
                          <a:cs typeface="Times"/>
                          <a:sym typeface="Times"/>
                        </a:defRPr>
                      </a:pPr>
                      <a:r>
                        <a:rPr b="1"/>
                        <a:t>Genesis 11:1-9</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C4FEFA"/>
                    </a:solidFill>
                  </a:tcPr>
                </a:tc>
                <a:tc>
                  <a:txBody>
                    <a:bodyPr/>
                    <a:lstStyle/>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Times"/>
                          <a:ea typeface="Times"/>
                          <a:cs typeface="Times"/>
                          <a:sym typeface="Times"/>
                        </a:defRPr>
                      </a:pPr>
                      <a:r>
                        <a:rPr b="1"/>
                        <a:t>Reveals the reason for the many thousands of languages forming barriers between cultures. </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C4FEFA"/>
                    </a:solidFill>
                  </a:tcPr>
                </a:tc>
              </a:tr>
              <a:tr h="2619356">
                <a:tc>
                  <a:txBody>
                    <a:bodyPr/>
                    <a:lstStyle/>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latin typeface="Times"/>
                          <a:ea typeface="Times"/>
                          <a:cs typeface="Times"/>
                          <a:sym typeface="Times"/>
                        </a:defRPr>
                      </a:pPr>
                      <a:r>
                        <a:rPr b="1"/>
                        <a:t>Genealogy – Shem’s line</a:t>
                      </a:r>
                      <a:endParaRPr b="1"/>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latin typeface="Times"/>
                          <a:ea typeface="Times"/>
                          <a:cs typeface="Times"/>
                          <a:sym typeface="Times"/>
                        </a:defRPr>
                      </a:pPr>
                      <a:r>
                        <a:rPr b="1"/>
                        <a:t>Genesis 11:10-32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DFDB3"/>
                    </a:solidFill>
                  </a:tcPr>
                </a:tc>
                <a:tc>
                  <a:txBody>
                    <a:bodyPr/>
                    <a:lstStyle/>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Times"/>
                          <a:ea typeface="Times"/>
                          <a:cs typeface="Times"/>
                          <a:sym typeface="Times"/>
                        </a:defRPr>
                      </a:pPr>
                      <a:r>
                        <a:rPr b="1"/>
                        <a:t>Focuses us on the line of men through which God revealed His truth and would send a Savior.</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DFDB3"/>
                    </a:solidFill>
                  </a:tcPr>
                </a:tc>
              </a:tr>
            </a:tbl>
          </a:graphicData>
        </a:graphic>
      </p:graphicFrame>
      <p:pic>
        <p:nvPicPr>
          <p:cNvPr id="63" name="image.png" descr="image.png"/>
          <p:cNvPicPr>
            <a:picLocks noChangeAspect="0"/>
          </p:cNvPicPr>
          <p:nvPr/>
        </p:nvPicPr>
        <p:blipFill>
          <a:blip r:embed="rId2">
            <a:extLst/>
          </a:blip>
          <a:srcRect l="607" t="2464" r="1102" b="2391"/>
          <a:stretch>
            <a:fillRect/>
          </a:stretch>
        </p:blipFill>
        <p:spPr>
          <a:xfrm>
            <a:off x="3070186" y="1053535"/>
            <a:ext cx="8357638" cy="2191081"/>
          </a:xfrm>
          <a:custGeom>
            <a:avLst/>
            <a:gdLst/>
            <a:ahLst/>
            <a:cxnLst>
              <a:cxn ang="0">
                <a:pos x="wd2" y="hd2"/>
              </a:cxn>
              <a:cxn ang="5400000">
                <a:pos x="wd2" y="hd2"/>
              </a:cxn>
              <a:cxn ang="10800000">
                <a:pos x="wd2" y="hd2"/>
              </a:cxn>
              <a:cxn ang="16200000">
                <a:pos x="wd2" y="hd2"/>
              </a:cxn>
            </a:cxnLst>
            <a:rect l="0" t="0" r="r" b="b"/>
            <a:pathLst>
              <a:path w="21045" h="21582" fill="norm" stroke="1" extrusionOk="0">
                <a:moveTo>
                  <a:pt x="10409" y="3"/>
                </a:moveTo>
                <a:cubicBezTo>
                  <a:pt x="9200" y="41"/>
                  <a:pt x="7874" y="645"/>
                  <a:pt x="7498" y="1390"/>
                </a:cubicBezTo>
                <a:cubicBezTo>
                  <a:pt x="7437" y="1510"/>
                  <a:pt x="7363" y="1693"/>
                  <a:pt x="7333" y="1797"/>
                </a:cubicBezTo>
                <a:cubicBezTo>
                  <a:pt x="7273" y="2002"/>
                  <a:pt x="6154" y="2473"/>
                  <a:pt x="6061" y="2332"/>
                </a:cubicBezTo>
                <a:cubicBezTo>
                  <a:pt x="6031" y="2288"/>
                  <a:pt x="6017" y="2165"/>
                  <a:pt x="6029" y="2047"/>
                </a:cubicBezTo>
                <a:cubicBezTo>
                  <a:pt x="6058" y="1751"/>
                  <a:pt x="6015" y="1794"/>
                  <a:pt x="5899" y="2176"/>
                </a:cubicBezTo>
                <a:cubicBezTo>
                  <a:pt x="5802" y="2494"/>
                  <a:pt x="5783" y="2506"/>
                  <a:pt x="5505" y="2422"/>
                </a:cubicBezTo>
                <a:cubicBezTo>
                  <a:pt x="5287" y="2357"/>
                  <a:pt x="5219" y="2373"/>
                  <a:pt x="5237" y="2489"/>
                </a:cubicBezTo>
                <a:cubicBezTo>
                  <a:pt x="5252" y="2584"/>
                  <a:pt x="5226" y="2697"/>
                  <a:pt x="5169" y="2782"/>
                </a:cubicBezTo>
                <a:cubicBezTo>
                  <a:pt x="5093" y="2896"/>
                  <a:pt x="5064" y="2873"/>
                  <a:pt x="5003" y="2649"/>
                </a:cubicBezTo>
                <a:cubicBezTo>
                  <a:pt x="4931" y="2382"/>
                  <a:pt x="4761" y="2286"/>
                  <a:pt x="4694" y="2477"/>
                </a:cubicBezTo>
                <a:cubicBezTo>
                  <a:pt x="4676" y="2531"/>
                  <a:pt x="4643" y="2698"/>
                  <a:pt x="4623" y="2845"/>
                </a:cubicBezTo>
                <a:cubicBezTo>
                  <a:pt x="4565" y="3249"/>
                  <a:pt x="4459" y="3187"/>
                  <a:pt x="4446" y="2743"/>
                </a:cubicBezTo>
                <a:cubicBezTo>
                  <a:pt x="4437" y="2463"/>
                  <a:pt x="4416" y="2375"/>
                  <a:pt x="4358" y="2375"/>
                </a:cubicBezTo>
                <a:cubicBezTo>
                  <a:pt x="4292" y="2375"/>
                  <a:pt x="4282" y="2435"/>
                  <a:pt x="4295" y="2762"/>
                </a:cubicBezTo>
                <a:cubicBezTo>
                  <a:pt x="4312" y="3214"/>
                  <a:pt x="4291" y="3278"/>
                  <a:pt x="4082" y="3431"/>
                </a:cubicBezTo>
                <a:cubicBezTo>
                  <a:pt x="3938" y="3536"/>
                  <a:pt x="3919" y="3517"/>
                  <a:pt x="3872" y="3235"/>
                </a:cubicBezTo>
                <a:cubicBezTo>
                  <a:pt x="3832" y="2997"/>
                  <a:pt x="3829" y="2866"/>
                  <a:pt x="3858" y="2653"/>
                </a:cubicBezTo>
                <a:cubicBezTo>
                  <a:pt x="3888" y="2431"/>
                  <a:pt x="3886" y="2375"/>
                  <a:pt x="3844" y="2375"/>
                </a:cubicBezTo>
                <a:cubicBezTo>
                  <a:pt x="3773" y="2375"/>
                  <a:pt x="3686" y="2938"/>
                  <a:pt x="3697" y="3325"/>
                </a:cubicBezTo>
                <a:cubicBezTo>
                  <a:pt x="3705" y="3599"/>
                  <a:pt x="3691" y="3646"/>
                  <a:pt x="3606" y="3646"/>
                </a:cubicBezTo>
                <a:cubicBezTo>
                  <a:pt x="3511" y="3646"/>
                  <a:pt x="3507" y="3616"/>
                  <a:pt x="3504" y="3044"/>
                </a:cubicBezTo>
                <a:lnTo>
                  <a:pt x="3501" y="2442"/>
                </a:lnTo>
                <a:lnTo>
                  <a:pt x="3297" y="2403"/>
                </a:lnTo>
                <a:lnTo>
                  <a:pt x="3092" y="2364"/>
                </a:lnTo>
                <a:lnTo>
                  <a:pt x="3092" y="3040"/>
                </a:lnTo>
                <a:cubicBezTo>
                  <a:pt x="3092" y="3643"/>
                  <a:pt x="3100" y="3712"/>
                  <a:pt x="3167" y="3712"/>
                </a:cubicBezTo>
                <a:cubicBezTo>
                  <a:pt x="3252" y="3712"/>
                  <a:pt x="3307" y="3955"/>
                  <a:pt x="3239" y="4029"/>
                </a:cubicBezTo>
                <a:cubicBezTo>
                  <a:pt x="3215" y="4056"/>
                  <a:pt x="3056" y="4181"/>
                  <a:pt x="2888" y="4307"/>
                </a:cubicBezTo>
                <a:cubicBezTo>
                  <a:pt x="2550" y="4558"/>
                  <a:pt x="1872" y="5272"/>
                  <a:pt x="1473" y="5796"/>
                </a:cubicBezTo>
                <a:cubicBezTo>
                  <a:pt x="810" y="6666"/>
                  <a:pt x="194" y="8156"/>
                  <a:pt x="51" y="9232"/>
                </a:cubicBezTo>
                <a:cubicBezTo>
                  <a:pt x="17" y="9492"/>
                  <a:pt x="0" y="9837"/>
                  <a:pt x="0" y="10186"/>
                </a:cubicBezTo>
                <a:cubicBezTo>
                  <a:pt x="1" y="10535"/>
                  <a:pt x="18" y="10887"/>
                  <a:pt x="53" y="11152"/>
                </a:cubicBezTo>
                <a:cubicBezTo>
                  <a:pt x="421" y="13930"/>
                  <a:pt x="2523" y="16440"/>
                  <a:pt x="5615" y="17793"/>
                </a:cubicBezTo>
                <a:lnTo>
                  <a:pt x="6127" y="18016"/>
                </a:lnTo>
                <a:lnTo>
                  <a:pt x="6232" y="18489"/>
                </a:lnTo>
                <a:cubicBezTo>
                  <a:pt x="6324" y="18909"/>
                  <a:pt x="6370" y="18992"/>
                  <a:pt x="6640" y="19212"/>
                </a:cubicBezTo>
                <a:cubicBezTo>
                  <a:pt x="7251" y="19710"/>
                  <a:pt x="7498" y="19867"/>
                  <a:pt x="7848" y="19990"/>
                </a:cubicBezTo>
                <a:cubicBezTo>
                  <a:pt x="8381" y="20177"/>
                  <a:pt x="8763" y="20430"/>
                  <a:pt x="9689" y="21194"/>
                </a:cubicBezTo>
                <a:cubicBezTo>
                  <a:pt x="9942" y="21403"/>
                  <a:pt x="10191" y="21576"/>
                  <a:pt x="10242" y="21581"/>
                </a:cubicBezTo>
                <a:cubicBezTo>
                  <a:pt x="10404" y="21597"/>
                  <a:pt x="10672" y="21313"/>
                  <a:pt x="10766" y="21026"/>
                </a:cubicBezTo>
                <a:cubicBezTo>
                  <a:pt x="10858" y="20742"/>
                  <a:pt x="10864" y="20512"/>
                  <a:pt x="10809" y="19122"/>
                </a:cubicBezTo>
                <a:cubicBezTo>
                  <a:pt x="10798" y="18862"/>
                  <a:pt x="10828" y="18853"/>
                  <a:pt x="11991" y="18704"/>
                </a:cubicBezTo>
                <a:cubicBezTo>
                  <a:pt x="13296" y="18537"/>
                  <a:pt x="13700" y="18452"/>
                  <a:pt x="14191" y="18239"/>
                </a:cubicBezTo>
                <a:cubicBezTo>
                  <a:pt x="14369" y="18161"/>
                  <a:pt x="14723" y="18087"/>
                  <a:pt x="14978" y="18075"/>
                </a:cubicBezTo>
                <a:cubicBezTo>
                  <a:pt x="15286" y="18059"/>
                  <a:pt x="15459" y="17995"/>
                  <a:pt x="15493" y="17887"/>
                </a:cubicBezTo>
                <a:cubicBezTo>
                  <a:pt x="15520" y="17797"/>
                  <a:pt x="15696" y="17661"/>
                  <a:pt x="15881" y="17586"/>
                </a:cubicBezTo>
                <a:cubicBezTo>
                  <a:pt x="16423" y="17367"/>
                  <a:pt x="17338" y="16772"/>
                  <a:pt x="18060" y="16167"/>
                </a:cubicBezTo>
                <a:cubicBezTo>
                  <a:pt x="18791" y="15555"/>
                  <a:pt x="19199" y="15101"/>
                  <a:pt x="19850" y="14181"/>
                </a:cubicBezTo>
                <a:cubicBezTo>
                  <a:pt x="20135" y="13778"/>
                  <a:pt x="20599" y="12759"/>
                  <a:pt x="20766" y="12172"/>
                </a:cubicBezTo>
                <a:cubicBezTo>
                  <a:pt x="21600" y="9239"/>
                  <a:pt x="20542" y="6224"/>
                  <a:pt x="17940" y="4115"/>
                </a:cubicBezTo>
                <a:cubicBezTo>
                  <a:pt x="17837" y="4031"/>
                  <a:pt x="17646" y="3876"/>
                  <a:pt x="17514" y="3771"/>
                </a:cubicBezTo>
                <a:cubicBezTo>
                  <a:pt x="17383" y="3666"/>
                  <a:pt x="17099" y="3481"/>
                  <a:pt x="16884" y="3361"/>
                </a:cubicBezTo>
                <a:cubicBezTo>
                  <a:pt x="16668" y="3240"/>
                  <a:pt x="16456" y="3090"/>
                  <a:pt x="16411" y="3024"/>
                </a:cubicBezTo>
                <a:lnTo>
                  <a:pt x="16330" y="2903"/>
                </a:lnTo>
                <a:lnTo>
                  <a:pt x="16419" y="2579"/>
                </a:lnTo>
                <a:cubicBezTo>
                  <a:pt x="16523" y="2200"/>
                  <a:pt x="16526" y="2134"/>
                  <a:pt x="16455" y="1738"/>
                </a:cubicBezTo>
                <a:cubicBezTo>
                  <a:pt x="16416" y="1522"/>
                  <a:pt x="16368" y="1444"/>
                  <a:pt x="16276" y="1445"/>
                </a:cubicBezTo>
                <a:cubicBezTo>
                  <a:pt x="16207" y="1446"/>
                  <a:pt x="16134" y="1489"/>
                  <a:pt x="16114" y="1543"/>
                </a:cubicBezTo>
                <a:cubicBezTo>
                  <a:pt x="16045" y="1729"/>
                  <a:pt x="16030" y="2142"/>
                  <a:pt x="16080" y="2446"/>
                </a:cubicBezTo>
                <a:cubicBezTo>
                  <a:pt x="16108" y="2610"/>
                  <a:pt x="16121" y="2784"/>
                  <a:pt x="16109" y="2829"/>
                </a:cubicBezTo>
                <a:cubicBezTo>
                  <a:pt x="16070" y="2984"/>
                  <a:pt x="15910" y="2911"/>
                  <a:pt x="15834" y="2704"/>
                </a:cubicBezTo>
                <a:cubicBezTo>
                  <a:pt x="15771" y="2529"/>
                  <a:pt x="15759" y="2368"/>
                  <a:pt x="15759" y="1707"/>
                </a:cubicBezTo>
                <a:cubicBezTo>
                  <a:pt x="15759" y="1104"/>
                  <a:pt x="15773" y="888"/>
                  <a:pt x="15818" y="773"/>
                </a:cubicBezTo>
                <a:cubicBezTo>
                  <a:pt x="15874" y="632"/>
                  <a:pt x="15874" y="627"/>
                  <a:pt x="15815" y="698"/>
                </a:cubicBezTo>
                <a:cubicBezTo>
                  <a:pt x="15781" y="741"/>
                  <a:pt x="15717" y="777"/>
                  <a:pt x="15673" y="777"/>
                </a:cubicBezTo>
                <a:cubicBezTo>
                  <a:pt x="15609" y="777"/>
                  <a:pt x="15576" y="908"/>
                  <a:pt x="15521" y="1398"/>
                </a:cubicBezTo>
                <a:cubicBezTo>
                  <a:pt x="15443" y="2088"/>
                  <a:pt x="15425" y="2074"/>
                  <a:pt x="15302" y="1230"/>
                </a:cubicBezTo>
                <a:cubicBezTo>
                  <a:pt x="15241" y="815"/>
                  <a:pt x="15210" y="734"/>
                  <a:pt x="15103" y="710"/>
                </a:cubicBezTo>
                <a:cubicBezTo>
                  <a:pt x="15001" y="688"/>
                  <a:pt x="14986" y="715"/>
                  <a:pt x="15028" y="835"/>
                </a:cubicBezTo>
                <a:cubicBezTo>
                  <a:pt x="15067" y="946"/>
                  <a:pt x="15078" y="1176"/>
                  <a:pt x="15070" y="1715"/>
                </a:cubicBezTo>
                <a:lnTo>
                  <a:pt x="15060" y="2442"/>
                </a:lnTo>
                <a:lnTo>
                  <a:pt x="14950" y="2411"/>
                </a:lnTo>
                <a:cubicBezTo>
                  <a:pt x="14163" y="2172"/>
                  <a:pt x="13768" y="1971"/>
                  <a:pt x="13717" y="1789"/>
                </a:cubicBezTo>
                <a:cubicBezTo>
                  <a:pt x="13456" y="867"/>
                  <a:pt x="12379" y="186"/>
                  <a:pt x="10917" y="18"/>
                </a:cubicBezTo>
                <a:cubicBezTo>
                  <a:pt x="10752" y="-1"/>
                  <a:pt x="10582" y="-3"/>
                  <a:pt x="10409" y="3"/>
                </a:cubicBezTo>
                <a:close/>
                <a:moveTo>
                  <a:pt x="16854" y="648"/>
                </a:moveTo>
                <a:cubicBezTo>
                  <a:pt x="16851" y="663"/>
                  <a:pt x="16867" y="714"/>
                  <a:pt x="16898" y="808"/>
                </a:cubicBezTo>
                <a:cubicBezTo>
                  <a:pt x="16988" y="1082"/>
                  <a:pt x="16946" y="1441"/>
                  <a:pt x="16824" y="1441"/>
                </a:cubicBezTo>
                <a:cubicBezTo>
                  <a:pt x="16704" y="1441"/>
                  <a:pt x="16645" y="1660"/>
                  <a:pt x="16645" y="2110"/>
                </a:cubicBezTo>
                <a:cubicBezTo>
                  <a:pt x="16645" y="2300"/>
                  <a:pt x="16663" y="2530"/>
                  <a:pt x="16686" y="2618"/>
                </a:cubicBezTo>
                <a:cubicBezTo>
                  <a:pt x="16709" y="2709"/>
                  <a:pt x="16822" y="2778"/>
                  <a:pt x="16949" y="2778"/>
                </a:cubicBezTo>
                <a:cubicBezTo>
                  <a:pt x="17121" y="2778"/>
                  <a:pt x="17160" y="2742"/>
                  <a:pt x="17129" y="2618"/>
                </a:cubicBezTo>
                <a:cubicBezTo>
                  <a:pt x="17105" y="2527"/>
                  <a:pt x="17089" y="2093"/>
                  <a:pt x="17089" y="1617"/>
                </a:cubicBezTo>
                <a:cubicBezTo>
                  <a:pt x="17089" y="1034"/>
                  <a:pt x="17075" y="774"/>
                  <a:pt x="17046" y="773"/>
                </a:cubicBezTo>
                <a:cubicBezTo>
                  <a:pt x="17022" y="772"/>
                  <a:pt x="16965" y="735"/>
                  <a:pt x="16918" y="691"/>
                </a:cubicBezTo>
                <a:cubicBezTo>
                  <a:pt x="16877" y="652"/>
                  <a:pt x="16856" y="632"/>
                  <a:pt x="16854" y="648"/>
                </a:cubicBezTo>
                <a:close/>
                <a:moveTo>
                  <a:pt x="17889" y="1441"/>
                </a:moveTo>
                <a:lnTo>
                  <a:pt x="17889" y="2110"/>
                </a:lnTo>
                <a:cubicBezTo>
                  <a:pt x="17889" y="2732"/>
                  <a:pt x="17896" y="2778"/>
                  <a:pt x="17975" y="2778"/>
                </a:cubicBezTo>
                <a:cubicBezTo>
                  <a:pt x="18053" y="2778"/>
                  <a:pt x="18060" y="2727"/>
                  <a:pt x="18060" y="2211"/>
                </a:cubicBezTo>
                <a:cubicBezTo>
                  <a:pt x="18060" y="1651"/>
                  <a:pt x="18062" y="1645"/>
                  <a:pt x="18171" y="1687"/>
                </a:cubicBezTo>
                <a:cubicBezTo>
                  <a:pt x="18234" y="1712"/>
                  <a:pt x="18282" y="1668"/>
                  <a:pt x="18282" y="1586"/>
                </a:cubicBezTo>
                <a:cubicBezTo>
                  <a:pt x="18282" y="1500"/>
                  <a:pt x="18202" y="1441"/>
                  <a:pt x="18085" y="1441"/>
                </a:cubicBezTo>
                <a:lnTo>
                  <a:pt x="17889" y="1441"/>
                </a:lnTo>
                <a:close/>
                <a:moveTo>
                  <a:pt x="18469" y="1441"/>
                </a:moveTo>
                <a:lnTo>
                  <a:pt x="18469" y="2110"/>
                </a:lnTo>
                <a:lnTo>
                  <a:pt x="18469" y="2778"/>
                </a:lnTo>
                <a:lnTo>
                  <a:pt x="18674" y="2778"/>
                </a:lnTo>
                <a:lnTo>
                  <a:pt x="18879" y="2778"/>
                </a:lnTo>
                <a:lnTo>
                  <a:pt x="18867" y="2110"/>
                </a:lnTo>
                <a:lnTo>
                  <a:pt x="18855" y="1441"/>
                </a:lnTo>
                <a:lnTo>
                  <a:pt x="18662" y="1441"/>
                </a:lnTo>
                <a:lnTo>
                  <a:pt x="18469" y="1441"/>
                </a:lnTo>
                <a:close/>
                <a:moveTo>
                  <a:pt x="17554" y="1453"/>
                </a:moveTo>
                <a:cubicBezTo>
                  <a:pt x="17477" y="1414"/>
                  <a:pt x="17392" y="1485"/>
                  <a:pt x="17363" y="1699"/>
                </a:cubicBezTo>
                <a:cubicBezTo>
                  <a:pt x="17313" y="2061"/>
                  <a:pt x="17318" y="2323"/>
                  <a:pt x="17380" y="2567"/>
                </a:cubicBezTo>
                <a:cubicBezTo>
                  <a:pt x="17438" y="2794"/>
                  <a:pt x="17617" y="2854"/>
                  <a:pt x="17648" y="2657"/>
                </a:cubicBezTo>
                <a:cubicBezTo>
                  <a:pt x="17659" y="2590"/>
                  <a:pt x="17638" y="2565"/>
                  <a:pt x="17602" y="2602"/>
                </a:cubicBezTo>
                <a:cubicBezTo>
                  <a:pt x="17560" y="2645"/>
                  <a:pt x="17525" y="2576"/>
                  <a:pt x="17501" y="2407"/>
                </a:cubicBezTo>
                <a:cubicBezTo>
                  <a:pt x="17457" y="2080"/>
                  <a:pt x="17482" y="1977"/>
                  <a:pt x="17605" y="1977"/>
                </a:cubicBezTo>
                <a:cubicBezTo>
                  <a:pt x="17658" y="1977"/>
                  <a:pt x="17702" y="1930"/>
                  <a:pt x="17702" y="1871"/>
                </a:cubicBezTo>
                <a:cubicBezTo>
                  <a:pt x="17702" y="1642"/>
                  <a:pt x="17632" y="1491"/>
                  <a:pt x="17554" y="1453"/>
                </a:cubicBezTo>
                <a:close/>
                <a:moveTo>
                  <a:pt x="4316" y="1590"/>
                </a:moveTo>
                <a:cubicBezTo>
                  <a:pt x="4305" y="1606"/>
                  <a:pt x="4303" y="1665"/>
                  <a:pt x="4303" y="1777"/>
                </a:cubicBezTo>
                <a:cubicBezTo>
                  <a:pt x="4303" y="1888"/>
                  <a:pt x="4333" y="1977"/>
                  <a:pt x="4371" y="1977"/>
                </a:cubicBezTo>
                <a:cubicBezTo>
                  <a:pt x="4452" y="1977"/>
                  <a:pt x="4461" y="1771"/>
                  <a:pt x="4385" y="1656"/>
                </a:cubicBezTo>
                <a:cubicBezTo>
                  <a:pt x="4347" y="1599"/>
                  <a:pt x="4327" y="1574"/>
                  <a:pt x="4316" y="1590"/>
                </a:cubicBezTo>
                <a:close/>
                <a:moveTo>
                  <a:pt x="2576" y="1617"/>
                </a:moveTo>
                <a:cubicBezTo>
                  <a:pt x="2560" y="1597"/>
                  <a:pt x="2501" y="1953"/>
                  <a:pt x="2445" y="2411"/>
                </a:cubicBezTo>
                <a:cubicBezTo>
                  <a:pt x="2389" y="2868"/>
                  <a:pt x="2322" y="3349"/>
                  <a:pt x="2295" y="3478"/>
                </a:cubicBezTo>
                <a:cubicBezTo>
                  <a:pt x="2251" y="3688"/>
                  <a:pt x="2255" y="3712"/>
                  <a:pt x="2326" y="3712"/>
                </a:cubicBezTo>
                <a:cubicBezTo>
                  <a:pt x="2369" y="3712"/>
                  <a:pt x="2395" y="3673"/>
                  <a:pt x="2383" y="3626"/>
                </a:cubicBezTo>
                <a:cubicBezTo>
                  <a:pt x="2340" y="3457"/>
                  <a:pt x="2432" y="3044"/>
                  <a:pt x="2513" y="3044"/>
                </a:cubicBezTo>
                <a:cubicBezTo>
                  <a:pt x="2594" y="3044"/>
                  <a:pt x="2685" y="3457"/>
                  <a:pt x="2642" y="3626"/>
                </a:cubicBezTo>
                <a:cubicBezTo>
                  <a:pt x="2630" y="3673"/>
                  <a:pt x="2677" y="3712"/>
                  <a:pt x="2746" y="3712"/>
                </a:cubicBezTo>
                <a:lnTo>
                  <a:pt x="2872" y="3712"/>
                </a:lnTo>
                <a:lnTo>
                  <a:pt x="2780" y="3146"/>
                </a:lnTo>
                <a:cubicBezTo>
                  <a:pt x="2729" y="2834"/>
                  <a:pt x="2668" y="2368"/>
                  <a:pt x="2646" y="2113"/>
                </a:cubicBezTo>
                <a:cubicBezTo>
                  <a:pt x="2623" y="1859"/>
                  <a:pt x="2592" y="1637"/>
                  <a:pt x="2576" y="1617"/>
                </a:cubicBezTo>
                <a:close/>
                <a:moveTo>
                  <a:pt x="3997" y="2375"/>
                </a:moveTo>
                <a:cubicBezTo>
                  <a:pt x="3951" y="2375"/>
                  <a:pt x="3936" y="2439"/>
                  <a:pt x="3949" y="2575"/>
                </a:cubicBezTo>
                <a:cubicBezTo>
                  <a:pt x="3960" y="2685"/>
                  <a:pt x="3991" y="2778"/>
                  <a:pt x="4017" y="2778"/>
                </a:cubicBezTo>
                <a:cubicBezTo>
                  <a:pt x="4043" y="2778"/>
                  <a:pt x="4064" y="2685"/>
                  <a:pt x="4064" y="2575"/>
                </a:cubicBezTo>
                <a:cubicBezTo>
                  <a:pt x="4064" y="2465"/>
                  <a:pt x="4034" y="2375"/>
                  <a:pt x="3997" y="2375"/>
                </a:cubicBezTo>
                <a:close/>
              </a:path>
            </a:pathLst>
          </a:custGeom>
          <a:ln w="12700"/>
          <a:effectLst>
            <a:outerShdw sx="100000" sy="100000" kx="0" ky="0" algn="b" rotWithShape="0" blurRad="127000" dist="76200" dir="2700000">
              <a:srgbClr val="000000">
                <a:alpha val="75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63"/>
                                        </p:tgtEl>
                                        <p:attrNameLst>
                                          <p:attrName>style.visibility</p:attrName>
                                        </p:attrNameLst>
                                      </p:cBhvr>
                                      <p:to>
                                        <p:strVal val="visible"/>
                                      </p:to>
                                    </p:set>
                                    <p:animEffect filter="wipe(up)" transition="in">
                                      <p:cBhvr>
                                        <p:cTn id="7" dur="2250"/>
                                        <p:tgtEl>
                                          <p:spTgt spid="63"/>
                                        </p:tgtEl>
                                      </p:cBhvr>
                                    </p:animEffect>
                                  </p:childTnLst>
                                </p:cTn>
                              </p:par>
                            </p:childTnLst>
                          </p:cTn>
                        </p:par>
                        <p:par>
                          <p:cTn id="8" fill="hold">
                            <p:stCondLst>
                              <p:cond delay="2250"/>
                            </p:stCondLst>
                            <p:childTnLst>
                              <p:par>
                                <p:cTn id="9" presetClass="entr" nodeType="afterEffect" presetSubtype="8" presetID="2" grpId="2" fill="hold">
                                  <p:stCondLst>
                                    <p:cond delay="300"/>
                                  </p:stCondLst>
                                  <p:iterate type="el" backwards="0">
                                    <p:tmAbs val="0"/>
                                  </p:iterate>
                                  <p:childTnLst>
                                    <p:set>
                                      <p:cBhvr>
                                        <p:cTn id="10" fill="hold"/>
                                        <p:tgtEl>
                                          <p:spTgt spid="62"/>
                                        </p:tgtEl>
                                        <p:attrNameLst>
                                          <p:attrName>style.visibility</p:attrName>
                                        </p:attrNameLst>
                                      </p:cBhvr>
                                      <p:to>
                                        <p:strVal val="visible"/>
                                      </p:to>
                                    </p:set>
                                    <p:anim calcmode="lin" valueType="num">
                                      <p:cBhvr>
                                        <p:cTn id="11" dur="3000" fill="hold"/>
                                        <p:tgtEl>
                                          <p:spTgt spid="62"/>
                                        </p:tgtEl>
                                        <p:attrNameLst>
                                          <p:attrName>ppt_x</p:attrName>
                                        </p:attrNameLst>
                                      </p:cBhvr>
                                      <p:tavLst>
                                        <p:tav tm="0">
                                          <p:val>
                                            <p:strVal val="0-#ppt_w/2"/>
                                          </p:val>
                                        </p:tav>
                                        <p:tav tm="100000">
                                          <p:val>
                                            <p:strVal val="#ppt_x"/>
                                          </p:val>
                                        </p:tav>
                                      </p:tavLst>
                                    </p:anim>
                                    <p:anim calcmode="lin" valueType="num">
                                      <p:cBhvr>
                                        <p:cTn id="12" dur="3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1"/>
      <p:bldP build="whole" bldLvl="1" animBg="1" rev="0" advAuto="0" spid="62"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Unity &amp; Diversity (Gen 10-11)"/>
          <p:cNvSpPr txBox="1"/>
          <p:nvPr>
            <p:ph type="title"/>
          </p:nvPr>
        </p:nvSpPr>
        <p:spPr>
          <a:prstGeom prst="rect">
            <a:avLst/>
          </a:prstGeom>
        </p:spPr>
        <p:txBody>
          <a:bodyPr/>
          <a:lstStyle/>
          <a:p>
            <a:pPr/>
            <a:r>
              <a:t>Unity &amp; Diversity (Gen 10-11)</a:t>
            </a:r>
          </a:p>
        </p:txBody>
      </p:sp>
      <p:pic>
        <p:nvPicPr>
          <p:cNvPr id="66" name="image0.png" descr="image0.png"/>
          <p:cNvPicPr>
            <a:picLocks noChangeAspect="0"/>
          </p:cNvPicPr>
          <p:nvPr/>
        </p:nvPicPr>
        <p:blipFill>
          <a:blip r:embed="rId2">
            <a:extLst/>
          </a:blip>
          <a:stretch>
            <a:fillRect/>
          </a:stretch>
        </p:blipFill>
        <p:spPr>
          <a:xfrm>
            <a:off x="18350" y="859482"/>
            <a:ext cx="12986451" cy="7174985"/>
          </a:xfrm>
          <a:prstGeom prst="rect">
            <a:avLst/>
          </a:prstGeom>
          <a:ln w="12700"/>
        </p:spPr>
      </p:pic>
      <p:sp>
        <p:nvSpPr>
          <p:cNvPr id="67" name="They both mark off ten generations.…"/>
          <p:cNvSpPr txBox="1"/>
          <p:nvPr/>
        </p:nvSpPr>
        <p:spPr>
          <a:xfrm>
            <a:off x="1541221" y="8186213"/>
            <a:ext cx="8280554" cy="1580897"/>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val="1"/>
            </a:ext>
          </a:extLst>
        </p:spPr>
        <p:txBody>
          <a:bodyPr wrap="none" lIns="40640" tIns="40640" rIns="40640" bIns="40640" anchor="ctr">
            <a:spAutoFit/>
          </a:bodyPr>
          <a:lstStyle/>
          <a:p>
            <a:pPr marL="356615" indent="-128015" algn="just" defTabSz="457200">
              <a:lnSpc>
                <a:spcPct val="110000"/>
              </a:lnSpc>
              <a:spcBef>
                <a:spcPts val="800"/>
              </a:spcBef>
              <a:buSzPct val="100000"/>
              <a:buChar char="•"/>
              <a:defRPr sz="2800">
                <a:latin typeface="Arno Pro Bold"/>
                <a:ea typeface="Arno Pro Bold"/>
                <a:cs typeface="Arno Pro Bold"/>
                <a:sym typeface="Arno Pro Bold"/>
              </a:defRPr>
            </a:pPr>
            <a:r>
              <a:t>They both mark off ten generations. </a:t>
            </a:r>
          </a:p>
          <a:p>
            <a:pPr marL="356615" indent="-128015" algn="just" defTabSz="457200">
              <a:lnSpc>
                <a:spcPct val="110000"/>
              </a:lnSpc>
              <a:spcBef>
                <a:spcPts val="800"/>
              </a:spcBef>
              <a:buSzPct val="100000"/>
              <a:buChar char="•"/>
              <a:defRPr sz="2800">
                <a:latin typeface="Arno Pro Bold"/>
                <a:ea typeface="Arno Pro Bold"/>
                <a:cs typeface="Arno Pro Bold"/>
                <a:sym typeface="Arno Pro Bold"/>
              </a:defRPr>
            </a:pPr>
            <a:r>
              <a:t>They conclude with the three sons of: Noah and Terah. </a:t>
            </a:r>
          </a:p>
          <a:p>
            <a:pPr marL="356615" indent="-128015" algn="just" defTabSz="457200">
              <a:lnSpc>
                <a:spcPct val="110000"/>
              </a:lnSpc>
              <a:spcBef>
                <a:spcPts val="800"/>
              </a:spcBef>
              <a:buSzPct val="100000"/>
              <a:buChar char="•"/>
              <a:defRPr sz="2800">
                <a:latin typeface="Arno Pro Bold"/>
                <a:ea typeface="Arno Pro Bold"/>
                <a:cs typeface="Arno Pro Bold"/>
                <a:sym typeface="Arno Pro Bold"/>
              </a:defRPr>
            </a:pPr>
            <a:r>
              <a:t>The genealogies are accurately self-referenced.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0"/>
                                  </p:stCondLst>
                                  <p:iterate type="el" backwards="0">
                                    <p:tmAbs val="0"/>
                                  </p:iterate>
                                  <p:childTnLst>
                                    <p:set>
                                      <p:cBhvr>
                                        <p:cTn id="6" fill="hold"/>
                                        <p:tgtEl>
                                          <p:spTgt spid="66"/>
                                        </p:tgtEl>
                                        <p:attrNameLst>
                                          <p:attrName>style.visibility</p:attrName>
                                        </p:attrNameLst>
                                      </p:cBhvr>
                                      <p:to>
                                        <p:strVal val="visible"/>
                                      </p:to>
                                    </p:set>
                                    <p:anim calcmode="lin" valueType="num">
                                      <p:cBhvr>
                                        <p:cTn id="7" dur="3000" fill="hold"/>
                                        <p:tgtEl>
                                          <p:spTgt spid="66"/>
                                        </p:tgtEl>
                                        <p:attrNameLst>
                                          <p:attrName>ppt_w</p:attrName>
                                        </p:attrNameLst>
                                      </p:cBhvr>
                                      <p:tavLst>
                                        <p:tav tm="0">
                                          <p:val>
                                            <p:strVal val="#ppt_w"/>
                                          </p:val>
                                        </p:tav>
                                        <p:tav tm="100000">
                                          <p:val>
                                            <p:strVal val="#ppt_w"/>
                                          </p:val>
                                        </p:tav>
                                      </p:tavLst>
                                    </p:anim>
                                    <p:anim calcmode="lin" valueType="num">
                                      <p:cBhvr>
                                        <p:cTn id="8" dur="3000" fill="hold"/>
                                        <p:tgtEl>
                                          <p:spTgt spid="66"/>
                                        </p:tgtEl>
                                        <p:attrNameLst>
                                          <p:attrName>ppt_h</p:attrName>
                                        </p:attrNameLst>
                                      </p:cBhvr>
                                      <p:tavLst>
                                        <p:tav tm="0" fmla="#ppt_h*sin(2.5*pi*$)">
                                          <p:val>
                                            <p:fltVal val="0"/>
                                          </p:val>
                                        </p:tav>
                                        <p:tav tm="100000">
                                          <p:val>
                                            <p:fltVal val="1"/>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67"/>
                                        </p:tgtEl>
                                        <p:attrNameLst>
                                          <p:attrName>style.visibility</p:attrName>
                                        </p:attrNameLst>
                                      </p:cBhvr>
                                      <p:to>
                                        <p:strVal val="visible"/>
                                      </p:to>
                                    </p:set>
                                    <p:animEffect filter="wipe(left)" transition="in">
                                      <p:cBhvr>
                                        <p:cTn id="13" dur="2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2"/>
      <p:bldP build="whole" bldLvl="1" animBg="1" rev="0" advAuto="0" spid="6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Noahs_Descendants_Chart.pdf" descr="Noahs_Descendants_Chart.pdf"/>
          <p:cNvPicPr>
            <a:picLocks noChangeAspect="1"/>
          </p:cNvPicPr>
          <p:nvPr/>
        </p:nvPicPr>
        <p:blipFill>
          <a:blip r:embed="rId2">
            <a:extLst/>
          </a:blip>
          <a:srcRect l="5333" t="2060" r="16889" b="3152"/>
          <a:stretch>
            <a:fillRect/>
          </a:stretch>
        </p:blipFill>
        <p:spPr>
          <a:xfrm>
            <a:off x="3313478" y="124048"/>
            <a:ext cx="8520951" cy="9505593"/>
          </a:xfrm>
          <a:prstGeom prst="rect">
            <a:avLst/>
          </a:prstGeom>
          <a:ln w="12700">
            <a:miter lim="400000"/>
          </a:ln>
        </p:spPr>
      </p:pic>
      <p:sp>
        <p:nvSpPr>
          <p:cNvPr id="70" name="A United People"/>
          <p:cNvSpPr txBox="1"/>
          <p:nvPr>
            <p:ph type="title"/>
          </p:nvPr>
        </p:nvSpPr>
        <p:spPr>
          <a:prstGeom prst="rect">
            <a:avLst/>
          </a:prstGeom>
        </p:spPr>
        <p:txBody>
          <a:bodyPr/>
          <a:lstStyle/>
          <a:p>
            <a:pPr/>
            <a:r>
              <a:t>A United People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9"/>
                                        </p:tgtEl>
                                        <p:attrNameLst>
                                          <p:attrName>style.visibility</p:attrName>
                                        </p:attrNameLst>
                                      </p:cBhvr>
                                      <p:to>
                                        <p:strVal val="visible"/>
                                      </p:to>
                                    </p:set>
                                    <p:animEffect filter="dissolve" transition="in">
                                      <p:cBhvr>
                                        <p:cTn id="7" dur="4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A United History (Gen 10:6-11)"/>
          <p:cNvSpPr txBox="1"/>
          <p:nvPr>
            <p:ph type="title"/>
          </p:nvPr>
        </p:nvSpPr>
        <p:spPr>
          <a:prstGeom prst="rect">
            <a:avLst/>
          </a:prstGeom>
        </p:spPr>
        <p:txBody>
          <a:bodyPr/>
          <a:lstStyle/>
          <a:p>
            <a:pPr/>
            <a:r>
              <a:t>A United History (Gen 10:6-11)</a:t>
            </a:r>
          </a:p>
        </p:txBody>
      </p:sp>
      <p:sp>
        <p:nvSpPr>
          <p:cNvPr id="73" name="Noah…"/>
          <p:cNvSpPr/>
          <p:nvPr/>
        </p:nvSpPr>
        <p:spPr>
          <a:xfrm>
            <a:off x="11084490" y="1003137"/>
            <a:ext cx="1560900" cy="4264662"/>
          </a:xfrm>
          <a:prstGeom prst="rect">
            <a:avLst/>
          </a:prstGeom>
          <a:solidFill>
            <a:srgbClr val="FFF7E2"/>
          </a:solidFill>
          <a:ln w="12700">
            <a:solidFill>
              <a:srgbClr val="000000"/>
            </a:solidFill>
          </a:ln>
          <a:extLst>
            <a:ext uri="{C572A759-6A51-4108-AA02-DFA0A04FC94B}">
              <ma14:wrappingTextBoxFlag xmlns:ma14="http://schemas.microsoft.com/office/mac/drawingml/2011/main" val="1"/>
            </a:ext>
          </a:extLst>
        </p:spPr>
        <p:txBody>
          <a:bodyPr lIns="101600" tIns="101600" rIns="101600" bIns="101600"/>
          <a:lstStyle/>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t>Noah</a:t>
            </a:r>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t>|</a:t>
            </a:r>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t>Ham</a:t>
            </a:r>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t>|</a:t>
            </a:r>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t>Cush</a:t>
            </a:r>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t>|</a:t>
            </a:r>
          </a:p>
          <a:p>
            <a: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t>Nimrod</a:t>
            </a:r>
          </a:p>
        </p:txBody>
      </p:sp>
      <p:pic>
        <p:nvPicPr>
          <p:cNvPr id="74" name="Picture 1.png" descr="Picture 1.png"/>
          <p:cNvPicPr>
            <a:picLocks noChangeAspect="0"/>
          </p:cNvPicPr>
          <p:nvPr/>
        </p:nvPicPr>
        <p:blipFill>
          <a:blip r:embed="rId2">
            <a:extLst/>
          </a:blip>
          <a:stretch>
            <a:fillRect/>
          </a:stretch>
        </p:blipFill>
        <p:spPr>
          <a:xfrm>
            <a:off x="6242525" y="5425113"/>
            <a:ext cx="6210970" cy="1473201"/>
          </a:xfrm>
          <a:prstGeom prst="rect">
            <a:avLst/>
          </a:prstGeom>
          <a:ln w="12700"/>
        </p:spPr>
      </p:pic>
      <p:sp>
        <p:nvSpPr>
          <p:cNvPr id="75" name="“And the sons of Ham were Cush and Mizraim and Put and Canaan. And the sons of Cush were Seba and Havilah and Sabtah and Raamah and Sabteca; and the sons of Raamah were Sheba and Dedan. Now Cush became the father of Nimrod; he became a mighty one on the earth. He was a mighty hunter before the LORD; therefore it is said, “Like Nimrod a mighty hunter before the LORD.” And the beginning of his kingdom was Babel and Erech and Accad and Calneh, in the land of Shinar. From that land he went forth into Assyria, and built Nineveh and Rehoboth-Ir and Calah” (Gen 10:6-11)."/>
          <p:cNvSpPr txBox="1"/>
          <p:nvPr/>
        </p:nvSpPr>
        <p:spPr>
          <a:xfrm>
            <a:off x="1874563" y="906780"/>
            <a:ext cx="8826028" cy="427736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marL="285750" marR="171450" algn="just" defTabSz="457200">
              <a:lnSpc>
                <a:spcPct val="120000"/>
              </a:lnSpc>
              <a:spcBef>
                <a:spcPts val="600"/>
              </a:spcBef>
              <a:defRPr sz="2300">
                <a:latin typeface="Helvetica"/>
                <a:ea typeface="Helvetica"/>
                <a:cs typeface="Helvetica"/>
                <a:sym typeface="Helvetica"/>
              </a:defRPr>
            </a:pPr>
            <a:r>
              <a:t>“And the sons of Ham were Cush and Mizraim and Put and Canaan. And the sons of Cush were Seba and Havilah and Sabtah and Raamah and Sabteca; and the sons of Raamah were Sheba and Dedan. Now Cush became the father of Nimrod; he became a mighty one on the earth. He was a mighty hunter before the LORD; therefore it is said, “Like </a:t>
            </a:r>
            <a:r>
              <a:rPr b="1"/>
              <a:t>Nimrod</a:t>
            </a:r>
            <a:r>
              <a:t> a mighty hunter before the LORD.” And the beginning of his kingdom was Babel and Erech and Accad and Calneh, in the land of Shinar. From that land he went forth into Assyria, and built Nineveh and Rehoboth-Ir and Calah” (Gen 10:6-11).</a:t>
            </a:r>
          </a:p>
        </p:txBody>
      </p:sp>
      <p:sp>
        <p:nvSpPr>
          <p:cNvPr id="76" name="Cush is city of Kish…"/>
          <p:cNvSpPr txBox="1"/>
          <p:nvPr/>
        </p:nvSpPr>
        <p:spPr>
          <a:xfrm>
            <a:off x="1661818" y="6226662"/>
            <a:ext cx="10203123" cy="3319781"/>
          </a:xfrm>
          <a:prstGeom prst="rect">
            <a:avLst/>
          </a:prstGeom>
          <a:ln w="12700">
            <a:miter lim="400000"/>
          </a:ln>
          <a:extLst>
            <a:ext uri="{C572A759-6A51-4108-AA02-DFA0A04FC94B}">
              <ma14:wrappingTextBoxFlag xmlns:ma14="http://schemas.microsoft.com/office/mac/drawingml/2011/main" val="1"/>
            </a:ext>
          </a:extLst>
        </p:spPr>
        <p:txBody>
          <a:bodyPr wrap="none" lIns="40640" tIns="40640" rIns="40640" bIns="40640" anchor="ctr">
            <a:spAutoFit/>
          </a:bodyPr>
          <a:lstStyle/>
          <a:p>
            <a:pPr lvl="1" marL="802569" indent="-358069" algn="l">
              <a:spcBef>
                <a:spcPts val="2000"/>
              </a:spcBef>
              <a:buSzPct val="75000"/>
              <a:buChar char="•"/>
              <a:defRPr sz="2900"/>
            </a:pPr>
            <a:r>
              <a:t>Cush is city of Kish</a:t>
            </a:r>
          </a:p>
          <a:p>
            <a:pPr lvl="1" marL="802569" indent="-358069" algn="l">
              <a:spcBef>
                <a:spcPts val="2000"/>
              </a:spcBef>
              <a:buSzPct val="75000"/>
              <a:buChar char="•"/>
              <a:defRPr sz="2900"/>
            </a:pPr>
            <a:r>
              <a:t>Babel is Babylon near Bagdad</a:t>
            </a:r>
          </a:p>
          <a:p>
            <a:pPr lvl="1" marL="802569" indent="-358069" algn="l">
              <a:spcBef>
                <a:spcPts val="2000"/>
              </a:spcBef>
              <a:buSzPct val="75000"/>
              <a:buChar char="•"/>
              <a:defRPr sz="2900"/>
            </a:pPr>
            <a:r>
              <a:t>Erech is Uruk (Gilgamesh epic)</a:t>
            </a:r>
          </a:p>
          <a:p>
            <a:pPr lvl="1" marL="802569" indent="-358069" algn="l">
              <a:spcBef>
                <a:spcPts val="2000"/>
              </a:spcBef>
              <a:buSzPct val="75000"/>
              <a:buChar char="•"/>
              <a:defRPr sz="2900"/>
            </a:pPr>
            <a:r>
              <a:t>Gilgamesh is probably Nimrod</a:t>
            </a:r>
          </a:p>
          <a:p>
            <a:pPr lvl="1" marL="802569" indent="-358069" algn="l">
              <a:spcBef>
                <a:spcPts val="2000"/>
              </a:spcBef>
              <a:buSzPct val="75000"/>
              <a:buChar char="•"/>
              <a:defRPr sz="2900"/>
            </a:pPr>
            <a:r>
              <a:t>Nineveh - mound outside  Mosul means “Prophet Jonah”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75"/>
                                        </p:tgtEl>
                                        <p:attrNameLst>
                                          <p:attrName>style.visibility</p:attrName>
                                        </p:attrNameLst>
                                      </p:cBhvr>
                                      <p:to>
                                        <p:strVal val="visible"/>
                                      </p:to>
                                    </p:set>
                                    <p:animEffect filter="strips(downRight)" transition="in">
                                      <p:cBhvr>
                                        <p:cTn id="7" dur="2750"/>
                                        <p:tgtEl>
                                          <p:spTgt spid="75"/>
                                        </p:tgtEl>
                                      </p:cBhvr>
                                    </p:animEffect>
                                  </p:childTnLst>
                                </p:cTn>
                              </p:par>
                            </p:childTnLst>
                          </p:cTn>
                        </p:par>
                        <p:par>
                          <p:cTn id="8" fill="hold">
                            <p:stCondLst>
                              <p:cond delay="2750"/>
                            </p:stCondLst>
                            <p:childTnLst>
                              <p:par>
                                <p:cTn id="9" presetClass="entr" nodeType="afterEffect" presetSubtype="8" presetID="22" grpId="2" fill="hold">
                                  <p:stCondLst>
                                    <p:cond delay="0"/>
                                  </p:stCondLst>
                                  <p:iterate type="el" backwards="0">
                                    <p:tmAbs val="0"/>
                                  </p:iterate>
                                  <p:childTnLst>
                                    <p:set>
                                      <p:cBhvr>
                                        <p:cTn id="10" fill="hold"/>
                                        <p:tgtEl>
                                          <p:spTgt spid="74"/>
                                        </p:tgtEl>
                                        <p:attrNameLst>
                                          <p:attrName>style.visibility</p:attrName>
                                        </p:attrNameLst>
                                      </p:cBhvr>
                                      <p:to>
                                        <p:strVal val="visible"/>
                                      </p:to>
                                    </p:set>
                                    <p:animEffect filter="wipe(left)" transition="in">
                                      <p:cBhvr>
                                        <p:cTn id="11" dur="1000"/>
                                        <p:tgtEl>
                                          <p:spTgt spid="74"/>
                                        </p:tgtEl>
                                      </p:cBhvr>
                                    </p:animEffect>
                                  </p:childTnLst>
                                </p:cTn>
                              </p:par>
                            </p:childTnLst>
                          </p:cTn>
                        </p:par>
                        <p:par>
                          <p:cTn id="12" fill="hold">
                            <p:stCondLst>
                              <p:cond delay="3750"/>
                            </p:stCondLst>
                            <p:childTnLst>
                              <p:par>
                                <p:cTn id="13" presetClass="entr" nodeType="afterEffect" presetSubtype="10" presetID="19" grpId="3" fill="hold">
                                  <p:stCondLst>
                                    <p:cond delay="0"/>
                                  </p:stCondLst>
                                  <p:iterate type="el" backwards="0">
                                    <p:tmAbs val="0"/>
                                  </p:iterate>
                                  <p:childTnLst>
                                    <p:set>
                                      <p:cBhvr>
                                        <p:cTn id="14" fill="hold"/>
                                        <p:tgtEl>
                                          <p:spTgt spid="73"/>
                                        </p:tgtEl>
                                        <p:attrNameLst>
                                          <p:attrName>style.visibility</p:attrName>
                                        </p:attrNameLst>
                                      </p:cBhvr>
                                      <p:to>
                                        <p:strVal val="visible"/>
                                      </p:to>
                                    </p:set>
                                    <p:anim calcmode="lin" valueType="num">
                                      <p:cBhvr>
                                        <p:cTn id="15" dur="2500" fill="hold"/>
                                        <p:tgtEl>
                                          <p:spTgt spid="73"/>
                                        </p:tgtEl>
                                        <p:attrNameLst>
                                          <p:attrName>ppt_w</p:attrName>
                                        </p:attrNameLst>
                                      </p:cBhvr>
                                      <p:tavLst>
                                        <p:tav tm="0" fmla="#ppt_w*sin(2.5*pi*$)">
                                          <p:val>
                                            <p:fltVal val="0"/>
                                          </p:val>
                                        </p:tav>
                                        <p:tav tm="100000">
                                          <p:val>
                                            <p:fltVal val="1"/>
                                          </p:val>
                                        </p:tav>
                                      </p:tavLst>
                                    </p:anim>
                                    <p:anim calcmode="lin" valueType="num">
                                      <p:cBhvr>
                                        <p:cTn id="16" dur="2500" fill="hold"/>
                                        <p:tgtEl>
                                          <p:spTgt spid="7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4" fill="hold">
                                  <p:stCondLst>
                                    <p:cond delay="0"/>
                                  </p:stCondLst>
                                  <p:iterate type="el" backwards="0">
                                    <p:tmAbs val="0"/>
                                  </p:iterate>
                                  <p:childTnLst>
                                    <p:set>
                                      <p:cBhvr>
                                        <p:cTn id="20" fill="hold"/>
                                        <p:tgtEl>
                                          <p:spTgt spid="76">
                                            <p:bg/>
                                          </p:spTgt>
                                        </p:tgtEl>
                                        <p:attrNameLst>
                                          <p:attrName>style.visibility</p:attrName>
                                        </p:attrNameLst>
                                      </p:cBhvr>
                                      <p:to>
                                        <p:strVal val="visible"/>
                                      </p:to>
                                    </p:set>
                                    <p:anim calcmode="lin" valueType="num">
                                      <p:cBhvr>
                                        <p:cTn id="21" dur="2250" fill="hold"/>
                                        <p:tgtEl>
                                          <p:spTgt spid="76">
                                            <p:bg/>
                                          </p:spTgt>
                                        </p:tgtEl>
                                        <p:attrNameLst>
                                          <p:attrName>ppt_x</p:attrName>
                                        </p:attrNameLst>
                                      </p:cBhvr>
                                      <p:tavLst>
                                        <p:tav tm="0">
                                          <p:val>
                                            <p:strVal val="#ppt_x"/>
                                          </p:val>
                                        </p:tav>
                                        <p:tav tm="100000">
                                          <p:val>
                                            <p:strVal val="#ppt_x"/>
                                          </p:val>
                                        </p:tav>
                                      </p:tavLst>
                                    </p:anim>
                                    <p:anim calcmode="lin" valueType="num">
                                      <p:cBhvr>
                                        <p:cTn id="22" dur="2250" fill="hold"/>
                                        <p:tgtEl>
                                          <p:spTgt spid="76">
                                            <p:bg/>
                                          </p:spTgt>
                                        </p:tgtEl>
                                        <p:attrNameLst>
                                          <p:attrName>ppt_y</p:attrName>
                                        </p:attrNameLst>
                                      </p:cBhvr>
                                      <p:tavLst>
                                        <p:tav tm="0">
                                          <p:val>
                                            <p:strVal val="1+#ppt_h/2"/>
                                          </p:val>
                                        </p:tav>
                                        <p:tav tm="100000">
                                          <p:val>
                                            <p:strVal val="#ppt_y"/>
                                          </p:val>
                                        </p:tav>
                                      </p:tavLst>
                                    </p:anim>
                                  </p:childTnLst>
                                </p:cTn>
                              </p:par>
                              <p:par>
                                <p:cTn id="23" presetClass="entr" nodeType="withEffect" presetSubtype="4" presetID="2" grpId="4" fill="hold">
                                  <p:stCondLst>
                                    <p:cond delay="0"/>
                                  </p:stCondLst>
                                  <p:iterate type="el" backwards="0">
                                    <p:tmAbs val="0"/>
                                  </p:iterate>
                                  <p:childTnLst>
                                    <p:set>
                                      <p:cBhvr>
                                        <p:cTn id="24" fill="hold"/>
                                        <p:tgtEl>
                                          <p:spTgt spid="76">
                                            <p:txEl>
                                              <p:pRg st="0" end="0"/>
                                            </p:txEl>
                                          </p:spTgt>
                                        </p:tgtEl>
                                        <p:attrNameLst>
                                          <p:attrName>style.visibility</p:attrName>
                                        </p:attrNameLst>
                                      </p:cBhvr>
                                      <p:to>
                                        <p:strVal val="visible"/>
                                      </p:to>
                                    </p:set>
                                    <p:anim calcmode="lin" valueType="num">
                                      <p:cBhvr>
                                        <p:cTn id="25" dur="225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26" dur="225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Class="entr" nodeType="afterEffect" presetSubtype="4" presetID="2" grpId="4" fill="hold">
                                  <p:stCondLst>
                                    <p:cond delay="0"/>
                                  </p:stCondLst>
                                  <p:iterate type="el" backwards="0">
                                    <p:tmAbs val="0"/>
                                  </p:iterate>
                                  <p:childTnLst>
                                    <p:set>
                                      <p:cBhvr>
                                        <p:cTn id="29" fill="hold"/>
                                        <p:tgtEl>
                                          <p:spTgt spid="76">
                                            <p:txEl>
                                              <p:pRg st="1" end="1"/>
                                            </p:txEl>
                                          </p:spTgt>
                                        </p:tgtEl>
                                        <p:attrNameLst>
                                          <p:attrName>style.visibility</p:attrName>
                                        </p:attrNameLst>
                                      </p:cBhvr>
                                      <p:to>
                                        <p:strVal val="visible"/>
                                      </p:to>
                                    </p:set>
                                    <p:anim calcmode="lin" valueType="num">
                                      <p:cBhvr>
                                        <p:cTn id="30" dur="2250" fill="hold"/>
                                        <p:tgtEl>
                                          <p:spTgt spid="76">
                                            <p:txEl>
                                              <p:pRg st="1" end="1"/>
                                            </p:txEl>
                                          </p:spTgt>
                                        </p:tgtEl>
                                        <p:attrNameLst>
                                          <p:attrName>ppt_x</p:attrName>
                                        </p:attrNameLst>
                                      </p:cBhvr>
                                      <p:tavLst>
                                        <p:tav tm="0">
                                          <p:val>
                                            <p:strVal val="#ppt_x"/>
                                          </p:val>
                                        </p:tav>
                                        <p:tav tm="100000">
                                          <p:val>
                                            <p:strVal val="#ppt_x"/>
                                          </p:val>
                                        </p:tav>
                                      </p:tavLst>
                                    </p:anim>
                                    <p:anim calcmode="lin" valueType="num">
                                      <p:cBhvr>
                                        <p:cTn id="31" dur="2250" fill="hold"/>
                                        <p:tgtEl>
                                          <p:spTgt spid="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4" presetID="2" grpId="4" fill="hold">
                                  <p:stCondLst>
                                    <p:cond delay="0"/>
                                  </p:stCondLst>
                                  <p:iterate type="el" backwards="0">
                                    <p:tmAbs val="0"/>
                                  </p:iterate>
                                  <p:childTnLst>
                                    <p:set>
                                      <p:cBhvr>
                                        <p:cTn id="35" fill="hold"/>
                                        <p:tgtEl>
                                          <p:spTgt spid="76">
                                            <p:txEl>
                                              <p:pRg st="2" end="2"/>
                                            </p:txEl>
                                          </p:spTgt>
                                        </p:tgtEl>
                                        <p:attrNameLst>
                                          <p:attrName>style.visibility</p:attrName>
                                        </p:attrNameLst>
                                      </p:cBhvr>
                                      <p:to>
                                        <p:strVal val="visible"/>
                                      </p:to>
                                    </p:set>
                                    <p:anim calcmode="lin" valueType="num">
                                      <p:cBhvr>
                                        <p:cTn id="36" dur="2250" fill="hold"/>
                                        <p:tgtEl>
                                          <p:spTgt spid="76">
                                            <p:txEl>
                                              <p:pRg st="2" end="2"/>
                                            </p:txEl>
                                          </p:spTgt>
                                        </p:tgtEl>
                                        <p:attrNameLst>
                                          <p:attrName>ppt_x</p:attrName>
                                        </p:attrNameLst>
                                      </p:cBhvr>
                                      <p:tavLst>
                                        <p:tav tm="0">
                                          <p:val>
                                            <p:strVal val="#ppt_x"/>
                                          </p:val>
                                        </p:tav>
                                        <p:tav tm="100000">
                                          <p:val>
                                            <p:strVal val="#ppt_x"/>
                                          </p:val>
                                        </p:tav>
                                      </p:tavLst>
                                    </p:anim>
                                    <p:anim calcmode="lin" valueType="num">
                                      <p:cBhvr>
                                        <p:cTn id="37" dur="2250" fill="hold"/>
                                        <p:tgtEl>
                                          <p:spTgt spid="76">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Class="entr" nodeType="afterEffect" presetSubtype="4" presetID="2" grpId="4" fill="hold">
                                  <p:stCondLst>
                                    <p:cond delay="0"/>
                                  </p:stCondLst>
                                  <p:iterate type="el" backwards="0">
                                    <p:tmAbs val="0"/>
                                  </p:iterate>
                                  <p:childTnLst>
                                    <p:set>
                                      <p:cBhvr>
                                        <p:cTn id="40" fill="hold"/>
                                        <p:tgtEl>
                                          <p:spTgt spid="76">
                                            <p:txEl>
                                              <p:pRg st="3" end="3"/>
                                            </p:txEl>
                                          </p:spTgt>
                                        </p:tgtEl>
                                        <p:attrNameLst>
                                          <p:attrName>style.visibility</p:attrName>
                                        </p:attrNameLst>
                                      </p:cBhvr>
                                      <p:to>
                                        <p:strVal val="visible"/>
                                      </p:to>
                                    </p:set>
                                    <p:anim calcmode="lin" valueType="num">
                                      <p:cBhvr>
                                        <p:cTn id="41" dur="2250" fill="hold"/>
                                        <p:tgtEl>
                                          <p:spTgt spid="76">
                                            <p:txEl>
                                              <p:pRg st="3" end="3"/>
                                            </p:txEl>
                                          </p:spTgt>
                                        </p:tgtEl>
                                        <p:attrNameLst>
                                          <p:attrName>ppt_x</p:attrName>
                                        </p:attrNameLst>
                                      </p:cBhvr>
                                      <p:tavLst>
                                        <p:tav tm="0">
                                          <p:val>
                                            <p:strVal val="#ppt_x"/>
                                          </p:val>
                                        </p:tav>
                                        <p:tav tm="100000">
                                          <p:val>
                                            <p:strVal val="#ppt_x"/>
                                          </p:val>
                                        </p:tav>
                                      </p:tavLst>
                                    </p:anim>
                                    <p:anim calcmode="lin" valueType="num">
                                      <p:cBhvr>
                                        <p:cTn id="42" dur="2250" fill="hold"/>
                                        <p:tgtEl>
                                          <p:spTgt spid="76">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Class="entr" nodeType="afterEffect" presetSubtype="4" presetID="2" grpId="4" fill="hold">
                                  <p:stCondLst>
                                    <p:cond delay="0"/>
                                  </p:stCondLst>
                                  <p:iterate type="el" backwards="0">
                                    <p:tmAbs val="0"/>
                                  </p:iterate>
                                  <p:childTnLst>
                                    <p:set>
                                      <p:cBhvr>
                                        <p:cTn id="45" fill="hold"/>
                                        <p:tgtEl>
                                          <p:spTgt spid="76">
                                            <p:txEl>
                                              <p:pRg st="4" end="4"/>
                                            </p:txEl>
                                          </p:spTgt>
                                        </p:tgtEl>
                                        <p:attrNameLst>
                                          <p:attrName>style.visibility</p:attrName>
                                        </p:attrNameLst>
                                      </p:cBhvr>
                                      <p:to>
                                        <p:strVal val="visible"/>
                                      </p:to>
                                    </p:set>
                                    <p:anim calcmode="lin" valueType="num">
                                      <p:cBhvr>
                                        <p:cTn id="46" dur="2250" fill="hold"/>
                                        <p:tgtEl>
                                          <p:spTgt spid="76">
                                            <p:txEl>
                                              <p:pRg st="4" end="4"/>
                                            </p:txEl>
                                          </p:spTgt>
                                        </p:tgtEl>
                                        <p:attrNameLst>
                                          <p:attrName>ppt_x</p:attrName>
                                        </p:attrNameLst>
                                      </p:cBhvr>
                                      <p:tavLst>
                                        <p:tav tm="0">
                                          <p:val>
                                            <p:strVal val="#ppt_x"/>
                                          </p:val>
                                        </p:tav>
                                        <p:tav tm="100000">
                                          <p:val>
                                            <p:strVal val="#ppt_x"/>
                                          </p:val>
                                        </p:tav>
                                      </p:tavLst>
                                    </p:anim>
                                    <p:anim calcmode="lin" valueType="num">
                                      <p:cBhvr>
                                        <p:cTn id="47" dur="225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2"/>
      <p:bldP build="whole" bldLvl="1" animBg="1" rev="0" advAuto="0" spid="75" grpId="1"/>
      <p:bldP build="p" bldLvl="5" animBg="1" rev="0" advAuto="0" spid="76" grpId="4"/>
      <p:bldP build="whole" bldLvl="1" animBg="1" rev="0" advAuto="0" spid="73"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Development of Language (Genesis 11:1-9)"/>
          <p:cNvSpPr txBox="1"/>
          <p:nvPr>
            <p:ph type="title"/>
          </p:nvPr>
        </p:nvSpPr>
        <p:spPr>
          <a:xfrm>
            <a:off x="1535305" y="124048"/>
            <a:ext cx="10595789" cy="735435"/>
          </a:xfrm>
          <a:prstGeom prst="rect">
            <a:avLst/>
          </a:prstGeom>
        </p:spPr>
        <p:txBody>
          <a:bodyPr/>
          <a:lstStyle/>
          <a:p>
            <a:pPr/>
            <a:r>
              <a:t>Development of Language (Genesis 11:1-9)</a:t>
            </a:r>
          </a:p>
        </p:txBody>
      </p:sp>
      <p:grpSp>
        <p:nvGrpSpPr>
          <p:cNvPr id="83" name="Group"/>
          <p:cNvGrpSpPr/>
          <p:nvPr/>
        </p:nvGrpSpPr>
        <p:grpSpPr>
          <a:xfrm>
            <a:off x="1906402" y="1209795"/>
            <a:ext cx="10773086" cy="7845209"/>
            <a:chOff x="0" y="0"/>
            <a:chExt cx="10773084" cy="7845207"/>
          </a:xfrm>
        </p:grpSpPr>
        <p:pic>
          <p:nvPicPr>
            <p:cNvPr id="79" name="image2.png" descr="image2.png"/>
            <p:cNvPicPr>
              <a:picLocks noChangeAspect="0"/>
            </p:cNvPicPr>
            <p:nvPr/>
          </p:nvPicPr>
          <p:blipFill>
            <a:blip r:embed="rId2">
              <a:extLst/>
            </a:blip>
            <a:stretch>
              <a:fillRect/>
            </a:stretch>
          </p:blipFill>
          <p:spPr>
            <a:xfrm>
              <a:off x="14610" y="0"/>
              <a:ext cx="10758475" cy="7821825"/>
            </a:xfrm>
            <a:prstGeom prst="rect">
              <a:avLst/>
            </a:prstGeom>
            <a:ln w="12700" cap="flat">
              <a:solidFill>
                <a:srgbClr val="000000"/>
              </a:solidFill>
              <a:prstDash val="solid"/>
              <a:round/>
            </a:ln>
            <a:effectLst>
              <a:outerShdw sx="100000" sy="100000" kx="0" ky="0" algn="b" rotWithShape="0" blurRad="63500" dist="38100" dir="2700000">
                <a:srgbClr val="FFFFFF">
                  <a:alpha val="66000"/>
                </a:srgbClr>
              </a:outerShdw>
            </a:effectLst>
          </p:spPr>
        </p:pic>
        <p:sp>
          <p:nvSpPr>
            <p:cNvPr id="80" name="Euphrates River…"/>
            <p:cNvSpPr txBox="1"/>
            <p:nvPr/>
          </p:nvSpPr>
          <p:spPr>
            <a:xfrm>
              <a:off x="0" y="1407779"/>
              <a:ext cx="4922179" cy="3194832"/>
            </a:xfrm>
            <a:prstGeom prst="rect">
              <a:avLst/>
            </a:prstGeom>
            <a:noFill/>
            <a:ln w="12700" cap="flat">
              <a:noFill/>
              <a:round/>
            </a:ln>
            <a:effectLst>
              <a:outerShdw sx="100000" sy="100000" kx="0" ky="0" algn="b" rotWithShape="0" blurRad="63500" dist="38100" dir="2700000">
                <a:srgbClr val="FFFFFF">
                  <a:alpha val="66000"/>
                </a:srgbClr>
              </a:outerShdw>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p>
              <a:pPr marL="81491" indent="-81491" defTabSz="457200">
                <a:spcBef>
                  <a:spcPts val="1100"/>
                </a:spcBef>
                <a:buClr>
                  <a:srgbClr val="FFFFFF"/>
                </a:buClr>
                <a:buSzPct val="100000"/>
                <a:buChar char="•"/>
                <a:tabLst>
                  <a:tab pos="88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Copperplate Gothic Bold"/>
                  <a:ea typeface="Copperplate Gothic Bold"/>
                  <a:cs typeface="Copperplate Gothic Bold"/>
                  <a:sym typeface="Copperplate Gothic Bold"/>
                </a:defRPr>
              </a:pPr>
              <a:r>
                <a:rPr sz="1100"/>
                <a:t>Euphrates River</a:t>
              </a:r>
              <a:endParaRPr sz="1100"/>
            </a:p>
            <a:p>
              <a:pPr marL="81491" indent="-81491" defTabSz="457200">
                <a:spcBef>
                  <a:spcPts val="1100"/>
                </a:spcBef>
                <a:buClr>
                  <a:srgbClr val="FFFFFF"/>
                </a:buClr>
                <a:buSzPct val="100000"/>
                <a:buChar char="•"/>
                <a:tabLst>
                  <a:tab pos="88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Copperplate Gothic Bold"/>
                  <a:ea typeface="Copperplate Gothic Bold"/>
                  <a:cs typeface="Copperplate Gothic Bold"/>
                  <a:sym typeface="Copperplate Gothic Bold"/>
                </a:defRPr>
              </a:pPr>
              <a:r>
                <a:rPr sz="1100"/>
                <a:t>From Google earth</a:t>
              </a:r>
            </a:p>
          </p:txBody>
        </p:sp>
        <p:sp>
          <p:nvSpPr>
            <p:cNvPr id="81" name="• Tower of Babel"/>
            <p:cNvSpPr txBox="1"/>
            <p:nvPr/>
          </p:nvSpPr>
          <p:spPr>
            <a:xfrm>
              <a:off x="5877141" y="6413042"/>
              <a:ext cx="2988466" cy="1432166"/>
            </a:xfrm>
            <a:prstGeom prst="rect">
              <a:avLst/>
            </a:prstGeom>
            <a:noFill/>
            <a:ln w="12700" cap="flat">
              <a:noFill/>
              <a:round/>
            </a:ln>
            <a:effectLst>
              <a:outerShdw sx="100000" sy="100000" kx="0" ky="0" algn="b" rotWithShape="0" blurRad="63500" dist="38100" dir="2700000">
                <a:srgbClr val="FFFFFF">
                  <a:alpha val="66000"/>
                </a:srgbClr>
              </a:outerShdw>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Copperplate Gothic Bold"/>
                  <a:ea typeface="Copperplate Gothic Bold"/>
                  <a:cs typeface="Copperplate Gothic Bold"/>
                  <a:sym typeface="Copperplate Gothic Bold"/>
                </a:defRPr>
              </a:lvl1pPr>
            </a:lstStyle>
            <a:p>
              <a:pPr>
                <a:defRPr sz="1100"/>
              </a:pPr>
              <a:r>
                <a:rPr sz="1000"/>
                <a:t>• Tower of Babel </a:t>
              </a:r>
            </a:p>
          </p:txBody>
        </p:sp>
        <p:sp>
          <p:nvSpPr>
            <p:cNvPr id="82" name="• Babylon palace"/>
            <p:cNvSpPr txBox="1"/>
            <p:nvPr/>
          </p:nvSpPr>
          <p:spPr>
            <a:xfrm>
              <a:off x="2985799" y="822089"/>
              <a:ext cx="5097971" cy="1175111"/>
            </a:xfrm>
            <a:prstGeom prst="rect">
              <a:avLst/>
            </a:prstGeom>
            <a:noFill/>
            <a:ln w="12700" cap="flat">
              <a:noFill/>
              <a:round/>
            </a:ln>
            <a:effectLst>
              <a:outerShdw sx="100000" sy="100000" kx="0" ky="0" algn="b" rotWithShape="0" blurRad="63500" dist="38100" dir="2700000">
                <a:srgbClr val="FFFFFF">
                  <a:alpha val="66000"/>
                </a:srgbClr>
              </a:outerShdw>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defTabSz="457200">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Copperplate Gothic Bold"/>
                  <a:ea typeface="Copperplate Gothic Bold"/>
                  <a:cs typeface="Copperplate Gothic Bold"/>
                  <a:sym typeface="Copperplate Gothic Bold"/>
                </a:defRPr>
              </a:lvl1pPr>
            </a:lstStyle>
            <a:p>
              <a:pPr>
                <a:defRPr sz="1200"/>
              </a:pPr>
              <a:r>
                <a:rPr sz="1100"/>
                <a:t>• Babylon palace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83"/>
                                        </p:tgtEl>
                                        <p:attrNameLst>
                                          <p:attrName>style.visibility</p:attrName>
                                        </p:attrNameLst>
                                      </p:cBhvr>
                                      <p:to>
                                        <p:strVal val="visible"/>
                                      </p:to>
                                    </p:set>
                                    <p:anim calcmode="lin" valueType="num">
                                      <p:cBhvr>
                                        <p:cTn id="7" dur="2500" fill="hold"/>
                                        <p:tgtEl>
                                          <p:spTgt spid="83"/>
                                        </p:tgtEl>
                                        <p:attrNameLst>
                                          <p:attrName>ppt_w</p:attrName>
                                        </p:attrNameLst>
                                      </p:cBhvr>
                                      <p:tavLst>
                                        <p:tav tm="0">
                                          <p:val>
                                            <p:fltVal val="0"/>
                                          </p:val>
                                        </p:tav>
                                        <p:tav tm="100000">
                                          <p:val>
                                            <p:strVal val="#ppt_w"/>
                                          </p:val>
                                        </p:tav>
                                      </p:tavLst>
                                    </p:anim>
                                    <p:anim calcmode="lin" valueType="num">
                                      <p:cBhvr>
                                        <p:cTn id="8" dur="2500" fill="hold"/>
                                        <p:tgtEl>
                                          <p:spTgt spid="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Development of Language (Genesis 11:1-9)"/>
          <p:cNvSpPr txBox="1"/>
          <p:nvPr>
            <p:ph type="title"/>
          </p:nvPr>
        </p:nvSpPr>
        <p:spPr>
          <a:xfrm>
            <a:off x="1535305" y="124048"/>
            <a:ext cx="10595789" cy="735435"/>
          </a:xfrm>
          <a:prstGeom prst="rect">
            <a:avLst/>
          </a:prstGeom>
        </p:spPr>
        <p:txBody>
          <a:bodyPr/>
          <a:lstStyle/>
          <a:p>
            <a:pPr/>
            <a:r>
              <a:t>Development of Language (Genesis 11:1-9)</a:t>
            </a:r>
          </a:p>
        </p:txBody>
      </p:sp>
      <p:sp>
        <p:nvSpPr>
          <p:cNvPr id="86" name="Major Language Groupings…"/>
          <p:cNvSpPr/>
          <p:nvPr/>
        </p:nvSpPr>
        <p:spPr>
          <a:xfrm>
            <a:off x="1541519" y="890612"/>
            <a:ext cx="11447517" cy="8806668"/>
          </a:xfrm>
          <a:prstGeom prst="rect">
            <a:avLst/>
          </a:prstGeom>
          <a:solidFill>
            <a:srgbClr val="FEE9CE"/>
          </a:solidFill>
          <a:ln w="12700">
            <a:solidFill>
              <a:srgbClr val="000000"/>
            </a:solidFill>
            <a:miter lim="400000"/>
          </a:ln>
          <a:extLst>
            <a:ext uri="{C572A759-6A51-4108-AA02-DFA0A04FC94B}">
              <ma14:wrappingTextBoxFlag xmlns:ma14="http://schemas.microsoft.com/office/mac/drawingml/2011/main" val="1"/>
            </a:ext>
          </a:extLst>
        </p:spPr>
        <p:txBody>
          <a:bodyPr lIns="101600" tIns="101600" rIns="101600" bIns="101600"/>
          <a:lstStyle/>
          <a:p>
            <a:pPr algn="l" defTabSz="457200">
              <a:spcBef>
                <a:spcPts val="1200"/>
              </a:spcBef>
              <a:defRPr b="1" sz="3200">
                <a:latin typeface="Times"/>
                <a:ea typeface="Times"/>
                <a:cs typeface="Times"/>
                <a:sym typeface="Times"/>
              </a:defRPr>
            </a:pPr>
            <a:r>
              <a:t>Major Language Groupings</a:t>
            </a:r>
            <a:endParaRPr b="0" sz="2500"/>
          </a:p>
          <a:p>
            <a:pPr algn="l" defTabSz="457200">
              <a:spcBef>
                <a:spcPts val="1200"/>
              </a:spcBef>
              <a:defRPr sz="2200">
                <a:latin typeface="Geneva"/>
                <a:ea typeface="Geneva"/>
                <a:cs typeface="Geneva"/>
                <a:sym typeface="Geneva"/>
              </a:defRPr>
            </a:pPr>
            <a:r>
              <a:t>* Indo-European (Northern India/Europe)</a:t>
            </a:r>
            <a:br/>
            <a:r>
              <a:t>* Afro-Asiatic (Northern Africa/Middle East/Southwestern Asia)</a:t>
            </a:r>
            <a:br/>
            <a:r>
              <a:t>* Kartvelian (Caucasus Mountains/Southern Russia)</a:t>
            </a:r>
            <a:br/>
            <a:r>
              <a:t>* Uralic (Northern Europe/Central Siberia/Eurasia)</a:t>
            </a:r>
            <a:br/>
            <a:r>
              <a:t>* Altaic (Eastern Europe/Central Asia)</a:t>
            </a:r>
            <a:br/>
            <a:r>
              <a:t>* Dravidian (Central &amp; Southern India)</a:t>
            </a:r>
            <a:br/>
            <a:r>
              <a:t>* Sino-Tibetan (Northern &amp; Eastern Asia)</a:t>
            </a:r>
            <a:br/>
            <a:r>
              <a:t>* Malayo-Polynesian (Southeastern Asia/Pacific Islands)</a:t>
            </a:r>
            <a:br/>
            <a:r>
              <a:t>* Austro-Asiatic (Eastern India/Southwestern Asia)</a:t>
            </a:r>
            <a:br/>
            <a:r>
              <a:t>* Niger-Congo (Western &amp; Central Africa)</a:t>
            </a:r>
            <a:br/>
            <a:r>
              <a:t>* Nilo-Saharan (Northeastern Africa)</a:t>
            </a:r>
            <a:br/>
            <a:r>
              <a:t>* Khoisan (Southern Africa)</a:t>
            </a:r>
            <a:br/>
            <a:r>
              <a:t>* Eskimo-Aleut (Northeastern Siberia/Alaska/Aleutians)</a:t>
            </a:r>
            <a:br/>
            <a:r>
              <a:t>* Algonkian, Athapascan, Iroquoian, &amp; Mosan (North America)</a:t>
            </a:r>
            <a:br/>
            <a:r>
              <a:t>* Uto-Aztecan, Oto-Manguean, Mayan, &amp; Macro-Chibchan (Central A.) </a:t>
            </a:r>
            <a:br/>
            <a:r>
              <a:t>* Carib, Andean-Equatorial (South America)</a:t>
            </a:r>
            <a:br/>
            <a:r>
              <a:t>* Torricelli, West Papuan &amp; Sepik-Ramu (New Guinea)</a:t>
            </a:r>
            <a:br/>
            <a:r>
              <a:t>* Bunaban, Ngaran &amp; Yiwaidjan (Northern Australia)</a:t>
            </a:r>
            <a:br/>
            <a:r>
              <a:t>* Pama-Nyungan (Central &amp; Southern Australia)</a:t>
            </a:r>
            <a:endParaRPr sz="1600">
              <a:latin typeface="Times"/>
              <a:ea typeface="Times"/>
              <a:cs typeface="Times"/>
              <a:sym typeface="Times"/>
            </a:endParaRPr>
          </a:p>
          <a:p>
            <a:pPr algn="l" defTabSz="457200">
              <a:spcBef>
                <a:spcPts val="1200"/>
              </a:spcBef>
              <a:defRPr sz="1600">
                <a:latin typeface="Geneva"/>
                <a:ea typeface="Geneva"/>
                <a:cs typeface="Geneva"/>
                <a:sym typeface="Geneva"/>
              </a:defRPr>
            </a:pPr>
            <a:r>
              <a:rPr u="sng">
                <a:hlinkClick r:id="rId2" invalidUrl="" action="" tgtFrame="" tooltip="" history="1" highlightClick="0" endSnd="0"/>
              </a:rPr>
              <a:t>http://freepages.folklore.rootsweb.ancestry.com/~sturnbo/files/oldest/Table%20of%20Nations%20and%20Genealogy%20of%20Mankind.htm</a:t>
            </a:r>
          </a:p>
        </p:txBody>
      </p:sp>
      <p:sp>
        <p:nvSpPr>
          <p:cNvPr id="87" name="“Many of the languages of the world are related and that, subsequently, many of the cultures of the ancient world are thus also related in origin.”"/>
          <p:cNvSpPr txBox="1"/>
          <p:nvPr/>
        </p:nvSpPr>
        <p:spPr>
          <a:xfrm>
            <a:off x="10357126" y="939068"/>
            <a:ext cx="2643198" cy="5098432"/>
          </a:xfrm>
          <a:prstGeom prst="rect">
            <a:avLst/>
          </a:prstGeom>
          <a:gradFill>
            <a:gsLst>
              <a:gs pos="0">
                <a:srgbClr val="ADE9F9"/>
              </a:gs>
              <a:gs pos="100000">
                <a:srgbClr val="FFFFFF"/>
              </a:gs>
            </a:gsLst>
            <a:lin ang="5400000"/>
          </a:gradFill>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lvl1pPr marL="54186" marR="54186" algn="r" defTabSz="609600">
              <a:defRPr sz="2900">
                <a:uFill>
                  <a:solidFill>
                    <a:srgbClr val="000000"/>
                  </a:solidFill>
                </a:uFill>
                <a:latin typeface="Arial"/>
                <a:ea typeface="Arial"/>
                <a:cs typeface="Arial"/>
                <a:sym typeface="Arial"/>
              </a:defRPr>
            </a:lvl1pPr>
          </a:lstStyle>
          <a:p>
            <a:pPr/>
            <a:r>
              <a:t>“Many of the languages of the world are related and that, subsequently, many of the cultures of the ancient world are thus also related in origin.”</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6"/>
                                        </p:tgtEl>
                                        <p:attrNameLst>
                                          <p:attrName>style.visibility</p:attrName>
                                        </p:attrNameLst>
                                      </p:cBhvr>
                                      <p:to>
                                        <p:strVal val="visible"/>
                                      </p:to>
                                    </p:set>
                                    <p:animEffect filter="wipe(left)" transition="in">
                                      <p:cBhvr>
                                        <p:cTn id="7" dur="175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19" grpId="2" fill="hold">
                                  <p:stCondLst>
                                    <p:cond delay="0"/>
                                  </p:stCondLst>
                                  <p:iterate type="el" backwards="0">
                                    <p:tmAbs val="0"/>
                                  </p:iterate>
                                  <p:childTnLst>
                                    <p:set>
                                      <p:cBhvr>
                                        <p:cTn id="11" fill="hold"/>
                                        <p:tgtEl>
                                          <p:spTgt spid="87"/>
                                        </p:tgtEl>
                                        <p:attrNameLst>
                                          <p:attrName>style.visibility</p:attrName>
                                        </p:attrNameLst>
                                      </p:cBhvr>
                                      <p:to>
                                        <p:strVal val="visible"/>
                                      </p:to>
                                    </p:set>
                                    <p:anim calcmode="lin" valueType="num">
                                      <p:cBhvr>
                                        <p:cTn id="12" dur="2250" fill="hold"/>
                                        <p:tgtEl>
                                          <p:spTgt spid="87"/>
                                        </p:tgtEl>
                                        <p:attrNameLst>
                                          <p:attrName>ppt_w</p:attrName>
                                        </p:attrNameLst>
                                      </p:cBhvr>
                                      <p:tavLst>
                                        <p:tav tm="0" fmla="#ppt_w*sin(2.5*pi*$)">
                                          <p:val>
                                            <p:fltVal val="0"/>
                                          </p:val>
                                        </p:tav>
                                        <p:tav tm="100000">
                                          <p:val>
                                            <p:fltVal val="1"/>
                                          </p:val>
                                        </p:tav>
                                      </p:tavLst>
                                    </p:anim>
                                    <p:anim calcmode="lin" valueType="num">
                                      <p:cBhvr>
                                        <p:cTn id="13" dur="2250" fill="hold"/>
                                        <p:tgtEl>
                                          <p:spTgt spid="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2"/>
      <p:bldP build="whole" bldLvl="1" animBg="1" rev="0" advAuto="0" spid="8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Development of Language (Genesis 11:1-9)"/>
          <p:cNvSpPr txBox="1"/>
          <p:nvPr>
            <p:ph type="title"/>
          </p:nvPr>
        </p:nvSpPr>
        <p:spPr>
          <a:xfrm>
            <a:off x="1535305" y="124048"/>
            <a:ext cx="10595789" cy="735435"/>
          </a:xfrm>
          <a:prstGeom prst="rect">
            <a:avLst/>
          </a:prstGeom>
        </p:spPr>
        <p:txBody>
          <a:bodyPr/>
          <a:lstStyle/>
          <a:p>
            <a:pPr/>
            <a:r>
              <a:t>Development of Language (Genesis 11:1-9)</a:t>
            </a:r>
          </a:p>
        </p:txBody>
      </p:sp>
      <p:pic>
        <p:nvPicPr>
          <p:cNvPr id="90" name="Languages-how-many.jpg" descr="Languages-how-many.jpg"/>
          <p:cNvPicPr>
            <a:picLocks noChangeAspect="1"/>
          </p:cNvPicPr>
          <p:nvPr/>
        </p:nvPicPr>
        <p:blipFill>
          <a:blip r:embed="rId2">
            <a:extLst/>
          </a:blip>
          <a:stretch>
            <a:fillRect/>
          </a:stretch>
        </p:blipFill>
        <p:spPr>
          <a:xfrm>
            <a:off x="0" y="2193978"/>
            <a:ext cx="13004800" cy="3396562"/>
          </a:xfrm>
          <a:prstGeom prst="rect">
            <a:avLst/>
          </a:prstGeom>
          <a:ln w="12700">
            <a:miter lim="400000"/>
          </a:ln>
        </p:spPr>
      </p:pic>
      <p:sp>
        <p:nvSpPr>
          <p:cNvPr id="91" name="“The total number of languages in the world is estimated to be around 6000.  Here are the most common spoken &amp; written languages worldwide” (Ibid)."/>
          <p:cNvSpPr txBox="1"/>
          <p:nvPr/>
        </p:nvSpPr>
        <p:spPr>
          <a:xfrm>
            <a:off x="2452066" y="6426628"/>
            <a:ext cx="10097909" cy="1477685"/>
          </a:xfrm>
          <a:prstGeom prst="rect">
            <a:avLst/>
          </a:prstGeom>
          <a:gradFill>
            <a:gsLst>
              <a:gs pos="0">
                <a:srgbClr val="ADE9F9"/>
              </a:gs>
              <a:gs pos="100000">
                <a:srgbClr val="FFFFFF"/>
              </a:gs>
            </a:gsLst>
            <a:lin ang="5400000"/>
          </a:gradFill>
          <a:ln w="12700">
            <a:miter lim="400000"/>
          </a:ln>
          <a:extLst>
            <a:ext uri="{C572A759-6A51-4108-AA02-DFA0A04FC94B}">
              <ma14:wrappingTextBoxFlag xmlns:ma14="http://schemas.microsoft.com/office/mac/drawingml/2011/main" val="1"/>
            </a:ext>
          </a:extLst>
        </p:spPr>
        <p:txBody>
          <a:bodyPr lIns="40640" tIns="40640" rIns="40640" bIns="40640" anchor="ctr">
            <a:spAutoFit/>
          </a:bodyPr>
          <a:lstStyle/>
          <a:p>
            <a:pPr marL="54186" marR="54186" algn="l" defTabSz="609600">
              <a:defRPr sz="3200">
                <a:uFill>
                  <a:solidFill>
                    <a:srgbClr val="000000"/>
                  </a:solidFill>
                </a:uFill>
                <a:latin typeface="Arial"/>
                <a:ea typeface="Arial"/>
                <a:cs typeface="Arial"/>
                <a:sym typeface="Arial"/>
              </a:defRPr>
            </a:pPr>
            <a:r>
              <a:t>“The total number of languages in the world is estimated to be around 6000.  Here are the most common spoken &amp; written languages worldwide”</a:t>
            </a:r>
            <a:r>
              <a:rPr>
                <a:solidFill>
                  <a:srgbClr val="DCDEE0"/>
                </a:solidFill>
              </a:rPr>
              <a:t> (Ibid)</a:t>
            </a:r>
            <a:r>
              <a: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0"/>
                                  </p:stCondLst>
                                  <p:iterate type="el" backwards="0">
                                    <p:tmAbs val="0"/>
                                  </p:iterate>
                                  <p:childTnLst>
                                    <p:set>
                                      <p:cBhvr>
                                        <p:cTn id="6" fill="hold"/>
                                        <p:tgtEl>
                                          <p:spTgt spid="90"/>
                                        </p:tgtEl>
                                        <p:attrNameLst>
                                          <p:attrName>style.visibility</p:attrName>
                                        </p:attrNameLst>
                                      </p:cBhvr>
                                      <p:to>
                                        <p:strVal val="visible"/>
                                      </p:to>
                                    </p:set>
                                    <p:anim calcmode="lin" valueType="num">
                                      <p:cBhvr>
                                        <p:cTn id="7" dur="2500" fill="hold"/>
                                        <p:tgtEl>
                                          <p:spTgt spid="90"/>
                                        </p:tgtEl>
                                        <p:attrNameLst>
                                          <p:attrName>ppt_w</p:attrName>
                                        </p:attrNameLst>
                                      </p:cBhvr>
                                      <p:tavLst>
                                        <p:tav tm="0">
                                          <p:val>
                                            <p:strVal val="#ppt_w"/>
                                          </p:val>
                                        </p:tav>
                                        <p:tav tm="100000">
                                          <p:val>
                                            <p:strVal val="#ppt_w"/>
                                          </p:val>
                                        </p:tav>
                                      </p:tavLst>
                                    </p:anim>
                                    <p:anim calcmode="lin" valueType="num">
                                      <p:cBhvr>
                                        <p:cTn id="8" dur="2500" fill="hold"/>
                                        <p:tgtEl>
                                          <p:spTgt spid="90"/>
                                        </p:tgtEl>
                                        <p:attrNameLst>
                                          <p:attrName>ppt_h</p:attrName>
                                        </p:attrNameLst>
                                      </p:cBhvr>
                                      <p:tavLst>
                                        <p:tav tm="0" fmla="#ppt_h*sin(2.5*pi*$)">
                                          <p:val>
                                            <p:fltVal val="0"/>
                                          </p:val>
                                        </p:tav>
                                        <p:tav tm="100000">
                                          <p:val>
                                            <p:fltVal val="1"/>
                                          </p:val>
                                        </p:tav>
                                      </p:tavLst>
                                    </p:anim>
                                  </p:childTnLst>
                                </p:cTn>
                              </p:par>
                            </p:childTnLst>
                          </p:cTn>
                        </p:par>
                        <p:par>
                          <p:cTn id="9" fill="hold">
                            <p:stCondLst>
                              <p:cond delay="2500"/>
                            </p:stCondLst>
                            <p:childTnLst>
                              <p:par>
                                <p:cTn id="10" presetClass="entr" nodeType="afterEffect" presetSubtype="8" presetID="2" grpId="2" fill="hold">
                                  <p:stCondLst>
                                    <p:cond delay="200"/>
                                  </p:stCondLst>
                                  <p:iterate type="el" backwards="0">
                                    <p:tmAbs val="0"/>
                                  </p:iterate>
                                  <p:childTnLst>
                                    <p:set>
                                      <p:cBhvr>
                                        <p:cTn id="11" fill="hold"/>
                                        <p:tgtEl>
                                          <p:spTgt spid="91"/>
                                        </p:tgtEl>
                                        <p:attrNameLst>
                                          <p:attrName>style.visibility</p:attrName>
                                        </p:attrNameLst>
                                      </p:cBhvr>
                                      <p:to>
                                        <p:strVal val="visible"/>
                                      </p:to>
                                    </p:set>
                                    <p:anim calcmode="lin" valueType="num">
                                      <p:cBhvr>
                                        <p:cTn id="12" dur="2750" fill="hold"/>
                                        <p:tgtEl>
                                          <p:spTgt spid="91"/>
                                        </p:tgtEl>
                                        <p:attrNameLst>
                                          <p:attrName>ppt_x</p:attrName>
                                        </p:attrNameLst>
                                      </p:cBhvr>
                                      <p:tavLst>
                                        <p:tav tm="0">
                                          <p:val>
                                            <p:strVal val="0-#ppt_w/2"/>
                                          </p:val>
                                        </p:tav>
                                        <p:tav tm="100000">
                                          <p:val>
                                            <p:strVal val="#ppt_x"/>
                                          </p:val>
                                        </p:tav>
                                      </p:tavLst>
                                    </p:anim>
                                    <p:anim calcmode="lin" valueType="num">
                                      <p:cBhvr>
                                        <p:cTn id="13" dur="275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P build="whole" bldLvl="1" animBg="1" rev="0" advAuto="0" spid="91"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