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FAE2BB"/>
              </a:solidFill>
              <a:prstDash val="solid"/>
              <a:miter lim="400000"/>
            </a:ln>
          </a:left>
          <a:right>
            <a:ln w="25400" cap="flat">
              <a:solidFill>
                <a:srgbClr val="FAE2BB"/>
              </a:solidFill>
              <a:prstDash val="solid"/>
              <a:miter lim="400000"/>
            </a:ln>
          </a:right>
          <a:top>
            <a:ln w="25400" cap="flat">
              <a:solidFill>
                <a:srgbClr val="FAE2BB"/>
              </a:solidFill>
              <a:prstDash val="solid"/>
              <a:miter lim="400000"/>
            </a:ln>
          </a:top>
          <a:bottom>
            <a:ln w="25400" cap="flat">
              <a:solidFill>
                <a:srgbClr val="FAE2BB"/>
              </a:solidFill>
              <a:prstDash val="solid"/>
              <a:miter lim="400000"/>
            </a:ln>
          </a:bottom>
          <a:insideH>
            <a:ln w="25400" cap="flat">
              <a:solidFill>
                <a:srgbClr val="FAE2BB"/>
              </a:solidFill>
              <a:prstDash val="solid"/>
              <a:miter lim="400000"/>
            </a:ln>
          </a:insideH>
          <a:insideV>
            <a:ln w="25400" cap="flat">
              <a:solidFill>
                <a:srgbClr val="FAE2BB"/>
              </a:solidFill>
              <a:prstDash val="solid"/>
              <a:miter lim="400000"/>
            </a:ln>
          </a:insideV>
        </a:tcBdr>
        <a:fill>
          <a:noFill/>
        </a:fill>
      </a:tcStyle>
    </a:wholeTbl>
    <a:band2H>
      <a:tcTxStyle b="def" i="def"/>
      <a:tcStyle>
        <a:tcBdr/>
        <a:fill>
          <a:solidFill>
            <a:srgbClr val="EFF1F3"/>
          </a:solidFill>
        </a:fill>
      </a:tcStyle>
    </a:band2H>
    <a:firstCol>
      <a:tcTxStyle b="off" i="off">
        <a:fontRef idx="major">
          <a:srgbClr val="000000"/>
        </a:fontRef>
        <a:srgbClr val="000000"/>
      </a:tcTxStyle>
      <a:tcStyle>
        <a:tcBdr>
          <a:left>
            <a:ln w="25400" cap="flat">
              <a:solidFill>
                <a:srgbClr val="FAE2BB"/>
              </a:solidFill>
              <a:prstDash val="solid"/>
              <a:miter lim="400000"/>
            </a:ln>
          </a:left>
          <a:right>
            <a:ln w="25400" cap="flat">
              <a:solidFill>
                <a:srgbClr val="FAE2BB"/>
              </a:solidFill>
              <a:prstDash val="solid"/>
              <a:miter lim="400000"/>
            </a:ln>
          </a:right>
          <a:top>
            <a:ln w="25400" cap="flat">
              <a:solidFill>
                <a:srgbClr val="FAE2BB"/>
              </a:solidFill>
              <a:prstDash val="solid"/>
              <a:miter lim="400000"/>
            </a:ln>
          </a:top>
          <a:bottom>
            <a:ln w="25400" cap="flat">
              <a:solidFill>
                <a:srgbClr val="FAE2BB"/>
              </a:solidFill>
              <a:prstDash val="solid"/>
              <a:miter lim="400000"/>
            </a:ln>
          </a:bottom>
          <a:insideH>
            <a:ln w="25400" cap="flat">
              <a:solidFill>
                <a:srgbClr val="FAE2BB"/>
              </a:solidFill>
              <a:prstDash val="solid"/>
              <a:miter lim="400000"/>
            </a:ln>
          </a:insideH>
          <a:insideV>
            <a:ln w="25400" cap="flat">
              <a:solidFill>
                <a:srgbClr val="FAE2BB"/>
              </a:solidFill>
              <a:prstDash val="solid"/>
              <a:miter lim="400000"/>
            </a:ln>
          </a:insideV>
        </a:tcBdr>
        <a:fill>
          <a:noFill/>
        </a:fill>
      </a:tcStyle>
    </a:firstCol>
    <a:lastRow>
      <a:tcTxStyle b="off" i="off">
        <a:fontRef idx="major">
          <a:srgbClr val="000000"/>
        </a:fontRef>
        <a:srgbClr val="000000"/>
      </a:tcTxStyle>
      <a:tcStyle>
        <a:tcBdr>
          <a:left>
            <a:ln w="25400" cap="flat">
              <a:solidFill>
                <a:srgbClr val="FAE2BB"/>
              </a:solidFill>
              <a:prstDash val="solid"/>
              <a:miter lim="400000"/>
            </a:ln>
          </a:left>
          <a:right>
            <a:ln w="25400" cap="flat">
              <a:solidFill>
                <a:srgbClr val="FAE2BB"/>
              </a:solidFill>
              <a:prstDash val="solid"/>
              <a:miter lim="400000"/>
            </a:ln>
          </a:right>
          <a:top>
            <a:ln w="25400" cap="flat">
              <a:solidFill>
                <a:srgbClr val="FAE2BB"/>
              </a:solidFill>
              <a:prstDash val="solid"/>
              <a:miter lim="400000"/>
            </a:ln>
          </a:top>
          <a:bottom>
            <a:ln w="25400" cap="flat">
              <a:solidFill>
                <a:srgbClr val="FAE2BB"/>
              </a:solidFill>
              <a:prstDash val="solid"/>
              <a:miter lim="400000"/>
            </a:ln>
          </a:bottom>
          <a:insideH>
            <a:ln w="25400" cap="flat">
              <a:solidFill>
                <a:srgbClr val="FAE2BB"/>
              </a:solidFill>
              <a:prstDash val="solid"/>
              <a:miter lim="400000"/>
            </a:ln>
          </a:insideH>
          <a:insideV>
            <a:ln w="25400" cap="flat">
              <a:solidFill>
                <a:srgbClr val="FAE2BB"/>
              </a:solidFill>
              <a:prstDash val="solid"/>
              <a:miter lim="400000"/>
            </a:ln>
          </a:insideV>
        </a:tcBdr>
        <a:fill>
          <a:noFill/>
        </a:fill>
      </a:tcStyle>
    </a:lastRow>
    <a:firstRow>
      <a:tcTxStyle b="off" i="off">
        <a:fontRef idx="major">
          <a:srgbClr val="000000"/>
        </a:fontRef>
        <a:srgbClr val="000000"/>
      </a:tcTxStyle>
      <a:tcStyle>
        <a:tcBdr>
          <a:left>
            <a:ln w="25400" cap="flat">
              <a:solidFill>
                <a:srgbClr val="FAE2BB"/>
              </a:solidFill>
              <a:prstDash val="solid"/>
              <a:miter lim="400000"/>
            </a:ln>
          </a:left>
          <a:right>
            <a:ln w="25400" cap="flat">
              <a:solidFill>
                <a:srgbClr val="FAE2BB"/>
              </a:solidFill>
              <a:prstDash val="solid"/>
              <a:miter lim="400000"/>
            </a:ln>
          </a:right>
          <a:top>
            <a:ln w="25400" cap="flat">
              <a:solidFill>
                <a:srgbClr val="FAE2BB"/>
              </a:solidFill>
              <a:prstDash val="solid"/>
              <a:miter lim="400000"/>
            </a:ln>
          </a:top>
          <a:bottom>
            <a:ln w="25400" cap="flat">
              <a:solidFill>
                <a:srgbClr val="FAE2BB"/>
              </a:solidFill>
              <a:prstDash val="solid"/>
              <a:miter lim="400000"/>
            </a:ln>
          </a:bottom>
          <a:insideH>
            <a:ln w="25400" cap="flat">
              <a:solidFill>
                <a:srgbClr val="FAE2BB"/>
              </a:solidFill>
              <a:prstDash val="solid"/>
              <a:miter lim="400000"/>
            </a:ln>
          </a:insideH>
          <a:insideV>
            <a:ln w="25400" cap="flat">
              <a:solidFill>
                <a:srgbClr val="FAE2BB"/>
              </a:solidFill>
              <a:prstDash val="solid"/>
              <a:miter lim="400000"/>
            </a:ln>
          </a:insideV>
        </a:tcBdr>
        <a:fill>
          <a:no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ph type="sldImg"/>
          </p:nvPr>
        </p:nvSpPr>
        <p:spPr>
          <a:xfrm>
            <a:off x="1143000" y="685800"/>
            <a:ext cx="4572000" cy="3429000"/>
          </a:xfrm>
          <a:prstGeom prst="rect">
            <a:avLst/>
          </a:prstGeom>
        </p:spPr>
        <p:txBody>
          <a:bodyPr/>
          <a:lstStyle/>
          <a:p>
            <a:pPr/>
          </a:p>
        </p:txBody>
      </p:sp>
      <p:sp>
        <p:nvSpPr>
          <p:cNvPr id="49" name="Shape 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000">
        <a:latin typeface="Lucida Grande"/>
        <a:ea typeface="Lucida Grande"/>
        <a:cs typeface="Lucida Grande"/>
        <a:sym typeface="Lucida Grande"/>
      </a:defRPr>
    </a:lvl1pPr>
    <a:lvl2pPr indent="228600" defTabSz="457200" latinLnBrk="0">
      <a:defRPr sz="2000">
        <a:latin typeface="Lucida Grande"/>
        <a:ea typeface="Lucida Grande"/>
        <a:cs typeface="Lucida Grande"/>
        <a:sym typeface="Lucida Grande"/>
      </a:defRPr>
    </a:lvl2pPr>
    <a:lvl3pPr indent="457200" defTabSz="457200" latinLnBrk="0">
      <a:defRPr sz="2000">
        <a:latin typeface="Lucida Grande"/>
        <a:ea typeface="Lucida Grande"/>
        <a:cs typeface="Lucida Grande"/>
        <a:sym typeface="Lucida Grande"/>
      </a:defRPr>
    </a:lvl3pPr>
    <a:lvl4pPr indent="685800" defTabSz="457200" latinLnBrk="0">
      <a:defRPr sz="2000">
        <a:latin typeface="Lucida Grande"/>
        <a:ea typeface="Lucida Grande"/>
        <a:cs typeface="Lucida Grande"/>
        <a:sym typeface="Lucida Grande"/>
      </a:defRPr>
    </a:lvl4pPr>
    <a:lvl5pPr indent="914400" defTabSz="457200" latinLnBrk="0">
      <a:defRPr sz="2000">
        <a:latin typeface="Lucida Grande"/>
        <a:ea typeface="Lucida Grande"/>
        <a:cs typeface="Lucida Grande"/>
        <a:sym typeface="Lucida Grande"/>
      </a:defRPr>
    </a:lvl5pPr>
    <a:lvl6pPr indent="1143000" defTabSz="457200" latinLnBrk="0">
      <a:defRPr sz="2000">
        <a:latin typeface="Lucida Grande"/>
        <a:ea typeface="Lucida Grande"/>
        <a:cs typeface="Lucida Grande"/>
        <a:sym typeface="Lucida Grande"/>
      </a:defRPr>
    </a:lvl6pPr>
    <a:lvl7pPr indent="1371600" defTabSz="457200" latinLnBrk="0">
      <a:defRPr sz="2000">
        <a:latin typeface="Lucida Grande"/>
        <a:ea typeface="Lucida Grande"/>
        <a:cs typeface="Lucida Grande"/>
        <a:sym typeface="Lucida Grande"/>
      </a:defRPr>
    </a:lvl7pPr>
    <a:lvl8pPr indent="1600200" defTabSz="457200" latinLnBrk="0">
      <a:defRPr sz="2000">
        <a:latin typeface="Lucida Grande"/>
        <a:ea typeface="Lucida Grande"/>
        <a:cs typeface="Lucida Grande"/>
        <a:sym typeface="Lucida Grande"/>
      </a:defRPr>
    </a:lvl8pPr>
    <a:lvl9pPr indent="1828800" defTabSz="457200" latinLnBrk="0">
      <a:defRPr sz="20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sldImg"/>
          </p:nvPr>
        </p:nvSpPr>
        <p:spPr>
          <a:prstGeom prst="rect">
            <a:avLst/>
          </a:prstGeom>
        </p:spPr>
        <p:txBody>
          <a:bodyPr/>
          <a:lstStyle/>
          <a:p>
            <a:pPr/>
          </a:p>
        </p:txBody>
      </p:sp>
      <p:sp>
        <p:nvSpPr>
          <p:cNvPr id="62" name="Shape 62"/>
          <p:cNvSpPr/>
          <p:nvPr>
            <p:ph type="body" sz="quarter" idx="1"/>
          </p:nvPr>
        </p:nvSpPr>
        <p:spPr>
          <a:prstGeom prst="rect">
            <a:avLst/>
          </a:prstGeom>
        </p:spPr>
        <p:txBody>
          <a:bodyPr/>
          <a:lstStyle/>
          <a:p>
            <a:pPr>
              <a:lnSpc>
                <a:spcPct val="117999"/>
              </a:lnSpc>
              <a:defRPr>
                <a:latin typeface="Helvetica Neue"/>
                <a:ea typeface="Helvetica Neue"/>
                <a:cs typeface="Helvetica Neue"/>
                <a:sym typeface="Helvetica Neue"/>
              </a:defRPr>
            </a:pPr>
          </a:p>
          <a:p>
            <a:pPr>
              <a:lnSpc>
                <a:spcPct val="117999"/>
              </a:lnSpc>
              <a:defRPr>
                <a:latin typeface="Helvetica Neue"/>
                <a:ea typeface="Helvetica Neue"/>
                <a:cs typeface="Helvetica Neue"/>
                <a:sym typeface="Helvetica Neue"/>
              </a:defRPr>
            </a:pPr>
          </a:p>
          <a:p>
            <a:pPr>
              <a:lnSpc>
                <a:spcPct val="117999"/>
              </a:lnSpc>
              <a:defRPr>
                <a:latin typeface="Helvetica Neue"/>
                <a:ea typeface="Helvetica Neue"/>
                <a:cs typeface="Helvetica Neue"/>
                <a:sym typeface="Helvetica Neue"/>
              </a:defRPr>
            </a:pPr>
            <a:r>
              <a:t>Michael Lim</a:t>
            </a:r>
          </a:p>
          <a:p>
            <a:pPr>
              <a:lnSpc>
                <a:spcPct val="117999"/>
              </a:lnSpc>
              <a:defRPr>
                <a:latin typeface="Helvetica Neue"/>
                <a:ea typeface="Helvetica Neue"/>
                <a:cs typeface="Helvetica Neue"/>
                <a:sym typeface="Helvetica Neue"/>
              </a:defRPr>
            </a:pPr>
            <a:r>
              <a:t>“Life detours result from a missing  or misplaced faith. Our lives are full of events both large and small to which we must respond by faith in the Lord. Among these, none is more important than that we respond by faith to believe in God when He calls us each to follow Him. From that point on, we must continue to strive forward by faith amidst a multitude of situations we face, avoiding detours which bring unnecessary consequences into His plans for us. As we mature in the steadfastness of our faith, more and more will we choose God as our guide, provider, and protector, and ever greater will His glory be in our lives.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r>
              <a:t>Abram was stuck. Famines last for a while; the test persisted.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p>
            <a:pPr/>
            <a:r>
              <a:t>Application </a:t>
            </a:r>
          </a:p>
          <a:p>
            <a:pPr/>
            <a:r>
              <a:t>God clearly does not want us to associate with certain people.   </a:t>
            </a:r>
          </a:p>
          <a:p>
            <a:pPr/>
            <a:r>
              <a:t>	• He doesn’t want us to date or court non-Christians.</a:t>
            </a:r>
          </a:p>
          <a:p>
            <a:pPr/>
            <a:r>
              <a:t>	• He is not pleased when we marry people our parents do not approve of.  </a:t>
            </a:r>
          </a:p>
          <a:p>
            <a:pPr/>
            <a:r>
              <a:t>	• He doesn’t want us to hang around those given to anger.  </a:t>
            </a:r>
          </a:p>
          <a:p>
            <a:pPr/>
            <a:r>
              <a:t>	• He doesn’t want us to listen to gossiper and backbiters.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Doing things in ways you shouldn’t</a:t>
            </a:r>
          </a:p>
          <a:p>
            <a:pPr/>
            <a:r>
              <a:t>“And I will make you a great nation.”</a:t>
            </a:r>
          </a:p>
          <a:p>
            <a:pPr/>
          </a:p>
          <a:p>
            <a:pPr/>
            <a:r>
              <a:t>God’s promise is to shape our faith in such a way that we can live boldly, trusting Him to lead and provide for us.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a:r>
              <a:t>List a  spiritual crisis that you have or are now experiencing. Identify the actual temptation and how your faith is tested. Did you endure the testing? What was God trying to teach you?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r>
              <a:t>Discussion Questions</a:t>
            </a:r>
          </a:p>
          <a:p>
            <a:pPr/>
          </a:p>
          <a:p>
            <a:pPr/>
            <a:r>
              <a:t>1. What are spiritual detours and what are some of the costs of taking detours in our lives?</a:t>
            </a:r>
          </a:p>
          <a:p>
            <a:pPr/>
          </a:p>
          <a:p>
            <a:pPr/>
            <a:r>
              <a:t>2. What specific difficulties and mistakes did faith allow Abram to overcome and avoid? (or would have allowed him to if he had shown faith) Give an incident when faith helped you overcome/avoid?</a:t>
            </a:r>
          </a:p>
          <a:p>
            <a:pPr/>
          </a:p>
          <a:p>
            <a:pPr/>
            <a:r>
              <a:t>3. How can we be assured that our faith in God’s promises is truly enough?</a:t>
            </a:r>
          </a:p>
          <a:p>
            <a:pPr/>
            <a:r>
              <a:t>4. List a  spiritual crisis that you have or are now experiencing. Identify the actual temptation and how your faith is tested. Did you endure the testing? What was God trying to teach you? What was God trying to teach you?</a:t>
            </a:r>
          </a:p>
          <a:p>
            <a:pPr/>
            <a:r>
              <a:t>5. Temptation (detours) become sin if we fail to trust God. When we fall, we need to get up right away. How long have you been a Christian? How has the time from which you fall and the time you repent and confess your sins changed. If you before took two days, is it now shorter?</a:t>
            </a:r>
          </a:p>
          <a:p>
            <a:pPr/>
            <a:r>
              <a:t>6. Explain the principle of flesh versus the  spirit. How is it important to a Christian who walks in the Spirit?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lank copy">
    <p:spTree>
      <p:nvGrpSpPr>
        <p:cNvPr id="1" name=""/>
        <p:cNvGrpSpPr/>
        <p:nvPr/>
      </p:nvGrpSpPr>
      <p:grpSpPr>
        <a:xfrm>
          <a:off x="0" y="0"/>
          <a:ext cx="0" cy="0"/>
          <a:chOff x="0" y="0"/>
          <a:chExt cx="0" cy="0"/>
        </a:xfrm>
      </p:grpSpPr>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19"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20" name="Title Text"/>
          <p:cNvSpPr txBox="1"/>
          <p:nvPr>
            <p:ph type="title"/>
          </p:nvPr>
        </p:nvSpPr>
        <p:spPr>
          <a:xfrm>
            <a:off x="1535305" y="124048"/>
            <a:ext cx="11469495" cy="735435"/>
          </a:xfrm>
          <a:prstGeom prst="rect">
            <a:avLst/>
          </a:prstGeom>
        </p:spPr>
        <p:txBody>
          <a:bodyPr/>
          <a:lstStyle/>
          <a:p>
            <a:pPr/>
            <a:r>
              <a:t>Title Text</a:t>
            </a:r>
          </a:p>
        </p:txBody>
      </p:sp>
      <p:sp>
        <p:nvSpPr>
          <p:cNvPr id="21" name="GENESIS"/>
          <p:cNvSpPr txBox="1"/>
          <p:nvPr/>
        </p:nvSpPr>
        <p:spPr>
          <a:xfrm>
            <a:off x="0" y="124048"/>
            <a:ext cx="1497013" cy="487339"/>
          </a:xfrm>
          <a:prstGeom prst="rect">
            <a:avLst/>
          </a:prstGeom>
          <a:ln w="12700">
            <a:miter lim="400000"/>
          </a:ln>
          <a:effectLst>
            <a:outerShdw sx="100000" sy="100000" kx="0" ky="0" algn="b" rotWithShape="0" blurRad="101600" dist="38100" dir="2700000">
              <a:srgbClr val="4C1023">
                <a:alpha val="78000"/>
              </a:srgbClr>
            </a:outerShdw>
            <a:reflection blurRad="0" stA="69548"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lstStyle>
            <a:lvl1pPr>
              <a:defRPr b="1" spc="-48" sz="2400">
                <a:latin typeface="Goudy Old Style"/>
                <a:ea typeface="Goudy Old Style"/>
                <a:cs typeface="Goudy Old Style"/>
                <a:sym typeface="Goudy Old Style"/>
              </a:defRPr>
            </a:lvl1pPr>
          </a:lstStyle>
          <a:p>
            <a:pPr/>
            <a:r>
              <a:t>GENESIS</a:t>
            </a:r>
          </a:p>
        </p:txBody>
      </p:sp>
      <p:sp>
        <p:nvSpPr>
          <p:cNvPr id="22" name="The Book  of Foundations"/>
          <p:cNvSpPr txBox="1"/>
          <p:nvPr/>
        </p:nvSpPr>
        <p:spPr>
          <a:xfrm>
            <a:off x="0" y="996787"/>
            <a:ext cx="1497013" cy="965201"/>
          </a:xfrm>
          <a:prstGeom prst="rect">
            <a:avLst/>
          </a:prstGeom>
          <a:ln w="12700">
            <a:miter lim="400000"/>
          </a:ln>
          <a:effectLst>
            <a:outerShdw sx="100000" sy="100000" kx="0" ky="0" algn="b" rotWithShape="0" blurRad="101600" dist="63500" dir="2700000">
              <a:srgbClr val="584A35"/>
            </a:outerShdw>
          </a:effectLst>
          <a:extLst>
            <a:ext uri="{C572A759-6A51-4108-AA02-DFA0A04FC94B}">
              <ma14:wrappingTextBoxFlag xmlns:ma14="http://schemas.microsoft.com/office/mac/drawingml/2011/main" val="1"/>
            </a:ext>
          </a:extLst>
        </p:spPr>
        <p:txBody>
          <a:bodyPr lIns="0" tIns="0" rIns="0" bIns="0"/>
          <a:lstStyle/>
          <a:p>
            <a:pPr>
              <a:defRPr b="1" cap="all" spc="98" sz="1400">
                <a:latin typeface="Goudy Old Style"/>
                <a:ea typeface="Goudy Old Style"/>
                <a:cs typeface="Goudy Old Style"/>
                <a:sym typeface="Goudy Old Style"/>
              </a:defRPr>
            </a:pPr>
            <a:r>
              <a:t>The Book </a:t>
            </a:r>
            <a:br/>
            <a:r>
              <a:t>of Foundations</a:t>
            </a:r>
          </a:p>
        </p:txBody>
      </p:sp>
      <p:sp>
        <p:nvSpPr>
          <p:cNvPr id="23" name="GENESIS…"/>
          <p:cNvSpPr txBox="1"/>
          <p:nvPr/>
        </p:nvSpPr>
        <p:spPr>
          <a:xfrm>
            <a:off x="0" y="8686703"/>
            <a:ext cx="1497013" cy="736601"/>
          </a:xfrm>
          <a:prstGeom prst="rect">
            <a:avLst/>
          </a:prstGeom>
          <a:ln w="12700">
            <a:miter lim="400000"/>
          </a:ln>
          <a:effectLst>
            <a:outerShdw sx="100000" sy="100000" kx="0" ky="0" algn="b" rotWithShape="0" blurRad="101600" dist="63500" dir="2700000">
              <a:srgbClr val="584A35"/>
            </a:outerShdw>
          </a:effectLst>
          <a:extLst>
            <a:ext uri="{C572A759-6A51-4108-AA02-DFA0A04FC94B}">
              <ma14:wrappingTextBoxFlag xmlns:ma14="http://schemas.microsoft.com/office/mac/drawingml/2011/main" val="1"/>
            </a:ext>
          </a:extLst>
        </p:spPr>
        <p:txBody>
          <a:bodyPr lIns="0" tIns="0" rIns="0" bIns="0"/>
          <a:lstStyle/>
          <a:p>
            <a:pPr>
              <a:defRPr b="1" cap="all" spc="140" sz="2000">
                <a:solidFill>
                  <a:srgbClr val="FFFFFF"/>
                </a:solidFill>
                <a:latin typeface="Goudy Old Style"/>
                <a:ea typeface="Goudy Old Style"/>
                <a:cs typeface="Goudy Old Style"/>
                <a:sym typeface="Goudy Old Style"/>
              </a:defRPr>
            </a:pPr>
            <a:r>
              <a:t>GENESIS</a:t>
            </a:r>
          </a:p>
          <a:p>
            <a:pPr>
              <a:defRPr b="1" cap="all" spc="140" sz="2000">
                <a:solidFill>
                  <a:srgbClr val="FFFFFF"/>
                </a:solidFill>
                <a:latin typeface="Goudy Old Style"/>
                <a:ea typeface="Goudy Old Style"/>
                <a:cs typeface="Goudy Old Style"/>
                <a:sym typeface="Goudy Old Style"/>
              </a:defRPr>
            </a:pPr>
            <a:r>
              <a:t>12-16, 20</a:t>
            </a:r>
          </a:p>
        </p:txBody>
      </p:sp>
      <p:sp>
        <p:nvSpPr>
          <p:cNvPr id="24" name="Responding to  Life’s Challenges"/>
          <p:cNvSpPr txBox="1"/>
          <p:nvPr/>
        </p:nvSpPr>
        <p:spPr>
          <a:xfrm>
            <a:off x="0" y="6165842"/>
            <a:ext cx="1573600" cy="13120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100">
                <a:solidFill>
                  <a:srgbClr val="DCDEE0"/>
                </a:solidFill>
              </a:defRPr>
            </a:pPr>
            <a:r>
              <a:t>Responding to </a:t>
            </a:r>
            <a:br/>
            <a:r>
              <a:t>Life’s Challenges</a:t>
            </a:r>
          </a:p>
        </p:txBody>
      </p:sp>
      <p:sp>
        <p:nvSpPr>
          <p:cNvPr id="25" name="Body Level One…"/>
          <p:cNvSpPr txBox="1"/>
          <p:nvPr>
            <p:ph type="body" sz="half" idx="1"/>
          </p:nvPr>
        </p:nvSpPr>
        <p:spPr>
          <a:xfrm>
            <a:off x="2075066" y="1200292"/>
            <a:ext cx="9250156" cy="455280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33" name="Title Text"/>
          <p:cNvSpPr txBox="1"/>
          <p:nvPr>
            <p:ph type="title"/>
          </p:nvPr>
        </p:nvSpPr>
        <p:spPr>
          <a:xfrm>
            <a:off x="1267968" y="1641855"/>
            <a:ext cx="10468865" cy="3299969"/>
          </a:xfrm>
          <a:prstGeom prst="rect">
            <a:avLst/>
          </a:prstGeom>
        </p:spPr>
        <p:txBody>
          <a:bodyPr lIns="48767" tIns="48767" rIns="48767" bIns="48767" anchor="b">
            <a:noAutofit/>
          </a:bodyPr>
          <a:lstStyle/>
          <a:p>
            <a:pPr/>
            <a:r>
              <a:t>Title Text</a:t>
            </a:r>
          </a:p>
        </p:txBody>
      </p:sp>
      <p:sp>
        <p:nvSpPr>
          <p:cNvPr id="34" name="Body Level One…"/>
          <p:cNvSpPr txBox="1"/>
          <p:nvPr>
            <p:ph type="body" sz="quarter" idx="1"/>
          </p:nvPr>
        </p:nvSpPr>
        <p:spPr>
          <a:xfrm>
            <a:off x="1267968" y="5023103"/>
            <a:ext cx="10468865" cy="1137921"/>
          </a:xfrm>
          <a:prstGeom prst="rect">
            <a:avLst/>
          </a:prstGeom>
        </p:spPr>
        <p:txBody>
          <a:bodyPr lIns="48767" tIns="48767" rIns="48767" bIns="48767" anchor="t">
            <a:noAutofit/>
          </a:bodyPr>
          <a:lstStyle>
            <a:lvl1pPr marL="0" indent="0" algn="ctr" defTabSz="457200">
              <a:spcBef>
                <a:spcPts val="0"/>
              </a:spcBef>
              <a:buSzTx/>
              <a:buNone/>
            </a:lvl1pPr>
            <a:lvl2pPr marL="0" indent="0" algn="ctr" defTabSz="457200">
              <a:spcBef>
                <a:spcPts val="0"/>
              </a:spcBef>
              <a:buSzTx/>
              <a:buNone/>
            </a:lvl2pPr>
            <a:lvl3pPr marL="0" indent="0" algn="ctr" defTabSz="457200">
              <a:spcBef>
                <a:spcPts val="0"/>
              </a:spcBef>
              <a:buSzTx/>
              <a:buNone/>
            </a:lvl3pPr>
            <a:lvl4pPr marL="0" indent="0" algn="ctr" defTabSz="457200">
              <a:spcBef>
                <a:spcPts val="0"/>
              </a:spcBef>
              <a:buSzTx/>
              <a:buNone/>
            </a:lvl4pPr>
            <a:lvl5pPr marL="0" indent="0" algn="ctr" defTabSz="457200">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xfrm>
            <a:off x="6326143" y="9282176"/>
            <a:ext cx="336257" cy="319489"/>
          </a:xfrm>
          <a:prstGeom prst="rect">
            <a:avLst/>
          </a:prstGeom>
        </p:spPr>
        <p:txBody>
          <a:bodyPr lIns="48767" tIns="48767" rIns="48767" bIns="48767"/>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42" name="Slide Number"/>
          <p:cNvSpPr txBox="1"/>
          <p:nvPr>
            <p:ph type="sldNum" sz="quarter" idx="2"/>
          </p:nvPr>
        </p:nvSpPr>
        <p:spPr>
          <a:xfrm>
            <a:off x="6326143" y="9282176"/>
            <a:ext cx="336257" cy="319489"/>
          </a:xfrm>
          <a:prstGeom prst="rect">
            <a:avLst/>
          </a:prstGeom>
        </p:spPr>
        <p:txBody>
          <a:bodyPr lIns="48767" tIns="48767" rIns="48767" bIns="48767"/>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sun_rays2.jpg" descr="sun_rays2.jpg"/>
          <p:cNvPicPr>
            <a:picLocks noChangeAspect="0"/>
          </p:cNvPicPr>
          <p:nvPr/>
        </p:nvPicPr>
        <p:blipFill>
          <a:blip r:embed="rId2">
            <a:extLst/>
          </a:blip>
          <a:srcRect l="9900" t="2265" r="7060" b="9939"/>
          <a:stretch>
            <a:fillRect/>
          </a:stretch>
        </p:blipFill>
        <p:spPr>
          <a:xfrm>
            <a:off x="0" y="0"/>
            <a:ext cx="13004801" cy="9753600"/>
          </a:xfrm>
          <a:prstGeom prst="rect">
            <a:avLst/>
          </a:prstGeom>
          <a:ln w="12700">
            <a:miter lim="400000"/>
          </a:ln>
        </p:spPr>
      </p:pic>
      <p:sp>
        <p:nvSpPr>
          <p:cNvPr id="3" name="Title Text"/>
          <p:cNvSpPr txBox="1"/>
          <p:nvPr>
            <p:ph type="title"/>
          </p:nvPr>
        </p:nvSpPr>
        <p:spPr>
          <a:xfrm>
            <a:off x="952500" y="444500"/>
            <a:ext cx="11099801"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952500" y="2603500"/>
            <a:ext cx="11099801"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25889" y="9251950"/>
            <a:ext cx="340322" cy="323553"/>
          </a:xfrm>
          <a:prstGeom prst="rect">
            <a:avLst/>
          </a:prstGeom>
          <a:ln w="12700">
            <a:miter lim="400000"/>
          </a:ln>
        </p:spPr>
        <p:txBody>
          <a:bodyPr wrap="none" lIns="50800" tIns="50800" rIns="50800" bIns="50800">
            <a:spAutoFit/>
          </a:bodyPr>
          <a:lstStyle>
            <a:lvl1pPr defTabSz="584200">
              <a:defRPr sz="16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1" baseline="0" cap="none" i="0" spc="0" strike="noStrike" sz="4200" u="none">
          <a:ln>
            <a:noFill/>
          </a:ln>
          <a:solidFill>
            <a:srgbClr val="000000"/>
          </a:solidFill>
          <a:uFillTx/>
          <a:latin typeface="+mj-lt"/>
          <a:ea typeface="+mj-ea"/>
          <a:cs typeface="+mj-cs"/>
          <a:sym typeface="Arial"/>
        </a:defRPr>
      </a:lvl1pPr>
      <a:lvl2pPr marL="0" marR="0" indent="228600" algn="l" defTabSz="584200" latinLnBrk="0">
        <a:lnSpc>
          <a:spcPct val="100000"/>
        </a:lnSpc>
        <a:spcBef>
          <a:spcPts val="0"/>
        </a:spcBef>
        <a:spcAft>
          <a:spcPts val="0"/>
        </a:spcAft>
        <a:buClrTx/>
        <a:buSzTx/>
        <a:buFontTx/>
        <a:buNone/>
        <a:tabLst/>
        <a:defRPr b="1" baseline="0" cap="none" i="0" spc="0" strike="noStrike" sz="4200" u="none">
          <a:ln>
            <a:noFill/>
          </a:ln>
          <a:solidFill>
            <a:srgbClr val="000000"/>
          </a:solidFill>
          <a:uFillTx/>
          <a:latin typeface="+mj-lt"/>
          <a:ea typeface="+mj-ea"/>
          <a:cs typeface="+mj-cs"/>
          <a:sym typeface="Arial"/>
        </a:defRPr>
      </a:lvl2pPr>
      <a:lvl3pPr marL="0" marR="0" indent="457200" algn="l" defTabSz="584200" latinLnBrk="0">
        <a:lnSpc>
          <a:spcPct val="100000"/>
        </a:lnSpc>
        <a:spcBef>
          <a:spcPts val="0"/>
        </a:spcBef>
        <a:spcAft>
          <a:spcPts val="0"/>
        </a:spcAft>
        <a:buClrTx/>
        <a:buSzTx/>
        <a:buFontTx/>
        <a:buNone/>
        <a:tabLst/>
        <a:defRPr b="1" baseline="0" cap="none" i="0" spc="0" strike="noStrike" sz="4200" u="none">
          <a:ln>
            <a:noFill/>
          </a:ln>
          <a:solidFill>
            <a:srgbClr val="000000"/>
          </a:solidFill>
          <a:uFillTx/>
          <a:latin typeface="+mj-lt"/>
          <a:ea typeface="+mj-ea"/>
          <a:cs typeface="+mj-cs"/>
          <a:sym typeface="Arial"/>
        </a:defRPr>
      </a:lvl3pPr>
      <a:lvl4pPr marL="0" marR="0" indent="685800" algn="l" defTabSz="584200" latinLnBrk="0">
        <a:lnSpc>
          <a:spcPct val="100000"/>
        </a:lnSpc>
        <a:spcBef>
          <a:spcPts val="0"/>
        </a:spcBef>
        <a:spcAft>
          <a:spcPts val="0"/>
        </a:spcAft>
        <a:buClrTx/>
        <a:buSzTx/>
        <a:buFontTx/>
        <a:buNone/>
        <a:tabLst/>
        <a:defRPr b="1" baseline="0" cap="none" i="0" spc="0" strike="noStrike" sz="4200" u="none">
          <a:ln>
            <a:noFill/>
          </a:ln>
          <a:solidFill>
            <a:srgbClr val="000000"/>
          </a:solidFill>
          <a:uFillTx/>
          <a:latin typeface="+mj-lt"/>
          <a:ea typeface="+mj-ea"/>
          <a:cs typeface="+mj-cs"/>
          <a:sym typeface="Arial"/>
        </a:defRPr>
      </a:lvl4pPr>
      <a:lvl5pPr marL="0" marR="0" indent="914400" algn="l" defTabSz="584200" latinLnBrk="0">
        <a:lnSpc>
          <a:spcPct val="100000"/>
        </a:lnSpc>
        <a:spcBef>
          <a:spcPts val="0"/>
        </a:spcBef>
        <a:spcAft>
          <a:spcPts val="0"/>
        </a:spcAft>
        <a:buClrTx/>
        <a:buSzTx/>
        <a:buFontTx/>
        <a:buNone/>
        <a:tabLst/>
        <a:defRPr b="1" baseline="0" cap="none" i="0" spc="0" strike="noStrike" sz="4200" u="none">
          <a:ln>
            <a:noFill/>
          </a:ln>
          <a:solidFill>
            <a:srgbClr val="000000"/>
          </a:solidFill>
          <a:uFillTx/>
          <a:latin typeface="+mj-lt"/>
          <a:ea typeface="+mj-ea"/>
          <a:cs typeface="+mj-cs"/>
          <a:sym typeface="Arial"/>
        </a:defRPr>
      </a:lvl5pPr>
      <a:lvl6pPr marL="0" marR="0" indent="1143000" algn="l" defTabSz="584200" latinLnBrk="0">
        <a:lnSpc>
          <a:spcPct val="100000"/>
        </a:lnSpc>
        <a:spcBef>
          <a:spcPts val="0"/>
        </a:spcBef>
        <a:spcAft>
          <a:spcPts val="0"/>
        </a:spcAft>
        <a:buClrTx/>
        <a:buSzTx/>
        <a:buFontTx/>
        <a:buNone/>
        <a:tabLst/>
        <a:defRPr b="1" baseline="0" cap="none" i="0" spc="0" strike="noStrike" sz="4200" u="none">
          <a:ln>
            <a:noFill/>
          </a:ln>
          <a:solidFill>
            <a:srgbClr val="000000"/>
          </a:solidFill>
          <a:uFillTx/>
          <a:latin typeface="+mj-lt"/>
          <a:ea typeface="+mj-ea"/>
          <a:cs typeface="+mj-cs"/>
          <a:sym typeface="Arial"/>
        </a:defRPr>
      </a:lvl6pPr>
      <a:lvl7pPr marL="0" marR="0" indent="1371600" algn="l" defTabSz="584200" latinLnBrk="0">
        <a:lnSpc>
          <a:spcPct val="100000"/>
        </a:lnSpc>
        <a:spcBef>
          <a:spcPts val="0"/>
        </a:spcBef>
        <a:spcAft>
          <a:spcPts val="0"/>
        </a:spcAft>
        <a:buClrTx/>
        <a:buSzTx/>
        <a:buFontTx/>
        <a:buNone/>
        <a:tabLst/>
        <a:defRPr b="1" baseline="0" cap="none" i="0" spc="0" strike="noStrike" sz="4200" u="none">
          <a:ln>
            <a:noFill/>
          </a:ln>
          <a:solidFill>
            <a:srgbClr val="000000"/>
          </a:solidFill>
          <a:uFillTx/>
          <a:latin typeface="+mj-lt"/>
          <a:ea typeface="+mj-ea"/>
          <a:cs typeface="+mj-cs"/>
          <a:sym typeface="Arial"/>
        </a:defRPr>
      </a:lvl7pPr>
      <a:lvl8pPr marL="0" marR="0" indent="1600200" algn="l" defTabSz="584200" latinLnBrk="0">
        <a:lnSpc>
          <a:spcPct val="100000"/>
        </a:lnSpc>
        <a:spcBef>
          <a:spcPts val="0"/>
        </a:spcBef>
        <a:spcAft>
          <a:spcPts val="0"/>
        </a:spcAft>
        <a:buClrTx/>
        <a:buSzTx/>
        <a:buFontTx/>
        <a:buNone/>
        <a:tabLst/>
        <a:defRPr b="1" baseline="0" cap="none" i="0" spc="0" strike="noStrike" sz="4200" u="none">
          <a:ln>
            <a:noFill/>
          </a:ln>
          <a:solidFill>
            <a:srgbClr val="000000"/>
          </a:solidFill>
          <a:uFillTx/>
          <a:latin typeface="+mj-lt"/>
          <a:ea typeface="+mj-ea"/>
          <a:cs typeface="+mj-cs"/>
          <a:sym typeface="Arial"/>
        </a:defRPr>
      </a:lvl8pPr>
      <a:lvl9pPr marL="0" marR="0" indent="1828800" algn="l" defTabSz="584200" latinLnBrk="0">
        <a:lnSpc>
          <a:spcPct val="100000"/>
        </a:lnSpc>
        <a:spcBef>
          <a:spcPts val="0"/>
        </a:spcBef>
        <a:spcAft>
          <a:spcPts val="0"/>
        </a:spcAft>
        <a:buClrTx/>
        <a:buSzTx/>
        <a:buFontTx/>
        <a:buNone/>
        <a:tabLst/>
        <a:defRPr b="1" baseline="0" cap="none" i="0" spc="0" strike="noStrike" sz="4200" u="none">
          <a:ln>
            <a:noFill/>
          </a:ln>
          <a:solidFill>
            <a:srgbClr val="000000"/>
          </a:solidFill>
          <a:uFillTx/>
          <a:latin typeface="+mj-lt"/>
          <a:ea typeface="+mj-ea"/>
          <a:cs typeface="+mj-cs"/>
          <a:sym typeface="Arial"/>
        </a:defRPr>
      </a:lvl9pPr>
    </p:titleStyle>
    <p:bodyStyle>
      <a:lvl1pPr marL="419805" marR="0" indent="-419805" algn="l" defTabSz="584200" latinLnBrk="0">
        <a:lnSpc>
          <a:spcPct val="100000"/>
        </a:lnSpc>
        <a:spcBef>
          <a:spcPts val="4200"/>
        </a:spcBef>
        <a:spcAft>
          <a:spcPts val="0"/>
        </a:spcAft>
        <a:buClrTx/>
        <a:buSzPct val="75000"/>
        <a:buFontTx/>
        <a:buChar char="•"/>
        <a:tabLst/>
        <a:defRPr b="0" baseline="0" cap="none" i="0" spc="0" strike="noStrike" sz="3400" u="none">
          <a:ln>
            <a:noFill/>
          </a:ln>
          <a:solidFill>
            <a:srgbClr val="000000"/>
          </a:solidFill>
          <a:uFillTx/>
          <a:latin typeface="+mj-lt"/>
          <a:ea typeface="+mj-ea"/>
          <a:cs typeface="+mj-cs"/>
          <a:sym typeface="Arial"/>
        </a:defRPr>
      </a:lvl1pPr>
      <a:lvl2pPr marL="864305" marR="0" indent="-419805" algn="l" defTabSz="584200" latinLnBrk="0">
        <a:lnSpc>
          <a:spcPct val="100000"/>
        </a:lnSpc>
        <a:spcBef>
          <a:spcPts val="4200"/>
        </a:spcBef>
        <a:spcAft>
          <a:spcPts val="0"/>
        </a:spcAft>
        <a:buClrTx/>
        <a:buSzPct val="75000"/>
        <a:buFontTx/>
        <a:buChar char="•"/>
        <a:tabLst/>
        <a:defRPr b="0" baseline="0" cap="none" i="0" spc="0" strike="noStrike" sz="3400" u="none">
          <a:ln>
            <a:noFill/>
          </a:ln>
          <a:solidFill>
            <a:srgbClr val="000000"/>
          </a:solidFill>
          <a:uFillTx/>
          <a:latin typeface="+mj-lt"/>
          <a:ea typeface="+mj-ea"/>
          <a:cs typeface="+mj-cs"/>
          <a:sym typeface="Arial"/>
        </a:defRPr>
      </a:lvl2pPr>
      <a:lvl3pPr marL="1308805" marR="0" indent="-419805" algn="l" defTabSz="584200" latinLnBrk="0">
        <a:lnSpc>
          <a:spcPct val="100000"/>
        </a:lnSpc>
        <a:spcBef>
          <a:spcPts val="4200"/>
        </a:spcBef>
        <a:spcAft>
          <a:spcPts val="0"/>
        </a:spcAft>
        <a:buClrTx/>
        <a:buSzPct val="75000"/>
        <a:buFontTx/>
        <a:buChar char="•"/>
        <a:tabLst/>
        <a:defRPr b="0" baseline="0" cap="none" i="0" spc="0" strike="noStrike" sz="3400" u="none">
          <a:ln>
            <a:noFill/>
          </a:ln>
          <a:solidFill>
            <a:srgbClr val="000000"/>
          </a:solidFill>
          <a:uFillTx/>
          <a:latin typeface="+mj-lt"/>
          <a:ea typeface="+mj-ea"/>
          <a:cs typeface="+mj-cs"/>
          <a:sym typeface="Arial"/>
        </a:defRPr>
      </a:lvl3pPr>
      <a:lvl4pPr marL="1753305" marR="0" indent="-419805" algn="l" defTabSz="584200" latinLnBrk="0">
        <a:lnSpc>
          <a:spcPct val="100000"/>
        </a:lnSpc>
        <a:spcBef>
          <a:spcPts val="4200"/>
        </a:spcBef>
        <a:spcAft>
          <a:spcPts val="0"/>
        </a:spcAft>
        <a:buClrTx/>
        <a:buSzPct val="75000"/>
        <a:buFontTx/>
        <a:buChar char="•"/>
        <a:tabLst/>
        <a:defRPr b="0" baseline="0" cap="none" i="0" spc="0" strike="noStrike" sz="3400" u="none">
          <a:ln>
            <a:noFill/>
          </a:ln>
          <a:solidFill>
            <a:srgbClr val="000000"/>
          </a:solidFill>
          <a:uFillTx/>
          <a:latin typeface="+mj-lt"/>
          <a:ea typeface="+mj-ea"/>
          <a:cs typeface="+mj-cs"/>
          <a:sym typeface="Arial"/>
        </a:defRPr>
      </a:lvl4pPr>
      <a:lvl5pPr marL="2197805" marR="0" indent="-419805" algn="l" defTabSz="584200" latinLnBrk="0">
        <a:lnSpc>
          <a:spcPct val="100000"/>
        </a:lnSpc>
        <a:spcBef>
          <a:spcPts val="4200"/>
        </a:spcBef>
        <a:spcAft>
          <a:spcPts val="0"/>
        </a:spcAft>
        <a:buClrTx/>
        <a:buSzPct val="75000"/>
        <a:buFontTx/>
        <a:buChar char="•"/>
        <a:tabLst/>
        <a:defRPr b="0" baseline="0" cap="none" i="0" spc="0" strike="noStrike" sz="3400" u="none">
          <a:ln>
            <a:noFill/>
          </a:ln>
          <a:solidFill>
            <a:srgbClr val="000000"/>
          </a:solidFill>
          <a:uFillTx/>
          <a:latin typeface="+mj-lt"/>
          <a:ea typeface="+mj-ea"/>
          <a:cs typeface="+mj-cs"/>
          <a:sym typeface="Arial"/>
        </a:defRPr>
      </a:lvl5pPr>
      <a:lvl6pPr marL="2642305" marR="0" indent="-419805" algn="l" defTabSz="584200" latinLnBrk="0">
        <a:lnSpc>
          <a:spcPct val="100000"/>
        </a:lnSpc>
        <a:spcBef>
          <a:spcPts val="4200"/>
        </a:spcBef>
        <a:spcAft>
          <a:spcPts val="0"/>
        </a:spcAft>
        <a:buClrTx/>
        <a:buSzPct val="75000"/>
        <a:buFontTx/>
        <a:buChar char="•"/>
        <a:tabLst/>
        <a:defRPr b="0" baseline="0" cap="none" i="0" spc="0" strike="noStrike" sz="3400" u="none">
          <a:ln>
            <a:noFill/>
          </a:ln>
          <a:solidFill>
            <a:srgbClr val="000000"/>
          </a:solidFill>
          <a:uFillTx/>
          <a:latin typeface="+mj-lt"/>
          <a:ea typeface="+mj-ea"/>
          <a:cs typeface="+mj-cs"/>
          <a:sym typeface="Arial"/>
        </a:defRPr>
      </a:lvl6pPr>
      <a:lvl7pPr marL="3086805" marR="0" indent="-419805" algn="l" defTabSz="584200" latinLnBrk="0">
        <a:lnSpc>
          <a:spcPct val="100000"/>
        </a:lnSpc>
        <a:spcBef>
          <a:spcPts val="4200"/>
        </a:spcBef>
        <a:spcAft>
          <a:spcPts val="0"/>
        </a:spcAft>
        <a:buClrTx/>
        <a:buSzPct val="75000"/>
        <a:buFontTx/>
        <a:buChar char="•"/>
        <a:tabLst/>
        <a:defRPr b="0" baseline="0" cap="none" i="0" spc="0" strike="noStrike" sz="3400" u="none">
          <a:ln>
            <a:noFill/>
          </a:ln>
          <a:solidFill>
            <a:srgbClr val="000000"/>
          </a:solidFill>
          <a:uFillTx/>
          <a:latin typeface="+mj-lt"/>
          <a:ea typeface="+mj-ea"/>
          <a:cs typeface="+mj-cs"/>
          <a:sym typeface="Arial"/>
        </a:defRPr>
      </a:lvl7pPr>
      <a:lvl8pPr marL="3531305" marR="0" indent="-419805" algn="l" defTabSz="584200" latinLnBrk="0">
        <a:lnSpc>
          <a:spcPct val="100000"/>
        </a:lnSpc>
        <a:spcBef>
          <a:spcPts val="4200"/>
        </a:spcBef>
        <a:spcAft>
          <a:spcPts val="0"/>
        </a:spcAft>
        <a:buClrTx/>
        <a:buSzPct val="75000"/>
        <a:buFontTx/>
        <a:buChar char="•"/>
        <a:tabLst/>
        <a:defRPr b="0" baseline="0" cap="none" i="0" spc="0" strike="noStrike" sz="3400" u="none">
          <a:ln>
            <a:noFill/>
          </a:ln>
          <a:solidFill>
            <a:srgbClr val="000000"/>
          </a:solidFill>
          <a:uFillTx/>
          <a:latin typeface="+mj-lt"/>
          <a:ea typeface="+mj-ea"/>
          <a:cs typeface="+mj-cs"/>
          <a:sym typeface="Arial"/>
        </a:defRPr>
      </a:lvl8pPr>
      <a:lvl9pPr marL="3975805" marR="0" indent="-419805" algn="l" defTabSz="584200" latinLnBrk="0">
        <a:lnSpc>
          <a:spcPct val="100000"/>
        </a:lnSpc>
        <a:spcBef>
          <a:spcPts val="4200"/>
        </a:spcBef>
        <a:spcAft>
          <a:spcPts val="0"/>
        </a:spcAft>
        <a:buClrTx/>
        <a:buSzPct val="75000"/>
        <a:buFontTx/>
        <a:buChar char="•"/>
        <a:tabLst/>
        <a:defRPr b="0" baseline="0" cap="none" i="0" spc="0" strike="noStrike" sz="3400" u="none">
          <a:ln>
            <a:noFill/>
          </a:ln>
          <a:solidFill>
            <a:srgbClr val="000000"/>
          </a:solidFill>
          <a:uFillTx/>
          <a:latin typeface="+mj-lt"/>
          <a:ea typeface="+mj-ea"/>
          <a:cs typeface="+mj-cs"/>
          <a:sym typeface="Arial"/>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GENESIS"/>
          <p:cNvSpPr txBox="1"/>
          <p:nvPr/>
        </p:nvSpPr>
        <p:spPr>
          <a:xfrm>
            <a:off x="2151831" y="885384"/>
            <a:ext cx="8701138" cy="1646635"/>
          </a:xfrm>
          <a:prstGeom prst="rect">
            <a:avLst/>
          </a:prstGeom>
          <a:ln w="12700">
            <a:miter lim="400000"/>
          </a:ln>
          <a:effectLst>
            <a:outerShdw sx="100000" sy="100000" kx="0" ky="0" algn="b" rotWithShape="0" blurRad="101600" dist="381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a:defRPr b="1" spc="1536" sz="12800">
                <a:solidFill>
                  <a:srgbClr val="0D1C2F"/>
                </a:solidFill>
                <a:latin typeface="Goudy Old Style"/>
                <a:ea typeface="Goudy Old Style"/>
                <a:cs typeface="Goudy Old Style"/>
                <a:sym typeface="Goudy Old Style"/>
              </a:defRPr>
            </a:lvl1pPr>
          </a:lstStyle>
          <a:p>
            <a:pPr/>
            <a:r>
              <a:t>GENESIS</a:t>
            </a:r>
          </a:p>
        </p:txBody>
      </p:sp>
      <p:sp>
        <p:nvSpPr>
          <p:cNvPr id="52" name="Responding to Life’s Challenges"/>
          <p:cNvSpPr txBox="1"/>
          <p:nvPr/>
        </p:nvSpPr>
        <p:spPr>
          <a:xfrm>
            <a:off x="402989" y="5359493"/>
            <a:ext cx="12198822" cy="1438058"/>
          </a:xfrm>
          <a:prstGeom prst="rect">
            <a:avLst/>
          </a:prstGeom>
          <a:ln w="38100">
            <a:solidFill>
              <a:srgbClr val="A6AAA9"/>
            </a:solidFill>
            <a:miter lim="400000"/>
          </a:ln>
          <a:effectLst>
            <a:outerShdw sx="100000" sy="100000" kx="0" ky="0" algn="b" rotWithShape="0" blurRad="101600" dist="635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a:lnSpc>
                <a:spcPct val="130000"/>
              </a:lnSpc>
              <a:defRPr b="1" spc="441" sz="6300">
                <a:solidFill>
                  <a:srgbClr val="FFFFFF"/>
                </a:solidFill>
                <a:latin typeface="Goudy Old Style"/>
                <a:ea typeface="Goudy Old Style"/>
                <a:cs typeface="Goudy Old Style"/>
                <a:sym typeface="Goudy Old Style"/>
              </a:defRPr>
            </a:lvl1pPr>
          </a:lstStyle>
          <a:p>
            <a:pPr/>
            <a:r>
              <a:t>Responding to Life’s Challenges</a:t>
            </a:r>
          </a:p>
        </p:txBody>
      </p:sp>
      <p:sp>
        <p:nvSpPr>
          <p:cNvPr id="53" name="Paul J. Bucknell"/>
          <p:cNvSpPr txBox="1"/>
          <p:nvPr/>
        </p:nvSpPr>
        <p:spPr>
          <a:xfrm>
            <a:off x="9414671" y="8991600"/>
            <a:ext cx="3403098" cy="623418"/>
          </a:xfrm>
          <a:prstGeom prst="rect">
            <a:avLst/>
          </a:prstGeom>
          <a:ln w="12700">
            <a:miter lim="400000"/>
          </a:ln>
          <a:effectLst>
            <a:outerShdw sx="100000" sy="100000" kx="0" ky="0" algn="b" rotWithShape="0" blurRad="25400" dist="635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defRPr sz="3400">
                <a:solidFill>
                  <a:srgbClr val="FFFFFF"/>
                </a:solidFill>
                <a:latin typeface="Goudy Old Style"/>
                <a:ea typeface="Goudy Old Style"/>
                <a:cs typeface="Goudy Old Style"/>
                <a:sym typeface="Goudy Old Style"/>
              </a:defRPr>
            </a:lvl1pPr>
          </a:lstStyle>
          <a:p>
            <a:pPr/>
            <a:r>
              <a:t>Paul J. Bucknell</a:t>
            </a:r>
          </a:p>
        </p:txBody>
      </p:sp>
      <p:sp>
        <p:nvSpPr>
          <p:cNvPr id="54" name="NASB"/>
          <p:cNvSpPr txBox="1"/>
          <p:nvPr/>
        </p:nvSpPr>
        <p:spPr>
          <a:xfrm>
            <a:off x="-1448098" y="8991600"/>
            <a:ext cx="4406901" cy="762000"/>
          </a:xfrm>
          <a:prstGeom prst="rect">
            <a:avLst/>
          </a:prstGeom>
          <a:ln w="12700">
            <a:miter lim="400000"/>
          </a:ln>
          <a:effectLst>
            <a:outerShdw sx="100000" sy="100000" kx="0" ky="0" algn="b" rotWithShape="0" blurRad="25400" dist="635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defRPr sz="3000">
                <a:solidFill>
                  <a:srgbClr val="FFFFFF"/>
                </a:solidFill>
                <a:latin typeface="Goudy Old Style"/>
                <a:ea typeface="Goudy Old Style"/>
                <a:cs typeface="Goudy Old Style"/>
                <a:sym typeface="Goudy Old Style"/>
              </a:defRPr>
            </a:lvl1pPr>
          </a:lstStyle>
          <a:p>
            <a:pPr/>
            <a:r>
              <a:t>NASB</a:t>
            </a:r>
          </a:p>
        </p:txBody>
      </p:sp>
      <p:sp>
        <p:nvSpPr>
          <p:cNvPr id="55" name="12-16,20"/>
          <p:cNvSpPr txBox="1"/>
          <p:nvPr/>
        </p:nvSpPr>
        <p:spPr>
          <a:xfrm>
            <a:off x="2151831" y="2133548"/>
            <a:ext cx="8701138" cy="1646635"/>
          </a:xfrm>
          <a:prstGeom prst="rect">
            <a:avLst/>
          </a:prstGeom>
          <a:ln w="12700">
            <a:miter lim="400000"/>
          </a:ln>
          <a:effectLst>
            <a:outerShdw sx="100000" sy="100000" kx="0" ky="0" algn="b" rotWithShape="0" blurRad="101600" dist="381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a:defRPr b="1" spc="959" sz="8000">
                <a:solidFill>
                  <a:srgbClr val="0D1C2F"/>
                </a:solidFill>
                <a:latin typeface="Goudy Old Style"/>
                <a:ea typeface="Goudy Old Style"/>
                <a:cs typeface="Goudy Old Style"/>
                <a:sym typeface="Goudy Old Style"/>
              </a:defRPr>
            </a:lvl1pPr>
          </a:lstStyle>
          <a:p>
            <a:pPr/>
            <a:r>
              <a:t>12-16,20</a:t>
            </a:r>
          </a:p>
        </p:txBody>
      </p:sp>
      <p:sp>
        <p:nvSpPr>
          <p:cNvPr id="56" name="Learning from other people’s mistakes"/>
          <p:cNvSpPr txBox="1"/>
          <p:nvPr/>
        </p:nvSpPr>
        <p:spPr>
          <a:xfrm>
            <a:off x="2014504" y="7046744"/>
            <a:ext cx="9288839" cy="627849"/>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357187">
              <a:defRPr sz="3800">
                <a:solidFill>
                  <a:srgbClr val="FFFFFF"/>
                </a:solidFill>
              </a:defRPr>
            </a:lvl1pPr>
          </a:lstStyle>
          <a:p>
            <a:pPr/>
            <a:r>
              <a:t>Learning from other people’s mistakes</a:t>
            </a:r>
          </a:p>
        </p:txBody>
      </p:sp>
      <p:grpSp>
        <p:nvGrpSpPr>
          <p:cNvPr id="60" name="Group"/>
          <p:cNvGrpSpPr/>
          <p:nvPr/>
        </p:nvGrpSpPr>
        <p:grpSpPr>
          <a:xfrm>
            <a:off x="1095692" y="176453"/>
            <a:ext cx="10813416" cy="708932"/>
            <a:chOff x="0" y="0"/>
            <a:chExt cx="10813414" cy="708930"/>
          </a:xfrm>
        </p:grpSpPr>
        <p:sp>
          <p:nvSpPr>
            <p:cNvPr id="57" name="The Book of Foundations"/>
            <p:cNvSpPr txBox="1"/>
            <p:nvPr/>
          </p:nvSpPr>
          <p:spPr>
            <a:xfrm>
              <a:off x="0" y="85513"/>
              <a:ext cx="10813415" cy="623418"/>
            </a:xfrm>
            <a:prstGeom prst="rect">
              <a:avLst/>
            </a:prstGeom>
            <a:noFill/>
            <a:ln w="12700" cap="flat">
              <a:noFill/>
              <a:miter lim="400000"/>
            </a:ln>
            <a:effectLst>
              <a:outerShdw sx="100000" sy="100000" kx="0" ky="0" algn="b" rotWithShape="0" blurRad="101600" dist="63500" dir="2700000">
                <a:srgbClr val="584A35"/>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b="1" cap="all" spc="476" sz="3400">
                  <a:solidFill>
                    <a:srgbClr val="DCDEE0"/>
                  </a:solidFill>
                  <a:latin typeface="Goudy Old Style"/>
                  <a:ea typeface="Goudy Old Style"/>
                  <a:cs typeface="Goudy Old Style"/>
                  <a:sym typeface="Goudy Old Style"/>
                </a:defRPr>
              </a:lvl1pPr>
            </a:lstStyle>
            <a:p>
              <a:pPr/>
              <a:r>
                <a:t>The Book of Foundations</a:t>
              </a:r>
            </a:p>
          </p:txBody>
        </p:sp>
        <p:sp>
          <p:nvSpPr>
            <p:cNvPr id="58" name="Line"/>
            <p:cNvSpPr/>
            <p:nvPr/>
          </p:nvSpPr>
          <p:spPr>
            <a:xfrm>
              <a:off x="1406255" y="0"/>
              <a:ext cx="8000904" cy="0"/>
            </a:xfrm>
            <a:prstGeom prst="line">
              <a:avLst/>
            </a:prstGeom>
            <a:noFill/>
            <a:ln w="12700" cap="flat">
              <a:solidFill>
                <a:srgbClr val="D1D3D3"/>
              </a:solidFill>
              <a:prstDash val="solid"/>
              <a:miter lim="400000"/>
            </a:ln>
            <a:effectLst/>
          </p:spPr>
          <p:txBody>
            <a:bodyPr wrap="square" lIns="50800" tIns="50800" rIns="50800" bIns="50800" numCol="1" anchor="ctr">
              <a:noAutofit/>
            </a:bodyPr>
            <a:lstStyle/>
            <a:p>
              <a:pPr defTabSz="584200">
                <a:defRPr sz="2200"/>
              </a:pPr>
            </a:p>
          </p:txBody>
        </p:sp>
        <p:sp>
          <p:nvSpPr>
            <p:cNvPr id="59" name="Line"/>
            <p:cNvSpPr/>
            <p:nvPr/>
          </p:nvSpPr>
          <p:spPr>
            <a:xfrm>
              <a:off x="1406255" y="696230"/>
              <a:ext cx="8000904" cy="1"/>
            </a:xfrm>
            <a:prstGeom prst="line">
              <a:avLst/>
            </a:prstGeom>
            <a:noFill/>
            <a:ln w="12700" cap="flat">
              <a:solidFill>
                <a:srgbClr val="D1D3D3"/>
              </a:solidFill>
              <a:prstDash val="solid"/>
              <a:miter lim="400000"/>
            </a:ln>
            <a:effectLst/>
          </p:spPr>
          <p:txBody>
            <a:bodyPr wrap="square" lIns="50800" tIns="50800" rIns="50800" bIns="50800" numCol="1" anchor="ctr">
              <a:noAutofit/>
            </a:bodyPr>
            <a:lstStyle/>
            <a:p>
              <a:pPr defTabSz="584200">
                <a:defRPr sz="22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52"/>
                                        </p:tgtEl>
                                        <p:attrNameLst>
                                          <p:attrName>style.visibility</p:attrName>
                                        </p:attrNameLst>
                                      </p:cBhvr>
                                      <p:to>
                                        <p:strVal val="visible"/>
                                      </p:to>
                                    </p:set>
                                    <p:animEffect filter="fade" transition="in">
                                      <p:cBhvr>
                                        <p:cTn id="7" dur="3250"/>
                                        <p:tgtEl>
                                          <p:spTgt spid="52"/>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56"/>
                                        </p:tgtEl>
                                        <p:attrNameLst>
                                          <p:attrName>style.visibility</p:attrName>
                                        </p:attrNameLst>
                                      </p:cBhvr>
                                      <p:to>
                                        <p:strVal val="visible"/>
                                      </p:to>
                                    </p:set>
                                    <p:animEffect filter="fade" transition="in">
                                      <p:cBhvr>
                                        <p:cTn id="11" dur="325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 grpId="1"/>
      <p:bldP build="whole" bldLvl="1" animBg="1" rev="0" advAuto="0" spid="56"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ummary"/>
          <p:cNvSpPr txBox="1"/>
          <p:nvPr>
            <p:ph type="title"/>
          </p:nvPr>
        </p:nvSpPr>
        <p:spPr>
          <a:prstGeom prst="rect">
            <a:avLst/>
          </a:prstGeom>
        </p:spPr>
        <p:txBody>
          <a:bodyPr/>
          <a:lstStyle/>
          <a:p>
            <a:pPr/>
            <a:r>
              <a:t>Summary</a:t>
            </a:r>
          </a:p>
        </p:txBody>
      </p:sp>
      <p:sp>
        <p:nvSpPr>
          <p:cNvPr id="132" name="List a  spiritual crisis that you have or are now experiencing. Identify the actual temptation and how your faith is tested. Did you endure the testing? What was God trying to teach you?"/>
          <p:cNvSpPr txBox="1"/>
          <p:nvPr/>
        </p:nvSpPr>
        <p:spPr>
          <a:xfrm>
            <a:off x="1335507" y="8461565"/>
            <a:ext cx="11469496" cy="1186878"/>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marL="609600" indent="-228600" algn="l">
              <a:spcBef>
                <a:spcPts val="1200"/>
              </a:spcBef>
              <a:buSzPct val="100000"/>
              <a:buChar char="•"/>
              <a:defRPr sz="2400"/>
            </a:pPr>
            <a:r>
              <a:t>List a  spiritual crisis that you have or are now experiencing. Identify the actual temptation and how your faith </a:t>
            </a:r>
            <a:r>
              <a:t>is </a:t>
            </a:r>
            <a:r>
              <a:t>tested. Did you endure the testing? What was God trying to teach you?</a:t>
            </a:r>
          </a:p>
        </p:txBody>
      </p:sp>
      <p:graphicFrame>
        <p:nvGraphicFramePr>
          <p:cNvPr id="133" name="Table"/>
          <p:cNvGraphicFramePr/>
          <p:nvPr/>
        </p:nvGraphicFramePr>
        <p:xfrm>
          <a:off x="2037652" y="859482"/>
          <a:ext cx="10477501" cy="71386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88266"/>
                <a:gridCol w="3488266"/>
                <a:gridCol w="3488266"/>
              </a:tblGrid>
              <a:tr h="890737">
                <a:tc gridSpan="3">
                  <a:txBody>
                    <a:bodyPr/>
                    <a:lstStyle/>
                    <a:p>
                      <a:pPr defTabSz="914400">
                        <a:defRPr sz="1800"/>
                      </a:pPr>
                      <a:r>
                        <a:rPr b="1" sz="4400"/>
                        <a:t>COSTLY DETOURS</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tcPr>
                </a:tc>
                <a:tc hMerge="1">
                  <a:tcPr/>
                </a:tc>
                <a:tc hMerge="1">
                  <a:tcPr/>
                </a:tc>
              </a:tr>
              <a:tr h="890737">
                <a:tc>
                  <a:txBody>
                    <a:bodyPr/>
                    <a:lstStyle/>
                    <a:p>
                      <a:pPr defTabSz="914400">
                        <a:defRPr sz="1800"/>
                      </a:pPr>
                      <a:r>
                        <a:rPr b="1" sz="3200">
                          <a:solidFill>
                            <a:srgbClr val="FFFFFF"/>
                          </a:solidFill>
                        </a:rPr>
                        <a:t>The World</a:t>
                      </a:r>
                    </a:p>
                  </a:txBody>
                  <a:tcPr marL="50800" marR="50800" marT="50800" marB="50800" anchor="ctr" anchorCtr="0" horzOverflow="overflow">
                    <a:lnL w="12700">
                      <a:solidFill>
                        <a:srgbClr val="3797C6"/>
                      </a:solidFill>
                      <a:miter lim="400000"/>
                    </a:lnL>
                    <a:solidFill>
                      <a:schemeClr val="accent1"/>
                    </a:solidFill>
                  </a:tcPr>
                </a:tc>
                <a:tc>
                  <a:txBody>
                    <a:bodyPr/>
                    <a:lstStyle/>
                    <a:p>
                      <a:pPr defTabSz="914400">
                        <a:defRPr sz="1800"/>
                      </a:pPr>
                      <a:r>
                        <a:rPr b="1" sz="3200">
                          <a:solidFill>
                            <a:srgbClr val="FFFFFF"/>
                          </a:solidFill>
                        </a:rPr>
                        <a:t>The Godly</a:t>
                      </a:r>
                    </a:p>
                  </a:txBody>
                  <a:tcPr marL="50800" marR="50800" marT="50800" marB="50800" anchor="ctr" anchorCtr="0" horzOverflow="overflow">
                    <a:solidFill>
                      <a:schemeClr val="accent1"/>
                    </a:solidFill>
                  </a:tcPr>
                </a:tc>
                <a:tc>
                  <a:txBody>
                    <a:bodyPr/>
                    <a:lstStyle/>
                    <a:p>
                      <a:pPr defTabSz="914400">
                        <a:defRPr sz="1800"/>
                      </a:pPr>
                      <a:r>
                        <a:rPr b="1" sz="3200">
                          <a:solidFill>
                            <a:srgbClr val="FFFFFF"/>
                          </a:solidFill>
                        </a:rPr>
                        <a:t>Scenario</a:t>
                      </a:r>
                    </a:p>
                  </a:txBody>
                  <a:tcPr marL="50800" marR="50800" marT="50800" marB="50800" anchor="ctr" anchorCtr="0" horzOverflow="overflow">
                    <a:lnR w="12700">
                      <a:solidFill>
                        <a:srgbClr val="3797C6"/>
                      </a:solidFill>
                      <a:miter lim="400000"/>
                    </a:lnR>
                    <a:solidFill>
                      <a:schemeClr val="accent1"/>
                    </a:solidFill>
                  </a:tcPr>
                </a:tc>
              </a:tr>
              <a:tr h="1130740">
                <a:tc>
                  <a:txBody>
                    <a:bodyPr/>
                    <a:lstStyle/>
                    <a:p>
                      <a:pPr defTabSz="914400">
                        <a:defRPr sz="1800"/>
                      </a:pPr>
                      <a:r>
                        <a:rPr sz="2500"/>
                        <a:t>World’s ways are  never best</a:t>
                      </a:r>
                    </a:p>
                  </a:txBody>
                  <a:tcPr marL="50800" marR="50800" marT="50800" marB="50800" anchor="ctr" anchorCtr="0" horzOverflow="overflow">
                    <a:lnL w="12700">
                      <a:solidFill>
                        <a:srgbClr val="3797C6"/>
                      </a:solidFill>
                      <a:miter lim="400000"/>
                    </a:lnL>
                    <a:lnR w="12700">
                      <a:solidFill>
                        <a:srgbClr val="3797C6"/>
                      </a:solidFill>
                      <a:miter lim="400000"/>
                    </a:lnR>
                    <a:lnB w="12700">
                      <a:solidFill>
                        <a:srgbClr val="3797C6"/>
                      </a:solidFill>
                      <a:miter lim="400000"/>
                    </a:lnB>
                  </a:tcPr>
                </a:tc>
                <a:tc>
                  <a:txBody>
                    <a:bodyPr/>
                    <a:lstStyle/>
                    <a:p>
                      <a:pPr defTabSz="914400">
                        <a:defRPr sz="1800"/>
                      </a:pPr>
                      <a:r>
                        <a:rPr sz="2500"/>
                        <a:t>God’s ways are  always  best</a:t>
                      </a:r>
                    </a:p>
                  </a:txBody>
                  <a:tcPr marL="50800" marR="50800" marT="50800" marB="50800" anchor="ctr" anchorCtr="0" horzOverflow="overflow">
                    <a:lnL w="12700">
                      <a:solidFill>
                        <a:srgbClr val="3797C6"/>
                      </a:solidFill>
                      <a:miter lim="400000"/>
                    </a:lnL>
                    <a:lnR w="12700">
                      <a:solidFill>
                        <a:srgbClr val="3797C6"/>
                      </a:solidFill>
                      <a:miter lim="400000"/>
                    </a:lnR>
                    <a:lnB w="12700">
                      <a:solidFill>
                        <a:srgbClr val="3797C6"/>
                      </a:solidFill>
                      <a:miter lim="400000"/>
                    </a:lnB>
                  </a:tcPr>
                </a:tc>
                <a:tc>
                  <a:txBody>
                    <a:bodyPr/>
                    <a:lstStyle/>
                    <a:p>
                      <a:pPr defTabSz="914400">
                        <a:defRPr sz="1800"/>
                      </a:pPr>
                      <a:r>
                        <a:rPr sz="2500"/>
                        <a:t>Bad consequences</a:t>
                      </a:r>
                    </a:p>
                  </a:txBody>
                  <a:tcPr marL="50800" marR="50800" marT="50800" marB="50800" anchor="ctr" anchorCtr="0" horzOverflow="overflow">
                    <a:lnL w="12700">
                      <a:solidFill>
                        <a:srgbClr val="3797C6"/>
                      </a:solidFill>
                      <a:miter lim="400000"/>
                    </a:lnL>
                    <a:lnR w="12700">
                      <a:solidFill>
                        <a:srgbClr val="3797C6"/>
                      </a:solidFill>
                      <a:miter lim="400000"/>
                    </a:lnR>
                    <a:lnB w="12700">
                      <a:solidFill>
                        <a:srgbClr val="3797C6"/>
                      </a:solidFill>
                      <a:miter lim="400000"/>
                    </a:lnB>
                  </a:tcPr>
                </a:tc>
              </a:tr>
              <a:tr h="650734">
                <a:tc>
                  <a:txBody>
                    <a:bodyPr/>
                    <a:lstStyle/>
                    <a:p>
                      <a:pPr defTabSz="914400">
                        <a:defRPr sz="1800"/>
                      </a:pPr>
                      <a:r>
                        <a:rPr sz="2500"/>
                        <a:t>Seems compelling</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1800"/>
                      </a:pPr>
                      <a:r>
                        <a:rPr sz="2500"/>
                        <a:t>Not really urgent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1800"/>
                      </a:pPr>
                      <a:r>
                        <a:rPr sz="2500"/>
                        <a:t>Waited 14 more years</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r>
              <a:tr h="890737">
                <a:tc>
                  <a:txBody>
                    <a:bodyPr/>
                    <a:lstStyle/>
                    <a:p>
                      <a:pPr defTabSz="914400">
                        <a:defRPr sz="1800"/>
                      </a:pPr>
                      <a:r>
                        <a:rPr sz="2500"/>
                        <a:t>Self-reliant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1800"/>
                      </a:pPr>
                      <a:r>
                        <a:rPr sz="2500"/>
                        <a:t>God-dependent</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1800"/>
                      </a:pPr>
                      <a:r>
                        <a:rPr sz="2500"/>
                        <a:t>The miracle of Isaac</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r>
              <a:tr h="890737">
                <a:tc>
                  <a:txBody>
                    <a:bodyPr/>
                    <a:lstStyle/>
                    <a:p>
                      <a:pPr defTabSz="914400">
                        <a:defRPr sz="1800"/>
                      </a:pPr>
                      <a:r>
                        <a:rPr sz="2500"/>
                        <a:t>Prideful</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1800"/>
                      </a:pPr>
                      <a:r>
                        <a:rPr sz="2500"/>
                        <a:t>Exalts the Lord</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1800"/>
                      </a:pPr>
                      <a:r>
                        <a:rPr sz="2500"/>
                        <a:t>God supplies</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r>
              <a:tr h="890737">
                <a:tc>
                  <a:txBody>
                    <a:bodyPr/>
                    <a:lstStyle/>
                    <a:p>
                      <a:pPr defTabSz="914400">
                        <a:defRPr sz="1800"/>
                      </a:pPr>
                      <a:r>
                        <a:rPr sz="2500"/>
                        <a:t>Relativistic</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1800"/>
                      </a:pPr>
                      <a:r>
                        <a:rPr sz="2500"/>
                        <a:t>Set on God’s principles</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1800"/>
                      </a:pPr>
                      <a:r>
                        <a:rPr sz="2500"/>
                        <a:t>Abraham’s marriage</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r>
              <a:tr h="890737">
                <a:tc>
                  <a:txBody>
                    <a:bodyPr/>
                    <a:lstStyle/>
                    <a:p>
                      <a:pPr defTabSz="914400">
                        <a:defRPr sz="1800"/>
                      </a:pPr>
                      <a:r>
                        <a:rPr sz="2500"/>
                        <a:t>Lives by senses</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1800"/>
                      </a:pPr>
                      <a:r>
                        <a:rPr sz="2500"/>
                        <a:t>Lives by faith</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1800"/>
                      </a:pPr>
                      <a:r>
                        <a:rPr sz="2500"/>
                        <a:t>Abraham’s faith</a:t>
                      </a:r>
                    </a:p>
                  </a:txBody>
                  <a:tcPr marL="50800" marR="50800" marT="50800" marB="50800" anchor="ctr" anchorCtr="0"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33"/>
                                        </p:tgtEl>
                                        <p:attrNameLst>
                                          <p:attrName>style.visibility</p:attrName>
                                        </p:attrNameLst>
                                      </p:cBhvr>
                                      <p:to>
                                        <p:strVal val="visible"/>
                                      </p:to>
                                    </p:set>
                                    <p:animEffect filter="wipe(up)" transition="in">
                                      <p:cBhvr>
                                        <p:cTn id="7" dur="175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 grpId="2" fill="hold">
                                  <p:stCondLst>
                                    <p:cond delay="0"/>
                                  </p:stCondLst>
                                  <p:iterate type="el" backwards="0">
                                    <p:tmAbs val="0"/>
                                  </p:iterate>
                                  <p:childTnLst>
                                    <p:set>
                                      <p:cBhvr>
                                        <p:cTn id="11" fill="hold"/>
                                        <p:tgtEl>
                                          <p:spTgt spid="132">
                                            <p:bg/>
                                          </p:spTgt>
                                        </p:tgtEl>
                                        <p:attrNameLst>
                                          <p:attrName>style.visibility</p:attrName>
                                        </p:attrNameLst>
                                      </p:cBhvr>
                                      <p:to>
                                        <p:strVal val="visible"/>
                                      </p:to>
                                    </p:set>
                                    <p:anim calcmode="lin" valueType="num">
                                      <p:cBhvr>
                                        <p:cTn id="12" dur="1750" fill="hold"/>
                                        <p:tgtEl>
                                          <p:spTgt spid="132">
                                            <p:bg/>
                                          </p:spTgt>
                                        </p:tgtEl>
                                        <p:attrNameLst>
                                          <p:attrName>ppt_x</p:attrName>
                                        </p:attrNameLst>
                                      </p:cBhvr>
                                      <p:tavLst>
                                        <p:tav tm="0">
                                          <p:val>
                                            <p:strVal val="#ppt_x"/>
                                          </p:val>
                                        </p:tav>
                                        <p:tav tm="100000">
                                          <p:val>
                                            <p:strVal val="#ppt_x"/>
                                          </p:val>
                                        </p:tav>
                                      </p:tavLst>
                                    </p:anim>
                                    <p:anim calcmode="lin" valueType="num">
                                      <p:cBhvr>
                                        <p:cTn id="13" dur="1750" fill="hold"/>
                                        <p:tgtEl>
                                          <p:spTgt spid="132">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132">
                                            <p:txEl>
                                              <p:pRg st="0" end="0"/>
                                            </p:txEl>
                                          </p:spTgt>
                                        </p:tgtEl>
                                        <p:attrNameLst>
                                          <p:attrName>style.visibility</p:attrName>
                                        </p:attrNameLst>
                                      </p:cBhvr>
                                      <p:to>
                                        <p:strVal val="visible"/>
                                      </p:to>
                                    </p:set>
                                    <p:anim calcmode="lin" valueType="num">
                                      <p:cBhvr>
                                        <p:cTn id="16" dur="1750" fill="hold"/>
                                        <p:tgtEl>
                                          <p:spTgt spid="132">
                                            <p:txEl>
                                              <p:pRg st="0" end="0"/>
                                            </p:txEl>
                                          </p:spTgt>
                                        </p:tgtEl>
                                        <p:attrNameLst>
                                          <p:attrName>ppt_x</p:attrName>
                                        </p:attrNameLst>
                                      </p:cBhvr>
                                      <p:tavLst>
                                        <p:tav tm="0">
                                          <p:val>
                                            <p:strVal val="#ppt_x"/>
                                          </p:val>
                                        </p:tav>
                                        <p:tav tm="100000">
                                          <p:val>
                                            <p:strVal val="#ppt_x"/>
                                          </p:val>
                                        </p:tav>
                                      </p:tavLst>
                                    </p:anim>
                                    <p:anim calcmode="lin" valueType="num">
                                      <p:cBhvr>
                                        <p:cTn id="17" dur="1750" fill="hold"/>
                                        <p:tgtEl>
                                          <p:spTgt spid="1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2"/>
      <p:bldP build="whole" bldLvl="1" animBg="1" rev="0" advAuto="0" spid="133"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Discussion Questions"/>
          <p:cNvSpPr txBox="1"/>
          <p:nvPr>
            <p:ph type="title"/>
          </p:nvPr>
        </p:nvSpPr>
        <p:spPr>
          <a:xfrm>
            <a:off x="1535305" y="233005"/>
            <a:ext cx="10062703" cy="735435"/>
          </a:xfrm>
          <a:prstGeom prst="rect">
            <a:avLst/>
          </a:prstGeom>
        </p:spPr>
        <p:txBody>
          <a:bodyPr/>
          <a:lstStyle>
            <a:lvl1pPr>
              <a:defRPr b="0" sz="4400">
                <a:latin typeface="Helvetica Condensed Medium"/>
                <a:ea typeface="Helvetica Condensed Medium"/>
                <a:cs typeface="Helvetica Condensed Medium"/>
                <a:sym typeface="Helvetica Condensed Medium"/>
              </a:defRPr>
            </a:lvl1pPr>
          </a:lstStyle>
          <a:p>
            <a:pPr/>
            <a:r>
              <a:t>Discussion Questions</a:t>
            </a:r>
          </a:p>
        </p:txBody>
      </p:sp>
      <p:pic>
        <p:nvPicPr>
          <p:cNvPr id="138" name="000737-0011-000029.jpg" descr="000737-0011-000029.jpg"/>
          <p:cNvPicPr>
            <a:picLocks noChangeAspect="0"/>
          </p:cNvPicPr>
          <p:nvPr/>
        </p:nvPicPr>
        <p:blipFill>
          <a:blip r:embed="rId3">
            <a:alphaModFix amt="20296"/>
            <a:extLst/>
          </a:blip>
          <a:stretch>
            <a:fillRect/>
          </a:stretch>
        </p:blipFill>
        <p:spPr>
          <a:xfrm>
            <a:off x="1833108" y="1144981"/>
            <a:ext cx="11495089" cy="9753601"/>
          </a:xfrm>
          <a:prstGeom prst="rect">
            <a:avLst/>
          </a:prstGeom>
          <a:ln w="12700">
            <a:miter lim="400000"/>
          </a:ln>
        </p:spPr>
      </p:pic>
      <p:sp>
        <p:nvSpPr>
          <p:cNvPr id="139" name="What are spiritual detours and some of the costs of taking them?…"/>
          <p:cNvSpPr txBox="1"/>
          <p:nvPr/>
        </p:nvSpPr>
        <p:spPr>
          <a:xfrm>
            <a:off x="1684593" y="1742998"/>
            <a:ext cx="10966864" cy="546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14400" indent="-685800" algn="l" defTabSz="584200">
              <a:spcBef>
                <a:spcPts val="6400"/>
              </a:spcBef>
              <a:buSzPct val="100000"/>
              <a:buAutoNum type="arabicParenBoth" startAt="1"/>
              <a:defRPr sz="4100">
                <a:latin typeface="Helvetica Light"/>
                <a:ea typeface="Helvetica Light"/>
                <a:cs typeface="Helvetica Light"/>
                <a:sym typeface="Helvetica Light"/>
              </a:defRPr>
            </a:pPr>
            <a:r>
              <a:t>What are spiritual detours and some of the costs of taking them?</a:t>
            </a:r>
          </a:p>
          <a:p>
            <a:pPr marL="914400" indent="-685800" algn="l" defTabSz="584200">
              <a:spcBef>
                <a:spcPts val="6400"/>
              </a:spcBef>
              <a:buSzPct val="100000"/>
              <a:buAutoNum type="arabicParenBoth" startAt="1"/>
              <a:defRPr sz="4100">
                <a:latin typeface="Helvetica Light"/>
                <a:ea typeface="Helvetica Light"/>
                <a:cs typeface="Helvetica Light"/>
                <a:sym typeface="Helvetica Light"/>
              </a:defRPr>
            </a:pPr>
            <a:r>
              <a:t>What specific difficulties and mistakes did faith allow Abram to overcome and avoid?</a:t>
            </a:r>
          </a:p>
          <a:p>
            <a:pPr marL="914400" indent="-685800" algn="l" defTabSz="584200">
              <a:spcBef>
                <a:spcPts val="6400"/>
              </a:spcBef>
              <a:buSzPct val="100000"/>
              <a:buAutoNum type="arabicParenBoth" startAt="1"/>
              <a:defRPr sz="4100">
                <a:latin typeface="Helvetica Light"/>
                <a:ea typeface="Helvetica Light"/>
                <a:cs typeface="Helvetica Light"/>
                <a:sym typeface="Helvetica Light"/>
              </a:defRPr>
            </a:pPr>
            <a:r>
              <a:t>Give an example of how faith has helped you overcome or avoid a life challenge?</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100"/>
                                  </p:stCondLst>
                                  <p:iterate type="el" backwards="0">
                                    <p:tmAbs val="0"/>
                                  </p:iterate>
                                  <p:childTnLst>
                                    <p:set>
                                      <p:cBhvr>
                                        <p:cTn id="6" fill="hold"/>
                                        <p:tgtEl>
                                          <p:spTgt spid="139">
                                            <p:bg/>
                                          </p:spTgt>
                                        </p:tgtEl>
                                        <p:attrNameLst>
                                          <p:attrName>style.visibility</p:attrName>
                                        </p:attrNameLst>
                                      </p:cBhvr>
                                      <p:to>
                                        <p:strVal val="visible"/>
                                      </p:to>
                                    </p:set>
                                    <p:anim calcmode="lin" valueType="num">
                                      <p:cBhvr>
                                        <p:cTn id="7" dur="1000" fill="hold"/>
                                        <p:tgtEl>
                                          <p:spTgt spid="139">
                                            <p:bg/>
                                          </p:spTgt>
                                        </p:tgtEl>
                                        <p:attrNameLst>
                                          <p:attrName>ppt_w</p:attrName>
                                        </p:attrNameLst>
                                      </p:cBhvr>
                                      <p:tavLst>
                                        <p:tav tm="0">
                                          <p:val>
                                            <p:strVal val="4*#ppt_w"/>
                                          </p:val>
                                        </p:tav>
                                        <p:tav tm="100000">
                                          <p:val>
                                            <p:strVal val="#ppt_w"/>
                                          </p:val>
                                        </p:tav>
                                      </p:tavLst>
                                    </p:anim>
                                    <p:anim calcmode="lin" valueType="num">
                                      <p:cBhvr>
                                        <p:cTn id="8" dur="1000" fill="hold"/>
                                        <p:tgtEl>
                                          <p:spTgt spid="139">
                                            <p:bg/>
                                          </p:spTgt>
                                        </p:tgtEl>
                                        <p:attrNameLst>
                                          <p:attrName>ppt_h</p:attrName>
                                        </p:attrNameLst>
                                      </p:cBhvr>
                                      <p:tavLst>
                                        <p:tav tm="0">
                                          <p:val>
                                            <p:strVal val="4*#ppt_h"/>
                                          </p:val>
                                        </p:tav>
                                        <p:tav tm="100000">
                                          <p:val>
                                            <p:strVal val="#ppt_h"/>
                                          </p:val>
                                        </p:tav>
                                      </p:tavLst>
                                    </p:anim>
                                  </p:childTnLst>
                                </p:cTn>
                              </p:par>
                              <p:par>
                                <p:cTn id="9" presetClass="entr" nodeType="withEffect" presetSubtype="32" presetID="23" grpId="1" fill="hold">
                                  <p:stCondLst>
                                    <p:cond delay="100"/>
                                  </p:stCondLst>
                                  <p:iterate type="el" backwards="0">
                                    <p:tmAbs val="0"/>
                                  </p:iterate>
                                  <p:childTnLst>
                                    <p:set>
                                      <p:cBhvr>
                                        <p:cTn id="10" fill="hold"/>
                                        <p:tgtEl>
                                          <p:spTgt spid="139">
                                            <p:txEl>
                                              <p:pRg st="0" end="0"/>
                                            </p:txEl>
                                          </p:spTgt>
                                        </p:tgtEl>
                                        <p:attrNameLst>
                                          <p:attrName>style.visibility</p:attrName>
                                        </p:attrNameLst>
                                      </p:cBhvr>
                                      <p:to>
                                        <p:strVal val="visible"/>
                                      </p:to>
                                    </p:set>
                                    <p:anim calcmode="lin" valueType="num">
                                      <p:cBhvr>
                                        <p:cTn id="11" dur="1000" fill="hold"/>
                                        <p:tgtEl>
                                          <p:spTgt spid="139">
                                            <p:txEl>
                                              <p:pRg st="0" end="0"/>
                                            </p:txEl>
                                          </p:spTgt>
                                        </p:tgtEl>
                                        <p:attrNameLst>
                                          <p:attrName>ppt_w</p:attrName>
                                        </p:attrNameLst>
                                      </p:cBhvr>
                                      <p:tavLst>
                                        <p:tav tm="0">
                                          <p:val>
                                            <p:strVal val="4*#ppt_w"/>
                                          </p:val>
                                        </p:tav>
                                        <p:tav tm="100000">
                                          <p:val>
                                            <p:strVal val="#ppt_w"/>
                                          </p:val>
                                        </p:tav>
                                      </p:tavLst>
                                    </p:anim>
                                    <p:anim calcmode="lin" valueType="num">
                                      <p:cBhvr>
                                        <p:cTn id="12" dur="1000" fill="hold"/>
                                        <p:tgtEl>
                                          <p:spTgt spid="139">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32" presetID="23" grpId="1" fill="hold">
                                  <p:stCondLst>
                                    <p:cond delay="0"/>
                                  </p:stCondLst>
                                  <p:iterate type="el" backwards="0">
                                    <p:tmAbs val="0"/>
                                  </p:iterate>
                                  <p:childTnLst>
                                    <p:set>
                                      <p:cBhvr>
                                        <p:cTn id="16" fill="hold"/>
                                        <p:tgtEl>
                                          <p:spTgt spid="139">
                                            <p:txEl>
                                              <p:pRg st="1" end="1"/>
                                            </p:txEl>
                                          </p:spTgt>
                                        </p:tgtEl>
                                        <p:attrNameLst>
                                          <p:attrName>style.visibility</p:attrName>
                                        </p:attrNameLst>
                                      </p:cBhvr>
                                      <p:to>
                                        <p:strVal val="visible"/>
                                      </p:to>
                                    </p:set>
                                    <p:anim calcmode="lin" valueType="num">
                                      <p:cBhvr>
                                        <p:cTn id="17" dur="1000" fill="hold"/>
                                        <p:tgtEl>
                                          <p:spTgt spid="139">
                                            <p:txEl>
                                              <p:pRg st="1" end="1"/>
                                            </p:txEl>
                                          </p:spTgt>
                                        </p:tgtEl>
                                        <p:attrNameLst>
                                          <p:attrName>ppt_w</p:attrName>
                                        </p:attrNameLst>
                                      </p:cBhvr>
                                      <p:tavLst>
                                        <p:tav tm="0">
                                          <p:val>
                                            <p:strVal val="4*#ppt_w"/>
                                          </p:val>
                                        </p:tav>
                                        <p:tav tm="100000">
                                          <p:val>
                                            <p:strVal val="#ppt_w"/>
                                          </p:val>
                                        </p:tav>
                                      </p:tavLst>
                                    </p:anim>
                                    <p:anim calcmode="lin" valueType="num">
                                      <p:cBhvr>
                                        <p:cTn id="18" dur="1000" fill="hold"/>
                                        <p:tgtEl>
                                          <p:spTgt spid="139">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32" presetID="23" grpId="1" fill="hold">
                                  <p:stCondLst>
                                    <p:cond delay="0"/>
                                  </p:stCondLst>
                                  <p:iterate type="el" backwards="0">
                                    <p:tmAbs val="0"/>
                                  </p:iterate>
                                  <p:childTnLst>
                                    <p:set>
                                      <p:cBhvr>
                                        <p:cTn id="22" fill="hold"/>
                                        <p:tgtEl>
                                          <p:spTgt spid="139">
                                            <p:txEl>
                                              <p:pRg st="2" end="2"/>
                                            </p:txEl>
                                          </p:spTgt>
                                        </p:tgtEl>
                                        <p:attrNameLst>
                                          <p:attrName>style.visibility</p:attrName>
                                        </p:attrNameLst>
                                      </p:cBhvr>
                                      <p:to>
                                        <p:strVal val="visible"/>
                                      </p:to>
                                    </p:set>
                                    <p:anim calcmode="lin" valueType="num">
                                      <p:cBhvr>
                                        <p:cTn id="23" dur="1000" fill="hold"/>
                                        <p:tgtEl>
                                          <p:spTgt spid="139">
                                            <p:txEl>
                                              <p:pRg st="2" end="2"/>
                                            </p:txEl>
                                          </p:spTgt>
                                        </p:tgtEl>
                                        <p:attrNameLst>
                                          <p:attrName>ppt_w</p:attrName>
                                        </p:attrNameLst>
                                      </p:cBhvr>
                                      <p:tavLst>
                                        <p:tav tm="0">
                                          <p:val>
                                            <p:strVal val="4*#ppt_w"/>
                                          </p:val>
                                        </p:tav>
                                        <p:tav tm="100000">
                                          <p:val>
                                            <p:strVal val="#ppt_w"/>
                                          </p:val>
                                        </p:tav>
                                      </p:tavLst>
                                    </p:anim>
                                    <p:anim calcmode="lin" valueType="num">
                                      <p:cBhvr>
                                        <p:cTn id="24" dur="1000" fill="hold"/>
                                        <p:tgtEl>
                                          <p:spTgt spid="139">
                                            <p:txEl>
                                              <p:pRg st="2" end="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GENESIS"/>
          <p:cNvSpPr txBox="1"/>
          <p:nvPr/>
        </p:nvSpPr>
        <p:spPr>
          <a:xfrm>
            <a:off x="2151831" y="885384"/>
            <a:ext cx="8701138" cy="1646635"/>
          </a:xfrm>
          <a:prstGeom prst="rect">
            <a:avLst/>
          </a:prstGeom>
          <a:ln w="12700">
            <a:miter lim="400000"/>
          </a:ln>
          <a:effectLst>
            <a:outerShdw sx="100000" sy="100000" kx="0" ky="0" algn="b" rotWithShape="0" blurRad="101600" dist="381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a:defRPr b="1" spc="1536" sz="12800">
                <a:solidFill>
                  <a:srgbClr val="0D1C2F"/>
                </a:solidFill>
                <a:latin typeface="Goudy Old Style"/>
                <a:ea typeface="Goudy Old Style"/>
                <a:cs typeface="Goudy Old Style"/>
                <a:sym typeface="Goudy Old Style"/>
              </a:defRPr>
            </a:lvl1pPr>
          </a:lstStyle>
          <a:p>
            <a:pPr/>
            <a:r>
              <a:t>GENESIS</a:t>
            </a:r>
          </a:p>
        </p:txBody>
      </p:sp>
      <p:sp>
        <p:nvSpPr>
          <p:cNvPr id="144" name="Responding to Life’s Challenges"/>
          <p:cNvSpPr txBox="1"/>
          <p:nvPr/>
        </p:nvSpPr>
        <p:spPr>
          <a:xfrm>
            <a:off x="402989" y="5359493"/>
            <a:ext cx="12198822" cy="1438058"/>
          </a:xfrm>
          <a:prstGeom prst="rect">
            <a:avLst/>
          </a:prstGeom>
          <a:ln w="38100">
            <a:solidFill>
              <a:srgbClr val="A6AAA9"/>
            </a:solidFill>
            <a:miter lim="400000"/>
          </a:ln>
          <a:effectLst>
            <a:outerShdw sx="100000" sy="100000" kx="0" ky="0" algn="b" rotWithShape="0" blurRad="101600" dist="635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a:lnSpc>
                <a:spcPct val="130000"/>
              </a:lnSpc>
              <a:defRPr b="1" spc="441" sz="6300">
                <a:solidFill>
                  <a:srgbClr val="FFFFFF"/>
                </a:solidFill>
                <a:latin typeface="Goudy Old Style"/>
                <a:ea typeface="Goudy Old Style"/>
                <a:cs typeface="Goudy Old Style"/>
                <a:sym typeface="Goudy Old Style"/>
              </a:defRPr>
            </a:lvl1pPr>
          </a:lstStyle>
          <a:p>
            <a:pPr/>
            <a:r>
              <a:t>Responding to Life’s Challenges</a:t>
            </a:r>
          </a:p>
        </p:txBody>
      </p:sp>
      <p:sp>
        <p:nvSpPr>
          <p:cNvPr id="145" name="Paul J. Bucknell"/>
          <p:cNvSpPr txBox="1"/>
          <p:nvPr/>
        </p:nvSpPr>
        <p:spPr>
          <a:xfrm>
            <a:off x="9414671" y="8991600"/>
            <a:ext cx="3403098" cy="623418"/>
          </a:xfrm>
          <a:prstGeom prst="rect">
            <a:avLst/>
          </a:prstGeom>
          <a:ln w="12700">
            <a:miter lim="400000"/>
          </a:ln>
          <a:effectLst>
            <a:outerShdw sx="100000" sy="100000" kx="0" ky="0" algn="b" rotWithShape="0" blurRad="25400" dist="635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defRPr sz="3400">
                <a:solidFill>
                  <a:srgbClr val="FFFFFF"/>
                </a:solidFill>
                <a:latin typeface="Goudy Old Style"/>
                <a:ea typeface="Goudy Old Style"/>
                <a:cs typeface="Goudy Old Style"/>
                <a:sym typeface="Goudy Old Style"/>
              </a:defRPr>
            </a:lvl1pPr>
          </a:lstStyle>
          <a:p>
            <a:pPr/>
            <a:r>
              <a:t>Paul J. Bucknell</a:t>
            </a:r>
          </a:p>
        </p:txBody>
      </p:sp>
      <p:sp>
        <p:nvSpPr>
          <p:cNvPr id="146" name="NASB"/>
          <p:cNvSpPr txBox="1"/>
          <p:nvPr/>
        </p:nvSpPr>
        <p:spPr>
          <a:xfrm>
            <a:off x="-1448098" y="8991600"/>
            <a:ext cx="4406901" cy="762000"/>
          </a:xfrm>
          <a:prstGeom prst="rect">
            <a:avLst/>
          </a:prstGeom>
          <a:ln w="12700">
            <a:miter lim="400000"/>
          </a:ln>
          <a:effectLst>
            <a:outerShdw sx="100000" sy="100000" kx="0" ky="0" algn="b" rotWithShape="0" blurRad="25400" dist="635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defRPr sz="3000">
                <a:solidFill>
                  <a:srgbClr val="FFFFFF"/>
                </a:solidFill>
                <a:latin typeface="Goudy Old Style"/>
                <a:ea typeface="Goudy Old Style"/>
                <a:cs typeface="Goudy Old Style"/>
                <a:sym typeface="Goudy Old Style"/>
              </a:defRPr>
            </a:lvl1pPr>
          </a:lstStyle>
          <a:p>
            <a:pPr/>
            <a:r>
              <a:t>NASB</a:t>
            </a:r>
          </a:p>
        </p:txBody>
      </p:sp>
      <p:sp>
        <p:nvSpPr>
          <p:cNvPr id="147" name="12-16,20"/>
          <p:cNvSpPr txBox="1"/>
          <p:nvPr/>
        </p:nvSpPr>
        <p:spPr>
          <a:xfrm>
            <a:off x="2151831" y="2133548"/>
            <a:ext cx="8701138" cy="1646635"/>
          </a:xfrm>
          <a:prstGeom prst="rect">
            <a:avLst/>
          </a:prstGeom>
          <a:ln w="12700">
            <a:miter lim="400000"/>
          </a:ln>
          <a:effectLst>
            <a:outerShdw sx="100000" sy="100000" kx="0" ky="0" algn="b" rotWithShape="0" blurRad="101600" dist="381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a:defRPr b="1" spc="959" sz="8000">
                <a:solidFill>
                  <a:srgbClr val="0D1C2F"/>
                </a:solidFill>
                <a:latin typeface="Goudy Old Style"/>
                <a:ea typeface="Goudy Old Style"/>
                <a:cs typeface="Goudy Old Style"/>
                <a:sym typeface="Goudy Old Style"/>
              </a:defRPr>
            </a:lvl1pPr>
          </a:lstStyle>
          <a:p>
            <a:pPr/>
            <a:r>
              <a:t>12-16,20</a:t>
            </a:r>
          </a:p>
        </p:txBody>
      </p:sp>
      <p:sp>
        <p:nvSpPr>
          <p:cNvPr id="148" name="Learning from other people’s mistakes"/>
          <p:cNvSpPr txBox="1"/>
          <p:nvPr/>
        </p:nvSpPr>
        <p:spPr>
          <a:xfrm>
            <a:off x="2014504" y="7046744"/>
            <a:ext cx="9288839" cy="627849"/>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lvl1pPr defTabSz="357187">
              <a:defRPr sz="3800">
                <a:solidFill>
                  <a:srgbClr val="FFFFFF"/>
                </a:solidFill>
              </a:defRPr>
            </a:lvl1pPr>
          </a:lstStyle>
          <a:p>
            <a:pPr/>
            <a:r>
              <a:t>Learning from other people’s mistakes</a:t>
            </a:r>
          </a:p>
        </p:txBody>
      </p:sp>
      <p:grpSp>
        <p:nvGrpSpPr>
          <p:cNvPr id="152" name="Group"/>
          <p:cNvGrpSpPr/>
          <p:nvPr/>
        </p:nvGrpSpPr>
        <p:grpSpPr>
          <a:xfrm>
            <a:off x="1095692" y="176453"/>
            <a:ext cx="10813416" cy="708932"/>
            <a:chOff x="0" y="0"/>
            <a:chExt cx="10813414" cy="708930"/>
          </a:xfrm>
        </p:grpSpPr>
        <p:sp>
          <p:nvSpPr>
            <p:cNvPr id="149" name="The Book of Foundations"/>
            <p:cNvSpPr txBox="1"/>
            <p:nvPr/>
          </p:nvSpPr>
          <p:spPr>
            <a:xfrm>
              <a:off x="0" y="85513"/>
              <a:ext cx="10813415" cy="623418"/>
            </a:xfrm>
            <a:prstGeom prst="rect">
              <a:avLst/>
            </a:prstGeom>
            <a:noFill/>
            <a:ln w="12700" cap="flat">
              <a:noFill/>
              <a:miter lim="400000"/>
            </a:ln>
            <a:effectLst>
              <a:outerShdw sx="100000" sy="100000" kx="0" ky="0" algn="b" rotWithShape="0" blurRad="101600" dist="63500" dir="2700000">
                <a:srgbClr val="584A35"/>
              </a:outerShdw>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b="1" cap="all" spc="476" sz="3400">
                  <a:solidFill>
                    <a:srgbClr val="DCDEE0"/>
                  </a:solidFill>
                  <a:latin typeface="Goudy Old Style"/>
                  <a:ea typeface="Goudy Old Style"/>
                  <a:cs typeface="Goudy Old Style"/>
                  <a:sym typeface="Goudy Old Style"/>
                </a:defRPr>
              </a:lvl1pPr>
            </a:lstStyle>
            <a:p>
              <a:pPr/>
              <a:r>
                <a:t>The Book of Foundations</a:t>
              </a:r>
            </a:p>
          </p:txBody>
        </p:sp>
        <p:sp>
          <p:nvSpPr>
            <p:cNvPr id="150" name="Line"/>
            <p:cNvSpPr/>
            <p:nvPr/>
          </p:nvSpPr>
          <p:spPr>
            <a:xfrm>
              <a:off x="1406255" y="0"/>
              <a:ext cx="8000904" cy="0"/>
            </a:xfrm>
            <a:prstGeom prst="line">
              <a:avLst/>
            </a:prstGeom>
            <a:noFill/>
            <a:ln w="12700" cap="flat">
              <a:solidFill>
                <a:srgbClr val="D1D3D3"/>
              </a:solidFill>
              <a:prstDash val="solid"/>
              <a:miter lim="400000"/>
            </a:ln>
            <a:effectLst/>
          </p:spPr>
          <p:txBody>
            <a:bodyPr wrap="square" lIns="50800" tIns="50800" rIns="50800" bIns="50800" numCol="1" anchor="ctr">
              <a:noAutofit/>
            </a:bodyPr>
            <a:lstStyle/>
            <a:p>
              <a:pPr defTabSz="584200">
                <a:defRPr sz="2200"/>
              </a:pPr>
            </a:p>
          </p:txBody>
        </p:sp>
        <p:sp>
          <p:nvSpPr>
            <p:cNvPr id="151" name="Line"/>
            <p:cNvSpPr/>
            <p:nvPr/>
          </p:nvSpPr>
          <p:spPr>
            <a:xfrm>
              <a:off x="1406255" y="696230"/>
              <a:ext cx="8000904" cy="1"/>
            </a:xfrm>
            <a:prstGeom prst="line">
              <a:avLst/>
            </a:prstGeom>
            <a:noFill/>
            <a:ln w="12700" cap="flat">
              <a:solidFill>
                <a:srgbClr val="D1D3D3"/>
              </a:solidFill>
              <a:prstDash val="solid"/>
              <a:miter lim="400000"/>
            </a:ln>
            <a:effectLst/>
          </p:spPr>
          <p:txBody>
            <a:bodyPr wrap="square" lIns="50800" tIns="50800" rIns="50800" bIns="50800" numCol="1" anchor="ctr">
              <a:noAutofit/>
            </a:bodyPr>
            <a:lstStyle/>
            <a:p>
              <a:pPr defTabSz="584200">
                <a:defRPr sz="22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44"/>
                                        </p:tgtEl>
                                        <p:attrNameLst>
                                          <p:attrName>style.visibility</p:attrName>
                                        </p:attrNameLst>
                                      </p:cBhvr>
                                      <p:to>
                                        <p:strVal val="visible"/>
                                      </p:to>
                                    </p:set>
                                    <p:animEffect filter="fade" transition="in">
                                      <p:cBhvr>
                                        <p:cTn id="7" dur="3250"/>
                                        <p:tgtEl>
                                          <p:spTgt spid="144"/>
                                        </p:tgtEl>
                                      </p:cBhvr>
                                    </p:animEffect>
                                  </p:childTnLst>
                                </p:cTn>
                              </p:par>
                            </p:childTnLst>
                          </p:cTn>
                        </p:par>
                        <p:par>
                          <p:cTn id="8" fill="hold">
                            <p:stCondLst>
                              <p:cond delay="3250"/>
                            </p:stCondLst>
                            <p:childTnLst>
                              <p:par>
                                <p:cTn id="9" presetClass="entr" nodeType="afterEffect" presetID="10" grpId="2" fill="hold">
                                  <p:stCondLst>
                                    <p:cond delay="0"/>
                                  </p:stCondLst>
                                  <p:iterate type="el" backwards="0">
                                    <p:tmAbs val="0"/>
                                  </p:iterate>
                                  <p:childTnLst>
                                    <p:set>
                                      <p:cBhvr>
                                        <p:cTn id="10" fill="hold"/>
                                        <p:tgtEl>
                                          <p:spTgt spid="148"/>
                                        </p:tgtEl>
                                        <p:attrNameLst>
                                          <p:attrName>style.visibility</p:attrName>
                                        </p:attrNameLst>
                                      </p:cBhvr>
                                      <p:to>
                                        <p:strVal val="visible"/>
                                      </p:to>
                                    </p:set>
                                    <p:animEffect filter="fade" transition="in">
                                      <p:cBhvr>
                                        <p:cTn id="11" dur="325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1"/>
      <p:bldP build="whole" bldLvl="1" animBg="1" rev="0" advAuto="0" spid="148"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1.) Place Detour  (Genesis 12:10-20)"/>
          <p:cNvSpPr txBox="1"/>
          <p:nvPr>
            <p:ph type="title"/>
          </p:nvPr>
        </p:nvSpPr>
        <p:spPr>
          <a:prstGeom prst="rect">
            <a:avLst/>
          </a:prstGeom>
        </p:spPr>
        <p:txBody>
          <a:bodyPr/>
          <a:lstStyle/>
          <a:p>
            <a:pPr/>
            <a:r>
              <a:t>1.) Place Detour  (Genesis 12:10-20)</a:t>
            </a:r>
          </a:p>
        </p:txBody>
      </p:sp>
      <p:sp>
        <p:nvSpPr>
          <p:cNvPr id="155" name="Is it God’s will to go to such and such a place?"/>
          <p:cNvSpPr txBox="1"/>
          <p:nvPr/>
        </p:nvSpPr>
        <p:spPr>
          <a:xfrm>
            <a:off x="3548824" y="966857"/>
            <a:ext cx="7169855" cy="512531"/>
          </a:xfrm>
          <a:prstGeom prst="rect">
            <a:avLst/>
          </a:prstGeom>
          <a:solidFill>
            <a:srgbClr val="F8C749"/>
          </a:soli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none" lIns="65023" tIns="65023" rIns="65023" bIns="65023" anchor="ctr">
            <a:spAutoFit/>
          </a:bodyPr>
          <a:lstStyle>
            <a:lvl1pPr algn="l">
              <a:spcBef>
                <a:spcPts val="3700"/>
              </a:spcBef>
              <a:defRPr sz="2700"/>
            </a:lvl1pPr>
          </a:lstStyle>
          <a:p>
            <a:pPr/>
            <a:r>
              <a:t>Is it God’s will to go to such and such a place?</a:t>
            </a:r>
          </a:p>
        </p:txBody>
      </p:sp>
      <p:sp>
        <p:nvSpPr>
          <p:cNvPr id="156" name="10 Now there was a famine in the land; so Abram went down to Egypt to sojourn there, for the famine was severe in the land. 11 And it came about when he came near to Egypt, that he said to Sarai his wife, “See now, I know that you are a beautiful woman; 12 and it will come about when the Egyptians see you, that they will say, ‘This is his wife’; and they will kill me, but they will let you live. 13 “Please say that you are my sister so that it may go well with me because of you, and that I may live on account of you.” 14  And it came about when Abram came into Egypt, the Egyptians saw that the woman was very beautiful. 15 And Pharaoh’s officials saw her and praised her to Pharaoh; and the woman was taken into Pharaoh’s house. 16 Therefore he treated Abram well for her sake; and gave him sheep and oxen and donkeys and male and female servants and female donkeys and camels.…"/>
          <p:cNvSpPr txBox="1"/>
          <p:nvPr/>
        </p:nvSpPr>
        <p:spPr>
          <a:xfrm>
            <a:off x="1834855" y="1836732"/>
            <a:ext cx="10597792" cy="7485662"/>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p>
            <a:pPr algn="just">
              <a:defRPr sz="2500"/>
            </a:pPr>
            <a:r>
              <a:rPr b="1"/>
              <a:t>10 Now there was a famine in the land; so </a:t>
            </a:r>
            <a:r>
              <a:rPr b="1">
                <a:solidFill>
                  <a:schemeClr val="accent5">
                    <a:hueOff val="-176146"/>
                    <a:satOff val="3665"/>
                    <a:lumOff val="-13986"/>
                  </a:schemeClr>
                </a:solidFill>
              </a:rPr>
              <a:t>Abram went down to Egypt </a:t>
            </a:r>
            <a:r>
              <a:rPr b="1"/>
              <a:t>to sojourn there, for the famine was severe in the land. </a:t>
            </a:r>
            <a:r>
              <a:t>11 And it came about when he came near to Egypt, that he said to Sarai his wife, “See now, I know that you are a beautiful woman; 12 and it will come about when the Egyptians see you, that they will say, ‘This is his wife’; and they will kill me, but they will let you live. </a:t>
            </a:r>
            <a:r>
              <a:rPr b="1"/>
              <a:t>13 “Please say that you are my sister so that it may go well with me because of you, and that I may live on account of you.”</a:t>
            </a:r>
            <a:r>
              <a:t> 14  And it came about when Abram came into Egypt, the Egyptians saw that the woman was very beautiful. 15 And Pharaoh’s officials saw her and praised her to Pharaoh; and the woman was taken into Pharaoh’s house. </a:t>
            </a:r>
            <a:r>
              <a:rPr b="1"/>
              <a:t>16 Therefore he treated Abram well for her sake;</a:t>
            </a:r>
            <a:r>
              <a:t> and gave him sheep and oxen and donkeys and male and female servants and female donkeys and camels.</a:t>
            </a:r>
          </a:p>
          <a:p>
            <a:pPr algn="just">
              <a:defRPr sz="2500"/>
            </a:pPr>
            <a:r>
              <a:t> </a:t>
            </a:r>
            <a:r>
              <a:rPr b="1"/>
              <a:t>17 But the LORD struck Pharaoh and his house with great plagues because of Sarai, Abram’s wife.</a:t>
            </a:r>
            <a:r>
              <a:t> 18 Then Pharaoh called Abram and said, “What is this you have done to me? Why did you not tell me that she was your wife? 19 “Why did you say, ‘She is my sister,’ so that I took her for my wife? Now then, here is your wife, take her and go.” 20 And Pharaoh commanded his men concerning him; and they escorted him away, with his wife and all that belonged to him.</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55"/>
                                        </p:tgtEl>
                                        <p:attrNameLst>
                                          <p:attrName>style.visibility</p:attrName>
                                        </p:attrNameLst>
                                      </p:cBhvr>
                                      <p:to>
                                        <p:strVal val="visible"/>
                                      </p:to>
                                    </p:set>
                                    <p:anim calcmode="lin" valueType="num">
                                      <p:cBhvr>
                                        <p:cTn id="7" dur="2000" fill="hold"/>
                                        <p:tgtEl>
                                          <p:spTgt spid="155"/>
                                        </p:tgtEl>
                                        <p:attrNameLst>
                                          <p:attrName>ppt_w</p:attrName>
                                        </p:attrNameLst>
                                      </p:cBhvr>
                                      <p:tavLst>
                                        <p:tav tm="0">
                                          <p:val>
                                            <p:fltVal val="0"/>
                                          </p:val>
                                        </p:tav>
                                        <p:tav tm="100000">
                                          <p:val>
                                            <p:strVal val="#ppt_w"/>
                                          </p:val>
                                        </p:tav>
                                      </p:tavLst>
                                    </p:anim>
                                    <p:anim calcmode="lin" valueType="num">
                                      <p:cBhvr>
                                        <p:cTn id="8" dur="2000" fill="hold"/>
                                        <p:tgtEl>
                                          <p:spTgt spid="155"/>
                                        </p:tgtEl>
                                        <p:attrNameLst>
                                          <p:attrName>ppt_h</p:attrName>
                                        </p:attrNameLst>
                                      </p:cBhvr>
                                      <p:tavLst>
                                        <p:tav tm="0">
                                          <p:val>
                                            <p:fltVal val="0"/>
                                          </p:val>
                                        </p:tav>
                                        <p:tav tm="100000">
                                          <p:val>
                                            <p:strVal val="#ppt_h"/>
                                          </p:val>
                                        </p:tav>
                                      </p:tavLst>
                                    </p:anim>
                                    <p:anim calcmode="lin" valueType="num">
                                      <p:cBhvr>
                                        <p:cTn id="9" dur="2000" fill="hold"/>
                                        <p:tgtEl>
                                          <p:spTgt spid="15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5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Class="entr" nodeType="afterEffect" presetSubtype="6" presetID="18" grpId="2" fill="hold">
                                  <p:stCondLst>
                                    <p:cond delay="0"/>
                                  </p:stCondLst>
                                  <p:iterate type="el" backwards="0">
                                    <p:tmAbs val="0"/>
                                  </p:iterate>
                                  <p:childTnLst>
                                    <p:set>
                                      <p:cBhvr>
                                        <p:cTn id="13" fill="hold"/>
                                        <p:tgtEl>
                                          <p:spTgt spid="156"/>
                                        </p:tgtEl>
                                        <p:attrNameLst>
                                          <p:attrName>style.visibility</p:attrName>
                                        </p:attrNameLst>
                                      </p:cBhvr>
                                      <p:to>
                                        <p:strVal val="visible"/>
                                      </p:to>
                                    </p:set>
                                    <p:animEffect filter="strips(downRight)" transition="in">
                                      <p:cBhvr>
                                        <p:cTn id="14" dur="225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2"/>
      <p:bldP build="whole" bldLvl="1" animBg="1" rev="0" advAuto="0" spid="15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Detours_eval.png" descr="Detours_eval.png"/>
          <p:cNvPicPr>
            <a:picLocks noChangeAspect="1"/>
          </p:cNvPicPr>
          <p:nvPr/>
        </p:nvPicPr>
        <p:blipFill>
          <a:blip r:embed="rId2">
            <a:extLst/>
          </a:blip>
          <a:srcRect l="2374" t="2901" r="1582" b="1196"/>
          <a:stretch>
            <a:fillRect/>
          </a:stretch>
        </p:blipFill>
        <p:spPr>
          <a:xfrm>
            <a:off x="2532158" y="126436"/>
            <a:ext cx="9475789" cy="7318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14" y="0"/>
                </a:moveTo>
                <a:cubicBezTo>
                  <a:pt x="10658" y="0"/>
                  <a:pt x="10652" y="19"/>
                  <a:pt x="10652" y="445"/>
                </a:cubicBezTo>
                <a:cubicBezTo>
                  <a:pt x="10652" y="905"/>
                  <a:pt x="10635" y="935"/>
                  <a:pt x="10391" y="915"/>
                </a:cubicBezTo>
                <a:lnTo>
                  <a:pt x="10251" y="903"/>
                </a:lnTo>
                <a:lnTo>
                  <a:pt x="10243" y="510"/>
                </a:lnTo>
                <a:cubicBezTo>
                  <a:pt x="10234" y="122"/>
                  <a:pt x="10233" y="115"/>
                  <a:pt x="10162" y="115"/>
                </a:cubicBezTo>
                <a:cubicBezTo>
                  <a:pt x="10123" y="115"/>
                  <a:pt x="10056" y="136"/>
                  <a:pt x="10015" y="160"/>
                </a:cubicBezTo>
                <a:cubicBezTo>
                  <a:pt x="9940" y="204"/>
                  <a:pt x="9940" y="211"/>
                  <a:pt x="9940" y="637"/>
                </a:cubicBezTo>
                <a:cubicBezTo>
                  <a:pt x="9940" y="1016"/>
                  <a:pt x="9946" y="1073"/>
                  <a:pt x="9991" y="1091"/>
                </a:cubicBezTo>
                <a:cubicBezTo>
                  <a:pt x="10020" y="1102"/>
                  <a:pt x="10159" y="1104"/>
                  <a:pt x="10300" y="1096"/>
                </a:cubicBezTo>
                <a:cubicBezTo>
                  <a:pt x="10554" y="1082"/>
                  <a:pt x="10743" y="1002"/>
                  <a:pt x="10820" y="877"/>
                </a:cubicBezTo>
                <a:cubicBezTo>
                  <a:pt x="10837" y="849"/>
                  <a:pt x="10858" y="641"/>
                  <a:pt x="10867" y="413"/>
                </a:cubicBezTo>
                <a:cubicBezTo>
                  <a:pt x="10882" y="2"/>
                  <a:pt x="10882" y="0"/>
                  <a:pt x="10814" y="0"/>
                </a:cubicBezTo>
                <a:close/>
                <a:moveTo>
                  <a:pt x="11594" y="115"/>
                </a:moveTo>
                <a:lnTo>
                  <a:pt x="11457" y="116"/>
                </a:lnTo>
                <a:cubicBezTo>
                  <a:pt x="11325" y="117"/>
                  <a:pt x="11315" y="125"/>
                  <a:pt x="11215" y="314"/>
                </a:cubicBezTo>
                <a:cubicBezTo>
                  <a:pt x="11158" y="422"/>
                  <a:pt x="11102" y="544"/>
                  <a:pt x="11089" y="585"/>
                </a:cubicBezTo>
                <a:cubicBezTo>
                  <a:pt x="11077" y="625"/>
                  <a:pt x="11026" y="735"/>
                  <a:pt x="10976" y="830"/>
                </a:cubicBezTo>
                <a:cubicBezTo>
                  <a:pt x="10925" y="926"/>
                  <a:pt x="10888" y="1009"/>
                  <a:pt x="10893" y="1016"/>
                </a:cubicBezTo>
                <a:cubicBezTo>
                  <a:pt x="10899" y="1022"/>
                  <a:pt x="10960" y="1038"/>
                  <a:pt x="11028" y="1052"/>
                </a:cubicBezTo>
                <a:cubicBezTo>
                  <a:pt x="11139" y="1074"/>
                  <a:pt x="11152" y="1067"/>
                  <a:pt x="11161" y="993"/>
                </a:cubicBezTo>
                <a:cubicBezTo>
                  <a:pt x="11177" y="854"/>
                  <a:pt x="11248" y="827"/>
                  <a:pt x="11450" y="883"/>
                </a:cubicBezTo>
                <a:cubicBezTo>
                  <a:pt x="11618" y="929"/>
                  <a:pt x="11639" y="947"/>
                  <a:pt x="11692" y="1082"/>
                </a:cubicBezTo>
                <a:cubicBezTo>
                  <a:pt x="11738" y="1199"/>
                  <a:pt x="11767" y="1229"/>
                  <a:pt x="11831" y="1230"/>
                </a:cubicBezTo>
                <a:cubicBezTo>
                  <a:pt x="11876" y="1230"/>
                  <a:pt x="11933" y="1248"/>
                  <a:pt x="11957" y="1269"/>
                </a:cubicBezTo>
                <a:cubicBezTo>
                  <a:pt x="12065" y="1359"/>
                  <a:pt x="12069" y="1309"/>
                  <a:pt x="11972" y="1076"/>
                </a:cubicBezTo>
                <a:cubicBezTo>
                  <a:pt x="11933" y="981"/>
                  <a:pt x="11832" y="726"/>
                  <a:pt x="11748" y="510"/>
                </a:cubicBezTo>
                <a:lnTo>
                  <a:pt x="11594" y="115"/>
                </a:lnTo>
                <a:close/>
                <a:moveTo>
                  <a:pt x="12202" y="308"/>
                </a:moveTo>
                <a:cubicBezTo>
                  <a:pt x="12125" y="308"/>
                  <a:pt x="12076" y="326"/>
                  <a:pt x="12076" y="363"/>
                </a:cubicBezTo>
                <a:cubicBezTo>
                  <a:pt x="12076" y="398"/>
                  <a:pt x="12124" y="431"/>
                  <a:pt x="12202" y="451"/>
                </a:cubicBezTo>
                <a:lnTo>
                  <a:pt x="12328" y="483"/>
                </a:lnTo>
                <a:lnTo>
                  <a:pt x="12336" y="914"/>
                </a:lnTo>
                <a:lnTo>
                  <a:pt x="12344" y="1345"/>
                </a:lnTo>
                <a:lnTo>
                  <a:pt x="12426" y="1367"/>
                </a:lnTo>
                <a:cubicBezTo>
                  <a:pt x="12470" y="1380"/>
                  <a:pt x="12519" y="1396"/>
                  <a:pt x="12535" y="1403"/>
                </a:cubicBezTo>
                <a:cubicBezTo>
                  <a:pt x="12659" y="1457"/>
                  <a:pt x="12667" y="1436"/>
                  <a:pt x="12675" y="1009"/>
                </a:cubicBezTo>
                <a:lnTo>
                  <a:pt x="12684" y="596"/>
                </a:lnTo>
                <a:lnTo>
                  <a:pt x="12825" y="607"/>
                </a:lnTo>
                <a:cubicBezTo>
                  <a:pt x="12919" y="614"/>
                  <a:pt x="12966" y="603"/>
                  <a:pt x="12966" y="573"/>
                </a:cubicBezTo>
                <a:cubicBezTo>
                  <a:pt x="12966" y="496"/>
                  <a:pt x="12867" y="426"/>
                  <a:pt x="12758" y="424"/>
                </a:cubicBezTo>
                <a:cubicBezTo>
                  <a:pt x="12701" y="423"/>
                  <a:pt x="12581" y="397"/>
                  <a:pt x="12491" y="365"/>
                </a:cubicBezTo>
                <a:cubicBezTo>
                  <a:pt x="12383" y="328"/>
                  <a:pt x="12279" y="308"/>
                  <a:pt x="12202" y="308"/>
                </a:cubicBezTo>
                <a:close/>
                <a:moveTo>
                  <a:pt x="9272" y="329"/>
                </a:moveTo>
                <a:cubicBezTo>
                  <a:pt x="9256" y="330"/>
                  <a:pt x="9193" y="345"/>
                  <a:pt x="9133" y="362"/>
                </a:cubicBezTo>
                <a:lnTo>
                  <a:pt x="9023" y="392"/>
                </a:lnTo>
                <a:lnTo>
                  <a:pt x="9014" y="907"/>
                </a:lnTo>
                <a:lnTo>
                  <a:pt x="9005" y="1422"/>
                </a:lnTo>
                <a:lnTo>
                  <a:pt x="9108" y="1401"/>
                </a:lnTo>
                <a:cubicBezTo>
                  <a:pt x="9690" y="1283"/>
                  <a:pt x="9761" y="1255"/>
                  <a:pt x="9761" y="1144"/>
                </a:cubicBezTo>
                <a:cubicBezTo>
                  <a:pt x="9761" y="1075"/>
                  <a:pt x="9749" y="1070"/>
                  <a:pt x="9620" y="1098"/>
                </a:cubicBezTo>
                <a:cubicBezTo>
                  <a:pt x="9312" y="1163"/>
                  <a:pt x="9333" y="1187"/>
                  <a:pt x="9316" y="730"/>
                </a:cubicBezTo>
                <a:cubicBezTo>
                  <a:pt x="9308" y="497"/>
                  <a:pt x="9289" y="328"/>
                  <a:pt x="9272" y="329"/>
                </a:cubicBezTo>
                <a:close/>
                <a:moveTo>
                  <a:pt x="13107" y="513"/>
                </a:moveTo>
                <a:cubicBezTo>
                  <a:pt x="13059" y="496"/>
                  <a:pt x="13054" y="538"/>
                  <a:pt x="13054" y="1016"/>
                </a:cubicBezTo>
                <a:cubicBezTo>
                  <a:pt x="13054" y="1531"/>
                  <a:pt x="13055" y="1537"/>
                  <a:pt x="13121" y="1538"/>
                </a:cubicBezTo>
                <a:cubicBezTo>
                  <a:pt x="13158" y="1538"/>
                  <a:pt x="13208" y="1556"/>
                  <a:pt x="13233" y="1577"/>
                </a:cubicBezTo>
                <a:cubicBezTo>
                  <a:pt x="13257" y="1597"/>
                  <a:pt x="13298" y="1609"/>
                  <a:pt x="13322" y="1604"/>
                </a:cubicBezTo>
                <a:cubicBezTo>
                  <a:pt x="13359" y="1595"/>
                  <a:pt x="13368" y="1502"/>
                  <a:pt x="13375" y="1087"/>
                </a:cubicBezTo>
                <a:lnTo>
                  <a:pt x="13383" y="581"/>
                </a:lnTo>
                <a:lnTo>
                  <a:pt x="13271" y="556"/>
                </a:lnTo>
                <a:cubicBezTo>
                  <a:pt x="13209" y="543"/>
                  <a:pt x="13135" y="523"/>
                  <a:pt x="13107" y="513"/>
                </a:cubicBezTo>
                <a:close/>
                <a:moveTo>
                  <a:pt x="8387" y="573"/>
                </a:moveTo>
                <a:cubicBezTo>
                  <a:pt x="8359" y="563"/>
                  <a:pt x="8321" y="565"/>
                  <a:pt x="8258" y="574"/>
                </a:cubicBezTo>
                <a:lnTo>
                  <a:pt x="8115" y="596"/>
                </a:lnTo>
                <a:lnTo>
                  <a:pt x="7930" y="1057"/>
                </a:lnTo>
                <a:cubicBezTo>
                  <a:pt x="7829" y="1310"/>
                  <a:pt x="7733" y="1565"/>
                  <a:pt x="7717" y="1624"/>
                </a:cubicBezTo>
                <a:cubicBezTo>
                  <a:pt x="7690" y="1718"/>
                  <a:pt x="7694" y="1729"/>
                  <a:pt x="7753" y="1729"/>
                </a:cubicBezTo>
                <a:cubicBezTo>
                  <a:pt x="7888" y="1728"/>
                  <a:pt x="7948" y="1684"/>
                  <a:pt x="7967" y="1572"/>
                </a:cubicBezTo>
                <a:cubicBezTo>
                  <a:pt x="7991" y="1435"/>
                  <a:pt x="8038" y="1400"/>
                  <a:pt x="8252" y="1367"/>
                </a:cubicBezTo>
                <a:cubicBezTo>
                  <a:pt x="8408" y="1342"/>
                  <a:pt x="8420" y="1346"/>
                  <a:pt x="8468" y="1441"/>
                </a:cubicBezTo>
                <a:cubicBezTo>
                  <a:pt x="8514" y="1533"/>
                  <a:pt x="8530" y="1540"/>
                  <a:pt x="8658" y="1516"/>
                </a:cubicBezTo>
                <a:cubicBezTo>
                  <a:pt x="8734" y="1501"/>
                  <a:pt x="8803" y="1483"/>
                  <a:pt x="8809" y="1476"/>
                </a:cubicBezTo>
                <a:cubicBezTo>
                  <a:pt x="8828" y="1453"/>
                  <a:pt x="8719" y="1180"/>
                  <a:pt x="8615" y="990"/>
                </a:cubicBezTo>
                <a:cubicBezTo>
                  <a:pt x="8560" y="889"/>
                  <a:pt x="8516" y="793"/>
                  <a:pt x="8516" y="774"/>
                </a:cubicBezTo>
                <a:cubicBezTo>
                  <a:pt x="8516" y="756"/>
                  <a:pt x="8490" y="698"/>
                  <a:pt x="8459" y="647"/>
                </a:cubicBezTo>
                <a:cubicBezTo>
                  <a:pt x="8433" y="605"/>
                  <a:pt x="8415" y="583"/>
                  <a:pt x="8387" y="573"/>
                </a:cubicBezTo>
                <a:close/>
                <a:moveTo>
                  <a:pt x="13717" y="614"/>
                </a:moveTo>
                <a:cubicBezTo>
                  <a:pt x="13688" y="623"/>
                  <a:pt x="13678" y="784"/>
                  <a:pt x="13678" y="1149"/>
                </a:cubicBezTo>
                <a:lnTo>
                  <a:pt x="13678" y="1683"/>
                </a:lnTo>
                <a:lnTo>
                  <a:pt x="13796" y="1697"/>
                </a:lnTo>
                <a:lnTo>
                  <a:pt x="13916" y="1713"/>
                </a:lnTo>
                <a:lnTo>
                  <a:pt x="13916" y="1454"/>
                </a:lnTo>
                <a:cubicBezTo>
                  <a:pt x="13916" y="1312"/>
                  <a:pt x="13926" y="1187"/>
                  <a:pt x="13938" y="1177"/>
                </a:cubicBezTo>
                <a:cubicBezTo>
                  <a:pt x="13951" y="1167"/>
                  <a:pt x="14088" y="1320"/>
                  <a:pt x="14242" y="1518"/>
                </a:cubicBezTo>
                <a:cubicBezTo>
                  <a:pt x="14422" y="1748"/>
                  <a:pt x="14548" y="1878"/>
                  <a:pt x="14591" y="1880"/>
                </a:cubicBezTo>
                <a:cubicBezTo>
                  <a:pt x="14656" y="1883"/>
                  <a:pt x="14657" y="1877"/>
                  <a:pt x="14657" y="1388"/>
                </a:cubicBezTo>
                <a:cubicBezTo>
                  <a:pt x="14657" y="949"/>
                  <a:pt x="14651" y="891"/>
                  <a:pt x="14605" y="874"/>
                </a:cubicBezTo>
                <a:cubicBezTo>
                  <a:pt x="14577" y="863"/>
                  <a:pt x="14530" y="842"/>
                  <a:pt x="14501" y="827"/>
                </a:cubicBezTo>
                <a:cubicBezTo>
                  <a:pt x="14455" y="802"/>
                  <a:pt x="14449" y="826"/>
                  <a:pt x="14449" y="1051"/>
                </a:cubicBezTo>
                <a:cubicBezTo>
                  <a:pt x="14449" y="1189"/>
                  <a:pt x="14438" y="1311"/>
                  <a:pt x="14424" y="1322"/>
                </a:cubicBezTo>
                <a:cubicBezTo>
                  <a:pt x="14410" y="1333"/>
                  <a:pt x="14281" y="1196"/>
                  <a:pt x="14136" y="1017"/>
                </a:cubicBezTo>
                <a:cubicBezTo>
                  <a:pt x="13990" y="838"/>
                  <a:pt x="13849" y="692"/>
                  <a:pt x="13821" y="692"/>
                </a:cubicBezTo>
                <a:cubicBezTo>
                  <a:pt x="13793" y="692"/>
                  <a:pt x="13762" y="675"/>
                  <a:pt x="13752" y="654"/>
                </a:cubicBezTo>
                <a:cubicBezTo>
                  <a:pt x="13738" y="625"/>
                  <a:pt x="13726" y="611"/>
                  <a:pt x="13717" y="614"/>
                </a:cubicBezTo>
                <a:close/>
                <a:moveTo>
                  <a:pt x="7670" y="737"/>
                </a:moveTo>
                <a:cubicBezTo>
                  <a:pt x="7664" y="729"/>
                  <a:pt x="7606" y="734"/>
                  <a:pt x="7541" y="749"/>
                </a:cubicBezTo>
                <a:cubicBezTo>
                  <a:pt x="7437" y="771"/>
                  <a:pt x="7421" y="789"/>
                  <a:pt x="7405" y="902"/>
                </a:cubicBezTo>
                <a:cubicBezTo>
                  <a:pt x="7395" y="972"/>
                  <a:pt x="7366" y="1051"/>
                  <a:pt x="7342" y="1076"/>
                </a:cubicBezTo>
                <a:cubicBezTo>
                  <a:pt x="7318" y="1102"/>
                  <a:pt x="7299" y="1137"/>
                  <a:pt x="7299" y="1153"/>
                </a:cubicBezTo>
                <a:cubicBezTo>
                  <a:pt x="7299" y="1169"/>
                  <a:pt x="7277" y="1249"/>
                  <a:pt x="7251" y="1331"/>
                </a:cubicBezTo>
                <a:lnTo>
                  <a:pt x="7203" y="1479"/>
                </a:lnTo>
                <a:lnTo>
                  <a:pt x="7121" y="1351"/>
                </a:lnTo>
                <a:cubicBezTo>
                  <a:pt x="7075" y="1280"/>
                  <a:pt x="7015" y="1146"/>
                  <a:pt x="6988" y="1052"/>
                </a:cubicBezTo>
                <a:cubicBezTo>
                  <a:pt x="6938" y="885"/>
                  <a:pt x="6935" y="882"/>
                  <a:pt x="6828" y="905"/>
                </a:cubicBezTo>
                <a:cubicBezTo>
                  <a:pt x="6769" y="918"/>
                  <a:pt x="6646" y="952"/>
                  <a:pt x="6555" y="980"/>
                </a:cubicBezTo>
                <a:cubicBezTo>
                  <a:pt x="6465" y="1009"/>
                  <a:pt x="6305" y="1044"/>
                  <a:pt x="6200" y="1058"/>
                </a:cubicBezTo>
                <a:cubicBezTo>
                  <a:pt x="6094" y="1072"/>
                  <a:pt x="5965" y="1100"/>
                  <a:pt x="5912" y="1121"/>
                </a:cubicBezTo>
                <a:lnTo>
                  <a:pt x="5815" y="1158"/>
                </a:lnTo>
                <a:lnTo>
                  <a:pt x="5815" y="1673"/>
                </a:lnTo>
                <a:lnTo>
                  <a:pt x="5815" y="2186"/>
                </a:lnTo>
                <a:lnTo>
                  <a:pt x="5927" y="2166"/>
                </a:lnTo>
                <a:cubicBezTo>
                  <a:pt x="5988" y="2155"/>
                  <a:pt x="6115" y="2121"/>
                  <a:pt x="6211" y="2091"/>
                </a:cubicBezTo>
                <a:cubicBezTo>
                  <a:pt x="6306" y="2061"/>
                  <a:pt x="6415" y="2037"/>
                  <a:pt x="6453" y="2037"/>
                </a:cubicBezTo>
                <a:cubicBezTo>
                  <a:pt x="6563" y="2037"/>
                  <a:pt x="6617" y="1997"/>
                  <a:pt x="6617" y="1914"/>
                </a:cubicBezTo>
                <a:cubicBezTo>
                  <a:pt x="6617" y="1844"/>
                  <a:pt x="6604" y="1840"/>
                  <a:pt x="6460" y="1868"/>
                </a:cubicBezTo>
                <a:cubicBezTo>
                  <a:pt x="6375" y="1885"/>
                  <a:pt x="6251" y="1900"/>
                  <a:pt x="6186" y="1901"/>
                </a:cubicBezTo>
                <a:cubicBezTo>
                  <a:pt x="6080" y="1902"/>
                  <a:pt x="6068" y="1892"/>
                  <a:pt x="6068" y="1810"/>
                </a:cubicBezTo>
                <a:cubicBezTo>
                  <a:pt x="6068" y="1739"/>
                  <a:pt x="6092" y="1706"/>
                  <a:pt x="6172" y="1669"/>
                </a:cubicBezTo>
                <a:cubicBezTo>
                  <a:pt x="6229" y="1642"/>
                  <a:pt x="6312" y="1619"/>
                  <a:pt x="6357" y="1618"/>
                </a:cubicBezTo>
                <a:cubicBezTo>
                  <a:pt x="6424" y="1615"/>
                  <a:pt x="6439" y="1597"/>
                  <a:pt x="6439" y="1519"/>
                </a:cubicBezTo>
                <a:cubicBezTo>
                  <a:pt x="6439" y="1428"/>
                  <a:pt x="6433" y="1424"/>
                  <a:pt x="6297" y="1448"/>
                </a:cubicBezTo>
                <a:cubicBezTo>
                  <a:pt x="6071" y="1488"/>
                  <a:pt x="6068" y="1487"/>
                  <a:pt x="6058" y="1374"/>
                </a:cubicBezTo>
                <a:cubicBezTo>
                  <a:pt x="6047" y="1255"/>
                  <a:pt x="6036" y="1263"/>
                  <a:pt x="6357" y="1170"/>
                </a:cubicBezTo>
                <a:cubicBezTo>
                  <a:pt x="6586" y="1104"/>
                  <a:pt x="6588" y="1103"/>
                  <a:pt x="6654" y="1184"/>
                </a:cubicBezTo>
                <a:cubicBezTo>
                  <a:pt x="6690" y="1229"/>
                  <a:pt x="6787" y="1404"/>
                  <a:pt x="6868" y="1573"/>
                </a:cubicBezTo>
                <a:cubicBezTo>
                  <a:pt x="7000" y="1845"/>
                  <a:pt x="7027" y="1880"/>
                  <a:pt x="7106" y="1881"/>
                </a:cubicBezTo>
                <a:cubicBezTo>
                  <a:pt x="7155" y="1882"/>
                  <a:pt x="7209" y="1870"/>
                  <a:pt x="7227" y="1854"/>
                </a:cubicBezTo>
                <a:cubicBezTo>
                  <a:pt x="7265" y="1822"/>
                  <a:pt x="7686" y="758"/>
                  <a:pt x="7670" y="737"/>
                </a:cubicBezTo>
                <a:close/>
                <a:moveTo>
                  <a:pt x="15140" y="1043"/>
                </a:moveTo>
                <a:cubicBezTo>
                  <a:pt x="14999" y="1046"/>
                  <a:pt x="14947" y="1088"/>
                  <a:pt x="14894" y="1202"/>
                </a:cubicBezTo>
                <a:cubicBezTo>
                  <a:pt x="14816" y="1367"/>
                  <a:pt x="14819" y="1572"/>
                  <a:pt x="14902" y="1734"/>
                </a:cubicBezTo>
                <a:cubicBezTo>
                  <a:pt x="14976" y="1879"/>
                  <a:pt x="15225" y="2054"/>
                  <a:pt x="15412" y="2092"/>
                </a:cubicBezTo>
                <a:cubicBezTo>
                  <a:pt x="15476" y="2105"/>
                  <a:pt x="15535" y="2124"/>
                  <a:pt x="15543" y="2134"/>
                </a:cubicBezTo>
                <a:cubicBezTo>
                  <a:pt x="15567" y="2165"/>
                  <a:pt x="15642" y="2154"/>
                  <a:pt x="15745" y="2106"/>
                </a:cubicBezTo>
                <a:cubicBezTo>
                  <a:pt x="15841" y="2061"/>
                  <a:pt x="15844" y="2054"/>
                  <a:pt x="15844" y="1844"/>
                </a:cubicBezTo>
                <a:lnTo>
                  <a:pt x="15844" y="1627"/>
                </a:lnTo>
                <a:lnTo>
                  <a:pt x="15693" y="1583"/>
                </a:lnTo>
                <a:cubicBezTo>
                  <a:pt x="15484" y="1520"/>
                  <a:pt x="15428" y="1524"/>
                  <a:pt x="15428" y="1606"/>
                </a:cubicBezTo>
                <a:cubicBezTo>
                  <a:pt x="15428" y="1651"/>
                  <a:pt x="15463" y="1689"/>
                  <a:pt x="15525" y="1713"/>
                </a:cubicBezTo>
                <a:cubicBezTo>
                  <a:pt x="15592" y="1738"/>
                  <a:pt x="15621" y="1773"/>
                  <a:pt x="15621" y="1826"/>
                </a:cubicBezTo>
                <a:cubicBezTo>
                  <a:pt x="15621" y="1890"/>
                  <a:pt x="15599" y="1904"/>
                  <a:pt x="15485" y="1914"/>
                </a:cubicBezTo>
                <a:cubicBezTo>
                  <a:pt x="15369" y="1924"/>
                  <a:pt x="15336" y="1909"/>
                  <a:pt x="15256" y="1812"/>
                </a:cubicBezTo>
                <a:cubicBezTo>
                  <a:pt x="15178" y="1718"/>
                  <a:pt x="15161" y="1670"/>
                  <a:pt x="15161" y="1530"/>
                </a:cubicBezTo>
                <a:cubicBezTo>
                  <a:pt x="15161" y="1292"/>
                  <a:pt x="15215" y="1211"/>
                  <a:pt x="15370" y="1216"/>
                </a:cubicBezTo>
                <a:cubicBezTo>
                  <a:pt x="15438" y="1218"/>
                  <a:pt x="15547" y="1243"/>
                  <a:pt x="15610" y="1270"/>
                </a:cubicBezTo>
                <a:cubicBezTo>
                  <a:pt x="15740" y="1325"/>
                  <a:pt x="15768" y="1309"/>
                  <a:pt x="15741" y="1198"/>
                </a:cubicBezTo>
                <a:cubicBezTo>
                  <a:pt x="15720" y="1110"/>
                  <a:pt x="15623" y="1076"/>
                  <a:pt x="15314" y="1050"/>
                </a:cubicBezTo>
                <a:cubicBezTo>
                  <a:pt x="15244" y="1044"/>
                  <a:pt x="15187" y="1041"/>
                  <a:pt x="15140" y="1043"/>
                </a:cubicBezTo>
                <a:close/>
                <a:moveTo>
                  <a:pt x="10900" y="1547"/>
                </a:moveTo>
                <a:cubicBezTo>
                  <a:pt x="10721" y="1518"/>
                  <a:pt x="10492" y="1593"/>
                  <a:pt x="10359" y="1745"/>
                </a:cubicBezTo>
                <a:cubicBezTo>
                  <a:pt x="10150" y="1983"/>
                  <a:pt x="10161" y="2434"/>
                  <a:pt x="10378" y="2541"/>
                </a:cubicBezTo>
                <a:cubicBezTo>
                  <a:pt x="10512" y="2607"/>
                  <a:pt x="10408" y="2656"/>
                  <a:pt x="10159" y="2644"/>
                </a:cubicBezTo>
                <a:lnTo>
                  <a:pt x="9924" y="2633"/>
                </a:lnTo>
                <a:lnTo>
                  <a:pt x="9924" y="2269"/>
                </a:lnTo>
                <a:lnTo>
                  <a:pt x="9924" y="1905"/>
                </a:lnTo>
                <a:lnTo>
                  <a:pt x="10051" y="1873"/>
                </a:lnTo>
                <a:cubicBezTo>
                  <a:pt x="10159" y="1845"/>
                  <a:pt x="10177" y="1827"/>
                  <a:pt x="10177" y="1745"/>
                </a:cubicBezTo>
                <a:cubicBezTo>
                  <a:pt x="10177" y="1663"/>
                  <a:pt x="10169" y="1656"/>
                  <a:pt x="10120" y="1690"/>
                </a:cubicBezTo>
                <a:cubicBezTo>
                  <a:pt x="10088" y="1712"/>
                  <a:pt x="10017" y="1730"/>
                  <a:pt x="9961" y="1730"/>
                </a:cubicBezTo>
                <a:cubicBezTo>
                  <a:pt x="9906" y="1730"/>
                  <a:pt x="9796" y="1753"/>
                  <a:pt x="9715" y="1783"/>
                </a:cubicBezTo>
                <a:cubicBezTo>
                  <a:pt x="9635" y="1812"/>
                  <a:pt x="9442" y="1857"/>
                  <a:pt x="9286" y="1881"/>
                </a:cubicBezTo>
                <a:cubicBezTo>
                  <a:pt x="9131" y="1905"/>
                  <a:pt x="8931" y="1949"/>
                  <a:pt x="8841" y="1977"/>
                </a:cubicBezTo>
                <a:cubicBezTo>
                  <a:pt x="8752" y="2006"/>
                  <a:pt x="8629" y="2040"/>
                  <a:pt x="8568" y="2053"/>
                </a:cubicBezTo>
                <a:lnTo>
                  <a:pt x="8459" y="2078"/>
                </a:lnTo>
                <a:lnTo>
                  <a:pt x="8450" y="2356"/>
                </a:lnTo>
                <a:lnTo>
                  <a:pt x="8442" y="2633"/>
                </a:lnTo>
                <a:lnTo>
                  <a:pt x="8323" y="2633"/>
                </a:lnTo>
                <a:cubicBezTo>
                  <a:pt x="8220" y="2633"/>
                  <a:pt x="8202" y="2620"/>
                  <a:pt x="8189" y="2536"/>
                </a:cubicBezTo>
                <a:cubicBezTo>
                  <a:pt x="8142" y="2236"/>
                  <a:pt x="7979" y="2179"/>
                  <a:pt x="7540" y="2308"/>
                </a:cubicBezTo>
                <a:cubicBezTo>
                  <a:pt x="7246" y="2394"/>
                  <a:pt x="7243" y="2396"/>
                  <a:pt x="7234" y="2514"/>
                </a:cubicBezTo>
                <a:lnTo>
                  <a:pt x="7225" y="2633"/>
                </a:lnTo>
                <a:lnTo>
                  <a:pt x="3612" y="2643"/>
                </a:lnTo>
                <a:lnTo>
                  <a:pt x="0" y="2652"/>
                </a:lnTo>
                <a:lnTo>
                  <a:pt x="0" y="12126"/>
                </a:lnTo>
                <a:lnTo>
                  <a:pt x="0" y="21600"/>
                </a:lnTo>
                <a:lnTo>
                  <a:pt x="10800" y="21600"/>
                </a:lnTo>
                <a:lnTo>
                  <a:pt x="21600" y="21600"/>
                </a:lnTo>
                <a:lnTo>
                  <a:pt x="21600" y="12126"/>
                </a:lnTo>
                <a:lnTo>
                  <a:pt x="21600" y="2652"/>
                </a:lnTo>
                <a:lnTo>
                  <a:pt x="18032" y="2643"/>
                </a:lnTo>
                <a:lnTo>
                  <a:pt x="14464" y="2633"/>
                </a:lnTo>
                <a:lnTo>
                  <a:pt x="14449" y="2499"/>
                </a:lnTo>
                <a:cubicBezTo>
                  <a:pt x="14436" y="2373"/>
                  <a:pt x="14426" y="2363"/>
                  <a:pt x="14316" y="2352"/>
                </a:cubicBezTo>
                <a:cubicBezTo>
                  <a:pt x="14250" y="2345"/>
                  <a:pt x="14185" y="2324"/>
                  <a:pt x="14169" y="2304"/>
                </a:cubicBezTo>
                <a:cubicBezTo>
                  <a:pt x="14129" y="2253"/>
                  <a:pt x="13814" y="2259"/>
                  <a:pt x="13722" y="2313"/>
                </a:cubicBezTo>
                <a:cubicBezTo>
                  <a:pt x="13657" y="2352"/>
                  <a:pt x="13646" y="2380"/>
                  <a:pt x="13654" y="2496"/>
                </a:cubicBezTo>
                <a:cubicBezTo>
                  <a:pt x="13663" y="2630"/>
                  <a:pt x="13660" y="2633"/>
                  <a:pt x="13548" y="2645"/>
                </a:cubicBezTo>
                <a:cubicBezTo>
                  <a:pt x="13485" y="2652"/>
                  <a:pt x="13412" y="2646"/>
                  <a:pt x="13386" y="2632"/>
                </a:cubicBezTo>
                <a:cubicBezTo>
                  <a:pt x="13343" y="2611"/>
                  <a:pt x="13345" y="2599"/>
                  <a:pt x="13404" y="2537"/>
                </a:cubicBezTo>
                <a:cubicBezTo>
                  <a:pt x="13486" y="2450"/>
                  <a:pt x="13490" y="2302"/>
                  <a:pt x="13411" y="2209"/>
                </a:cubicBezTo>
                <a:cubicBezTo>
                  <a:pt x="13353" y="2141"/>
                  <a:pt x="12959" y="1994"/>
                  <a:pt x="12707" y="1946"/>
                </a:cubicBezTo>
                <a:lnTo>
                  <a:pt x="12582" y="1921"/>
                </a:lnTo>
                <a:lnTo>
                  <a:pt x="12574" y="2277"/>
                </a:lnTo>
                <a:cubicBezTo>
                  <a:pt x="12566" y="2604"/>
                  <a:pt x="12561" y="2633"/>
                  <a:pt x="12506" y="2633"/>
                </a:cubicBezTo>
                <a:cubicBezTo>
                  <a:pt x="12452" y="2633"/>
                  <a:pt x="12446" y="2604"/>
                  <a:pt x="12438" y="2258"/>
                </a:cubicBezTo>
                <a:cubicBezTo>
                  <a:pt x="12430" y="1892"/>
                  <a:pt x="12428" y="1884"/>
                  <a:pt x="12359" y="1884"/>
                </a:cubicBezTo>
                <a:cubicBezTo>
                  <a:pt x="12320" y="1884"/>
                  <a:pt x="12267" y="1873"/>
                  <a:pt x="12242" y="1860"/>
                </a:cubicBezTo>
                <a:cubicBezTo>
                  <a:pt x="12203" y="1841"/>
                  <a:pt x="12195" y="1895"/>
                  <a:pt x="12188" y="2235"/>
                </a:cubicBezTo>
                <a:lnTo>
                  <a:pt x="12180" y="2633"/>
                </a:lnTo>
                <a:lnTo>
                  <a:pt x="12069" y="2645"/>
                </a:lnTo>
                <a:cubicBezTo>
                  <a:pt x="11991" y="2653"/>
                  <a:pt x="11933" y="2631"/>
                  <a:pt x="11869" y="2570"/>
                </a:cubicBezTo>
                <a:cubicBezTo>
                  <a:pt x="11780" y="2484"/>
                  <a:pt x="11779" y="2482"/>
                  <a:pt x="11779" y="2106"/>
                </a:cubicBezTo>
                <a:cubicBezTo>
                  <a:pt x="11779" y="1751"/>
                  <a:pt x="11775" y="1730"/>
                  <a:pt x="11717" y="1730"/>
                </a:cubicBezTo>
                <a:cubicBezTo>
                  <a:pt x="11684" y="1730"/>
                  <a:pt x="11629" y="1710"/>
                  <a:pt x="11595" y="1687"/>
                </a:cubicBezTo>
                <a:cubicBezTo>
                  <a:pt x="11548" y="1654"/>
                  <a:pt x="11528" y="1657"/>
                  <a:pt x="11508" y="1697"/>
                </a:cubicBezTo>
                <a:cubicBezTo>
                  <a:pt x="11465" y="1786"/>
                  <a:pt x="11478" y="2390"/>
                  <a:pt x="11526" y="2509"/>
                </a:cubicBezTo>
                <a:cubicBezTo>
                  <a:pt x="11560" y="2595"/>
                  <a:pt x="11561" y="2620"/>
                  <a:pt x="11531" y="2636"/>
                </a:cubicBezTo>
                <a:cubicBezTo>
                  <a:pt x="11460" y="2671"/>
                  <a:pt x="10904" y="2634"/>
                  <a:pt x="10906" y="2595"/>
                </a:cubicBezTo>
                <a:cubicBezTo>
                  <a:pt x="10907" y="2573"/>
                  <a:pt x="10934" y="2551"/>
                  <a:pt x="10966" y="2545"/>
                </a:cubicBezTo>
                <a:cubicBezTo>
                  <a:pt x="11206" y="2499"/>
                  <a:pt x="11275" y="2415"/>
                  <a:pt x="11275" y="2171"/>
                </a:cubicBezTo>
                <a:cubicBezTo>
                  <a:pt x="11275" y="1949"/>
                  <a:pt x="11183" y="1711"/>
                  <a:pt x="11059" y="1613"/>
                </a:cubicBezTo>
                <a:cubicBezTo>
                  <a:pt x="11015" y="1579"/>
                  <a:pt x="10960" y="1557"/>
                  <a:pt x="10900" y="1547"/>
                </a:cubicBezTo>
                <a:close/>
              </a:path>
            </a:pathLst>
          </a:custGeom>
          <a:ln w="12700">
            <a:miter lim="400000"/>
          </a:ln>
          <a:effectLst>
            <a:outerShdw sx="100000" sy="100000" kx="0" ky="0" algn="b" rotWithShape="0" blurRad="190500" dist="8455" dir="5400000">
              <a:srgbClr val="000000"/>
            </a:outerShdw>
          </a:effectLst>
        </p:spPr>
      </p:pic>
      <p:sp>
        <p:nvSpPr>
          <p:cNvPr id="159" name="Conclusion"/>
          <p:cNvSpPr txBox="1"/>
          <p:nvPr>
            <p:ph type="title"/>
          </p:nvPr>
        </p:nvSpPr>
        <p:spPr>
          <a:prstGeom prst="rect">
            <a:avLst/>
          </a:prstGeom>
        </p:spPr>
        <p:txBody>
          <a:bodyPr/>
          <a:lstStyle/>
          <a:p>
            <a:pPr/>
            <a:r>
              <a:t>Conclusion</a:t>
            </a:r>
          </a:p>
        </p:txBody>
      </p:sp>
      <p:sp>
        <p:nvSpPr>
          <p:cNvPr id="160" name="List a  spiritual crisis that you have or are now experiencing. Identify what the actual temptation was and how your faith was tested? Did you endure through the testing? What was God trying to teach you?…"/>
          <p:cNvSpPr txBox="1"/>
          <p:nvPr/>
        </p:nvSpPr>
        <p:spPr>
          <a:xfrm>
            <a:off x="1280010" y="7569816"/>
            <a:ext cx="11469496" cy="2050477"/>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p>
            <a:pPr marL="609600" indent="-228600" algn="l">
              <a:spcBef>
                <a:spcPts val="1200"/>
              </a:spcBef>
              <a:buSzPct val="100000"/>
              <a:buChar char="•"/>
              <a:defRPr sz="2400"/>
            </a:pPr>
            <a:r>
              <a:t>List a  spiritual crisis that you have or are now experiencing. Identify what the actual temptation was and how your faith </a:t>
            </a:r>
            <a:r>
              <a:t>was </a:t>
            </a:r>
            <a:r>
              <a:t>tested? Did you endure through the testing? What was God trying to teach you?</a:t>
            </a:r>
          </a:p>
          <a:p>
            <a:pPr marL="609600" indent="-228600" algn="l">
              <a:spcBef>
                <a:spcPts val="1200"/>
              </a:spcBef>
              <a:buSzPct val="100000"/>
              <a:buChar char="•"/>
              <a:defRPr sz="2400"/>
            </a:pPr>
            <a:r>
              <a:t>Explain the principle of flesh versus the  spirit. How is it important to a Christian who walks in the Spirit? </a:t>
            </a:r>
          </a:p>
        </p:txBody>
      </p:sp>
      <p:pic>
        <p:nvPicPr>
          <p:cNvPr id="161" name="Flower-increase-slide.jpg" descr="Flower-increase-slide.jpg"/>
          <p:cNvPicPr>
            <a:picLocks noChangeAspect="0"/>
          </p:cNvPicPr>
          <p:nvPr/>
        </p:nvPicPr>
        <p:blipFill>
          <a:blip r:embed="rId3">
            <a:extLst/>
          </a:blip>
          <a:stretch>
            <a:fillRect/>
          </a:stretch>
        </p:blipFill>
        <p:spPr>
          <a:xfrm rot="16200000">
            <a:off x="7592515" y="3480156"/>
            <a:ext cx="1077395" cy="1146949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dissolve" transition="in">
                                      <p:cBhvr>
                                        <p:cTn id="7" dur="325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 grpId="2" fill="hold">
                                  <p:stCondLst>
                                    <p:cond delay="0"/>
                                  </p:stCondLst>
                                  <p:iterate type="el" backwards="0">
                                    <p:tmAbs val="0"/>
                                  </p:iterate>
                                  <p:childTnLst>
                                    <p:set>
                                      <p:cBhvr>
                                        <p:cTn id="11" fill="hold"/>
                                        <p:tgtEl>
                                          <p:spTgt spid="160">
                                            <p:bg/>
                                          </p:spTgt>
                                        </p:tgtEl>
                                        <p:attrNameLst>
                                          <p:attrName>style.visibility</p:attrName>
                                        </p:attrNameLst>
                                      </p:cBhvr>
                                      <p:to>
                                        <p:strVal val="visible"/>
                                      </p:to>
                                    </p:set>
                                    <p:anim calcmode="lin" valueType="num">
                                      <p:cBhvr>
                                        <p:cTn id="12" dur="2250" fill="hold"/>
                                        <p:tgtEl>
                                          <p:spTgt spid="160">
                                            <p:bg/>
                                          </p:spTgt>
                                        </p:tgtEl>
                                        <p:attrNameLst>
                                          <p:attrName>ppt_x</p:attrName>
                                        </p:attrNameLst>
                                      </p:cBhvr>
                                      <p:tavLst>
                                        <p:tav tm="0">
                                          <p:val>
                                            <p:strVal val="#ppt_x"/>
                                          </p:val>
                                        </p:tav>
                                        <p:tav tm="100000">
                                          <p:val>
                                            <p:strVal val="#ppt_x"/>
                                          </p:val>
                                        </p:tav>
                                      </p:tavLst>
                                    </p:anim>
                                    <p:anim calcmode="lin" valueType="num">
                                      <p:cBhvr>
                                        <p:cTn id="13" dur="2250" fill="hold"/>
                                        <p:tgtEl>
                                          <p:spTgt spid="160">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160">
                                            <p:txEl>
                                              <p:pRg st="0" end="0"/>
                                            </p:txEl>
                                          </p:spTgt>
                                        </p:tgtEl>
                                        <p:attrNameLst>
                                          <p:attrName>style.visibility</p:attrName>
                                        </p:attrNameLst>
                                      </p:cBhvr>
                                      <p:to>
                                        <p:strVal val="visible"/>
                                      </p:to>
                                    </p:set>
                                    <p:anim calcmode="lin" valueType="num">
                                      <p:cBhvr>
                                        <p:cTn id="16" dur="2250" fill="hold"/>
                                        <p:tgtEl>
                                          <p:spTgt spid="160">
                                            <p:txEl>
                                              <p:pRg st="0" end="0"/>
                                            </p:txEl>
                                          </p:spTgt>
                                        </p:tgtEl>
                                        <p:attrNameLst>
                                          <p:attrName>ppt_x</p:attrName>
                                        </p:attrNameLst>
                                      </p:cBhvr>
                                      <p:tavLst>
                                        <p:tav tm="0">
                                          <p:val>
                                            <p:strVal val="#ppt_x"/>
                                          </p:val>
                                        </p:tav>
                                        <p:tav tm="100000">
                                          <p:val>
                                            <p:strVal val="#ppt_x"/>
                                          </p:val>
                                        </p:tav>
                                      </p:tavLst>
                                    </p:anim>
                                    <p:anim calcmode="lin" valueType="num">
                                      <p:cBhvr>
                                        <p:cTn id="17" dur="2250" fill="hold"/>
                                        <p:tgtEl>
                                          <p:spTgt spid="1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2" fill="hold">
                                  <p:stCondLst>
                                    <p:cond delay="0"/>
                                  </p:stCondLst>
                                  <p:iterate type="el" backwards="0">
                                    <p:tmAbs val="0"/>
                                  </p:iterate>
                                  <p:childTnLst>
                                    <p:set>
                                      <p:cBhvr>
                                        <p:cTn id="21" fill="hold"/>
                                        <p:tgtEl>
                                          <p:spTgt spid="160">
                                            <p:txEl>
                                              <p:pRg st="1" end="1"/>
                                            </p:txEl>
                                          </p:spTgt>
                                        </p:tgtEl>
                                        <p:attrNameLst>
                                          <p:attrName>style.visibility</p:attrName>
                                        </p:attrNameLst>
                                      </p:cBhvr>
                                      <p:to>
                                        <p:strVal val="visible"/>
                                      </p:to>
                                    </p:set>
                                    <p:anim calcmode="lin" valueType="num">
                                      <p:cBhvr>
                                        <p:cTn id="22" dur="2250" fill="hold"/>
                                        <p:tgtEl>
                                          <p:spTgt spid="160">
                                            <p:txEl>
                                              <p:pRg st="1" end="1"/>
                                            </p:txEl>
                                          </p:spTgt>
                                        </p:tgtEl>
                                        <p:attrNameLst>
                                          <p:attrName>ppt_x</p:attrName>
                                        </p:attrNameLst>
                                      </p:cBhvr>
                                      <p:tavLst>
                                        <p:tav tm="0">
                                          <p:val>
                                            <p:strVal val="#ppt_x"/>
                                          </p:val>
                                        </p:tav>
                                        <p:tav tm="100000">
                                          <p:val>
                                            <p:strVal val="#ppt_x"/>
                                          </p:val>
                                        </p:tav>
                                      </p:tavLst>
                                    </p:anim>
                                    <p:anim calcmode="lin" valueType="num">
                                      <p:cBhvr>
                                        <p:cTn id="23" dur="2250" fill="hold"/>
                                        <p:tgtEl>
                                          <p:spTgt spid="16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P build="p" bldLvl="5" animBg="1" rev="0" advAuto="0" spid="160"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Responding to Life’s Challenges"/>
          <p:cNvSpPr txBox="1"/>
          <p:nvPr>
            <p:ph type="title"/>
          </p:nvPr>
        </p:nvSpPr>
        <p:spPr>
          <a:prstGeom prst="rect">
            <a:avLst/>
          </a:prstGeom>
        </p:spPr>
        <p:txBody>
          <a:bodyPr/>
          <a:lstStyle/>
          <a:p>
            <a:pPr/>
            <a:r>
              <a:t>Responding to Life’s Challenges</a:t>
            </a:r>
          </a:p>
        </p:txBody>
      </p:sp>
      <p:sp>
        <p:nvSpPr>
          <p:cNvPr id="65" name="Genesis 12:1-3…"/>
          <p:cNvSpPr txBox="1"/>
          <p:nvPr>
            <p:ph type="body" sz="half" idx="1"/>
          </p:nvPr>
        </p:nvSpPr>
        <p:spPr>
          <a:xfrm>
            <a:off x="1497012" y="996787"/>
            <a:ext cx="7260275" cy="4552809"/>
          </a:xfrm>
          <a:prstGeom prst="rect">
            <a:avLst/>
          </a:prstGeom>
        </p:spPr>
        <p:txBody>
          <a:bodyPr/>
          <a:lstStyle/>
          <a:p>
            <a:pPr marL="0" indent="0" defTabSz="554990">
              <a:lnSpc>
                <a:spcPts val="4900"/>
              </a:lnSpc>
              <a:spcBef>
                <a:spcPts val="0"/>
              </a:spcBef>
              <a:buSz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b="1" sz="2850" u="sng">
                <a:solidFill>
                  <a:srgbClr val="6D6453"/>
                </a:solidFill>
              </a:defRPr>
            </a:pPr>
            <a:r>
              <a:t>Genesis 12:1-3 </a:t>
            </a:r>
          </a:p>
          <a:p>
            <a:pPr marL="0" indent="0" defTabSz="554990">
              <a:lnSpc>
                <a:spcPts val="4900"/>
              </a:lnSpc>
              <a:spcBef>
                <a:spcPts val="0"/>
              </a:spcBef>
              <a:buSz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b="1" sz="2850">
                <a:solidFill>
                  <a:srgbClr val="6D6453"/>
                </a:solidFill>
              </a:defRPr>
            </a:pPr>
            <a:r>
              <a:t>“</a:t>
            </a:r>
            <a:r>
              <a:t>Now the LORD said to Abram, </a:t>
            </a:r>
          </a:p>
          <a:p>
            <a:pPr marL="351895" indent="-351895" defTabSz="554990">
              <a:lnSpc>
                <a:spcPts val="4900"/>
              </a:lnSpc>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b="1" sz="2850">
                <a:solidFill>
                  <a:srgbClr val="6D6453"/>
                </a:solidFill>
              </a:defRPr>
            </a:pPr>
            <a:r>
              <a:t>‘Go forth </a:t>
            </a:r>
            <a:r>
              <a:rPr u="sng"/>
              <a:t>from</a:t>
            </a:r>
            <a:r>
              <a:t> your country, </a:t>
            </a:r>
          </a:p>
          <a:p>
            <a:pPr marL="351895" indent="-351895" defTabSz="554990">
              <a:lnSpc>
                <a:spcPts val="4900"/>
              </a:lnSpc>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b="1" sz="2850">
                <a:solidFill>
                  <a:srgbClr val="6D6453"/>
                </a:solidFill>
              </a:defRPr>
            </a:pPr>
            <a:r>
              <a:t>	And </a:t>
            </a:r>
            <a:r>
              <a:rPr u="sng"/>
              <a:t>from</a:t>
            </a:r>
            <a:r>
              <a:t> your relatives </a:t>
            </a:r>
          </a:p>
          <a:p>
            <a:pPr marL="351895" indent="-351895" defTabSz="554990">
              <a:lnSpc>
                <a:spcPts val="4900"/>
              </a:lnSpc>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b="1" sz="2850">
                <a:solidFill>
                  <a:srgbClr val="6D6453"/>
                </a:solidFill>
              </a:defRPr>
            </a:pPr>
            <a:r>
              <a:t>	And </a:t>
            </a:r>
            <a:r>
              <a:rPr u="sng"/>
              <a:t>from</a:t>
            </a:r>
            <a:r>
              <a:t> your father’s house, 	</a:t>
            </a:r>
          </a:p>
          <a:p>
            <a:pPr marL="351895" indent="-351895" defTabSz="554990">
              <a:lnSpc>
                <a:spcPts val="4900"/>
              </a:lnSpc>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b="1" sz="2850">
                <a:solidFill>
                  <a:srgbClr val="6D6453"/>
                </a:solidFill>
              </a:defRPr>
            </a:pPr>
            <a:r>
              <a:t>	</a:t>
            </a:r>
            <a:r>
              <a:rPr u="sng"/>
              <a:t>To</a:t>
            </a:r>
            <a:r>
              <a:t> the land which I will show you</a:t>
            </a:r>
          </a:p>
          <a:p>
            <a:pPr marL="351895" indent="-351895" defTabSz="554990">
              <a:lnSpc>
                <a:spcPts val="4900"/>
              </a:lnSpc>
              <a:spcBef>
                <a:spcPts val="0"/>
              </a:spcBef>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b="1" sz="2850">
                <a:solidFill>
                  <a:srgbClr val="6D6453"/>
                </a:solidFill>
              </a:defRPr>
            </a:pPr>
            <a:r>
              <a:t>	And I will make you a great nation….’”</a:t>
            </a:r>
          </a:p>
        </p:txBody>
      </p:sp>
      <p:sp>
        <p:nvSpPr>
          <p:cNvPr id="66" name="Objectives…"/>
          <p:cNvSpPr txBox="1"/>
          <p:nvPr/>
        </p:nvSpPr>
        <p:spPr>
          <a:xfrm>
            <a:off x="1935560" y="5549595"/>
            <a:ext cx="10171180" cy="3656252"/>
          </a:xfrm>
          <a:prstGeom prst="rect">
            <a:avLst/>
          </a:prstGeom>
          <a:ln w="38100">
            <a:solidFill>
              <a:srgbClr val="F8C749"/>
            </a:solidFill>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560831">
              <a:spcBef>
                <a:spcPts val="1200"/>
              </a:spcBef>
              <a:defRPr b="1" sz="2784" u="sng"/>
            </a:pPr>
            <a:r>
              <a:t>Objectives</a:t>
            </a:r>
          </a:p>
          <a:p>
            <a:pPr marL="289282" indent="-289282" algn="l" defTabSz="560831">
              <a:spcBef>
                <a:spcPts val="1200"/>
              </a:spcBef>
              <a:buSzPct val="75000"/>
              <a:buChar char="•"/>
              <a:defRPr sz="2784"/>
            </a:pPr>
            <a:r>
              <a:t>Understand more of Abraham’s weaknesses so that we can better learn from his life.</a:t>
            </a:r>
          </a:p>
          <a:p>
            <a:pPr marL="289282" indent="-289282" algn="l" defTabSz="560831">
              <a:spcBef>
                <a:spcPts val="1200"/>
              </a:spcBef>
              <a:buSzPct val="75000"/>
              <a:buChar char="•"/>
              <a:defRPr sz="2784"/>
            </a:pPr>
            <a:r>
              <a:t>Show how insecurities develop and avoid such paths.</a:t>
            </a:r>
          </a:p>
          <a:p>
            <a:pPr marL="289282" indent="-289282" algn="l" defTabSz="560831">
              <a:spcBef>
                <a:spcPts val="1200"/>
              </a:spcBef>
              <a:buSzPct val="75000"/>
              <a:buChar char="•"/>
              <a:defRPr sz="2784"/>
            </a:pPr>
            <a:r>
              <a:t>Be aware of relativism and pledge to live by God’s Word no matter what it costs.</a:t>
            </a:r>
          </a:p>
          <a:p>
            <a:pPr marL="289282" indent="-289282" algn="l" defTabSz="560831">
              <a:spcBef>
                <a:spcPts val="1200"/>
              </a:spcBef>
              <a:buSzPct val="75000"/>
              <a:buChar char="•"/>
              <a:defRPr sz="2784"/>
            </a:pPr>
            <a:r>
              <a:t>Reject making life decisions by our senses and prioritize faith.</a:t>
            </a:r>
          </a:p>
        </p:txBody>
      </p:sp>
      <p:sp>
        <p:nvSpPr>
          <p:cNvPr id="67" name="God made great promises to Abram because of his faith–"/>
          <p:cNvSpPr txBox="1"/>
          <p:nvPr/>
        </p:nvSpPr>
        <p:spPr>
          <a:xfrm>
            <a:off x="8640678" y="1173063"/>
            <a:ext cx="4207424" cy="1577849"/>
          </a:xfrm>
          <a:prstGeom prst="rect">
            <a:avLst/>
          </a:prstGeom>
          <a:solidFill>
            <a:srgbClr val="F8C749"/>
          </a:solidFill>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65023" tIns="65023" rIns="65023" bIns="65023" anchor="ctr">
            <a:spAutoFit/>
          </a:bodyPr>
          <a:lstStyle>
            <a:lvl1pPr>
              <a:spcBef>
                <a:spcPts val="3700"/>
              </a:spcBef>
              <a:defRPr sz="3500">
                <a:latin typeface="Marker Felt"/>
                <a:ea typeface="Marker Felt"/>
                <a:cs typeface="Marker Felt"/>
                <a:sym typeface="Marker Felt"/>
              </a:defRPr>
            </a:lvl1pPr>
          </a:lstStyle>
          <a:p>
            <a:pPr/>
            <a:r>
              <a:t>God made great promises to Abram because of his faith–</a:t>
            </a:r>
          </a:p>
        </p:txBody>
      </p:sp>
      <p:sp>
        <p:nvSpPr>
          <p:cNvPr id="68" name="not because of his poor decisions."/>
          <p:cNvSpPr txBox="1"/>
          <p:nvPr/>
        </p:nvSpPr>
        <p:spPr>
          <a:xfrm>
            <a:off x="9030604" y="2750911"/>
            <a:ext cx="3427573" cy="1095249"/>
          </a:xfrm>
          <a:prstGeom prst="rect">
            <a:avLst/>
          </a:prstGeom>
          <a:solidFill>
            <a:srgbClr val="F8C749"/>
          </a:solidFill>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65023" tIns="65023" rIns="65023" bIns="65023" anchor="ctr">
            <a:spAutoFit/>
          </a:bodyPr>
          <a:lstStyle>
            <a:lvl1pPr>
              <a:spcBef>
                <a:spcPts val="3700"/>
              </a:spcBef>
              <a:defRPr sz="3500">
                <a:latin typeface="Marker Felt"/>
                <a:ea typeface="Marker Felt"/>
                <a:cs typeface="Marker Felt"/>
                <a:sym typeface="Marker Felt"/>
              </a:defRPr>
            </a:lvl1pPr>
          </a:lstStyle>
          <a:p>
            <a:pPr/>
            <a:r>
              <a:t>not because of his poor decisions.</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65"/>
                                        </p:tgtEl>
                                        <p:attrNameLst>
                                          <p:attrName>style.visibility</p:attrName>
                                        </p:attrNameLst>
                                      </p:cBhvr>
                                      <p:to>
                                        <p:strVal val="visible"/>
                                      </p:to>
                                    </p:set>
                                    <p:animEffect filter="dissolve" transition="in">
                                      <p:cBhvr>
                                        <p:cTn id="7" dur="1500"/>
                                        <p:tgtEl>
                                          <p:spTgt spid="65"/>
                                        </p:tgtEl>
                                      </p:cBhvr>
                                    </p:animEffect>
                                  </p:childTnLst>
                                </p:cTn>
                              </p:par>
                            </p:childTnLst>
                          </p:cTn>
                        </p:par>
                        <p:par>
                          <p:cTn id="8" fill="hold">
                            <p:stCondLst>
                              <p:cond delay="1500"/>
                            </p:stCondLst>
                            <p:childTnLst>
                              <p:par>
                                <p:cTn id="9" presetClass="entr" nodeType="afterEffect" presetSubtype="8" presetID="15" grpId="2" fill="hold">
                                  <p:stCondLst>
                                    <p:cond delay="0"/>
                                  </p:stCondLst>
                                  <p:iterate type="el" backwards="0">
                                    <p:tmAbs val="0"/>
                                  </p:iterate>
                                  <p:childTnLst>
                                    <p:set>
                                      <p:cBhvr>
                                        <p:cTn id="10" fill="hold"/>
                                        <p:tgtEl>
                                          <p:spTgt spid="67"/>
                                        </p:tgtEl>
                                        <p:attrNameLst>
                                          <p:attrName>style.visibility</p:attrName>
                                        </p:attrNameLst>
                                      </p:cBhvr>
                                      <p:to>
                                        <p:strVal val="visible"/>
                                      </p:to>
                                    </p:set>
                                    <p:anim calcmode="lin" valueType="num">
                                      <p:cBhvr>
                                        <p:cTn id="11" dur="2000" fill="hold"/>
                                        <p:tgtEl>
                                          <p:spTgt spid="67"/>
                                        </p:tgtEl>
                                        <p:attrNameLst>
                                          <p:attrName>ppt_w</p:attrName>
                                        </p:attrNameLst>
                                      </p:cBhvr>
                                      <p:tavLst>
                                        <p:tav tm="0">
                                          <p:val>
                                            <p:fltVal val="0"/>
                                          </p:val>
                                        </p:tav>
                                        <p:tav tm="100000">
                                          <p:val>
                                            <p:strVal val="#ppt_w"/>
                                          </p:val>
                                        </p:tav>
                                      </p:tavLst>
                                    </p:anim>
                                    <p:anim calcmode="lin" valueType="num">
                                      <p:cBhvr>
                                        <p:cTn id="12" dur="2000" fill="hold"/>
                                        <p:tgtEl>
                                          <p:spTgt spid="67"/>
                                        </p:tgtEl>
                                        <p:attrNameLst>
                                          <p:attrName>ppt_h</p:attrName>
                                        </p:attrNameLst>
                                      </p:cBhvr>
                                      <p:tavLst>
                                        <p:tav tm="0">
                                          <p:val>
                                            <p:fltVal val="0"/>
                                          </p:val>
                                        </p:tav>
                                        <p:tav tm="100000">
                                          <p:val>
                                            <p:strVal val="#ppt_h"/>
                                          </p:val>
                                        </p:tav>
                                      </p:tavLst>
                                    </p:anim>
                                    <p:anim calcmode="lin" valueType="num">
                                      <p:cBhvr>
                                        <p:cTn id="13" dur="2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3" fill="hold">
                                  <p:stCondLst>
                                    <p:cond delay="0"/>
                                  </p:stCondLst>
                                  <p:iterate type="el" backwards="0">
                                    <p:tmAbs val="0"/>
                                  </p:iterate>
                                  <p:childTnLst>
                                    <p:set>
                                      <p:cBhvr>
                                        <p:cTn id="18" fill="hold"/>
                                        <p:tgtEl>
                                          <p:spTgt spid="66">
                                            <p:bg/>
                                          </p:spTgt>
                                        </p:tgtEl>
                                        <p:attrNameLst>
                                          <p:attrName>style.visibility</p:attrName>
                                        </p:attrNameLst>
                                      </p:cBhvr>
                                      <p:to>
                                        <p:strVal val="visible"/>
                                      </p:to>
                                    </p:set>
                                    <p:anim calcmode="lin" valueType="num">
                                      <p:cBhvr>
                                        <p:cTn id="19" dur="2250" fill="hold"/>
                                        <p:tgtEl>
                                          <p:spTgt spid="66">
                                            <p:bg/>
                                          </p:spTgt>
                                        </p:tgtEl>
                                        <p:attrNameLst>
                                          <p:attrName>ppt_x</p:attrName>
                                        </p:attrNameLst>
                                      </p:cBhvr>
                                      <p:tavLst>
                                        <p:tav tm="0">
                                          <p:val>
                                            <p:strVal val="#ppt_x"/>
                                          </p:val>
                                        </p:tav>
                                        <p:tav tm="100000">
                                          <p:val>
                                            <p:strVal val="#ppt_x"/>
                                          </p:val>
                                        </p:tav>
                                      </p:tavLst>
                                    </p:anim>
                                    <p:anim calcmode="lin" valueType="num">
                                      <p:cBhvr>
                                        <p:cTn id="20" dur="2250" fill="hold"/>
                                        <p:tgtEl>
                                          <p:spTgt spid="66">
                                            <p:bg/>
                                          </p:spTgt>
                                        </p:tgtEl>
                                        <p:attrNameLst>
                                          <p:attrName>ppt_y</p:attrName>
                                        </p:attrNameLst>
                                      </p:cBhvr>
                                      <p:tavLst>
                                        <p:tav tm="0">
                                          <p:val>
                                            <p:strVal val="1+#ppt_h/2"/>
                                          </p:val>
                                        </p:tav>
                                        <p:tav tm="100000">
                                          <p:val>
                                            <p:strVal val="#ppt_y"/>
                                          </p:val>
                                        </p:tav>
                                      </p:tavLst>
                                    </p:anim>
                                  </p:childTnLst>
                                </p:cTn>
                              </p:par>
                              <p:par>
                                <p:cTn id="21" presetClass="entr" nodeType="withEffect" presetSubtype="4" presetID="2" grpId="3" fill="hold">
                                  <p:stCondLst>
                                    <p:cond delay="0"/>
                                  </p:stCondLst>
                                  <p:iterate type="el" backwards="0">
                                    <p:tmAbs val="0"/>
                                  </p:iterate>
                                  <p:childTnLst>
                                    <p:set>
                                      <p:cBhvr>
                                        <p:cTn id="22" fill="hold"/>
                                        <p:tgtEl>
                                          <p:spTgt spid="66">
                                            <p:txEl>
                                              <p:pRg st="0" end="0"/>
                                            </p:txEl>
                                          </p:spTgt>
                                        </p:tgtEl>
                                        <p:attrNameLst>
                                          <p:attrName>style.visibility</p:attrName>
                                        </p:attrNameLst>
                                      </p:cBhvr>
                                      <p:to>
                                        <p:strVal val="visible"/>
                                      </p:to>
                                    </p:set>
                                    <p:anim calcmode="lin" valueType="num">
                                      <p:cBhvr>
                                        <p:cTn id="23" dur="225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24" dur="225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Class="entr" nodeType="afterEffect" presetSubtype="4" presetID="2" grpId="3" fill="hold">
                                  <p:stCondLst>
                                    <p:cond delay="500"/>
                                  </p:stCondLst>
                                  <p:iterate type="el" backwards="0">
                                    <p:tmAbs val="0"/>
                                  </p:iterate>
                                  <p:childTnLst>
                                    <p:set>
                                      <p:cBhvr>
                                        <p:cTn id="27" fill="hold"/>
                                        <p:tgtEl>
                                          <p:spTgt spid="66">
                                            <p:txEl>
                                              <p:pRg st="1" end="1"/>
                                            </p:txEl>
                                          </p:spTgt>
                                        </p:tgtEl>
                                        <p:attrNameLst>
                                          <p:attrName>style.visibility</p:attrName>
                                        </p:attrNameLst>
                                      </p:cBhvr>
                                      <p:to>
                                        <p:strVal val="visible"/>
                                      </p:to>
                                    </p:set>
                                    <p:anim calcmode="lin" valueType="num">
                                      <p:cBhvr>
                                        <p:cTn id="28" dur="225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29" dur="2250" fill="hold"/>
                                        <p:tgtEl>
                                          <p:spTgt spid="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3" fill="hold">
                                  <p:stCondLst>
                                    <p:cond delay="0"/>
                                  </p:stCondLst>
                                  <p:iterate type="el" backwards="0">
                                    <p:tmAbs val="0"/>
                                  </p:iterate>
                                  <p:childTnLst>
                                    <p:set>
                                      <p:cBhvr>
                                        <p:cTn id="33" fill="hold"/>
                                        <p:tgtEl>
                                          <p:spTgt spid="66">
                                            <p:txEl>
                                              <p:pRg st="2" end="2"/>
                                            </p:txEl>
                                          </p:spTgt>
                                        </p:tgtEl>
                                        <p:attrNameLst>
                                          <p:attrName>style.visibility</p:attrName>
                                        </p:attrNameLst>
                                      </p:cBhvr>
                                      <p:to>
                                        <p:strVal val="visible"/>
                                      </p:to>
                                    </p:set>
                                    <p:anim calcmode="lin" valueType="num">
                                      <p:cBhvr>
                                        <p:cTn id="34" dur="225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35" dur="2250" fill="hold"/>
                                        <p:tgtEl>
                                          <p:spTgt spid="66">
                                            <p:txEl>
                                              <p:pRg st="2" end="2"/>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250"/>
                            </p:stCondLst>
                            <p:childTnLst>
                              <p:par>
                                <p:cTn id="37" presetClass="entr" nodeType="afterEffect" presetSubtype="4" presetID="2" grpId="3" fill="hold">
                                  <p:stCondLst>
                                    <p:cond delay="800"/>
                                  </p:stCondLst>
                                  <p:iterate type="el" backwards="0">
                                    <p:tmAbs val="0"/>
                                  </p:iterate>
                                  <p:childTnLst>
                                    <p:set>
                                      <p:cBhvr>
                                        <p:cTn id="38" fill="hold"/>
                                        <p:tgtEl>
                                          <p:spTgt spid="66">
                                            <p:txEl>
                                              <p:pRg st="3" end="3"/>
                                            </p:txEl>
                                          </p:spTgt>
                                        </p:tgtEl>
                                        <p:attrNameLst>
                                          <p:attrName>style.visibility</p:attrName>
                                        </p:attrNameLst>
                                      </p:cBhvr>
                                      <p:to>
                                        <p:strVal val="visible"/>
                                      </p:to>
                                    </p:set>
                                    <p:anim calcmode="lin" valueType="num">
                                      <p:cBhvr>
                                        <p:cTn id="39" dur="2250" fill="hold"/>
                                        <p:tgtEl>
                                          <p:spTgt spid="66">
                                            <p:txEl>
                                              <p:pRg st="3" end="3"/>
                                            </p:txEl>
                                          </p:spTgt>
                                        </p:tgtEl>
                                        <p:attrNameLst>
                                          <p:attrName>ppt_x</p:attrName>
                                        </p:attrNameLst>
                                      </p:cBhvr>
                                      <p:tavLst>
                                        <p:tav tm="0">
                                          <p:val>
                                            <p:strVal val="#ppt_x"/>
                                          </p:val>
                                        </p:tav>
                                        <p:tav tm="100000">
                                          <p:val>
                                            <p:strVal val="#ppt_x"/>
                                          </p:val>
                                        </p:tav>
                                      </p:tavLst>
                                    </p:anim>
                                    <p:anim calcmode="lin" valueType="num">
                                      <p:cBhvr>
                                        <p:cTn id="40" dur="2250" fill="hold"/>
                                        <p:tgtEl>
                                          <p:spTgt spid="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4" presetID="2" grpId="3" fill="hold">
                                  <p:stCondLst>
                                    <p:cond delay="0"/>
                                  </p:stCondLst>
                                  <p:iterate type="el" backwards="0">
                                    <p:tmAbs val="0"/>
                                  </p:iterate>
                                  <p:childTnLst>
                                    <p:set>
                                      <p:cBhvr>
                                        <p:cTn id="44" fill="hold"/>
                                        <p:tgtEl>
                                          <p:spTgt spid="66">
                                            <p:txEl>
                                              <p:pRg st="4" end="4"/>
                                            </p:txEl>
                                          </p:spTgt>
                                        </p:tgtEl>
                                        <p:attrNameLst>
                                          <p:attrName>style.visibility</p:attrName>
                                        </p:attrNameLst>
                                      </p:cBhvr>
                                      <p:to>
                                        <p:strVal val="visible"/>
                                      </p:to>
                                    </p:set>
                                    <p:anim calcmode="lin" valueType="num">
                                      <p:cBhvr>
                                        <p:cTn id="45" dur="2250" fill="hold"/>
                                        <p:tgtEl>
                                          <p:spTgt spid="66">
                                            <p:txEl>
                                              <p:pRg st="4" end="4"/>
                                            </p:txEl>
                                          </p:spTgt>
                                        </p:tgtEl>
                                        <p:attrNameLst>
                                          <p:attrName>ppt_x</p:attrName>
                                        </p:attrNameLst>
                                      </p:cBhvr>
                                      <p:tavLst>
                                        <p:tav tm="0">
                                          <p:val>
                                            <p:strVal val="#ppt_x"/>
                                          </p:val>
                                        </p:tav>
                                        <p:tav tm="100000">
                                          <p:val>
                                            <p:strVal val="#ppt_x"/>
                                          </p:val>
                                        </p:tav>
                                      </p:tavLst>
                                    </p:anim>
                                    <p:anim calcmode="lin" valueType="num">
                                      <p:cBhvr>
                                        <p:cTn id="46" dur="2250" fill="hold"/>
                                        <p:tgtEl>
                                          <p:spTgt spid="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15" grpId="4" fill="hold">
                                  <p:stCondLst>
                                    <p:cond delay="0"/>
                                  </p:stCondLst>
                                  <p:iterate type="el" backwards="0">
                                    <p:tmAbs val="0"/>
                                  </p:iterate>
                                  <p:childTnLst>
                                    <p:set>
                                      <p:cBhvr>
                                        <p:cTn id="50" fill="hold"/>
                                        <p:tgtEl>
                                          <p:spTgt spid="68"/>
                                        </p:tgtEl>
                                        <p:attrNameLst>
                                          <p:attrName>style.visibility</p:attrName>
                                        </p:attrNameLst>
                                      </p:cBhvr>
                                      <p:to>
                                        <p:strVal val="visible"/>
                                      </p:to>
                                    </p:set>
                                    <p:anim calcmode="lin" valueType="num">
                                      <p:cBhvr>
                                        <p:cTn id="51" dur="2000" fill="hold"/>
                                        <p:tgtEl>
                                          <p:spTgt spid="68"/>
                                        </p:tgtEl>
                                        <p:attrNameLst>
                                          <p:attrName>ppt_w</p:attrName>
                                        </p:attrNameLst>
                                      </p:cBhvr>
                                      <p:tavLst>
                                        <p:tav tm="0">
                                          <p:val>
                                            <p:fltVal val="0"/>
                                          </p:val>
                                        </p:tav>
                                        <p:tav tm="100000">
                                          <p:val>
                                            <p:strVal val="#ppt_w"/>
                                          </p:val>
                                        </p:tav>
                                      </p:tavLst>
                                    </p:anim>
                                    <p:anim calcmode="lin" valueType="num">
                                      <p:cBhvr>
                                        <p:cTn id="52" dur="2000" fill="hold"/>
                                        <p:tgtEl>
                                          <p:spTgt spid="68"/>
                                        </p:tgtEl>
                                        <p:attrNameLst>
                                          <p:attrName>ppt_h</p:attrName>
                                        </p:attrNameLst>
                                      </p:cBhvr>
                                      <p:tavLst>
                                        <p:tav tm="0">
                                          <p:val>
                                            <p:fltVal val="0"/>
                                          </p:val>
                                        </p:tav>
                                        <p:tav tm="100000">
                                          <p:val>
                                            <p:strVal val="#ppt_h"/>
                                          </p:val>
                                        </p:tav>
                                      </p:tavLst>
                                    </p:anim>
                                    <p:anim calcmode="lin" valueType="num">
                                      <p:cBhvr>
                                        <p:cTn id="53" dur="2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54" dur="2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4"/>
      <p:bldP build="whole" bldLvl="1" animBg="1" rev="0" advAuto="0" spid="65" grpId="1"/>
      <p:bldP build="whole" bldLvl="1" animBg="1" rev="0" advAuto="0" spid="67" grpId="2"/>
      <p:bldP build="p" bldLvl="5" animBg="1" rev="0" advAuto="0" spid="66"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Now the LORD said to Abram,…"/>
          <p:cNvSpPr txBox="1"/>
          <p:nvPr/>
        </p:nvSpPr>
        <p:spPr>
          <a:xfrm>
            <a:off x="1619107" y="4363099"/>
            <a:ext cx="5359577" cy="2916937"/>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spAutoFit/>
          </a:bodyPr>
          <a:lstStyle/>
          <a:p>
            <a:pPr algn="l">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latin typeface="Lucida Grande"/>
                <a:ea typeface="Lucida Grande"/>
                <a:cs typeface="Lucida Grande"/>
                <a:sym typeface="Lucida Grande"/>
              </a:defRPr>
            </a:pPr>
            <a:r>
              <a:t>Now the LORD said to Abram,</a:t>
            </a:r>
          </a:p>
          <a:p>
            <a:pPr algn="l">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latin typeface="Lucida Grande"/>
                <a:ea typeface="Lucida Grande"/>
                <a:cs typeface="Lucida Grande"/>
                <a:sym typeface="Lucida Grande"/>
              </a:defRPr>
            </a:pPr>
            <a:r>
              <a:t>“Go forth </a:t>
            </a:r>
            <a:r>
              <a:rPr b="1" u="sng"/>
              <a:t>from</a:t>
            </a:r>
            <a:r>
              <a:t> </a:t>
            </a:r>
            <a:r>
              <a:t>your country,</a:t>
            </a:r>
          </a:p>
          <a:p>
            <a:pPr algn="l">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latin typeface="Lucida Grande"/>
                <a:ea typeface="Lucida Grande"/>
                <a:cs typeface="Lucida Grande"/>
                <a:sym typeface="Lucida Grande"/>
              </a:defRPr>
            </a:pPr>
            <a:r>
              <a:t>And </a:t>
            </a:r>
            <a:r>
              <a:rPr b="1" u="sng"/>
              <a:t>from</a:t>
            </a:r>
            <a:r>
              <a:t> </a:t>
            </a:r>
            <a:r>
              <a:t>your </a:t>
            </a:r>
            <a:r>
              <a:rPr b="1">
                <a:solidFill>
                  <a:schemeClr val="accent3">
                    <a:hueOff val="-546624"/>
                    <a:satOff val="7767"/>
                    <a:lumOff val="-14512"/>
                  </a:schemeClr>
                </a:solidFill>
                <a:effectLst>
                  <a:outerShdw sx="100000" sy="100000" kx="0" ky="0" algn="b" rotWithShape="0" blurRad="12700" dist="25400" dir="1680000">
                    <a:srgbClr val="000000"/>
                  </a:outerShdw>
                </a:effectLst>
              </a:rPr>
              <a:t>relatives</a:t>
            </a:r>
            <a:br/>
            <a:r>
              <a:t>And </a:t>
            </a:r>
            <a:r>
              <a:rPr b="1" u="sng"/>
              <a:t>from</a:t>
            </a:r>
            <a:r>
              <a:t> </a:t>
            </a:r>
            <a:r>
              <a:t>your father’s house,</a:t>
            </a:r>
          </a:p>
          <a:p>
            <a:pPr algn="l">
              <a:lnSpc>
                <a:spcPct val="1200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latin typeface="Lucida Grande"/>
                <a:ea typeface="Lucida Grande"/>
                <a:cs typeface="Lucida Grande"/>
                <a:sym typeface="Lucida Grande"/>
              </a:defRPr>
            </a:pPr>
            <a:r>
              <a:rPr b="1">
                <a:solidFill>
                  <a:srgbClr val="C52D2D"/>
                </a:solidFill>
              </a:rPr>
              <a:t>To the land</a:t>
            </a:r>
            <a:r>
              <a:t> which I will show you and </a:t>
            </a:r>
            <a:r>
              <a:rPr b="1">
                <a:solidFill>
                  <a:srgbClr val="4DC7C7"/>
                </a:solidFill>
                <a:effectLst>
                  <a:outerShdw sx="100000" sy="100000" kx="0" ky="0" algn="b" rotWithShape="0" blurRad="12700" dist="25400" dir="1320000">
                    <a:srgbClr val="000000"/>
                  </a:outerShdw>
                </a:effectLst>
              </a:rPr>
              <a:t>I will make</a:t>
            </a:r>
            <a:r>
              <a:t> you a great nation.”</a:t>
            </a:r>
          </a:p>
        </p:txBody>
      </p:sp>
      <p:sp>
        <p:nvSpPr>
          <p:cNvPr id="71" name="Genesis 12-16"/>
          <p:cNvSpPr txBox="1"/>
          <p:nvPr>
            <p:ph type="title"/>
          </p:nvPr>
        </p:nvSpPr>
        <p:spPr>
          <a:prstGeom prst="rect">
            <a:avLst/>
          </a:prstGeom>
        </p:spPr>
        <p:txBody>
          <a:bodyPr/>
          <a:lstStyle>
            <a:lvl1pPr defTabSz="537463">
              <a:defRPr i="1" sz="4416">
                <a:latin typeface="Times New Roman"/>
                <a:ea typeface="Times New Roman"/>
                <a:cs typeface="Times New Roman"/>
                <a:sym typeface="Times New Roman"/>
              </a:defRPr>
            </a:lvl1pPr>
          </a:lstStyle>
          <a:p>
            <a:pPr/>
            <a:r>
              <a:t>Genesis 12-16</a:t>
            </a:r>
          </a:p>
        </p:txBody>
      </p:sp>
      <p:sp>
        <p:nvSpPr>
          <p:cNvPr id="72" name="A. Place Detour (Gen 12) Went where he wasn’t supposed to.…"/>
          <p:cNvSpPr txBox="1"/>
          <p:nvPr/>
        </p:nvSpPr>
        <p:spPr>
          <a:xfrm>
            <a:off x="8302424" y="4571854"/>
            <a:ext cx="4559814" cy="2708182"/>
          </a:xfrm>
          <a:prstGeom prst="rect">
            <a:avLst/>
          </a:prstGeom>
          <a:ln w="12700">
            <a:miter lim="400000"/>
          </a:ln>
          <a:extLst>
            <a:ext uri="{C572A759-6A51-4108-AA02-DFA0A04FC94B}">
              <ma14:wrappingTextBoxFlag xmlns:ma14="http://schemas.microsoft.com/office/mac/drawingml/2011/main" val="1"/>
            </a:ext>
          </a:extLst>
        </p:spPr>
        <p:txBody>
          <a:bodyPr lIns="48767" tIns="48767" rIns="48767" bIns="48767" anchor="ctr"/>
          <a:lstStyle/>
          <a:p>
            <a:pPr algn="l">
              <a:lnSpc>
                <a:spcPts val="29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latin typeface="Times New Roman"/>
                <a:ea typeface="Times New Roman"/>
                <a:cs typeface="Times New Roman"/>
                <a:sym typeface="Times New Roman"/>
              </a:defRPr>
            </a:pPr>
            <a:r>
              <a:rPr b="1"/>
              <a:t>A. Place Detour (Gen 12)</a:t>
            </a:r>
            <a:br>
              <a:rPr b="1"/>
            </a:br>
            <a:r>
              <a:t>Went where he wasn’t supposed to.</a:t>
            </a:r>
            <a:endParaRPr b="1"/>
          </a:p>
          <a:p>
            <a:pPr algn="l">
              <a:lnSpc>
                <a:spcPts val="29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latin typeface="Times New Roman"/>
                <a:ea typeface="Times New Roman"/>
                <a:cs typeface="Times New Roman"/>
                <a:sym typeface="Times New Roman"/>
              </a:defRPr>
            </a:pPr>
            <a:r>
              <a:rPr b="1"/>
              <a:t>B. Person Detour (Gen 13-14)</a:t>
            </a:r>
            <a:br>
              <a:rPr b="1"/>
            </a:br>
            <a:r>
              <a:t>Stayed with those he shouldn’t</a:t>
            </a:r>
            <a:endParaRPr b="1"/>
          </a:p>
          <a:p>
            <a:pPr algn="l">
              <a:lnSpc>
                <a:spcPts val="29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latin typeface="Times New Roman"/>
                <a:ea typeface="Times New Roman"/>
                <a:cs typeface="Times New Roman"/>
                <a:sym typeface="Times New Roman"/>
              </a:defRPr>
            </a:pPr>
            <a:r>
              <a:rPr b="1"/>
              <a:t>C. Procedure Detour (Gen 16)</a:t>
            </a:r>
            <a:br>
              <a:rPr b="1"/>
            </a:br>
            <a:r>
              <a:t>Did things in ways he shouldn’t</a:t>
            </a:r>
            <a:r>
              <a:rPr b="1"/>
              <a:t> </a:t>
            </a:r>
          </a:p>
        </p:txBody>
      </p:sp>
      <p:sp>
        <p:nvSpPr>
          <p:cNvPr id="73" name="Haven’t we all made some bad life decisions?"/>
          <p:cNvSpPr txBox="1"/>
          <p:nvPr>
            <p:ph type="body" sz="quarter" idx="1"/>
          </p:nvPr>
        </p:nvSpPr>
        <p:spPr>
          <a:xfrm>
            <a:off x="1573598" y="1203508"/>
            <a:ext cx="4066772" cy="1804076"/>
          </a:xfrm>
          <a:prstGeom prst="rect">
            <a:avLst/>
          </a:prstGeom>
          <a:blipFill>
            <a:blip r:embed="rId2"/>
          </a:blipFill>
          <a:effectLst>
            <a:outerShdw sx="100000" sy="100000" kx="0" ky="0" algn="b" rotWithShape="0" blurRad="38100" dist="25400" dir="5400000">
              <a:srgbClr val="000000">
                <a:alpha val="50000"/>
              </a:srgbClr>
            </a:outerShdw>
          </a:effectLst>
        </p:spPr>
        <p:txBody>
          <a:bodyPr/>
          <a:lstStyle>
            <a:lvl1pPr marL="0" indent="0" algn="ctr" defTabSz="457200">
              <a:spcBef>
                <a:spcPts val="0"/>
              </a:spcBef>
              <a:buSzTx/>
              <a:buNone/>
              <a:defRPr sz="3800">
                <a:solidFill>
                  <a:srgbClr val="FFFFFF"/>
                </a:solidFill>
                <a:effectLst>
                  <a:outerShdw sx="100000" sy="100000" kx="0" ky="0" algn="b" rotWithShape="0" blurRad="38100" dist="12700" dir="5400000">
                    <a:srgbClr val="000000">
                      <a:alpha val="50000"/>
                    </a:srgbClr>
                  </a:outerShdw>
                </a:effectLst>
              </a:defRPr>
            </a:lvl1pPr>
          </a:lstStyle>
          <a:p>
            <a:pPr/>
            <a:r>
              <a:t>Haven’t we all made some bad life decisions?  </a:t>
            </a:r>
          </a:p>
        </p:txBody>
      </p:sp>
      <p:sp>
        <p:nvSpPr>
          <p:cNvPr id="74" name="When God speaks, listen carefully to details.  They might not make sense for a while, but they are important."/>
          <p:cNvSpPr/>
          <p:nvPr/>
        </p:nvSpPr>
        <p:spPr>
          <a:xfrm>
            <a:off x="2534228" y="7899368"/>
            <a:ext cx="9681348" cy="1178180"/>
          </a:xfrm>
          <a:prstGeom prst="roundRect">
            <a:avLst>
              <a:gd name="adj" fmla="val 28846"/>
            </a:avLst>
          </a:prstGeom>
          <a:ln w="12700">
            <a:solidFill>
              <a:srgbClr val="000000"/>
            </a:solidFill>
            <a:miter lim="400000"/>
          </a:ln>
          <a:effectLst>
            <a:outerShdw sx="100000" sy="100000" kx="0" ky="0" algn="b" rotWithShape="0" blurRad="38100" dist="30282" dir="2700000">
              <a:srgbClr val="000000">
                <a:alpha val="52608"/>
              </a:srgbClr>
            </a:outerShdw>
          </a:effectLst>
          <a:extLst>
            <a:ext uri="{C572A759-6A51-4108-AA02-DFA0A04FC94B}">
              <ma14:wrappingTextBoxFlag xmlns:ma14="http://schemas.microsoft.com/office/mac/drawingml/2011/main" val="1"/>
            </a:ext>
          </a:extLst>
        </p:spPr>
        <p:txBody>
          <a:bodyPr lIns="101600" tIns="101600" rIns="101600" bIns="10160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1" sz="2800">
                <a:latin typeface="Times New Roman"/>
                <a:ea typeface="Times New Roman"/>
                <a:cs typeface="Times New Roman"/>
                <a:sym typeface="Times New Roman"/>
              </a:defRPr>
            </a:pPr>
            <a:r>
              <a:t>When God speaks, listen carefully to </a:t>
            </a:r>
            <a:r>
              <a:rPr>
                <a:solidFill>
                  <a:schemeClr val="accent5"/>
                </a:solidFill>
              </a:rPr>
              <a:t>details</a:t>
            </a:r>
            <a:r>
              <a:t>. </a:t>
            </a:r>
            <a:br/>
            <a:r>
              <a:t>They might not make sense for a while, but they are important.</a:t>
            </a:r>
          </a:p>
        </p:txBody>
      </p:sp>
      <p:pic>
        <p:nvPicPr>
          <p:cNvPr id="75" name="Map.png" descr="Map.png"/>
          <p:cNvPicPr>
            <a:picLocks noChangeAspect="1"/>
          </p:cNvPicPr>
          <p:nvPr/>
        </p:nvPicPr>
        <p:blipFill>
          <a:blip r:embed="rId3">
            <a:extLst/>
          </a:blip>
          <a:stretch>
            <a:fillRect/>
          </a:stretch>
        </p:blipFill>
        <p:spPr>
          <a:xfrm>
            <a:off x="5777229" y="124048"/>
            <a:ext cx="7085009" cy="3962996"/>
          </a:xfrm>
          <a:prstGeom prst="rect">
            <a:avLst/>
          </a:prstGeom>
          <a:ln w="12700">
            <a:miter lim="400000"/>
          </a:ln>
          <a:effectLst>
            <a:outerShdw sx="100000" sy="100000" kx="0" ky="0" algn="b" rotWithShape="0" blurRad="190500" dist="8455" dir="5400000">
              <a:srgbClr val="000000"/>
            </a:outerShdw>
          </a:effectLst>
        </p:spPr>
      </p:pic>
      <p:sp>
        <p:nvSpPr>
          <p:cNvPr id="76" name="Line"/>
          <p:cNvSpPr/>
          <p:nvPr/>
        </p:nvSpPr>
        <p:spPr>
          <a:xfrm flipV="1">
            <a:off x="6775668" y="4959034"/>
            <a:ext cx="1497797" cy="1666518"/>
          </a:xfrm>
          <a:prstGeom prst="line">
            <a:avLst/>
          </a:prstGeom>
          <a:ln w="76200">
            <a:solidFill>
              <a:srgbClr val="EA3935"/>
            </a:solidFill>
            <a:miter lim="400000"/>
            <a:headEnd type="stealth"/>
          </a:ln>
        </p:spPr>
        <p:txBody>
          <a:bodyPr lIns="65023" tIns="65023" rIns="65023" bIns="65023" anchor="ctr"/>
          <a:lstStyle/>
          <a:p>
            <a:pPr algn="l">
              <a:defRPr sz="1400"/>
            </a:pPr>
          </a:p>
        </p:txBody>
      </p:sp>
      <p:sp>
        <p:nvSpPr>
          <p:cNvPr id="77" name="Line"/>
          <p:cNvSpPr/>
          <p:nvPr/>
        </p:nvSpPr>
        <p:spPr>
          <a:xfrm>
            <a:off x="6618443" y="5779914"/>
            <a:ext cx="1573600" cy="1"/>
          </a:xfrm>
          <a:prstGeom prst="line">
            <a:avLst/>
          </a:prstGeom>
          <a:ln w="76200">
            <a:solidFill>
              <a:srgbClr val="BC8616"/>
            </a:solidFill>
            <a:miter lim="400000"/>
            <a:headEnd type="stealth"/>
          </a:ln>
        </p:spPr>
        <p:txBody>
          <a:bodyPr lIns="65023" tIns="65023" rIns="65023" bIns="65023" anchor="ctr"/>
          <a:lstStyle/>
          <a:p>
            <a:pPr algn="l">
              <a:defRPr sz="1400"/>
            </a:pPr>
          </a:p>
        </p:txBody>
      </p:sp>
      <p:sp>
        <p:nvSpPr>
          <p:cNvPr id="78" name="Line"/>
          <p:cNvSpPr/>
          <p:nvPr/>
        </p:nvSpPr>
        <p:spPr>
          <a:xfrm flipV="1">
            <a:off x="6775668" y="6655095"/>
            <a:ext cx="1516290" cy="382061"/>
          </a:xfrm>
          <a:prstGeom prst="line">
            <a:avLst/>
          </a:prstGeom>
          <a:ln w="76200">
            <a:solidFill>
              <a:srgbClr val="4DC8C7"/>
            </a:solidFill>
            <a:miter lim="400000"/>
            <a:headEnd type="stealth"/>
          </a:ln>
        </p:spPr>
        <p:txBody>
          <a:bodyPr lIns="65023" tIns="65023" rIns="65023" bIns="65023" anchor="ctr"/>
          <a:lstStyle/>
          <a:p>
            <a:pPr algn="l">
              <a:defRPr sz="1400"/>
            </a:pP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73"/>
                                        </p:tgtEl>
                                        <p:attrNameLst>
                                          <p:attrName>style.visibility</p:attrName>
                                        </p:attrNameLst>
                                      </p:cBhvr>
                                      <p:to>
                                        <p:strVal val="visible"/>
                                      </p:to>
                                    </p:set>
                                    <p:anim calcmode="lin" valueType="num">
                                      <p:cBhvr>
                                        <p:cTn id="7" dur="1000" fill="hold"/>
                                        <p:tgtEl>
                                          <p:spTgt spid="73"/>
                                        </p:tgtEl>
                                        <p:attrNameLst>
                                          <p:attrName>ppt_w</p:attrName>
                                        </p:attrNameLst>
                                      </p:cBhvr>
                                      <p:tavLst>
                                        <p:tav tm="0">
                                          <p:val>
                                            <p:strVal val="4*#ppt_w"/>
                                          </p:val>
                                        </p:tav>
                                        <p:tav tm="100000">
                                          <p:val>
                                            <p:strVal val="#ppt_w"/>
                                          </p:val>
                                        </p:tav>
                                      </p:tavLst>
                                    </p:anim>
                                    <p:anim calcmode="lin" valueType="num">
                                      <p:cBhvr>
                                        <p:cTn id="8" dur="1000" fill="hold"/>
                                        <p:tgtEl>
                                          <p:spTgt spid="7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70"/>
                                        </p:tgtEl>
                                        <p:attrNameLst>
                                          <p:attrName>style.visibility</p:attrName>
                                        </p:attrNameLst>
                                      </p:cBhvr>
                                      <p:to>
                                        <p:strVal val="visible"/>
                                      </p:to>
                                    </p:set>
                                    <p:anim calcmode="lin" valueType="num">
                                      <p:cBhvr>
                                        <p:cTn id="13" dur="2500" fill="hold"/>
                                        <p:tgtEl>
                                          <p:spTgt spid="70"/>
                                        </p:tgtEl>
                                        <p:attrNameLst>
                                          <p:attrName>ppt_w</p:attrName>
                                        </p:attrNameLst>
                                      </p:cBhvr>
                                      <p:tavLst>
                                        <p:tav tm="0">
                                          <p:val>
                                            <p:fltVal val="0"/>
                                          </p:val>
                                        </p:tav>
                                        <p:tav tm="100000">
                                          <p:val>
                                            <p:strVal val="#ppt_w"/>
                                          </p:val>
                                        </p:tav>
                                      </p:tavLst>
                                    </p:anim>
                                    <p:anim calcmode="lin" valueType="num">
                                      <p:cBhvr>
                                        <p:cTn id="14" dur="2500" fill="hold"/>
                                        <p:tgtEl>
                                          <p:spTgt spid="7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Class="entr" nodeType="afterEffect" presetSubtype="5" presetID="3" grpId="3" fill="hold">
                                  <p:stCondLst>
                                    <p:cond delay="100"/>
                                  </p:stCondLst>
                                  <p:iterate type="el" backwards="0">
                                    <p:tmAbs val="0"/>
                                  </p:iterate>
                                  <p:childTnLst>
                                    <p:set>
                                      <p:cBhvr>
                                        <p:cTn id="17" fill="hold"/>
                                        <p:tgtEl>
                                          <p:spTgt spid="75"/>
                                        </p:tgtEl>
                                        <p:attrNameLst>
                                          <p:attrName>style.visibility</p:attrName>
                                        </p:attrNameLst>
                                      </p:cBhvr>
                                      <p:to>
                                        <p:strVal val="visible"/>
                                      </p:to>
                                    </p:set>
                                    <p:animEffect filter="blinds(vertical)" transition="in">
                                      <p:cBhvr>
                                        <p:cTn id="18" dur="20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4" fill="hold">
                                  <p:stCondLst>
                                    <p:cond delay="0"/>
                                  </p:stCondLst>
                                  <p:iterate type="el" backwards="0">
                                    <p:tmAbs val="0"/>
                                  </p:iterate>
                                  <p:childTnLst>
                                    <p:set>
                                      <p:cBhvr>
                                        <p:cTn id="22" fill="hold"/>
                                        <p:tgtEl>
                                          <p:spTgt spid="72"/>
                                        </p:tgtEl>
                                        <p:attrNameLst>
                                          <p:attrName>style.visibility</p:attrName>
                                        </p:attrNameLst>
                                      </p:cBhvr>
                                      <p:to>
                                        <p:strVal val="visible"/>
                                      </p:to>
                                    </p:set>
                                    <p:anim calcmode="lin" valueType="num">
                                      <p:cBhvr>
                                        <p:cTn id="23" dur="3000" fill="hold"/>
                                        <p:tgtEl>
                                          <p:spTgt spid="72"/>
                                        </p:tgtEl>
                                        <p:attrNameLst>
                                          <p:attrName>ppt_x</p:attrName>
                                        </p:attrNameLst>
                                      </p:cBhvr>
                                      <p:tavLst>
                                        <p:tav tm="0">
                                          <p:val>
                                            <p:strVal val="1+#ppt_w/2"/>
                                          </p:val>
                                        </p:tav>
                                        <p:tav tm="100000">
                                          <p:val>
                                            <p:strVal val="#ppt_x"/>
                                          </p:val>
                                        </p:tav>
                                      </p:tavLst>
                                    </p:anim>
                                    <p:anim calcmode="lin" valueType="num">
                                      <p:cBhvr>
                                        <p:cTn id="24" dur="3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2" presetID="22" grpId="5" fill="hold">
                                  <p:stCondLst>
                                    <p:cond delay="0"/>
                                  </p:stCondLst>
                                  <p:iterate type="el" backwards="0">
                                    <p:tmAbs val="0"/>
                                  </p:iterate>
                                  <p:childTnLst>
                                    <p:set>
                                      <p:cBhvr>
                                        <p:cTn id="28" fill="hold"/>
                                        <p:tgtEl>
                                          <p:spTgt spid="76"/>
                                        </p:tgtEl>
                                        <p:attrNameLst>
                                          <p:attrName>style.visibility</p:attrName>
                                        </p:attrNameLst>
                                      </p:cBhvr>
                                      <p:to>
                                        <p:strVal val="visible"/>
                                      </p:to>
                                    </p:set>
                                    <p:animEffect filter="wipe(right)" transition="in">
                                      <p:cBhvr>
                                        <p:cTn id="29" dur="475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2" presetID="22" grpId="6" fill="hold">
                                  <p:stCondLst>
                                    <p:cond delay="0"/>
                                  </p:stCondLst>
                                  <p:iterate type="el" backwards="0">
                                    <p:tmAbs val="0"/>
                                  </p:iterate>
                                  <p:childTnLst>
                                    <p:set>
                                      <p:cBhvr>
                                        <p:cTn id="33" fill="hold"/>
                                        <p:tgtEl>
                                          <p:spTgt spid="77"/>
                                        </p:tgtEl>
                                        <p:attrNameLst>
                                          <p:attrName>style.visibility</p:attrName>
                                        </p:attrNameLst>
                                      </p:cBhvr>
                                      <p:to>
                                        <p:strVal val="visible"/>
                                      </p:to>
                                    </p:set>
                                    <p:animEffect filter="wipe(right)" transition="in">
                                      <p:cBhvr>
                                        <p:cTn id="34" dur="4750"/>
                                        <p:tgtEl>
                                          <p:spTgt spid="77"/>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2" presetID="22" grpId="7" fill="hold">
                                  <p:stCondLst>
                                    <p:cond delay="0"/>
                                  </p:stCondLst>
                                  <p:iterate type="el" backwards="0">
                                    <p:tmAbs val="0"/>
                                  </p:iterate>
                                  <p:childTnLst>
                                    <p:set>
                                      <p:cBhvr>
                                        <p:cTn id="38" fill="hold"/>
                                        <p:tgtEl>
                                          <p:spTgt spid="78"/>
                                        </p:tgtEl>
                                        <p:attrNameLst>
                                          <p:attrName>style.visibility</p:attrName>
                                        </p:attrNameLst>
                                      </p:cBhvr>
                                      <p:to>
                                        <p:strVal val="visible"/>
                                      </p:to>
                                    </p:set>
                                    <p:animEffect filter="wipe(right)" transition="in">
                                      <p:cBhvr>
                                        <p:cTn id="39" dur="475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0" presetID="19" grpId="8" fill="hold">
                                  <p:stCondLst>
                                    <p:cond delay="0"/>
                                  </p:stCondLst>
                                  <p:iterate type="el" backwards="0">
                                    <p:tmAbs val="0"/>
                                  </p:iterate>
                                  <p:childTnLst>
                                    <p:set>
                                      <p:cBhvr>
                                        <p:cTn id="43" fill="hold"/>
                                        <p:tgtEl>
                                          <p:spTgt spid="74"/>
                                        </p:tgtEl>
                                        <p:attrNameLst>
                                          <p:attrName>style.visibility</p:attrName>
                                        </p:attrNameLst>
                                      </p:cBhvr>
                                      <p:to>
                                        <p:strVal val="visible"/>
                                      </p:to>
                                    </p:set>
                                    <p:anim calcmode="lin" valueType="num">
                                      <p:cBhvr>
                                        <p:cTn id="44" dur="2500" fill="hold"/>
                                        <p:tgtEl>
                                          <p:spTgt spid="74"/>
                                        </p:tgtEl>
                                        <p:attrNameLst>
                                          <p:attrName>ppt_w</p:attrName>
                                        </p:attrNameLst>
                                      </p:cBhvr>
                                      <p:tavLst>
                                        <p:tav tm="0" fmla="#ppt_w*sin(2.5*pi*$)">
                                          <p:val>
                                            <p:fltVal val="0"/>
                                          </p:val>
                                        </p:tav>
                                        <p:tav tm="100000">
                                          <p:val>
                                            <p:fltVal val="1"/>
                                          </p:val>
                                        </p:tav>
                                      </p:tavLst>
                                    </p:anim>
                                    <p:anim calcmode="lin" valueType="num">
                                      <p:cBhvr>
                                        <p:cTn id="45" dur="25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 grpId="2"/>
      <p:bldP build="whole" bldLvl="1" animBg="1" rev="0" advAuto="0" spid="75" grpId="3"/>
      <p:bldP build="whole" bldLvl="1" animBg="1" rev="0" advAuto="0" spid="77" grpId="6"/>
      <p:bldP build="whole" bldLvl="1" animBg="1" rev="0" advAuto="0" spid="78" grpId="7"/>
      <p:bldP build="whole" bldLvl="1" animBg="1" rev="0" advAuto="0" spid="76" grpId="5"/>
      <p:bldP build="whole" bldLvl="1" animBg="1" rev="0" advAuto="0" spid="72" grpId="4"/>
      <p:bldP build="whole" bldLvl="1" animBg="1" rev="0" advAuto="0" spid="74" grpId="8"/>
      <p:bldP build="whole" bldLvl="1" animBg="1" rev="0" advAuto="0" spid="73"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1.) Place Detour  (Genesis 12:10-20, 20)"/>
          <p:cNvSpPr txBox="1"/>
          <p:nvPr>
            <p:ph type="title"/>
          </p:nvPr>
        </p:nvSpPr>
        <p:spPr>
          <a:prstGeom prst="rect">
            <a:avLst/>
          </a:prstGeom>
        </p:spPr>
        <p:txBody>
          <a:bodyPr/>
          <a:lstStyle/>
          <a:p>
            <a:pPr/>
            <a:r>
              <a:t>1.) Place Detour  (Genesis 12:10-20, 20)</a:t>
            </a:r>
          </a:p>
        </p:txBody>
      </p:sp>
      <p:pic>
        <p:nvPicPr>
          <p:cNvPr id="81" name="Map.png" descr="Map.png"/>
          <p:cNvPicPr>
            <a:picLocks noChangeAspect="1"/>
          </p:cNvPicPr>
          <p:nvPr/>
        </p:nvPicPr>
        <p:blipFill>
          <a:blip r:embed="rId3">
            <a:extLst/>
          </a:blip>
          <a:stretch>
            <a:fillRect/>
          </a:stretch>
        </p:blipFill>
        <p:spPr>
          <a:xfrm>
            <a:off x="9082962" y="859482"/>
            <a:ext cx="3757474" cy="2101742"/>
          </a:xfrm>
          <a:prstGeom prst="rect">
            <a:avLst/>
          </a:prstGeom>
          <a:ln w="12700">
            <a:miter lim="400000"/>
          </a:ln>
        </p:spPr>
      </p:pic>
      <p:sp>
        <p:nvSpPr>
          <p:cNvPr id="82" name="Where did the Lord originally want him  to go and why? _______________…"/>
          <p:cNvSpPr txBox="1"/>
          <p:nvPr/>
        </p:nvSpPr>
        <p:spPr>
          <a:xfrm>
            <a:off x="1573599" y="1961987"/>
            <a:ext cx="8275182" cy="1654285"/>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marL="685799" indent="-457199" algn="l">
              <a:spcBef>
                <a:spcPts val="700"/>
              </a:spcBef>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pPr>
            <a:r>
              <a:t>Where did the Lord originally want him</a:t>
            </a:r>
            <a:br/>
            <a:r>
              <a:t> to go and why? _______________</a:t>
            </a:r>
          </a:p>
          <a:p>
            <a:pPr marL="685799" indent="-457199" algn="l">
              <a:spcBef>
                <a:spcPts val="1900"/>
              </a:spcBef>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pPr>
            <a:r>
              <a:t>Abram went down to _______ (Gen 12:10).</a:t>
            </a:r>
          </a:p>
        </p:txBody>
      </p:sp>
      <p:pic>
        <p:nvPicPr>
          <p:cNvPr id="83" name="droppedImage.pdf" descr="droppedImage.pdf"/>
          <p:cNvPicPr>
            <a:picLocks noChangeAspect="1"/>
          </p:cNvPicPr>
          <p:nvPr/>
        </p:nvPicPr>
        <p:blipFill>
          <a:blip r:embed="rId4">
            <a:extLst/>
          </a:blip>
          <a:stretch>
            <a:fillRect/>
          </a:stretch>
        </p:blipFill>
        <p:spPr>
          <a:xfrm rot="20500084">
            <a:off x="7234165" y="7590680"/>
            <a:ext cx="5229230" cy="2110452"/>
          </a:xfrm>
          <a:prstGeom prst="rect">
            <a:avLst/>
          </a:prstGeom>
          <a:ln w="12700">
            <a:miter lim="400000"/>
          </a:ln>
        </p:spPr>
      </p:pic>
      <p:sp>
        <p:nvSpPr>
          <p:cNvPr id="84" name="Is it God’s will to go to such and such a place?"/>
          <p:cNvSpPr txBox="1"/>
          <p:nvPr/>
        </p:nvSpPr>
        <p:spPr>
          <a:xfrm>
            <a:off x="1766065" y="1098782"/>
            <a:ext cx="7169855" cy="512531"/>
          </a:xfrm>
          <a:prstGeom prst="rect">
            <a:avLst/>
          </a:prstGeom>
          <a:solidFill>
            <a:srgbClr val="F8C749"/>
          </a:soli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none" lIns="65023" tIns="65023" rIns="65023" bIns="65023" anchor="ctr">
            <a:spAutoFit/>
          </a:bodyPr>
          <a:lstStyle>
            <a:lvl1pPr algn="l">
              <a:spcBef>
                <a:spcPts val="3700"/>
              </a:spcBef>
              <a:defRPr sz="2700"/>
            </a:lvl1pPr>
          </a:lstStyle>
          <a:p>
            <a:pPr/>
            <a:r>
              <a:t>Is it God’s will to go to such and such a place?</a:t>
            </a:r>
          </a:p>
        </p:txBody>
      </p:sp>
      <p:sp>
        <p:nvSpPr>
          <p:cNvPr id="85" name="10 Now there was a famine in the land; so Abram went down to Egypt to sojourn there, for the famine was severe in the land. 13 “Please say that you are my sister so that it may go well with me because of you, and that I may live on account of you.” 14 And it came about when Abram came into Egypt, the Egyptians saw that the woman was very beautiful. 16 Therefore he treated Abram well for her sake. 17 But the LORD struck Pharaoh and his house with great plagues because of Sarai, Abram’s wife. 19 “Why did you say, ‘She is my sister,’ so that I took her for my wife? Now then, here is your wife, take her and go.” 20 And Pharaoh commanded his men concerning him; and they escorted him away, with his wife and all that belonged to him."/>
          <p:cNvSpPr txBox="1"/>
          <p:nvPr/>
        </p:nvSpPr>
        <p:spPr>
          <a:xfrm>
            <a:off x="1732867" y="3616271"/>
            <a:ext cx="11074371" cy="3802662"/>
          </a:xfrm>
          <a:prstGeom prst="rect">
            <a:avLst/>
          </a:prstGeom>
          <a:solidFill>
            <a:srgbClr val="FFF8E4"/>
          </a:solidFill>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p>
            <a:pPr algn="just">
              <a:defRPr sz="2500"/>
            </a:pPr>
            <a:r>
              <a:t>10 Now there was a famine in the land; so </a:t>
            </a:r>
            <a:r>
              <a:rPr b="1">
                <a:solidFill>
                  <a:schemeClr val="accent5">
                    <a:hueOff val="-176146"/>
                    <a:satOff val="3665"/>
                    <a:lumOff val="-13986"/>
                  </a:schemeClr>
                </a:solidFill>
              </a:rPr>
              <a:t>Abram went down to Egypt</a:t>
            </a:r>
            <a:r>
              <a:rPr>
                <a:solidFill>
                  <a:schemeClr val="accent5">
                    <a:hueOff val="-176146"/>
                    <a:satOff val="3665"/>
                    <a:lumOff val="-13986"/>
                  </a:schemeClr>
                </a:solidFill>
              </a:rPr>
              <a:t> </a:t>
            </a:r>
            <a:r>
              <a:t>to sojourn there, </a:t>
            </a:r>
            <a:r>
              <a:rPr b="1"/>
              <a:t>for the famine was severe in the land</a:t>
            </a:r>
            <a:r>
              <a:t>. 13 “Please say that you are my sister so that it may go well with me because of you, and that I may live on account of you.” 14 And it came about when Abram came into Egypt, the Egyptians saw that the woman was very beautiful. 16 Therefore he treated Abram well for her sake. 17 But the LORD struck Pharaoh and his house with great plagues because of Sarai, Abram’s wife. 19 “Why did you say, ‘She is my sister,’ so that I took her for my wife? Now then, here is your wife, take her and go.” 20 And Pharaoh commanded his men concerning him; and they escorted him away, with his wife and all that belonged to him.</a:t>
            </a:r>
          </a:p>
        </p:txBody>
      </p:sp>
      <p:sp>
        <p:nvSpPr>
          <p:cNvPr id="86" name="Palestine/Canaan"/>
          <p:cNvSpPr txBox="1"/>
          <p:nvPr/>
        </p:nvSpPr>
        <p:spPr>
          <a:xfrm>
            <a:off x="5067189" y="2398724"/>
            <a:ext cx="3192734" cy="53710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ctr">
            <a:spAutoFit/>
          </a:bodyPr>
          <a:lstStyle>
            <a:lvl1pPr algn="l">
              <a:spcBef>
                <a:spcPts val="1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900">
                <a:solidFill>
                  <a:schemeClr val="accent5"/>
                </a:solidFill>
              </a:defRPr>
            </a:lvl1pPr>
          </a:lstStyle>
          <a:p>
            <a:pPr/>
            <a:r>
              <a:t>Palestine/Canaan</a:t>
            </a:r>
          </a:p>
        </p:txBody>
      </p:sp>
      <p:sp>
        <p:nvSpPr>
          <p:cNvPr id="87" name="Why did Abram leave the Promised Land?…"/>
          <p:cNvSpPr txBox="1"/>
          <p:nvPr/>
        </p:nvSpPr>
        <p:spPr>
          <a:xfrm>
            <a:off x="1732867" y="7706746"/>
            <a:ext cx="4930690" cy="1959916"/>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p>
            <a:pPr lvl="3" marL="228600" indent="-228600" algn="l">
              <a:spcBef>
                <a:spcPts val="17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Why did Abram leave the Promised Land?</a:t>
            </a:r>
          </a:p>
          <a:p>
            <a:pPr lvl="3" marL="228600" indent="-228600" algn="l">
              <a:spcBef>
                <a:spcPts val="17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How else could Abram have responded?</a:t>
            </a:r>
          </a:p>
        </p:txBody>
      </p:sp>
      <p:sp>
        <p:nvSpPr>
          <p:cNvPr id="88" name="Egypt"/>
          <p:cNvSpPr txBox="1"/>
          <p:nvPr/>
        </p:nvSpPr>
        <p:spPr>
          <a:xfrm>
            <a:off x="6080644" y="3007497"/>
            <a:ext cx="1165824" cy="537100"/>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ctr">
            <a:spAutoFit/>
          </a:bodyPr>
          <a:lstStyle>
            <a:lvl1pPr algn="l">
              <a:spcBef>
                <a:spcPts val="1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900">
                <a:solidFill>
                  <a:schemeClr val="accent5"/>
                </a:solidFill>
              </a:defRPr>
            </a:lvl1pPr>
          </a:lstStyle>
          <a:p>
            <a:pPr/>
            <a:r>
              <a:t>Egypt</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fltVal val="0"/>
                                          </p:val>
                                        </p:tav>
                                        <p:tav tm="100000">
                                          <p:val>
                                            <p:strVal val="#ppt_w"/>
                                          </p:val>
                                        </p:tav>
                                      </p:tavLst>
                                    </p:anim>
                                    <p:anim calcmode="lin" valueType="num">
                                      <p:cBhvr>
                                        <p:cTn id="8" dur="1000" fill="hold"/>
                                        <p:tgtEl>
                                          <p:spTgt spid="84"/>
                                        </p:tgtEl>
                                        <p:attrNameLst>
                                          <p:attrName>ppt_h</p:attrName>
                                        </p:attrNameLst>
                                      </p:cBhvr>
                                      <p:tavLst>
                                        <p:tav tm="0">
                                          <p:val>
                                            <p:fltVal val="0"/>
                                          </p:val>
                                        </p:tav>
                                        <p:tav tm="100000">
                                          <p:val>
                                            <p:strVal val="#ppt_h"/>
                                          </p:val>
                                        </p:tav>
                                      </p:tavLst>
                                    </p:anim>
                                    <p:anim calcmode="lin" valueType="num">
                                      <p:cBhvr>
                                        <p:cTn id="9" dur="1000" fill="hold"/>
                                        <p:tgtEl>
                                          <p:spTgt spid="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Class="entr" nodeType="afterEffect" presetSubtype="8" presetID="15" grpId="2" fill="hold">
                                  <p:stCondLst>
                                    <p:cond delay="0"/>
                                  </p:stCondLst>
                                  <p:iterate type="el" backwards="0">
                                    <p:tmAbs val="0"/>
                                  </p:iterate>
                                  <p:childTnLst>
                                    <p:set>
                                      <p:cBhvr>
                                        <p:cTn id="13" fill="hold"/>
                                        <p:tgtEl>
                                          <p:spTgt spid="81"/>
                                        </p:tgtEl>
                                        <p:attrNameLst>
                                          <p:attrName>style.visibility</p:attrName>
                                        </p:attrNameLst>
                                      </p:cBhvr>
                                      <p:to>
                                        <p:strVal val="visible"/>
                                      </p:to>
                                    </p:set>
                                    <p:anim calcmode="lin" valueType="num">
                                      <p:cBhvr>
                                        <p:cTn id="14" dur="1000" fill="hold"/>
                                        <p:tgtEl>
                                          <p:spTgt spid="81"/>
                                        </p:tgtEl>
                                        <p:attrNameLst>
                                          <p:attrName>ppt_w</p:attrName>
                                        </p:attrNameLst>
                                      </p:cBhvr>
                                      <p:tavLst>
                                        <p:tav tm="0">
                                          <p:val>
                                            <p:fltVal val="0"/>
                                          </p:val>
                                        </p:tav>
                                        <p:tav tm="100000">
                                          <p:val>
                                            <p:strVal val="#ppt_w"/>
                                          </p:val>
                                        </p:tav>
                                      </p:tavLst>
                                    </p:anim>
                                    <p:anim calcmode="lin" valueType="num">
                                      <p:cBhvr>
                                        <p:cTn id="15" dur="1000" fill="hold"/>
                                        <p:tgtEl>
                                          <p:spTgt spid="81"/>
                                        </p:tgtEl>
                                        <p:attrNameLst>
                                          <p:attrName>ppt_h</p:attrName>
                                        </p:attrNameLst>
                                      </p:cBhvr>
                                      <p:tavLst>
                                        <p:tav tm="0">
                                          <p:val>
                                            <p:fltVal val="0"/>
                                          </p:val>
                                        </p:tav>
                                        <p:tav tm="100000">
                                          <p:val>
                                            <p:strVal val="#ppt_h"/>
                                          </p:val>
                                        </p:tav>
                                      </p:tavLst>
                                    </p:anim>
                                    <p:anim calcmode="lin" valueType="num">
                                      <p:cBhvr>
                                        <p:cTn id="16"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1"/>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Class="entr" nodeType="afterEffect" presetSubtype="8" presetID="15" grpId="3" fill="hold">
                                  <p:stCondLst>
                                    <p:cond delay="0"/>
                                  </p:stCondLst>
                                  <p:iterate type="el" backwards="0">
                                    <p:tmAbs val="0"/>
                                  </p:iterate>
                                  <p:childTnLst>
                                    <p:set>
                                      <p:cBhvr>
                                        <p:cTn id="20" fill="hold"/>
                                        <p:tgtEl>
                                          <p:spTgt spid="82">
                                            <p:bg/>
                                          </p:spTgt>
                                        </p:tgtEl>
                                        <p:attrNameLst>
                                          <p:attrName>style.visibility</p:attrName>
                                        </p:attrNameLst>
                                      </p:cBhvr>
                                      <p:to>
                                        <p:strVal val="visible"/>
                                      </p:to>
                                    </p:set>
                                    <p:anim calcmode="lin" valueType="num">
                                      <p:cBhvr>
                                        <p:cTn id="21" dur="1000" fill="hold"/>
                                        <p:tgtEl>
                                          <p:spTgt spid="82">
                                            <p:bg/>
                                          </p:spTgt>
                                        </p:tgtEl>
                                        <p:attrNameLst>
                                          <p:attrName>ppt_w</p:attrName>
                                        </p:attrNameLst>
                                      </p:cBhvr>
                                      <p:tavLst>
                                        <p:tav tm="0">
                                          <p:val>
                                            <p:fltVal val="0"/>
                                          </p:val>
                                        </p:tav>
                                        <p:tav tm="100000">
                                          <p:val>
                                            <p:strVal val="#ppt_w"/>
                                          </p:val>
                                        </p:tav>
                                      </p:tavLst>
                                    </p:anim>
                                    <p:anim calcmode="lin" valueType="num">
                                      <p:cBhvr>
                                        <p:cTn id="22" dur="1000" fill="hold"/>
                                        <p:tgtEl>
                                          <p:spTgt spid="82">
                                            <p:bg/>
                                          </p:spTgt>
                                        </p:tgtEl>
                                        <p:attrNameLst>
                                          <p:attrName>ppt_h</p:attrName>
                                        </p:attrNameLst>
                                      </p:cBhvr>
                                      <p:tavLst>
                                        <p:tav tm="0">
                                          <p:val>
                                            <p:fltVal val="0"/>
                                          </p:val>
                                        </p:tav>
                                        <p:tav tm="100000">
                                          <p:val>
                                            <p:strVal val="#ppt_h"/>
                                          </p:val>
                                        </p:tav>
                                      </p:tavLst>
                                    </p:anim>
                                    <p:anim calcmode="lin" valueType="num">
                                      <p:cBhvr>
                                        <p:cTn id="23" dur="1000" fill="hold"/>
                                        <p:tgtEl>
                                          <p:spTgt spid="82">
                                            <p:bg/>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2">
                                            <p:bg/>
                                          </p:spTgt>
                                        </p:tgtEl>
                                        <p:attrNameLst>
                                          <p:attrName>ppt_y</p:attrName>
                                        </p:attrNameLst>
                                      </p:cBhvr>
                                      <p:tavLst>
                                        <p:tav tm="0" fmla="#ppt_y+(sin(-2*pi*(1-$))*-#ppt_x+cos(-2*pi*(1-$))*(1-#ppt_y))*(1-$)">
                                          <p:val>
                                            <p:fltVal val="0"/>
                                          </p:val>
                                        </p:tav>
                                        <p:tav tm="100000">
                                          <p:val>
                                            <p:fltVal val="1"/>
                                          </p:val>
                                        </p:tav>
                                      </p:tavLst>
                                    </p:anim>
                                  </p:childTnLst>
                                </p:cTn>
                              </p:par>
                              <p:par>
                                <p:cTn id="25" presetClass="entr" nodeType="withEffect" presetSubtype="8" presetID="15" grpId="3" fill="hold">
                                  <p:stCondLst>
                                    <p:cond delay="0"/>
                                  </p:stCondLst>
                                  <p:iterate type="el" backwards="0">
                                    <p:tmAbs val="0"/>
                                  </p:iterate>
                                  <p:childTnLst>
                                    <p:set>
                                      <p:cBhvr>
                                        <p:cTn id="26" fill="hold"/>
                                        <p:tgtEl>
                                          <p:spTgt spid="82">
                                            <p:txEl>
                                              <p:pRg st="0" end="0"/>
                                            </p:txEl>
                                          </p:spTgt>
                                        </p:tgtEl>
                                        <p:attrNameLst>
                                          <p:attrName>style.visibility</p:attrName>
                                        </p:attrNameLst>
                                      </p:cBhvr>
                                      <p:to>
                                        <p:strVal val="visible"/>
                                      </p:to>
                                    </p:set>
                                    <p:anim calcmode="lin" valueType="num">
                                      <p:cBhvr>
                                        <p:cTn id="27" dur="10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82">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8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4" fill="hold">
                                  <p:stCondLst>
                                    <p:cond delay="0"/>
                                  </p:stCondLst>
                                  <p:iterate type="el" backwards="0">
                                    <p:tmAbs val="0"/>
                                  </p:iterate>
                                  <p:childTnLst>
                                    <p:set>
                                      <p:cBhvr>
                                        <p:cTn id="34" fill="hold"/>
                                        <p:tgtEl>
                                          <p:spTgt spid="86"/>
                                        </p:tgtEl>
                                        <p:attrNameLst>
                                          <p:attrName>style.visibility</p:attrName>
                                        </p:attrNameLst>
                                      </p:cBhvr>
                                      <p:to>
                                        <p:strVal val="visible"/>
                                      </p:to>
                                    </p:set>
                                    <p:anim calcmode="lin" valueType="num">
                                      <p:cBhvr>
                                        <p:cTn id="35" dur="2500" fill="hold"/>
                                        <p:tgtEl>
                                          <p:spTgt spid="86"/>
                                        </p:tgtEl>
                                        <p:attrNameLst>
                                          <p:attrName>ppt_w</p:attrName>
                                        </p:attrNameLst>
                                      </p:cBhvr>
                                      <p:tavLst>
                                        <p:tav tm="0">
                                          <p:val>
                                            <p:fltVal val="0"/>
                                          </p:val>
                                        </p:tav>
                                        <p:tav tm="100000">
                                          <p:val>
                                            <p:strVal val="#ppt_w"/>
                                          </p:val>
                                        </p:tav>
                                      </p:tavLst>
                                    </p:anim>
                                    <p:anim calcmode="lin" valueType="num">
                                      <p:cBhvr>
                                        <p:cTn id="36" dur="2500" fill="hold"/>
                                        <p:tgtEl>
                                          <p:spTgt spid="8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15" grpId="3" fill="hold">
                                  <p:stCondLst>
                                    <p:cond delay="0"/>
                                  </p:stCondLst>
                                  <p:iterate type="el" backwards="0">
                                    <p:tmAbs val="0"/>
                                  </p:iterate>
                                  <p:childTnLst>
                                    <p:set>
                                      <p:cBhvr>
                                        <p:cTn id="40" fill="hold"/>
                                        <p:tgtEl>
                                          <p:spTgt spid="82">
                                            <p:txEl>
                                              <p:pRg st="1" end="1"/>
                                            </p:txEl>
                                          </p:spTgt>
                                        </p:tgtEl>
                                        <p:attrNameLst>
                                          <p:attrName>style.visibility</p:attrName>
                                        </p:attrNameLst>
                                      </p:cBhvr>
                                      <p:to>
                                        <p:strVal val="visible"/>
                                      </p:to>
                                    </p:set>
                                    <p:anim calcmode="lin" valueType="num">
                                      <p:cBhvr>
                                        <p:cTn id="41" dur="1000" fill="hold"/>
                                        <p:tgtEl>
                                          <p:spTgt spid="82">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82">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8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8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1000"/>
                            </p:stCondLst>
                            <p:childTnLst>
                              <p:par>
                                <p:cTn id="46" presetClass="entr" nodeType="afterEffect" presetSubtype="2" presetID="15" grpId="5" fill="hold">
                                  <p:stCondLst>
                                    <p:cond delay="0"/>
                                  </p:stCondLst>
                                  <p:iterate type="el" backwards="0">
                                    <p:tmAbs val="0"/>
                                  </p:iterate>
                                  <p:childTnLst>
                                    <p:set>
                                      <p:cBhvr>
                                        <p:cTn id="47" fill="hold"/>
                                        <p:tgtEl>
                                          <p:spTgt spid="85"/>
                                        </p:tgtEl>
                                        <p:attrNameLst>
                                          <p:attrName>style.visibility</p:attrName>
                                        </p:attrNameLst>
                                      </p:cBhvr>
                                      <p:to>
                                        <p:strVal val="visible"/>
                                      </p:to>
                                    </p:set>
                                    <p:anim calcmode="lin" valueType="num">
                                      <p:cBhvr>
                                        <p:cTn id="48" dur="2250" fill="hold"/>
                                        <p:tgtEl>
                                          <p:spTgt spid="85"/>
                                        </p:tgtEl>
                                        <p:attrNameLst>
                                          <p:attrName>ppt_w</p:attrName>
                                        </p:attrNameLst>
                                      </p:cBhvr>
                                      <p:tavLst>
                                        <p:tav tm="0">
                                          <p:val>
                                            <p:fltVal val="0"/>
                                          </p:val>
                                        </p:tav>
                                        <p:tav tm="100000">
                                          <p:val>
                                            <p:strVal val="#ppt_w"/>
                                          </p:val>
                                        </p:tav>
                                      </p:tavLst>
                                    </p:anim>
                                    <p:anim calcmode="lin" valueType="num">
                                      <p:cBhvr>
                                        <p:cTn id="49" dur="2250" fill="hold"/>
                                        <p:tgtEl>
                                          <p:spTgt spid="85"/>
                                        </p:tgtEl>
                                        <p:attrNameLst>
                                          <p:attrName>ppt_h</p:attrName>
                                        </p:attrNameLst>
                                      </p:cBhvr>
                                      <p:tavLst>
                                        <p:tav tm="0">
                                          <p:val>
                                            <p:fltVal val="0"/>
                                          </p:val>
                                        </p:tav>
                                        <p:tav tm="100000">
                                          <p:val>
                                            <p:strVal val="#ppt_h"/>
                                          </p:val>
                                        </p:tav>
                                      </p:tavLst>
                                    </p:anim>
                                    <p:anim calcmode="lin" valueType="num">
                                      <p:cBhvr>
                                        <p:cTn id="50" dur="2250" fill="hold"/>
                                        <p:tgtEl>
                                          <p:spTgt spid="85"/>
                                        </p:tgtEl>
                                        <p:attrNameLst>
                                          <p:attrName>ppt_x</p:attrName>
                                        </p:attrNameLst>
                                      </p:cBhvr>
                                      <p:tavLst>
                                        <p:tav tm="0" fmla="#ppt_x+(cos(-2*pi*(1-$))*-#ppt_x-sin(-2*pi*(1-$))*(1-#ppt_y))*(1-$)">
                                          <p:val>
                                            <p:fltVal val="0"/>
                                          </p:val>
                                        </p:tav>
                                        <p:tav tm="100000">
                                          <p:val>
                                            <p:fltVal val="1"/>
                                          </p:val>
                                        </p:tav>
                                      </p:tavLst>
                                    </p:anim>
                                    <p:anim calcmode="lin" valueType="num">
                                      <p:cBhvr>
                                        <p:cTn id="51" dur="2250" fill="hold"/>
                                        <p:tgtEl>
                                          <p:spTgt spid="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32" presetID="23" grpId="6" fill="hold">
                                  <p:stCondLst>
                                    <p:cond delay="0"/>
                                  </p:stCondLst>
                                  <p:iterate type="el" backwards="0">
                                    <p:tmAbs val="0"/>
                                  </p:iterate>
                                  <p:childTnLst>
                                    <p:set>
                                      <p:cBhvr>
                                        <p:cTn id="55" fill="hold"/>
                                        <p:tgtEl>
                                          <p:spTgt spid="88"/>
                                        </p:tgtEl>
                                        <p:attrNameLst>
                                          <p:attrName>style.visibility</p:attrName>
                                        </p:attrNameLst>
                                      </p:cBhvr>
                                      <p:to>
                                        <p:strVal val="visible"/>
                                      </p:to>
                                    </p:set>
                                    <p:anim calcmode="lin" valueType="num">
                                      <p:cBhvr>
                                        <p:cTn id="56" dur="1000" fill="hold"/>
                                        <p:tgtEl>
                                          <p:spTgt spid="88"/>
                                        </p:tgtEl>
                                        <p:attrNameLst>
                                          <p:attrName>ppt_w</p:attrName>
                                        </p:attrNameLst>
                                      </p:cBhvr>
                                      <p:tavLst>
                                        <p:tav tm="0">
                                          <p:val>
                                            <p:strVal val="4*#ppt_w"/>
                                          </p:val>
                                        </p:tav>
                                        <p:tav tm="100000">
                                          <p:val>
                                            <p:strVal val="#ppt_w"/>
                                          </p:val>
                                        </p:tav>
                                      </p:tavLst>
                                    </p:anim>
                                    <p:anim calcmode="lin" valueType="num">
                                      <p:cBhvr>
                                        <p:cTn id="57" dur="1000" fill="hold"/>
                                        <p:tgtEl>
                                          <p:spTgt spid="88"/>
                                        </p:tgtEl>
                                        <p:attrNameLst>
                                          <p:attrName>ppt_h</p:attrName>
                                        </p:attrNameLst>
                                      </p:cBhvr>
                                      <p:tavLst>
                                        <p:tav tm="0">
                                          <p:val>
                                            <p:strVal val="4*#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8" presetID="2" grpId="7" fill="hold">
                                  <p:stCondLst>
                                    <p:cond delay="0"/>
                                  </p:stCondLst>
                                  <p:iterate type="el" backwards="0">
                                    <p:tmAbs val="0"/>
                                  </p:iterate>
                                  <p:childTnLst>
                                    <p:set>
                                      <p:cBhvr>
                                        <p:cTn id="61" fill="hold"/>
                                        <p:tgtEl>
                                          <p:spTgt spid="87"/>
                                        </p:tgtEl>
                                        <p:attrNameLst>
                                          <p:attrName>style.visibility</p:attrName>
                                        </p:attrNameLst>
                                      </p:cBhvr>
                                      <p:to>
                                        <p:strVal val="visible"/>
                                      </p:to>
                                    </p:set>
                                    <p:anim calcmode="lin" valueType="num">
                                      <p:cBhvr>
                                        <p:cTn id="62" dur="2750" fill="hold"/>
                                        <p:tgtEl>
                                          <p:spTgt spid="87"/>
                                        </p:tgtEl>
                                        <p:attrNameLst>
                                          <p:attrName>ppt_x</p:attrName>
                                        </p:attrNameLst>
                                      </p:cBhvr>
                                      <p:tavLst>
                                        <p:tav tm="0">
                                          <p:val>
                                            <p:strVal val="0-#ppt_w/2"/>
                                          </p:val>
                                        </p:tav>
                                        <p:tav tm="100000">
                                          <p:val>
                                            <p:strVal val="#ppt_x"/>
                                          </p:val>
                                        </p:tav>
                                      </p:tavLst>
                                    </p:anim>
                                    <p:anim calcmode="lin" valueType="num">
                                      <p:cBhvr>
                                        <p:cTn id="63" dur="275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8" presetID="15" grpId="8" fill="hold">
                                  <p:stCondLst>
                                    <p:cond delay="0"/>
                                  </p:stCondLst>
                                  <p:iterate type="el" backwards="0">
                                    <p:tmAbs val="0"/>
                                  </p:iterate>
                                  <p:childTnLst>
                                    <p:set>
                                      <p:cBhvr>
                                        <p:cTn id="67" fill="hold"/>
                                        <p:tgtEl>
                                          <p:spTgt spid="83"/>
                                        </p:tgtEl>
                                        <p:attrNameLst>
                                          <p:attrName>style.visibility</p:attrName>
                                        </p:attrNameLst>
                                      </p:cBhvr>
                                      <p:to>
                                        <p:strVal val="visible"/>
                                      </p:to>
                                    </p:set>
                                    <p:anim calcmode="lin" valueType="num">
                                      <p:cBhvr>
                                        <p:cTn id="68" dur="1000" fill="hold"/>
                                        <p:tgtEl>
                                          <p:spTgt spid="83"/>
                                        </p:tgtEl>
                                        <p:attrNameLst>
                                          <p:attrName>ppt_w</p:attrName>
                                        </p:attrNameLst>
                                      </p:cBhvr>
                                      <p:tavLst>
                                        <p:tav tm="0">
                                          <p:val>
                                            <p:fltVal val="0"/>
                                          </p:val>
                                        </p:tav>
                                        <p:tav tm="100000">
                                          <p:val>
                                            <p:strVal val="#ppt_w"/>
                                          </p:val>
                                        </p:tav>
                                      </p:tavLst>
                                    </p:anim>
                                    <p:anim calcmode="lin" valueType="num">
                                      <p:cBhvr>
                                        <p:cTn id="69" dur="1000" fill="hold"/>
                                        <p:tgtEl>
                                          <p:spTgt spid="83"/>
                                        </p:tgtEl>
                                        <p:attrNameLst>
                                          <p:attrName>ppt_h</p:attrName>
                                        </p:attrNameLst>
                                      </p:cBhvr>
                                      <p:tavLst>
                                        <p:tav tm="0">
                                          <p:val>
                                            <p:fltVal val="0"/>
                                          </p:val>
                                        </p:tav>
                                        <p:tav tm="100000">
                                          <p:val>
                                            <p:strVal val="#ppt_h"/>
                                          </p:val>
                                        </p:tav>
                                      </p:tavLst>
                                    </p:anim>
                                    <p:anim calcmode="lin" valueType="num">
                                      <p:cBhvr>
                                        <p:cTn id="70"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 grpId="5"/>
      <p:bldP build="whole" bldLvl="1" animBg="1" rev="0" advAuto="0" spid="83" grpId="8"/>
      <p:bldP build="p" bldLvl="5" animBg="1" rev="0" advAuto="0" spid="82" grpId="3"/>
      <p:bldP build="whole" bldLvl="1" animBg="1" rev="0" advAuto="0" spid="84" grpId="1"/>
      <p:bldP build="whole" bldLvl="1" animBg="1" rev="0" advAuto="0" spid="88" grpId="6"/>
      <p:bldP build="whole" bldLvl="1" animBg="1" rev="0" advAuto="0" spid="81" grpId="2"/>
      <p:bldP build="whole" bldLvl="1" animBg="1" rev="0" advAuto="0" spid="87" grpId="7"/>
      <p:bldP build="whole" bldLvl="1" animBg="1" rev="0" advAuto="0" spid="86"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1.) Place Detour  (Genesis 12:10-20, 20)"/>
          <p:cNvSpPr txBox="1"/>
          <p:nvPr>
            <p:ph type="title"/>
          </p:nvPr>
        </p:nvSpPr>
        <p:spPr>
          <a:prstGeom prst="rect">
            <a:avLst/>
          </a:prstGeom>
        </p:spPr>
        <p:txBody>
          <a:bodyPr/>
          <a:lstStyle/>
          <a:p>
            <a:pPr/>
            <a:r>
              <a:t>1.) Place Detour  (Genesis 12:10-20, 20)</a:t>
            </a:r>
          </a:p>
        </p:txBody>
      </p:sp>
      <p:pic>
        <p:nvPicPr>
          <p:cNvPr id="93" name="Map.png" descr="Map.png"/>
          <p:cNvPicPr>
            <a:picLocks noChangeAspect="1"/>
          </p:cNvPicPr>
          <p:nvPr/>
        </p:nvPicPr>
        <p:blipFill>
          <a:blip r:embed="rId2">
            <a:extLst/>
          </a:blip>
          <a:stretch>
            <a:fillRect/>
          </a:stretch>
        </p:blipFill>
        <p:spPr>
          <a:xfrm>
            <a:off x="9082962" y="984087"/>
            <a:ext cx="3942100" cy="2205013"/>
          </a:xfrm>
          <a:prstGeom prst="rect">
            <a:avLst/>
          </a:prstGeom>
          <a:ln w="12700">
            <a:miter lim="400000"/>
          </a:ln>
        </p:spPr>
      </p:pic>
      <p:sp>
        <p:nvSpPr>
          <p:cNvPr id="94" name="3. Abraham settled further south, finally in the land of the Philistines (Gen 20)."/>
          <p:cNvSpPr txBox="1"/>
          <p:nvPr/>
        </p:nvSpPr>
        <p:spPr>
          <a:xfrm>
            <a:off x="1573599" y="2086593"/>
            <a:ext cx="7471071" cy="90623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2" indent="0" algn="l">
              <a:spcBef>
                <a:spcPts val="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pPr>
            <a:r>
              <a:t>3. Abraham settled further south, finally in the land of the Philistines (Gen 20).</a:t>
            </a:r>
          </a:p>
        </p:txBody>
      </p:sp>
      <p:pic>
        <p:nvPicPr>
          <p:cNvPr id="95" name="droppedImage.pdf" descr="droppedImage.pdf"/>
          <p:cNvPicPr>
            <a:picLocks noChangeAspect="0"/>
          </p:cNvPicPr>
          <p:nvPr/>
        </p:nvPicPr>
        <p:blipFill>
          <a:blip r:embed="rId3">
            <a:extLst/>
          </a:blip>
          <a:stretch>
            <a:fillRect/>
          </a:stretch>
        </p:blipFill>
        <p:spPr>
          <a:xfrm rot="20365620">
            <a:off x="8301718" y="7303284"/>
            <a:ext cx="4412354" cy="1906019"/>
          </a:xfrm>
          <a:prstGeom prst="rect">
            <a:avLst/>
          </a:prstGeom>
          <a:ln w="12700">
            <a:miter lim="400000"/>
          </a:ln>
        </p:spPr>
      </p:pic>
      <p:sp>
        <p:nvSpPr>
          <p:cNvPr id="96" name="Is it God’s will to go to such and such a place?"/>
          <p:cNvSpPr txBox="1"/>
          <p:nvPr/>
        </p:nvSpPr>
        <p:spPr>
          <a:xfrm>
            <a:off x="1766065" y="1009882"/>
            <a:ext cx="7169855" cy="512531"/>
          </a:xfrm>
          <a:prstGeom prst="rect">
            <a:avLst/>
          </a:prstGeom>
          <a:solidFill>
            <a:srgbClr val="F8C749"/>
          </a:soli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none" lIns="65023" tIns="65023" rIns="65023" bIns="65023" anchor="ctr">
            <a:spAutoFit/>
          </a:bodyPr>
          <a:lstStyle>
            <a:lvl1pPr algn="l">
              <a:spcBef>
                <a:spcPts val="3700"/>
              </a:spcBef>
              <a:defRPr sz="2700"/>
            </a:lvl1pPr>
          </a:lstStyle>
          <a:p>
            <a:pPr/>
            <a:r>
              <a:t>Is it God’s will to go to such and such a place?</a:t>
            </a:r>
          </a:p>
        </p:txBody>
      </p:sp>
      <p:sp>
        <p:nvSpPr>
          <p:cNvPr id="97" name="“Now Abraham journeyed from there toward the land of the Negev, and settled between Kadesh and Shur; then he sojourned in Gerar.  2 And Abraham said of Sarah his wife, “She is my sister.” So Abimelech king of Gerar sent and took Sarah settled between Kadesh and Shur; then he lived in Gerar. 3 But God came to Abimelech in a dream of the night, and said to him, “Behold, you are a dead man because of the woman whom you have taken, for she is married.”” (Gen 20:1-2)."/>
          <p:cNvSpPr txBox="1"/>
          <p:nvPr/>
        </p:nvSpPr>
        <p:spPr>
          <a:xfrm>
            <a:off x="1536851" y="3344261"/>
            <a:ext cx="11507788" cy="2253677"/>
          </a:xfrm>
          <a:prstGeom prst="rect">
            <a:avLst/>
          </a:prstGeom>
          <a:solidFill>
            <a:srgbClr val="F8C749">
              <a:alpha val="29264"/>
            </a:srgbClr>
          </a:solidFill>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p>
            <a:pPr lvl="3" indent="0" algn="just">
              <a:spcBef>
                <a:spcPts val="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t>“Now Abraham journeyed from there </a:t>
            </a:r>
            <a:r>
              <a:rPr b="1"/>
              <a:t>toward the land of the Negev</a:t>
            </a:r>
            <a:r>
              <a:t>, and settled between </a:t>
            </a:r>
            <a:r>
              <a:rPr b="1"/>
              <a:t>Kadesh and Shur;</a:t>
            </a:r>
            <a:r>
              <a:t> then he </a:t>
            </a:r>
            <a:r>
              <a:rPr b="1"/>
              <a:t>sojourned in Gerar</a:t>
            </a:r>
            <a:r>
              <a:t>.  2 And Abraham said of Sarah his wife, “She is my sister.” So Abimelech king of Gerar sent and took Sarah settled between Kadesh and Shur; then he lived in Gerar. 3 But God came to Abimelech in a dream of the night, and said to him, “Behold, you are a dead man because of the woman whom you have taken, for she is married.”” (Gen 20:1-2).</a:t>
            </a:r>
          </a:p>
        </p:txBody>
      </p:sp>
      <p:sp>
        <p:nvSpPr>
          <p:cNvPr id="98" name="• Movement: Abram settled between Kadesh and Shur; then he lived in Gerar (Gen 20:1). Notice the steps away from God’s promised land.…"/>
          <p:cNvSpPr txBox="1"/>
          <p:nvPr/>
        </p:nvSpPr>
        <p:spPr>
          <a:xfrm>
            <a:off x="1132146" y="5753100"/>
            <a:ext cx="11872654" cy="270963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lvl="3" indent="685800" algn="l">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pPr>
            <a:r>
              <a:t>• </a:t>
            </a:r>
            <a:r>
              <a:rPr b="1"/>
              <a:t>Movement</a:t>
            </a:r>
            <a:r>
              <a:t>: Abram settled between Kadesh and Shur; then he lived in Gerar (Gen 20:1). Notice the steps away from God’s promised land.</a:t>
            </a:r>
          </a:p>
          <a:p>
            <a:pPr lvl="3" indent="685800" algn="l">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pPr>
            <a:r>
              <a:t>• </a:t>
            </a:r>
            <a:r>
              <a:rPr b="1"/>
              <a:t>Fear</a:t>
            </a:r>
            <a:r>
              <a:t>: “Abraham said, ‘Because I thought, surely there is no </a:t>
            </a:r>
            <a:r>
              <a:rPr b="1">
                <a:solidFill>
                  <a:schemeClr val="accent5"/>
                </a:solidFill>
              </a:rPr>
              <a:t>fear of God</a:t>
            </a:r>
            <a:r>
              <a:t> in this place; and they will kill me because of my wife’” (20:11).</a:t>
            </a:r>
          </a:p>
          <a:p>
            <a:pPr lvl="3" indent="685800" algn="l">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pPr>
            <a:r>
              <a:t>• </a:t>
            </a:r>
            <a:r>
              <a:rPr b="1"/>
              <a:t>Resentment</a:t>
            </a:r>
            <a:r>
              <a:t>: “When </a:t>
            </a:r>
            <a:r>
              <a:rPr b="1">
                <a:solidFill>
                  <a:schemeClr val="accent5"/>
                </a:solidFill>
              </a:rPr>
              <a:t>God</a:t>
            </a:r>
            <a:r>
              <a:t> caused me to </a:t>
            </a:r>
            <a:br/>
            <a:r>
              <a:t>wander from my father’s house” (20:13).</a:t>
            </a:r>
          </a:p>
        </p:txBody>
      </p:sp>
      <p:grpSp>
        <p:nvGrpSpPr>
          <p:cNvPr id="103" name="Group"/>
          <p:cNvGrpSpPr/>
          <p:nvPr/>
        </p:nvGrpSpPr>
        <p:grpSpPr>
          <a:xfrm>
            <a:off x="1715432" y="8578306"/>
            <a:ext cx="11150626" cy="1272415"/>
            <a:chOff x="0" y="0"/>
            <a:chExt cx="11150625" cy="1272413"/>
          </a:xfrm>
        </p:grpSpPr>
        <p:grpSp>
          <p:nvGrpSpPr>
            <p:cNvPr id="101" name="Group"/>
            <p:cNvGrpSpPr/>
            <p:nvPr/>
          </p:nvGrpSpPr>
          <p:grpSpPr>
            <a:xfrm>
              <a:off x="-1" y="0"/>
              <a:ext cx="11150627" cy="1272414"/>
              <a:chOff x="12391" y="67273"/>
              <a:chExt cx="11150625" cy="1272413"/>
            </a:xfrm>
          </p:grpSpPr>
          <p:sp>
            <p:nvSpPr>
              <p:cNvPr id="99" name="Disobedience =&gt; Insecurity =&gt; Fears =&gt; Immoral decisions"/>
              <p:cNvSpPr txBox="1"/>
              <p:nvPr/>
            </p:nvSpPr>
            <p:spPr>
              <a:xfrm>
                <a:off x="12391" y="67273"/>
                <a:ext cx="11150626" cy="739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ctr">
                <a:spAutoFit/>
              </a:bodyPr>
              <a:lstStyle>
                <a:lvl1pPr>
                  <a:defRPr sz="3400">
                    <a:latin typeface="Hannotate TC Regular"/>
                    <a:ea typeface="Hannotate TC Regular"/>
                    <a:cs typeface="Hannotate TC Regular"/>
                    <a:sym typeface="Hannotate TC Regular"/>
                  </a:defRPr>
                </a:lvl1pPr>
              </a:lstStyle>
              <a:p>
                <a:pPr/>
                <a:r>
                  <a:t>Disobedience =&gt; Insecurity =&gt; Fears =&gt; Immoral decisions</a:t>
                </a:r>
              </a:p>
            </p:txBody>
          </p:sp>
          <p:sp>
            <p:nvSpPr>
              <p:cNvPr id="100" name="Obedience =&gt; Trust =&gt; Peace =&gt; Good decisions"/>
              <p:cNvSpPr txBox="1"/>
              <p:nvPr/>
            </p:nvSpPr>
            <p:spPr>
              <a:xfrm>
                <a:off x="925216" y="600039"/>
                <a:ext cx="9324976" cy="7396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ctr">
                <a:spAutoFit/>
              </a:bodyPr>
              <a:lstStyle>
                <a:lvl1pPr>
                  <a:defRPr sz="3400">
                    <a:latin typeface="Hannotate TC Regular"/>
                    <a:ea typeface="Hannotate TC Regular"/>
                    <a:cs typeface="Hannotate TC Regular"/>
                    <a:sym typeface="Hannotate TC Regular"/>
                  </a:defRPr>
                </a:lvl1pPr>
              </a:lstStyle>
              <a:p>
                <a:pPr/>
                <a:r>
                  <a:t>Obedience =&gt; Trust =&gt; Peace =&gt; Good decisions</a:t>
                </a:r>
              </a:p>
            </p:txBody>
          </p:sp>
        </p:grpSp>
        <p:sp>
          <p:nvSpPr>
            <p:cNvPr id="102" name="Line"/>
            <p:cNvSpPr/>
            <p:nvPr/>
          </p:nvSpPr>
          <p:spPr>
            <a:xfrm>
              <a:off x="2521780" y="95697"/>
              <a:ext cx="5523781" cy="1"/>
            </a:xfrm>
            <a:prstGeom prst="line">
              <a:avLst/>
            </a:prstGeom>
            <a:noFill/>
            <a:ln w="63500" cap="flat">
              <a:solidFill>
                <a:schemeClr val="accent5">
                  <a:hueOff val="-522602"/>
                  <a:satOff val="-6700"/>
                  <a:lumOff val="-22320"/>
                </a:schemeClr>
              </a:solidFill>
              <a:prstDash val="solid"/>
              <a:miter lim="400000"/>
            </a:ln>
            <a:effectLst/>
          </p:spPr>
          <p:txBody>
            <a:bodyPr wrap="square" lIns="65023" tIns="65023" rIns="65023" bIns="65023" numCol="1" anchor="ctr">
              <a:noAutofit/>
            </a:bodyPr>
            <a:lstStyle/>
            <a:p>
              <a:pPr>
                <a:defRPr sz="3800">
                  <a:solidFill>
                    <a:srgbClr val="FFFFFF"/>
                  </a:solidFill>
                  <a:effectLst>
                    <a:outerShdw sx="100000" sy="100000" kx="0" ky="0" algn="b" rotWithShape="0" blurRad="38100" dist="12700" dir="5400000">
                      <a:srgbClr val="000000">
                        <a:alpha val="50000"/>
                      </a:srgbClr>
                    </a:outerShdw>
                  </a:effectLst>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94"/>
                                        </p:tgtEl>
                                        <p:attrNameLst>
                                          <p:attrName>style.visibility</p:attrName>
                                        </p:attrNameLst>
                                      </p:cBhvr>
                                      <p:to>
                                        <p:strVal val="visible"/>
                                      </p:to>
                                    </p:set>
                                    <p:anim calcmode="lin" valueType="num">
                                      <p:cBhvr>
                                        <p:cTn id="7" dur="2500" fill="hold"/>
                                        <p:tgtEl>
                                          <p:spTgt spid="94"/>
                                        </p:tgtEl>
                                        <p:attrNameLst>
                                          <p:attrName>ppt_w</p:attrName>
                                        </p:attrNameLst>
                                      </p:cBhvr>
                                      <p:tavLst>
                                        <p:tav tm="0">
                                          <p:val>
                                            <p:fltVal val="0"/>
                                          </p:val>
                                        </p:tav>
                                        <p:tav tm="100000">
                                          <p:val>
                                            <p:strVal val="#ppt_w"/>
                                          </p:val>
                                        </p:tav>
                                      </p:tavLst>
                                    </p:anim>
                                    <p:anim calcmode="lin" valueType="num">
                                      <p:cBhvr>
                                        <p:cTn id="8" dur="2500" fill="hold"/>
                                        <p:tgtEl>
                                          <p:spTgt spid="94"/>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Class="entr" nodeType="afterEffect" presetSubtype="10" presetID="19" grpId="2" fill="hold">
                                  <p:stCondLst>
                                    <p:cond delay="300"/>
                                  </p:stCondLst>
                                  <p:iterate type="el" backwards="0">
                                    <p:tmAbs val="0"/>
                                  </p:iterate>
                                  <p:childTnLst>
                                    <p:set>
                                      <p:cBhvr>
                                        <p:cTn id="11" fill="hold"/>
                                        <p:tgtEl>
                                          <p:spTgt spid="97"/>
                                        </p:tgtEl>
                                        <p:attrNameLst>
                                          <p:attrName>style.visibility</p:attrName>
                                        </p:attrNameLst>
                                      </p:cBhvr>
                                      <p:to>
                                        <p:strVal val="visible"/>
                                      </p:to>
                                    </p:set>
                                    <p:anim calcmode="lin" valueType="num">
                                      <p:cBhvr>
                                        <p:cTn id="12" dur="2250" fill="hold"/>
                                        <p:tgtEl>
                                          <p:spTgt spid="97"/>
                                        </p:tgtEl>
                                        <p:attrNameLst>
                                          <p:attrName>ppt_w</p:attrName>
                                        </p:attrNameLst>
                                      </p:cBhvr>
                                      <p:tavLst>
                                        <p:tav tm="0" fmla="#ppt_w*sin(2.5*pi*$)">
                                          <p:val>
                                            <p:fltVal val="0"/>
                                          </p:val>
                                        </p:tav>
                                        <p:tav tm="100000">
                                          <p:val>
                                            <p:fltVal val="1"/>
                                          </p:val>
                                        </p:tav>
                                      </p:tavLst>
                                    </p:anim>
                                    <p:anim calcmode="lin" valueType="num">
                                      <p:cBhvr>
                                        <p:cTn id="13" dur="2250" fill="hold"/>
                                        <p:tgtEl>
                                          <p:spTgt spid="9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4" presetID="2" grpId="3" fill="hold">
                                  <p:stCondLst>
                                    <p:cond delay="0"/>
                                  </p:stCondLst>
                                  <p:iterate type="el" backwards="0">
                                    <p:tmAbs val="0"/>
                                  </p:iterate>
                                  <p:childTnLst>
                                    <p:set>
                                      <p:cBhvr>
                                        <p:cTn id="17" fill="hold"/>
                                        <p:tgtEl>
                                          <p:spTgt spid="98">
                                            <p:bg/>
                                          </p:spTgt>
                                        </p:tgtEl>
                                        <p:attrNameLst>
                                          <p:attrName>style.visibility</p:attrName>
                                        </p:attrNameLst>
                                      </p:cBhvr>
                                      <p:to>
                                        <p:strVal val="visible"/>
                                      </p:to>
                                    </p:set>
                                    <p:anim calcmode="lin" valueType="num">
                                      <p:cBhvr>
                                        <p:cTn id="18" dur="2000" fill="hold"/>
                                        <p:tgtEl>
                                          <p:spTgt spid="98">
                                            <p:bg/>
                                          </p:spTgt>
                                        </p:tgtEl>
                                        <p:attrNameLst>
                                          <p:attrName>ppt_x</p:attrName>
                                        </p:attrNameLst>
                                      </p:cBhvr>
                                      <p:tavLst>
                                        <p:tav tm="0">
                                          <p:val>
                                            <p:strVal val="#ppt_x"/>
                                          </p:val>
                                        </p:tav>
                                        <p:tav tm="100000">
                                          <p:val>
                                            <p:strVal val="#ppt_x"/>
                                          </p:val>
                                        </p:tav>
                                      </p:tavLst>
                                    </p:anim>
                                    <p:anim calcmode="lin" valueType="num">
                                      <p:cBhvr>
                                        <p:cTn id="19" dur="2000" fill="hold"/>
                                        <p:tgtEl>
                                          <p:spTgt spid="98">
                                            <p:bg/>
                                          </p:spTgt>
                                        </p:tgtEl>
                                        <p:attrNameLst>
                                          <p:attrName>ppt_y</p:attrName>
                                        </p:attrNameLst>
                                      </p:cBhvr>
                                      <p:tavLst>
                                        <p:tav tm="0">
                                          <p:val>
                                            <p:strVal val="1+#ppt_h/2"/>
                                          </p:val>
                                        </p:tav>
                                        <p:tav tm="100000">
                                          <p:val>
                                            <p:strVal val="#ppt_y"/>
                                          </p:val>
                                        </p:tav>
                                      </p:tavLst>
                                    </p:anim>
                                  </p:childTnLst>
                                </p:cTn>
                              </p:par>
                              <p:par>
                                <p:cTn id="20" presetClass="entr" nodeType="withEffect" presetSubtype="4" presetID="2" grpId="3" fill="hold">
                                  <p:stCondLst>
                                    <p:cond delay="0"/>
                                  </p:stCondLst>
                                  <p:iterate type="el" backwards="0">
                                    <p:tmAbs val="0"/>
                                  </p:iterate>
                                  <p:childTnLst>
                                    <p:set>
                                      <p:cBhvr>
                                        <p:cTn id="21" fill="hold"/>
                                        <p:tgtEl>
                                          <p:spTgt spid="98">
                                            <p:txEl>
                                              <p:pRg st="0" end="0"/>
                                            </p:txEl>
                                          </p:spTgt>
                                        </p:tgtEl>
                                        <p:attrNameLst>
                                          <p:attrName>style.visibility</p:attrName>
                                        </p:attrNameLst>
                                      </p:cBhvr>
                                      <p:to>
                                        <p:strVal val="visible"/>
                                      </p:to>
                                    </p:set>
                                    <p:anim calcmode="lin" valueType="num">
                                      <p:cBhvr>
                                        <p:cTn id="22" dur="2000" fill="hold"/>
                                        <p:tgtEl>
                                          <p:spTgt spid="98">
                                            <p:txEl>
                                              <p:pRg st="0" end="0"/>
                                            </p:txEl>
                                          </p:spTgt>
                                        </p:tgtEl>
                                        <p:attrNameLst>
                                          <p:attrName>ppt_x</p:attrName>
                                        </p:attrNameLst>
                                      </p:cBhvr>
                                      <p:tavLst>
                                        <p:tav tm="0">
                                          <p:val>
                                            <p:strVal val="#ppt_x"/>
                                          </p:val>
                                        </p:tav>
                                        <p:tav tm="100000">
                                          <p:val>
                                            <p:strVal val="#ppt_x"/>
                                          </p:val>
                                        </p:tav>
                                      </p:tavLst>
                                    </p:anim>
                                    <p:anim calcmode="lin" valueType="num">
                                      <p:cBhvr>
                                        <p:cTn id="23" dur="20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3" fill="hold">
                                  <p:stCondLst>
                                    <p:cond delay="0"/>
                                  </p:stCondLst>
                                  <p:iterate type="el" backwards="0">
                                    <p:tmAbs val="0"/>
                                  </p:iterate>
                                  <p:childTnLst>
                                    <p:set>
                                      <p:cBhvr>
                                        <p:cTn id="27" fill="hold"/>
                                        <p:tgtEl>
                                          <p:spTgt spid="98">
                                            <p:txEl>
                                              <p:pRg st="1" end="1"/>
                                            </p:txEl>
                                          </p:spTgt>
                                        </p:tgtEl>
                                        <p:attrNameLst>
                                          <p:attrName>style.visibility</p:attrName>
                                        </p:attrNameLst>
                                      </p:cBhvr>
                                      <p:to>
                                        <p:strVal val="visible"/>
                                      </p:to>
                                    </p:set>
                                    <p:anim calcmode="lin" valueType="num">
                                      <p:cBhvr>
                                        <p:cTn id="28" dur="2000" fill="hold"/>
                                        <p:tgtEl>
                                          <p:spTgt spid="98">
                                            <p:txEl>
                                              <p:pRg st="1" end="1"/>
                                            </p:txEl>
                                          </p:spTgt>
                                        </p:tgtEl>
                                        <p:attrNameLst>
                                          <p:attrName>ppt_x</p:attrName>
                                        </p:attrNameLst>
                                      </p:cBhvr>
                                      <p:tavLst>
                                        <p:tav tm="0">
                                          <p:val>
                                            <p:strVal val="#ppt_x"/>
                                          </p:val>
                                        </p:tav>
                                        <p:tav tm="100000">
                                          <p:val>
                                            <p:strVal val="#ppt_x"/>
                                          </p:val>
                                        </p:tav>
                                      </p:tavLst>
                                    </p:anim>
                                    <p:anim calcmode="lin" valueType="num">
                                      <p:cBhvr>
                                        <p:cTn id="29" dur="20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3" fill="hold">
                                  <p:stCondLst>
                                    <p:cond delay="0"/>
                                  </p:stCondLst>
                                  <p:iterate type="el" backwards="0">
                                    <p:tmAbs val="0"/>
                                  </p:iterate>
                                  <p:childTnLst>
                                    <p:set>
                                      <p:cBhvr>
                                        <p:cTn id="33" fill="hold"/>
                                        <p:tgtEl>
                                          <p:spTgt spid="98">
                                            <p:txEl>
                                              <p:pRg st="2" end="2"/>
                                            </p:txEl>
                                          </p:spTgt>
                                        </p:tgtEl>
                                        <p:attrNameLst>
                                          <p:attrName>style.visibility</p:attrName>
                                        </p:attrNameLst>
                                      </p:cBhvr>
                                      <p:to>
                                        <p:strVal val="visible"/>
                                      </p:to>
                                    </p:set>
                                    <p:anim calcmode="lin" valueType="num">
                                      <p:cBhvr>
                                        <p:cTn id="34" dur="2000" fill="hold"/>
                                        <p:tgtEl>
                                          <p:spTgt spid="98">
                                            <p:txEl>
                                              <p:pRg st="2" end="2"/>
                                            </p:txEl>
                                          </p:spTgt>
                                        </p:tgtEl>
                                        <p:attrNameLst>
                                          <p:attrName>ppt_x</p:attrName>
                                        </p:attrNameLst>
                                      </p:cBhvr>
                                      <p:tavLst>
                                        <p:tav tm="0">
                                          <p:val>
                                            <p:strVal val="#ppt_x"/>
                                          </p:val>
                                        </p:tav>
                                        <p:tav tm="100000">
                                          <p:val>
                                            <p:strVal val="#ppt_x"/>
                                          </p:val>
                                        </p:tav>
                                      </p:tavLst>
                                    </p:anim>
                                    <p:anim calcmode="lin" valueType="num">
                                      <p:cBhvr>
                                        <p:cTn id="35" dur="20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Class="entr" nodeType="afterEffect" presetSubtype="8" presetID="15" grpId="4" fill="hold">
                                  <p:stCondLst>
                                    <p:cond delay="0"/>
                                  </p:stCondLst>
                                  <p:iterate type="el" backwards="0">
                                    <p:tmAbs val="0"/>
                                  </p:iterate>
                                  <p:childTnLst>
                                    <p:set>
                                      <p:cBhvr>
                                        <p:cTn id="38" fill="hold"/>
                                        <p:tgtEl>
                                          <p:spTgt spid="95"/>
                                        </p:tgtEl>
                                        <p:attrNameLst>
                                          <p:attrName>style.visibility</p:attrName>
                                        </p:attrNameLst>
                                      </p:cBhvr>
                                      <p:to>
                                        <p:strVal val="visible"/>
                                      </p:to>
                                    </p:set>
                                    <p:anim calcmode="lin" valueType="num">
                                      <p:cBhvr>
                                        <p:cTn id="39" dur="1000" fill="hold"/>
                                        <p:tgtEl>
                                          <p:spTgt spid="95"/>
                                        </p:tgtEl>
                                        <p:attrNameLst>
                                          <p:attrName>ppt_w</p:attrName>
                                        </p:attrNameLst>
                                      </p:cBhvr>
                                      <p:tavLst>
                                        <p:tav tm="0">
                                          <p:val>
                                            <p:fltVal val="0"/>
                                          </p:val>
                                        </p:tav>
                                        <p:tav tm="100000">
                                          <p:val>
                                            <p:strVal val="#ppt_w"/>
                                          </p:val>
                                        </p:tav>
                                      </p:tavLst>
                                    </p:anim>
                                    <p:anim calcmode="lin" valueType="num">
                                      <p:cBhvr>
                                        <p:cTn id="40" dur="1000" fill="hold"/>
                                        <p:tgtEl>
                                          <p:spTgt spid="95"/>
                                        </p:tgtEl>
                                        <p:attrNameLst>
                                          <p:attrName>ppt_h</p:attrName>
                                        </p:attrNameLst>
                                      </p:cBhvr>
                                      <p:tavLst>
                                        <p:tav tm="0">
                                          <p:val>
                                            <p:fltVal val="0"/>
                                          </p:val>
                                        </p:tav>
                                        <p:tav tm="100000">
                                          <p:val>
                                            <p:strVal val="#ppt_h"/>
                                          </p:val>
                                        </p:tav>
                                      </p:tavLst>
                                    </p:anim>
                                    <p:anim calcmode="lin" valueType="num">
                                      <p:cBhvr>
                                        <p:cTn id="41" dur="1000" fill="hold"/>
                                        <p:tgtEl>
                                          <p:spTgt spid="9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4" presetID="2" grpId="5" fill="hold">
                                  <p:stCondLst>
                                    <p:cond delay="0"/>
                                  </p:stCondLst>
                                  <p:iterate type="el" backwards="0">
                                    <p:tmAbs val="0"/>
                                  </p:iterate>
                                  <p:childTnLst>
                                    <p:set>
                                      <p:cBhvr>
                                        <p:cTn id="46" fill="hold"/>
                                        <p:tgtEl>
                                          <p:spTgt spid="103"/>
                                        </p:tgtEl>
                                        <p:attrNameLst>
                                          <p:attrName>style.visibility</p:attrName>
                                        </p:attrNameLst>
                                      </p:cBhvr>
                                      <p:to>
                                        <p:strVal val="visible"/>
                                      </p:to>
                                    </p:set>
                                    <p:anim calcmode="lin" valueType="num">
                                      <p:cBhvr>
                                        <p:cTn id="47" dur="2000" fill="hold"/>
                                        <p:tgtEl>
                                          <p:spTgt spid="103"/>
                                        </p:tgtEl>
                                        <p:attrNameLst>
                                          <p:attrName>ppt_x</p:attrName>
                                        </p:attrNameLst>
                                      </p:cBhvr>
                                      <p:tavLst>
                                        <p:tav tm="0">
                                          <p:val>
                                            <p:strVal val="#ppt_x"/>
                                          </p:val>
                                        </p:tav>
                                        <p:tav tm="100000">
                                          <p:val>
                                            <p:strVal val="#ppt_x"/>
                                          </p:val>
                                        </p:tav>
                                      </p:tavLst>
                                    </p:anim>
                                    <p:anim calcmode="lin" valueType="num">
                                      <p:cBhvr>
                                        <p:cTn id="48" dur="20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 grpId="2"/>
      <p:bldP build="whole" bldLvl="1" animBg="1" rev="0" advAuto="0" spid="95" grpId="4"/>
      <p:bldP build="whole" bldLvl="1" animBg="1" rev="0" advAuto="0" spid="94" grpId="1"/>
      <p:bldP build="p" bldLvl="5" animBg="1" rev="0" advAuto="0" spid="98" grpId="3"/>
      <p:bldP build="whole" bldLvl="1" animBg="1" rev="0" advAuto="0" spid="103" grpId="5"/>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2.) Person Detour  (Genesis 13-14)"/>
          <p:cNvSpPr txBox="1"/>
          <p:nvPr>
            <p:ph type="title"/>
          </p:nvPr>
        </p:nvSpPr>
        <p:spPr>
          <a:prstGeom prst="rect">
            <a:avLst/>
          </a:prstGeom>
        </p:spPr>
        <p:txBody>
          <a:bodyPr/>
          <a:lstStyle/>
          <a:p>
            <a:pPr/>
            <a:r>
              <a:t>2.) Person Detour  (Genesis 13-14)</a:t>
            </a:r>
          </a:p>
        </p:txBody>
      </p:sp>
      <p:sp>
        <p:nvSpPr>
          <p:cNvPr id="106" name="1) Abram and Lot’s Workmen (Genesis 13) The first problem was over Abram and Lot’s workmen."/>
          <p:cNvSpPr txBox="1"/>
          <p:nvPr/>
        </p:nvSpPr>
        <p:spPr>
          <a:xfrm>
            <a:off x="1573598" y="1767755"/>
            <a:ext cx="11050898" cy="919347"/>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a:spcBef>
                <a:spcPts val="4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500"/>
            </a:pPr>
            <a:r>
              <a:rPr sz="2800"/>
              <a:t>1) Abram and Lot’s Workmen (Genesis 13)</a:t>
            </a:r>
            <a:br>
              <a:rPr sz="2800"/>
            </a:br>
            <a:r>
              <a:rPr b="0" sz="2600"/>
              <a:t>The first problem was over Abram and Lot’s workmen.</a:t>
            </a:r>
          </a:p>
        </p:txBody>
      </p:sp>
      <p:sp>
        <p:nvSpPr>
          <p:cNvPr id="107" name="Being with those you shouldn’t"/>
          <p:cNvSpPr txBox="1"/>
          <p:nvPr/>
        </p:nvSpPr>
        <p:spPr>
          <a:xfrm>
            <a:off x="4978444" y="966857"/>
            <a:ext cx="4774912" cy="512531"/>
          </a:xfrm>
          <a:prstGeom prst="rect">
            <a:avLst/>
          </a:prstGeom>
          <a:solidFill>
            <a:srgbClr val="F8C749"/>
          </a:soli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none" lIns="65023" tIns="65023" rIns="65023" bIns="65023" anchor="ctr">
            <a:spAutoFit/>
          </a:bodyPr>
          <a:lstStyle>
            <a:lvl1pPr algn="l">
              <a:spcBef>
                <a:spcPts val="3700"/>
              </a:spcBef>
              <a:defRPr sz="2700"/>
            </a:lvl1pPr>
          </a:lstStyle>
          <a:p>
            <a:pPr/>
            <a:r>
              <a:t>Being with those you shouldn’t</a:t>
            </a:r>
          </a:p>
        </p:txBody>
      </p:sp>
      <p:sp>
        <p:nvSpPr>
          <p:cNvPr id="108" name="13:1 So Abram went up from Egypt to the Negev, he and his wife and all that belonged to him; and Lot with him. 5 Now Lot, who went with Abram, also had flocks and herds and tents. 6 And the land could not sustain them while dwelling together; for their possessions were so great that they were not able to remain together. 7 And there was strife between the herdsmen of Abram’s livestock and the herdsmen of Lot’s livestock. Now the Canaanite and the Perizzite were dwelling then in the land. 8 Then Abram said to Lot, “Please let there be no strife between you and me, nor between my herdsmen and your herdsmen, for we are brothers. 9 “Is not the whole land before you? Please separate from me:"/>
          <p:cNvSpPr txBox="1"/>
          <p:nvPr/>
        </p:nvSpPr>
        <p:spPr>
          <a:xfrm>
            <a:off x="1800151" y="2703414"/>
            <a:ext cx="10597793" cy="4124784"/>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p>
            <a:pPr algn="just">
              <a:lnSpc>
                <a:spcPct val="110000"/>
              </a:lnSpc>
              <a:defRPr sz="2500"/>
            </a:pPr>
            <a:r>
              <a:rPr b="1" u="sng"/>
              <a:t>13:1</a:t>
            </a:r>
            <a:r>
              <a:t> So Abram went up from Egypt to the Negev, he and his wife and all that belonged to him; </a:t>
            </a:r>
            <a:r>
              <a:rPr b="1"/>
              <a:t>and Lot with him. 5 Now Lot, who went with Abram,</a:t>
            </a:r>
            <a:r>
              <a:t> also had flocks and herds and tents. 6 And the land could not sustain them while dwelling together; for their possessions were so great that they were not able to remain together. 7 And there was strife between the herdsmen of Abram’s livestock and the herdsmen of Lot’s livestock. Now the Canaanite and the Perizzite were dwelling then in the land. 8 Then Abram said to Lot, “Please let there be no strife between you and me, nor between my herdsmen and your herdsmen, for we are brothers. 9 “Is not the whole land before you? Please separate from me: </a:t>
            </a:r>
          </a:p>
        </p:txBody>
      </p:sp>
      <p:sp>
        <p:nvSpPr>
          <p:cNvPr id="109" name="The conflict arose with Lot due to Abram’s disobedience. The negative consequences, as always, was unnecessary if Abram obeyed God, though we can readily understand how ‘natural’ it was to feel more secure with Lot’s company."/>
          <p:cNvSpPr/>
          <p:nvPr/>
        </p:nvSpPr>
        <p:spPr>
          <a:xfrm>
            <a:off x="1983763" y="7183268"/>
            <a:ext cx="10230569" cy="2233686"/>
          </a:xfrm>
          <a:prstGeom prst="roundRect">
            <a:avLst>
              <a:gd name="adj" fmla="val 16281"/>
            </a:avLst>
          </a:prstGeom>
          <a:solidFill>
            <a:srgbClr val="F8C749">
              <a:alpha val="50000"/>
            </a:srgbClr>
          </a:solidFill>
          <a:ln w="12700">
            <a:solidFill>
              <a:srgbClr val="000000"/>
            </a:solidFill>
            <a:miter lim="400000"/>
          </a:ln>
          <a:extLst>
            <a:ext uri="{C572A759-6A51-4108-AA02-DFA0A04FC94B}">
              <ma14:wrappingTextBoxFlag xmlns:ma14="http://schemas.microsoft.com/office/mac/drawingml/2011/main" val="1"/>
            </a:ext>
          </a:extLst>
        </p:spPr>
        <p:txBody>
          <a:bodyPr lIns="101600" tIns="101600" rIns="101600" bIns="101600" anchor="ctr"/>
          <a:lstStyle>
            <a:lvl1pPr>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1" sz="2900">
                <a:latin typeface="Times New Roman"/>
                <a:ea typeface="Times New Roman"/>
                <a:cs typeface="Times New Roman"/>
                <a:sym typeface="Times New Roman"/>
              </a:defRPr>
            </a:lvl1pPr>
          </a:lstStyle>
          <a:p>
            <a:pPr/>
            <a:r>
              <a:t>The conflict arose with Lot due to Abram’s disobedience. The negative consequences, as always, was unnecessary if Abram obeyed God, though we can readily understand how ‘natural’ it was to feel more secure with Lot’s company.</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lt" backwards="0">
                                    <p:tmAbs val="0"/>
                                  </p:iterate>
                                  <p:childTnLst>
                                    <p:set>
                                      <p:cBhvr>
                                        <p:cTn id="6" fill="hold"/>
                                        <p:tgtEl>
                                          <p:spTgt spid="106">
                                            <p:bg/>
                                          </p:spTgt>
                                        </p:tgtEl>
                                        <p:attrNameLst>
                                          <p:attrName>style.visibility</p:attrName>
                                        </p:attrNameLst>
                                      </p:cBhvr>
                                      <p:to>
                                        <p:strVal val="visible"/>
                                      </p:to>
                                    </p:set>
                                    <p:anim calcmode="lin" valueType="num">
                                      <p:cBhvr>
                                        <p:cTn id="7" dur="1000" fill="hold"/>
                                        <p:tgtEl>
                                          <p:spTgt spid="106">
                                            <p:bg/>
                                          </p:spTgt>
                                        </p:tgtEl>
                                        <p:attrNameLst>
                                          <p:attrName>ppt_x</p:attrName>
                                        </p:attrNameLst>
                                      </p:cBhvr>
                                      <p:tavLst>
                                        <p:tav tm="0">
                                          <p:val>
                                            <p:strVal val="0-#ppt_w/2"/>
                                          </p:val>
                                        </p:tav>
                                        <p:tav tm="100000">
                                          <p:val>
                                            <p:strVal val="#ppt_x"/>
                                          </p:val>
                                        </p:tav>
                                      </p:tavLst>
                                    </p:anim>
                                    <p:anim calcmode="lin" valueType="num">
                                      <p:cBhvr>
                                        <p:cTn id="8" dur="1000" fill="hold"/>
                                        <p:tgtEl>
                                          <p:spTgt spid="10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06">
                                            <p:txEl>
                                              <p:pRg st="0" end="0"/>
                                            </p:txEl>
                                          </p:spTgt>
                                        </p:tgtEl>
                                        <p:attrNameLst>
                                          <p:attrName>style.visibility</p:attrName>
                                        </p:attrNameLst>
                                      </p:cBhvr>
                                      <p:to>
                                        <p:strVal val="visible"/>
                                      </p:to>
                                    </p:set>
                                    <p:anim calcmode="lin" valueType="num">
                                      <p:cBhvr>
                                        <p:cTn id="11" dur="10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0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Class="entr" nodeType="afterEffect" presetSubtype="6" presetID="18" grpId="2" fill="hold">
                                  <p:stCondLst>
                                    <p:cond delay="0"/>
                                  </p:stCondLst>
                                  <p:iterate type="el" backwards="0">
                                    <p:tmAbs val="0"/>
                                  </p:iterate>
                                  <p:childTnLst>
                                    <p:set>
                                      <p:cBhvr>
                                        <p:cTn id="15" fill="hold"/>
                                        <p:tgtEl>
                                          <p:spTgt spid="108"/>
                                        </p:tgtEl>
                                        <p:attrNameLst>
                                          <p:attrName>style.visibility</p:attrName>
                                        </p:attrNameLst>
                                      </p:cBhvr>
                                      <p:to>
                                        <p:strVal val="visible"/>
                                      </p:to>
                                    </p:set>
                                    <p:animEffect filter="strips(downRight)" transition="in">
                                      <p:cBhvr>
                                        <p:cTn id="16" dur="2000"/>
                                        <p:tgtEl>
                                          <p:spTgt spid="108"/>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0" presetID="19" grpId="3" fill="hold">
                                  <p:stCondLst>
                                    <p:cond delay="0"/>
                                  </p:stCondLst>
                                  <p:iterate type="el" backwards="0">
                                    <p:tmAbs val="0"/>
                                  </p:iterate>
                                  <p:childTnLst>
                                    <p:set>
                                      <p:cBhvr>
                                        <p:cTn id="20" fill="hold"/>
                                        <p:tgtEl>
                                          <p:spTgt spid="109"/>
                                        </p:tgtEl>
                                        <p:attrNameLst>
                                          <p:attrName>style.visibility</p:attrName>
                                        </p:attrNameLst>
                                      </p:cBhvr>
                                      <p:to>
                                        <p:strVal val="visible"/>
                                      </p:to>
                                    </p:set>
                                    <p:anim calcmode="lin" valueType="num">
                                      <p:cBhvr>
                                        <p:cTn id="21" dur="2500" fill="hold"/>
                                        <p:tgtEl>
                                          <p:spTgt spid="109"/>
                                        </p:tgtEl>
                                        <p:attrNameLst>
                                          <p:attrName>ppt_w</p:attrName>
                                        </p:attrNameLst>
                                      </p:cBhvr>
                                      <p:tavLst>
                                        <p:tav tm="0" fmla="#ppt_w*sin(2.5*pi*$)">
                                          <p:val>
                                            <p:fltVal val="0"/>
                                          </p:val>
                                        </p:tav>
                                        <p:tav tm="100000">
                                          <p:val>
                                            <p:fltVal val="1"/>
                                          </p:val>
                                        </p:tav>
                                      </p:tavLst>
                                    </p:anim>
                                    <p:anim calcmode="lin" valueType="num">
                                      <p:cBhvr>
                                        <p:cTn id="22" dur="25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2"/>
      <p:bldP build="whole" bldLvl="1" animBg="1" rev="0" advAuto="0" spid="109" grpId="3"/>
      <p:bldP build="p" bldLvl="1" animBg="1" rev="0" advAuto="0" spid="10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2.) Person Detour  (Genesis 13-14)"/>
          <p:cNvSpPr txBox="1"/>
          <p:nvPr>
            <p:ph type="title"/>
          </p:nvPr>
        </p:nvSpPr>
        <p:spPr>
          <a:prstGeom prst="rect">
            <a:avLst/>
          </a:prstGeom>
        </p:spPr>
        <p:txBody>
          <a:bodyPr/>
          <a:lstStyle/>
          <a:p>
            <a:pPr/>
            <a:r>
              <a:t>2.) Person Detour  (Genesis 13-14)</a:t>
            </a:r>
          </a:p>
        </p:txBody>
      </p:sp>
      <p:sp>
        <p:nvSpPr>
          <p:cNvPr id="112" name="2) Abram’s Rescue of Lot (Genesis 14) Having Lot nearby led to getting caught in a very risky fight."/>
          <p:cNvSpPr txBox="1"/>
          <p:nvPr/>
        </p:nvSpPr>
        <p:spPr>
          <a:xfrm>
            <a:off x="1573599" y="1611312"/>
            <a:ext cx="11050897" cy="919347"/>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a:spcBef>
                <a:spcPts val="5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500"/>
            </a:pPr>
            <a:r>
              <a:rPr sz="2800"/>
              <a:t>2) Abram’s Rescue of Lot (Genesis 14)</a:t>
            </a:r>
            <a:br>
              <a:rPr sz="2800"/>
            </a:br>
            <a:r>
              <a:rPr b="0" sz="2600"/>
              <a:t>Having Lot nearby led to getting caught in a very risky fight.</a:t>
            </a:r>
            <a:r>
              <a:t>  </a:t>
            </a:r>
          </a:p>
        </p:txBody>
      </p:sp>
      <p:sp>
        <p:nvSpPr>
          <p:cNvPr id="113" name="Being with those you shouldn’t"/>
          <p:cNvSpPr txBox="1"/>
          <p:nvPr/>
        </p:nvSpPr>
        <p:spPr>
          <a:xfrm>
            <a:off x="4978444" y="966857"/>
            <a:ext cx="4774912" cy="512531"/>
          </a:xfrm>
          <a:prstGeom prst="rect">
            <a:avLst/>
          </a:prstGeom>
          <a:solidFill>
            <a:srgbClr val="F8C749"/>
          </a:soli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none" lIns="65023" tIns="65023" rIns="65023" bIns="65023" anchor="ctr">
            <a:spAutoFit/>
          </a:bodyPr>
          <a:lstStyle>
            <a:lvl1pPr algn="l">
              <a:spcBef>
                <a:spcPts val="3700"/>
              </a:spcBef>
              <a:defRPr sz="2700"/>
            </a:lvl1pPr>
          </a:lstStyle>
          <a:p>
            <a:pPr/>
            <a:r>
              <a:t>Being with those you shouldn’t</a:t>
            </a:r>
          </a:p>
        </p:txBody>
      </p:sp>
      <p:sp>
        <p:nvSpPr>
          <p:cNvPr id="114" name="14:11 Then they took all the goods of Sodom and Gomorrah and all their food supply, and departed. 12 And they also took Lot, Abram’s nephew, and his possessions and departed, for he was living in Sodom. 14 And when Abram heard that his relative had been taken captive, he led out his trained men, born in his house, three hundred and eighteen, and went in pursuit as far as Dan. 15 And he divided his forces against them by night, he and his servants, and defeated them… 16 And he brought back all the goods, and also brought back his relative Lot with his possessions, and also the women, and the people."/>
          <p:cNvSpPr txBox="1"/>
          <p:nvPr/>
        </p:nvSpPr>
        <p:spPr>
          <a:xfrm>
            <a:off x="1971157" y="2662582"/>
            <a:ext cx="10597792" cy="3720693"/>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spAutoFit/>
          </a:bodyPr>
          <a:lstStyle/>
          <a:p>
            <a:pPr algn="just">
              <a:lnSpc>
                <a:spcPct val="110000"/>
              </a:lnSpc>
              <a:defRPr sz="2500"/>
            </a:pPr>
            <a:r>
              <a:rPr b="1" u="sng"/>
              <a:t>14:11</a:t>
            </a:r>
            <a:r>
              <a:t> Then they took all the goods of Sodom and Gomorrah and all their food supply, and departed. 12 And </a:t>
            </a:r>
            <a:r>
              <a:rPr b="1"/>
              <a:t>they also took Lot, Abram’s nephew, and his possessions and departed</a:t>
            </a:r>
            <a:r>
              <a:t>, for he was living in Sodom. 14 And when Abram heard that his relative had been taken captive, he led out his trained men, born in his house, three hundred and eighteen, and went in pursuit as far as Dan. 15 And he divided his forces against them by night, he and his servants, and defeated them… 16 And he brought back all the goods, and also brought back his relative Lot with his possessions, and also the women, and the people.</a:t>
            </a:r>
          </a:p>
        </p:txBody>
      </p:sp>
      <p:sp>
        <p:nvSpPr>
          <p:cNvPr id="115" name="It appears that Abram’s rescue of Lot and others put off the judgment on Sodom and Gomorrah. His courageous behavior did, however, remain as a strong witness. Can you think of any times?"/>
          <p:cNvSpPr/>
          <p:nvPr/>
        </p:nvSpPr>
        <p:spPr>
          <a:xfrm>
            <a:off x="2250615" y="6828230"/>
            <a:ext cx="10230570" cy="2406310"/>
          </a:xfrm>
          <a:prstGeom prst="roundRect">
            <a:avLst>
              <a:gd name="adj" fmla="val 15113"/>
            </a:avLst>
          </a:prstGeom>
          <a:solidFill>
            <a:srgbClr val="F8C749">
              <a:alpha val="50000"/>
            </a:srgbClr>
          </a:solidFill>
          <a:ln w="12700">
            <a:solidFill>
              <a:srgbClr val="000000"/>
            </a:solidFill>
            <a:miter lim="400000"/>
          </a:ln>
          <a:extLst>
            <a:ext uri="{C572A759-6A51-4108-AA02-DFA0A04FC94B}">
              <ma14:wrappingTextBoxFlag xmlns:ma14="http://schemas.microsoft.com/office/mac/drawingml/2011/main" val="1"/>
            </a:ext>
          </a:extLst>
        </p:spPr>
        <p:txBody>
          <a:bodyPr lIns="101600" tIns="101600" rIns="101600" bIns="101600" anchor="ctr"/>
          <a:lstStyle/>
          <a:p>
            <a:pPr>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1" sz="2900">
                <a:latin typeface="Times New Roman"/>
                <a:ea typeface="Times New Roman"/>
                <a:cs typeface="Times New Roman"/>
                <a:sym typeface="Times New Roman"/>
              </a:defRPr>
            </a:pPr>
            <a:r>
              <a:t>It appears that Abram’s rescue of Lot and others put off the judgment on Sodom and Gomorrah. His courageous behavior did, however, remain as a strong witness.</a:t>
            </a:r>
            <a:br/>
            <a:r>
              <a:t>Can you think of any times?</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lt" backwards="0">
                                    <p:tmAbs val="0"/>
                                  </p:iterate>
                                  <p:childTnLst>
                                    <p:set>
                                      <p:cBhvr>
                                        <p:cTn id="6" fill="hold"/>
                                        <p:tgtEl>
                                          <p:spTgt spid="112">
                                            <p:bg/>
                                          </p:spTgt>
                                        </p:tgtEl>
                                        <p:attrNameLst>
                                          <p:attrName>style.visibility</p:attrName>
                                        </p:attrNameLst>
                                      </p:cBhvr>
                                      <p:to>
                                        <p:strVal val="visible"/>
                                      </p:to>
                                    </p:set>
                                    <p:anim calcmode="lin" valueType="num">
                                      <p:cBhvr>
                                        <p:cTn id="7" dur="1000" fill="hold"/>
                                        <p:tgtEl>
                                          <p:spTgt spid="112">
                                            <p:bg/>
                                          </p:spTgt>
                                        </p:tgtEl>
                                        <p:attrNameLst>
                                          <p:attrName>ppt_x</p:attrName>
                                        </p:attrNameLst>
                                      </p:cBhvr>
                                      <p:tavLst>
                                        <p:tav tm="0">
                                          <p:val>
                                            <p:strVal val="0-#ppt_w/2"/>
                                          </p:val>
                                        </p:tav>
                                        <p:tav tm="100000">
                                          <p:val>
                                            <p:strVal val="#ppt_x"/>
                                          </p:val>
                                        </p:tav>
                                      </p:tavLst>
                                    </p:anim>
                                    <p:anim calcmode="lin" valueType="num">
                                      <p:cBhvr>
                                        <p:cTn id="8" dur="1000" fill="hold"/>
                                        <p:tgtEl>
                                          <p:spTgt spid="112">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112">
                                            <p:txEl>
                                              <p:pRg st="0" end="0"/>
                                            </p:txEl>
                                          </p:spTgt>
                                        </p:tgtEl>
                                        <p:attrNameLst>
                                          <p:attrName>style.visibility</p:attrName>
                                        </p:attrNameLst>
                                      </p:cBhvr>
                                      <p:to>
                                        <p:strVal val="visible"/>
                                      </p:to>
                                    </p:set>
                                    <p:anim calcmode="lin" valueType="num">
                                      <p:cBhvr>
                                        <p:cTn id="11" dur="10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Class="entr" nodeType="afterEffect" presetSubtype="6" presetID="18" grpId="2" fill="hold">
                                  <p:stCondLst>
                                    <p:cond delay="0"/>
                                  </p:stCondLst>
                                  <p:iterate type="el" backwards="0">
                                    <p:tmAbs val="0"/>
                                  </p:iterate>
                                  <p:childTnLst>
                                    <p:set>
                                      <p:cBhvr>
                                        <p:cTn id="15" fill="hold"/>
                                        <p:tgtEl>
                                          <p:spTgt spid="114"/>
                                        </p:tgtEl>
                                        <p:attrNameLst>
                                          <p:attrName>style.visibility</p:attrName>
                                        </p:attrNameLst>
                                      </p:cBhvr>
                                      <p:to>
                                        <p:strVal val="visible"/>
                                      </p:to>
                                    </p:set>
                                    <p:animEffect filter="strips(downRight)" transition="in">
                                      <p:cBhvr>
                                        <p:cTn id="16" dur="2000"/>
                                        <p:tgtEl>
                                          <p:spTgt spid="114"/>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0" presetID="19" grpId="3" fill="hold">
                                  <p:stCondLst>
                                    <p:cond delay="0"/>
                                  </p:stCondLst>
                                  <p:iterate type="el" backwards="0">
                                    <p:tmAbs val="0"/>
                                  </p:iterate>
                                  <p:childTnLst>
                                    <p:set>
                                      <p:cBhvr>
                                        <p:cTn id="20" fill="hold"/>
                                        <p:tgtEl>
                                          <p:spTgt spid="115"/>
                                        </p:tgtEl>
                                        <p:attrNameLst>
                                          <p:attrName>style.visibility</p:attrName>
                                        </p:attrNameLst>
                                      </p:cBhvr>
                                      <p:to>
                                        <p:strVal val="visible"/>
                                      </p:to>
                                    </p:set>
                                    <p:anim calcmode="lin" valueType="num">
                                      <p:cBhvr>
                                        <p:cTn id="21" dur="2500" fill="hold"/>
                                        <p:tgtEl>
                                          <p:spTgt spid="115"/>
                                        </p:tgtEl>
                                        <p:attrNameLst>
                                          <p:attrName>ppt_w</p:attrName>
                                        </p:attrNameLst>
                                      </p:cBhvr>
                                      <p:tavLst>
                                        <p:tav tm="0" fmla="#ppt_w*sin(2.5*pi*$)">
                                          <p:val>
                                            <p:fltVal val="0"/>
                                          </p:val>
                                        </p:tav>
                                        <p:tav tm="100000">
                                          <p:val>
                                            <p:fltVal val="1"/>
                                          </p:val>
                                        </p:tav>
                                      </p:tavLst>
                                    </p:anim>
                                    <p:anim calcmode="lin" valueType="num">
                                      <p:cBhvr>
                                        <p:cTn id="22" dur="2500" fill="hold"/>
                                        <p:tgtEl>
                                          <p:spTgt spid="1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2"/>
      <p:bldP build="p" bldLvl="1" animBg="1" rev="0" advAuto="0" spid="112" grpId="1"/>
      <p:bldP build="whole" bldLvl="1" animBg="1" rev="0" advAuto="0" spid="115"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3.) Procedure Detour  (Genesis 16-17)"/>
          <p:cNvSpPr txBox="1"/>
          <p:nvPr>
            <p:ph type="title"/>
          </p:nvPr>
        </p:nvSpPr>
        <p:spPr>
          <a:xfrm>
            <a:off x="1497012" y="0"/>
            <a:ext cx="11469495" cy="735435"/>
          </a:xfrm>
          <a:prstGeom prst="rect">
            <a:avLst/>
          </a:prstGeom>
        </p:spPr>
        <p:txBody>
          <a:bodyPr/>
          <a:lstStyle/>
          <a:p>
            <a:pPr/>
            <a:r>
              <a:t>3.) Procedure Detour  (Genesis 16-17)</a:t>
            </a:r>
          </a:p>
        </p:txBody>
      </p:sp>
      <p:sp>
        <p:nvSpPr>
          <p:cNvPr id="120" name="1) The Difficulty “Now Sarai, Abram’s wife had borne him no children, and she had an Egyptian maid whose name was Hagar” (Genesis 16:1).…"/>
          <p:cNvSpPr txBox="1"/>
          <p:nvPr/>
        </p:nvSpPr>
        <p:spPr>
          <a:xfrm>
            <a:off x="1573599" y="1748804"/>
            <a:ext cx="11045236" cy="4946077"/>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a:spcBef>
                <a:spcPts val="1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300"/>
            </a:pPr>
            <a:r>
              <a:rPr sz="2800"/>
              <a:t>1) The Difficulty</a:t>
            </a:r>
            <a:br>
              <a:rPr sz="2600"/>
            </a:br>
            <a:r>
              <a:rPr b="0" sz="2400"/>
              <a:t>“Now Sarai, Abram’s wife had borne him no children, and she had an Egyptian maid whose name was Hagar” (Genesis 16:1). </a:t>
            </a:r>
            <a:endParaRPr b="0" sz="2400"/>
          </a:p>
          <a:p>
            <a:pPr algn="l">
              <a:spcBef>
                <a:spcPts val="1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300"/>
            </a:pPr>
            <a:r>
              <a:rPr b="0" sz="2400"/>
              <a:t>The problem:</a:t>
            </a:r>
            <a:endParaRPr b="0" sz="2400"/>
          </a:p>
          <a:p>
            <a:pPr algn="l">
              <a:spcBef>
                <a:spcPts val="1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300"/>
            </a:pPr>
            <a:r>
              <a:rPr b="0" sz="2400"/>
              <a:t>The temptation:</a:t>
            </a:r>
            <a:endParaRPr sz="2600"/>
          </a:p>
          <a:p>
            <a:pPr algn="l">
              <a:spcBef>
                <a:spcPts val="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300"/>
            </a:pPr>
            <a:r>
              <a:rPr sz="2800"/>
              <a:t>2) The Detour</a:t>
            </a:r>
            <a:br>
              <a:rPr sz="2600"/>
            </a:br>
            <a:r>
              <a:rPr b="0" sz="2400"/>
              <a:t>A cultural practice.</a:t>
            </a:r>
            <a:endParaRPr sz="2400"/>
          </a:p>
          <a:p>
            <a:pPr marL="228600" algn="just">
              <a:spcBef>
                <a:spcPts val="800"/>
              </a:spcBef>
              <a:defRPr sz="2400"/>
            </a:pPr>
            <a:r>
              <a:t>“And after Abram had lived ten years in the land of Canaan, Abram’s wife Sarai took Hagar the Egyptian, her maid, and gave her to her husband Abram as his wife. And he went in to Hagar, and she conceived; and when she saw that she had conceived, her mistress was despised in her sight” (Genesis 16:3-4).</a:t>
            </a:r>
          </a:p>
        </p:txBody>
      </p:sp>
      <p:sp>
        <p:nvSpPr>
          <p:cNvPr id="121" name="Application…"/>
          <p:cNvSpPr txBox="1"/>
          <p:nvPr/>
        </p:nvSpPr>
        <p:spPr>
          <a:xfrm>
            <a:off x="1863735" y="6871592"/>
            <a:ext cx="10736049" cy="2532662"/>
          </a:xfrm>
          <a:prstGeom prst="rect">
            <a:avLst/>
          </a:prstGeom>
          <a:solidFill>
            <a:srgbClr val="FFFFFF"/>
          </a:solidFill>
          <a:ln w="38100">
            <a:solidFill>
              <a:srgbClr val="F8C749"/>
            </a:solidFill>
            <a:miter lim="400000"/>
          </a:ln>
          <a:effectLst>
            <a:outerShdw sx="100000" sy="100000" kx="0" ky="0" algn="b" rotWithShape="0" blurRad="38100" dist="30282" dir="2700000">
              <a:srgbClr val="000000">
                <a:alpha val="52608"/>
              </a:srgbClr>
            </a:outerShdw>
          </a:effectLst>
          <a:extLst>
            <a:ext uri="{C572A759-6A51-4108-AA02-DFA0A04FC94B}">
              <ma14:wrappingTextBoxFlag xmlns:ma14="http://schemas.microsoft.com/office/mac/drawingml/2011/main" val="1"/>
            </a:ext>
          </a:extLst>
        </p:spPr>
        <p:txBody>
          <a:bodyPr wrap="none" lIns="65023" tIns="65023" rIns="65023" bIns="65023" anchor="ctr">
            <a:spAutoFit/>
          </a:bodyPr>
          <a:lstStyle/>
          <a:p>
            <a:pPr algn="l">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600"/>
            </a:pPr>
            <a:r>
              <a:t>Application </a:t>
            </a:r>
          </a:p>
          <a:p>
            <a:pPr marL="603250" indent="-285750" algn="l">
              <a:spcBef>
                <a:spcPts val="10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pPr>
            <a:r>
              <a:t>Don’t always follow the advice of your _________.  </a:t>
            </a:r>
          </a:p>
          <a:p>
            <a:pPr marL="603250" indent="-285750" algn="l">
              <a:spcBef>
                <a:spcPts val="10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pPr>
            <a:r>
              <a:t>The husband is responsible to do the right thing.</a:t>
            </a:r>
          </a:p>
          <a:p>
            <a:pPr marL="603250" indent="-285750" algn="l">
              <a:spcBef>
                <a:spcPts val="10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pPr>
            <a:r>
              <a:t>Respect God’s hand in fertility.</a:t>
            </a:r>
          </a:p>
          <a:p>
            <a:pPr marL="603250" indent="-285750" algn="l">
              <a:spcBef>
                <a:spcPts val="10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pPr>
            <a:r>
              <a:t>Remember it is God Himself who makes our situation harder at times.  </a:t>
            </a:r>
          </a:p>
        </p:txBody>
      </p:sp>
      <p:sp>
        <p:nvSpPr>
          <p:cNvPr id="122" name="Doing things in ways you shouldn’t…"/>
          <p:cNvSpPr txBox="1"/>
          <p:nvPr/>
        </p:nvSpPr>
        <p:spPr>
          <a:xfrm>
            <a:off x="4482316" y="735434"/>
            <a:ext cx="5498887" cy="993649"/>
          </a:xfrm>
          <a:prstGeom prst="rect">
            <a:avLst/>
          </a:prstGeom>
          <a:solidFill>
            <a:srgbClr val="F8C749"/>
          </a:soli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none" lIns="65023" tIns="65023" rIns="65023" bIns="65023" anchor="ctr">
            <a:spAutoFit/>
          </a:bodyPr>
          <a:lstStyle/>
          <a:p>
            <a:pPr algn="l">
              <a:spcBef>
                <a:spcPts val="3700"/>
              </a:spcBef>
              <a:defRPr sz="2700"/>
            </a:pPr>
            <a:r>
              <a:t>Doing things in ways you shouldn’t</a:t>
            </a:r>
          </a:p>
          <a:p>
            <a:pPr algn="l">
              <a:spcBef>
                <a:spcPts val="3700"/>
              </a:spcBef>
              <a:defRPr b="1" sz="2700">
                <a:latin typeface="Marker Felt"/>
                <a:ea typeface="Marker Felt"/>
                <a:cs typeface="Marker Felt"/>
                <a:sym typeface="Marker Felt"/>
              </a:defRPr>
            </a:pPr>
            <a:r>
              <a:t>“And I will make you a great nation.”</a:t>
            </a:r>
          </a:p>
        </p:txBody>
      </p:sp>
      <p:sp>
        <p:nvSpPr>
          <p:cNvPr id="123" name="wife"/>
          <p:cNvSpPr txBox="1"/>
          <p:nvPr/>
        </p:nvSpPr>
        <p:spPr>
          <a:xfrm>
            <a:off x="8272776" y="7378334"/>
            <a:ext cx="760231" cy="487962"/>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ctr">
            <a:spAutoFit/>
          </a:bodyPr>
          <a:lstStyle>
            <a:lvl1pPr algn="l">
              <a:spcBef>
                <a:spcPts val="1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500">
                <a:solidFill>
                  <a:schemeClr val="accent5"/>
                </a:solidFill>
              </a:defRPr>
            </a:lvl1pPr>
          </a:lstStyle>
          <a:p>
            <a:pPr/>
            <a:r>
              <a:t>wife</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22"/>
                                        </p:tgtEl>
                                        <p:attrNameLst>
                                          <p:attrName>style.visibility</p:attrName>
                                        </p:attrNameLst>
                                      </p:cBhvr>
                                      <p:to>
                                        <p:strVal val="visible"/>
                                      </p:to>
                                    </p:set>
                                    <p:anim calcmode="lin" valueType="num">
                                      <p:cBhvr>
                                        <p:cTn id="7" dur="1000" fill="hold"/>
                                        <p:tgtEl>
                                          <p:spTgt spid="122"/>
                                        </p:tgtEl>
                                        <p:attrNameLst>
                                          <p:attrName>ppt_w</p:attrName>
                                        </p:attrNameLst>
                                      </p:cBhvr>
                                      <p:tavLst>
                                        <p:tav tm="0">
                                          <p:val>
                                            <p:fltVal val="0"/>
                                          </p:val>
                                        </p:tav>
                                        <p:tav tm="100000">
                                          <p:val>
                                            <p:strVal val="#ppt_w"/>
                                          </p:val>
                                        </p:tav>
                                      </p:tavLst>
                                    </p:anim>
                                    <p:anim calcmode="lin" valueType="num">
                                      <p:cBhvr>
                                        <p:cTn id="8" dur="1000" fill="hold"/>
                                        <p:tgtEl>
                                          <p:spTgt spid="122"/>
                                        </p:tgtEl>
                                        <p:attrNameLst>
                                          <p:attrName>ppt_h</p:attrName>
                                        </p:attrNameLst>
                                      </p:cBhvr>
                                      <p:tavLst>
                                        <p:tav tm="0">
                                          <p:val>
                                            <p:fltVal val="0"/>
                                          </p:val>
                                        </p:tav>
                                        <p:tav tm="100000">
                                          <p:val>
                                            <p:strVal val="#ppt_h"/>
                                          </p:val>
                                        </p:tav>
                                      </p:tavLst>
                                    </p:anim>
                                    <p:anim calcmode="lin" valueType="num">
                                      <p:cBhvr>
                                        <p:cTn id="9" dur="1000" fill="hold"/>
                                        <p:tgtEl>
                                          <p:spTgt spid="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Class="entr" nodeType="afterEffect" presetSubtype="8" presetID="2" grpId="2" fill="hold">
                                  <p:stCondLst>
                                    <p:cond delay="0"/>
                                  </p:stCondLst>
                                  <p:iterate type="lt" backwards="0">
                                    <p:tmAbs val="0"/>
                                  </p:iterate>
                                  <p:childTnLst>
                                    <p:set>
                                      <p:cBhvr>
                                        <p:cTn id="13" fill="hold"/>
                                        <p:tgtEl>
                                          <p:spTgt spid="120">
                                            <p:bg/>
                                          </p:spTgt>
                                        </p:tgtEl>
                                        <p:attrNameLst>
                                          <p:attrName>style.visibility</p:attrName>
                                        </p:attrNameLst>
                                      </p:cBhvr>
                                      <p:to>
                                        <p:strVal val="visible"/>
                                      </p:to>
                                    </p:set>
                                    <p:anim calcmode="lin" valueType="num">
                                      <p:cBhvr>
                                        <p:cTn id="14" dur="1000" fill="hold"/>
                                        <p:tgtEl>
                                          <p:spTgt spid="120">
                                            <p:bg/>
                                          </p:spTgt>
                                        </p:tgtEl>
                                        <p:attrNameLst>
                                          <p:attrName>ppt_x</p:attrName>
                                        </p:attrNameLst>
                                      </p:cBhvr>
                                      <p:tavLst>
                                        <p:tav tm="0">
                                          <p:val>
                                            <p:strVal val="0-#ppt_w/2"/>
                                          </p:val>
                                        </p:tav>
                                        <p:tav tm="100000">
                                          <p:val>
                                            <p:strVal val="#ppt_x"/>
                                          </p:val>
                                        </p:tav>
                                      </p:tavLst>
                                    </p:anim>
                                    <p:anim calcmode="lin" valueType="num">
                                      <p:cBhvr>
                                        <p:cTn id="15" dur="1000" fill="hold"/>
                                        <p:tgtEl>
                                          <p:spTgt spid="120">
                                            <p:bg/>
                                          </p:spTgt>
                                        </p:tgtEl>
                                        <p:attrNameLst>
                                          <p:attrName>ppt_y</p:attrName>
                                        </p:attrNameLst>
                                      </p:cBhvr>
                                      <p:tavLst>
                                        <p:tav tm="0">
                                          <p:val>
                                            <p:strVal val="#ppt_y"/>
                                          </p:val>
                                        </p:tav>
                                        <p:tav tm="100000">
                                          <p:val>
                                            <p:strVal val="#ppt_y"/>
                                          </p:val>
                                        </p:tav>
                                      </p:tavLst>
                                    </p:anim>
                                  </p:childTnLst>
                                </p:cTn>
                              </p:par>
                              <p:par>
                                <p:cTn id="16" presetClass="entr" nodeType="withEffect" presetSubtype="8" presetID="2" grpId="2" fill="hold">
                                  <p:stCondLst>
                                    <p:cond delay="0"/>
                                  </p:stCondLst>
                                  <p:iterate type="lt" backwards="0">
                                    <p:tmAbs val="0"/>
                                  </p:iterate>
                                  <p:childTnLst>
                                    <p:set>
                                      <p:cBhvr>
                                        <p:cTn id="17" fill="hold"/>
                                        <p:tgtEl>
                                          <p:spTgt spid="120">
                                            <p:txEl>
                                              <p:pRg st="0" end="0"/>
                                            </p:txEl>
                                          </p:spTgt>
                                        </p:tgtEl>
                                        <p:attrNameLst>
                                          <p:attrName>style.visibility</p:attrName>
                                        </p:attrNameLst>
                                      </p:cBhvr>
                                      <p:to>
                                        <p:strVal val="visible"/>
                                      </p:to>
                                    </p:set>
                                    <p:anim calcmode="lin" valueType="num">
                                      <p:cBhvr>
                                        <p:cTn id="18" dur="1000" fill="hold"/>
                                        <p:tgtEl>
                                          <p:spTgt spid="120">
                                            <p:txEl>
                                              <p:pRg st="0" end="0"/>
                                            </p:txEl>
                                          </p:spTgt>
                                        </p:tgtEl>
                                        <p:attrNameLst>
                                          <p:attrName>ppt_x</p:attrName>
                                        </p:attrNameLst>
                                      </p:cBhvr>
                                      <p:tavLst>
                                        <p:tav tm="0">
                                          <p:val>
                                            <p:strVal val="0-#ppt_w/2"/>
                                          </p:val>
                                        </p:tav>
                                        <p:tav tm="100000">
                                          <p:val>
                                            <p:strVal val="#ppt_x"/>
                                          </p:val>
                                        </p:tav>
                                      </p:tavLst>
                                    </p:anim>
                                    <p:anim calcmode="lin" valueType="num">
                                      <p:cBhvr>
                                        <p:cTn id="19" dur="1000" fill="hold"/>
                                        <p:tgtEl>
                                          <p:spTgt spid="1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 grpId="2" fill="hold">
                                  <p:stCondLst>
                                    <p:cond delay="0"/>
                                  </p:stCondLst>
                                  <p:iterate type="lt" backwards="0">
                                    <p:tmAbs val="0"/>
                                  </p:iterate>
                                  <p:childTnLst>
                                    <p:set>
                                      <p:cBhvr>
                                        <p:cTn id="23" fill="hold"/>
                                        <p:tgtEl>
                                          <p:spTgt spid="120">
                                            <p:txEl>
                                              <p:pRg st="1" end="1"/>
                                            </p:txEl>
                                          </p:spTgt>
                                        </p:tgtEl>
                                        <p:attrNameLst>
                                          <p:attrName>style.visibility</p:attrName>
                                        </p:attrNameLst>
                                      </p:cBhvr>
                                      <p:to>
                                        <p:strVal val="visible"/>
                                      </p:to>
                                    </p:set>
                                    <p:anim calcmode="lin" valueType="num">
                                      <p:cBhvr>
                                        <p:cTn id="24" dur="1000" fill="hold"/>
                                        <p:tgtEl>
                                          <p:spTgt spid="120">
                                            <p:txEl>
                                              <p:pRg st="1" end="1"/>
                                            </p:txEl>
                                          </p:spTgt>
                                        </p:tgtEl>
                                        <p:attrNameLst>
                                          <p:attrName>ppt_x</p:attrName>
                                        </p:attrNameLst>
                                      </p:cBhvr>
                                      <p:tavLst>
                                        <p:tav tm="0">
                                          <p:val>
                                            <p:strVal val="0-#ppt_w/2"/>
                                          </p:val>
                                        </p:tav>
                                        <p:tav tm="100000">
                                          <p:val>
                                            <p:strVal val="#ppt_x"/>
                                          </p:val>
                                        </p:tav>
                                      </p:tavLst>
                                    </p:anim>
                                    <p:anim calcmode="lin" valueType="num">
                                      <p:cBhvr>
                                        <p:cTn id="25" dur="1000" fill="hold"/>
                                        <p:tgtEl>
                                          <p:spTgt spid="120">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Class="entr" nodeType="afterEffect" presetSubtype="8" presetID="2" grpId="2" fill="hold">
                                  <p:stCondLst>
                                    <p:cond delay="0"/>
                                  </p:stCondLst>
                                  <p:iterate type="lt" backwards="0">
                                    <p:tmAbs val="0"/>
                                  </p:iterate>
                                  <p:childTnLst>
                                    <p:set>
                                      <p:cBhvr>
                                        <p:cTn id="28" fill="hold"/>
                                        <p:tgtEl>
                                          <p:spTgt spid="120">
                                            <p:txEl>
                                              <p:pRg st="2" end="2"/>
                                            </p:txEl>
                                          </p:spTgt>
                                        </p:tgtEl>
                                        <p:attrNameLst>
                                          <p:attrName>style.visibility</p:attrName>
                                        </p:attrNameLst>
                                      </p:cBhvr>
                                      <p:to>
                                        <p:strVal val="visible"/>
                                      </p:to>
                                    </p:set>
                                    <p:anim calcmode="lin" valueType="num">
                                      <p:cBhvr>
                                        <p:cTn id="29" dur="1000" fill="hold"/>
                                        <p:tgtEl>
                                          <p:spTgt spid="120">
                                            <p:txEl>
                                              <p:pRg st="2" end="2"/>
                                            </p:txEl>
                                          </p:spTgt>
                                        </p:tgtEl>
                                        <p:attrNameLst>
                                          <p:attrName>ppt_x</p:attrName>
                                        </p:attrNameLst>
                                      </p:cBhvr>
                                      <p:tavLst>
                                        <p:tav tm="0">
                                          <p:val>
                                            <p:strVal val="0-#ppt_w/2"/>
                                          </p:val>
                                        </p:tav>
                                        <p:tav tm="100000">
                                          <p:val>
                                            <p:strVal val="#ppt_x"/>
                                          </p:val>
                                        </p:tav>
                                      </p:tavLst>
                                    </p:anim>
                                    <p:anim calcmode="lin" valueType="num">
                                      <p:cBhvr>
                                        <p:cTn id="30" dur="1000" fill="hold"/>
                                        <p:tgtEl>
                                          <p:spTgt spid="1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2" fill="hold">
                                  <p:stCondLst>
                                    <p:cond delay="0"/>
                                  </p:stCondLst>
                                  <p:iterate type="lt" backwards="0">
                                    <p:tmAbs val="0"/>
                                  </p:iterate>
                                  <p:childTnLst>
                                    <p:set>
                                      <p:cBhvr>
                                        <p:cTn id="34" fill="hold"/>
                                        <p:tgtEl>
                                          <p:spTgt spid="120">
                                            <p:txEl>
                                              <p:pRg st="3" end="3"/>
                                            </p:txEl>
                                          </p:spTgt>
                                        </p:tgtEl>
                                        <p:attrNameLst>
                                          <p:attrName>style.visibility</p:attrName>
                                        </p:attrNameLst>
                                      </p:cBhvr>
                                      <p:to>
                                        <p:strVal val="visible"/>
                                      </p:to>
                                    </p:set>
                                    <p:anim calcmode="lin" valueType="num">
                                      <p:cBhvr>
                                        <p:cTn id="35" dur="1000" fill="hold"/>
                                        <p:tgtEl>
                                          <p:spTgt spid="120">
                                            <p:txEl>
                                              <p:pRg st="3" end="3"/>
                                            </p:txEl>
                                          </p:spTgt>
                                        </p:tgtEl>
                                        <p:attrNameLst>
                                          <p:attrName>ppt_x</p:attrName>
                                        </p:attrNameLst>
                                      </p:cBhvr>
                                      <p:tavLst>
                                        <p:tav tm="0">
                                          <p:val>
                                            <p:strVal val="0-#ppt_w/2"/>
                                          </p:val>
                                        </p:tav>
                                        <p:tav tm="100000">
                                          <p:val>
                                            <p:strVal val="#ppt_x"/>
                                          </p:val>
                                        </p:tav>
                                      </p:tavLst>
                                    </p:anim>
                                    <p:anim calcmode="lin" valueType="num">
                                      <p:cBhvr>
                                        <p:cTn id="36" dur="1000" fill="hold"/>
                                        <p:tgtEl>
                                          <p:spTgt spid="120">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Class="entr" nodeType="afterEffect" presetSubtype="8" presetID="2" grpId="2" fill="hold">
                                  <p:stCondLst>
                                    <p:cond delay="0"/>
                                  </p:stCondLst>
                                  <p:iterate type="lt" backwards="0">
                                    <p:tmAbs val="0"/>
                                  </p:iterate>
                                  <p:childTnLst>
                                    <p:set>
                                      <p:cBhvr>
                                        <p:cTn id="39" fill="hold"/>
                                        <p:tgtEl>
                                          <p:spTgt spid="120">
                                            <p:txEl>
                                              <p:pRg st="4" end="4"/>
                                            </p:txEl>
                                          </p:spTgt>
                                        </p:tgtEl>
                                        <p:attrNameLst>
                                          <p:attrName>style.visibility</p:attrName>
                                        </p:attrNameLst>
                                      </p:cBhvr>
                                      <p:to>
                                        <p:strVal val="visible"/>
                                      </p:to>
                                    </p:set>
                                    <p:anim calcmode="lin" valueType="num">
                                      <p:cBhvr>
                                        <p:cTn id="40" dur="1000" fill="hold"/>
                                        <p:tgtEl>
                                          <p:spTgt spid="120">
                                            <p:txEl>
                                              <p:pRg st="4" end="4"/>
                                            </p:txEl>
                                          </p:spTgt>
                                        </p:tgtEl>
                                        <p:attrNameLst>
                                          <p:attrName>ppt_x</p:attrName>
                                        </p:attrNameLst>
                                      </p:cBhvr>
                                      <p:tavLst>
                                        <p:tav tm="0">
                                          <p:val>
                                            <p:strVal val="0-#ppt_w/2"/>
                                          </p:val>
                                        </p:tav>
                                        <p:tav tm="100000">
                                          <p:val>
                                            <p:strVal val="#ppt_x"/>
                                          </p:val>
                                        </p:tav>
                                      </p:tavLst>
                                    </p:anim>
                                    <p:anim calcmode="lin" valueType="num">
                                      <p:cBhvr>
                                        <p:cTn id="41" dur="1000" fill="hold"/>
                                        <p:tgtEl>
                                          <p:spTgt spid="12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32" presetID="4" grpId="3" fill="hold">
                                  <p:stCondLst>
                                    <p:cond delay="0"/>
                                  </p:stCondLst>
                                  <p:iterate type="el" backwards="0">
                                    <p:tmAbs val="0"/>
                                  </p:iterate>
                                  <p:childTnLst>
                                    <p:set>
                                      <p:cBhvr>
                                        <p:cTn id="45" fill="hold"/>
                                        <p:tgtEl>
                                          <p:spTgt spid="121">
                                            <p:bg/>
                                          </p:spTgt>
                                        </p:tgtEl>
                                        <p:attrNameLst>
                                          <p:attrName>style.visibility</p:attrName>
                                        </p:attrNameLst>
                                      </p:cBhvr>
                                      <p:to>
                                        <p:strVal val="visible"/>
                                      </p:to>
                                    </p:set>
                                    <p:animEffect filter="box(out)" transition="in">
                                      <p:cBhvr>
                                        <p:cTn id="46" dur="3000"/>
                                        <p:tgtEl>
                                          <p:spTgt spid="121">
                                            <p:bg/>
                                          </p:spTgt>
                                        </p:tgtEl>
                                      </p:cBhvr>
                                    </p:animEffect>
                                  </p:childTnLst>
                                </p:cTn>
                              </p:par>
                              <p:par>
                                <p:cTn id="47" presetClass="entr" nodeType="withEffect" presetSubtype="32" presetID="4" grpId="3" fill="hold">
                                  <p:stCondLst>
                                    <p:cond delay="0"/>
                                  </p:stCondLst>
                                  <p:iterate type="el" backwards="0">
                                    <p:tmAbs val="0"/>
                                  </p:iterate>
                                  <p:childTnLst>
                                    <p:set>
                                      <p:cBhvr>
                                        <p:cTn id="48" fill="hold"/>
                                        <p:tgtEl>
                                          <p:spTgt spid="121">
                                            <p:txEl>
                                              <p:pRg st="0" end="0"/>
                                            </p:txEl>
                                          </p:spTgt>
                                        </p:tgtEl>
                                        <p:attrNameLst>
                                          <p:attrName>style.visibility</p:attrName>
                                        </p:attrNameLst>
                                      </p:cBhvr>
                                      <p:to>
                                        <p:strVal val="visible"/>
                                      </p:to>
                                    </p:set>
                                    <p:animEffect filter="box(out)" transition="in">
                                      <p:cBhvr>
                                        <p:cTn id="49" dur="3000"/>
                                        <p:tgtEl>
                                          <p:spTgt spid="12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32" presetID="4" grpId="3" fill="hold">
                                  <p:stCondLst>
                                    <p:cond delay="0"/>
                                  </p:stCondLst>
                                  <p:iterate type="el" backwards="0">
                                    <p:tmAbs val="0"/>
                                  </p:iterate>
                                  <p:childTnLst>
                                    <p:set>
                                      <p:cBhvr>
                                        <p:cTn id="53" fill="hold"/>
                                        <p:tgtEl>
                                          <p:spTgt spid="121">
                                            <p:txEl>
                                              <p:pRg st="1" end="1"/>
                                            </p:txEl>
                                          </p:spTgt>
                                        </p:tgtEl>
                                        <p:attrNameLst>
                                          <p:attrName>style.visibility</p:attrName>
                                        </p:attrNameLst>
                                      </p:cBhvr>
                                      <p:to>
                                        <p:strVal val="visible"/>
                                      </p:to>
                                    </p:set>
                                    <p:animEffect filter="box(out)" transition="in">
                                      <p:cBhvr>
                                        <p:cTn id="54" dur="3000"/>
                                        <p:tgtEl>
                                          <p:spTgt spid="121">
                                            <p:txEl>
                                              <p:pRg st="1" end="1"/>
                                            </p:txEl>
                                          </p:spTgt>
                                        </p:tgtEl>
                                      </p:cBhvr>
                                    </p:animEffect>
                                  </p:childTnLst>
                                </p:cTn>
                              </p:par>
                            </p:childTnLst>
                          </p:cTn>
                        </p:par>
                        <p:par>
                          <p:cTn id="55" fill="hold">
                            <p:stCondLst>
                              <p:cond delay="3000"/>
                            </p:stCondLst>
                            <p:childTnLst>
                              <p:par>
                                <p:cTn id="56" presetClass="entr" nodeType="afterEffect" presetSubtype="32" presetID="23" grpId="4" fill="hold">
                                  <p:stCondLst>
                                    <p:cond delay="0"/>
                                  </p:stCondLst>
                                  <p:iterate type="el" backwards="0">
                                    <p:tmAbs val="0"/>
                                  </p:iterate>
                                  <p:childTnLst>
                                    <p:set>
                                      <p:cBhvr>
                                        <p:cTn id="57" fill="hold"/>
                                        <p:tgtEl>
                                          <p:spTgt spid="123"/>
                                        </p:tgtEl>
                                        <p:attrNameLst>
                                          <p:attrName>style.visibility</p:attrName>
                                        </p:attrNameLst>
                                      </p:cBhvr>
                                      <p:to>
                                        <p:strVal val="visible"/>
                                      </p:to>
                                    </p:set>
                                    <p:anim calcmode="lin" valueType="num">
                                      <p:cBhvr>
                                        <p:cTn id="58" dur="1000" fill="hold"/>
                                        <p:tgtEl>
                                          <p:spTgt spid="123"/>
                                        </p:tgtEl>
                                        <p:attrNameLst>
                                          <p:attrName>ppt_w</p:attrName>
                                        </p:attrNameLst>
                                      </p:cBhvr>
                                      <p:tavLst>
                                        <p:tav tm="0">
                                          <p:val>
                                            <p:strVal val="4*#ppt_w"/>
                                          </p:val>
                                        </p:tav>
                                        <p:tav tm="100000">
                                          <p:val>
                                            <p:strVal val="#ppt_w"/>
                                          </p:val>
                                        </p:tav>
                                      </p:tavLst>
                                    </p:anim>
                                    <p:anim calcmode="lin" valueType="num">
                                      <p:cBhvr>
                                        <p:cTn id="59" dur="1000" fill="hold"/>
                                        <p:tgtEl>
                                          <p:spTgt spid="123"/>
                                        </p:tgtEl>
                                        <p:attrNameLst>
                                          <p:attrName>ppt_h</p:attrName>
                                        </p:attrNameLst>
                                      </p:cBhvr>
                                      <p:tavLst>
                                        <p:tav tm="0">
                                          <p:val>
                                            <p:strVal val="4*#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32" presetID="4" grpId="3" fill="hold">
                                  <p:stCondLst>
                                    <p:cond delay="0"/>
                                  </p:stCondLst>
                                  <p:iterate type="el" backwards="0">
                                    <p:tmAbs val="0"/>
                                  </p:iterate>
                                  <p:childTnLst>
                                    <p:set>
                                      <p:cBhvr>
                                        <p:cTn id="63" fill="hold"/>
                                        <p:tgtEl>
                                          <p:spTgt spid="121">
                                            <p:txEl>
                                              <p:pRg st="2" end="2"/>
                                            </p:txEl>
                                          </p:spTgt>
                                        </p:tgtEl>
                                        <p:attrNameLst>
                                          <p:attrName>style.visibility</p:attrName>
                                        </p:attrNameLst>
                                      </p:cBhvr>
                                      <p:to>
                                        <p:strVal val="visible"/>
                                      </p:to>
                                    </p:set>
                                    <p:animEffect filter="box(out)" transition="in">
                                      <p:cBhvr>
                                        <p:cTn id="64" dur="3000"/>
                                        <p:tgtEl>
                                          <p:spTgt spid="121">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32" presetID="4" grpId="3" fill="hold">
                                  <p:stCondLst>
                                    <p:cond delay="0"/>
                                  </p:stCondLst>
                                  <p:iterate type="el" backwards="0">
                                    <p:tmAbs val="0"/>
                                  </p:iterate>
                                  <p:childTnLst>
                                    <p:set>
                                      <p:cBhvr>
                                        <p:cTn id="68" fill="hold"/>
                                        <p:tgtEl>
                                          <p:spTgt spid="121">
                                            <p:txEl>
                                              <p:pRg st="3" end="3"/>
                                            </p:txEl>
                                          </p:spTgt>
                                        </p:tgtEl>
                                        <p:attrNameLst>
                                          <p:attrName>style.visibility</p:attrName>
                                        </p:attrNameLst>
                                      </p:cBhvr>
                                      <p:to>
                                        <p:strVal val="visible"/>
                                      </p:to>
                                    </p:set>
                                    <p:animEffect filter="box(out)" transition="in">
                                      <p:cBhvr>
                                        <p:cTn id="69" dur="3000"/>
                                        <p:tgtEl>
                                          <p:spTgt spid="121">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Class="entr" nodeType="clickEffect" presetSubtype="32" presetID="4" grpId="3" fill="hold">
                                  <p:stCondLst>
                                    <p:cond delay="0"/>
                                  </p:stCondLst>
                                  <p:iterate type="el" backwards="0">
                                    <p:tmAbs val="0"/>
                                  </p:iterate>
                                  <p:childTnLst>
                                    <p:set>
                                      <p:cBhvr>
                                        <p:cTn id="73" fill="hold"/>
                                        <p:tgtEl>
                                          <p:spTgt spid="121">
                                            <p:txEl>
                                              <p:pRg st="4" end="4"/>
                                            </p:txEl>
                                          </p:spTgt>
                                        </p:tgtEl>
                                        <p:attrNameLst>
                                          <p:attrName>style.visibility</p:attrName>
                                        </p:attrNameLst>
                                      </p:cBhvr>
                                      <p:to>
                                        <p:strVal val="visible"/>
                                      </p:to>
                                    </p:set>
                                    <p:animEffect filter="box(out)" transition="in">
                                      <p:cBhvr>
                                        <p:cTn id="74" dur="3000"/>
                                        <p:tgtEl>
                                          <p:spTgt spid="12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0" grpId="2"/>
      <p:bldP build="whole" bldLvl="1" animBg="1" rev="0" advAuto="0" spid="122" grpId="1"/>
      <p:bldP build="p" bldLvl="5" animBg="1" rev="0" advAuto="0" spid="121" grpId="3"/>
      <p:bldP build="whole" bldLvl="1" animBg="1" rev="0" advAuto="0" spid="123"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3.) Procedure Detour  (Genesis 16-17)"/>
          <p:cNvSpPr txBox="1"/>
          <p:nvPr>
            <p:ph type="title"/>
          </p:nvPr>
        </p:nvSpPr>
        <p:spPr>
          <a:xfrm>
            <a:off x="1497012" y="0"/>
            <a:ext cx="11469495" cy="735435"/>
          </a:xfrm>
          <a:prstGeom prst="rect">
            <a:avLst/>
          </a:prstGeom>
        </p:spPr>
        <p:txBody>
          <a:bodyPr/>
          <a:lstStyle/>
          <a:p>
            <a:pPr/>
            <a:r>
              <a:t>3.) Procedure Detour  (Genesis 16-17)</a:t>
            </a:r>
          </a:p>
        </p:txBody>
      </p:sp>
      <p:sp>
        <p:nvSpPr>
          <p:cNvPr id="128" name="3) The consequences…"/>
          <p:cNvSpPr txBox="1"/>
          <p:nvPr/>
        </p:nvSpPr>
        <p:spPr>
          <a:xfrm>
            <a:off x="1497012" y="1784188"/>
            <a:ext cx="11112069" cy="569413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lgn="l">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900"/>
            </a:pPr>
            <a:r>
              <a:t>3) The consequences</a:t>
            </a:r>
          </a:p>
          <a:p>
            <a:pPr lvl="2" indent="457200" algn="l">
              <a:spcBef>
                <a:spcPts val="1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600"/>
            </a:pPr>
            <a:r>
              <a:t>Self-reliance is a huge problem.</a:t>
            </a:r>
          </a:p>
          <a:p>
            <a:pPr marL="638175" indent="-257175" algn="l">
              <a:spcBef>
                <a:spcPts val="1200"/>
              </a:spcBef>
              <a:buSzPct val="100000"/>
              <a:buChar char="•"/>
              <a:defRPr sz="2800"/>
            </a:pPr>
            <a:r>
              <a:t>Ishmael’s descendants became a major threat towards Israel </a:t>
            </a:r>
            <a:br/>
            <a:r>
              <a:t>(against Isaac the Promised son)</a:t>
            </a:r>
          </a:p>
          <a:p>
            <a:pPr marL="638175" indent="-257175" algn="l">
              <a:spcBef>
                <a:spcPts val="1200"/>
              </a:spcBef>
              <a:buSzPct val="100000"/>
              <a:buChar char="•"/>
              <a:defRPr sz="2800"/>
            </a:pPr>
            <a:r>
              <a:t>Further difficulties in Abraham and Sarah’s marriage (cf. Gen 16)</a:t>
            </a:r>
          </a:p>
          <a:p>
            <a:pPr marL="638175" indent="-257175" algn="l">
              <a:spcBef>
                <a:spcPts val="1200"/>
              </a:spcBef>
              <a:buSzPct val="100000"/>
              <a:buChar char="•"/>
              <a:defRPr sz="2800"/>
            </a:pPr>
            <a:r>
              <a:t>Unable to prove God’s faithfulness in his own life</a:t>
            </a:r>
          </a:p>
          <a:p>
            <a:pPr marL="638175" indent="-257175" algn="l">
              <a:spcBef>
                <a:spcPts val="1200"/>
              </a:spcBef>
              <a:buSzPct val="100000"/>
              <a:buChar char="•"/>
              <a:defRPr sz="2800"/>
            </a:pPr>
            <a:r>
              <a:t>Poor testimony to the world. (“I didn’t think there is such a God.”)</a:t>
            </a:r>
          </a:p>
          <a:p>
            <a:pPr algn="l">
              <a:spcBef>
                <a:spcPts val="3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900"/>
            </a:pPr>
            <a:r>
              <a:t>4) God’s solution</a:t>
            </a:r>
          </a:p>
          <a:p>
            <a:pPr algn="l">
              <a:spcBef>
                <a:spcPts val="1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pPr>
            <a:r>
              <a:t>God wants us to withstand the enemy’s testing and endure the tests set before us.</a:t>
            </a:r>
          </a:p>
        </p:txBody>
      </p:sp>
      <p:sp>
        <p:nvSpPr>
          <p:cNvPr id="129" name="Doing things in ways you shouldn’t"/>
          <p:cNvSpPr txBox="1"/>
          <p:nvPr/>
        </p:nvSpPr>
        <p:spPr>
          <a:xfrm>
            <a:off x="4765410" y="740522"/>
            <a:ext cx="5403618" cy="512532"/>
          </a:xfrm>
          <a:prstGeom prst="rect">
            <a:avLst/>
          </a:prstGeom>
          <a:solidFill>
            <a:srgbClr val="F8C749"/>
          </a:solid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wrap="none" lIns="65023" tIns="65023" rIns="65023" bIns="65023" anchor="ctr">
            <a:spAutoFit/>
          </a:bodyPr>
          <a:lstStyle>
            <a:lvl1pPr algn="l">
              <a:spcBef>
                <a:spcPts val="3700"/>
              </a:spcBef>
              <a:defRPr sz="2700"/>
            </a:lvl1pPr>
          </a:lstStyle>
          <a:p>
            <a:pPr/>
            <a:r>
              <a:t>Doing things in ways you shouldn’t</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29"/>
                                        </p:tgtEl>
                                        <p:attrNameLst>
                                          <p:attrName>style.visibility</p:attrName>
                                        </p:attrNameLst>
                                      </p:cBhvr>
                                      <p:to>
                                        <p:strVal val="visible"/>
                                      </p:to>
                                    </p:set>
                                    <p:anim calcmode="lin" valueType="num">
                                      <p:cBhvr>
                                        <p:cTn id="7" dur="1000" fill="hold"/>
                                        <p:tgtEl>
                                          <p:spTgt spid="129"/>
                                        </p:tgtEl>
                                        <p:attrNameLst>
                                          <p:attrName>ppt_w</p:attrName>
                                        </p:attrNameLst>
                                      </p:cBhvr>
                                      <p:tavLst>
                                        <p:tav tm="0">
                                          <p:val>
                                            <p:fltVal val="0"/>
                                          </p:val>
                                        </p:tav>
                                        <p:tav tm="100000">
                                          <p:val>
                                            <p:strVal val="#ppt_w"/>
                                          </p:val>
                                        </p:tav>
                                      </p:tavLst>
                                    </p:anim>
                                    <p:anim calcmode="lin" valueType="num">
                                      <p:cBhvr>
                                        <p:cTn id="8" dur="1000" fill="hold"/>
                                        <p:tgtEl>
                                          <p:spTgt spid="129"/>
                                        </p:tgtEl>
                                        <p:attrNameLst>
                                          <p:attrName>ppt_h</p:attrName>
                                        </p:attrNameLst>
                                      </p:cBhvr>
                                      <p:tavLst>
                                        <p:tav tm="0">
                                          <p:val>
                                            <p:fltVal val="0"/>
                                          </p:val>
                                        </p:tav>
                                        <p:tav tm="100000">
                                          <p:val>
                                            <p:strVal val="#ppt_h"/>
                                          </p:val>
                                        </p:tav>
                                      </p:tavLst>
                                    </p:anim>
                                    <p:anim calcmode="lin" valueType="num">
                                      <p:cBhvr>
                                        <p:cTn id="9" dur="1000" fill="hold"/>
                                        <p:tgtEl>
                                          <p:spTgt spid="12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Class="entr" nodeType="afterEffect" presetSubtype="1" presetID="22" grpId="2" fill="hold">
                                  <p:stCondLst>
                                    <p:cond delay="0"/>
                                  </p:stCondLst>
                                  <p:iterate type="el" backwards="0">
                                    <p:tmAbs val="0"/>
                                  </p:iterate>
                                  <p:childTnLst>
                                    <p:set>
                                      <p:cBhvr>
                                        <p:cTn id="13" fill="hold"/>
                                        <p:tgtEl>
                                          <p:spTgt spid="128">
                                            <p:bg/>
                                          </p:spTgt>
                                        </p:tgtEl>
                                        <p:attrNameLst>
                                          <p:attrName>style.visibility</p:attrName>
                                        </p:attrNameLst>
                                      </p:cBhvr>
                                      <p:to>
                                        <p:strVal val="visible"/>
                                      </p:to>
                                    </p:set>
                                    <p:animEffect filter="wipe(up)" transition="in">
                                      <p:cBhvr>
                                        <p:cTn id="14" dur="2500"/>
                                        <p:tgtEl>
                                          <p:spTgt spid="128">
                                            <p:bg/>
                                          </p:spTgt>
                                        </p:tgtEl>
                                      </p:cBhvr>
                                    </p:animEffect>
                                  </p:childTnLst>
                                </p:cTn>
                              </p:par>
                              <p:par>
                                <p:cTn id="15" presetClass="entr" nodeType="withEffect" presetSubtype="1" presetID="22" grpId="2" fill="hold">
                                  <p:stCondLst>
                                    <p:cond delay="0"/>
                                  </p:stCondLst>
                                  <p:iterate type="el" backwards="0">
                                    <p:tmAbs val="0"/>
                                  </p:iterate>
                                  <p:childTnLst>
                                    <p:set>
                                      <p:cBhvr>
                                        <p:cTn id="16" fill="hold"/>
                                        <p:tgtEl>
                                          <p:spTgt spid="128">
                                            <p:txEl>
                                              <p:pRg st="0" end="0"/>
                                            </p:txEl>
                                          </p:spTgt>
                                        </p:tgtEl>
                                        <p:attrNameLst>
                                          <p:attrName>style.visibility</p:attrName>
                                        </p:attrNameLst>
                                      </p:cBhvr>
                                      <p:to>
                                        <p:strVal val="visible"/>
                                      </p:to>
                                    </p:set>
                                    <p:animEffect filter="wipe(up)" transition="in">
                                      <p:cBhvr>
                                        <p:cTn id="17" dur="2500"/>
                                        <p:tgtEl>
                                          <p:spTgt spid="128">
                                            <p:txEl>
                                              <p:pRg st="0" end="0"/>
                                            </p:txEl>
                                          </p:spTgt>
                                        </p:tgtEl>
                                      </p:cBhvr>
                                    </p:animEffect>
                                  </p:childTnLst>
                                </p:cTn>
                              </p:par>
                              <p:par>
                                <p:cTn id="18" presetClass="entr" nodeType="withEffect" presetSubtype="1" presetID="22" grpId="2" fill="hold">
                                  <p:stCondLst>
                                    <p:cond delay="0"/>
                                  </p:stCondLst>
                                  <p:iterate type="el" backwards="0">
                                    <p:tmAbs val="0"/>
                                  </p:iterate>
                                  <p:childTnLst>
                                    <p:set>
                                      <p:cBhvr>
                                        <p:cTn id="19" fill="hold"/>
                                        <p:tgtEl>
                                          <p:spTgt spid="128">
                                            <p:txEl>
                                              <p:pRg st="1" end="1"/>
                                            </p:txEl>
                                          </p:spTgt>
                                        </p:tgtEl>
                                        <p:attrNameLst>
                                          <p:attrName>style.visibility</p:attrName>
                                        </p:attrNameLst>
                                      </p:cBhvr>
                                      <p:to>
                                        <p:strVal val="visible"/>
                                      </p:to>
                                    </p:set>
                                    <p:animEffect filter="wipe(up)" transition="in">
                                      <p:cBhvr>
                                        <p:cTn id="20" dur="2500"/>
                                        <p:tgtEl>
                                          <p:spTgt spid="128">
                                            <p:txEl>
                                              <p:pRg st="1" end="1"/>
                                            </p:txEl>
                                          </p:spTgt>
                                        </p:tgtEl>
                                      </p:cBhvr>
                                    </p:animEffect>
                                  </p:childTnLst>
                                </p:cTn>
                              </p:par>
                            </p:childTnLst>
                          </p:cTn>
                        </p:par>
                        <p:par>
                          <p:cTn id="21" fill="hold">
                            <p:stCondLst>
                              <p:cond delay="3500"/>
                            </p:stCondLst>
                            <p:childTnLst>
                              <p:par>
                                <p:cTn id="22" presetClass="entr" nodeType="afterEffect" presetSubtype="1" presetID="22" grpId="2" fill="hold">
                                  <p:stCondLst>
                                    <p:cond delay="0"/>
                                  </p:stCondLst>
                                  <p:iterate type="el" backwards="0">
                                    <p:tmAbs val="0"/>
                                  </p:iterate>
                                  <p:childTnLst>
                                    <p:set>
                                      <p:cBhvr>
                                        <p:cTn id="23" fill="hold"/>
                                        <p:tgtEl>
                                          <p:spTgt spid="128">
                                            <p:txEl>
                                              <p:pRg st="2" end="2"/>
                                            </p:txEl>
                                          </p:spTgt>
                                        </p:tgtEl>
                                        <p:attrNameLst>
                                          <p:attrName>style.visibility</p:attrName>
                                        </p:attrNameLst>
                                      </p:cBhvr>
                                      <p:to>
                                        <p:strVal val="visible"/>
                                      </p:to>
                                    </p:set>
                                    <p:animEffect filter="wipe(up)" transition="in">
                                      <p:cBhvr>
                                        <p:cTn id="24" dur="2500"/>
                                        <p:tgtEl>
                                          <p:spTgt spid="12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2" grpId="2" fill="hold">
                                  <p:stCondLst>
                                    <p:cond delay="0"/>
                                  </p:stCondLst>
                                  <p:iterate type="el" backwards="0">
                                    <p:tmAbs val="0"/>
                                  </p:iterate>
                                  <p:childTnLst>
                                    <p:set>
                                      <p:cBhvr>
                                        <p:cTn id="28" fill="hold"/>
                                        <p:tgtEl>
                                          <p:spTgt spid="128">
                                            <p:txEl>
                                              <p:pRg st="3" end="3"/>
                                            </p:txEl>
                                          </p:spTgt>
                                        </p:tgtEl>
                                        <p:attrNameLst>
                                          <p:attrName>style.visibility</p:attrName>
                                        </p:attrNameLst>
                                      </p:cBhvr>
                                      <p:to>
                                        <p:strVal val="visible"/>
                                      </p:to>
                                    </p:set>
                                    <p:animEffect filter="wipe(up)" transition="in">
                                      <p:cBhvr>
                                        <p:cTn id="29" dur="2500"/>
                                        <p:tgtEl>
                                          <p:spTgt spid="128">
                                            <p:txEl>
                                              <p:pRg st="3" end="3"/>
                                            </p:txEl>
                                          </p:spTgt>
                                        </p:tgtEl>
                                      </p:cBhvr>
                                    </p:animEffect>
                                  </p:childTnLst>
                                </p:cTn>
                              </p:par>
                            </p:childTnLst>
                          </p:cTn>
                        </p:par>
                        <p:par>
                          <p:cTn id="30" fill="hold">
                            <p:stCondLst>
                              <p:cond delay="2500"/>
                            </p:stCondLst>
                            <p:childTnLst>
                              <p:par>
                                <p:cTn id="31" presetClass="entr" nodeType="afterEffect" presetSubtype="1" presetID="22" grpId="2" fill="hold">
                                  <p:stCondLst>
                                    <p:cond delay="0"/>
                                  </p:stCondLst>
                                  <p:iterate type="el" backwards="0">
                                    <p:tmAbs val="0"/>
                                  </p:iterate>
                                  <p:childTnLst>
                                    <p:set>
                                      <p:cBhvr>
                                        <p:cTn id="32" fill="hold"/>
                                        <p:tgtEl>
                                          <p:spTgt spid="128">
                                            <p:txEl>
                                              <p:pRg st="4" end="4"/>
                                            </p:txEl>
                                          </p:spTgt>
                                        </p:tgtEl>
                                        <p:attrNameLst>
                                          <p:attrName>style.visibility</p:attrName>
                                        </p:attrNameLst>
                                      </p:cBhvr>
                                      <p:to>
                                        <p:strVal val="visible"/>
                                      </p:to>
                                    </p:set>
                                    <p:animEffect filter="wipe(up)" transition="in">
                                      <p:cBhvr>
                                        <p:cTn id="33" dur="2500"/>
                                        <p:tgtEl>
                                          <p:spTgt spid="12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 presetID="22" grpId="2" fill="hold">
                                  <p:stCondLst>
                                    <p:cond delay="0"/>
                                  </p:stCondLst>
                                  <p:iterate type="el" backwards="0">
                                    <p:tmAbs val="0"/>
                                  </p:iterate>
                                  <p:childTnLst>
                                    <p:set>
                                      <p:cBhvr>
                                        <p:cTn id="37" fill="hold"/>
                                        <p:tgtEl>
                                          <p:spTgt spid="128">
                                            <p:txEl>
                                              <p:pRg st="5" end="5"/>
                                            </p:txEl>
                                          </p:spTgt>
                                        </p:tgtEl>
                                        <p:attrNameLst>
                                          <p:attrName>style.visibility</p:attrName>
                                        </p:attrNameLst>
                                      </p:cBhvr>
                                      <p:to>
                                        <p:strVal val="visible"/>
                                      </p:to>
                                    </p:set>
                                    <p:animEffect filter="wipe(up)" transition="in">
                                      <p:cBhvr>
                                        <p:cTn id="38" dur="2500"/>
                                        <p:tgtEl>
                                          <p:spTgt spid="128">
                                            <p:txEl>
                                              <p:pRg st="5" end="5"/>
                                            </p:txEl>
                                          </p:spTgt>
                                        </p:tgtEl>
                                      </p:cBhvr>
                                    </p:animEffect>
                                  </p:childTnLst>
                                </p:cTn>
                              </p:par>
                            </p:childTnLst>
                          </p:cTn>
                        </p:par>
                        <p:par>
                          <p:cTn id="39" fill="hold">
                            <p:stCondLst>
                              <p:cond delay="2500"/>
                            </p:stCondLst>
                            <p:childTnLst>
                              <p:par>
                                <p:cTn id="40" presetClass="entr" nodeType="afterEffect" presetSubtype="1" presetID="22" grpId="2" fill="hold">
                                  <p:stCondLst>
                                    <p:cond delay="0"/>
                                  </p:stCondLst>
                                  <p:iterate type="el" backwards="0">
                                    <p:tmAbs val="0"/>
                                  </p:iterate>
                                  <p:childTnLst>
                                    <p:set>
                                      <p:cBhvr>
                                        <p:cTn id="41" fill="hold"/>
                                        <p:tgtEl>
                                          <p:spTgt spid="128">
                                            <p:txEl>
                                              <p:pRg st="6" end="6"/>
                                            </p:txEl>
                                          </p:spTgt>
                                        </p:tgtEl>
                                        <p:attrNameLst>
                                          <p:attrName>style.visibility</p:attrName>
                                        </p:attrNameLst>
                                      </p:cBhvr>
                                      <p:to>
                                        <p:strVal val="visible"/>
                                      </p:to>
                                    </p:set>
                                    <p:animEffect filter="wipe(up)" transition="in">
                                      <p:cBhvr>
                                        <p:cTn id="42" dur="2500"/>
                                        <p:tgtEl>
                                          <p:spTgt spid="12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 presetID="22" grpId="2" fill="hold">
                                  <p:stCondLst>
                                    <p:cond delay="0"/>
                                  </p:stCondLst>
                                  <p:iterate type="el" backwards="0">
                                    <p:tmAbs val="0"/>
                                  </p:iterate>
                                  <p:childTnLst>
                                    <p:set>
                                      <p:cBhvr>
                                        <p:cTn id="46" fill="hold"/>
                                        <p:tgtEl>
                                          <p:spTgt spid="128">
                                            <p:txEl>
                                              <p:pRg st="7" end="7"/>
                                            </p:txEl>
                                          </p:spTgt>
                                        </p:tgtEl>
                                        <p:attrNameLst>
                                          <p:attrName>style.visibility</p:attrName>
                                        </p:attrNameLst>
                                      </p:cBhvr>
                                      <p:to>
                                        <p:strVal val="visible"/>
                                      </p:to>
                                    </p:set>
                                    <p:animEffect filter="wipe(up)" transition="in">
                                      <p:cBhvr>
                                        <p:cTn id="47" dur="2500"/>
                                        <p:tgtEl>
                                          <p:spTgt spid="128">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28" grpId="2"/>
      <p:bldP build="whole" bldLvl="1" animBg="1" rev="0" advAuto="0" spid="129"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Papyrus"/>
        <a:ea typeface="Papyrus"/>
        <a:cs typeface="Papyru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635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65023" tIns="65023" rIns="65023" bIns="65023"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Papyrus"/>
        <a:ea typeface="Papyrus"/>
        <a:cs typeface="Papyru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635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65023" tIns="65023" rIns="65023" bIns="65023"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