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94" r:id="rId3"/>
    <p:sldId id="296" r:id="rId4"/>
    <p:sldId id="297" r:id="rId5"/>
    <p:sldId id="298" r:id="rId6"/>
    <p:sldId id="299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lory4.png" descr="Glory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294" y="0"/>
            <a:ext cx="15736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35305" y="124048"/>
            <a:ext cx="11469495" cy="73543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4" name="GENESIS"/>
          <p:cNvSpPr txBox="1"/>
          <p:nvPr/>
        </p:nvSpPr>
        <p:spPr>
          <a:xfrm>
            <a:off x="0" y="124048"/>
            <a:ext cx="1497013" cy="487338"/>
          </a:xfrm>
          <a:prstGeom prst="rect">
            <a:avLst/>
          </a:prstGeom>
          <a:ln w="12700">
            <a:miter lim="400000"/>
          </a:ln>
          <a:effectLst>
            <a:outerShdw blurRad="127000" dist="63500" dir="2700000" rotWithShape="0">
              <a:srgbClr val="4C1023">
                <a:alpha val="78000"/>
              </a:srgbClr>
            </a:outerShdw>
            <a:reflection stA="69548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7200">
              <a:defRPr sz="2700" b="1" spc="-54"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t>GENESIS</a:t>
            </a:r>
          </a:p>
        </p:txBody>
      </p:sp>
      <p:sp>
        <p:nvSpPr>
          <p:cNvPr id="15" name="The Book  of Foundations"/>
          <p:cNvSpPr txBox="1"/>
          <p:nvPr/>
        </p:nvSpPr>
        <p:spPr>
          <a:xfrm>
            <a:off x="-1" y="996787"/>
            <a:ext cx="1497014" cy="96520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584A35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1400" b="1" cap="all" spc="98">
                <a:latin typeface="Goudy Old Style"/>
                <a:ea typeface="Goudy Old Style"/>
                <a:cs typeface="Goudy Old Style"/>
                <a:sym typeface="Goudy Old Style"/>
              </a:defRPr>
            </a:pPr>
            <a:r>
              <a:t>The Book </a:t>
            </a:r>
            <a:br/>
            <a:r>
              <a:t>of Foundations</a:t>
            </a:r>
          </a:p>
        </p:txBody>
      </p:sp>
      <p:sp>
        <p:nvSpPr>
          <p:cNvPr id="16" name="GENESIS…"/>
          <p:cNvSpPr txBox="1"/>
          <p:nvPr/>
        </p:nvSpPr>
        <p:spPr>
          <a:xfrm>
            <a:off x="12699" y="8686703"/>
            <a:ext cx="1497014" cy="73660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584A35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1900" b="1" cap="all" spc="133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pPr>
            <a:r>
              <a:rPr dirty="0"/>
              <a:t>GENESIS</a:t>
            </a:r>
          </a:p>
          <a:p>
            <a:pPr defTabSz="457200">
              <a:defRPr sz="2500" b="1" cap="all" spc="175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pPr>
            <a:r>
              <a:rPr lang="en-US" dirty="0" smtClean="0"/>
              <a:t>3:1-13</a:t>
            </a:r>
            <a:endParaRPr dirty="0"/>
          </a:p>
        </p:txBody>
      </p:sp>
      <p:sp>
        <p:nvSpPr>
          <p:cNvPr id="17" name="Creation and the Worship of God"/>
          <p:cNvSpPr txBox="1"/>
          <p:nvPr/>
        </p:nvSpPr>
        <p:spPr>
          <a:xfrm>
            <a:off x="0" y="6616696"/>
            <a:ext cx="157359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DCDEE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 smtClean="0"/>
              <a:t>The Fall</a:t>
            </a:r>
            <a:endParaRPr dirty="0"/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75066" y="1200292"/>
            <a:ext cx="9250156" cy="4552809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lory4.png" descr="Glory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294" y="0"/>
            <a:ext cx="15736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535305" y="0"/>
            <a:ext cx="11469496" cy="965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GENESIS"/>
          <p:cNvSpPr txBox="1"/>
          <p:nvPr/>
        </p:nvSpPr>
        <p:spPr>
          <a:xfrm>
            <a:off x="0" y="124048"/>
            <a:ext cx="1497013" cy="487338"/>
          </a:xfrm>
          <a:prstGeom prst="rect">
            <a:avLst/>
          </a:prstGeom>
          <a:ln w="12700">
            <a:miter lim="400000"/>
          </a:ln>
          <a:effectLst>
            <a:outerShdw blurRad="127000" dist="63500" dir="2700000" rotWithShape="0">
              <a:srgbClr val="4C1023">
                <a:alpha val="78000"/>
              </a:srgbClr>
            </a:outerShdw>
            <a:reflection stA="69548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457200">
              <a:defRPr sz="2700" b="1" spc="-54"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t>GENESIS</a:t>
            </a:r>
          </a:p>
        </p:txBody>
      </p:sp>
      <p:sp>
        <p:nvSpPr>
          <p:cNvPr id="45" name="The Book  of Foundations"/>
          <p:cNvSpPr txBox="1"/>
          <p:nvPr/>
        </p:nvSpPr>
        <p:spPr>
          <a:xfrm>
            <a:off x="-1" y="996787"/>
            <a:ext cx="1497014" cy="96520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584A35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1400" b="1" cap="all" spc="98">
                <a:latin typeface="Goudy Old Style"/>
                <a:ea typeface="Goudy Old Style"/>
                <a:cs typeface="Goudy Old Style"/>
                <a:sym typeface="Goudy Old Style"/>
              </a:defRPr>
            </a:pPr>
            <a:r>
              <a:t>The Book </a:t>
            </a:r>
            <a:br/>
            <a:r>
              <a:t>of Foundations</a:t>
            </a:r>
          </a:p>
        </p:txBody>
      </p:sp>
      <p:sp>
        <p:nvSpPr>
          <p:cNvPr id="46" name="GENESIS…"/>
          <p:cNvSpPr txBox="1"/>
          <p:nvPr/>
        </p:nvSpPr>
        <p:spPr>
          <a:xfrm>
            <a:off x="-1" y="8686703"/>
            <a:ext cx="1497014" cy="73660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584A35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2000" b="1" cap="all" spc="140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pPr>
            <a:r>
              <a:t>GENESIS</a:t>
            </a:r>
          </a:p>
          <a:p>
            <a:pPr defTabSz="457200">
              <a:defRPr sz="1300" b="1" cap="all" spc="91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pPr>
            <a:r>
              <a:t>Introduction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75066" y="1200292"/>
            <a:ext cx="9250156" cy="4552809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n_rays2.jpg" descr="sun_rays2.jpg"/>
          <p:cNvPicPr>
            <a:picLocks/>
          </p:cNvPicPr>
          <p:nvPr/>
        </p:nvPicPr>
        <p:blipFill>
          <a:blip r:embed="rId5">
            <a:extLst/>
          </a:blip>
          <a:srcRect l="9900" t="2265" r="7060" b="993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Condensed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ENESIS"/>
          <p:cNvSpPr txBox="1"/>
          <p:nvPr/>
        </p:nvSpPr>
        <p:spPr>
          <a:xfrm>
            <a:off x="2151831" y="885383"/>
            <a:ext cx="8701138" cy="1646636"/>
          </a:xfrm>
          <a:prstGeom prst="rect">
            <a:avLst/>
          </a:prstGeom>
          <a:ln w="12700">
            <a:miter lim="400000"/>
          </a:ln>
          <a:effectLst>
            <a:outerShdw blurRad="127000" dist="63500" dir="2700000" rotWithShape="0">
              <a:srgbClr val="4C1023">
                <a:alpha val="7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12900" b="1" spc="1548">
                <a:solidFill>
                  <a:srgbClr val="0D1C2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t>GENESIS</a:t>
            </a:r>
          </a:p>
        </p:txBody>
      </p:sp>
      <p:sp>
        <p:nvSpPr>
          <p:cNvPr id="58" name="Creation and the Worship of God"/>
          <p:cNvSpPr txBox="1"/>
          <p:nvPr/>
        </p:nvSpPr>
        <p:spPr>
          <a:xfrm>
            <a:off x="1293285" y="6010264"/>
            <a:ext cx="10418230" cy="2482606"/>
          </a:xfrm>
          <a:prstGeom prst="rect">
            <a:avLst/>
          </a:prstGeom>
          <a:ln w="63500">
            <a:solidFill>
              <a:srgbClr val="A6AAA9"/>
            </a:solidFill>
            <a:miter lim="400000"/>
          </a:ln>
          <a:effectLst>
            <a:outerShdw blurRad="127000" dist="76200" dir="2700000" rotWithShape="0">
              <a:srgbClr val="584A35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110000"/>
              </a:lnSpc>
              <a:defRPr sz="6500" b="1" spc="455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rPr lang="en-US" dirty="0" smtClean="0"/>
              <a:t>Steps To Destruction</a:t>
            </a:r>
            <a:endParaRPr dirty="0"/>
          </a:p>
        </p:txBody>
      </p:sp>
      <p:sp>
        <p:nvSpPr>
          <p:cNvPr id="60" name="1:1-2:3"/>
          <p:cNvSpPr txBox="1"/>
          <p:nvPr/>
        </p:nvSpPr>
        <p:spPr>
          <a:xfrm>
            <a:off x="2151831" y="2133548"/>
            <a:ext cx="8701138" cy="1646635"/>
          </a:xfrm>
          <a:prstGeom prst="rect">
            <a:avLst/>
          </a:prstGeom>
          <a:ln w="12700">
            <a:miter lim="400000"/>
          </a:ln>
          <a:effectLst>
            <a:outerShdw blurRad="127000" dist="63500" dir="2700000" rotWithShape="0">
              <a:srgbClr val="4C1023">
                <a:alpha val="7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8300" b="1" spc="996">
                <a:solidFill>
                  <a:srgbClr val="0D1C2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rPr lang="en-US" dirty="0" smtClean="0"/>
              <a:t>18-19</a:t>
            </a:r>
            <a:endParaRPr dirty="0"/>
          </a:p>
        </p:txBody>
      </p:sp>
      <p:grpSp>
        <p:nvGrpSpPr>
          <p:cNvPr id="64" name="Group"/>
          <p:cNvGrpSpPr/>
          <p:nvPr/>
        </p:nvGrpSpPr>
        <p:grpSpPr>
          <a:xfrm>
            <a:off x="1095692" y="4167869"/>
            <a:ext cx="10813416" cy="708932"/>
            <a:chOff x="0" y="0"/>
            <a:chExt cx="10813414" cy="708930"/>
          </a:xfrm>
        </p:grpSpPr>
        <p:sp>
          <p:nvSpPr>
            <p:cNvPr id="61" name="The Book of Foundations"/>
            <p:cNvSpPr txBox="1"/>
            <p:nvPr/>
          </p:nvSpPr>
          <p:spPr>
            <a:xfrm>
              <a:off x="0" y="85513"/>
              <a:ext cx="10813415" cy="623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0" dist="45613" dir="2700000" rotWithShape="0">
                <a:srgbClr val="584A35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457200">
                <a:defRPr b="1" cap="all" spc="504">
                  <a:solidFill>
                    <a:srgbClr val="DCDEE0"/>
                  </a:solidFill>
                  <a:effectLst>
                    <a:outerShdw blurRad="12700" dist="12700" dir="16320000" rotWithShape="0">
                      <a:srgbClr val="000000">
                        <a:alpha val="70000"/>
                      </a:srgbClr>
                    </a:outerShdw>
                  </a:effectLst>
                  <a:latin typeface="Goudy Old Style"/>
                  <a:ea typeface="Goudy Old Style"/>
                  <a:cs typeface="Goudy Old Style"/>
                  <a:sym typeface="Goudy Old Style"/>
                </a:defRPr>
              </a:lvl1pPr>
            </a:lstStyle>
            <a:p>
              <a:r>
                <a:t>The Book of Foundations</a:t>
              </a:r>
            </a:p>
          </p:txBody>
        </p:sp>
        <p:sp>
          <p:nvSpPr>
            <p:cNvPr id="62" name="Line"/>
            <p:cNvSpPr/>
            <p:nvPr/>
          </p:nvSpPr>
          <p:spPr>
            <a:xfrm>
              <a:off x="1406255" y="0"/>
              <a:ext cx="8000904" cy="0"/>
            </a:xfrm>
            <a:prstGeom prst="line">
              <a:avLst/>
            </a:prstGeom>
            <a:noFill/>
            <a:ln w="25400" cap="flat">
              <a:solidFill>
                <a:srgbClr val="D1D3D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3" name="Line"/>
            <p:cNvSpPr/>
            <p:nvPr/>
          </p:nvSpPr>
          <p:spPr>
            <a:xfrm>
              <a:off x="1406255" y="696230"/>
              <a:ext cx="8000904" cy="1"/>
            </a:xfrm>
            <a:prstGeom prst="line">
              <a:avLst/>
            </a:prstGeom>
            <a:noFill/>
            <a:ln w="25400" cap="flat">
              <a:solidFill>
                <a:srgbClr val="D1D3D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5" name="Oakland International Fellowship"/>
          <p:cNvSpPr txBox="1"/>
          <p:nvPr/>
        </p:nvSpPr>
        <p:spPr>
          <a:xfrm>
            <a:off x="283463" y="8921191"/>
            <a:ext cx="6652219" cy="623418"/>
          </a:xfrm>
          <a:prstGeom prst="rect">
            <a:avLst/>
          </a:prstGeom>
          <a:ln w="12700">
            <a:miter lim="400000"/>
          </a:ln>
          <a:effectLst>
            <a:outerShdw blurRad="381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 sz="3700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t>Oakland International Fellowship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:1 In the beginning God created the heavens and the earth. 2 And the earth was formless and void, and darkness was over the surface of the deep; and the Spirit of God was moving over the surface of the waters. 3 Then God said, “Let there be light”; and there was light. 4 And God saw that the light was good; and God separated the light from the darkness. 5 And God called the light day, and the darkness He called night. And there was evening and there was morning, one day.…"/>
          <p:cNvSpPr txBox="1"/>
          <p:nvPr/>
        </p:nvSpPr>
        <p:spPr>
          <a:xfrm>
            <a:off x="1851041" y="795982"/>
            <a:ext cx="10838024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Who visits Abraham? (look at v. 22, Gen. 19:1, John 8:56)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What is promised?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Why does Sarah laugh?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Do you think some things are too hard for God? If so what?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What promises of God do you need to claim?</a:t>
            </a:r>
            <a:endParaRPr lang="en-US" sz="4400" dirty="0"/>
          </a:p>
          <a:p>
            <a:r>
              <a:rPr lang="en-US" dirty="0"/>
              <a:t> </a:t>
            </a:r>
            <a:endParaRPr lang="en-US" sz="4400" dirty="0"/>
          </a:p>
        </p:txBody>
      </p:sp>
      <p:sp>
        <p:nvSpPr>
          <p:cNvPr id="78" name="Genesis 1:1-2: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Genesis </a:t>
            </a:r>
            <a:r>
              <a:rPr lang="en-US" dirty="0" smtClean="0"/>
              <a:t>18:1-21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3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:1 In the beginning God created the heavens and the earth. 2 And the earth was formless and void, and darkness was over the surface of the deep; and the Spirit of God was moving over the surface of the waters. 3 Then God said, “Let there be light”; and there was light. 4 And God saw that the light was good; and God separated the light from the darkness. 5 And God called the light day, and the darkness He called night. And there was evening and there was morning, one day.…"/>
          <p:cNvSpPr txBox="1"/>
          <p:nvPr/>
        </p:nvSpPr>
        <p:spPr>
          <a:xfrm>
            <a:off x="1851041" y="795982"/>
            <a:ext cx="10838024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What does God reveal to Abraham and why?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Does God really need to go see what is going on in Sodom and Gomorrah?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How does Abraham respond to God’s announcement?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How does Abraham seek to persuade God? (see v. 25)</a:t>
            </a:r>
            <a:endParaRPr lang="en-US" sz="4400" dirty="0"/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What does this conversation reveal about God’s character?</a:t>
            </a:r>
            <a:endParaRPr lang="en-US" sz="4400" dirty="0"/>
          </a:p>
          <a:p>
            <a:r>
              <a:rPr lang="en-US" dirty="0"/>
              <a:t> </a:t>
            </a:r>
          </a:p>
        </p:txBody>
      </p:sp>
      <p:sp>
        <p:nvSpPr>
          <p:cNvPr id="78" name="Genesis 1:1-2: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Genesis </a:t>
            </a:r>
            <a:r>
              <a:rPr lang="en-US" dirty="0" smtClean="0"/>
              <a:t>18:22-33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78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:1 In the beginning God created the heavens and the earth. 2 And the earth was formless and void, and darkness was over the surface of the deep; and the Spirit of God was moving over the surface of the waters. 3 Then God said, “Let there be light”; and there was light. 4 And God saw that the light was good; and God separated the light from the darkness. 5 And God called the light day, and the darkness He called night. And there was evening and there was morning, one day.…"/>
          <p:cNvSpPr txBox="1"/>
          <p:nvPr/>
        </p:nvSpPr>
        <p:spPr>
          <a:xfrm>
            <a:off x="1851041" y="795982"/>
            <a:ext cx="10838024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Lot sits at the </a:t>
            </a:r>
            <a:r>
              <a:rPr lang="en-US" dirty="0" err="1"/>
              <a:t>the</a:t>
            </a:r>
            <a:r>
              <a:rPr lang="en-US" dirty="0"/>
              <a:t> city gate, indicating he is a man of importance/wealth.</a:t>
            </a:r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The men of the city want to have sex with the strangers (“know” is an indirect way of saying this—a euphemism)</a:t>
            </a:r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How does Lot try to appease the men of Sodom?</a:t>
            </a:r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What can we learn from Lot’s example about how to (and not to!) deal with sin in the world around us?</a:t>
            </a:r>
          </a:p>
          <a:p>
            <a:r>
              <a:rPr lang="en-US" dirty="0"/>
              <a:t> </a:t>
            </a:r>
          </a:p>
        </p:txBody>
      </p:sp>
      <p:sp>
        <p:nvSpPr>
          <p:cNvPr id="78" name="Genesis 1:1-2: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Genesis </a:t>
            </a:r>
            <a:r>
              <a:rPr lang="en-US" dirty="0" smtClean="0"/>
              <a:t>19:1-22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78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:1 In the beginning God created the heavens and the earth. 2 And the earth was formless and void, and darkness was over the surface of the deep; and the Spirit of God was moving over the surface of the waters. 3 Then God said, “Let there be light”; and there was light. 4 And God saw that the light was good; and God separated the light from the darkness. 5 And God called the light day, and the darkness He called night. And there was evening and there was morning, one day.…"/>
          <p:cNvSpPr txBox="1"/>
          <p:nvPr/>
        </p:nvSpPr>
        <p:spPr>
          <a:xfrm>
            <a:off x="1851041" y="795982"/>
            <a:ext cx="1083802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what ways are we tempted to “look back” at the world (are there things you feel like you are missing out on to follow Jesus)?</a:t>
            </a:r>
            <a:r>
              <a:rPr lang="en-US" dirty="0"/>
              <a:t> </a:t>
            </a:r>
          </a:p>
        </p:txBody>
      </p:sp>
      <p:sp>
        <p:nvSpPr>
          <p:cNvPr id="78" name="Genesis 1:1-2: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Genesis </a:t>
            </a:r>
            <a:r>
              <a:rPr lang="en-US" dirty="0" smtClean="0"/>
              <a:t>19:23-29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98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1:1 In the beginning God created the heavens and the earth. 2 And the earth was formless and void, and darkness was over the surface of the deep; and the Spirit of God was moving over the surface of the waters. 3 Then God said, “Let there be light”; and there was light. 4 And God saw that the light was good; and God separated the light from the darkness. 5 And God called the light day, and the darkness He called night. And there was evening and there was morning, one day.…"/>
          <p:cNvSpPr txBox="1"/>
          <p:nvPr/>
        </p:nvSpPr>
        <p:spPr>
          <a:xfrm>
            <a:off x="1851041" y="795982"/>
            <a:ext cx="10838024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	What problem do Lot’s daughters have? How do they solve it?</a:t>
            </a:r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	How do you think Lot’s daughters could have found a godly solution to their problem? (do you sometimes think you are compelled to sin by your situation?)</a:t>
            </a:r>
          </a:p>
          <a:p>
            <a:pPr marL="571500" lvl="2" indent="-571500" algn="l" fontAlgn="base">
              <a:buFont typeface="Arial" panose="020B0604020202020204" pitchFamily="34" charset="0"/>
              <a:buChar char="•"/>
            </a:pPr>
            <a:r>
              <a:rPr lang="en-US" dirty="0"/>
              <a:t>	In what ways are we tempted to take matters into our own hands instead of trusting God?</a:t>
            </a:r>
          </a:p>
          <a:p>
            <a:pPr lvl="2" indent="0" algn="l" fontAlgn="base"/>
            <a:endParaRPr lang="en-US" dirty="0"/>
          </a:p>
        </p:txBody>
      </p:sp>
      <p:sp>
        <p:nvSpPr>
          <p:cNvPr id="78" name="Genesis 1:1-2: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mtClean="0"/>
              <a:t>Genesis </a:t>
            </a:r>
            <a:r>
              <a:rPr lang="en-US" smtClean="0"/>
              <a:t>19:30-38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55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Condensed Medium"/>
        <a:ea typeface="Helvetica Condensed Medium"/>
        <a:cs typeface="Helvetica Condensed 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Condensed Medium"/>
        <a:ea typeface="Helvetica Condensed Medium"/>
        <a:cs typeface="Helvetica Condensed 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Gill Sans</vt:lpstr>
      <vt:lpstr>Goudy Old Style</vt:lpstr>
      <vt:lpstr>Helvetica Condensed Medium</vt:lpstr>
      <vt:lpstr>Helvetica Light</vt:lpstr>
      <vt:lpstr>Helvetica Neue</vt:lpstr>
      <vt:lpstr>White</vt:lpstr>
      <vt:lpstr>PowerPoint Presentation</vt:lpstr>
      <vt:lpstr>Genesis 18:1-21</vt:lpstr>
      <vt:lpstr>Genesis 18:22-33</vt:lpstr>
      <vt:lpstr>Genesis 19:1-22</vt:lpstr>
      <vt:lpstr>Genesis 19:23-29</vt:lpstr>
      <vt:lpstr>Genesis 19:30-38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Carlisle</dc:creator>
  <cp:lastModifiedBy>Martin Carlisle</cp:lastModifiedBy>
  <cp:revision>7</cp:revision>
  <dcterms:modified xsi:type="dcterms:W3CDTF">2017-11-12T20:13:10Z</dcterms:modified>
</cp:coreProperties>
</file>