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jpeg" ContentType="image/jpeg"/>
  <Override PartName="/ppt/notesSlides/notesSlide7.xml" ContentType="application/vnd.openxmlformats-officedocument.presentationml.notesSlide+xml"/>
  <Override PartName="/ppt/media/image3.jpeg" ContentType="image/jpeg"/>
  <Override PartName="/ppt/notesSlides/notesSlide8.xml" ContentType="application/vnd.openxmlformats-officedocument.presentationml.notesSlide+xml"/>
  <Override PartName="/ppt/media/image4.jpeg" ContentType="image/jpeg"/>
  <Override PartName="/ppt/media/image5.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ph type="sldImg"/>
          </p:nvPr>
        </p:nvSpPr>
        <p:spPr>
          <a:xfrm>
            <a:off x="1143000" y="685800"/>
            <a:ext cx="4572000" cy="3429000"/>
          </a:xfrm>
          <a:prstGeom prst="rect">
            <a:avLst/>
          </a:prstGeom>
        </p:spPr>
        <p:txBody>
          <a:bodyPr/>
          <a:lstStyle/>
          <a:p>
            <a:pPr/>
          </a:p>
        </p:txBody>
      </p:sp>
      <p:sp>
        <p:nvSpPr>
          <p:cNvPr id="42" name="Shape 4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sldImg"/>
          </p:nvPr>
        </p:nvSpPr>
        <p:spPr>
          <a:prstGeom prst="rect">
            <a:avLst/>
          </a:prstGeom>
        </p:spPr>
        <p:txBody>
          <a:bodyPr/>
          <a:lstStyle/>
          <a:p>
            <a:pPr/>
          </a:p>
        </p:txBody>
      </p:sp>
      <p:sp>
        <p:nvSpPr>
          <p:cNvPr id="96" name="Shape 96"/>
          <p:cNvSpPr/>
          <p:nvPr>
            <p:ph type="body" sz="quarter" idx="1"/>
          </p:nvPr>
        </p:nvSpPr>
        <p:spPr>
          <a:prstGeom prst="rect">
            <a:avLst/>
          </a:prstGeom>
        </p:spPr>
        <p:txBody>
          <a:bodyPr/>
          <a:lstStyle/>
          <a:p>
            <a:pPr/>
            <a:r>
              <a:t>“Blessed are those who wash their robes, that they may have the right to the tree of life, and may enter by the gates into the city” (Rev 21:14).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ph type="sldImg"/>
          </p:nvPr>
        </p:nvSpPr>
        <p:spPr>
          <a:prstGeom prst="rect">
            <a:avLst/>
          </a:prstGeom>
        </p:spPr>
        <p:txBody>
          <a:bodyPr/>
          <a:lstStyle/>
          <a:p>
            <a:pPr/>
          </a:p>
        </p:txBody>
      </p:sp>
      <p:sp>
        <p:nvSpPr>
          <p:cNvPr id="329" name="Shape 329"/>
          <p:cNvSpPr/>
          <p:nvPr>
            <p:ph type="body" sz="quarter" idx="1"/>
          </p:nvPr>
        </p:nvSpPr>
        <p:spPr>
          <a:prstGeom prst="rect">
            <a:avLst/>
          </a:prstGeom>
        </p:spPr>
        <p:txBody>
          <a:bodyPr/>
          <a:lstStyle/>
          <a:p>
            <a:pPr/>
            <a:r>
              <a:t>Ps 135:4 For the LORD has chosen Jacob for Himself, Israel for His own possession.</a:t>
            </a:r>
          </a:p>
          <a:p>
            <a:pPr/>
            <a:r>
              <a:t>Isa 14:1 When the LORD will have compassion on Jacob, and again choose Israel, and settle them in their own land, then strangers will join them and attach themselves to the house of Jacob.</a:t>
            </a:r>
          </a:p>
          <a:p>
            <a:pPr/>
            <a:r>
              <a:t>Isa 41:8 “But you, Israel, My servant, Jacob whom I have chosen, Descendant of Abraham My friend,</a:t>
            </a:r>
          </a:p>
          <a:p>
            <a:pPr/>
            <a:r>
              <a:t>Isa 44:1 “But now listen, O Jacob, My servant; And Israel, whom I have chosen:</a:t>
            </a:r>
          </a:p>
          <a:p>
            <a:pPr/>
            <a:r>
              <a:t>Isa 44:2 Thus says the LORD who made you And formed you from the womb, who will help you, ‘Do not fear, O Jacob My servant; And you Jeshurun whom I have chosen.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7" name="Shape 337"/>
          <p:cNvSpPr/>
          <p:nvPr>
            <p:ph type="sldImg"/>
          </p:nvPr>
        </p:nvSpPr>
        <p:spPr>
          <a:prstGeom prst="rect">
            <a:avLst/>
          </a:prstGeom>
        </p:spPr>
        <p:txBody>
          <a:bodyPr/>
          <a:lstStyle/>
          <a:p>
            <a:pPr/>
          </a:p>
        </p:txBody>
      </p:sp>
      <p:sp>
        <p:nvSpPr>
          <p:cNvPr id="338" name="Shape 338"/>
          <p:cNvSpPr/>
          <p:nvPr>
            <p:ph type="body" sz="quarter" idx="1"/>
          </p:nvPr>
        </p:nvSpPr>
        <p:spPr>
          <a:prstGeom prst="rect">
            <a:avLst/>
          </a:prstGeom>
        </p:spPr>
        <p:txBody>
          <a:bodyPr/>
          <a:lstStyle/>
          <a:p>
            <a:pPr>
              <a:lnSpc>
                <a:spcPct val="100000"/>
              </a:lnSpc>
              <a:defRPr sz="2000">
                <a:latin typeface="Lucida Grande"/>
                <a:ea typeface="Lucida Grande"/>
                <a:cs typeface="Lucida Grande"/>
                <a:sym typeface="Lucida Grande"/>
              </a:defRPr>
            </a:pPr>
          </a:p>
          <a:p>
            <a:pPr>
              <a:lnSpc>
                <a:spcPct val="100000"/>
              </a:lnSpc>
              <a:defRPr sz="2000">
                <a:latin typeface="Lucida Grande"/>
                <a:ea typeface="Lucida Grande"/>
                <a:cs typeface="Lucida Grande"/>
                <a:sym typeface="Lucida Grande"/>
              </a:defRPr>
            </a:pPr>
            <a:r>
              <a:t>Be aware of God’s grace even in our failures.</a:t>
            </a:r>
          </a:p>
          <a:p>
            <a:pPr>
              <a:lnSpc>
                <a:spcPct val="100000"/>
              </a:lnSpc>
              <a:defRPr sz="2000">
                <a:latin typeface="Lucida Grande"/>
                <a:ea typeface="Lucida Grande"/>
                <a:cs typeface="Lucida Grande"/>
                <a:sym typeface="Lucida Grande"/>
              </a:defRPr>
            </a:pPr>
            <a:r>
              <a:t>Waywardness always delays and limits God’s blessing, further seeding trouble into one’s family and God’s plan.</a:t>
            </a:r>
          </a:p>
          <a:p>
            <a:pPr>
              <a:lnSpc>
                <a:spcPct val="100000"/>
              </a:lnSpc>
              <a:defRPr sz="2000">
                <a:latin typeface="Lucida Grande"/>
                <a:ea typeface="Lucida Grande"/>
                <a:cs typeface="Lucida Grande"/>
                <a:sym typeface="Lucida Grande"/>
              </a:defRPr>
            </a:pPr>
            <a:r>
              <a:t>The clearer we turn to God, the more He turns to us (James 4:7-8). </a:t>
            </a:r>
          </a:p>
          <a:p>
            <a:pPr>
              <a:lnSpc>
                <a:spcPct val="100000"/>
              </a:lnSpc>
              <a:defRPr sz="2000">
                <a:latin typeface="Lucida Grande"/>
                <a:ea typeface="Lucida Grande"/>
                <a:cs typeface="Lucida Grande"/>
                <a:sym typeface="Lucida Grande"/>
              </a:defRPr>
            </a:pPr>
            <a:r>
              <a:t>When we face life troubles, we should seek the Lord to see if we have made a bad decision (disobedience) somewhere along the way.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r>
              <a:t>Isaac was probably a teen when accompanying his father to be offered up. This reminds me of how it is our parents’s faith that brings us to church, fellowship, etc., and make decisions because of our parents’ faith more than our own. We must, though, like Isaac, possess our own faith in God. Isaac and Jacob both seem to be best understood in their various ways of gaining faith in the invisible good God.</a:t>
            </a:r>
          </a:p>
          <a:p>
            <a:pPr/>
            <a:r>
              <a:t>Questions on chronology</a:t>
            </a:r>
          </a:p>
          <a:p>
            <a:pPr/>
          </a:p>
          <a:p>
            <a:pPr marL="388055" indent="-388055">
              <a:buSzPct val="100000"/>
              <a:buAutoNum type="arabicParenBoth" startAt="1"/>
            </a:pPr>
            <a:r>
              <a:t>Do the verses at the end of Genesis 26 about Esau marrying foreign women at 40 indicate that the famine and Gerar incident happened before then? Probably not, as it is hard to understand how all those incidences could happen within a year (Isaac first married). Would they not have found out that Rebekah already had children? Chapter 26 could be placed earlier before the twins were born or perhaps later, if Rebekah’s countenance was still young like Sarahs.</a:t>
            </a:r>
          </a:p>
          <a:p>
            <a:pPr marL="388055" indent="-388055">
              <a:buSzPct val="100000"/>
              <a:buAutoNum type="arabicParenBoth" startAt="1"/>
            </a:pPr>
            <a:r>
              <a:t>We are not sure at what age Isaac was offered up by Abraham. We assume it was when he was young, but older than a boy as he needed to carry the wood up the mountain.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Isaac’s Genealogy (Genesis 25:19-34)</a:t>
            </a:r>
          </a:p>
          <a:p>
            <a:pPr/>
            <a:r>
              <a:t>Genesis 25:19 starts like the other genealogical records throughout Genesis. It begins with the traditional, “Now these are the records of the generations of …” In this case, it continues with Isaac. Interestingly, it first describes his wife Rebekah’s ancestry. </a:t>
            </a:r>
          </a:p>
          <a:p>
            <a:pPr/>
            <a:r>
              <a:t>Rebekah’s ancestry</a:t>
            </a:r>
          </a:p>
          <a:p>
            <a:pPr/>
            <a:r>
              <a:t>Abraham sought to preserve the wholesome devotion to God by isolating his family from the surrounding Canaanite culture. The mention of Rebekah being from Syria doesn’t seem consistent with this until we remember Abraham’s directions to his servant when he went looking for a bride for Isaac (Genesis 24:3-4). Notice in Genesis 24:10 that he went to Nahor in Mesoptamia. He found a bride from the godly seed who recognized God as creator. She was from the same place and family of his grandfather Terah.</a:t>
            </a:r>
          </a:p>
          <a:p>
            <a:pPr/>
            <a:r>
              <a:t>Isaac’s sons</a:t>
            </a:r>
          </a:p>
          <a:p>
            <a:pPr/>
            <a:r>
              <a:t>The first thing we note is that the sons of Isaac are obtained through prayer. Rebekah herself was barren. Isaac was forty when married (Genesis 25:20) and sixty when they had children (Genesis 25:26). How difficult it must have been for her! Twenty years without children! There was pressure (even if unspoken) from Abraham (now 160!), from God’s evident plan, one’s own expectations and the society. </a:t>
            </a:r>
          </a:p>
          <a:p>
            <a:pPr/>
            <a:r>
              <a:t>God did answer Isaac’s prayer for Rebekah. This is interesting especially in light of all of his father’s struggles to have a son.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a:r>
              <a:t>Significance of Twins (Esau &amp; Jacob)</a:t>
            </a:r>
          </a:p>
          <a:p>
            <a:pPr/>
            <a:r>
              <a:t>We might be surprised by what happens next. Notice the way Isaac and Rebekah related God to their lives and how God related to them. He did this above in 25:21 too.</a:t>
            </a:r>
          </a:p>
          <a:p>
            <a:pPr/>
            <a:r>
              <a:t>She felt the struggle within her. The battle was so intense she actually inquired of the Lord. It is interesting to note that the Lord actually spoke to her. </a:t>
            </a:r>
          </a:p>
          <a:p>
            <a:pPr/>
            <a:r>
              <a:t>And the LORD said to her, “Two nations are in your womb; And two peoples shall be separated from your body; And one people shall be stronger than the other; And the older shall serve the younger. (Genesis 25:23).</a:t>
            </a:r>
          </a:p>
          <a:p>
            <a:pPr/>
            <a:r>
              <a:t>Each son would become a nation (that is very significant)!  One would be stronger (Esau stronger than Jacob) but the older (Esau again) would serve the younger (Jacob). Esau, the red hairy hunter was firstborn and stronger than the heel-grabber stay-around-home later born Jacob.</a:t>
            </a:r>
          </a:p>
          <a:p>
            <a:pPr/>
            <a:r>
              <a:t>Genesis 25:22-34 holds two powerful teachings. </a:t>
            </a:r>
          </a:p>
          <a:p>
            <a:pPr/>
            <a:r>
              <a:t>Election of God’s People (Genesis 25:22-23)</a:t>
            </a:r>
          </a:p>
          <a:p>
            <a:pPr/>
            <a:r>
              <a:t>The teaching of election bothers some. People do not like how God interferes with anyone’s life. Perhaps this intrudes in the modern day concept of freedom, “I can do anything I want.” They do not like the idea that they are boxed into God’s plan as if it is wrong. </a:t>
            </a:r>
          </a:p>
          <a:p>
            <a:pPr/>
            <a:r>
              <a:t>Positive blessing</a:t>
            </a:r>
          </a:p>
          <a:p>
            <a:pPr/>
            <a:r>
              <a:t>“By faith Isaac blessed Jacob and Esau, even regarding things to come.” (He 11:20).</a:t>
            </a:r>
          </a:p>
          <a:p>
            <a:pPr/>
            <a:r>
              <a:t>Isaac blessed both his sons. Each had their own advantage. Each was to become a nation. Each was blessed by God. God was working in both their lives.</a:t>
            </a:r>
          </a:p>
          <a:p>
            <a:pPr/>
            <a:r>
              <a:t>A selection, a choice</a:t>
            </a:r>
          </a:p>
          <a:p>
            <a:pPr/>
            <a:r>
              <a:t>Much is said about this in the scriptures.</a:t>
            </a:r>
          </a:p>
          <a:p>
            <a:pPr/>
            <a:r>
              <a:t>“Was not Esau Jacob’s brother?” declares the LORD. “Yet I have loved Jacob; but I have hated Esau, and I have made his mountains a desolation....”” (Malachi 1:2, 3).</a:t>
            </a:r>
            <a:br/>
          </a:p>
          <a:p>
            <a:pPr/>
            <a:r>
              <a:t>“But there was Rebekah also, when she had conceived twins by one man, our father Isaac; for though the twins were not yet born, and had not done anything good or bad, in order that God’s purpose according to His choice might stand, not because of works, but because of Him who calls, it was said to her, “THE OLDER WILL SERVE THE YOUNGER.” Just as it is written, “JACOB I LOVED, BUT ESAU I HATED.” What shall we say then? There is no injustice with God, is there? May it never be! For He says to Moses, “I will have mercy on whom I have mercy, and I will have compassion on whom I have compassion.” So then it does not depend on the man who wills or the man who runs, but on God who has mercy” (Romans 9:10-16).</a:t>
            </a:r>
          </a:p>
          <a:p>
            <a:pPr/>
            <a:r>
              <a:t>God holds it as His own prerogative to choose. “In order that God’s purpose according to His choice might stand” (Romans 9:11). There is a shaping of our lives just as there is a womb containing the pre-born child. Paul is aware of the charge of this predetermination being ‘unjust’ (25:14). He strongly replies, “May it never be!” </a:t>
            </a:r>
          </a:p>
          <a:p>
            <a:pPr/>
            <a:r>
              <a:t>Does God need to be merciful? God is merciful to all (He provides for us and keeps us living for a while). God states though, “I will have mercy on whom I have mercy, and I will have compassion on whom I have compassion” (Romans 9:15). Although God goes out of His way in His love to reach out. He does not have to save anyone. Judgment is what He does need to give us. Judgment is fair. That is what we deserve. The fallen angels only have judgment to face. </a:t>
            </a:r>
          </a:p>
          <a:p>
            <a:pPr/>
            <a:r>
              <a:t>Many things are predetermined. Our family and home are chosen for us. Our existence is chosen for us. But it is within this context we need to see the responsibility of our own decisions.</a:t>
            </a:r>
          </a:p>
          <a:p>
            <a:pPr/>
            <a:r>
              <a:t>Reflection questions</a:t>
            </a:r>
          </a:p>
          <a:p>
            <a:pPr/>
            <a:r>
              <a:t>If you think God is committing injustice by exercising His compassion on some rather than all, then you should repent. You are dead wrong. God cannot be unjust.</a:t>
            </a:r>
          </a:p>
          <a:p>
            <a:pPr/>
            <a:r>
              <a:t>If you experience God’s mercy, then you should be overwhelmed with joy and thankfulness. Are you? Why or why not?</a:t>
            </a:r>
          </a:p>
          <a:p>
            <a:pPr/>
          </a:p>
          <a:p>
            <a:pPr/>
            <a:r>
              <a:t>Ps 135:4 For the LORD has chosen Jacob for Himself, Israel for His own possession.</a:t>
            </a:r>
          </a:p>
          <a:p>
            <a:pPr/>
            <a:r>
              <a:t>Isa 14:1 When the LORD will have compassion on Jacob, and again choose Israel, and settle them in their own land, then strangers will join them and attach themselves to the house of Jacob.</a:t>
            </a:r>
          </a:p>
          <a:p>
            <a:pPr/>
            <a:r>
              <a:t>Isa 41:8 “But you, Israel, My servant, Jacob whom I have chosen, Descendant of Abraham My friend,</a:t>
            </a:r>
          </a:p>
          <a:p>
            <a:pPr/>
            <a:r>
              <a:t>Isa 44:1 “But now listen, O Jacob, My servant; And Israel, whom I have chosen:</a:t>
            </a:r>
          </a:p>
          <a:p>
            <a:pPr/>
            <a:r>
              <a:t>Isa 44:2 Thus says the LORD who made you And formed you from the womb, who will help you, ‘Do not fear, O Jacob My servant; And you Jeshurun whom I have chosen.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a:r>
              <a:t>There appears a full release from the surrounding cultures when he departed Gerar’s surrounding area and influence. Even though Isaac gained an uncontested well, he left it, as if suddenly, a light dawned on him that God was leading him away from the world’s influence. This is where the Lord again revealed Himself to him, and he responded by building his first altar. Abraham’s faith fully becomes Isaac’s faith.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sldImg"/>
          </p:nvPr>
        </p:nvSpPr>
        <p:spPr>
          <a:prstGeom prst="rect">
            <a:avLst/>
          </a:prstGeom>
        </p:spPr>
        <p:txBody>
          <a:bodyPr/>
          <a:lstStyle/>
          <a:p>
            <a:pPr/>
          </a:p>
        </p:txBody>
      </p:sp>
      <p:sp>
        <p:nvSpPr>
          <p:cNvPr id="257" name="Shape 257"/>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pPr/>
            <a:r>
              <a:t>“Submit therefore to God. Resist the devil and he will flee from you. 8 Draw near to God and He will draw near to you. Cleanse your hands, you sinners; and purify your hearts, you double-minded” (James 4:7-8).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sldImg"/>
          </p:nvPr>
        </p:nvSpPr>
        <p:spPr>
          <a:prstGeom prst="rect">
            <a:avLst/>
          </a:prstGeom>
        </p:spPr>
        <p:txBody>
          <a:bodyPr/>
          <a:lstStyle/>
          <a:p>
            <a:pPr/>
          </a:p>
        </p:txBody>
      </p:sp>
      <p:sp>
        <p:nvSpPr>
          <p:cNvPr id="264" name="Shape 264"/>
          <p:cNvSpPr/>
          <p:nvPr>
            <p:ph type="body" sz="quarter" idx="1"/>
          </p:nvPr>
        </p:nvSpPr>
        <p:spPr>
          <a:prstGeom prst="rect">
            <a:avLst/>
          </a:prstGeom>
        </p:spPr>
        <p:txBody>
          <a:bodyPr/>
          <a:lstStyle/>
          <a:p>
            <a:pPr>
              <a:lnSpc>
                <a:spcPct val="100000"/>
              </a:lnSpc>
              <a:defRPr sz="2000">
                <a:latin typeface="Lucida Grande"/>
                <a:ea typeface="Lucida Grande"/>
                <a:cs typeface="Lucida Grande"/>
                <a:sym typeface="Lucida Grande"/>
              </a:defRPr>
            </a:pPr>
            <a:r>
              <a:t>Don’t fear life’s difficulties but use them as stepping stones to experience more of God and His grace.</a:t>
            </a:r>
          </a:p>
          <a:p>
            <a:pPr>
              <a:lnSpc>
                <a:spcPct val="100000"/>
              </a:lnSpc>
              <a:defRPr sz="2000">
                <a:latin typeface="Lucida Grande"/>
                <a:ea typeface="Lucida Grande"/>
                <a:cs typeface="Lucida Grande"/>
                <a:sym typeface="Lucida Grande"/>
              </a:defRPr>
            </a:pPr>
            <a:r>
              <a:t>Be grateful for your “givens” from God. Focus on your choices.</a:t>
            </a:r>
          </a:p>
          <a:p>
            <a:pPr>
              <a:lnSpc>
                <a:spcPct val="100000"/>
              </a:lnSpc>
              <a:defRPr sz="2000">
                <a:latin typeface="Lucida Grande"/>
                <a:ea typeface="Lucida Grande"/>
                <a:cs typeface="Lucida Grande"/>
                <a:sym typeface="Lucida Grande"/>
              </a:defRPr>
            </a:pPr>
            <a:r>
              <a:t>Be attentive to God’s grace even during our failures.</a:t>
            </a:r>
          </a:p>
          <a:p>
            <a:pPr>
              <a:lnSpc>
                <a:spcPct val="100000"/>
              </a:lnSpc>
              <a:defRPr sz="2000">
                <a:latin typeface="Lucida Grande"/>
                <a:ea typeface="Lucida Grande"/>
                <a:cs typeface="Lucida Grande"/>
                <a:sym typeface="Lucida Grande"/>
              </a:defRPr>
            </a:pPr>
            <a:r>
              <a:t>Worldliness destroys a vivacious faith.</a:t>
            </a:r>
          </a:p>
          <a:p>
            <a:pPr>
              <a:lnSpc>
                <a:spcPct val="100000"/>
              </a:lnSpc>
              <a:defRPr sz="2000">
                <a:latin typeface="Lucida Grande"/>
                <a:ea typeface="Lucida Grande"/>
                <a:cs typeface="Lucida Grande"/>
                <a:sym typeface="Lucida Grande"/>
              </a:defRPr>
            </a:pPr>
            <a:r>
              <a:t>God awaits expression of our clear commitment towards Him.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a:r>
              <a:t>Why does the Lord allow famines to be part of the lives of His people whom He seeks to bless?</a:t>
            </a:r>
          </a:p>
          <a:p>
            <a:pPr/>
            <a:r>
              <a:t>How is the Lord involved with the birth of our children? Why might have God waited for Isaac’s prayer before He granted them children?</a:t>
            </a:r>
          </a:p>
          <a:p>
            <a:pPr/>
            <a:r>
              <a:t>God is not troubled with His free choice, are you? Why? How do you resolve issues revolving around free will?</a:t>
            </a:r>
          </a:p>
          <a:p>
            <a:pPr/>
            <a:r>
              <a:t>Identify anything that might prevent you from “building an altar” signifying that your life will center on serving God and not yourself.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sldImg"/>
          </p:nvPr>
        </p:nvSpPr>
        <p:spPr>
          <a:prstGeom prst="rect">
            <a:avLst/>
          </a:prstGeom>
        </p:spPr>
        <p:txBody>
          <a:bodyPr/>
          <a:lstStyle/>
          <a:p>
            <a:pPr/>
          </a:p>
        </p:txBody>
      </p:sp>
      <p:sp>
        <p:nvSpPr>
          <p:cNvPr id="316" name="Shape 316"/>
          <p:cNvSpPr/>
          <p:nvPr>
            <p:ph type="body" sz="quarter" idx="1"/>
          </p:nvPr>
        </p:nvSpPr>
        <p:spPr>
          <a:prstGeom prst="rect">
            <a:avLst/>
          </a:prstGeom>
        </p:spPr>
        <p:txBody>
          <a:bodyPr/>
          <a:lstStyle/>
          <a:p>
            <a:pPr>
              <a:defRPr sz="1900"/>
            </a:pPr>
            <a:r>
              <a:t>EXODUS 23:31</a:t>
            </a:r>
          </a:p>
          <a:p>
            <a:pPr>
              <a:defRPr sz="1900"/>
            </a:pPr>
            <a:r>
              <a:t>“I will establish your borders from the Red Sea to the Sea of the Philistines, and from the desert to the River. I will hand over to you the people who live in the land and you will drive them out before you.”</a:t>
            </a:r>
          </a:p>
          <a:p>
            <a:pPr>
              <a:defRPr sz="1900"/>
            </a:pPr>
          </a:p>
          <a:p>
            <a:pPr>
              <a:defRPr sz="1900"/>
            </a:pPr>
            <a:r>
              <a:t>EZEKIEL 47:19</a:t>
            </a:r>
          </a:p>
          <a:p>
            <a:pPr>
              <a:defRPr sz="1900"/>
            </a:pPr>
            <a:r>
              <a:t>“On the south side it will run from Tamar as far as the waters of Meribah Kadesh, then along the Wadi of Egypt to the Great Sea. This will be the south boundary.”</a:t>
            </a:r>
          </a:p>
          <a:p>
            <a:pPr>
              <a:defRPr sz="1900"/>
            </a:pPr>
          </a:p>
          <a:p>
            <a:pPr>
              <a:defRPr sz="1900"/>
            </a:pPr>
            <a:r>
              <a:t>GENESIS 15:18</a:t>
            </a:r>
          </a:p>
          <a:p>
            <a:pPr>
              <a:defRPr sz="1900"/>
            </a:pPr>
            <a:r>
              <a:t>On that day the Lord made a covenant with Abram and said, “To your descendants I give this land, from the river of Egypt to the great river, the Euphrates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12" name="Glory4.png" descr="Glory4.png"/>
          <p:cNvPicPr>
            <a:picLocks noChangeAspect="1"/>
          </p:cNvPicPr>
          <p:nvPr/>
        </p:nvPicPr>
        <p:blipFill>
          <a:blip r:embed="rId2">
            <a:extLst/>
          </a:blip>
          <a:stretch>
            <a:fillRect/>
          </a:stretch>
        </p:blipFill>
        <p:spPr>
          <a:xfrm>
            <a:off x="-38294" y="0"/>
            <a:ext cx="1573600" cy="9753601"/>
          </a:xfrm>
          <a:prstGeom prst="rect">
            <a:avLst/>
          </a:prstGeom>
          <a:ln w="12700">
            <a:miter lim="400000"/>
          </a:ln>
        </p:spPr>
      </p:pic>
      <p:sp>
        <p:nvSpPr>
          <p:cNvPr id="13" name="Title Text"/>
          <p:cNvSpPr txBox="1"/>
          <p:nvPr>
            <p:ph type="title"/>
          </p:nvPr>
        </p:nvSpPr>
        <p:spPr>
          <a:xfrm>
            <a:off x="1535305" y="124048"/>
            <a:ext cx="11469495" cy="735435"/>
          </a:xfrm>
          <a:prstGeom prst="rect">
            <a:avLst/>
          </a:prstGeom>
        </p:spPr>
        <p:txBody>
          <a:bodyPr/>
          <a:lstStyle>
            <a:lvl1pPr>
              <a:defRPr sz="4400"/>
            </a:lvl1pPr>
          </a:lstStyle>
          <a:p>
            <a:pPr/>
            <a:r>
              <a:t>Title Text</a:t>
            </a:r>
          </a:p>
        </p:txBody>
      </p:sp>
      <p:sp>
        <p:nvSpPr>
          <p:cNvPr id="14" name="GENESIS"/>
          <p:cNvSpPr txBox="1"/>
          <p:nvPr/>
        </p:nvSpPr>
        <p:spPr>
          <a:xfrm>
            <a:off x="0" y="200248"/>
            <a:ext cx="1497013" cy="487338"/>
          </a:xfrm>
          <a:prstGeom prst="rect">
            <a:avLst/>
          </a:prstGeom>
          <a:ln w="12700">
            <a:miter lim="400000"/>
          </a:ln>
          <a:effectLst>
            <a:outerShdw sx="100000" sy="100000" kx="0" ky="0" algn="b" rotWithShape="0" blurRad="127000" dist="63500" dir="2700000">
              <a:srgbClr val="4C1023">
                <a:alpha val="78000"/>
              </a:srgbClr>
            </a:outerShdw>
            <a:reflection blurRad="0" stA="69548"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lstStyle>
            <a:lvl1pPr defTabSz="457200">
              <a:defRPr b="1" spc="-54" sz="2700">
                <a:latin typeface="Goudy Old Style"/>
                <a:ea typeface="Goudy Old Style"/>
                <a:cs typeface="Goudy Old Style"/>
                <a:sym typeface="Goudy Old Style"/>
              </a:defRPr>
            </a:lvl1pPr>
          </a:lstStyle>
          <a:p>
            <a:pPr/>
            <a:r>
              <a:t>GENESIS</a:t>
            </a:r>
          </a:p>
        </p:txBody>
      </p:sp>
      <p:sp>
        <p:nvSpPr>
          <p:cNvPr id="15" name="The Book  of Foundations"/>
          <p:cNvSpPr txBox="1"/>
          <p:nvPr/>
        </p:nvSpPr>
        <p:spPr>
          <a:xfrm>
            <a:off x="-1" y="996787"/>
            <a:ext cx="1497014" cy="9652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98" sz="1400">
                <a:latin typeface="Goudy Old Style"/>
                <a:ea typeface="Goudy Old Style"/>
                <a:cs typeface="Goudy Old Style"/>
                <a:sym typeface="Goudy Old Style"/>
              </a:defRPr>
            </a:pPr>
            <a:r>
              <a:t>The Book </a:t>
            </a:r>
            <a:br/>
            <a:r>
              <a:t>of Foundations</a:t>
            </a:r>
          </a:p>
        </p:txBody>
      </p:sp>
      <p:sp>
        <p:nvSpPr>
          <p:cNvPr id="16" name="GENESIS…"/>
          <p:cNvSpPr txBox="1"/>
          <p:nvPr/>
        </p:nvSpPr>
        <p:spPr>
          <a:xfrm>
            <a:off x="-1" y="8686703"/>
            <a:ext cx="1497014" cy="7366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133" sz="1900">
                <a:solidFill>
                  <a:srgbClr val="FFFFFF"/>
                </a:solidFill>
                <a:latin typeface="Goudy Old Style"/>
                <a:ea typeface="Goudy Old Style"/>
                <a:cs typeface="Goudy Old Style"/>
                <a:sym typeface="Goudy Old Style"/>
              </a:defRPr>
            </a:pPr>
            <a:r>
              <a:t>GENESIS</a:t>
            </a:r>
          </a:p>
          <a:p>
            <a:pPr defTabSz="457200">
              <a:defRPr b="1" cap="all" spc="133" sz="1900">
                <a:solidFill>
                  <a:srgbClr val="FFFFFF"/>
                </a:solidFill>
                <a:latin typeface="Goudy Old Style"/>
                <a:ea typeface="Goudy Old Style"/>
                <a:cs typeface="Goudy Old Style"/>
                <a:sym typeface="Goudy Old Style"/>
              </a:defRPr>
            </a:pPr>
            <a:r>
              <a:t>21-26</a:t>
            </a:r>
          </a:p>
        </p:txBody>
      </p:sp>
      <p:sp>
        <p:nvSpPr>
          <p:cNvPr id="17" name="Making Tough Choices"/>
          <p:cNvSpPr txBox="1"/>
          <p:nvPr/>
        </p:nvSpPr>
        <p:spPr>
          <a:xfrm>
            <a:off x="0" y="6199580"/>
            <a:ext cx="1573599"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sz="2600">
                <a:solidFill>
                  <a:srgbClr val="DCDEE0"/>
                </a:solidFill>
                <a:latin typeface="Gill Sans"/>
                <a:ea typeface="Gill Sans"/>
                <a:cs typeface="Gill Sans"/>
                <a:sym typeface="Gill Sans"/>
              </a:defRPr>
            </a:lvl1pPr>
          </a:lstStyle>
          <a:p>
            <a:pPr/>
            <a:r>
              <a:t>Making Tough Choices</a:t>
            </a:r>
          </a:p>
        </p:txBody>
      </p:sp>
      <p:sp>
        <p:nvSpPr>
          <p:cNvPr id="18" name="Body Level One…"/>
          <p:cNvSpPr txBox="1"/>
          <p:nvPr>
            <p:ph type="body" sz="half" idx="1"/>
          </p:nvPr>
        </p:nvSpPr>
        <p:spPr>
          <a:xfrm>
            <a:off x="2075066" y="1200292"/>
            <a:ext cx="9250156" cy="4552809"/>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Blank copy">
    <p:spTree>
      <p:nvGrpSpPr>
        <p:cNvPr id="1" name=""/>
        <p:cNvGrpSpPr/>
        <p:nvPr/>
      </p:nvGrpSpPr>
      <p:grpSpPr>
        <a:xfrm>
          <a:off x="0" y="0"/>
          <a:ext cx="0" cy="0"/>
          <a:chOff x="0" y="0"/>
          <a:chExt cx="0" cy="0"/>
        </a:xfrm>
      </p:grpSpPr>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33" name="Title Text"/>
          <p:cNvSpPr txBox="1"/>
          <p:nvPr>
            <p:ph type="title"/>
          </p:nvPr>
        </p:nvSpPr>
        <p:spPr>
          <a:xfrm>
            <a:off x="1270000" y="1638300"/>
            <a:ext cx="10464800" cy="3302000"/>
          </a:xfrm>
          <a:prstGeom prst="rect">
            <a:avLst/>
          </a:prstGeom>
        </p:spPr>
        <p:txBody>
          <a:bodyPr anchor="b"/>
          <a:lstStyle/>
          <a:p>
            <a:pPr/>
            <a:r>
              <a:t>Title Text</a:t>
            </a:r>
          </a:p>
        </p:txBody>
      </p:sp>
      <p:sp>
        <p:nvSpPr>
          <p:cNvPr id="34"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atin typeface="+mn-lt"/>
                <a:ea typeface="+mn-ea"/>
                <a:cs typeface="+mn-cs"/>
                <a:sym typeface="Helvetica Light"/>
              </a:defRPr>
            </a:lvl1pPr>
            <a:lvl2pPr marL="0" indent="228600" algn="ctr">
              <a:spcBef>
                <a:spcPts val="0"/>
              </a:spcBef>
              <a:buSzTx/>
              <a:buNone/>
              <a:defRPr sz="3200">
                <a:latin typeface="+mn-lt"/>
                <a:ea typeface="+mn-ea"/>
                <a:cs typeface="+mn-cs"/>
                <a:sym typeface="Helvetica Light"/>
              </a:defRPr>
            </a:lvl2pPr>
            <a:lvl3pPr marL="0" indent="457200" algn="ctr">
              <a:spcBef>
                <a:spcPts val="0"/>
              </a:spcBef>
              <a:buSzTx/>
              <a:buNone/>
              <a:defRPr sz="3200">
                <a:latin typeface="+mn-lt"/>
                <a:ea typeface="+mn-ea"/>
                <a:cs typeface="+mn-cs"/>
                <a:sym typeface="Helvetica Light"/>
              </a:defRPr>
            </a:lvl3pPr>
            <a:lvl4pPr marL="0" indent="685800" algn="ctr">
              <a:spcBef>
                <a:spcPts val="0"/>
              </a:spcBef>
              <a:buSzTx/>
              <a:buNone/>
              <a:defRPr sz="3200">
                <a:latin typeface="+mn-lt"/>
                <a:ea typeface="+mn-ea"/>
                <a:cs typeface="+mn-cs"/>
                <a:sym typeface="Helvetica Light"/>
              </a:defRPr>
            </a:lvl4pPr>
            <a:lvl5pPr marL="0" indent="914400" algn="ctr">
              <a:spcBef>
                <a:spcPts val="0"/>
              </a:spcBef>
              <a:buSzTx/>
              <a:buNone/>
              <a:defRPr sz="3200">
                <a:latin typeface="+mn-lt"/>
                <a:ea typeface="+mn-ea"/>
                <a:cs typeface="+mn-cs"/>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sun_rays2.jpg" descr="sun_rays2.jpg"/>
          <p:cNvPicPr>
            <a:picLocks noChangeAspect="0"/>
          </p:cNvPicPr>
          <p:nvPr/>
        </p:nvPicPr>
        <p:blipFill>
          <a:blip r:embed="rId2">
            <a:extLst/>
          </a:blip>
          <a:srcRect l="9900" t="2265" r="7060" b="9939"/>
          <a:stretch>
            <a:fillRect/>
          </a:stretch>
        </p:blipFill>
        <p:spPr>
          <a:xfrm>
            <a:off x="0" y="0"/>
            <a:ext cx="13004800" cy="9753600"/>
          </a:xfrm>
          <a:prstGeom prst="rect">
            <a:avLst/>
          </a:prstGeom>
          <a:ln w="12700">
            <a:miter lim="400000"/>
          </a:ln>
        </p:spPr>
      </p:pic>
      <p:sp>
        <p:nvSpPr>
          <p:cNvPr id="3"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1pPr>
      <a:lvl2pPr marL="0" marR="0" indent="2286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2pPr>
      <a:lvl3pPr marL="0" marR="0" indent="4572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3pPr>
      <a:lvl4pPr marL="0" marR="0" indent="6858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4pPr>
      <a:lvl5pPr marL="0" marR="0" indent="9144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5pPr>
      <a:lvl6pPr marL="0" marR="0" indent="11430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6pPr>
      <a:lvl7pPr marL="0" marR="0" indent="13716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7pPr>
      <a:lvl8pPr marL="0" marR="0" indent="16002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8pPr>
      <a:lvl9pPr marL="0" marR="0" indent="18288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9pPr>
    </p:titleStyle>
    <p:bodyStyle>
      <a:lvl1pPr marL="444500" marR="0" indent="-444500" algn="l" defTabSz="584200" rtl="0" latinLnBrk="0">
        <a:lnSpc>
          <a:spcPct val="100000"/>
        </a:lnSpc>
        <a:spcBef>
          <a:spcPts val="1400"/>
        </a:spcBef>
        <a:spcAft>
          <a:spcPts val="0"/>
        </a:spcAft>
        <a:buClrTx/>
        <a:buSzPct val="75000"/>
        <a:buFontTx/>
        <a:buChar char="•"/>
        <a:tabLst/>
        <a:defRPr b="0" baseline="0" cap="none" i="0" spc="0" strike="noStrike" sz="3600" u="none">
          <a:ln>
            <a:noFill/>
          </a:ln>
          <a:solidFill>
            <a:srgbClr val="000000"/>
          </a:solidFill>
          <a:uFillTx/>
          <a:latin typeface="Gill Sans"/>
          <a:ea typeface="Gill Sans"/>
          <a:cs typeface="Gill Sans"/>
          <a:sym typeface="Gill Sans"/>
        </a:defRPr>
      </a:lvl1pPr>
      <a:lvl2pPr marL="889000" marR="0" indent="-444500" algn="l" defTabSz="584200" rtl="0" latinLnBrk="0">
        <a:lnSpc>
          <a:spcPct val="100000"/>
        </a:lnSpc>
        <a:spcBef>
          <a:spcPts val="1400"/>
        </a:spcBef>
        <a:spcAft>
          <a:spcPts val="0"/>
        </a:spcAft>
        <a:buClrTx/>
        <a:buSzPct val="75000"/>
        <a:buFontTx/>
        <a:buChar char="•"/>
        <a:tabLst/>
        <a:defRPr b="0" baseline="0" cap="none" i="0" spc="0" strike="noStrike" sz="3600" u="none">
          <a:ln>
            <a:noFill/>
          </a:ln>
          <a:solidFill>
            <a:srgbClr val="000000"/>
          </a:solidFill>
          <a:uFillTx/>
          <a:latin typeface="Gill Sans"/>
          <a:ea typeface="Gill Sans"/>
          <a:cs typeface="Gill Sans"/>
          <a:sym typeface="Gill Sans"/>
        </a:defRPr>
      </a:lvl2pPr>
      <a:lvl3pPr marL="1333500" marR="0" indent="-444500" algn="l" defTabSz="584200" rtl="0" latinLnBrk="0">
        <a:lnSpc>
          <a:spcPct val="100000"/>
        </a:lnSpc>
        <a:spcBef>
          <a:spcPts val="1400"/>
        </a:spcBef>
        <a:spcAft>
          <a:spcPts val="0"/>
        </a:spcAft>
        <a:buClrTx/>
        <a:buSzPct val="75000"/>
        <a:buFontTx/>
        <a:buChar char="•"/>
        <a:tabLst/>
        <a:defRPr b="0" baseline="0" cap="none" i="0" spc="0" strike="noStrike" sz="3600" u="none">
          <a:ln>
            <a:noFill/>
          </a:ln>
          <a:solidFill>
            <a:srgbClr val="000000"/>
          </a:solidFill>
          <a:uFillTx/>
          <a:latin typeface="Gill Sans"/>
          <a:ea typeface="Gill Sans"/>
          <a:cs typeface="Gill Sans"/>
          <a:sym typeface="Gill Sans"/>
        </a:defRPr>
      </a:lvl3pPr>
      <a:lvl4pPr marL="1778000" marR="0" indent="-444500" algn="l" defTabSz="584200" rtl="0" latinLnBrk="0">
        <a:lnSpc>
          <a:spcPct val="100000"/>
        </a:lnSpc>
        <a:spcBef>
          <a:spcPts val="1400"/>
        </a:spcBef>
        <a:spcAft>
          <a:spcPts val="0"/>
        </a:spcAft>
        <a:buClrTx/>
        <a:buSzPct val="75000"/>
        <a:buFontTx/>
        <a:buChar char="•"/>
        <a:tabLst/>
        <a:defRPr b="0" baseline="0" cap="none" i="0" spc="0" strike="noStrike" sz="3600" u="none">
          <a:ln>
            <a:noFill/>
          </a:ln>
          <a:solidFill>
            <a:srgbClr val="000000"/>
          </a:solidFill>
          <a:uFillTx/>
          <a:latin typeface="Gill Sans"/>
          <a:ea typeface="Gill Sans"/>
          <a:cs typeface="Gill Sans"/>
          <a:sym typeface="Gill Sans"/>
        </a:defRPr>
      </a:lvl4pPr>
      <a:lvl5pPr marL="2222500" marR="0" indent="-444500" algn="l" defTabSz="584200" rtl="0" latinLnBrk="0">
        <a:lnSpc>
          <a:spcPct val="100000"/>
        </a:lnSpc>
        <a:spcBef>
          <a:spcPts val="1400"/>
        </a:spcBef>
        <a:spcAft>
          <a:spcPts val="0"/>
        </a:spcAft>
        <a:buClrTx/>
        <a:buSzPct val="75000"/>
        <a:buFontTx/>
        <a:buChar char="•"/>
        <a:tabLst/>
        <a:defRPr b="0" baseline="0" cap="none" i="0" spc="0" strike="noStrike" sz="3600" u="none">
          <a:ln>
            <a:noFill/>
          </a:ln>
          <a:solidFill>
            <a:srgbClr val="000000"/>
          </a:solidFill>
          <a:uFillTx/>
          <a:latin typeface="Gill Sans"/>
          <a:ea typeface="Gill Sans"/>
          <a:cs typeface="Gill Sans"/>
          <a:sym typeface="Gill Sans"/>
        </a:defRPr>
      </a:lvl5pPr>
      <a:lvl6pPr marL="2667000" marR="0" indent="-444500" algn="l" defTabSz="584200" rtl="0" latinLnBrk="0">
        <a:lnSpc>
          <a:spcPct val="100000"/>
        </a:lnSpc>
        <a:spcBef>
          <a:spcPts val="1400"/>
        </a:spcBef>
        <a:spcAft>
          <a:spcPts val="0"/>
        </a:spcAft>
        <a:buClrTx/>
        <a:buSzPct val="75000"/>
        <a:buFontTx/>
        <a:buChar char="•"/>
        <a:tabLst/>
        <a:defRPr b="0" baseline="0" cap="none" i="0" spc="0" strike="noStrike" sz="3600" u="none">
          <a:ln>
            <a:noFill/>
          </a:ln>
          <a:solidFill>
            <a:srgbClr val="000000"/>
          </a:solidFill>
          <a:uFillTx/>
          <a:latin typeface="Gill Sans"/>
          <a:ea typeface="Gill Sans"/>
          <a:cs typeface="Gill Sans"/>
          <a:sym typeface="Gill Sans"/>
        </a:defRPr>
      </a:lvl6pPr>
      <a:lvl7pPr marL="3111500" marR="0" indent="-444500" algn="l" defTabSz="584200" rtl="0" latinLnBrk="0">
        <a:lnSpc>
          <a:spcPct val="100000"/>
        </a:lnSpc>
        <a:spcBef>
          <a:spcPts val="1400"/>
        </a:spcBef>
        <a:spcAft>
          <a:spcPts val="0"/>
        </a:spcAft>
        <a:buClrTx/>
        <a:buSzPct val="75000"/>
        <a:buFontTx/>
        <a:buChar char="•"/>
        <a:tabLst/>
        <a:defRPr b="0" baseline="0" cap="none" i="0" spc="0" strike="noStrike" sz="3600" u="none">
          <a:ln>
            <a:noFill/>
          </a:ln>
          <a:solidFill>
            <a:srgbClr val="000000"/>
          </a:solidFill>
          <a:uFillTx/>
          <a:latin typeface="Gill Sans"/>
          <a:ea typeface="Gill Sans"/>
          <a:cs typeface="Gill Sans"/>
          <a:sym typeface="Gill Sans"/>
        </a:defRPr>
      </a:lvl7pPr>
      <a:lvl8pPr marL="3556000" marR="0" indent="-444500" algn="l" defTabSz="584200" rtl="0" latinLnBrk="0">
        <a:lnSpc>
          <a:spcPct val="100000"/>
        </a:lnSpc>
        <a:spcBef>
          <a:spcPts val="1400"/>
        </a:spcBef>
        <a:spcAft>
          <a:spcPts val="0"/>
        </a:spcAft>
        <a:buClrTx/>
        <a:buSzPct val="75000"/>
        <a:buFontTx/>
        <a:buChar char="•"/>
        <a:tabLst/>
        <a:defRPr b="0" baseline="0" cap="none" i="0" spc="0" strike="noStrike" sz="3600" u="none">
          <a:ln>
            <a:noFill/>
          </a:ln>
          <a:solidFill>
            <a:srgbClr val="000000"/>
          </a:solidFill>
          <a:uFillTx/>
          <a:latin typeface="Gill Sans"/>
          <a:ea typeface="Gill Sans"/>
          <a:cs typeface="Gill Sans"/>
          <a:sym typeface="Gill Sans"/>
        </a:defRPr>
      </a:lvl8pPr>
      <a:lvl9pPr marL="4000500" marR="0" indent="-444500" algn="l" defTabSz="584200" rtl="0" latinLnBrk="0">
        <a:lnSpc>
          <a:spcPct val="100000"/>
        </a:lnSpc>
        <a:spcBef>
          <a:spcPts val="1400"/>
        </a:spcBef>
        <a:spcAft>
          <a:spcPts val="0"/>
        </a:spcAft>
        <a:buClrTx/>
        <a:buSzPct val="75000"/>
        <a:buFontTx/>
        <a:buChar char="•"/>
        <a:tabLst/>
        <a:defRPr b="0" baseline="0" cap="none" i="0" spc="0" strike="noStrike" sz="3600" u="none">
          <a:ln>
            <a:noFill/>
          </a:ln>
          <a:solidFill>
            <a:srgbClr val="000000"/>
          </a:solidFill>
          <a:uFillTx/>
          <a:latin typeface="Gill Sans"/>
          <a:ea typeface="Gill Sans"/>
          <a:cs typeface="Gill Sans"/>
          <a:sym typeface="Gill Sans"/>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 Id="rId4"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letgodbetrue.com" TargetMode="Externa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1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letgodbetrue.com" TargetMode="Externa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GENESIS"/>
          <p:cNvSpPr txBox="1"/>
          <p:nvPr/>
        </p:nvSpPr>
        <p:spPr>
          <a:xfrm>
            <a:off x="2151831" y="885383"/>
            <a:ext cx="8701138" cy="1646636"/>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1548" sz="12900">
                <a:solidFill>
                  <a:srgbClr val="0D1C2F"/>
                </a:solidFill>
                <a:latin typeface="Goudy Old Style"/>
                <a:ea typeface="Goudy Old Style"/>
                <a:cs typeface="Goudy Old Style"/>
                <a:sym typeface="Goudy Old Style"/>
              </a:defRPr>
            </a:lvl1pPr>
          </a:lstStyle>
          <a:p>
            <a:pPr/>
            <a:r>
              <a:t>GENESIS</a:t>
            </a:r>
          </a:p>
        </p:txBody>
      </p:sp>
      <p:sp>
        <p:nvSpPr>
          <p:cNvPr id="45" name="Making Tough Choices"/>
          <p:cNvSpPr txBox="1"/>
          <p:nvPr/>
        </p:nvSpPr>
        <p:spPr>
          <a:xfrm>
            <a:off x="402989" y="6055760"/>
            <a:ext cx="12198822" cy="1438057"/>
          </a:xfrm>
          <a:prstGeom prst="rect">
            <a:avLst/>
          </a:prstGeom>
          <a:ln w="63500">
            <a:solidFill>
              <a:srgbClr val="A6AAA9"/>
            </a:solid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30000"/>
              </a:lnSpc>
              <a:defRPr b="1" spc="455" sz="6500">
                <a:solidFill>
                  <a:srgbClr val="FFFFFF"/>
                </a:solidFill>
                <a:latin typeface="Goudy Old Style"/>
                <a:ea typeface="Goudy Old Style"/>
                <a:cs typeface="Goudy Old Style"/>
                <a:sym typeface="Goudy Old Style"/>
              </a:defRPr>
            </a:lvl1pPr>
          </a:lstStyle>
          <a:p>
            <a:pPr/>
            <a:r>
              <a:t>Making Tough Choices</a:t>
            </a:r>
          </a:p>
        </p:txBody>
      </p:sp>
      <p:sp>
        <p:nvSpPr>
          <p:cNvPr id="46" name="Paul J. Bucknell"/>
          <p:cNvSpPr txBox="1"/>
          <p:nvPr/>
        </p:nvSpPr>
        <p:spPr>
          <a:xfrm>
            <a:off x="9414671" y="8991600"/>
            <a:ext cx="3403098"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r>
              <a:t>Paul J. Bucknell</a:t>
            </a:r>
          </a:p>
        </p:txBody>
      </p:sp>
      <p:sp>
        <p:nvSpPr>
          <p:cNvPr id="47" name="NASB"/>
          <p:cNvSpPr txBox="1"/>
          <p:nvPr/>
        </p:nvSpPr>
        <p:spPr>
          <a:xfrm>
            <a:off x="-1448098" y="8991600"/>
            <a:ext cx="4406901" cy="762000"/>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200">
                <a:solidFill>
                  <a:srgbClr val="FFFFFF"/>
                </a:solidFill>
                <a:latin typeface="Goudy Old Style"/>
                <a:ea typeface="Goudy Old Style"/>
                <a:cs typeface="Goudy Old Style"/>
                <a:sym typeface="Goudy Old Style"/>
              </a:defRPr>
            </a:lvl1pPr>
          </a:lstStyle>
          <a:p>
            <a:pPr/>
            <a:r>
              <a:t>NASB</a:t>
            </a:r>
          </a:p>
        </p:txBody>
      </p:sp>
      <p:sp>
        <p:nvSpPr>
          <p:cNvPr id="48" name="21-26"/>
          <p:cNvSpPr txBox="1"/>
          <p:nvPr/>
        </p:nvSpPr>
        <p:spPr>
          <a:xfrm>
            <a:off x="2151831" y="2181996"/>
            <a:ext cx="8701138" cy="1646635"/>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996" sz="8300">
                <a:solidFill>
                  <a:srgbClr val="0D1C2F"/>
                </a:solidFill>
                <a:latin typeface="Goudy Old Style"/>
                <a:ea typeface="Goudy Old Style"/>
                <a:cs typeface="Goudy Old Style"/>
                <a:sym typeface="Goudy Old Style"/>
              </a:defRPr>
            </a:lvl1pPr>
          </a:lstStyle>
          <a:p>
            <a:pPr/>
            <a:r>
              <a:t>21-26</a:t>
            </a:r>
          </a:p>
        </p:txBody>
      </p:sp>
      <p:sp>
        <p:nvSpPr>
          <p:cNvPr id="49" name="Highlights from the Life of Isaac"/>
          <p:cNvSpPr txBox="1"/>
          <p:nvPr/>
        </p:nvSpPr>
        <p:spPr>
          <a:xfrm>
            <a:off x="1564130" y="8002780"/>
            <a:ext cx="9288839" cy="7071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457200">
              <a:defRPr sz="4000">
                <a:solidFill>
                  <a:srgbClr val="FFFFFF"/>
                </a:solidFill>
              </a:defRPr>
            </a:lvl1pPr>
          </a:lstStyle>
          <a:p>
            <a:pPr/>
            <a:r>
              <a:t>Highlights from the Life of Isaac</a:t>
            </a:r>
          </a:p>
        </p:txBody>
      </p:sp>
      <p:grpSp>
        <p:nvGrpSpPr>
          <p:cNvPr id="53" name="Group"/>
          <p:cNvGrpSpPr/>
          <p:nvPr/>
        </p:nvGrpSpPr>
        <p:grpSpPr>
          <a:xfrm>
            <a:off x="1095692" y="176453"/>
            <a:ext cx="10813416" cy="708931"/>
            <a:chOff x="0" y="0"/>
            <a:chExt cx="10813414" cy="708930"/>
          </a:xfrm>
        </p:grpSpPr>
        <p:sp>
          <p:nvSpPr>
            <p:cNvPr id="50" name="The Book of Foundations"/>
            <p:cNvSpPr txBox="1"/>
            <p:nvPr/>
          </p:nvSpPr>
          <p:spPr>
            <a:xfrm>
              <a:off x="0" y="85513"/>
              <a:ext cx="10813415" cy="623418"/>
            </a:xfrm>
            <a:prstGeom prst="rect">
              <a:avLst/>
            </a:prstGeom>
            <a:noFill/>
            <a:ln w="12700" cap="flat">
              <a:no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wrap="square" lIns="0" tIns="0" rIns="0" bIns="0" numCol="1" anchor="t">
              <a:noAutofit/>
            </a:bodyPr>
            <a:lstStyle>
              <a:lvl1pPr defTabSz="457200">
                <a:defRPr b="1" cap="all" spc="504">
                  <a:solidFill>
                    <a:srgbClr val="DCDEE0"/>
                  </a:solidFill>
                  <a:latin typeface="Goudy Old Style"/>
                  <a:ea typeface="Goudy Old Style"/>
                  <a:cs typeface="Goudy Old Style"/>
                  <a:sym typeface="Goudy Old Style"/>
                </a:defRPr>
              </a:lvl1pPr>
            </a:lstStyle>
            <a:p>
              <a:pPr/>
              <a:r>
                <a:t>The Book of Foundations</a:t>
              </a:r>
            </a:p>
          </p:txBody>
        </p:sp>
        <p:sp>
          <p:nvSpPr>
            <p:cNvPr id="51" name="Line"/>
            <p:cNvSpPr/>
            <p:nvPr/>
          </p:nvSpPr>
          <p:spPr>
            <a:xfrm>
              <a:off x="1406255" y="0"/>
              <a:ext cx="8000904" cy="0"/>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p>
          </p:txBody>
        </p:sp>
        <p:sp>
          <p:nvSpPr>
            <p:cNvPr id="52" name="Line"/>
            <p:cNvSpPr/>
            <p:nvPr/>
          </p:nvSpPr>
          <p:spPr>
            <a:xfrm>
              <a:off x="1406255" y="696230"/>
              <a:ext cx="8000904" cy="1"/>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45"/>
                                        </p:tgtEl>
                                        <p:attrNameLst>
                                          <p:attrName>style.visibility</p:attrName>
                                        </p:attrNameLst>
                                      </p:cBhvr>
                                      <p:to>
                                        <p:strVal val="visible"/>
                                      </p:to>
                                    </p:set>
                                    <p:animEffect filter="fade" transition="in">
                                      <p:cBhvr>
                                        <p:cTn id="7" dur="3250"/>
                                        <p:tgtEl>
                                          <p:spTgt spid="45"/>
                                        </p:tgtEl>
                                      </p:cBhvr>
                                    </p:animEffect>
                                  </p:childTnLst>
                                </p:cTn>
                              </p:par>
                            </p:childTnLst>
                          </p:cTn>
                        </p:par>
                        <p:par>
                          <p:cTn id="8" fill="hold">
                            <p:stCondLst>
                              <p:cond delay="3250"/>
                            </p:stCondLst>
                            <p:childTnLst>
                              <p:par>
                                <p:cTn id="9" presetClass="entr" nodeType="afterEffect" presetID="10" grpId="2" fill="hold">
                                  <p:stCondLst>
                                    <p:cond delay="0"/>
                                  </p:stCondLst>
                                  <p:iterate type="el" backwards="0">
                                    <p:tmAbs val="0"/>
                                  </p:iterate>
                                  <p:childTnLst>
                                    <p:set>
                                      <p:cBhvr>
                                        <p:cTn id="10" fill="hold"/>
                                        <p:tgtEl>
                                          <p:spTgt spid="49"/>
                                        </p:tgtEl>
                                        <p:attrNameLst>
                                          <p:attrName>style.visibility</p:attrName>
                                        </p:attrNameLst>
                                      </p:cBhvr>
                                      <p:to>
                                        <p:strVal val="visible"/>
                                      </p:to>
                                    </p:set>
                                    <p:animEffect filter="fade" transition="in">
                                      <p:cBhvr>
                                        <p:cTn id="11" dur="3250"/>
                                        <p:tgtEl>
                                          <p:spTgt spid="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 grpId="2"/>
      <p:bldP build="whole" bldLvl="1" animBg="1" rev="0" advAuto="0" spid="45"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7" name="Sows.png" descr="Sows.png"/>
          <p:cNvPicPr>
            <a:picLocks noChangeAspect="0"/>
          </p:cNvPicPr>
          <p:nvPr/>
        </p:nvPicPr>
        <p:blipFill>
          <a:blip r:embed="rId2">
            <a:extLst/>
          </a:blip>
          <a:srcRect l="1232" t="2365" r="1744" b="3010"/>
          <a:stretch>
            <a:fillRect/>
          </a:stretch>
        </p:blipFill>
        <p:spPr>
          <a:xfrm>
            <a:off x="1535200" y="1479387"/>
            <a:ext cx="11469688" cy="70437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800"/>
                </a:lnTo>
                <a:lnTo>
                  <a:pt x="0" y="21600"/>
                </a:lnTo>
                <a:lnTo>
                  <a:pt x="10800" y="21600"/>
                </a:lnTo>
                <a:lnTo>
                  <a:pt x="21600" y="21600"/>
                </a:lnTo>
                <a:lnTo>
                  <a:pt x="21600" y="10800"/>
                </a:lnTo>
                <a:lnTo>
                  <a:pt x="21600" y="0"/>
                </a:lnTo>
                <a:lnTo>
                  <a:pt x="10800" y="0"/>
                </a:lnTo>
                <a:lnTo>
                  <a:pt x="0" y="0"/>
                </a:lnTo>
                <a:close/>
              </a:path>
            </a:pathLst>
          </a:custGeom>
          <a:ln w="12700">
            <a:miter lim="400000"/>
          </a:ln>
        </p:spPr>
      </p:pic>
      <p:sp>
        <p:nvSpPr>
          <p:cNvPr id="228" name="Drift#3 Drifts from and Returns to God (Gen 26)"/>
          <p:cNvSpPr txBox="1"/>
          <p:nvPr>
            <p:ph type="title"/>
          </p:nvPr>
        </p:nvSpPr>
        <p:spPr>
          <a:prstGeom prst="rect">
            <a:avLst/>
          </a:prstGeom>
        </p:spPr>
        <p:txBody>
          <a:bodyPr/>
          <a:lstStyle/>
          <a:p>
            <a:pPr/>
            <a:r>
              <a:t>Drift#3 Drifts from and Returns to God (Gen 26)</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27"/>
                                        </p:tgtEl>
                                        <p:attrNameLst>
                                          <p:attrName>style.visibility</p:attrName>
                                        </p:attrNameLst>
                                      </p:cBhvr>
                                      <p:to>
                                        <p:strVal val="visible"/>
                                      </p:to>
                                    </p:set>
                                    <p:animEffect filter="wipe(left)" transition="in">
                                      <p:cBhvr>
                                        <p:cTn id="7" dur="175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7"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12 Now Isaac sowed in that land, and reaped in the same year a hundredfold. And the LORD blessed him, 13 and the man became rich, and continued to grow richer until he became very wealthy; 14 for he had possessions of flocks and herds and a great household, so that the Philistines envied him. 15 Now all the wells which his father’s servants had dug in the days of Abraham his father, the Philistines stopped up by filling them with earth. 16 Then Abimelech said to Isaac, “Go away from us, for you are too powerful for us.” 17 And Isaac departed from there and camped in the valley of Gerar, and settled there. 18 Then Isaac dug again the wells of water which had been dug in the days of his father Abraham, for the Philistines had stopped them up after the death of Abraham; and he gave them the same names which his father had given them. 19 But when Isaac’s servants dug in the valley and found there a well of flowing water, 20 the herdsmen of Gerar quarreled with the herdsmen of Isaac, saying, “The water is ours!” So he named the well Esek, because they contended with him. 21 Then they dug another well, and they quarreled over it too, so he named it Sitnah. 22 And he moved away from there and dug another well, and they did not quarrel over it; so he named it Rehoboth, for he said, “At last the LORD has made room for us, and we shall be fruitful in the land.” 23 Then he went up from there to Beersheba. 24 And the LORD appeared to him the same night and said, “I am the God of your father Abraham; Do not fear, for I am with you. I will bless you, and multiply your descendants, For the sake of My servant Abraham.” 25 So he built an altar there, and called upon the name of the LORD, and pitched his tent there; and there Isaac’s servants dug a well.” (Genesis 26:12-25)."/>
          <p:cNvSpPr txBox="1"/>
          <p:nvPr/>
        </p:nvSpPr>
        <p:spPr>
          <a:xfrm>
            <a:off x="1704504" y="687585"/>
            <a:ext cx="11131097" cy="89408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spcBef>
                <a:spcPts val="800"/>
              </a:spcBef>
              <a:defRPr sz="2400"/>
            </a:pPr>
            <a:r>
              <a:t>“12 Now Isaac sowed in that land, and reaped in the same year a hundredfold. </a:t>
            </a:r>
            <a:r>
              <a:rPr b="1">
                <a:latin typeface="Helvetica"/>
                <a:ea typeface="Helvetica"/>
                <a:cs typeface="Helvetica"/>
                <a:sym typeface="Helvetica"/>
              </a:rPr>
              <a:t>And the LORD blessed him</a:t>
            </a:r>
            <a:r>
              <a:t>, 13 and the man became rich, and continued to grow richer until he became very wealthy; 14 for he had possessions of flocks and herds and a great household, so that the Philistines envied him. 15 Now all the wells which his father’s servants had dug in the days of Abraham his father, the Philistines stopped up by filling them with earth. 16 Then Abimelech said to Isaac, “</a:t>
            </a:r>
            <a:r>
              <a:rPr b="1">
                <a:latin typeface="Helvetica"/>
                <a:ea typeface="Helvetica"/>
                <a:cs typeface="Helvetica"/>
                <a:sym typeface="Helvetica"/>
              </a:rPr>
              <a:t>Go away from us</a:t>
            </a:r>
            <a:r>
              <a:t>, for you are too powerful for us.” 17 And Isaac departed from there and camped in the valley of Gerar, and settled there. 18 Then Isaac dug again the wells of water which had been dug in the days of his father Abraham, for the Philistines had stopped them up after the death of Abraham; and he gave them the same names which his father had given them. 19 But when Isaac’s servants dug in the valley and found there a well of flowing water, 20 the herdsmen of Gerar quarreled with the herdsmen of Isaac, saying, “The water is ours!” So he named the well Esek, because they contended with him. 21 Then they dug another well, and they quarreled over it too, so he named it Sitnah. </a:t>
            </a:r>
            <a:r>
              <a:rPr b="1">
                <a:solidFill>
                  <a:srgbClr val="005B1E"/>
                </a:solidFill>
                <a:latin typeface="Helvetica"/>
                <a:ea typeface="Helvetica"/>
                <a:cs typeface="Helvetica"/>
                <a:sym typeface="Helvetica"/>
              </a:rPr>
              <a:t>22 And he moved away from there and dug another well, and they did not quarrel over it; so he named it </a:t>
            </a:r>
            <a:r>
              <a:rPr b="1">
                <a:solidFill>
                  <a:schemeClr val="accent5"/>
                </a:solidFill>
                <a:latin typeface="Helvetica"/>
                <a:ea typeface="Helvetica"/>
                <a:cs typeface="Helvetica"/>
                <a:sym typeface="Helvetica"/>
              </a:rPr>
              <a:t>Rehoboth</a:t>
            </a:r>
            <a:r>
              <a:rPr b="1">
                <a:solidFill>
                  <a:srgbClr val="005B1E"/>
                </a:solidFill>
                <a:latin typeface="Helvetica"/>
                <a:ea typeface="Helvetica"/>
                <a:cs typeface="Helvetica"/>
                <a:sym typeface="Helvetica"/>
              </a:rPr>
              <a:t>, for he said, “At last the LORD has made room for us, and we shall be fruitful in the land.”</a:t>
            </a:r>
            <a:r>
              <a:t> 23 </a:t>
            </a:r>
            <a:r>
              <a:rPr b="1">
                <a:solidFill>
                  <a:schemeClr val="accent5"/>
                </a:solidFill>
                <a:latin typeface="Helvetica"/>
                <a:ea typeface="Helvetica"/>
                <a:cs typeface="Helvetica"/>
                <a:sym typeface="Helvetica"/>
              </a:rPr>
              <a:t>Then</a:t>
            </a:r>
            <a:r>
              <a:t> he went up from there to </a:t>
            </a:r>
            <a:r>
              <a:rPr b="1">
                <a:solidFill>
                  <a:schemeClr val="accent5"/>
                </a:solidFill>
                <a:latin typeface="Helvetica"/>
                <a:ea typeface="Helvetica"/>
                <a:cs typeface="Helvetica"/>
                <a:sym typeface="Helvetica"/>
              </a:rPr>
              <a:t>Beersheba</a:t>
            </a:r>
            <a:r>
              <a:t>.</a:t>
            </a:r>
            <a:r>
              <a:t> 24 And the LORD appeared to him the same night and said, “I am the God of your father Abraham; Do not fear, for I am with you. I will bless you, and multiply your descendants, For the sake of My servant Abraham.” </a:t>
            </a:r>
            <a:r>
              <a:rPr>
                <a:effectLst>
                  <a:outerShdw sx="100000" sy="100000" kx="0" ky="0" algn="b" rotWithShape="0" blurRad="12700" dist="12700" dir="18900000">
                    <a:srgbClr val="000000">
                      <a:alpha val="70000"/>
                    </a:srgbClr>
                  </a:outerShdw>
                </a:effectLst>
              </a:rPr>
              <a:t>25 So he built an altar there, and called upon the name of the LORD, </a:t>
            </a:r>
            <a:r>
              <a:t>and pitched his tent there; and there Isaac’s servants dug a well.” (Genesis 26:12-25).</a:t>
            </a:r>
          </a:p>
        </p:txBody>
      </p:sp>
      <p:sp>
        <p:nvSpPr>
          <p:cNvPr id="231" name="Spiritual discontentment"/>
          <p:cNvSpPr txBox="1"/>
          <p:nvPr/>
        </p:nvSpPr>
        <p:spPr>
          <a:xfrm>
            <a:off x="8918763" y="9207500"/>
            <a:ext cx="3674187" cy="495301"/>
          </a:xfrm>
          <a:prstGeom prst="rect">
            <a:avLst/>
          </a:prstGeom>
          <a:blipFill>
            <a:blip r:embed="rId2"/>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rgbClr val="FFFFFF"/>
                </a:solidFill>
              </a:defRPr>
            </a:lvl1pPr>
          </a:lstStyle>
          <a:p>
            <a:pPr/>
            <a:r>
              <a:t>Spiritual discontentment</a:t>
            </a:r>
          </a:p>
        </p:txBody>
      </p:sp>
      <p:sp>
        <p:nvSpPr>
          <p:cNvPr id="232" name="#3 Drifts from and Returns to God (Gen 26)"/>
          <p:cNvSpPr txBox="1"/>
          <p:nvPr>
            <p:ph type="title"/>
          </p:nvPr>
        </p:nvSpPr>
        <p:spPr>
          <a:prstGeom prst="rect">
            <a:avLst/>
          </a:prstGeom>
        </p:spPr>
        <p:txBody>
          <a:bodyPr/>
          <a:lstStyle/>
          <a:p>
            <a:pPr/>
            <a:r>
              <a:t>#3 Drifts from and Returns to God (Gen 26)</a:t>
            </a:r>
          </a:p>
        </p:txBody>
      </p:sp>
      <p:sp>
        <p:nvSpPr>
          <p:cNvPr id="233" name="Contentment"/>
          <p:cNvSpPr txBox="1"/>
          <p:nvPr/>
        </p:nvSpPr>
        <p:spPr>
          <a:xfrm>
            <a:off x="5500052" y="9207500"/>
            <a:ext cx="2004696" cy="495301"/>
          </a:xfrm>
          <a:prstGeom prst="rect">
            <a:avLst/>
          </a:prstGeom>
          <a:blipFill>
            <a:blip r:embed="rId2"/>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rgbClr val="FFFFFF"/>
                </a:solidFill>
              </a:defRPr>
            </a:lvl1pPr>
          </a:lstStyle>
          <a:p>
            <a:pPr/>
            <a:r>
              <a:t>Contentment</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230"/>
                                        </p:tgtEl>
                                        <p:attrNameLst>
                                          <p:attrName>style.visibility</p:attrName>
                                        </p:attrNameLst>
                                      </p:cBhvr>
                                      <p:to>
                                        <p:strVal val="visible"/>
                                      </p:to>
                                    </p:set>
                                    <p:animEffect filter="strips(downRight)" transition="in">
                                      <p:cBhvr>
                                        <p:cTn id="7" dur="175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6" grpId="2" fill="hold">
                                  <p:stCondLst>
                                    <p:cond delay="0"/>
                                  </p:stCondLst>
                                  <p:iterate type="lt" backwards="0">
                                    <p:tmAbs val="0"/>
                                  </p:iterate>
                                  <p:childTnLst>
                                    <p:set>
                                      <p:cBhvr>
                                        <p:cTn id="11" fill="hold"/>
                                        <p:tgtEl>
                                          <p:spTgt spid="233"/>
                                        </p:tgtEl>
                                        <p:attrNameLst>
                                          <p:attrName>style.visibility</p:attrName>
                                        </p:attrNameLst>
                                      </p:cBhvr>
                                      <p:to>
                                        <p:strVal val="visible"/>
                                      </p:to>
                                    </p:set>
                                    <p:animEffect filter="wipe(down)" transition="in">
                                      <p:cBhvr>
                                        <p:cTn id="12" dur="580">
                                          <p:stCondLst>
                                            <p:cond delay="0"/>
                                          </p:stCondLst>
                                        </p:cTn>
                                        <p:tgtEl>
                                          <p:spTgt spid="233"/>
                                        </p:tgtEl>
                                      </p:cBhvr>
                                    </p:animEffect>
                                    <p:anim calcmode="lin" valueType="num">
                                      <p:cBhvr>
                                        <p:cTn id="13" dur="1822" fill="hold" tmFilter="0,0; 0.14,0.36; 0.43,0.73; 0.71,0.91; 1.0,1.0">
                                          <p:stCondLst>
                                            <p:cond delay="0"/>
                                          </p:stCondLst>
                                        </p:cTn>
                                        <p:tgtEl>
                                          <p:spTgt spid="233"/>
                                        </p:tgtEl>
                                        <p:attrNameLst>
                                          <p:attrName>ppt_x</p:attrName>
                                        </p:attrNameLst>
                                      </p:cBhvr>
                                      <p:tavLst>
                                        <p:tav tm="0">
                                          <p:val>
                                            <p:strVal val="#ppt_x-0.25"/>
                                          </p:val>
                                        </p:tav>
                                        <p:tav tm="100000">
                                          <p:val>
                                            <p:strVal val="#ppt_x"/>
                                          </p:val>
                                        </p:tav>
                                      </p:tavLst>
                                    </p:anim>
                                    <p:anim calcmode="lin" valueType="num">
                                      <p:cBhvr>
                                        <p:cTn id="14" dur="664" fill="hold" tmFilter="0.0,0.0; 0.25,0.07; 0.50,0.2; 0.75,0.467; 1.0,1.0">
                                          <p:stCondLst>
                                            <p:cond delay="0"/>
                                          </p:stCondLst>
                                        </p:cTn>
                                        <p:tgtEl>
                                          <p:spTgt spid="233"/>
                                        </p:tgtEl>
                                        <p:attrNameLst>
                                          <p:attrName>ppt_y</p:attrName>
                                        </p:attrNameLst>
                                      </p:cBhvr>
                                      <p:tavLst>
                                        <p:tav tm="0" fmla="#ppt_y-sin(pi*$)/3">
                                          <p:val>
                                            <p:fltVal val="0.5"/>
                                          </p:val>
                                        </p:tav>
                                        <p:tav tm="100000">
                                          <p:val>
                                            <p:fltVal val="1"/>
                                          </p:val>
                                        </p:tav>
                                      </p:tavLst>
                                    </p:anim>
                                    <p:anim calcmode="lin" valueType="num">
                                      <p:cBhvr>
                                        <p:cTn id="15" dur="664" fill="hold" tmFilter="0, 0; 0.125,0.2665; 0.25,0.4; 0.375,0.465; 0.5,0.5;  0.625,0.535; 0.75,0.6; 0.875,0.7335; 1,1">
                                          <p:stCondLst>
                                            <p:cond delay="664"/>
                                          </p:stCondLst>
                                        </p:cTn>
                                        <p:tgtEl>
                                          <p:spTgt spid="233"/>
                                        </p:tgtEl>
                                        <p:attrNameLst>
                                          <p:attrName>ppt_y</p:attrName>
                                        </p:attrNameLst>
                                      </p:cBhvr>
                                      <p:tavLst>
                                        <p:tav tm="0" fmla="#ppt_y-sin(pi*$)/9">
                                          <p:val>
                                            <p:fltVal val="0"/>
                                          </p:val>
                                        </p:tav>
                                        <p:tav tm="100000">
                                          <p:val>
                                            <p:fltVal val="1"/>
                                          </p:val>
                                        </p:tav>
                                      </p:tavLst>
                                    </p:anim>
                                    <p:anim calcmode="lin" valueType="num">
                                      <p:cBhvr>
                                        <p:cTn id="16" dur="332" fill="hold" tmFilter="0, 0; 0.125,0.2665; 0.25,0.4; 0.375,0.465; 0.5,0.5;  0.625,0.535; 0.75,0.6; 0.875,0.7335; 1,1">
                                          <p:stCondLst>
                                            <p:cond delay="1324"/>
                                          </p:stCondLst>
                                        </p:cTn>
                                        <p:tgtEl>
                                          <p:spTgt spid="233"/>
                                        </p:tgtEl>
                                        <p:attrNameLst>
                                          <p:attrName>ppt_y</p:attrName>
                                        </p:attrNameLst>
                                      </p:cBhvr>
                                      <p:tavLst>
                                        <p:tav tm="0" fmla="#ppt_y-sin(pi*$)/27">
                                          <p:val>
                                            <p:fltVal val="0"/>
                                          </p:val>
                                        </p:tav>
                                        <p:tav tm="100000">
                                          <p:val>
                                            <p:fltVal val="1"/>
                                          </p:val>
                                        </p:tav>
                                      </p:tavLst>
                                    </p:anim>
                                    <p:anim calcmode="lin" valueType="num">
                                      <p:cBhvr>
                                        <p:cTn id="17" dur="164" fill="hold" tmFilter="0, 0; 0.125,0.2665; 0.25,0.4; 0.375,0.465; 0.5,0.5;  0.625,0.535; 0.75,0.6; 0.875,0.7335; 1,1">
                                          <p:stCondLst>
                                            <p:cond delay="1656"/>
                                          </p:stCondLst>
                                        </p:cTn>
                                        <p:tgtEl>
                                          <p:spTgt spid="233"/>
                                        </p:tgtEl>
                                        <p:attrNameLst>
                                          <p:attrName>ppt_y</p:attrName>
                                        </p:attrNameLst>
                                      </p:cBhvr>
                                      <p:tavLst>
                                        <p:tav tm="0" fmla="#ppt_y-sin(pi*$)/81">
                                          <p:val>
                                            <p:fltVal val="0"/>
                                          </p:val>
                                        </p:tav>
                                        <p:tav tm="100000">
                                          <p:val>
                                            <p:fltVal val="1"/>
                                          </p:val>
                                        </p:tav>
                                      </p:tavLst>
                                    </p:anim>
                                    <p:animScale>
                                      <p:cBhvr>
                                        <p:cTn id="18" dur="26" fill="hold">
                                          <p:stCondLst>
                                            <p:cond delay="650"/>
                                          </p:stCondLst>
                                        </p:cTn>
                                        <p:tgtEl>
                                          <p:spTgt spid="233"/>
                                        </p:tgtEl>
                                      </p:cBhvr>
                                      <p:to x="100000" y="60000"/>
                                    </p:animScale>
                                    <p:animScale>
                                      <p:cBhvr>
                                        <p:cTn id="19" dur="166" decel="50000" fill="hold">
                                          <p:stCondLst>
                                            <p:cond delay="676"/>
                                          </p:stCondLst>
                                        </p:cTn>
                                        <p:tgtEl>
                                          <p:spTgt spid="233"/>
                                        </p:tgtEl>
                                      </p:cBhvr>
                                      <p:to x="100000" y="100000"/>
                                    </p:animScale>
                                    <p:animScale>
                                      <p:cBhvr>
                                        <p:cTn id="20" dur="26" decel="50000" fill="hold">
                                          <p:stCondLst>
                                            <p:cond delay="1312"/>
                                          </p:stCondLst>
                                        </p:cTn>
                                        <p:tgtEl>
                                          <p:spTgt spid="233"/>
                                        </p:tgtEl>
                                      </p:cBhvr>
                                      <p:to x="100000" y="80000"/>
                                    </p:animScale>
                                    <p:animScale>
                                      <p:cBhvr>
                                        <p:cTn id="21" dur="166" decel="50000" fill="hold">
                                          <p:stCondLst>
                                            <p:cond delay="1338"/>
                                          </p:stCondLst>
                                        </p:cTn>
                                        <p:tgtEl>
                                          <p:spTgt spid="233"/>
                                        </p:tgtEl>
                                      </p:cBhvr>
                                      <p:to x="100000" y="100000"/>
                                    </p:animScale>
                                    <p:animScale>
                                      <p:cBhvr>
                                        <p:cTn id="22" dur="26" decel="50000" fill="hold">
                                          <p:stCondLst>
                                            <p:cond delay="1642"/>
                                          </p:stCondLst>
                                        </p:cTn>
                                        <p:tgtEl>
                                          <p:spTgt spid="233"/>
                                        </p:tgtEl>
                                      </p:cBhvr>
                                      <p:to x="100000" y="90000"/>
                                    </p:animScale>
                                    <p:animScale>
                                      <p:cBhvr>
                                        <p:cTn id="23" dur="166" decel="50000" fill="hold">
                                          <p:stCondLst>
                                            <p:cond delay="1668"/>
                                          </p:stCondLst>
                                        </p:cTn>
                                        <p:tgtEl>
                                          <p:spTgt spid="233"/>
                                        </p:tgtEl>
                                      </p:cBhvr>
                                      <p:to x="100000" y="100000"/>
                                    </p:animScale>
                                    <p:animScale>
                                      <p:cBhvr>
                                        <p:cTn id="24" dur="26" decel="50000" fill="hold">
                                          <p:stCondLst>
                                            <p:cond delay="1808"/>
                                          </p:stCondLst>
                                        </p:cTn>
                                        <p:tgtEl>
                                          <p:spTgt spid="233"/>
                                        </p:tgtEl>
                                      </p:cBhvr>
                                      <p:to x="100000" y="95000"/>
                                    </p:animScale>
                                    <p:animScale>
                                      <p:cBhvr>
                                        <p:cTn id="25" dur="166" decel="50000" fill="hold">
                                          <p:stCondLst>
                                            <p:cond delay="1834"/>
                                          </p:stCondLst>
                                        </p:cTn>
                                        <p:tgtEl>
                                          <p:spTgt spid="23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6" grpId="3" fill="hold">
                                  <p:stCondLst>
                                    <p:cond delay="0"/>
                                  </p:stCondLst>
                                  <p:iterate type="lt" backwards="0">
                                    <p:tmAbs val="0"/>
                                  </p:iterate>
                                  <p:childTnLst>
                                    <p:set>
                                      <p:cBhvr>
                                        <p:cTn id="29" fill="hold"/>
                                        <p:tgtEl>
                                          <p:spTgt spid="231"/>
                                        </p:tgtEl>
                                        <p:attrNameLst>
                                          <p:attrName>style.visibility</p:attrName>
                                        </p:attrNameLst>
                                      </p:cBhvr>
                                      <p:to>
                                        <p:strVal val="visible"/>
                                      </p:to>
                                    </p:set>
                                    <p:animEffect filter="wipe(down)" transition="in">
                                      <p:cBhvr>
                                        <p:cTn id="30" dur="580">
                                          <p:stCondLst>
                                            <p:cond delay="0"/>
                                          </p:stCondLst>
                                        </p:cTn>
                                        <p:tgtEl>
                                          <p:spTgt spid="231"/>
                                        </p:tgtEl>
                                      </p:cBhvr>
                                    </p:animEffect>
                                    <p:anim calcmode="lin" valueType="num">
                                      <p:cBhvr>
                                        <p:cTn id="31" dur="1822" fill="hold" tmFilter="0,0; 0.14,0.36; 0.43,0.73; 0.71,0.91; 1.0,1.0">
                                          <p:stCondLst>
                                            <p:cond delay="0"/>
                                          </p:stCondLst>
                                        </p:cTn>
                                        <p:tgtEl>
                                          <p:spTgt spid="231"/>
                                        </p:tgtEl>
                                        <p:attrNameLst>
                                          <p:attrName>ppt_x</p:attrName>
                                        </p:attrNameLst>
                                      </p:cBhvr>
                                      <p:tavLst>
                                        <p:tav tm="0">
                                          <p:val>
                                            <p:strVal val="#ppt_x-0.25"/>
                                          </p:val>
                                        </p:tav>
                                        <p:tav tm="100000">
                                          <p:val>
                                            <p:strVal val="#ppt_x"/>
                                          </p:val>
                                        </p:tav>
                                      </p:tavLst>
                                    </p:anim>
                                    <p:anim calcmode="lin" valueType="num">
                                      <p:cBhvr>
                                        <p:cTn id="32" dur="664" fill="hold" tmFilter="0.0,0.0; 0.25,0.07; 0.50,0.2; 0.75,0.467; 1.0,1.0">
                                          <p:stCondLst>
                                            <p:cond delay="0"/>
                                          </p:stCondLst>
                                        </p:cTn>
                                        <p:tgtEl>
                                          <p:spTgt spid="231"/>
                                        </p:tgtEl>
                                        <p:attrNameLst>
                                          <p:attrName>ppt_y</p:attrName>
                                        </p:attrNameLst>
                                      </p:cBhvr>
                                      <p:tavLst>
                                        <p:tav tm="0" fmla="#ppt_y-sin(pi*$)/3">
                                          <p:val>
                                            <p:fltVal val="0.5"/>
                                          </p:val>
                                        </p:tav>
                                        <p:tav tm="100000">
                                          <p:val>
                                            <p:fltVal val="1"/>
                                          </p:val>
                                        </p:tav>
                                      </p:tavLst>
                                    </p:anim>
                                    <p:anim calcmode="lin" valueType="num">
                                      <p:cBhvr>
                                        <p:cTn id="33" dur="664" fill="hold" tmFilter="0, 0; 0.125,0.2665; 0.25,0.4; 0.375,0.465; 0.5,0.5;  0.625,0.535; 0.75,0.6; 0.875,0.7335; 1,1">
                                          <p:stCondLst>
                                            <p:cond delay="664"/>
                                          </p:stCondLst>
                                        </p:cTn>
                                        <p:tgtEl>
                                          <p:spTgt spid="231"/>
                                        </p:tgtEl>
                                        <p:attrNameLst>
                                          <p:attrName>ppt_y</p:attrName>
                                        </p:attrNameLst>
                                      </p:cBhvr>
                                      <p:tavLst>
                                        <p:tav tm="0" fmla="#ppt_y-sin(pi*$)/9">
                                          <p:val>
                                            <p:fltVal val="0"/>
                                          </p:val>
                                        </p:tav>
                                        <p:tav tm="100000">
                                          <p:val>
                                            <p:fltVal val="1"/>
                                          </p:val>
                                        </p:tav>
                                      </p:tavLst>
                                    </p:anim>
                                    <p:anim calcmode="lin" valueType="num">
                                      <p:cBhvr>
                                        <p:cTn id="34" dur="332" fill="hold" tmFilter="0, 0; 0.125,0.2665; 0.25,0.4; 0.375,0.465; 0.5,0.5;  0.625,0.535; 0.75,0.6; 0.875,0.7335; 1,1">
                                          <p:stCondLst>
                                            <p:cond delay="1324"/>
                                          </p:stCondLst>
                                        </p:cTn>
                                        <p:tgtEl>
                                          <p:spTgt spid="231"/>
                                        </p:tgtEl>
                                        <p:attrNameLst>
                                          <p:attrName>ppt_y</p:attrName>
                                        </p:attrNameLst>
                                      </p:cBhvr>
                                      <p:tavLst>
                                        <p:tav tm="0" fmla="#ppt_y-sin(pi*$)/27">
                                          <p:val>
                                            <p:fltVal val="0"/>
                                          </p:val>
                                        </p:tav>
                                        <p:tav tm="100000">
                                          <p:val>
                                            <p:fltVal val="1"/>
                                          </p:val>
                                        </p:tav>
                                      </p:tavLst>
                                    </p:anim>
                                    <p:anim calcmode="lin" valueType="num">
                                      <p:cBhvr>
                                        <p:cTn id="35" dur="164" fill="hold" tmFilter="0, 0; 0.125,0.2665; 0.25,0.4; 0.375,0.465; 0.5,0.5;  0.625,0.535; 0.75,0.6; 0.875,0.7335; 1,1">
                                          <p:stCondLst>
                                            <p:cond delay="1656"/>
                                          </p:stCondLst>
                                        </p:cTn>
                                        <p:tgtEl>
                                          <p:spTgt spid="231"/>
                                        </p:tgtEl>
                                        <p:attrNameLst>
                                          <p:attrName>ppt_y</p:attrName>
                                        </p:attrNameLst>
                                      </p:cBhvr>
                                      <p:tavLst>
                                        <p:tav tm="0" fmla="#ppt_y-sin(pi*$)/81">
                                          <p:val>
                                            <p:fltVal val="0"/>
                                          </p:val>
                                        </p:tav>
                                        <p:tav tm="100000">
                                          <p:val>
                                            <p:fltVal val="1"/>
                                          </p:val>
                                        </p:tav>
                                      </p:tavLst>
                                    </p:anim>
                                    <p:animScale>
                                      <p:cBhvr>
                                        <p:cTn id="36" dur="26" fill="hold">
                                          <p:stCondLst>
                                            <p:cond delay="650"/>
                                          </p:stCondLst>
                                        </p:cTn>
                                        <p:tgtEl>
                                          <p:spTgt spid="231"/>
                                        </p:tgtEl>
                                      </p:cBhvr>
                                      <p:to x="100000" y="60000"/>
                                    </p:animScale>
                                    <p:animScale>
                                      <p:cBhvr>
                                        <p:cTn id="37" dur="166" decel="50000" fill="hold">
                                          <p:stCondLst>
                                            <p:cond delay="676"/>
                                          </p:stCondLst>
                                        </p:cTn>
                                        <p:tgtEl>
                                          <p:spTgt spid="231"/>
                                        </p:tgtEl>
                                      </p:cBhvr>
                                      <p:to x="100000" y="100000"/>
                                    </p:animScale>
                                    <p:animScale>
                                      <p:cBhvr>
                                        <p:cTn id="38" dur="26" decel="50000" fill="hold">
                                          <p:stCondLst>
                                            <p:cond delay="1312"/>
                                          </p:stCondLst>
                                        </p:cTn>
                                        <p:tgtEl>
                                          <p:spTgt spid="231"/>
                                        </p:tgtEl>
                                      </p:cBhvr>
                                      <p:to x="100000" y="80000"/>
                                    </p:animScale>
                                    <p:animScale>
                                      <p:cBhvr>
                                        <p:cTn id="39" dur="166" decel="50000" fill="hold">
                                          <p:stCondLst>
                                            <p:cond delay="1338"/>
                                          </p:stCondLst>
                                        </p:cTn>
                                        <p:tgtEl>
                                          <p:spTgt spid="231"/>
                                        </p:tgtEl>
                                      </p:cBhvr>
                                      <p:to x="100000" y="100000"/>
                                    </p:animScale>
                                    <p:animScale>
                                      <p:cBhvr>
                                        <p:cTn id="40" dur="26" decel="50000" fill="hold">
                                          <p:stCondLst>
                                            <p:cond delay="1642"/>
                                          </p:stCondLst>
                                        </p:cTn>
                                        <p:tgtEl>
                                          <p:spTgt spid="231"/>
                                        </p:tgtEl>
                                      </p:cBhvr>
                                      <p:to x="100000" y="90000"/>
                                    </p:animScale>
                                    <p:animScale>
                                      <p:cBhvr>
                                        <p:cTn id="41" dur="166" decel="50000" fill="hold">
                                          <p:stCondLst>
                                            <p:cond delay="1668"/>
                                          </p:stCondLst>
                                        </p:cTn>
                                        <p:tgtEl>
                                          <p:spTgt spid="231"/>
                                        </p:tgtEl>
                                      </p:cBhvr>
                                      <p:to x="100000" y="100000"/>
                                    </p:animScale>
                                    <p:animScale>
                                      <p:cBhvr>
                                        <p:cTn id="42" dur="26" decel="50000" fill="hold">
                                          <p:stCondLst>
                                            <p:cond delay="1808"/>
                                          </p:stCondLst>
                                        </p:cTn>
                                        <p:tgtEl>
                                          <p:spTgt spid="231"/>
                                        </p:tgtEl>
                                      </p:cBhvr>
                                      <p:to x="100000" y="95000"/>
                                    </p:animScale>
                                    <p:animScale>
                                      <p:cBhvr>
                                        <p:cTn id="43" dur="166" decel="50000" fill="hold">
                                          <p:stCondLst>
                                            <p:cond delay="1834"/>
                                          </p:stCondLst>
                                        </p:cTn>
                                        <p:tgtEl>
                                          <p:spTgt spid="231"/>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3" grpId="2"/>
      <p:bldP build="whole" bldLvl="1" animBg="1" rev="0" advAuto="0" spid="230" grpId="1"/>
      <p:bldP build="whole" bldLvl="1" animBg="1" rev="0" advAuto="0" spid="231"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3 Drifts from and Returns to God (Gen 26:23-25)"/>
          <p:cNvSpPr txBox="1"/>
          <p:nvPr>
            <p:ph type="title"/>
          </p:nvPr>
        </p:nvSpPr>
        <p:spPr>
          <a:prstGeom prst="rect">
            <a:avLst/>
          </a:prstGeom>
        </p:spPr>
        <p:txBody>
          <a:bodyPr/>
          <a:lstStyle/>
          <a:p>
            <a:pPr/>
            <a:r>
              <a:t>#3 Drifts from and Returns to God (Gen 26:23-25)</a:t>
            </a:r>
          </a:p>
        </p:txBody>
      </p:sp>
      <p:sp>
        <p:nvSpPr>
          <p:cNvPr id="236" name="“23 Then he went up from there to Beersheba. 24 And the LORD appeared to him the same night and said, “I am the God of your father Abraham; Do not fear, for I am with you. I will bless you, and multiply your descendants, For the sake of My servant Abraham.” 25 So he built an altar there, and called upon the name of the LORD, and pitched his tent there; and there Isaac’s servants dug a well” (Genesis 26:23-25)."/>
          <p:cNvSpPr txBox="1"/>
          <p:nvPr/>
        </p:nvSpPr>
        <p:spPr>
          <a:xfrm>
            <a:off x="1764109" y="1473512"/>
            <a:ext cx="10838024" cy="24955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lnSpc>
                <a:spcPct val="110000"/>
              </a:lnSpc>
              <a:spcBef>
                <a:spcPts val="800"/>
              </a:spcBef>
              <a:defRPr sz="2400"/>
            </a:lvl1pPr>
          </a:lstStyle>
          <a:p>
            <a:pPr/>
            <a:r>
              <a:t>“23 Then he went up from there to Beersheba. 24 And the LORD appeared to him the same night and said, “I am the God of your father Abraham; Do not fear, for I am with you. I will bless you, and multiply your descendants, For the sake of My servant Abraham.” 25 So he built an altar there, and called upon the name of the LORD, and pitched his tent there; and there Isaac’s servants dug a well” (Genesis 26:23-25).</a:t>
            </a:r>
          </a:p>
        </p:txBody>
      </p:sp>
      <p:sp>
        <p:nvSpPr>
          <p:cNvPr id="237" name="Return to God is occasioned by clarifying our commitment to Him."/>
          <p:cNvSpPr txBox="1"/>
          <p:nvPr/>
        </p:nvSpPr>
        <p:spPr>
          <a:xfrm>
            <a:off x="1573598" y="859482"/>
            <a:ext cx="11164678"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228600" indent="-228600" algn="l" defTabSz="457200">
              <a:buSzPct val="100000"/>
              <a:buChar char="•"/>
              <a:defRPr b="1" sz="2700">
                <a:latin typeface="Helvetica"/>
                <a:ea typeface="Helvetica"/>
                <a:cs typeface="Helvetica"/>
                <a:sym typeface="Helvetica"/>
              </a:defRPr>
            </a:lvl1pPr>
          </a:lstStyle>
          <a:p>
            <a:pPr/>
            <a:r>
              <a:t>Return to God is occasioned by clarifying our commitment to Him.</a:t>
            </a:r>
          </a:p>
        </p:txBody>
      </p:sp>
      <p:sp>
        <p:nvSpPr>
          <p:cNvPr id="238" name="Influence from surrounding cultures…"/>
          <p:cNvSpPr txBox="1"/>
          <p:nvPr/>
        </p:nvSpPr>
        <p:spPr>
          <a:xfrm>
            <a:off x="1764109" y="6009080"/>
            <a:ext cx="10974168" cy="27914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28600" indent="-228600" algn="just">
              <a:lnSpc>
                <a:spcPct val="120000"/>
              </a:lnSpc>
              <a:spcBef>
                <a:spcPts val="800"/>
              </a:spcBef>
              <a:buSzPct val="100000"/>
              <a:buChar char="•"/>
              <a:defRPr sz="2600"/>
            </a:pPr>
            <a:r>
              <a:t>Influence from surrounding cultures</a:t>
            </a:r>
          </a:p>
          <a:p>
            <a:pPr marL="228600" indent="-228600" algn="just">
              <a:lnSpc>
                <a:spcPct val="120000"/>
              </a:lnSpc>
              <a:spcBef>
                <a:spcPts val="800"/>
              </a:spcBef>
              <a:buSzPct val="100000"/>
              <a:buChar char="•"/>
              <a:defRPr sz="2600"/>
            </a:pPr>
            <a:r>
              <a:t>When he departed from Gerar’s culture, he experienced a new freedom.</a:t>
            </a:r>
          </a:p>
          <a:p>
            <a:pPr marL="228600" indent="-228600" algn="just">
              <a:lnSpc>
                <a:spcPct val="120000"/>
              </a:lnSpc>
              <a:spcBef>
                <a:spcPts val="800"/>
              </a:spcBef>
              <a:buSzPct val="100000"/>
              <a:buChar char="•"/>
              <a:defRPr sz="2600"/>
            </a:pPr>
            <a:r>
              <a:t>Though gaining an uncontested well, he suddenly left it and the world.</a:t>
            </a:r>
          </a:p>
          <a:p>
            <a:pPr marL="228600" indent="-228600" algn="just">
              <a:lnSpc>
                <a:spcPct val="120000"/>
              </a:lnSpc>
              <a:spcBef>
                <a:spcPts val="800"/>
              </a:spcBef>
              <a:buSzPct val="100000"/>
              <a:buChar char="•"/>
              <a:defRPr sz="2600"/>
            </a:pPr>
            <a:r>
              <a:t>The Lord, then, again revealed Himself to him.</a:t>
            </a:r>
          </a:p>
          <a:p>
            <a:pPr marL="228600" indent="-228600" algn="just">
              <a:lnSpc>
                <a:spcPct val="120000"/>
              </a:lnSpc>
              <a:spcBef>
                <a:spcPts val="800"/>
              </a:spcBef>
              <a:buSzPct val="100000"/>
              <a:buChar char="•"/>
              <a:defRPr sz="2600"/>
            </a:pPr>
            <a:r>
              <a:t>Isaac responded by building his first altar.</a:t>
            </a:r>
          </a:p>
        </p:txBody>
      </p:sp>
      <p:grpSp>
        <p:nvGrpSpPr>
          <p:cNvPr id="241" name="Group"/>
          <p:cNvGrpSpPr/>
          <p:nvPr/>
        </p:nvGrpSpPr>
        <p:grpSpPr>
          <a:xfrm>
            <a:off x="2627227" y="4269932"/>
            <a:ext cx="3875174" cy="1676209"/>
            <a:chOff x="0" y="0"/>
            <a:chExt cx="3875173" cy="1676207"/>
          </a:xfrm>
        </p:grpSpPr>
        <p:sp>
          <p:nvSpPr>
            <p:cNvPr id="239" name="The World"/>
            <p:cNvSpPr/>
            <p:nvPr/>
          </p:nvSpPr>
          <p:spPr>
            <a:xfrm>
              <a:off x="0" y="0"/>
              <a:ext cx="3875174" cy="1676208"/>
            </a:xfrm>
            <a:prstGeom prst="ellipse">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1" sz="2400">
                  <a:solidFill>
                    <a:srgbClr val="FFFFFF"/>
                  </a:solidFill>
                  <a:latin typeface="Helvetica"/>
                  <a:ea typeface="Helvetica"/>
                  <a:cs typeface="Helvetica"/>
                  <a:sym typeface="Helvetica"/>
                </a:defRPr>
              </a:lvl1pPr>
            </a:lstStyle>
            <a:p>
              <a:pPr/>
              <a:r>
                <a:t>The World</a:t>
              </a:r>
            </a:p>
          </p:txBody>
        </p:sp>
        <p:sp>
          <p:nvSpPr>
            <p:cNvPr id="240" name="Gerar"/>
            <p:cNvSpPr txBox="1"/>
            <p:nvPr/>
          </p:nvSpPr>
          <p:spPr>
            <a:xfrm>
              <a:off x="1377287" y="838103"/>
              <a:ext cx="1120599" cy="571501"/>
            </a:xfrm>
            <a:prstGeom prst="rect">
              <a:avLst/>
            </a:prstGeom>
            <a:solidFill>
              <a:srgbClr val="53585F"/>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sz="3100">
                  <a:solidFill>
                    <a:srgbClr val="FFFFFF"/>
                  </a:solidFill>
                </a:defRPr>
              </a:lvl1pPr>
            </a:lstStyle>
            <a:p>
              <a:pPr/>
              <a:r>
                <a:t>Gerar</a:t>
              </a:r>
            </a:p>
          </p:txBody>
        </p:sp>
      </p:grpSp>
      <p:grpSp>
        <p:nvGrpSpPr>
          <p:cNvPr id="246" name="Group"/>
          <p:cNvGrpSpPr/>
          <p:nvPr/>
        </p:nvGrpSpPr>
        <p:grpSpPr>
          <a:xfrm>
            <a:off x="6329084" y="4125922"/>
            <a:ext cx="5663926" cy="1947123"/>
            <a:chOff x="0" y="0"/>
            <a:chExt cx="5663925" cy="1947121"/>
          </a:xfrm>
        </p:grpSpPr>
        <p:grpSp>
          <p:nvGrpSpPr>
            <p:cNvPr id="244" name="Group"/>
            <p:cNvGrpSpPr/>
            <p:nvPr/>
          </p:nvGrpSpPr>
          <p:grpSpPr>
            <a:xfrm>
              <a:off x="0" y="0"/>
              <a:ext cx="5663926" cy="1947122"/>
              <a:chOff x="0" y="0"/>
              <a:chExt cx="5663925" cy="1947121"/>
            </a:xfrm>
          </p:grpSpPr>
          <p:sp>
            <p:nvSpPr>
              <p:cNvPr id="242" name="Seeking God’s Presence"/>
              <p:cNvSpPr/>
              <p:nvPr/>
            </p:nvSpPr>
            <p:spPr>
              <a:xfrm>
                <a:off x="1788752" y="270913"/>
                <a:ext cx="3875174" cy="1676209"/>
              </a:xfrm>
              <a:prstGeom prst="ellipse">
                <a:avLst/>
              </a:prstGeom>
              <a:solidFill>
                <a:schemeClr val="accent6"/>
              </a:solidFill>
              <a:ln w="12700" cap="flat">
                <a:noFill/>
                <a:miter lim="400000"/>
              </a:ln>
              <a:effectLst>
                <a:outerShdw sx="100000" sy="100000" kx="0" ky="0" algn="b" rotWithShape="0" blurRad="38100" dist="508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1" sz="2400">
                    <a:solidFill>
                      <a:srgbClr val="FFFFFF"/>
                    </a:solidFill>
                    <a:latin typeface="Helvetica"/>
                    <a:ea typeface="Helvetica"/>
                    <a:cs typeface="Helvetica"/>
                    <a:sym typeface="Helvetica"/>
                  </a:defRPr>
                </a:lvl1pPr>
              </a:lstStyle>
              <a:p>
                <a:pPr/>
                <a:r>
                  <a:t>Seeking God’s Presence</a:t>
                </a:r>
              </a:p>
            </p:txBody>
          </p:sp>
          <p:sp>
            <p:nvSpPr>
              <p:cNvPr id="248" name="Connection Line"/>
              <p:cNvSpPr/>
              <p:nvPr/>
            </p:nvSpPr>
            <p:spPr>
              <a:xfrm>
                <a:off x="0" y="-1"/>
                <a:ext cx="2540998" cy="672143"/>
              </a:xfrm>
              <a:custGeom>
                <a:avLst/>
                <a:gdLst/>
                <a:ahLst/>
                <a:cxnLst>
                  <a:cxn ang="0">
                    <a:pos x="wd2" y="hd2"/>
                  </a:cxn>
                  <a:cxn ang="5400000">
                    <a:pos x="wd2" y="hd2"/>
                  </a:cxn>
                  <a:cxn ang="10800000">
                    <a:pos x="wd2" y="hd2"/>
                  </a:cxn>
                  <a:cxn ang="16200000">
                    <a:pos x="wd2" y="hd2"/>
                  </a:cxn>
                </a:cxnLst>
                <a:rect l="0" t="0" r="r" b="b"/>
                <a:pathLst>
                  <a:path w="21600" h="16387" fill="norm" stroke="1" extrusionOk="0">
                    <a:moveTo>
                      <a:pt x="0" y="16387"/>
                    </a:moveTo>
                    <a:cubicBezTo>
                      <a:pt x="6586" y="-3126"/>
                      <a:pt x="13786" y="-5213"/>
                      <a:pt x="21600" y="10127"/>
                    </a:cubicBezTo>
                  </a:path>
                </a:pathLst>
              </a:custGeom>
              <a:noFill/>
              <a:ln w="101600" cap="flat">
                <a:solidFill>
                  <a:schemeClr val="accent3">
                    <a:hueOff val="-333990"/>
                    <a:satOff val="3917"/>
                    <a:lumOff val="-6666"/>
                  </a:schemeClr>
                </a:solidFill>
                <a:prstDash val="solid"/>
                <a:miter lim="400000"/>
                <a:tailEnd type="triangle" w="med" len="med"/>
              </a:ln>
              <a:effectLst>
                <a:outerShdw sx="100000" sy="100000" kx="0" ky="0" algn="b" rotWithShape="0" blurRad="38100" dist="25400" dir="5400000">
                  <a:srgbClr val="000000">
                    <a:alpha val="50000"/>
                  </a:srgbClr>
                </a:outerShdw>
              </a:effectLst>
            </p:spPr>
            <p:txBody>
              <a:bodyPr/>
              <a:lstStyle/>
              <a:p>
                <a:pPr/>
              </a:p>
            </p:txBody>
          </p:sp>
        </p:grpSp>
        <p:sp>
          <p:nvSpPr>
            <p:cNvPr id="245" name="Beersheba"/>
            <p:cNvSpPr txBox="1"/>
            <p:nvPr/>
          </p:nvSpPr>
          <p:spPr>
            <a:xfrm>
              <a:off x="2706395" y="1185217"/>
              <a:ext cx="2039887" cy="571501"/>
            </a:xfrm>
            <a:prstGeom prst="rect">
              <a:avLst/>
            </a:prstGeom>
            <a:solidFill>
              <a:schemeClr val="accent6">
                <a:lumOff val="-8741"/>
              </a:schemeClr>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sz="3100">
                  <a:solidFill>
                    <a:srgbClr val="FFFFFF"/>
                  </a:solidFill>
                </a:defRPr>
              </a:lvl1pPr>
            </a:lstStyle>
            <a:p>
              <a:pPr/>
              <a:r>
                <a:t>Beersheba</a:t>
              </a:r>
            </a:p>
          </p:txBody>
        </p:sp>
      </p:grpSp>
      <p:sp>
        <p:nvSpPr>
          <p:cNvPr id="247" name="Each of us, like Isaac, must possess our own faith."/>
          <p:cNvSpPr txBox="1"/>
          <p:nvPr/>
        </p:nvSpPr>
        <p:spPr>
          <a:xfrm>
            <a:off x="2638870" y="9055003"/>
            <a:ext cx="9262365" cy="584201"/>
          </a:xfrm>
          <a:prstGeom prst="rect">
            <a:avLst/>
          </a:prstGeom>
          <a:blipFill>
            <a:blip r:embed="rId3"/>
          </a:blipFill>
          <a:ln w="12700">
            <a:miter lim="400000"/>
          </a:ln>
          <a:effectLst>
            <a:outerShdw sx="100000" sy="100000" kx="0" ky="0" algn="b" rotWithShape="0" blurRad="50800" dist="50800" dir="2388334">
              <a:srgbClr val="000000">
                <a:alpha val="7931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Each of us, like Isaac, must possess our own faith.</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237"/>
                                        </p:tgtEl>
                                        <p:attrNameLst>
                                          <p:attrName>style.visibility</p:attrName>
                                        </p:attrNameLst>
                                      </p:cBhvr>
                                      <p:to>
                                        <p:strVal val="visible"/>
                                      </p:to>
                                    </p:set>
                                    <p:anim calcmode="lin" valueType="num">
                                      <p:cBhvr>
                                        <p:cTn id="7" dur="2500" fill="hold"/>
                                        <p:tgtEl>
                                          <p:spTgt spid="237"/>
                                        </p:tgtEl>
                                        <p:attrNameLst>
                                          <p:attrName>ppt_x</p:attrName>
                                        </p:attrNameLst>
                                      </p:cBhvr>
                                      <p:tavLst>
                                        <p:tav tm="0">
                                          <p:val>
                                            <p:strVal val="#ppt_x"/>
                                          </p:val>
                                        </p:tav>
                                        <p:tav tm="100000">
                                          <p:val>
                                            <p:strVal val="#ppt_x"/>
                                          </p:val>
                                        </p:tav>
                                      </p:tavLst>
                                    </p:anim>
                                    <p:anim calcmode="lin" valueType="num">
                                      <p:cBhvr>
                                        <p:cTn id="8" dur="2500" fill="hold"/>
                                        <p:tgtEl>
                                          <p:spTgt spid="237"/>
                                        </p:tgtEl>
                                        <p:attrNameLst>
                                          <p:attrName>ppt_y</p:attrName>
                                        </p:attrNameLst>
                                      </p:cBhvr>
                                      <p:tavLst>
                                        <p:tav tm="0">
                                          <p:val>
                                            <p:strVal val="0-#ppt_h/2"/>
                                          </p:val>
                                        </p:tav>
                                        <p:tav tm="100000">
                                          <p:val>
                                            <p:strVal val="#ppt_y"/>
                                          </p:val>
                                        </p:tav>
                                      </p:tavLst>
                                    </p:anim>
                                  </p:childTnLst>
                                </p:cTn>
                              </p:par>
                            </p:childTnLst>
                          </p:cTn>
                        </p:par>
                        <p:par>
                          <p:cTn id="9" fill="hold">
                            <p:stCondLst>
                              <p:cond delay="2500"/>
                            </p:stCondLst>
                            <p:childTnLst>
                              <p:par>
                                <p:cTn id="10" presetClass="entr" nodeType="afterEffect" presetSubtype="4" presetID="2" grpId="2" fill="hold">
                                  <p:stCondLst>
                                    <p:cond delay="0"/>
                                  </p:stCondLst>
                                  <p:iterate type="el" backwards="0">
                                    <p:tmAbs val="0"/>
                                  </p:iterate>
                                  <p:childTnLst>
                                    <p:set>
                                      <p:cBhvr>
                                        <p:cTn id="11" fill="hold"/>
                                        <p:tgtEl>
                                          <p:spTgt spid="236"/>
                                        </p:tgtEl>
                                        <p:attrNameLst>
                                          <p:attrName>style.visibility</p:attrName>
                                        </p:attrNameLst>
                                      </p:cBhvr>
                                      <p:to>
                                        <p:strVal val="visible"/>
                                      </p:to>
                                    </p:set>
                                    <p:anim calcmode="lin" valueType="num">
                                      <p:cBhvr>
                                        <p:cTn id="12" dur="1000" fill="hold"/>
                                        <p:tgtEl>
                                          <p:spTgt spid="236"/>
                                        </p:tgtEl>
                                        <p:attrNameLst>
                                          <p:attrName>ppt_x</p:attrName>
                                        </p:attrNameLst>
                                      </p:cBhvr>
                                      <p:tavLst>
                                        <p:tav tm="0">
                                          <p:val>
                                            <p:strVal val="#ppt_x"/>
                                          </p:val>
                                        </p:tav>
                                        <p:tav tm="100000">
                                          <p:val>
                                            <p:strVal val="#ppt_x"/>
                                          </p:val>
                                        </p:tav>
                                      </p:tavLst>
                                    </p:anim>
                                    <p:anim calcmode="lin" valueType="num">
                                      <p:cBhvr>
                                        <p:cTn id="13" dur="1000" fill="hold"/>
                                        <p:tgtEl>
                                          <p:spTgt spid="2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4" presetID="2" grpId="3" fill="hold">
                                  <p:stCondLst>
                                    <p:cond delay="0"/>
                                  </p:stCondLst>
                                  <p:iterate type="el" backwards="0">
                                    <p:tmAbs val="0"/>
                                  </p:iterate>
                                  <p:childTnLst>
                                    <p:set>
                                      <p:cBhvr>
                                        <p:cTn id="17" fill="hold"/>
                                        <p:tgtEl>
                                          <p:spTgt spid="238">
                                            <p:bg/>
                                          </p:spTgt>
                                        </p:tgtEl>
                                        <p:attrNameLst>
                                          <p:attrName>style.visibility</p:attrName>
                                        </p:attrNameLst>
                                      </p:cBhvr>
                                      <p:to>
                                        <p:strVal val="visible"/>
                                      </p:to>
                                    </p:set>
                                    <p:anim calcmode="lin" valueType="num">
                                      <p:cBhvr>
                                        <p:cTn id="18" dur="2500" fill="hold"/>
                                        <p:tgtEl>
                                          <p:spTgt spid="238">
                                            <p:bg/>
                                          </p:spTgt>
                                        </p:tgtEl>
                                        <p:attrNameLst>
                                          <p:attrName>ppt_x</p:attrName>
                                        </p:attrNameLst>
                                      </p:cBhvr>
                                      <p:tavLst>
                                        <p:tav tm="0">
                                          <p:val>
                                            <p:strVal val="#ppt_x"/>
                                          </p:val>
                                        </p:tav>
                                        <p:tav tm="100000">
                                          <p:val>
                                            <p:strVal val="#ppt_x"/>
                                          </p:val>
                                        </p:tav>
                                      </p:tavLst>
                                    </p:anim>
                                    <p:anim calcmode="lin" valueType="num">
                                      <p:cBhvr>
                                        <p:cTn id="19" dur="2500" fill="hold"/>
                                        <p:tgtEl>
                                          <p:spTgt spid="238">
                                            <p:bg/>
                                          </p:spTgt>
                                        </p:tgtEl>
                                        <p:attrNameLst>
                                          <p:attrName>ppt_y</p:attrName>
                                        </p:attrNameLst>
                                      </p:cBhvr>
                                      <p:tavLst>
                                        <p:tav tm="0">
                                          <p:val>
                                            <p:strVal val="1+#ppt_h/2"/>
                                          </p:val>
                                        </p:tav>
                                        <p:tav tm="100000">
                                          <p:val>
                                            <p:strVal val="#ppt_y"/>
                                          </p:val>
                                        </p:tav>
                                      </p:tavLst>
                                    </p:anim>
                                  </p:childTnLst>
                                </p:cTn>
                              </p:par>
                              <p:par>
                                <p:cTn id="20" presetClass="entr" nodeType="withEffect" presetSubtype="4" presetID="2" grpId="3" fill="hold">
                                  <p:stCondLst>
                                    <p:cond delay="0"/>
                                  </p:stCondLst>
                                  <p:iterate type="el" backwards="0">
                                    <p:tmAbs val="0"/>
                                  </p:iterate>
                                  <p:childTnLst>
                                    <p:set>
                                      <p:cBhvr>
                                        <p:cTn id="21" fill="hold"/>
                                        <p:tgtEl>
                                          <p:spTgt spid="238">
                                            <p:txEl>
                                              <p:pRg st="0" end="0"/>
                                            </p:txEl>
                                          </p:spTgt>
                                        </p:tgtEl>
                                        <p:attrNameLst>
                                          <p:attrName>style.visibility</p:attrName>
                                        </p:attrNameLst>
                                      </p:cBhvr>
                                      <p:to>
                                        <p:strVal val="visible"/>
                                      </p:to>
                                    </p:set>
                                    <p:anim calcmode="lin" valueType="num">
                                      <p:cBhvr>
                                        <p:cTn id="22" dur="2500" fill="hold"/>
                                        <p:tgtEl>
                                          <p:spTgt spid="238">
                                            <p:txEl>
                                              <p:pRg st="0" end="0"/>
                                            </p:txEl>
                                          </p:spTgt>
                                        </p:tgtEl>
                                        <p:attrNameLst>
                                          <p:attrName>ppt_x</p:attrName>
                                        </p:attrNameLst>
                                      </p:cBhvr>
                                      <p:tavLst>
                                        <p:tav tm="0">
                                          <p:val>
                                            <p:strVal val="#ppt_x"/>
                                          </p:val>
                                        </p:tav>
                                        <p:tav tm="100000">
                                          <p:val>
                                            <p:strVal val="#ppt_x"/>
                                          </p:val>
                                        </p:tav>
                                      </p:tavLst>
                                    </p:anim>
                                    <p:anim calcmode="lin" valueType="num">
                                      <p:cBhvr>
                                        <p:cTn id="23" dur="2500" fill="hold"/>
                                        <p:tgtEl>
                                          <p:spTgt spid="238">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Class="entr" nodeType="afterEffect" presetSubtype="8" presetID="2" grpId="4" fill="hold">
                                  <p:stCondLst>
                                    <p:cond delay="0"/>
                                  </p:stCondLst>
                                  <p:iterate type="el" backwards="0">
                                    <p:tmAbs val="0"/>
                                  </p:iterate>
                                  <p:childTnLst>
                                    <p:set>
                                      <p:cBhvr>
                                        <p:cTn id="26" fill="hold"/>
                                        <p:tgtEl>
                                          <p:spTgt spid="241"/>
                                        </p:tgtEl>
                                        <p:attrNameLst>
                                          <p:attrName>style.visibility</p:attrName>
                                        </p:attrNameLst>
                                      </p:cBhvr>
                                      <p:to>
                                        <p:strVal val="visible"/>
                                      </p:to>
                                    </p:set>
                                    <p:anim calcmode="lin" valueType="num">
                                      <p:cBhvr>
                                        <p:cTn id="27" dur="1250" fill="hold"/>
                                        <p:tgtEl>
                                          <p:spTgt spid="241"/>
                                        </p:tgtEl>
                                        <p:attrNameLst>
                                          <p:attrName>ppt_x</p:attrName>
                                        </p:attrNameLst>
                                      </p:cBhvr>
                                      <p:tavLst>
                                        <p:tav tm="0">
                                          <p:val>
                                            <p:strVal val="0-#ppt_w/2"/>
                                          </p:val>
                                        </p:tav>
                                        <p:tav tm="100000">
                                          <p:val>
                                            <p:strVal val="#ppt_x"/>
                                          </p:val>
                                        </p:tav>
                                      </p:tavLst>
                                    </p:anim>
                                    <p:anim calcmode="lin" valueType="num">
                                      <p:cBhvr>
                                        <p:cTn id="28" dur="1250" fill="hold"/>
                                        <p:tgtEl>
                                          <p:spTgt spid="24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 grpId="3" fill="hold">
                                  <p:stCondLst>
                                    <p:cond delay="0"/>
                                  </p:stCondLst>
                                  <p:iterate type="el" backwards="0">
                                    <p:tmAbs val="0"/>
                                  </p:iterate>
                                  <p:childTnLst>
                                    <p:set>
                                      <p:cBhvr>
                                        <p:cTn id="32" fill="hold"/>
                                        <p:tgtEl>
                                          <p:spTgt spid="238">
                                            <p:txEl>
                                              <p:pRg st="1" end="1"/>
                                            </p:txEl>
                                          </p:spTgt>
                                        </p:tgtEl>
                                        <p:attrNameLst>
                                          <p:attrName>style.visibility</p:attrName>
                                        </p:attrNameLst>
                                      </p:cBhvr>
                                      <p:to>
                                        <p:strVal val="visible"/>
                                      </p:to>
                                    </p:set>
                                    <p:anim calcmode="lin" valueType="num">
                                      <p:cBhvr>
                                        <p:cTn id="33" dur="2500" fill="hold"/>
                                        <p:tgtEl>
                                          <p:spTgt spid="238">
                                            <p:txEl>
                                              <p:pRg st="1" end="1"/>
                                            </p:txEl>
                                          </p:spTgt>
                                        </p:tgtEl>
                                        <p:attrNameLst>
                                          <p:attrName>ppt_x</p:attrName>
                                        </p:attrNameLst>
                                      </p:cBhvr>
                                      <p:tavLst>
                                        <p:tav tm="0">
                                          <p:val>
                                            <p:strVal val="#ppt_x"/>
                                          </p:val>
                                        </p:tav>
                                        <p:tav tm="100000">
                                          <p:val>
                                            <p:strVal val="#ppt_x"/>
                                          </p:val>
                                        </p:tav>
                                      </p:tavLst>
                                    </p:anim>
                                    <p:anim calcmode="lin" valueType="num">
                                      <p:cBhvr>
                                        <p:cTn id="34" dur="2500" fill="hold"/>
                                        <p:tgtEl>
                                          <p:spTgt spid="238">
                                            <p:txEl>
                                              <p:pRg st="1" end="1"/>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Class="entr" nodeType="afterEffect" presetSubtype="8" presetID="22" grpId="5" fill="hold">
                                  <p:stCondLst>
                                    <p:cond delay="0"/>
                                  </p:stCondLst>
                                  <p:iterate type="el" backwards="0">
                                    <p:tmAbs val="0"/>
                                  </p:iterate>
                                  <p:childTnLst>
                                    <p:set>
                                      <p:cBhvr>
                                        <p:cTn id="37" fill="hold"/>
                                        <p:tgtEl>
                                          <p:spTgt spid="246"/>
                                        </p:tgtEl>
                                        <p:attrNameLst>
                                          <p:attrName>style.visibility</p:attrName>
                                        </p:attrNameLst>
                                      </p:cBhvr>
                                      <p:to>
                                        <p:strVal val="visible"/>
                                      </p:to>
                                    </p:set>
                                    <p:animEffect filter="wipe(left)" transition="in">
                                      <p:cBhvr>
                                        <p:cTn id="38" dur="1000"/>
                                        <p:tgtEl>
                                          <p:spTgt spid="246"/>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4" presetID="2" grpId="3" fill="hold">
                                  <p:stCondLst>
                                    <p:cond delay="0"/>
                                  </p:stCondLst>
                                  <p:iterate type="el" backwards="0">
                                    <p:tmAbs val="0"/>
                                  </p:iterate>
                                  <p:childTnLst>
                                    <p:set>
                                      <p:cBhvr>
                                        <p:cTn id="42" fill="hold"/>
                                        <p:tgtEl>
                                          <p:spTgt spid="238">
                                            <p:txEl>
                                              <p:pRg st="2" end="2"/>
                                            </p:txEl>
                                          </p:spTgt>
                                        </p:tgtEl>
                                        <p:attrNameLst>
                                          <p:attrName>style.visibility</p:attrName>
                                        </p:attrNameLst>
                                      </p:cBhvr>
                                      <p:to>
                                        <p:strVal val="visible"/>
                                      </p:to>
                                    </p:set>
                                    <p:anim calcmode="lin" valueType="num">
                                      <p:cBhvr>
                                        <p:cTn id="43" dur="2500" fill="hold"/>
                                        <p:tgtEl>
                                          <p:spTgt spid="238">
                                            <p:txEl>
                                              <p:pRg st="2" end="2"/>
                                            </p:txEl>
                                          </p:spTgt>
                                        </p:tgtEl>
                                        <p:attrNameLst>
                                          <p:attrName>ppt_x</p:attrName>
                                        </p:attrNameLst>
                                      </p:cBhvr>
                                      <p:tavLst>
                                        <p:tav tm="0">
                                          <p:val>
                                            <p:strVal val="#ppt_x"/>
                                          </p:val>
                                        </p:tav>
                                        <p:tav tm="100000">
                                          <p:val>
                                            <p:strVal val="#ppt_x"/>
                                          </p:val>
                                        </p:tav>
                                      </p:tavLst>
                                    </p:anim>
                                    <p:anim calcmode="lin" valueType="num">
                                      <p:cBhvr>
                                        <p:cTn id="44" dur="2500" fill="hold"/>
                                        <p:tgtEl>
                                          <p:spTgt spid="2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4" presetID="2" grpId="3" fill="hold">
                                  <p:stCondLst>
                                    <p:cond delay="0"/>
                                  </p:stCondLst>
                                  <p:iterate type="el" backwards="0">
                                    <p:tmAbs val="0"/>
                                  </p:iterate>
                                  <p:childTnLst>
                                    <p:set>
                                      <p:cBhvr>
                                        <p:cTn id="48" fill="hold"/>
                                        <p:tgtEl>
                                          <p:spTgt spid="238">
                                            <p:txEl>
                                              <p:pRg st="3" end="3"/>
                                            </p:txEl>
                                          </p:spTgt>
                                        </p:tgtEl>
                                        <p:attrNameLst>
                                          <p:attrName>style.visibility</p:attrName>
                                        </p:attrNameLst>
                                      </p:cBhvr>
                                      <p:to>
                                        <p:strVal val="visible"/>
                                      </p:to>
                                    </p:set>
                                    <p:anim calcmode="lin" valueType="num">
                                      <p:cBhvr>
                                        <p:cTn id="49" dur="2500" fill="hold"/>
                                        <p:tgtEl>
                                          <p:spTgt spid="238">
                                            <p:txEl>
                                              <p:pRg st="3" end="3"/>
                                            </p:txEl>
                                          </p:spTgt>
                                        </p:tgtEl>
                                        <p:attrNameLst>
                                          <p:attrName>ppt_x</p:attrName>
                                        </p:attrNameLst>
                                      </p:cBhvr>
                                      <p:tavLst>
                                        <p:tav tm="0">
                                          <p:val>
                                            <p:strVal val="#ppt_x"/>
                                          </p:val>
                                        </p:tav>
                                        <p:tav tm="100000">
                                          <p:val>
                                            <p:strVal val="#ppt_x"/>
                                          </p:val>
                                        </p:tav>
                                      </p:tavLst>
                                    </p:anim>
                                    <p:anim calcmode="lin" valueType="num">
                                      <p:cBhvr>
                                        <p:cTn id="50" dur="2500" fill="hold"/>
                                        <p:tgtEl>
                                          <p:spTgt spid="2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4" presetID="2" grpId="3" fill="hold">
                                  <p:stCondLst>
                                    <p:cond delay="0"/>
                                  </p:stCondLst>
                                  <p:iterate type="el" backwards="0">
                                    <p:tmAbs val="0"/>
                                  </p:iterate>
                                  <p:childTnLst>
                                    <p:set>
                                      <p:cBhvr>
                                        <p:cTn id="54" fill="hold"/>
                                        <p:tgtEl>
                                          <p:spTgt spid="238">
                                            <p:txEl>
                                              <p:pRg st="4" end="4"/>
                                            </p:txEl>
                                          </p:spTgt>
                                        </p:tgtEl>
                                        <p:attrNameLst>
                                          <p:attrName>style.visibility</p:attrName>
                                        </p:attrNameLst>
                                      </p:cBhvr>
                                      <p:to>
                                        <p:strVal val="visible"/>
                                      </p:to>
                                    </p:set>
                                    <p:anim calcmode="lin" valueType="num">
                                      <p:cBhvr>
                                        <p:cTn id="55" dur="2500" fill="hold"/>
                                        <p:tgtEl>
                                          <p:spTgt spid="238">
                                            <p:txEl>
                                              <p:pRg st="4" end="4"/>
                                            </p:txEl>
                                          </p:spTgt>
                                        </p:tgtEl>
                                        <p:attrNameLst>
                                          <p:attrName>ppt_x</p:attrName>
                                        </p:attrNameLst>
                                      </p:cBhvr>
                                      <p:tavLst>
                                        <p:tav tm="0">
                                          <p:val>
                                            <p:strVal val="#ppt_x"/>
                                          </p:val>
                                        </p:tav>
                                        <p:tav tm="100000">
                                          <p:val>
                                            <p:strVal val="#ppt_x"/>
                                          </p:val>
                                        </p:tav>
                                      </p:tavLst>
                                    </p:anim>
                                    <p:anim calcmode="lin" valueType="num">
                                      <p:cBhvr>
                                        <p:cTn id="56" dur="2500" fill="hold"/>
                                        <p:tgtEl>
                                          <p:spTgt spid="238">
                                            <p:txEl>
                                              <p:pRg st="4" end="4"/>
                                            </p:txEl>
                                          </p:spTgt>
                                        </p:tgtEl>
                                        <p:attrNameLst>
                                          <p:attrName>ppt_y</p:attrName>
                                        </p:attrNameLst>
                                      </p:cBhvr>
                                      <p:tavLst>
                                        <p:tav tm="0">
                                          <p:val>
                                            <p:strVal val="1+#ppt_h/2"/>
                                          </p:val>
                                        </p:tav>
                                        <p:tav tm="100000">
                                          <p:val>
                                            <p:strVal val="#ppt_y"/>
                                          </p:val>
                                        </p:tav>
                                      </p:tavLst>
                                    </p:anim>
                                  </p:childTnLst>
                                </p:cTn>
                              </p:par>
                            </p:childTnLst>
                          </p:cTn>
                        </p:par>
                        <p:par>
                          <p:cTn id="57" fill="hold">
                            <p:stCondLst>
                              <p:cond delay="2500"/>
                            </p:stCondLst>
                            <p:childTnLst>
                              <p:par>
                                <p:cTn id="58" presetClass="entr" nodeType="afterEffect" presetSubtype="8" presetID="2" grpId="6" fill="hold">
                                  <p:stCondLst>
                                    <p:cond delay="700"/>
                                  </p:stCondLst>
                                  <p:iterate type="el" backwards="0">
                                    <p:tmAbs val="0"/>
                                  </p:iterate>
                                  <p:childTnLst>
                                    <p:set>
                                      <p:cBhvr>
                                        <p:cTn id="59" fill="hold"/>
                                        <p:tgtEl>
                                          <p:spTgt spid="247"/>
                                        </p:tgtEl>
                                        <p:attrNameLst>
                                          <p:attrName>style.visibility</p:attrName>
                                        </p:attrNameLst>
                                      </p:cBhvr>
                                      <p:to>
                                        <p:strVal val="visible"/>
                                      </p:to>
                                    </p:set>
                                    <p:anim calcmode="lin" valueType="num">
                                      <p:cBhvr>
                                        <p:cTn id="60" dur="1000" fill="hold"/>
                                        <p:tgtEl>
                                          <p:spTgt spid="247"/>
                                        </p:tgtEl>
                                        <p:attrNameLst>
                                          <p:attrName>ppt_x</p:attrName>
                                        </p:attrNameLst>
                                      </p:cBhvr>
                                      <p:tavLst>
                                        <p:tav tm="0">
                                          <p:val>
                                            <p:strVal val="0-#ppt_w/2"/>
                                          </p:val>
                                        </p:tav>
                                        <p:tav tm="100000">
                                          <p:val>
                                            <p:strVal val="#ppt_x"/>
                                          </p:val>
                                        </p:tav>
                                      </p:tavLst>
                                    </p:anim>
                                    <p:anim calcmode="lin" valueType="num">
                                      <p:cBhvr>
                                        <p:cTn id="61" dur="1000" fill="hold"/>
                                        <p:tgtEl>
                                          <p:spTgt spid="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6" grpId="5"/>
      <p:bldP build="whole" bldLvl="1" animBg="1" rev="0" advAuto="0" spid="241" grpId="4"/>
      <p:bldP build="p" bldLvl="5" animBg="1" rev="0" advAuto="0" spid="238" grpId="3"/>
      <p:bldP build="whole" bldLvl="1" animBg="1" rev="0" advAuto="0" spid="237" grpId="1"/>
      <p:bldP build="whole" bldLvl="1" animBg="1" rev="0" advAuto="0" spid="236" grpId="2"/>
      <p:bldP build="whole" bldLvl="1" animBg="1" rev="0" advAuto="0" spid="247" grpId="6"/>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4 Getting a Life Perspective"/>
          <p:cNvSpPr txBox="1"/>
          <p:nvPr>
            <p:ph type="title"/>
          </p:nvPr>
        </p:nvSpPr>
        <p:spPr>
          <a:xfrm>
            <a:off x="1573598" y="124048"/>
            <a:ext cx="11469495" cy="735435"/>
          </a:xfrm>
          <a:prstGeom prst="rect">
            <a:avLst/>
          </a:prstGeom>
        </p:spPr>
        <p:txBody>
          <a:bodyPr/>
          <a:lstStyle/>
          <a:p>
            <a:pPr/>
            <a:r>
              <a:t>#4 Getting a Life Perspective</a:t>
            </a:r>
          </a:p>
        </p:txBody>
      </p:sp>
      <p:sp>
        <p:nvSpPr>
          <p:cNvPr id="253" name="God ordained our families, culture, status, physical features, weaknesses, skills, and personalities and does not judge us on these unchangeables.…"/>
          <p:cNvSpPr txBox="1"/>
          <p:nvPr>
            <p:ph type="body" sz="half" idx="1"/>
          </p:nvPr>
        </p:nvSpPr>
        <p:spPr>
          <a:xfrm>
            <a:off x="1760805" y="859482"/>
            <a:ext cx="4955321" cy="8720448"/>
          </a:xfrm>
          <a:prstGeom prst="rect">
            <a:avLst/>
          </a:prstGeom>
        </p:spPr>
        <p:txBody>
          <a:bodyPr/>
          <a:lstStyle/>
          <a:p>
            <a:pPr marL="422275" indent="-422275" defTabSz="554990">
              <a:spcBef>
                <a:spcPts val="1300"/>
              </a:spcBef>
              <a:defRPr sz="3420"/>
            </a:pPr>
            <a:r>
              <a:t>God ordained our families, culture, status, physical features, weaknesses, skills, and personalities and does not judge us on these unchangeables.</a:t>
            </a:r>
          </a:p>
          <a:p>
            <a:pPr marL="422275" indent="-422275" defTabSz="554990">
              <a:spcBef>
                <a:spcPts val="1300"/>
              </a:spcBef>
              <a:defRPr sz="3420"/>
            </a:pPr>
            <a:r>
              <a:t>We must focus on what we can change through our choices.</a:t>
            </a:r>
          </a:p>
          <a:p>
            <a:pPr marL="726312" indent="-422275" defTabSz="554990">
              <a:spcBef>
                <a:spcPts val="1300"/>
              </a:spcBef>
              <a:buChar char="-"/>
              <a:defRPr sz="3420"/>
            </a:pPr>
            <a:r>
              <a:t>“Why has God put me in this situation?” </a:t>
            </a:r>
          </a:p>
          <a:p>
            <a:pPr marL="726312" indent="-422275" defTabSz="554990">
              <a:spcBef>
                <a:spcPts val="1300"/>
              </a:spcBef>
              <a:buChar char="-"/>
              <a:defRPr sz="3420"/>
            </a:pPr>
            <a:r>
              <a:t>“What is God’s life purposes for me?”  </a:t>
            </a:r>
          </a:p>
          <a:p>
            <a:pPr marL="726312" indent="-422275" defTabSz="554990">
              <a:spcBef>
                <a:spcPts val="1300"/>
              </a:spcBef>
              <a:buChar char="-"/>
              <a:defRPr sz="3420"/>
            </a:pPr>
            <a:r>
              <a:t>“Have I pursued the Lord above all?”</a:t>
            </a:r>
          </a:p>
        </p:txBody>
      </p:sp>
      <p:pic>
        <p:nvPicPr>
          <p:cNvPr id="254" name="Our-Lives-shaping.jpg" descr="Our-Lives-shaping.jpg"/>
          <p:cNvPicPr>
            <a:picLocks noChangeAspect="1"/>
          </p:cNvPicPr>
          <p:nvPr/>
        </p:nvPicPr>
        <p:blipFill>
          <a:blip r:embed="rId3">
            <a:extLst/>
          </a:blip>
          <a:stretch>
            <a:fillRect/>
          </a:stretch>
        </p:blipFill>
        <p:spPr>
          <a:xfrm>
            <a:off x="8037835" y="687585"/>
            <a:ext cx="4404868" cy="4449633"/>
          </a:xfrm>
          <a:prstGeom prst="rect">
            <a:avLst/>
          </a:prstGeom>
          <a:ln w="12700">
            <a:miter lim="400000"/>
          </a:ln>
        </p:spPr>
      </p:pic>
      <p:sp>
        <p:nvSpPr>
          <p:cNvPr id="255" name="“Draw near to God and He will draw near to you. Cleanse your hands, you sinners; and purify your hearts, you double-minded” (Jas 4:8)."/>
          <p:cNvSpPr txBox="1"/>
          <p:nvPr/>
        </p:nvSpPr>
        <p:spPr>
          <a:xfrm>
            <a:off x="6979918" y="6002730"/>
            <a:ext cx="5767799" cy="3225801"/>
          </a:xfrm>
          <a:prstGeom prst="rect">
            <a:avLst/>
          </a:prstGeom>
          <a:blipFill>
            <a:blip r:embed="rId4"/>
          </a:blipFill>
          <a:ln w="12700">
            <a:miter lim="400000"/>
          </a:ln>
          <a:effectLst>
            <a:outerShdw sx="100000" sy="100000" kx="0" ky="0" algn="b" rotWithShape="0" blurRad="88900" dist="64492" dir="5400000">
              <a:srgbClr val="000000">
                <a:alpha val="6227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3400">
                <a:solidFill>
                  <a:srgbClr val="FFFFFF"/>
                </a:solidFill>
              </a:defRPr>
            </a:lvl1pPr>
          </a:lstStyle>
          <a:p>
            <a:pPr/>
            <a:r>
              <a:t>“Draw near to God and He will draw near to you. Cleanse your hands, you sinners; and purify your hearts, you double-minded” (Jas 4:8).</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53">
                                            <p:bg/>
                                          </p:spTgt>
                                        </p:tgtEl>
                                        <p:attrNameLst>
                                          <p:attrName>style.visibility</p:attrName>
                                        </p:attrNameLst>
                                      </p:cBhvr>
                                      <p:to>
                                        <p:strVal val="visible"/>
                                      </p:to>
                                    </p:set>
                                    <p:anim calcmode="lin" valueType="num">
                                      <p:cBhvr>
                                        <p:cTn id="7" dur="2250" fill="hold"/>
                                        <p:tgtEl>
                                          <p:spTgt spid="253">
                                            <p:bg/>
                                          </p:spTgt>
                                        </p:tgtEl>
                                        <p:attrNameLst>
                                          <p:attrName>ppt_x</p:attrName>
                                        </p:attrNameLst>
                                      </p:cBhvr>
                                      <p:tavLst>
                                        <p:tav tm="0">
                                          <p:val>
                                            <p:strVal val="#ppt_x"/>
                                          </p:val>
                                        </p:tav>
                                        <p:tav tm="100000">
                                          <p:val>
                                            <p:strVal val="#ppt_x"/>
                                          </p:val>
                                        </p:tav>
                                      </p:tavLst>
                                    </p:anim>
                                    <p:anim calcmode="lin" valueType="num">
                                      <p:cBhvr>
                                        <p:cTn id="8" dur="2250" fill="hold"/>
                                        <p:tgtEl>
                                          <p:spTgt spid="25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53">
                                            <p:txEl>
                                              <p:pRg st="0" end="0"/>
                                            </p:txEl>
                                          </p:spTgt>
                                        </p:tgtEl>
                                        <p:attrNameLst>
                                          <p:attrName>style.visibility</p:attrName>
                                        </p:attrNameLst>
                                      </p:cBhvr>
                                      <p:to>
                                        <p:strVal val="visible"/>
                                      </p:to>
                                    </p:set>
                                    <p:anim calcmode="lin" valueType="num">
                                      <p:cBhvr>
                                        <p:cTn id="11" dur="2250" fill="hold"/>
                                        <p:tgtEl>
                                          <p:spTgt spid="253">
                                            <p:txEl>
                                              <p:pRg st="0" end="0"/>
                                            </p:txEl>
                                          </p:spTgt>
                                        </p:tgtEl>
                                        <p:attrNameLst>
                                          <p:attrName>ppt_x</p:attrName>
                                        </p:attrNameLst>
                                      </p:cBhvr>
                                      <p:tavLst>
                                        <p:tav tm="0">
                                          <p:val>
                                            <p:strVal val="#ppt_x"/>
                                          </p:val>
                                        </p:tav>
                                        <p:tav tm="100000">
                                          <p:val>
                                            <p:strVal val="#ppt_x"/>
                                          </p:val>
                                        </p:tav>
                                      </p:tavLst>
                                    </p:anim>
                                    <p:anim calcmode="lin" valueType="num">
                                      <p:cBhvr>
                                        <p:cTn id="12" dur="2250" fill="hold"/>
                                        <p:tgtEl>
                                          <p:spTgt spid="25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250"/>
                            </p:stCondLst>
                            <p:childTnLst>
                              <p:par>
                                <p:cTn id="14" presetClass="entr" nodeType="afterEffect" presetSubtype="2" presetID="2" grpId="2" fill="hold">
                                  <p:stCondLst>
                                    <p:cond delay="400"/>
                                  </p:stCondLst>
                                  <p:iterate type="el" backwards="0">
                                    <p:tmAbs val="0"/>
                                  </p:iterate>
                                  <p:childTnLst>
                                    <p:set>
                                      <p:cBhvr>
                                        <p:cTn id="15" fill="hold"/>
                                        <p:tgtEl>
                                          <p:spTgt spid="254"/>
                                        </p:tgtEl>
                                        <p:attrNameLst>
                                          <p:attrName>style.visibility</p:attrName>
                                        </p:attrNameLst>
                                      </p:cBhvr>
                                      <p:to>
                                        <p:strVal val="visible"/>
                                      </p:to>
                                    </p:set>
                                    <p:anim calcmode="lin" valueType="num">
                                      <p:cBhvr>
                                        <p:cTn id="16" dur="3500" fill="hold"/>
                                        <p:tgtEl>
                                          <p:spTgt spid="254"/>
                                        </p:tgtEl>
                                        <p:attrNameLst>
                                          <p:attrName>ppt_x</p:attrName>
                                        </p:attrNameLst>
                                      </p:cBhvr>
                                      <p:tavLst>
                                        <p:tav tm="0">
                                          <p:val>
                                            <p:strVal val="1+#ppt_w/2"/>
                                          </p:val>
                                        </p:tav>
                                        <p:tav tm="100000">
                                          <p:val>
                                            <p:strVal val="#ppt_x"/>
                                          </p:val>
                                        </p:tav>
                                      </p:tavLst>
                                    </p:anim>
                                    <p:anim calcmode="lin" valueType="num">
                                      <p:cBhvr>
                                        <p:cTn id="17" dur="3500" fill="hold"/>
                                        <p:tgtEl>
                                          <p:spTgt spid="25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253">
                                            <p:txEl>
                                              <p:pRg st="1" end="1"/>
                                            </p:txEl>
                                          </p:spTgt>
                                        </p:tgtEl>
                                        <p:attrNameLst>
                                          <p:attrName>style.visibility</p:attrName>
                                        </p:attrNameLst>
                                      </p:cBhvr>
                                      <p:to>
                                        <p:strVal val="visible"/>
                                      </p:to>
                                    </p:set>
                                    <p:anim calcmode="lin" valueType="num">
                                      <p:cBhvr>
                                        <p:cTn id="22" dur="2250" fill="hold"/>
                                        <p:tgtEl>
                                          <p:spTgt spid="253">
                                            <p:txEl>
                                              <p:pRg st="1" end="1"/>
                                            </p:txEl>
                                          </p:spTgt>
                                        </p:tgtEl>
                                        <p:attrNameLst>
                                          <p:attrName>ppt_x</p:attrName>
                                        </p:attrNameLst>
                                      </p:cBhvr>
                                      <p:tavLst>
                                        <p:tav tm="0">
                                          <p:val>
                                            <p:strVal val="#ppt_x"/>
                                          </p:val>
                                        </p:tav>
                                        <p:tav tm="100000">
                                          <p:val>
                                            <p:strVal val="#ppt_x"/>
                                          </p:val>
                                        </p:tav>
                                      </p:tavLst>
                                    </p:anim>
                                    <p:anim calcmode="lin" valueType="num">
                                      <p:cBhvr>
                                        <p:cTn id="23" dur="2250" fill="hold"/>
                                        <p:tgtEl>
                                          <p:spTgt spid="2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1" fill="hold">
                                  <p:stCondLst>
                                    <p:cond delay="0"/>
                                  </p:stCondLst>
                                  <p:iterate type="el" backwards="0">
                                    <p:tmAbs val="0"/>
                                  </p:iterate>
                                  <p:childTnLst>
                                    <p:set>
                                      <p:cBhvr>
                                        <p:cTn id="27" fill="hold"/>
                                        <p:tgtEl>
                                          <p:spTgt spid="253">
                                            <p:txEl>
                                              <p:pRg st="2" end="2"/>
                                            </p:txEl>
                                          </p:spTgt>
                                        </p:tgtEl>
                                        <p:attrNameLst>
                                          <p:attrName>style.visibility</p:attrName>
                                        </p:attrNameLst>
                                      </p:cBhvr>
                                      <p:to>
                                        <p:strVal val="visible"/>
                                      </p:to>
                                    </p:set>
                                    <p:anim calcmode="lin" valueType="num">
                                      <p:cBhvr>
                                        <p:cTn id="28" dur="2250" fill="hold"/>
                                        <p:tgtEl>
                                          <p:spTgt spid="253">
                                            <p:txEl>
                                              <p:pRg st="2" end="2"/>
                                            </p:txEl>
                                          </p:spTgt>
                                        </p:tgtEl>
                                        <p:attrNameLst>
                                          <p:attrName>ppt_x</p:attrName>
                                        </p:attrNameLst>
                                      </p:cBhvr>
                                      <p:tavLst>
                                        <p:tav tm="0">
                                          <p:val>
                                            <p:strVal val="#ppt_x"/>
                                          </p:val>
                                        </p:tav>
                                        <p:tav tm="100000">
                                          <p:val>
                                            <p:strVal val="#ppt_x"/>
                                          </p:val>
                                        </p:tav>
                                      </p:tavLst>
                                    </p:anim>
                                    <p:anim calcmode="lin" valueType="num">
                                      <p:cBhvr>
                                        <p:cTn id="29" dur="2250" fill="hold"/>
                                        <p:tgtEl>
                                          <p:spTgt spid="253">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250"/>
                            </p:stCondLst>
                            <p:childTnLst>
                              <p:par>
                                <p:cTn id="31" presetClass="entr" nodeType="afterEffect" presetSubtype="4" presetID="2" grpId="1" fill="hold">
                                  <p:stCondLst>
                                    <p:cond delay="0"/>
                                  </p:stCondLst>
                                  <p:iterate type="el" backwards="0">
                                    <p:tmAbs val="0"/>
                                  </p:iterate>
                                  <p:childTnLst>
                                    <p:set>
                                      <p:cBhvr>
                                        <p:cTn id="32" fill="hold"/>
                                        <p:tgtEl>
                                          <p:spTgt spid="253">
                                            <p:txEl>
                                              <p:pRg st="3" end="3"/>
                                            </p:txEl>
                                          </p:spTgt>
                                        </p:tgtEl>
                                        <p:attrNameLst>
                                          <p:attrName>style.visibility</p:attrName>
                                        </p:attrNameLst>
                                      </p:cBhvr>
                                      <p:to>
                                        <p:strVal val="visible"/>
                                      </p:to>
                                    </p:set>
                                    <p:anim calcmode="lin" valueType="num">
                                      <p:cBhvr>
                                        <p:cTn id="33" dur="2250" fill="hold"/>
                                        <p:tgtEl>
                                          <p:spTgt spid="253">
                                            <p:txEl>
                                              <p:pRg st="3" end="3"/>
                                            </p:txEl>
                                          </p:spTgt>
                                        </p:tgtEl>
                                        <p:attrNameLst>
                                          <p:attrName>ppt_x</p:attrName>
                                        </p:attrNameLst>
                                      </p:cBhvr>
                                      <p:tavLst>
                                        <p:tav tm="0">
                                          <p:val>
                                            <p:strVal val="#ppt_x"/>
                                          </p:val>
                                        </p:tav>
                                        <p:tav tm="100000">
                                          <p:val>
                                            <p:strVal val="#ppt_x"/>
                                          </p:val>
                                        </p:tav>
                                      </p:tavLst>
                                    </p:anim>
                                    <p:anim calcmode="lin" valueType="num">
                                      <p:cBhvr>
                                        <p:cTn id="34" dur="2250" fill="hold"/>
                                        <p:tgtEl>
                                          <p:spTgt spid="253">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Class="entr" nodeType="afterEffect" presetSubtype="4" presetID="2" grpId="1" fill="hold">
                                  <p:stCondLst>
                                    <p:cond delay="0"/>
                                  </p:stCondLst>
                                  <p:iterate type="el" backwards="0">
                                    <p:tmAbs val="0"/>
                                  </p:iterate>
                                  <p:childTnLst>
                                    <p:set>
                                      <p:cBhvr>
                                        <p:cTn id="37" fill="hold"/>
                                        <p:tgtEl>
                                          <p:spTgt spid="253">
                                            <p:txEl>
                                              <p:pRg st="4" end="4"/>
                                            </p:txEl>
                                          </p:spTgt>
                                        </p:tgtEl>
                                        <p:attrNameLst>
                                          <p:attrName>style.visibility</p:attrName>
                                        </p:attrNameLst>
                                      </p:cBhvr>
                                      <p:to>
                                        <p:strVal val="visible"/>
                                      </p:to>
                                    </p:set>
                                    <p:anim calcmode="lin" valueType="num">
                                      <p:cBhvr>
                                        <p:cTn id="38" dur="2250" fill="hold"/>
                                        <p:tgtEl>
                                          <p:spTgt spid="253">
                                            <p:txEl>
                                              <p:pRg st="4" end="4"/>
                                            </p:txEl>
                                          </p:spTgt>
                                        </p:tgtEl>
                                        <p:attrNameLst>
                                          <p:attrName>ppt_x</p:attrName>
                                        </p:attrNameLst>
                                      </p:cBhvr>
                                      <p:tavLst>
                                        <p:tav tm="0">
                                          <p:val>
                                            <p:strVal val="#ppt_x"/>
                                          </p:val>
                                        </p:tav>
                                        <p:tav tm="100000">
                                          <p:val>
                                            <p:strVal val="#ppt_x"/>
                                          </p:val>
                                        </p:tav>
                                      </p:tavLst>
                                    </p:anim>
                                    <p:anim calcmode="lin" valueType="num">
                                      <p:cBhvr>
                                        <p:cTn id="39" dur="2250" fill="hold"/>
                                        <p:tgtEl>
                                          <p:spTgt spid="25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8" presetID="2" grpId="3" fill="hold">
                                  <p:stCondLst>
                                    <p:cond delay="0"/>
                                  </p:stCondLst>
                                  <p:iterate type="lt" backwards="0">
                                    <p:tmAbs val="0"/>
                                  </p:iterate>
                                  <p:childTnLst>
                                    <p:set>
                                      <p:cBhvr>
                                        <p:cTn id="43" fill="hold"/>
                                        <p:tgtEl>
                                          <p:spTgt spid="255"/>
                                        </p:tgtEl>
                                        <p:attrNameLst>
                                          <p:attrName>style.visibility</p:attrName>
                                        </p:attrNameLst>
                                      </p:cBhvr>
                                      <p:to>
                                        <p:strVal val="visible"/>
                                      </p:to>
                                    </p:set>
                                    <p:anim calcmode="lin" valueType="num">
                                      <p:cBhvr>
                                        <p:cTn id="44" dur="2250" fill="hold"/>
                                        <p:tgtEl>
                                          <p:spTgt spid="255"/>
                                        </p:tgtEl>
                                        <p:attrNameLst>
                                          <p:attrName>ppt_x</p:attrName>
                                        </p:attrNameLst>
                                      </p:cBhvr>
                                      <p:tavLst>
                                        <p:tav tm="0">
                                          <p:val>
                                            <p:strVal val="0-#ppt_w/2"/>
                                          </p:val>
                                        </p:tav>
                                        <p:tav tm="100000">
                                          <p:val>
                                            <p:strVal val="#ppt_x"/>
                                          </p:val>
                                        </p:tav>
                                      </p:tavLst>
                                    </p:anim>
                                    <p:anim calcmode="lin" valueType="num">
                                      <p:cBhvr>
                                        <p:cTn id="45" dur="2250" fill="hold"/>
                                        <p:tgtEl>
                                          <p:spTgt spid="2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5" grpId="3"/>
      <p:bldP build="whole" bldLvl="1" animBg="1" rev="0" advAuto="0" spid="254" grpId="2"/>
      <p:bldP build="p" bldLvl="5" animBg="1" rev="0" advAuto="0" spid="253"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9" name="Stepping-stones√.jpg" descr="Stepping-stones√.jpg"/>
          <p:cNvPicPr>
            <a:picLocks noChangeAspect="0"/>
          </p:cNvPicPr>
          <p:nvPr/>
        </p:nvPicPr>
        <p:blipFill>
          <a:blip r:embed="rId3">
            <a:extLst/>
          </a:blip>
          <a:stretch>
            <a:fillRect/>
          </a:stretch>
        </p:blipFill>
        <p:spPr>
          <a:xfrm>
            <a:off x="1497012" y="-114014"/>
            <a:ext cx="13162917" cy="9867614"/>
          </a:xfrm>
          <a:prstGeom prst="rect">
            <a:avLst/>
          </a:prstGeom>
          <a:ln w="12700">
            <a:miter lim="400000"/>
          </a:ln>
        </p:spPr>
      </p:pic>
      <p:sp>
        <p:nvSpPr>
          <p:cNvPr id="260" name="Don’t fear life’s difficulties but use them as stepping stones to experience more of God and His grace."/>
          <p:cNvSpPr txBox="1"/>
          <p:nvPr/>
        </p:nvSpPr>
        <p:spPr>
          <a:xfrm>
            <a:off x="1497012" y="933287"/>
            <a:ext cx="11469495"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665797" indent="-437197" algn="l">
              <a:spcBef>
                <a:spcPts val="1400"/>
              </a:spcBef>
              <a:buSzPct val="100000"/>
              <a:buChar char="•"/>
              <a:defRPr sz="3300">
                <a:solidFill>
                  <a:srgbClr val="FFFFFF"/>
                </a:solidFill>
                <a:effectLst>
                  <a:outerShdw sx="100000" sy="100000" kx="0" ky="0" algn="b" rotWithShape="0" blurRad="38100" dist="38100" dir="4140000">
                    <a:srgbClr val="000000"/>
                  </a:outerShdw>
                </a:effectLst>
                <a:latin typeface="Gill Sans SemiBold"/>
                <a:ea typeface="Gill Sans SemiBold"/>
                <a:cs typeface="Gill Sans SemiBold"/>
                <a:sym typeface="Gill Sans SemiBold"/>
              </a:defRPr>
            </a:lvl1pPr>
          </a:lstStyle>
          <a:p>
            <a:pPr/>
            <a:r>
              <a:t>Don’t fear life’s difficulties but use them as stepping stones to experience more of God and His grace.</a:t>
            </a:r>
          </a:p>
        </p:txBody>
      </p:sp>
      <p:sp>
        <p:nvSpPr>
          <p:cNvPr id="261" name="Conclusions from Isaac’s Life"/>
          <p:cNvSpPr txBox="1"/>
          <p:nvPr>
            <p:ph type="title"/>
          </p:nvPr>
        </p:nvSpPr>
        <p:spPr>
          <a:prstGeom prst="rect">
            <a:avLst/>
          </a:prstGeom>
        </p:spPr>
        <p:txBody>
          <a:bodyPr/>
          <a:lstStyle/>
          <a:p>
            <a:pPr/>
            <a:r>
              <a:t>Conclusions from Isaac’s Life</a:t>
            </a:r>
          </a:p>
        </p:txBody>
      </p:sp>
      <p:sp>
        <p:nvSpPr>
          <p:cNvPr id="262" name="Be grateful for your “givens” from God. Focus on making wise choices.…"/>
          <p:cNvSpPr txBox="1"/>
          <p:nvPr/>
        </p:nvSpPr>
        <p:spPr>
          <a:xfrm>
            <a:off x="1497012" y="2099293"/>
            <a:ext cx="5851968" cy="642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65797" indent="-437197" algn="l">
              <a:spcBef>
                <a:spcPts val="3600"/>
              </a:spcBef>
              <a:buSzPct val="100000"/>
              <a:buChar char="•"/>
              <a:defRPr sz="3300">
                <a:solidFill>
                  <a:srgbClr val="FFFFFF"/>
                </a:solidFill>
                <a:effectLst>
                  <a:outerShdw sx="100000" sy="100000" kx="0" ky="0" algn="b" rotWithShape="0" blurRad="38100" dist="38100" dir="4140000">
                    <a:srgbClr val="000000"/>
                  </a:outerShdw>
                </a:effectLst>
                <a:latin typeface="Gill Sans SemiBold"/>
                <a:ea typeface="Gill Sans SemiBold"/>
                <a:cs typeface="Gill Sans SemiBold"/>
                <a:sym typeface="Gill Sans SemiBold"/>
              </a:defRPr>
            </a:pPr>
            <a:r>
              <a:t>Be grateful for your “givens” from God. Focus on making wise choices.</a:t>
            </a:r>
          </a:p>
          <a:p>
            <a:pPr marL="665797" indent="-437197" algn="l">
              <a:spcBef>
                <a:spcPts val="3600"/>
              </a:spcBef>
              <a:buSzPct val="100000"/>
              <a:buChar char="•"/>
              <a:defRPr sz="3300">
                <a:solidFill>
                  <a:srgbClr val="FFFFFF"/>
                </a:solidFill>
                <a:effectLst>
                  <a:outerShdw sx="100000" sy="100000" kx="0" ky="0" algn="b" rotWithShape="0" blurRad="38100" dist="38100" dir="4140000">
                    <a:srgbClr val="000000"/>
                  </a:outerShdw>
                </a:effectLst>
                <a:latin typeface="Gill Sans SemiBold"/>
                <a:ea typeface="Gill Sans SemiBold"/>
                <a:cs typeface="Gill Sans SemiBold"/>
                <a:sym typeface="Gill Sans SemiBold"/>
              </a:defRPr>
            </a:pPr>
            <a:r>
              <a:t>Be attentive to God’s grace even during our failures.</a:t>
            </a:r>
          </a:p>
          <a:p>
            <a:pPr marL="665797" indent="-437197" algn="l">
              <a:spcBef>
                <a:spcPts val="3600"/>
              </a:spcBef>
              <a:buSzPct val="100000"/>
              <a:buChar char="•"/>
              <a:defRPr sz="3300">
                <a:solidFill>
                  <a:srgbClr val="FFFFFF"/>
                </a:solidFill>
                <a:effectLst>
                  <a:outerShdw sx="100000" sy="100000" kx="0" ky="0" algn="b" rotWithShape="0" blurRad="38100" dist="38100" dir="4140000">
                    <a:srgbClr val="000000"/>
                  </a:outerShdw>
                </a:effectLst>
                <a:latin typeface="Gill Sans SemiBold"/>
                <a:ea typeface="Gill Sans SemiBold"/>
                <a:cs typeface="Gill Sans SemiBold"/>
                <a:sym typeface="Gill Sans SemiBold"/>
              </a:defRPr>
            </a:pPr>
            <a:r>
              <a:t>Worldliness can destroy a vivacious faith.</a:t>
            </a:r>
          </a:p>
          <a:p>
            <a:pPr marL="665797" indent="-437197" algn="l">
              <a:spcBef>
                <a:spcPts val="3600"/>
              </a:spcBef>
              <a:buSzPct val="100000"/>
              <a:buChar char="•"/>
              <a:defRPr sz="3300">
                <a:solidFill>
                  <a:srgbClr val="FFFFFF"/>
                </a:solidFill>
                <a:effectLst>
                  <a:outerShdw sx="100000" sy="100000" kx="0" ky="0" algn="b" rotWithShape="0" blurRad="38100" dist="38100" dir="4140000">
                    <a:srgbClr val="000000"/>
                  </a:outerShdw>
                </a:effectLst>
                <a:latin typeface="Gill Sans SemiBold"/>
                <a:ea typeface="Gill Sans SemiBold"/>
                <a:cs typeface="Gill Sans SemiBold"/>
                <a:sym typeface="Gill Sans SemiBold"/>
              </a:defRPr>
            </a:pPr>
            <a:r>
              <a:t>God awaits expression of our clear commitment towards Him. </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lt" backwards="0">
                                    <p:tmAbs val="0"/>
                                  </p:iterate>
                                  <p:childTnLst>
                                    <p:set>
                                      <p:cBhvr>
                                        <p:cTn id="6" fill="hold"/>
                                        <p:tgtEl>
                                          <p:spTgt spid="260">
                                            <p:bg/>
                                          </p:spTgt>
                                        </p:tgtEl>
                                        <p:attrNameLst>
                                          <p:attrName>style.visibility</p:attrName>
                                        </p:attrNameLst>
                                      </p:cBhvr>
                                      <p:to>
                                        <p:strVal val="visible"/>
                                      </p:to>
                                    </p:set>
                                    <p:anim calcmode="lin" valueType="num">
                                      <p:cBhvr>
                                        <p:cTn id="7" dur="2000" fill="hold"/>
                                        <p:tgtEl>
                                          <p:spTgt spid="260">
                                            <p:bg/>
                                          </p:spTgt>
                                        </p:tgtEl>
                                        <p:attrNameLst>
                                          <p:attrName>ppt_x</p:attrName>
                                        </p:attrNameLst>
                                      </p:cBhvr>
                                      <p:tavLst>
                                        <p:tav tm="0">
                                          <p:val>
                                            <p:strVal val="0-#ppt_w/2"/>
                                          </p:val>
                                        </p:tav>
                                        <p:tav tm="100000">
                                          <p:val>
                                            <p:strVal val="#ppt_x"/>
                                          </p:val>
                                        </p:tav>
                                      </p:tavLst>
                                    </p:anim>
                                    <p:anim calcmode="lin" valueType="num">
                                      <p:cBhvr>
                                        <p:cTn id="8" dur="2000" fill="hold"/>
                                        <p:tgtEl>
                                          <p:spTgt spid="260">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260">
                                            <p:txEl>
                                              <p:pRg st="0" end="0"/>
                                            </p:txEl>
                                          </p:spTgt>
                                        </p:tgtEl>
                                        <p:attrNameLst>
                                          <p:attrName>style.visibility</p:attrName>
                                        </p:attrNameLst>
                                      </p:cBhvr>
                                      <p:to>
                                        <p:strVal val="visible"/>
                                      </p:to>
                                    </p:set>
                                    <p:anim calcmode="lin" valueType="num">
                                      <p:cBhvr>
                                        <p:cTn id="11" dur="2000" fill="hold"/>
                                        <p:tgtEl>
                                          <p:spTgt spid="260">
                                            <p:txEl>
                                              <p:pRg st="0" end="0"/>
                                            </p:txEl>
                                          </p:spTgt>
                                        </p:tgtEl>
                                        <p:attrNameLst>
                                          <p:attrName>ppt_x</p:attrName>
                                        </p:attrNameLst>
                                      </p:cBhvr>
                                      <p:tavLst>
                                        <p:tav tm="0">
                                          <p:val>
                                            <p:strVal val="0-#ppt_w/2"/>
                                          </p:val>
                                        </p:tav>
                                        <p:tav tm="100000">
                                          <p:val>
                                            <p:strVal val="#ppt_x"/>
                                          </p:val>
                                        </p:tav>
                                      </p:tavLst>
                                    </p:anim>
                                    <p:anim calcmode="lin" valueType="num">
                                      <p:cBhvr>
                                        <p:cTn id="12" dur="2000" fill="hold"/>
                                        <p:tgtEl>
                                          <p:spTgt spid="2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lt" backwards="0">
                                    <p:tmAbs val="0"/>
                                  </p:iterate>
                                  <p:childTnLst>
                                    <p:set>
                                      <p:cBhvr>
                                        <p:cTn id="16" fill="hold"/>
                                        <p:tgtEl>
                                          <p:spTgt spid="262">
                                            <p:bg/>
                                          </p:spTgt>
                                        </p:tgtEl>
                                        <p:attrNameLst>
                                          <p:attrName>style.visibility</p:attrName>
                                        </p:attrNameLst>
                                      </p:cBhvr>
                                      <p:to>
                                        <p:strVal val="visible"/>
                                      </p:to>
                                    </p:set>
                                    <p:anim calcmode="lin" valueType="num">
                                      <p:cBhvr>
                                        <p:cTn id="17" dur="2250" fill="hold"/>
                                        <p:tgtEl>
                                          <p:spTgt spid="262">
                                            <p:bg/>
                                          </p:spTgt>
                                        </p:tgtEl>
                                        <p:attrNameLst>
                                          <p:attrName>ppt_x</p:attrName>
                                        </p:attrNameLst>
                                      </p:cBhvr>
                                      <p:tavLst>
                                        <p:tav tm="0">
                                          <p:val>
                                            <p:strVal val="0-#ppt_w/2"/>
                                          </p:val>
                                        </p:tav>
                                        <p:tav tm="100000">
                                          <p:val>
                                            <p:strVal val="#ppt_x"/>
                                          </p:val>
                                        </p:tav>
                                      </p:tavLst>
                                    </p:anim>
                                    <p:anim calcmode="lin" valueType="num">
                                      <p:cBhvr>
                                        <p:cTn id="18" dur="2250" fill="hold"/>
                                        <p:tgtEl>
                                          <p:spTgt spid="262">
                                            <p:bg/>
                                          </p:spTgt>
                                        </p:tgtEl>
                                        <p:attrNameLst>
                                          <p:attrName>ppt_y</p:attrName>
                                        </p:attrNameLst>
                                      </p:cBhvr>
                                      <p:tavLst>
                                        <p:tav tm="0">
                                          <p:val>
                                            <p:strVal val="#ppt_y"/>
                                          </p:val>
                                        </p:tav>
                                        <p:tav tm="100000">
                                          <p:val>
                                            <p:strVal val="#ppt_y"/>
                                          </p:val>
                                        </p:tav>
                                      </p:tavLst>
                                    </p:anim>
                                  </p:childTnLst>
                                </p:cTn>
                              </p:par>
                              <p:par>
                                <p:cTn id="19" presetClass="entr" nodeType="withEffect" presetSubtype="8" presetID="2" grpId="2" fill="hold">
                                  <p:stCondLst>
                                    <p:cond delay="0"/>
                                  </p:stCondLst>
                                  <p:iterate type="lt" backwards="0">
                                    <p:tmAbs val="0"/>
                                  </p:iterate>
                                  <p:childTnLst>
                                    <p:set>
                                      <p:cBhvr>
                                        <p:cTn id="20" fill="hold"/>
                                        <p:tgtEl>
                                          <p:spTgt spid="262">
                                            <p:txEl>
                                              <p:pRg st="0" end="0"/>
                                            </p:txEl>
                                          </p:spTgt>
                                        </p:tgtEl>
                                        <p:attrNameLst>
                                          <p:attrName>style.visibility</p:attrName>
                                        </p:attrNameLst>
                                      </p:cBhvr>
                                      <p:to>
                                        <p:strVal val="visible"/>
                                      </p:to>
                                    </p:set>
                                    <p:anim calcmode="lin" valueType="num">
                                      <p:cBhvr>
                                        <p:cTn id="21" dur="2250" fill="hold"/>
                                        <p:tgtEl>
                                          <p:spTgt spid="262">
                                            <p:txEl>
                                              <p:pRg st="0" end="0"/>
                                            </p:txEl>
                                          </p:spTgt>
                                        </p:tgtEl>
                                        <p:attrNameLst>
                                          <p:attrName>ppt_x</p:attrName>
                                        </p:attrNameLst>
                                      </p:cBhvr>
                                      <p:tavLst>
                                        <p:tav tm="0">
                                          <p:val>
                                            <p:strVal val="0-#ppt_w/2"/>
                                          </p:val>
                                        </p:tav>
                                        <p:tav tm="100000">
                                          <p:val>
                                            <p:strVal val="#ppt_x"/>
                                          </p:val>
                                        </p:tav>
                                      </p:tavLst>
                                    </p:anim>
                                    <p:anim calcmode="lin" valueType="num">
                                      <p:cBhvr>
                                        <p:cTn id="22" dur="2250" fill="hold"/>
                                        <p:tgtEl>
                                          <p:spTgt spid="2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lt" backwards="0">
                                    <p:tmAbs val="0"/>
                                  </p:iterate>
                                  <p:childTnLst>
                                    <p:set>
                                      <p:cBhvr>
                                        <p:cTn id="26" fill="hold"/>
                                        <p:tgtEl>
                                          <p:spTgt spid="262">
                                            <p:txEl>
                                              <p:pRg st="1" end="1"/>
                                            </p:txEl>
                                          </p:spTgt>
                                        </p:tgtEl>
                                        <p:attrNameLst>
                                          <p:attrName>style.visibility</p:attrName>
                                        </p:attrNameLst>
                                      </p:cBhvr>
                                      <p:to>
                                        <p:strVal val="visible"/>
                                      </p:to>
                                    </p:set>
                                    <p:anim calcmode="lin" valueType="num">
                                      <p:cBhvr>
                                        <p:cTn id="27" dur="2250" fill="hold"/>
                                        <p:tgtEl>
                                          <p:spTgt spid="262">
                                            <p:txEl>
                                              <p:pRg st="1" end="1"/>
                                            </p:txEl>
                                          </p:spTgt>
                                        </p:tgtEl>
                                        <p:attrNameLst>
                                          <p:attrName>ppt_x</p:attrName>
                                        </p:attrNameLst>
                                      </p:cBhvr>
                                      <p:tavLst>
                                        <p:tav tm="0">
                                          <p:val>
                                            <p:strVal val="0-#ppt_w/2"/>
                                          </p:val>
                                        </p:tav>
                                        <p:tav tm="100000">
                                          <p:val>
                                            <p:strVal val="#ppt_x"/>
                                          </p:val>
                                        </p:tav>
                                      </p:tavLst>
                                    </p:anim>
                                    <p:anim calcmode="lin" valueType="num">
                                      <p:cBhvr>
                                        <p:cTn id="28" dur="2250" fill="hold"/>
                                        <p:tgtEl>
                                          <p:spTgt spid="2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lt" backwards="0">
                                    <p:tmAbs val="0"/>
                                  </p:iterate>
                                  <p:childTnLst>
                                    <p:set>
                                      <p:cBhvr>
                                        <p:cTn id="32" fill="hold"/>
                                        <p:tgtEl>
                                          <p:spTgt spid="262">
                                            <p:txEl>
                                              <p:pRg st="2" end="2"/>
                                            </p:txEl>
                                          </p:spTgt>
                                        </p:tgtEl>
                                        <p:attrNameLst>
                                          <p:attrName>style.visibility</p:attrName>
                                        </p:attrNameLst>
                                      </p:cBhvr>
                                      <p:to>
                                        <p:strVal val="visible"/>
                                      </p:to>
                                    </p:set>
                                    <p:anim calcmode="lin" valueType="num">
                                      <p:cBhvr>
                                        <p:cTn id="33" dur="2250" fill="hold"/>
                                        <p:tgtEl>
                                          <p:spTgt spid="262">
                                            <p:txEl>
                                              <p:pRg st="2" end="2"/>
                                            </p:txEl>
                                          </p:spTgt>
                                        </p:tgtEl>
                                        <p:attrNameLst>
                                          <p:attrName>ppt_x</p:attrName>
                                        </p:attrNameLst>
                                      </p:cBhvr>
                                      <p:tavLst>
                                        <p:tav tm="0">
                                          <p:val>
                                            <p:strVal val="0-#ppt_w/2"/>
                                          </p:val>
                                        </p:tav>
                                        <p:tav tm="100000">
                                          <p:val>
                                            <p:strVal val="#ppt_x"/>
                                          </p:val>
                                        </p:tav>
                                      </p:tavLst>
                                    </p:anim>
                                    <p:anim calcmode="lin" valueType="num">
                                      <p:cBhvr>
                                        <p:cTn id="34" dur="2250" fill="hold"/>
                                        <p:tgtEl>
                                          <p:spTgt spid="2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2" fill="hold">
                                  <p:stCondLst>
                                    <p:cond delay="0"/>
                                  </p:stCondLst>
                                  <p:iterate type="lt" backwards="0">
                                    <p:tmAbs val="0"/>
                                  </p:iterate>
                                  <p:childTnLst>
                                    <p:set>
                                      <p:cBhvr>
                                        <p:cTn id="38" fill="hold"/>
                                        <p:tgtEl>
                                          <p:spTgt spid="262">
                                            <p:txEl>
                                              <p:pRg st="3" end="3"/>
                                            </p:txEl>
                                          </p:spTgt>
                                        </p:tgtEl>
                                        <p:attrNameLst>
                                          <p:attrName>style.visibility</p:attrName>
                                        </p:attrNameLst>
                                      </p:cBhvr>
                                      <p:to>
                                        <p:strVal val="visible"/>
                                      </p:to>
                                    </p:set>
                                    <p:anim calcmode="lin" valueType="num">
                                      <p:cBhvr>
                                        <p:cTn id="39" dur="2250" fill="hold"/>
                                        <p:tgtEl>
                                          <p:spTgt spid="262">
                                            <p:txEl>
                                              <p:pRg st="3" end="3"/>
                                            </p:txEl>
                                          </p:spTgt>
                                        </p:tgtEl>
                                        <p:attrNameLst>
                                          <p:attrName>ppt_x</p:attrName>
                                        </p:attrNameLst>
                                      </p:cBhvr>
                                      <p:tavLst>
                                        <p:tav tm="0">
                                          <p:val>
                                            <p:strVal val="0-#ppt_w/2"/>
                                          </p:val>
                                        </p:tav>
                                        <p:tav tm="100000">
                                          <p:val>
                                            <p:strVal val="#ppt_x"/>
                                          </p:val>
                                        </p:tav>
                                      </p:tavLst>
                                    </p:anim>
                                    <p:anim calcmode="lin" valueType="num">
                                      <p:cBhvr>
                                        <p:cTn id="40" dur="2250" fill="hold"/>
                                        <p:tgtEl>
                                          <p:spTgt spid="26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2" grpId="2"/>
      <p:bldP build="p" bldLvl="5" animBg="1" rev="0" advAuto="0" spid="260"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6" name="000737-0011-000029.jpg" descr="000737-0011-000029.jpg"/>
          <p:cNvPicPr>
            <a:picLocks noChangeAspect="0"/>
          </p:cNvPicPr>
          <p:nvPr/>
        </p:nvPicPr>
        <p:blipFill>
          <a:blip r:embed="rId3">
            <a:alphaModFix amt="20296"/>
            <a:extLst/>
          </a:blip>
          <a:srcRect l="3254" t="0" r="0" b="0"/>
          <a:stretch>
            <a:fillRect/>
          </a:stretch>
        </p:blipFill>
        <p:spPr>
          <a:xfrm>
            <a:off x="1547031" y="124048"/>
            <a:ext cx="11457783" cy="10020301"/>
          </a:xfrm>
          <a:prstGeom prst="rect">
            <a:avLst/>
          </a:prstGeom>
          <a:ln w="12700">
            <a:miter lim="400000"/>
          </a:ln>
        </p:spPr>
      </p:pic>
      <p:sp>
        <p:nvSpPr>
          <p:cNvPr id="267" name="Discussion Questions"/>
          <p:cNvSpPr txBox="1"/>
          <p:nvPr>
            <p:ph type="title"/>
          </p:nvPr>
        </p:nvSpPr>
        <p:spPr>
          <a:prstGeom prst="rect">
            <a:avLst/>
          </a:prstGeom>
        </p:spPr>
        <p:txBody>
          <a:bodyPr/>
          <a:lstStyle/>
          <a:p>
            <a:pPr/>
            <a:r>
              <a:t>Discussion Questions</a:t>
            </a:r>
          </a:p>
        </p:txBody>
      </p:sp>
      <p:sp>
        <p:nvSpPr>
          <p:cNvPr id="268" name="Why does the Lord allow famines to be part of the lives of His people whom He seeks to bless?…"/>
          <p:cNvSpPr txBox="1"/>
          <p:nvPr>
            <p:ph type="body" idx="1"/>
          </p:nvPr>
        </p:nvSpPr>
        <p:spPr>
          <a:xfrm>
            <a:off x="2075066" y="1200292"/>
            <a:ext cx="10716710" cy="8223012"/>
          </a:xfrm>
          <a:prstGeom prst="rect">
            <a:avLst/>
          </a:prstGeom>
        </p:spPr>
        <p:txBody>
          <a:bodyPr/>
          <a:lstStyle/>
          <a:p>
            <a:pPr marL="444499" indent="-444499">
              <a:spcBef>
                <a:spcPts val="4000"/>
              </a:spcBef>
              <a:defRPr sz="4500"/>
            </a:pPr>
            <a:r>
              <a:t>Why does the Lord allow famines to be part of the lives of His people whom He seeks to bless?</a:t>
            </a:r>
          </a:p>
          <a:p>
            <a:pPr marL="444499" indent="-444499">
              <a:spcBef>
                <a:spcPts val="4000"/>
              </a:spcBef>
              <a:defRPr sz="4500"/>
            </a:pPr>
            <a:r>
              <a:t>God is not troubled with His free choice, are you? Why? How do you resolve issues regarding free will?</a:t>
            </a:r>
          </a:p>
          <a:p>
            <a:pPr marL="444499" indent="-444499">
              <a:spcBef>
                <a:spcPts val="4000"/>
              </a:spcBef>
              <a:defRPr sz="4500"/>
            </a:pPr>
            <a:r>
              <a:t>Identify anything that might prevent you from “building an altar” signifying that your life now centers on serving God and not yourself.</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GENESIS"/>
          <p:cNvSpPr txBox="1"/>
          <p:nvPr/>
        </p:nvSpPr>
        <p:spPr>
          <a:xfrm>
            <a:off x="2151831" y="885383"/>
            <a:ext cx="8701138" cy="1646636"/>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1548" sz="12900">
                <a:solidFill>
                  <a:srgbClr val="0D1C2F"/>
                </a:solidFill>
                <a:latin typeface="Goudy Old Style"/>
                <a:ea typeface="Goudy Old Style"/>
                <a:cs typeface="Goudy Old Style"/>
                <a:sym typeface="Goudy Old Style"/>
              </a:defRPr>
            </a:lvl1pPr>
          </a:lstStyle>
          <a:p>
            <a:pPr/>
            <a:r>
              <a:t>GENESIS</a:t>
            </a:r>
          </a:p>
        </p:txBody>
      </p:sp>
      <p:sp>
        <p:nvSpPr>
          <p:cNvPr id="273" name="Making Tough Choices"/>
          <p:cNvSpPr txBox="1"/>
          <p:nvPr/>
        </p:nvSpPr>
        <p:spPr>
          <a:xfrm>
            <a:off x="402989" y="5914495"/>
            <a:ext cx="12198822" cy="1438058"/>
          </a:xfrm>
          <a:prstGeom prst="rect">
            <a:avLst/>
          </a:prstGeom>
          <a:ln w="63500">
            <a:solidFill>
              <a:srgbClr val="A6AAA9"/>
            </a:solid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30000"/>
              </a:lnSpc>
              <a:defRPr b="1" spc="455" sz="6500">
                <a:solidFill>
                  <a:srgbClr val="FFFFFF"/>
                </a:solidFill>
                <a:latin typeface="Goudy Old Style"/>
                <a:ea typeface="Goudy Old Style"/>
                <a:cs typeface="Goudy Old Style"/>
                <a:sym typeface="Goudy Old Style"/>
              </a:defRPr>
            </a:lvl1pPr>
          </a:lstStyle>
          <a:p>
            <a:pPr/>
            <a:r>
              <a:t>Making Tough Choices</a:t>
            </a:r>
          </a:p>
        </p:txBody>
      </p:sp>
      <p:sp>
        <p:nvSpPr>
          <p:cNvPr id="274" name="Paul J. Bucknell"/>
          <p:cNvSpPr txBox="1"/>
          <p:nvPr/>
        </p:nvSpPr>
        <p:spPr>
          <a:xfrm>
            <a:off x="9414671" y="8991600"/>
            <a:ext cx="3403098"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r>
              <a:t>Paul J. Bucknell</a:t>
            </a:r>
          </a:p>
        </p:txBody>
      </p:sp>
      <p:sp>
        <p:nvSpPr>
          <p:cNvPr id="275" name="NASB"/>
          <p:cNvSpPr txBox="1"/>
          <p:nvPr/>
        </p:nvSpPr>
        <p:spPr>
          <a:xfrm>
            <a:off x="-1448098" y="8991600"/>
            <a:ext cx="4406901" cy="762000"/>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200">
                <a:solidFill>
                  <a:srgbClr val="FFFFFF"/>
                </a:solidFill>
                <a:latin typeface="Goudy Old Style"/>
                <a:ea typeface="Goudy Old Style"/>
                <a:cs typeface="Goudy Old Style"/>
                <a:sym typeface="Goudy Old Style"/>
              </a:defRPr>
            </a:lvl1pPr>
          </a:lstStyle>
          <a:p>
            <a:pPr/>
            <a:r>
              <a:t>NASB</a:t>
            </a:r>
          </a:p>
        </p:txBody>
      </p:sp>
      <p:sp>
        <p:nvSpPr>
          <p:cNvPr id="276" name="21-26"/>
          <p:cNvSpPr txBox="1"/>
          <p:nvPr/>
        </p:nvSpPr>
        <p:spPr>
          <a:xfrm>
            <a:off x="2151831" y="2290660"/>
            <a:ext cx="8701138" cy="1646636"/>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996" sz="8300">
                <a:solidFill>
                  <a:srgbClr val="0D1C2F"/>
                </a:solidFill>
                <a:latin typeface="Goudy Old Style"/>
                <a:ea typeface="Goudy Old Style"/>
                <a:cs typeface="Goudy Old Style"/>
                <a:sym typeface="Goudy Old Style"/>
              </a:defRPr>
            </a:lvl1pPr>
          </a:lstStyle>
          <a:p>
            <a:pPr/>
            <a:r>
              <a:t>21-26</a:t>
            </a:r>
          </a:p>
        </p:txBody>
      </p:sp>
      <p:sp>
        <p:nvSpPr>
          <p:cNvPr id="277" name="The Life of Isaac"/>
          <p:cNvSpPr txBox="1"/>
          <p:nvPr/>
        </p:nvSpPr>
        <p:spPr>
          <a:xfrm>
            <a:off x="1564130" y="7665919"/>
            <a:ext cx="9288839" cy="7071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457200">
              <a:defRPr sz="4000">
                <a:solidFill>
                  <a:srgbClr val="FFFFFF"/>
                </a:solidFill>
              </a:defRPr>
            </a:lvl1pPr>
          </a:lstStyle>
          <a:p>
            <a:pPr/>
            <a:r>
              <a:t>The Life of Isaac</a:t>
            </a:r>
          </a:p>
        </p:txBody>
      </p:sp>
      <p:grpSp>
        <p:nvGrpSpPr>
          <p:cNvPr id="281" name="Group"/>
          <p:cNvGrpSpPr/>
          <p:nvPr/>
        </p:nvGrpSpPr>
        <p:grpSpPr>
          <a:xfrm>
            <a:off x="1095692" y="176453"/>
            <a:ext cx="10813416" cy="708931"/>
            <a:chOff x="0" y="0"/>
            <a:chExt cx="10813414" cy="708930"/>
          </a:xfrm>
        </p:grpSpPr>
        <p:sp>
          <p:nvSpPr>
            <p:cNvPr id="278" name="The Book of Foundations"/>
            <p:cNvSpPr txBox="1"/>
            <p:nvPr/>
          </p:nvSpPr>
          <p:spPr>
            <a:xfrm>
              <a:off x="0" y="85513"/>
              <a:ext cx="10813415" cy="623418"/>
            </a:xfrm>
            <a:prstGeom prst="rect">
              <a:avLst/>
            </a:prstGeom>
            <a:noFill/>
            <a:ln w="12700" cap="flat">
              <a:no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wrap="square" lIns="0" tIns="0" rIns="0" bIns="0" numCol="1" anchor="t">
              <a:noAutofit/>
            </a:bodyPr>
            <a:lstStyle>
              <a:lvl1pPr defTabSz="457200">
                <a:defRPr b="1" cap="all" spc="504">
                  <a:solidFill>
                    <a:srgbClr val="DCDEE0"/>
                  </a:solidFill>
                  <a:latin typeface="Goudy Old Style"/>
                  <a:ea typeface="Goudy Old Style"/>
                  <a:cs typeface="Goudy Old Style"/>
                  <a:sym typeface="Goudy Old Style"/>
                </a:defRPr>
              </a:lvl1pPr>
            </a:lstStyle>
            <a:p>
              <a:pPr/>
              <a:r>
                <a:t>The Book of Foundations</a:t>
              </a:r>
            </a:p>
          </p:txBody>
        </p:sp>
        <p:sp>
          <p:nvSpPr>
            <p:cNvPr id="279" name="Line"/>
            <p:cNvSpPr/>
            <p:nvPr/>
          </p:nvSpPr>
          <p:spPr>
            <a:xfrm>
              <a:off x="1406255" y="0"/>
              <a:ext cx="8000904" cy="0"/>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p>
          </p:txBody>
        </p:sp>
        <p:sp>
          <p:nvSpPr>
            <p:cNvPr id="280" name="Line"/>
            <p:cNvSpPr/>
            <p:nvPr/>
          </p:nvSpPr>
          <p:spPr>
            <a:xfrm>
              <a:off x="1406255" y="696230"/>
              <a:ext cx="8000904" cy="1"/>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p>
          </p:txBody>
        </p:sp>
      </p:grpSp>
      <p:sp>
        <p:nvSpPr>
          <p:cNvPr id="282" name="Combating the World"/>
          <p:cNvSpPr txBox="1"/>
          <p:nvPr/>
        </p:nvSpPr>
        <p:spPr>
          <a:xfrm>
            <a:off x="402989" y="3847695"/>
            <a:ext cx="12198822" cy="1438057"/>
          </a:xfrm>
          <a:prstGeom prst="rect">
            <a:avLst/>
          </a:prstGeom>
          <a:ln w="63500">
            <a:solidFill>
              <a:srgbClr val="A6AAA9"/>
            </a:solid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30000"/>
              </a:lnSpc>
              <a:defRPr b="1" spc="455" sz="6500">
                <a:solidFill>
                  <a:srgbClr val="FFFFFF"/>
                </a:solidFill>
                <a:latin typeface="Goudy Old Style"/>
                <a:ea typeface="Goudy Old Style"/>
                <a:cs typeface="Goudy Old Style"/>
                <a:sym typeface="Goudy Old Style"/>
              </a:defRPr>
            </a:lvl1pPr>
          </a:lstStyle>
          <a:p>
            <a:pPr/>
            <a:r>
              <a:t>Combating the World</a:t>
            </a:r>
          </a:p>
        </p:txBody>
      </p:sp>
      <p:sp>
        <p:nvSpPr>
          <p:cNvPr id="283" name="Faith Over Sight"/>
          <p:cNvSpPr txBox="1"/>
          <p:nvPr/>
        </p:nvSpPr>
        <p:spPr>
          <a:xfrm>
            <a:off x="587198" y="2177267"/>
            <a:ext cx="12198821" cy="1438057"/>
          </a:xfrm>
          <a:prstGeom prst="rect">
            <a:avLst/>
          </a:prstGeom>
          <a:ln w="63500">
            <a:solidFill>
              <a:srgbClr val="A6AAA9"/>
            </a:solid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30000"/>
              </a:lnSpc>
              <a:defRPr b="1" spc="455" sz="6500">
                <a:solidFill>
                  <a:srgbClr val="FFFFFF"/>
                </a:solidFill>
                <a:latin typeface="Goudy Old Style"/>
                <a:ea typeface="Goudy Old Style"/>
                <a:cs typeface="Goudy Old Style"/>
                <a:sym typeface="Goudy Old Style"/>
              </a:defRPr>
            </a:lvl1pPr>
          </a:lstStyle>
          <a:p>
            <a:pPr/>
            <a:r>
              <a:t>Faith Over Sight</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73"/>
                                        </p:tgtEl>
                                        <p:attrNameLst>
                                          <p:attrName>style.visibility</p:attrName>
                                        </p:attrNameLst>
                                      </p:cBhvr>
                                      <p:to>
                                        <p:strVal val="visible"/>
                                      </p:to>
                                    </p:set>
                                    <p:animEffect filter="fade" transition="in">
                                      <p:cBhvr>
                                        <p:cTn id="7" dur="3250"/>
                                        <p:tgtEl>
                                          <p:spTgt spid="273"/>
                                        </p:tgtEl>
                                      </p:cBhvr>
                                    </p:animEffect>
                                  </p:childTnLst>
                                </p:cTn>
                              </p:par>
                            </p:childTnLst>
                          </p:cTn>
                        </p:par>
                        <p:par>
                          <p:cTn id="8" fill="hold">
                            <p:stCondLst>
                              <p:cond delay="3250"/>
                            </p:stCondLst>
                            <p:childTnLst>
                              <p:par>
                                <p:cTn id="9" presetClass="entr" nodeType="afterEffect" presetID="10" grpId="2" fill="hold">
                                  <p:stCondLst>
                                    <p:cond delay="0"/>
                                  </p:stCondLst>
                                  <p:iterate type="el" backwards="0">
                                    <p:tmAbs val="0"/>
                                  </p:iterate>
                                  <p:childTnLst>
                                    <p:set>
                                      <p:cBhvr>
                                        <p:cTn id="10" fill="hold"/>
                                        <p:tgtEl>
                                          <p:spTgt spid="277"/>
                                        </p:tgtEl>
                                        <p:attrNameLst>
                                          <p:attrName>style.visibility</p:attrName>
                                        </p:attrNameLst>
                                      </p:cBhvr>
                                      <p:to>
                                        <p:strVal val="visible"/>
                                      </p:to>
                                    </p:set>
                                    <p:animEffect filter="fade" transition="in">
                                      <p:cBhvr>
                                        <p:cTn id="11" dur="3250"/>
                                        <p:tgtEl>
                                          <p:spTgt spid="277"/>
                                        </p:tgtEl>
                                      </p:cBhvr>
                                    </p:animEffect>
                                  </p:childTnLst>
                                </p:cTn>
                              </p:par>
                            </p:childTnLst>
                          </p:cTn>
                        </p:par>
                        <p:par>
                          <p:cTn id="12" fill="hold">
                            <p:stCondLst>
                              <p:cond delay="6500"/>
                            </p:stCondLst>
                            <p:childTnLst>
                              <p:par>
                                <p:cTn id="13" presetClass="entr" nodeType="afterEffect" presetID="10" grpId="3" fill="hold">
                                  <p:stCondLst>
                                    <p:cond delay="0"/>
                                  </p:stCondLst>
                                  <p:iterate type="el" backwards="0">
                                    <p:tmAbs val="0"/>
                                  </p:iterate>
                                  <p:childTnLst>
                                    <p:set>
                                      <p:cBhvr>
                                        <p:cTn id="14" fill="hold"/>
                                        <p:tgtEl>
                                          <p:spTgt spid="282"/>
                                        </p:tgtEl>
                                        <p:attrNameLst>
                                          <p:attrName>style.visibility</p:attrName>
                                        </p:attrNameLst>
                                      </p:cBhvr>
                                      <p:to>
                                        <p:strVal val="visible"/>
                                      </p:to>
                                    </p:set>
                                    <p:animEffect filter="fade" transition="in">
                                      <p:cBhvr>
                                        <p:cTn id="15" dur="3250"/>
                                        <p:tgtEl>
                                          <p:spTgt spid="282"/>
                                        </p:tgtEl>
                                      </p:cBhvr>
                                    </p:animEffect>
                                  </p:childTnLst>
                                </p:cTn>
                              </p:par>
                            </p:childTnLst>
                          </p:cTn>
                        </p:par>
                        <p:par>
                          <p:cTn id="16" fill="hold">
                            <p:stCondLst>
                              <p:cond delay="9750"/>
                            </p:stCondLst>
                            <p:childTnLst>
                              <p:par>
                                <p:cTn id="17" presetClass="entr" nodeType="afterEffect" presetID="10" grpId="4" fill="hold">
                                  <p:stCondLst>
                                    <p:cond delay="0"/>
                                  </p:stCondLst>
                                  <p:iterate type="el" backwards="0">
                                    <p:tmAbs val="0"/>
                                  </p:iterate>
                                  <p:childTnLst>
                                    <p:set>
                                      <p:cBhvr>
                                        <p:cTn id="18" fill="hold"/>
                                        <p:tgtEl>
                                          <p:spTgt spid="283"/>
                                        </p:tgtEl>
                                        <p:attrNameLst>
                                          <p:attrName>style.visibility</p:attrName>
                                        </p:attrNameLst>
                                      </p:cBhvr>
                                      <p:to>
                                        <p:strVal val="visible"/>
                                      </p:to>
                                    </p:set>
                                    <p:animEffect filter="fade" transition="in">
                                      <p:cBhvr>
                                        <p:cTn id="19" dur="325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3" grpId="1"/>
      <p:bldP build="whole" bldLvl="1" animBg="1" rev="0" advAuto="0" spid="277" grpId="2"/>
      <p:bldP build="whole" bldLvl="1" animBg="1" rev="0" advAuto="0" spid="283" grpId="4"/>
      <p:bldP build="whole" bldLvl="1" animBg="1" rev="0" advAuto="0" spid="282" grpId="3"/>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Our Choice and Predestination"/>
          <p:cNvSpPr txBox="1"/>
          <p:nvPr>
            <p:ph type="title"/>
          </p:nvPr>
        </p:nvSpPr>
        <p:spPr>
          <a:xfrm>
            <a:off x="1573598" y="0"/>
            <a:ext cx="11359230" cy="826493"/>
          </a:xfrm>
          <a:prstGeom prst="rect">
            <a:avLst/>
          </a:prstGeom>
        </p:spPr>
        <p:txBody>
          <a:bodyPr/>
          <a:lstStyle>
            <a:lvl1pPr>
              <a:lnSpc>
                <a:spcPct val="130000"/>
              </a:lnSpc>
            </a:lvl1pPr>
          </a:lstStyle>
          <a:p>
            <a:pPr/>
            <a:r>
              <a:t>Our Choice and Predestination</a:t>
            </a:r>
          </a:p>
        </p:txBody>
      </p:sp>
      <p:graphicFrame>
        <p:nvGraphicFramePr>
          <p:cNvPr id="286" name="Table"/>
          <p:cNvGraphicFramePr/>
          <p:nvPr/>
        </p:nvGraphicFramePr>
        <p:xfrm>
          <a:off x="1832464" y="826492"/>
          <a:ext cx="10841499" cy="796933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71400"/>
                <a:gridCol w="320206"/>
                <a:gridCol w="5349891"/>
              </a:tblGrid>
              <a:tr h="638328">
                <a:tc>
                  <a:txBody>
                    <a:bodyPr/>
                    <a:lstStyle/>
                    <a:p>
                      <a:pPr defTabSz="914400"/>
                      <a:r>
                        <a:rPr b="1" sz="2900">
                          <a:solidFill>
                            <a:srgbClr val="FFFFFF"/>
                          </a:solidFill>
                          <a:latin typeface="Gill Sans"/>
                          <a:ea typeface="Gill Sans"/>
                          <a:cs typeface="Gill Sans"/>
                          <a:sym typeface="Gill Sans"/>
                        </a:rPr>
                        <a:t>Arminianism </a:t>
                      </a:r>
                    </a:p>
                  </a:txBody>
                  <a:tcPr marL="50800" marR="50800" marT="50800" marB="50800" anchor="ctr" anchorCtr="0" horzOverflow="overflow">
                    <a:lnL w="12700">
                      <a:solidFill>
                        <a:srgbClr val="53585F"/>
                      </a:solidFill>
                      <a:miter lim="400000"/>
                    </a:lnL>
                    <a:lnT w="12700">
                      <a:solidFill>
                        <a:srgbClr val="53585F"/>
                      </a:solidFill>
                      <a:miter lim="400000"/>
                    </a:lnT>
                    <a:lnB w="12700">
                      <a:solidFill>
                        <a:srgbClr val="3797C6"/>
                      </a:solidFill>
                      <a:miter lim="400000"/>
                    </a:lnB>
                    <a:solidFill>
                      <a:srgbClr val="000000"/>
                    </a:solidFill>
                  </a:tcPr>
                </a:tc>
                <a:tc>
                  <a:txBody>
                    <a:bodyPr/>
                    <a:lstStyle/>
                    <a:p>
                      <a:pPr defTabSz="914400">
                        <a:defRPr b="1" sz="2900">
                          <a:solidFill>
                            <a:srgbClr val="FFFFFF"/>
                          </a:solidFill>
                          <a:latin typeface="Gill Sans"/>
                          <a:ea typeface="Gill Sans"/>
                          <a:cs typeface="Gill Sans"/>
                          <a:sym typeface="Gill Sans"/>
                        </a:defRPr>
                      </a:pPr>
                    </a:p>
                  </a:txBody>
                  <a:tcPr marL="50800" marR="50800" marT="50800" marB="50800" anchor="ctr" anchorCtr="0" horzOverflow="overflow">
                    <a:lnT w="12700">
                      <a:solidFill>
                        <a:srgbClr val="53585F"/>
                      </a:solidFill>
                      <a:miter lim="400000"/>
                    </a:lnT>
                    <a:lnB w="12700">
                      <a:solidFill>
                        <a:srgbClr val="3797C6"/>
                      </a:solidFill>
                      <a:miter lim="400000"/>
                    </a:lnB>
                    <a:solidFill>
                      <a:srgbClr val="000000"/>
                    </a:solidFill>
                  </a:tcPr>
                </a:tc>
                <a:tc>
                  <a:txBody>
                    <a:bodyPr/>
                    <a:lstStyle/>
                    <a:p>
                      <a:pPr defTabSz="457200">
                        <a:lnSpc>
                          <a:spcPts val="5200"/>
                        </a:lnSpc>
                        <a:spcBef>
                          <a:spcPts val="1200"/>
                        </a:spcBef>
                      </a:pPr>
                      <a:r>
                        <a:rPr b="1" sz="2900">
                          <a:solidFill>
                            <a:srgbClr val="FFFFFF"/>
                          </a:solidFill>
                          <a:latin typeface="Gill Sans"/>
                          <a:ea typeface="Gill Sans"/>
                          <a:cs typeface="Gill Sans"/>
                          <a:sym typeface="Gill Sans"/>
                        </a:rPr>
                        <a:t>Calvinism </a:t>
                      </a:r>
                    </a:p>
                  </a:txBody>
                  <a:tcPr marL="50800" marR="50800" marT="50800" marB="50800" anchor="ctr" anchorCtr="0" horzOverflow="overflow">
                    <a:lnR w="12700">
                      <a:solidFill>
                        <a:srgbClr val="53585F"/>
                      </a:solidFill>
                      <a:miter lim="400000"/>
                    </a:lnR>
                    <a:lnT w="12700">
                      <a:solidFill>
                        <a:srgbClr val="53585F"/>
                      </a:solidFill>
                      <a:miter lim="400000"/>
                    </a:lnT>
                    <a:lnB w="12700">
                      <a:solidFill>
                        <a:srgbClr val="3797C6"/>
                      </a:solidFill>
                      <a:miter lim="400000"/>
                    </a:lnB>
                    <a:solidFill>
                      <a:srgbClr val="000000"/>
                    </a:solidFill>
                  </a:tcPr>
                </a:tc>
              </a:tr>
              <a:tr h="3202101">
                <a:tc>
                  <a:txBody>
                    <a:bodyPr/>
                    <a:lstStyle/>
                    <a:p>
                      <a:pPr defTabSz="914400">
                        <a:defRPr b="1" sz="2700">
                          <a:latin typeface="Gill Sans"/>
                          <a:ea typeface="Gill Sans"/>
                          <a:cs typeface="Gill Sans"/>
                          <a:sym typeface="Gill Sans"/>
                        </a:defRPr>
                      </a:pPr>
                      <a:r>
                        <a:t>Free will</a:t>
                      </a:r>
                    </a:p>
                    <a:p>
                      <a:pPr algn="l" defTabSz="914400">
                        <a:defRPr sz="2700">
                          <a:latin typeface="Gill Sans"/>
                          <a:ea typeface="Gill Sans"/>
                          <a:cs typeface="Gill Sans"/>
                          <a:sym typeface="Gill Sans"/>
                        </a:defRPr>
                      </a:pPr>
                      <a:r>
                        <a:t>Though morally hurt by sin in Eden, man still has a free will to choose to obey God. Sin has not corrupted his ability or desire to cooperate with God. God graciously enables every sinner to repent and believe. </a:t>
                      </a:r>
                    </a:p>
                  </a:txBody>
                  <a:tcPr marL="50800" marR="50800" marT="50800" marB="50800" anchor="ctr" anchorCtr="0" horzOverflow="overflow">
                    <a:lnL w="12700">
                      <a:solidFill>
                        <a:srgbClr val="53585F"/>
                      </a:solidFill>
                      <a:miter lim="400000"/>
                    </a:lnL>
                    <a:lnT w="12700">
                      <a:solidFill>
                        <a:srgbClr val="3797C6"/>
                      </a:solidFill>
                      <a:miter lim="400000"/>
                    </a:lnT>
                    <a:lnB w="12700">
                      <a:solidFill>
                        <a:srgbClr val="3797C6"/>
                      </a:solidFill>
                      <a:miter lim="400000"/>
                    </a:lnB>
                  </a:tcPr>
                </a:tc>
                <a:tc>
                  <a:txBody>
                    <a:bodyPr/>
                    <a:lstStyle/>
                    <a:p>
                      <a:pPr algn="l" defTabSz="914400">
                        <a:defRPr sz="2700">
                          <a:latin typeface="Gill Sans"/>
                          <a:ea typeface="Gill Sans"/>
                          <a:cs typeface="Gill Sans"/>
                          <a:sym typeface="Gill Sans"/>
                        </a:defRPr>
                      </a:pPr>
                    </a:p>
                  </a:txBody>
                  <a:tcPr marL="50800" marR="50800" marT="50800" marB="50800" anchor="ctr" anchorCtr="0" horzOverflow="overflow">
                    <a:lnT w="12700">
                      <a:solidFill>
                        <a:srgbClr val="3797C6"/>
                      </a:solidFill>
                      <a:miter lim="400000"/>
                    </a:lnT>
                    <a:lnB w="12700">
                      <a:solidFill>
                        <a:srgbClr val="3797C6"/>
                      </a:solidFill>
                      <a:miter lim="400000"/>
                    </a:lnB>
                  </a:tcPr>
                </a:tc>
                <a:tc>
                  <a:txBody>
                    <a:bodyPr/>
                    <a:lstStyle/>
                    <a:p>
                      <a:pPr defTabSz="914400">
                        <a:defRPr b="1" sz="2700">
                          <a:latin typeface="Gill Sans"/>
                          <a:ea typeface="Gill Sans"/>
                          <a:cs typeface="Gill Sans"/>
                          <a:sym typeface="Gill Sans"/>
                        </a:defRPr>
                      </a:pPr>
                      <a:r>
                        <a:t>Total Depravity </a:t>
                      </a:r>
                    </a:p>
                    <a:p>
                      <a:pPr algn="l" defTabSz="914400">
                        <a:defRPr sz="2700">
                          <a:latin typeface="Gill Sans"/>
                          <a:ea typeface="Gill Sans"/>
                          <a:cs typeface="Gill Sans"/>
                          <a:sym typeface="Gill Sans"/>
                        </a:defRPr>
                      </a:pPr>
                      <a:r>
                        <a:t>Man's nature is corrupt due to his sin in Eden. He lost his ability and desire to choose good. By his own nature he will not and cannot please God. He must be given a new nature by God to choose righteousness. </a:t>
                      </a:r>
                    </a:p>
                  </a:txBody>
                  <a:tcPr marL="50800" marR="50800" marT="50800" marB="50800" anchor="ctr" anchorCtr="0" horzOverflow="overflow">
                    <a:lnR w="12700">
                      <a:solidFill>
                        <a:srgbClr val="53585F"/>
                      </a:solidFill>
                      <a:miter lim="400000"/>
                    </a:lnR>
                    <a:lnT w="12700">
                      <a:solidFill>
                        <a:srgbClr val="3797C6"/>
                      </a:solidFill>
                      <a:miter lim="400000"/>
                    </a:lnT>
                    <a:lnB w="12700">
                      <a:solidFill>
                        <a:srgbClr val="3797C6"/>
                      </a:solidFill>
                      <a:miter lim="400000"/>
                    </a:lnB>
                  </a:tcPr>
                </a:tc>
              </a:tr>
              <a:tr h="2992008">
                <a:tc>
                  <a:txBody>
                    <a:bodyPr/>
                    <a:lstStyle/>
                    <a:p>
                      <a:pPr defTabSz="914400">
                        <a:defRPr b="1" sz="2700">
                          <a:latin typeface="Gill Sans"/>
                          <a:ea typeface="Gill Sans"/>
                          <a:cs typeface="Gill Sans"/>
                          <a:sym typeface="Gill Sans"/>
                        </a:defRPr>
                      </a:pPr>
                      <a:r>
                        <a:t>Conditional Election </a:t>
                      </a:r>
                    </a:p>
                    <a:p>
                      <a:pPr algn="l" defTabSz="914400">
                        <a:defRPr sz="2700">
                          <a:latin typeface="Gill Sans"/>
                          <a:ea typeface="Gill Sans"/>
                          <a:cs typeface="Gill Sans"/>
                          <a:sym typeface="Gill Sans"/>
                        </a:defRPr>
                      </a:pPr>
                      <a:r>
                        <a:t>God chose those He foresaw would believe for eternal life. Election is based on man's free choice. It was left to man as to who would believe and therefore those who would be elected to salvation. </a:t>
                      </a:r>
                    </a:p>
                  </a:txBody>
                  <a:tcPr marL="50800" marR="50800" marT="50800" marB="50800" anchor="ctr" anchorCtr="0" horzOverflow="overflow">
                    <a:lnL w="12700">
                      <a:solidFill>
                        <a:srgbClr val="53585F"/>
                      </a:solidFill>
                      <a:miter lim="400000"/>
                    </a:lnL>
                    <a:lnT w="12700">
                      <a:solidFill>
                        <a:srgbClr val="3797C6"/>
                      </a:solidFill>
                      <a:miter lim="400000"/>
                    </a:lnT>
                    <a:lnB w="12700">
                      <a:solidFill>
                        <a:srgbClr val="3797C6"/>
                      </a:solidFill>
                      <a:miter lim="400000"/>
                    </a:lnB>
                  </a:tcPr>
                </a:tc>
                <a:tc>
                  <a:txBody>
                    <a:bodyPr/>
                    <a:lstStyle/>
                    <a:p>
                      <a:pPr algn="l" defTabSz="914400">
                        <a:defRPr sz="2700">
                          <a:latin typeface="Gill Sans"/>
                          <a:ea typeface="Gill Sans"/>
                          <a:cs typeface="Gill Sans"/>
                          <a:sym typeface="Gill Sans"/>
                        </a:defRPr>
                      </a:pPr>
                    </a:p>
                  </a:txBody>
                  <a:tcPr marL="50800" marR="50800" marT="50800" marB="50800" anchor="ctr" anchorCtr="0" horzOverflow="overflow">
                    <a:lnT w="12700">
                      <a:solidFill>
                        <a:srgbClr val="3797C6"/>
                      </a:solidFill>
                      <a:miter lim="400000"/>
                    </a:lnT>
                    <a:lnB w="12700">
                      <a:solidFill>
                        <a:srgbClr val="3797C6"/>
                      </a:solidFill>
                      <a:miter lim="400000"/>
                    </a:lnB>
                  </a:tcPr>
                </a:tc>
                <a:tc>
                  <a:txBody>
                    <a:bodyPr/>
                    <a:lstStyle/>
                    <a:p>
                      <a:pPr defTabSz="914400">
                        <a:defRPr b="1" sz="2700">
                          <a:latin typeface="Gill Sans"/>
                          <a:ea typeface="Gill Sans"/>
                          <a:cs typeface="Gill Sans"/>
                          <a:sym typeface="Gill Sans"/>
                        </a:defRPr>
                      </a:pPr>
                      <a:r>
                        <a:t>Unconditional Election</a:t>
                      </a:r>
                    </a:p>
                    <a:p>
                      <a:pPr algn="l" defTabSz="914400">
                        <a:defRPr sz="2700">
                          <a:latin typeface="Gill Sans"/>
                          <a:ea typeface="Gill Sans"/>
                          <a:cs typeface="Gill Sans"/>
                          <a:sym typeface="Gill Sans"/>
                        </a:defRPr>
                      </a:pPr>
                      <a:r>
                        <a:t>God chose some men to eternal life by His own will. When He considered mankind, God saw only sin and no faith or good works. It is God's choice and not the sinner's that is the basis of salvation.</a:t>
                      </a:r>
                    </a:p>
                  </a:txBody>
                  <a:tcPr marL="50800" marR="50800" marT="50800" marB="50800" anchor="ctr" anchorCtr="0" horzOverflow="overflow">
                    <a:lnR w="12700">
                      <a:solidFill>
                        <a:srgbClr val="53585F"/>
                      </a:solidFill>
                      <a:miter lim="400000"/>
                    </a:lnR>
                    <a:lnT w="12700">
                      <a:solidFill>
                        <a:srgbClr val="3797C6"/>
                      </a:solidFill>
                      <a:miter lim="400000"/>
                    </a:lnT>
                    <a:lnB w="12700">
                      <a:solidFill>
                        <a:srgbClr val="3797C6"/>
                      </a:solidFill>
                      <a:miter lim="400000"/>
                    </a:lnB>
                  </a:tcPr>
                </a:tc>
              </a:tr>
              <a:tr h="1136897">
                <a:tc>
                  <a:txBody>
                    <a:bodyPr/>
                    <a:lstStyle/>
                    <a:p>
                      <a:pPr defTabSz="914400"/>
                      <a:r>
                        <a:rPr sz="2000">
                          <a:latin typeface="Gill Sans"/>
                          <a:ea typeface="Gill Sans"/>
                          <a:cs typeface="Gill Sans"/>
                          <a:sym typeface="Gill Sans"/>
                        </a:rPr>
                        <a:t>Gen 2:17; Rom 5:12; I Cor 2:14; Eph 2:1-3; Rom 3:10-12; 8:7-8; Jer 13:23; John 8:47. 
</a:t>
                      </a:r>
                    </a:p>
                  </a:txBody>
                  <a:tcPr marL="50800" marR="50800" marT="50800" marB="50800" anchor="ctr" anchorCtr="0" horzOverflow="overflow">
                    <a:lnL w="12700">
                      <a:solidFill>
                        <a:srgbClr val="53585F"/>
                      </a:solidFill>
                      <a:miter lim="400000"/>
                    </a:lnL>
                    <a:lnT w="12700">
                      <a:solidFill>
                        <a:srgbClr val="3797C6"/>
                      </a:solidFill>
                      <a:miter lim="400000"/>
                    </a:lnT>
                    <a:lnB w="12700">
                      <a:solidFill>
                        <a:srgbClr val="53585F"/>
                      </a:solidFill>
                      <a:miter lim="400000"/>
                    </a:lnB>
                  </a:tcPr>
                </a:tc>
                <a:tc>
                  <a:txBody>
                    <a:bodyPr/>
                    <a:lstStyle/>
                    <a:p>
                      <a:pPr defTabSz="914400">
                        <a:defRPr sz="2000">
                          <a:latin typeface="Gill Sans"/>
                          <a:ea typeface="Gill Sans"/>
                          <a:cs typeface="Gill Sans"/>
                          <a:sym typeface="Gill Sans"/>
                        </a:defRPr>
                      </a:pPr>
                    </a:p>
                  </a:txBody>
                  <a:tcPr marL="50800" marR="50800" marT="50800" marB="50800" anchor="ctr" anchorCtr="0" horzOverflow="overflow">
                    <a:lnT w="12700">
                      <a:solidFill>
                        <a:srgbClr val="3797C6"/>
                      </a:solidFill>
                      <a:miter lim="400000"/>
                    </a:lnT>
                    <a:lnB w="12700">
                      <a:solidFill>
                        <a:srgbClr val="53585F"/>
                      </a:solidFill>
                      <a:miter lim="400000"/>
                    </a:lnB>
                  </a:tcPr>
                </a:tc>
                <a:tc>
                  <a:txBody>
                    <a:bodyPr/>
                    <a:lstStyle/>
                    <a:p>
                      <a:pPr defTabSz="914400"/>
                      <a:r>
                        <a:rPr sz="2000">
                          <a:latin typeface="Gill Sans"/>
                          <a:ea typeface="Gill Sans"/>
                          <a:cs typeface="Gill Sans"/>
                          <a:sym typeface="Gill Sans"/>
                        </a:rPr>
                        <a:t>Ps 14:1-3; 1 Peter 1:2; Rom 8:28-33; 9:11,22; Ac 13:48; 2 The 2:13;</a:t>
                      </a:r>
                    </a:p>
                  </a:txBody>
                  <a:tcPr marL="50800" marR="50800" marT="50800" marB="50800" anchor="ctr" anchorCtr="0" horzOverflow="overflow">
                    <a:lnR w="12700">
                      <a:solidFill>
                        <a:srgbClr val="53585F"/>
                      </a:solidFill>
                      <a:miter lim="400000"/>
                    </a:lnR>
                    <a:lnT w="12700">
                      <a:solidFill>
                        <a:srgbClr val="3797C6"/>
                      </a:solidFill>
                      <a:miter lim="400000"/>
                    </a:lnT>
                    <a:lnB w="12700">
                      <a:solidFill>
                        <a:srgbClr val="53585F"/>
                      </a:solidFill>
                      <a:miter lim="400000"/>
                    </a:lnB>
                  </a:tcPr>
                </a:tc>
              </a:tr>
            </a:tbl>
          </a:graphicData>
        </a:graphic>
      </p:graphicFrame>
      <p:sp>
        <p:nvSpPr>
          <p:cNvPr id="287" name="The chart is taken from and modified from www.letgodbetrue.com. Reference books: “The Five Points of Calvinism” by Steele and Thomas. A larger work is Boettner’s “The Reformed Doctrine of Predestination.”"/>
          <p:cNvSpPr txBox="1"/>
          <p:nvPr/>
        </p:nvSpPr>
        <p:spPr>
          <a:xfrm>
            <a:off x="2109274" y="9017526"/>
            <a:ext cx="10558339" cy="6026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3200"/>
              </a:lnSpc>
              <a:spcBef>
                <a:spcPts val="1200"/>
              </a:spcBef>
              <a:defRPr sz="1666">
                <a:latin typeface="Arial"/>
                <a:ea typeface="Arial"/>
                <a:cs typeface="Arial"/>
                <a:sym typeface="Arial"/>
              </a:defRPr>
            </a:pPr>
            <a:r>
              <a:t>The chart is taken from and modified from </a:t>
            </a:r>
            <a:r>
              <a:rPr u="sng">
                <a:hlinkClick r:id="rId2" invalidUrl="" action="" tgtFrame="" tooltip="" history="1" highlightClick="0" endSnd="0"/>
              </a:rPr>
              <a:t>www.letgodbetrue.com</a:t>
            </a:r>
            <a:r>
              <a:t>. Reference books: “T</a:t>
            </a:r>
            <a:r>
              <a:rPr b="1"/>
              <a:t>he Five Points of Calvinism</a:t>
            </a:r>
            <a:r>
              <a:t>” by Steele and Thomas. A larger work is Boettner’s “</a:t>
            </a:r>
            <a:r>
              <a:rPr b="1"/>
              <a:t>The Reformed Doctrine of Predestination</a:t>
            </a:r>
            <a:r>
              <a:t>.” </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Title"/>
          <p:cNvSpPr txBox="1"/>
          <p:nvPr>
            <p:ph type="title"/>
          </p:nvPr>
        </p:nvSpPr>
        <p:spPr>
          <a:prstGeom prst="rect">
            <a:avLst/>
          </a:prstGeom>
        </p:spPr>
        <p:txBody>
          <a:bodyPr/>
          <a:lstStyle/>
          <a:p>
            <a:pPr/>
          </a:p>
        </p:txBody>
      </p:sp>
      <p:pic>
        <p:nvPicPr>
          <p:cNvPr id="290" name="Two-Lines_Genesis.jpg" descr="Two-Lines_Genesis.jpg"/>
          <p:cNvPicPr>
            <a:picLocks noChangeAspect="1"/>
          </p:cNvPicPr>
          <p:nvPr/>
        </p:nvPicPr>
        <p:blipFill>
          <a:blip r:embed="rId2">
            <a:extLst/>
          </a:blip>
          <a:stretch>
            <a:fillRect/>
          </a:stretch>
        </p:blipFill>
        <p:spPr>
          <a:xfrm>
            <a:off x="2539175" y="1154119"/>
            <a:ext cx="9860876" cy="6521827"/>
          </a:xfrm>
          <a:prstGeom prst="rect">
            <a:avLst/>
          </a:prstGeom>
          <a:ln w="12700">
            <a:miter lim="400000"/>
          </a:ln>
        </p:spPr>
      </p:pic>
      <p:pic>
        <p:nvPicPr>
          <p:cNvPr id="291" name="Picture 1.png" descr="Picture 1.png"/>
          <p:cNvPicPr>
            <a:picLocks noChangeAspect="1"/>
          </p:cNvPicPr>
          <p:nvPr/>
        </p:nvPicPr>
        <p:blipFill>
          <a:blip r:embed="rId3">
            <a:extLst/>
          </a:blip>
          <a:stretch>
            <a:fillRect/>
          </a:stretch>
        </p:blipFill>
        <p:spPr>
          <a:xfrm>
            <a:off x="7963760" y="6987571"/>
            <a:ext cx="4436291" cy="290600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Does it Really Matter?"/>
          <p:cNvSpPr txBox="1"/>
          <p:nvPr>
            <p:ph type="title"/>
          </p:nvPr>
        </p:nvSpPr>
        <p:spPr>
          <a:prstGeom prst="rect">
            <a:avLst/>
          </a:prstGeom>
        </p:spPr>
        <p:txBody>
          <a:bodyPr/>
          <a:lstStyle/>
          <a:p>
            <a:pPr/>
            <a:r>
              <a:t>Does it Really Matter?</a:t>
            </a:r>
          </a:p>
        </p:txBody>
      </p:sp>
      <p:pic>
        <p:nvPicPr>
          <p:cNvPr id="294" name="Screen Shot 2017-11-24 at 9.48.17 AM.png" descr="Screen Shot 2017-11-24 at 9.48.17 AM.png"/>
          <p:cNvPicPr>
            <a:picLocks noChangeAspect="1"/>
          </p:cNvPicPr>
          <p:nvPr/>
        </p:nvPicPr>
        <p:blipFill>
          <a:blip r:embed="rId2">
            <a:extLst/>
          </a:blip>
          <a:srcRect l="6145" t="0" r="0" b="6058"/>
          <a:stretch>
            <a:fillRect/>
          </a:stretch>
        </p:blipFill>
        <p:spPr>
          <a:xfrm>
            <a:off x="9177457" y="-94984"/>
            <a:ext cx="4498873" cy="4276984"/>
          </a:xfrm>
          <a:prstGeom prst="rect">
            <a:avLst/>
          </a:prstGeom>
          <a:ln w="12700">
            <a:miter lim="400000"/>
          </a:ln>
        </p:spPr>
      </p:pic>
      <p:sp>
        <p:nvSpPr>
          <p:cNvPr id="295" name="15 Then the angel of the LORD called to Abraham a second time from heaven,  16 and said, “By Myself I have sworn, declares the LORD, because you have done this thing, and have not withheld your son, your only son,  17 indeed I will greatly bless you, and I will greatly multiply your seed as the stars of the heavens, and as the sand which is on the seashore; and your seed shall possess the gate of their enemies.  18 “And in your seed all the nations of the earth shall be blessed, because you have obeyed My voice.” (Gen 22:15-18)"/>
          <p:cNvSpPr txBox="1"/>
          <p:nvPr/>
        </p:nvSpPr>
        <p:spPr>
          <a:xfrm>
            <a:off x="1822959" y="1611312"/>
            <a:ext cx="6603011" cy="32790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2200">
                <a:latin typeface="Gill Sans"/>
                <a:ea typeface="Gill Sans"/>
                <a:cs typeface="Gill Sans"/>
                <a:sym typeface="Gill Sans"/>
              </a:defRPr>
            </a:pPr>
            <a:r>
              <a:t>15 Then the angel of the LORD called to Abraham a second time from heaven,  16 and said, “By Myself I have sworn, declares the LORD, </a:t>
            </a:r>
            <a:r>
              <a:rPr b="1"/>
              <a:t>because you have done this thing, and have not withheld your son,</a:t>
            </a:r>
            <a:r>
              <a:t> your only son,  17 indeed I will greatly bless you, and I will greatly multiply your seed as the stars of the heavens, and as the sand which is on the seashore; and your seed shall possess the gate of their enemies.  18 “And in your seed all the nations of the earth shall be blessed, because you have obeyed My voice.” (Gen 22:15-18)</a:t>
            </a:r>
          </a:p>
        </p:txBody>
      </p:sp>
      <p:sp>
        <p:nvSpPr>
          <p:cNvPr id="296" name="25:21 And Isaac prayed to the LORD on behalf of his wife, because she was barren; and the LORD answered him and Rebekah his wife conceived."/>
          <p:cNvSpPr txBox="1"/>
          <p:nvPr/>
        </p:nvSpPr>
        <p:spPr>
          <a:xfrm>
            <a:off x="1851599" y="5029103"/>
            <a:ext cx="9301602"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2700"/>
            </a:lvl1pPr>
          </a:lstStyle>
          <a:p>
            <a:pPr/>
            <a:r>
              <a:t> 25:21 And Isaac prayed to the LORD on behalf of his wife, because she was barren; and the LORD answered him and Rebekah his wife conceived.</a:t>
            </a:r>
          </a:p>
        </p:txBody>
      </p:sp>
      <p:sp>
        <p:nvSpPr>
          <p:cNvPr id="297" name="Abraham sacrificed Isaac in obedience"/>
          <p:cNvSpPr txBox="1"/>
          <p:nvPr/>
        </p:nvSpPr>
        <p:spPr>
          <a:xfrm>
            <a:off x="1822959" y="1065212"/>
            <a:ext cx="6603010"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u="sng"/>
            </a:lvl1pPr>
          </a:lstStyle>
          <a:p>
            <a:pPr/>
            <a:r>
              <a:t>Abraham sacrificed Isaac in obedience</a:t>
            </a:r>
          </a:p>
        </p:txBody>
      </p:sp>
      <p:sp>
        <p:nvSpPr>
          <p:cNvPr id="298" name="25:22 But the children struggled together within her; and she said, “If it is so, why then am I this way?” So she went to inquire of the LORD.  23 And the LORD said to her, “Two nations are in your womb; And two peoples shall be separated from your body; And one people shall be stronger than the other; And the older shall serve the younger.”  24 When her days to be delivered were fulfilled, behold, there were twins in her womb."/>
          <p:cNvSpPr txBox="1"/>
          <p:nvPr/>
        </p:nvSpPr>
        <p:spPr>
          <a:xfrm>
            <a:off x="1851599" y="6476903"/>
            <a:ext cx="10494370" cy="294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2700"/>
            </a:lvl1pPr>
          </a:lstStyle>
          <a:p>
            <a:pPr/>
            <a:r>
              <a:t>25:22 But the children struggled together within her; and she said, “If it is so, why then am I this way?” So she went to inquire of the LORD.  23 And the LORD said to her, “Two nations are in your womb; And two peoples shall be separated from your body; And one people shall be stronger than the other; And the older shall serve the younger.”  24 When her days to be delivered were fulfilled, behold, there were twins in her womb.</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Grace in Genesis"/>
          <p:cNvSpPr txBox="1"/>
          <p:nvPr>
            <p:ph type="title"/>
          </p:nvPr>
        </p:nvSpPr>
        <p:spPr>
          <a:xfrm>
            <a:off x="-38294" y="1785176"/>
            <a:ext cx="1497014" cy="1594106"/>
          </a:xfrm>
          <a:prstGeom prst="rect">
            <a:avLst/>
          </a:prstGeom>
        </p:spPr>
        <p:txBody>
          <a:bodyPr/>
          <a:lstStyle>
            <a:lvl1pPr algn="ctr" defTabSz="519937">
              <a:defRPr spc="-60" sz="3026">
                <a:latin typeface="Harrington"/>
                <a:ea typeface="Harrington"/>
                <a:cs typeface="Harrington"/>
                <a:sym typeface="Harrington"/>
              </a:defRPr>
            </a:lvl1pPr>
          </a:lstStyle>
          <a:p>
            <a:pPr/>
            <a:r>
              <a:t>Grace in Genesis</a:t>
            </a:r>
          </a:p>
        </p:txBody>
      </p:sp>
      <p:pic>
        <p:nvPicPr>
          <p:cNvPr id="56" name="Genesis-shiel.png" descr="Genesis-shiel.png"/>
          <p:cNvPicPr>
            <a:picLocks noChangeAspect="1"/>
          </p:cNvPicPr>
          <p:nvPr/>
        </p:nvPicPr>
        <p:blipFill>
          <a:blip r:embed="rId2">
            <a:extLst/>
          </a:blip>
          <a:srcRect l="1429" t="3922" r="2252" b="2205"/>
          <a:stretch>
            <a:fillRect/>
          </a:stretch>
        </p:blipFill>
        <p:spPr>
          <a:xfrm rot="81713">
            <a:off x="2084505" y="252029"/>
            <a:ext cx="10447778" cy="4815374"/>
          </a:xfrm>
          <a:custGeom>
            <a:avLst/>
            <a:gdLst/>
            <a:ahLst/>
            <a:cxnLst>
              <a:cxn ang="0">
                <a:pos x="wd2" y="hd2"/>
              </a:cxn>
              <a:cxn ang="5400000">
                <a:pos x="wd2" y="hd2"/>
              </a:cxn>
              <a:cxn ang="10800000">
                <a:pos x="wd2" y="hd2"/>
              </a:cxn>
              <a:cxn ang="16200000">
                <a:pos x="wd2" y="hd2"/>
              </a:cxn>
            </a:cxnLst>
            <a:rect l="0" t="0" r="r" b="b"/>
            <a:pathLst>
              <a:path w="21568" h="21503" fill="norm" stroke="1" extrusionOk="0">
                <a:moveTo>
                  <a:pt x="11020" y="2"/>
                </a:moveTo>
                <a:cubicBezTo>
                  <a:pt x="11010" y="24"/>
                  <a:pt x="11029" y="76"/>
                  <a:pt x="11063" y="117"/>
                </a:cubicBezTo>
                <a:cubicBezTo>
                  <a:pt x="11101" y="163"/>
                  <a:pt x="11126" y="285"/>
                  <a:pt x="11126" y="424"/>
                </a:cubicBezTo>
                <a:cubicBezTo>
                  <a:pt x="11126" y="846"/>
                  <a:pt x="10764" y="5792"/>
                  <a:pt x="10726" y="5891"/>
                </a:cubicBezTo>
                <a:cubicBezTo>
                  <a:pt x="10705" y="5945"/>
                  <a:pt x="10666" y="5989"/>
                  <a:pt x="10639" y="5989"/>
                </a:cubicBezTo>
                <a:cubicBezTo>
                  <a:pt x="10612" y="5989"/>
                  <a:pt x="10590" y="6018"/>
                  <a:pt x="10590" y="6051"/>
                </a:cubicBezTo>
                <a:cubicBezTo>
                  <a:pt x="10590" y="6084"/>
                  <a:pt x="10980" y="6205"/>
                  <a:pt x="11457" y="6322"/>
                </a:cubicBezTo>
                <a:cubicBezTo>
                  <a:pt x="13807" y="6897"/>
                  <a:pt x="13605" y="6832"/>
                  <a:pt x="13681" y="7038"/>
                </a:cubicBezTo>
                <a:cubicBezTo>
                  <a:pt x="13719" y="7141"/>
                  <a:pt x="13755" y="7215"/>
                  <a:pt x="13760" y="7203"/>
                </a:cubicBezTo>
                <a:cubicBezTo>
                  <a:pt x="13782" y="7156"/>
                  <a:pt x="13878" y="5727"/>
                  <a:pt x="13862" y="5693"/>
                </a:cubicBezTo>
                <a:cubicBezTo>
                  <a:pt x="13853" y="5673"/>
                  <a:pt x="13815" y="5716"/>
                  <a:pt x="13778" y="5789"/>
                </a:cubicBezTo>
                <a:cubicBezTo>
                  <a:pt x="13714" y="5914"/>
                  <a:pt x="13652" y="5905"/>
                  <a:pt x="12629" y="5645"/>
                </a:cubicBezTo>
                <a:cubicBezTo>
                  <a:pt x="12035" y="5494"/>
                  <a:pt x="11537" y="5354"/>
                  <a:pt x="11522" y="5335"/>
                </a:cubicBezTo>
                <a:cubicBezTo>
                  <a:pt x="11494" y="5297"/>
                  <a:pt x="11595" y="3710"/>
                  <a:pt x="11630" y="3633"/>
                </a:cubicBezTo>
                <a:cubicBezTo>
                  <a:pt x="11642" y="3608"/>
                  <a:pt x="11956" y="3662"/>
                  <a:pt x="12327" y="3752"/>
                </a:cubicBezTo>
                <a:cubicBezTo>
                  <a:pt x="12943" y="3902"/>
                  <a:pt x="13011" y="3934"/>
                  <a:pt x="13083" y="4101"/>
                </a:cubicBezTo>
                <a:cubicBezTo>
                  <a:pt x="13126" y="4203"/>
                  <a:pt x="13169" y="4259"/>
                  <a:pt x="13178" y="4227"/>
                </a:cubicBezTo>
                <a:cubicBezTo>
                  <a:pt x="13196" y="4164"/>
                  <a:pt x="13272" y="3040"/>
                  <a:pt x="13272" y="2838"/>
                </a:cubicBezTo>
                <a:cubicBezTo>
                  <a:pt x="13272" y="2732"/>
                  <a:pt x="13263" y="2735"/>
                  <a:pt x="13201" y="2855"/>
                </a:cubicBezTo>
                <a:cubicBezTo>
                  <a:pt x="13138" y="2978"/>
                  <a:pt x="13090" y="2988"/>
                  <a:pt x="12817" y="2940"/>
                </a:cubicBezTo>
                <a:cubicBezTo>
                  <a:pt x="12224" y="2838"/>
                  <a:pt x="11773" y="2701"/>
                  <a:pt x="11732" y="2611"/>
                </a:cubicBezTo>
                <a:cubicBezTo>
                  <a:pt x="11700" y="2542"/>
                  <a:pt x="11701" y="2360"/>
                  <a:pt x="11736" y="1852"/>
                </a:cubicBezTo>
                <a:cubicBezTo>
                  <a:pt x="11761" y="1485"/>
                  <a:pt x="11794" y="1170"/>
                  <a:pt x="11808" y="1150"/>
                </a:cubicBezTo>
                <a:cubicBezTo>
                  <a:pt x="11822" y="1131"/>
                  <a:pt x="11960" y="1149"/>
                  <a:pt x="12114" y="1191"/>
                </a:cubicBezTo>
                <a:cubicBezTo>
                  <a:pt x="12269" y="1233"/>
                  <a:pt x="12742" y="1355"/>
                  <a:pt x="13165" y="1462"/>
                </a:cubicBezTo>
                <a:cubicBezTo>
                  <a:pt x="13843" y="1635"/>
                  <a:pt x="13941" y="1677"/>
                  <a:pt x="13997" y="1822"/>
                </a:cubicBezTo>
                <a:cubicBezTo>
                  <a:pt x="14032" y="1913"/>
                  <a:pt x="14066" y="1974"/>
                  <a:pt x="14073" y="1957"/>
                </a:cubicBezTo>
                <a:cubicBezTo>
                  <a:pt x="14093" y="1903"/>
                  <a:pt x="14194" y="457"/>
                  <a:pt x="14180" y="424"/>
                </a:cubicBezTo>
                <a:cubicBezTo>
                  <a:pt x="14172" y="406"/>
                  <a:pt x="14128" y="469"/>
                  <a:pt x="14081" y="564"/>
                </a:cubicBezTo>
                <a:cubicBezTo>
                  <a:pt x="14014" y="700"/>
                  <a:pt x="13970" y="727"/>
                  <a:pt x="13875" y="690"/>
                </a:cubicBezTo>
                <a:cubicBezTo>
                  <a:pt x="13599" y="582"/>
                  <a:pt x="11037" y="-35"/>
                  <a:pt x="11020" y="2"/>
                </a:cubicBezTo>
                <a:close/>
                <a:moveTo>
                  <a:pt x="8927" y="121"/>
                </a:moveTo>
                <a:cubicBezTo>
                  <a:pt x="8874" y="126"/>
                  <a:pt x="8755" y="188"/>
                  <a:pt x="8523" y="312"/>
                </a:cubicBezTo>
                <a:cubicBezTo>
                  <a:pt x="8167" y="502"/>
                  <a:pt x="7993" y="649"/>
                  <a:pt x="8126" y="649"/>
                </a:cubicBezTo>
                <a:cubicBezTo>
                  <a:pt x="8157" y="649"/>
                  <a:pt x="8207" y="711"/>
                  <a:pt x="8237" y="785"/>
                </a:cubicBezTo>
                <a:cubicBezTo>
                  <a:pt x="8313" y="973"/>
                  <a:pt x="8839" y="4353"/>
                  <a:pt x="8800" y="4404"/>
                </a:cubicBezTo>
                <a:cubicBezTo>
                  <a:pt x="8760" y="4459"/>
                  <a:pt x="6506" y="2022"/>
                  <a:pt x="6442" y="1854"/>
                </a:cubicBezTo>
                <a:cubicBezTo>
                  <a:pt x="6405" y="1758"/>
                  <a:pt x="6403" y="1706"/>
                  <a:pt x="6434" y="1638"/>
                </a:cubicBezTo>
                <a:cubicBezTo>
                  <a:pt x="6525" y="1441"/>
                  <a:pt x="6456" y="1452"/>
                  <a:pt x="5984" y="1709"/>
                </a:cubicBezTo>
                <a:cubicBezTo>
                  <a:pt x="5538" y="1951"/>
                  <a:pt x="5331" y="2120"/>
                  <a:pt x="5480" y="2120"/>
                </a:cubicBezTo>
                <a:cubicBezTo>
                  <a:pt x="5510" y="2120"/>
                  <a:pt x="5560" y="2182"/>
                  <a:pt x="5590" y="2256"/>
                </a:cubicBezTo>
                <a:cubicBezTo>
                  <a:pt x="5620" y="2331"/>
                  <a:pt x="5825" y="3568"/>
                  <a:pt x="6046" y="5007"/>
                </a:cubicBezTo>
                <a:cubicBezTo>
                  <a:pt x="6418" y="7431"/>
                  <a:pt x="6443" y="7634"/>
                  <a:pt x="6390" y="7761"/>
                </a:cubicBezTo>
                <a:cubicBezTo>
                  <a:pt x="6359" y="7836"/>
                  <a:pt x="6333" y="7915"/>
                  <a:pt x="6333" y="7936"/>
                </a:cubicBezTo>
                <a:cubicBezTo>
                  <a:pt x="6333" y="7958"/>
                  <a:pt x="6534" y="7867"/>
                  <a:pt x="6780" y="7736"/>
                </a:cubicBezTo>
                <a:cubicBezTo>
                  <a:pt x="7026" y="7605"/>
                  <a:pt x="7227" y="7472"/>
                  <a:pt x="7227" y="7440"/>
                </a:cubicBezTo>
                <a:cubicBezTo>
                  <a:pt x="7227" y="7408"/>
                  <a:pt x="7206" y="7382"/>
                  <a:pt x="7179" y="7382"/>
                </a:cubicBezTo>
                <a:cubicBezTo>
                  <a:pt x="7153" y="7382"/>
                  <a:pt x="7107" y="7322"/>
                  <a:pt x="7077" y="7247"/>
                </a:cubicBezTo>
                <a:cubicBezTo>
                  <a:pt x="7004" y="7066"/>
                  <a:pt x="6474" y="3602"/>
                  <a:pt x="6511" y="3552"/>
                </a:cubicBezTo>
                <a:cubicBezTo>
                  <a:pt x="6555" y="3494"/>
                  <a:pt x="8946" y="6062"/>
                  <a:pt x="8968" y="6191"/>
                </a:cubicBezTo>
                <a:cubicBezTo>
                  <a:pt x="8979" y="6251"/>
                  <a:pt x="8968" y="6353"/>
                  <a:pt x="8944" y="6416"/>
                </a:cubicBezTo>
                <a:cubicBezTo>
                  <a:pt x="8886" y="6566"/>
                  <a:pt x="8874" y="6570"/>
                  <a:pt x="9401" y="6288"/>
                </a:cubicBezTo>
                <a:cubicBezTo>
                  <a:pt x="9839" y="6055"/>
                  <a:pt x="10009" y="5913"/>
                  <a:pt x="9850" y="5913"/>
                </a:cubicBezTo>
                <a:cubicBezTo>
                  <a:pt x="9809" y="5913"/>
                  <a:pt x="9757" y="5863"/>
                  <a:pt x="9734" y="5803"/>
                </a:cubicBezTo>
                <a:cubicBezTo>
                  <a:pt x="9711" y="5743"/>
                  <a:pt x="9509" y="4509"/>
                  <a:pt x="9285" y="3061"/>
                </a:cubicBezTo>
                <a:cubicBezTo>
                  <a:pt x="8915" y="657"/>
                  <a:pt x="8884" y="415"/>
                  <a:pt x="8932" y="268"/>
                </a:cubicBezTo>
                <a:cubicBezTo>
                  <a:pt x="8965" y="165"/>
                  <a:pt x="8979" y="115"/>
                  <a:pt x="8927" y="121"/>
                </a:cubicBezTo>
                <a:close/>
                <a:moveTo>
                  <a:pt x="16387" y="2827"/>
                </a:moveTo>
                <a:cubicBezTo>
                  <a:pt x="16142" y="2838"/>
                  <a:pt x="15932" y="3021"/>
                  <a:pt x="15753" y="3378"/>
                </a:cubicBezTo>
                <a:cubicBezTo>
                  <a:pt x="15426" y="4031"/>
                  <a:pt x="15399" y="4853"/>
                  <a:pt x="15683" y="5581"/>
                </a:cubicBezTo>
                <a:cubicBezTo>
                  <a:pt x="15737" y="5718"/>
                  <a:pt x="15992" y="6173"/>
                  <a:pt x="16252" y="6595"/>
                </a:cubicBezTo>
                <a:cubicBezTo>
                  <a:pt x="16819" y="7516"/>
                  <a:pt x="16894" y="7680"/>
                  <a:pt x="16879" y="7967"/>
                </a:cubicBezTo>
                <a:cubicBezTo>
                  <a:pt x="16861" y="8294"/>
                  <a:pt x="16706" y="8498"/>
                  <a:pt x="16477" y="8498"/>
                </a:cubicBezTo>
                <a:cubicBezTo>
                  <a:pt x="15956" y="8498"/>
                  <a:pt x="15081" y="6928"/>
                  <a:pt x="15143" y="6102"/>
                </a:cubicBezTo>
                <a:cubicBezTo>
                  <a:pt x="15154" y="5955"/>
                  <a:pt x="15151" y="5835"/>
                  <a:pt x="15136" y="5835"/>
                </a:cubicBezTo>
                <a:cubicBezTo>
                  <a:pt x="15121" y="5835"/>
                  <a:pt x="14948" y="6026"/>
                  <a:pt x="14753" y="6260"/>
                </a:cubicBezTo>
                <a:cubicBezTo>
                  <a:pt x="14459" y="6613"/>
                  <a:pt x="14413" y="6694"/>
                  <a:pt x="14479" y="6733"/>
                </a:cubicBezTo>
                <a:cubicBezTo>
                  <a:pt x="14523" y="6759"/>
                  <a:pt x="14656" y="7046"/>
                  <a:pt x="14775" y="7371"/>
                </a:cubicBezTo>
                <a:cubicBezTo>
                  <a:pt x="15153" y="8406"/>
                  <a:pt x="15608" y="9081"/>
                  <a:pt x="16170" y="9445"/>
                </a:cubicBezTo>
                <a:cubicBezTo>
                  <a:pt x="16317" y="9540"/>
                  <a:pt x="16519" y="9620"/>
                  <a:pt x="16619" y="9622"/>
                </a:cubicBezTo>
                <a:cubicBezTo>
                  <a:pt x="17157" y="9634"/>
                  <a:pt x="17578" y="8874"/>
                  <a:pt x="17578" y="7885"/>
                </a:cubicBezTo>
                <a:cubicBezTo>
                  <a:pt x="17578" y="7182"/>
                  <a:pt x="17412" y="6725"/>
                  <a:pt x="16813" y="5773"/>
                </a:cubicBezTo>
                <a:cubicBezTo>
                  <a:pt x="16188" y="4779"/>
                  <a:pt x="16126" y="4625"/>
                  <a:pt x="16192" y="4252"/>
                </a:cubicBezTo>
                <a:cubicBezTo>
                  <a:pt x="16224" y="4074"/>
                  <a:pt x="16395" y="3899"/>
                  <a:pt x="16539" y="3899"/>
                </a:cubicBezTo>
                <a:cubicBezTo>
                  <a:pt x="16908" y="3899"/>
                  <a:pt x="17529" y="4818"/>
                  <a:pt x="17745" y="5680"/>
                </a:cubicBezTo>
                <a:cubicBezTo>
                  <a:pt x="17771" y="5787"/>
                  <a:pt x="17802" y="5998"/>
                  <a:pt x="17813" y="6150"/>
                </a:cubicBezTo>
                <a:lnTo>
                  <a:pt x="17833" y="6428"/>
                </a:lnTo>
                <a:lnTo>
                  <a:pt x="18180" y="6074"/>
                </a:lnTo>
                <a:cubicBezTo>
                  <a:pt x="18372" y="5879"/>
                  <a:pt x="18529" y="5697"/>
                  <a:pt x="18529" y="5670"/>
                </a:cubicBezTo>
                <a:cubicBezTo>
                  <a:pt x="18530" y="5643"/>
                  <a:pt x="18501" y="5604"/>
                  <a:pt x="18464" y="5583"/>
                </a:cubicBezTo>
                <a:cubicBezTo>
                  <a:pt x="18427" y="5562"/>
                  <a:pt x="18289" y="5263"/>
                  <a:pt x="18158" y="4918"/>
                </a:cubicBezTo>
                <a:cubicBezTo>
                  <a:pt x="17856" y="4129"/>
                  <a:pt x="17635" y="3749"/>
                  <a:pt x="17227" y="3314"/>
                </a:cubicBezTo>
                <a:cubicBezTo>
                  <a:pt x="16911" y="2978"/>
                  <a:pt x="16632" y="2817"/>
                  <a:pt x="16387" y="2827"/>
                </a:cubicBezTo>
                <a:close/>
                <a:moveTo>
                  <a:pt x="3306" y="4055"/>
                </a:moveTo>
                <a:cubicBezTo>
                  <a:pt x="3294" y="4055"/>
                  <a:pt x="3293" y="4126"/>
                  <a:pt x="3303" y="4213"/>
                </a:cubicBezTo>
                <a:cubicBezTo>
                  <a:pt x="3329" y="4426"/>
                  <a:pt x="3317" y="4451"/>
                  <a:pt x="2201" y="6613"/>
                </a:cubicBezTo>
                <a:cubicBezTo>
                  <a:pt x="1670" y="7641"/>
                  <a:pt x="1230" y="8514"/>
                  <a:pt x="1224" y="8551"/>
                </a:cubicBezTo>
                <a:cubicBezTo>
                  <a:pt x="1217" y="8589"/>
                  <a:pt x="1257" y="8600"/>
                  <a:pt x="1313" y="8576"/>
                </a:cubicBezTo>
                <a:cubicBezTo>
                  <a:pt x="1404" y="8537"/>
                  <a:pt x="1515" y="8714"/>
                  <a:pt x="2417" y="10361"/>
                </a:cubicBezTo>
                <a:cubicBezTo>
                  <a:pt x="2967" y="11367"/>
                  <a:pt x="3452" y="12274"/>
                  <a:pt x="3495" y="12376"/>
                </a:cubicBezTo>
                <a:cubicBezTo>
                  <a:pt x="3543" y="12491"/>
                  <a:pt x="3566" y="12621"/>
                  <a:pt x="3554" y="12720"/>
                </a:cubicBezTo>
                <a:cubicBezTo>
                  <a:pt x="3543" y="12807"/>
                  <a:pt x="3545" y="12878"/>
                  <a:pt x="3558" y="12878"/>
                </a:cubicBezTo>
                <a:cubicBezTo>
                  <a:pt x="3571" y="12878"/>
                  <a:pt x="3980" y="12104"/>
                  <a:pt x="4466" y="11158"/>
                </a:cubicBezTo>
                <a:cubicBezTo>
                  <a:pt x="4952" y="10213"/>
                  <a:pt x="5436" y="9270"/>
                  <a:pt x="5543" y="9062"/>
                </a:cubicBezTo>
                <a:cubicBezTo>
                  <a:pt x="5710" y="8737"/>
                  <a:pt x="5753" y="8690"/>
                  <a:pt x="5848" y="8727"/>
                </a:cubicBezTo>
                <a:cubicBezTo>
                  <a:pt x="5952" y="8768"/>
                  <a:pt x="5946" y="8747"/>
                  <a:pt x="5743" y="8342"/>
                </a:cubicBezTo>
                <a:cubicBezTo>
                  <a:pt x="5625" y="8107"/>
                  <a:pt x="5484" y="7845"/>
                  <a:pt x="5430" y="7759"/>
                </a:cubicBezTo>
                <a:lnTo>
                  <a:pt x="5332" y="7603"/>
                </a:lnTo>
                <a:lnTo>
                  <a:pt x="5332" y="7827"/>
                </a:lnTo>
                <a:cubicBezTo>
                  <a:pt x="5332" y="8018"/>
                  <a:pt x="5227" y="8253"/>
                  <a:pt x="4576" y="9516"/>
                </a:cubicBezTo>
                <a:cubicBezTo>
                  <a:pt x="4161" y="10322"/>
                  <a:pt x="3811" y="10990"/>
                  <a:pt x="3798" y="11001"/>
                </a:cubicBezTo>
                <a:cubicBezTo>
                  <a:pt x="3763" y="11030"/>
                  <a:pt x="3144" y="9855"/>
                  <a:pt x="3156" y="9783"/>
                </a:cubicBezTo>
                <a:cubicBezTo>
                  <a:pt x="3162" y="9749"/>
                  <a:pt x="3385" y="9298"/>
                  <a:pt x="3650" y="8782"/>
                </a:cubicBezTo>
                <a:cubicBezTo>
                  <a:pt x="4070" y="7966"/>
                  <a:pt x="4146" y="7848"/>
                  <a:pt x="4231" y="7882"/>
                </a:cubicBezTo>
                <a:cubicBezTo>
                  <a:pt x="4285" y="7903"/>
                  <a:pt x="4330" y="7894"/>
                  <a:pt x="4330" y="7862"/>
                </a:cubicBezTo>
                <a:cubicBezTo>
                  <a:pt x="4330" y="7786"/>
                  <a:pt x="3805" y="6841"/>
                  <a:pt x="3764" y="6841"/>
                </a:cubicBezTo>
                <a:cubicBezTo>
                  <a:pt x="3746" y="6841"/>
                  <a:pt x="3739" y="6920"/>
                  <a:pt x="3747" y="7017"/>
                </a:cubicBezTo>
                <a:cubicBezTo>
                  <a:pt x="3760" y="7162"/>
                  <a:pt x="3678" y="7359"/>
                  <a:pt x="3279" y="8139"/>
                </a:cubicBezTo>
                <a:cubicBezTo>
                  <a:pt x="3013" y="8659"/>
                  <a:pt x="2780" y="9085"/>
                  <a:pt x="2761" y="9085"/>
                </a:cubicBezTo>
                <a:cubicBezTo>
                  <a:pt x="2720" y="9085"/>
                  <a:pt x="2201" y="8159"/>
                  <a:pt x="2201" y="8085"/>
                </a:cubicBezTo>
                <a:cubicBezTo>
                  <a:pt x="2201" y="8057"/>
                  <a:pt x="2536" y="7385"/>
                  <a:pt x="2946" y="6591"/>
                </a:cubicBezTo>
                <a:cubicBezTo>
                  <a:pt x="3500" y="5516"/>
                  <a:pt x="3718" y="5142"/>
                  <a:pt x="3796" y="5124"/>
                </a:cubicBezTo>
                <a:cubicBezTo>
                  <a:pt x="3898" y="5101"/>
                  <a:pt x="3893" y="5085"/>
                  <a:pt x="3615" y="4578"/>
                </a:cubicBezTo>
                <a:cubicBezTo>
                  <a:pt x="3458" y="4291"/>
                  <a:pt x="3319" y="4055"/>
                  <a:pt x="3306" y="4055"/>
                </a:cubicBezTo>
                <a:close/>
                <a:moveTo>
                  <a:pt x="19879" y="7869"/>
                </a:moveTo>
                <a:cubicBezTo>
                  <a:pt x="19868" y="7865"/>
                  <a:pt x="19863" y="7877"/>
                  <a:pt x="19861" y="7906"/>
                </a:cubicBezTo>
                <a:cubicBezTo>
                  <a:pt x="19844" y="8146"/>
                  <a:pt x="19746" y="8300"/>
                  <a:pt x="18888" y="9434"/>
                </a:cubicBezTo>
                <a:cubicBezTo>
                  <a:pt x="18446" y="10019"/>
                  <a:pt x="17927" y="10707"/>
                  <a:pt x="17736" y="10960"/>
                </a:cubicBezTo>
                <a:cubicBezTo>
                  <a:pt x="17434" y="11359"/>
                  <a:pt x="17372" y="11413"/>
                  <a:pt x="17273" y="11366"/>
                </a:cubicBezTo>
                <a:lnTo>
                  <a:pt x="17158" y="11311"/>
                </a:lnTo>
                <a:lnTo>
                  <a:pt x="17312" y="11726"/>
                </a:lnTo>
                <a:cubicBezTo>
                  <a:pt x="17396" y="11954"/>
                  <a:pt x="17524" y="12305"/>
                  <a:pt x="17595" y="12505"/>
                </a:cubicBezTo>
                <a:cubicBezTo>
                  <a:pt x="17737" y="12901"/>
                  <a:pt x="17779" y="12955"/>
                  <a:pt x="17779" y="12736"/>
                </a:cubicBezTo>
                <a:cubicBezTo>
                  <a:pt x="17779" y="12658"/>
                  <a:pt x="17816" y="12524"/>
                  <a:pt x="17860" y="12438"/>
                </a:cubicBezTo>
                <a:cubicBezTo>
                  <a:pt x="17938" y="12287"/>
                  <a:pt x="19948" y="9611"/>
                  <a:pt x="20173" y="9360"/>
                </a:cubicBezTo>
                <a:cubicBezTo>
                  <a:pt x="20261" y="9261"/>
                  <a:pt x="20300" y="9254"/>
                  <a:pt x="20361" y="9324"/>
                </a:cubicBezTo>
                <a:cubicBezTo>
                  <a:pt x="20482" y="9465"/>
                  <a:pt x="20428" y="9259"/>
                  <a:pt x="20133" y="8461"/>
                </a:cubicBezTo>
                <a:cubicBezTo>
                  <a:pt x="19984" y="8059"/>
                  <a:pt x="19910" y="7883"/>
                  <a:pt x="19879" y="7869"/>
                </a:cubicBezTo>
                <a:close/>
                <a:moveTo>
                  <a:pt x="18606" y="13792"/>
                </a:moveTo>
                <a:cubicBezTo>
                  <a:pt x="18568" y="13777"/>
                  <a:pt x="18568" y="13812"/>
                  <a:pt x="18577" y="13888"/>
                </a:cubicBezTo>
                <a:cubicBezTo>
                  <a:pt x="18589" y="13991"/>
                  <a:pt x="18540" y="14293"/>
                  <a:pt x="18439" y="14721"/>
                </a:cubicBezTo>
                <a:cubicBezTo>
                  <a:pt x="18238" y="15571"/>
                  <a:pt x="18160" y="16328"/>
                  <a:pt x="18183" y="17211"/>
                </a:cubicBezTo>
                <a:cubicBezTo>
                  <a:pt x="18214" y="18401"/>
                  <a:pt x="18420" y="19190"/>
                  <a:pt x="18788" y="19532"/>
                </a:cubicBezTo>
                <a:cubicBezTo>
                  <a:pt x="19030" y="19757"/>
                  <a:pt x="19469" y="19727"/>
                  <a:pt x="19699" y="19470"/>
                </a:cubicBezTo>
                <a:cubicBezTo>
                  <a:pt x="20007" y="19126"/>
                  <a:pt x="20121" y="18597"/>
                  <a:pt x="20249" y="16918"/>
                </a:cubicBezTo>
                <a:cubicBezTo>
                  <a:pt x="20332" y="15830"/>
                  <a:pt x="20354" y="15680"/>
                  <a:pt x="20458" y="15477"/>
                </a:cubicBezTo>
                <a:cubicBezTo>
                  <a:pt x="20618" y="15165"/>
                  <a:pt x="20876" y="15396"/>
                  <a:pt x="20986" y="15951"/>
                </a:cubicBezTo>
                <a:cubicBezTo>
                  <a:pt x="21051" y="16281"/>
                  <a:pt x="21047" y="17163"/>
                  <a:pt x="20980" y="17654"/>
                </a:cubicBezTo>
                <a:cubicBezTo>
                  <a:pt x="20914" y="18134"/>
                  <a:pt x="20727" y="18740"/>
                  <a:pt x="20577" y="18962"/>
                </a:cubicBezTo>
                <a:lnTo>
                  <a:pt x="20465" y="19125"/>
                </a:lnTo>
                <a:lnTo>
                  <a:pt x="20813" y="19481"/>
                </a:lnTo>
                <a:cubicBezTo>
                  <a:pt x="21004" y="19677"/>
                  <a:pt x="21172" y="19840"/>
                  <a:pt x="21187" y="19841"/>
                </a:cubicBezTo>
                <a:cubicBezTo>
                  <a:pt x="21202" y="19842"/>
                  <a:pt x="21206" y="19763"/>
                  <a:pt x="21195" y="19667"/>
                </a:cubicBezTo>
                <a:cubicBezTo>
                  <a:pt x="21181" y="19552"/>
                  <a:pt x="21228" y="19241"/>
                  <a:pt x="21332" y="18758"/>
                </a:cubicBezTo>
                <a:cubicBezTo>
                  <a:pt x="21419" y="18354"/>
                  <a:pt x="21510" y="17805"/>
                  <a:pt x="21535" y="17539"/>
                </a:cubicBezTo>
                <a:cubicBezTo>
                  <a:pt x="21598" y="16869"/>
                  <a:pt x="21566" y="15884"/>
                  <a:pt x="21464" y="15373"/>
                </a:cubicBezTo>
                <a:cubicBezTo>
                  <a:pt x="21216" y="14127"/>
                  <a:pt x="20425" y="13700"/>
                  <a:pt x="19960" y="14561"/>
                </a:cubicBezTo>
                <a:cubicBezTo>
                  <a:pt x="19752" y="14946"/>
                  <a:pt x="19686" y="15291"/>
                  <a:pt x="19587" y="16511"/>
                </a:cubicBezTo>
                <a:cubicBezTo>
                  <a:pt x="19539" y="17108"/>
                  <a:pt x="19482" y="17735"/>
                  <a:pt x="19461" y="17904"/>
                </a:cubicBezTo>
                <a:cubicBezTo>
                  <a:pt x="19353" y="18768"/>
                  <a:pt x="18865" y="18557"/>
                  <a:pt x="18744" y="17594"/>
                </a:cubicBezTo>
                <a:cubicBezTo>
                  <a:pt x="18611" y="16535"/>
                  <a:pt x="18890" y="14822"/>
                  <a:pt x="19235" y="14574"/>
                </a:cubicBezTo>
                <a:lnTo>
                  <a:pt x="19371" y="14476"/>
                </a:lnTo>
                <a:lnTo>
                  <a:pt x="19264" y="14380"/>
                </a:lnTo>
                <a:cubicBezTo>
                  <a:pt x="19205" y="14327"/>
                  <a:pt x="19022" y="14158"/>
                  <a:pt x="18857" y="14005"/>
                </a:cubicBezTo>
                <a:cubicBezTo>
                  <a:pt x="18717" y="13875"/>
                  <a:pt x="18643" y="13808"/>
                  <a:pt x="18606" y="13792"/>
                </a:cubicBezTo>
                <a:close/>
                <a:moveTo>
                  <a:pt x="2682" y="14271"/>
                </a:moveTo>
                <a:cubicBezTo>
                  <a:pt x="2664" y="14271"/>
                  <a:pt x="2618" y="14337"/>
                  <a:pt x="2580" y="14418"/>
                </a:cubicBezTo>
                <a:cubicBezTo>
                  <a:pt x="2528" y="14530"/>
                  <a:pt x="2438" y="14576"/>
                  <a:pt x="2196" y="14614"/>
                </a:cubicBezTo>
                <a:cubicBezTo>
                  <a:pt x="2022" y="14642"/>
                  <a:pt x="1844" y="14681"/>
                  <a:pt x="1800" y="14701"/>
                </a:cubicBezTo>
                <a:cubicBezTo>
                  <a:pt x="1749" y="14724"/>
                  <a:pt x="1692" y="14676"/>
                  <a:pt x="1645" y="14574"/>
                </a:cubicBezTo>
                <a:cubicBezTo>
                  <a:pt x="1604" y="14484"/>
                  <a:pt x="1562" y="14429"/>
                  <a:pt x="1552" y="14450"/>
                </a:cubicBezTo>
                <a:cubicBezTo>
                  <a:pt x="1537" y="14482"/>
                  <a:pt x="1663" y="16955"/>
                  <a:pt x="1698" y="17306"/>
                </a:cubicBezTo>
                <a:cubicBezTo>
                  <a:pt x="1705" y="17380"/>
                  <a:pt x="1679" y="17530"/>
                  <a:pt x="1639" y="17640"/>
                </a:cubicBezTo>
                <a:lnTo>
                  <a:pt x="1567" y="17840"/>
                </a:lnTo>
                <a:lnTo>
                  <a:pt x="1884" y="17790"/>
                </a:lnTo>
                <a:cubicBezTo>
                  <a:pt x="2301" y="17725"/>
                  <a:pt x="2308" y="17719"/>
                  <a:pt x="2204" y="17496"/>
                </a:cubicBezTo>
                <a:cubicBezTo>
                  <a:pt x="2121" y="17315"/>
                  <a:pt x="2082" y="16892"/>
                  <a:pt x="2064" y="15972"/>
                </a:cubicBezTo>
                <a:lnTo>
                  <a:pt x="2059" y="15703"/>
                </a:lnTo>
                <a:lnTo>
                  <a:pt x="2288" y="15662"/>
                </a:lnTo>
                <a:lnTo>
                  <a:pt x="2518" y="15623"/>
                </a:lnTo>
                <a:lnTo>
                  <a:pt x="2618" y="15963"/>
                </a:lnTo>
                <a:cubicBezTo>
                  <a:pt x="2787" y="16540"/>
                  <a:pt x="2845" y="17018"/>
                  <a:pt x="2845" y="17829"/>
                </a:cubicBezTo>
                <a:cubicBezTo>
                  <a:pt x="2845" y="18711"/>
                  <a:pt x="2786" y="19010"/>
                  <a:pt x="2503" y="19559"/>
                </a:cubicBezTo>
                <a:cubicBezTo>
                  <a:pt x="2282" y="19989"/>
                  <a:pt x="2062" y="20151"/>
                  <a:pt x="1695" y="20151"/>
                </a:cubicBezTo>
                <a:cubicBezTo>
                  <a:pt x="1234" y="20151"/>
                  <a:pt x="869" y="19710"/>
                  <a:pt x="663" y="18903"/>
                </a:cubicBezTo>
                <a:cubicBezTo>
                  <a:pt x="563" y="18514"/>
                  <a:pt x="556" y="18435"/>
                  <a:pt x="556" y="17636"/>
                </a:cubicBezTo>
                <a:cubicBezTo>
                  <a:pt x="556" y="16883"/>
                  <a:pt x="566" y="16741"/>
                  <a:pt x="645" y="16399"/>
                </a:cubicBezTo>
                <a:cubicBezTo>
                  <a:pt x="695" y="16186"/>
                  <a:pt x="771" y="15977"/>
                  <a:pt x="816" y="15935"/>
                </a:cubicBezTo>
                <a:cubicBezTo>
                  <a:pt x="860" y="15893"/>
                  <a:pt x="896" y="15837"/>
                  <a:pt x="896" y="15811"/>
                </a:cubicBezTo>
                <a:cubicBezTo>
                  <a:pt x="896" y="15784"/>
                  <a:pt x="804" y="15699"/>
                  <a:pt x="690" y="15623"/>
                </a:cubicBezTo>
                <a:cubicBezTo>
                  <a:pt x="577" y="15547"/>
                  <a:pt x="400" y="15421"/>
                  <a:pt x="295" y="15345"/>
                </a:cubicBezTo>
                <a:lnTo>
                  <a:pt x="106" y="15205"/>
                </a:lnTo>
                <a:lnTo>
                  <a:pt x="128" y="15458"/>
                </a:lnTo>
                <a:cubicBezTo>
                  <a:pt x="142" y="15610"/>
                  <a:pt x="121" y="15958"/>
                  <a:pt x="76" y="16337"/>
                </a:cubicBezTo>
                <a:cubicBezTo>
                  <a:pt x="23" y="16787"/>
                  <a:pt x="-2" y="17232"/>
                  <a:pt x="0" y="17659"/>
                </a:cubicBezTo>
                <a:cubicBezTo>
                  <a:pt x="7" y="19510"/>
                  <a:pt x="507" y="21045"/>
                  <a:pt x="1298" y="21431"/>
                </a:cubicBezTo>
                <a:cubicBezTo>
                  <a:pt x="1574" y="21565"/>
                  <a:pt x="2041" y="21509"/>
                  <a:pt x="2347" y="21305"/>
                </a:cubicBezTo>
                <a:cubicBezTo>
                  <a:pt x="3009" y="20863"/>
                  <a:pt x="3400" y="19689"/>
                  <a:pt x="3400" y="18147"/>
                </a:cubicBezTo>
                <a:cubicBezTo>
                  <a:pt x="3400" y="17367"/>
                  <a:pt x="3350" y="16802"/>
                  <a:pt x="3220" y="16119"/>
                </a:cubicBezTo>
                <a:cubicBezTo>
                  <a:pt x="3109" y="15540"/>
                  <a:pt x="2740" y="14271"/>
                  <a:pt x="2682" y="14271"/>
                </a:cubicBezTo>
                <a:close/>
              </a:path>
            </a:pathLst>
          </a:custGeom>
          <a:ln w="12700">
            <a:miter lim="400000"/>
          </a:ln>
        </p:spPr>
      </p:pic>
      <p:sp>
        <p:nvSpPr>
          <p:cNvPr id="57" name="Genesis =&gt; The Book of Foundations"/>
          <p:cNvSpPr txBox="1"/>
          <p:nvPr/>
        </p:nvSpPr>
        <p:spPr>
          <a:xfrm>
            <a:off x="1539264" y="9081694"/>
            <a:ext cx="11516529" cy="7493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a:defRPr sz="4500">
                <a:latin typeface="Abadi MT Condensed Extra Bold"/>
                <a:ea typeface="Abadi MT Condensed Extra Bold"/>
                <a:cs typeface="Abadi MT Condensed Extra Bold"/>
                <a:sym typeface="Abadi MT Condensed Extra Bold"/>
              </a:defRPr>
            </a:lvl1pPr>
          </a:lstStyle>
          <a:p>
            <a:pPr/>
            <a:r>
              <a:t>Genesis =&gt; The Book of Foundations</a:t>
            </a:r>
          </a:p>
        </p:txBody>
      </p:sp>
      <p:grpSp>
        <p:nvGrpSpPr>
          <p:cNvPr id="60" name="Group"/>
          <p:cNvGrpSpPr/>
          <p:nvPr/>
        </p:nvGrpSpPr>
        <p:grpSpPr>
          <a:xfrm>
            <a:off x="4238198" y="1940883"/>
            <a:ext cx="5795600" cy="2947825"/>
            <a:chOff x="0" y="0"/>
            <a:chExt cx="5795598" cy="2947824"/>
          </a:xfrm>
        </p:grpSpPr>
        <p:sp>
          <p:nvSpPr>
            <p:cNvPr id="58" name="Oval"/>
            <p:cNvSpPr/>
            <p:nvPr/>
          </p:nvSpPr>
          <p:spPr>
            <a:xfrm>
              <a:off x="0" y="0"/>
              <a:ext cx="5795599" cy="2947825"/>
            </a:xfrm>
            <a:prstGeom prst="ellipse">
              <a:avLst/>
            </a:prstGeom>
            <a:blipFill rotWithShape="1">
              <a:blip r:embed="rId4">
                <a:alphaModFix amt="49272"/>
              </a:blip>
              <a:srcRect l="0" t="0" r="0" b="0"/>
              <a:tile tx="0" ty="0" sx="100000" sy="100000" flip="none" algn="tl"/>
            </a:blipFill>
            <a:ln w="12700" cap="flat">
              <a:noFill/>
              <a:miter lim="400000"/>
            </a:ln>
            <a:effectLst>
              <a:outerShdw sx="100000" sy="100000" kx="0" ky="0" algn="b" rotWithShape="0" blurRad="279400" dist="77199" dir="15350198">
                <a:srgbClr val="000000">
                  <a:alpha val="56505"/>
                </a:srgbClr>
              </a:outerShdw>
            </a:effectLst>
          </p:spPr>
          <p:txBody>
            <a:bodyPr wrap="square" lIns="50800" tIns="50800" rIns="50800" bIns="50800" numCol="1" anchor="ctr">
              <a:noAutofit/>
            </a:bodyPr>
            <a:lstStyle/>
            <a:p>
              <a:pPr>
                <a:defRPr sz="2400">
                  <a:solidFill>
                    <a:srgbClr val="FFFFFF"/>
                  </a:solidFill>
                </a:defRPr>
              </a:pPr>
            </a:p>
          </p:txBody>
        </p:sp>
        <p:sp>
          <p:nvSpPr>
            <p:cNvPr id="59" name="Grace"/>
            <p:cNvSpPr txBox="1"/>
            <p:nvPr/>
          </p:nvSpPr>
          <p:spPr>
            <a:xfrm>
              <a:off x="671780" y="359401"/>
              <a:ext cx="4498703" cy="2095501"/>
            </a:xfrm>
            <a:prstGeom prst="rect">
              <a:avLst/>
            </a:prstGeom>
            <a:noFill/>
            <a:ln w="12700" cap="flat">
              <a:noFill/>
              <a:miter lim="400000"/>
            </a:ln>
            <a:effectLst>
              <a:outerShdw sx="100000" sy="100000" kx="0" ky="0" algn="b" rotWithShape="0" blurRad="279400" dist="77199" dir="15350198">
                <a:srgbClr val="DCDEE0">
                  <a:alpha val="56505"/>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3300">
                  <a:latin typeface="Harrington"/>
                  <a:ea typeface="Harrington"/>
                  <a:cs typeface="Harrington"/>
                  <a:sym typeface="Harrington"/>
                </a:defRPr>
              </a:lvl1pPr>
            </a:lstStyle>
            <a:p>
              <a:pPr/>
              <a:r>
                <a:t>Grace</a:t>
              </a:r>
            </a:p>
          </p:txBody>
        </p:sp>
      </p:grpSp>
      <p:grpSp>
        <p:nvGrpSpPr>
          <p:cNvPr id="63" name="Group"/>
          <p:cNvGrpSpPr/>
          <p:nvPr/>
        </p:nvGrpSpPr>
        <p:grpSpPr>
          <a:xfrm>
            <a:off x="2433260" y="4612829"/>
            <a:ext cx="2220397" cy="2439762"/>
            <a:chOff x="0" y="0"/>
            <a:chExt cx="2220396" cy="2439761"/>
          </a:xfrm>
        </p:grpSpPr>
        <p:sp>
          <p:nvSpPr>
            <p:cNvPr id="61" name="Adam/Eve (2-4)"/>
            <p:cNvSpPr txBox="1"/>
            <p:nvPr/>
          </p:nvSpPr>
          <p:spPr>
            <a:xfrm>
              <a:off x="0" y="1398361"/>
              <a:ext cx="1804939" cy="1041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3100">
                  <a:latin typeface="Helvetica"/>
                  <a:ea typeface="Helvetica"/>
                  <a:cs typeface="Helvetica"/>
                  <a:sym typeface="Helvetica"/>
                </a:defRPr>
              </a:lvl1pPr>
            </a:lstStyle>
            <a:p>
              <a:pPr/>
              <a:r>
                <a:t>Adam/Eve (2-4)</a:t>
              </a:r>
            </a:p>
          </p:txBody>
        </p:sp>
        <p:sp>
          <p:nvSpPr>
            <p:cNvPr id="62" name="Line"/>
            <p:cNvSpPr/>
            <p:nvPr/>
          </p:nvSpPr>
          <p:spPr>
            <a:xfrm flipV="1">
              <a:off x="1000247" y="0"/>
              <a:ext cx="1220150" cy="1220149"/>
            </a:xfrm>
            <a:prstGeom prst="line">
              <a:avLst/>
            </a:prstGeom>
            <a:noFill/>
            <a:ln w="101600" cap="flat">
              <a:solidFill>
                <a:srgbClr val="B50012"/>
              </a:solidFill>
              <a:prstDash val="solid"/>
              <a:miter lim="400000"/>
              <a:headEnd type="oval" w="med" len="med"/>
            </a:ln>
            <a:effectLst/>
          </p:spPr>
          <p:txBody>
            <a:bodyPr wrap="square" lIns="50800" tIns="50800" rIns="50800" bIns="50800" numCol="1" anchor="ctr">
              <a:noAutofit/>
            </a:bodyPr>
            <a:lstStyle/>
            <a:p>
              <a:pPr>
                <a:defRPr sz="2400"/>
              </a:pPr>
            </a:p>
          </p:txBody>
        </p:sp>
      </p:grpSp>
      <p:grpSp>
        <p:nvGrpSpPr>
          <p:cNvPr id="66" name="Group"/>
          <p:cNvGrpSpPr/>
          <p:nvPr/>
        </p:nvGrpSpPr>
        <p:grpSpPr>
          <a:xfrm>
            <a:off x="4238198" y="4912699"/>
            <a:ext cx="1740104" cy="2609792"/>
            <a:chOff x="0" y="0"/>
            <a:chExt cx="1740103" cy="2609791"/>
          </a:xfrm>
        </p:grpSpPr>
        <p:sp>
          <p:nvSpPr>
            <p:cNvPr id="64" name="Noah/Flood (6-10)"/>
            <p:cNvSpPr txBox="1"/>
            <p:nvPr/>
          </p:nvSpPr>
          <p:spPr>
            <a:xfrm>
              <a:off x="0" y="1098491"/>
              <a:ext cx="1740104" cy="151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3100">
                  <a:latin typeface="Helvetica"/>
                  <a:ea typeface="Helvetica"/>
                  <a:cs typeface="Helvetica"/>
                  <a:sym typeface="Helvetica"/>
                </a:defRPr>
              </a:lvl1pPr>
            </a:lstStyle>
            <a:p>
              <a:pPr/>
              <a:r>
                <a:t>Noah/Flood (6-10)</a:t>
              </a:r>
            </a:p>
          </p:txBody>
        </p:sp>
        <p:sp>
          <p:nvSpPr>
            <p:cNvPr id="65" name="Line"/>
            <p:cNvSpPr/>
            <p:nvPr/>
          </p:nvSpPr>
          <p:spPr>
            <a:xfrm flipV="1">
              <a:off x="897320" y="-1"/>
              <a:ext cx="469008" cy="912435"/>
            </a:xfrm>
            <a:prstGeom prst="line">
              <a:avLst/>
            </a:prstGeom>
            <a:noFill/>
            <a:ln w="101600" cap="flat">
              <a:solidFill>
                <a:srgbClr val="B50012"/>
              </a:solidFill>
              <a:prstDash val="solid"/>
              <a:miter lim="400000"/>
              <a:headEnd type="oval" w="med" len="med"/>
            </a:ln>
            <a:effectLst/>
          </p:spPr>
          <p:txBody>
            <a:bodyPr wrap="square" lIns="50800" tIns="50800" rIns="50800" bIns="50800" numCol="1" anchor="ctr">
              <a:noAutofit/>
            </a:bodyPr>
            <a:lstStyle/>
            <a:p>
              <a:pPr>
                <a:defRPr sz="2400"/>
              </a:pPr>
            </a:p>
          </p:txBody>
        </p:sp>
      </p:grpSp>
      <p:grpSp>
        <p:nvGrpSpPr>
          <p:cNvPr id="69" name="Group"/>
          <p:cNvGrpSpPr/>
          <p:nvPr/>
        </p:nvGrpSpPr>
        <p:grpSpPr>
          <a:xfrm>
            <a:off x="5767234" y="5150053"/>
            <a:ext cx="1573600" cy="1902538"/>
            <a:chOff x="0" y="0"/>
            <a:chExt cx="1573598" cy="1902536"/>
          </a:xfrm>
        </p:grpSpPr>
        <p:sp>
          <p:nvSpPr>
            <p:cNvPr id="67" name="Babel (11)"/>
            <p:cNvSpPr txBox="1"/>
            <p:nvPr/>
          </p:nvSpPr>
          <p:spPr>
            <a:xfrm>
              <a:off x="0" y="861136"/>
              <a:ext cx="1573599" cy="1041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3100">
                  <a:latin typeface="Helvetica"/>
                  <a:ea typeface="Helvetica"/>
                  <a:cs typeface="Helvetica"/>
                  <a:sym typeface="Helvetica"/>
                </a:defRPr>
              </a:lvl1pPr>
            </a:lstStyle>
            <a:p>
              <a:pPr/>
              <a:r>
                <a:t>Babel (11)</a:t>
              </a:r>
            </a:p>
          </p:txBody>
        </p:sp>
        <p:sp>
          <p:nvSpPr>
            <p:cNvPr id="68" name="Line"/>
            <p:cNvSpPr/>
            <p:nvPr/>
          </p:nvSpPr>
          <p:spPr>
            <a:xfrm flipV="1">
              <a:off x="698381" y="0"/>
              <a:ext cx="171388" cy="680182"/>
            </a:xfrm>
            <a:prstGeom prst="line">
              <a:avLst/>
            </a:prstGeom>
            <a:noFill/>
            <a:ln w="101600" cap="flat">
              <a:solidFill>
                <a:srgbClr val="B50012"/>
              </a:solidFill>
              <a:prstDash val="solid"/>
              <a:miter lim="400000"/>
              <a:headEnd type="oval" w="med" len="med"/>
            </a:ln>
            <a:effectLst/>
          </p:spPr>
          <p:txBody>
            <a:bodyPr wrap="square" lIns="50800" tIns="50800" rIns="50800" bIns="50800" numCol="1" anchor="ctr">
              <a:noAutofit/>
            </a:bodyPr>
            <a:lstStyle/>
            <a:p>
              <a:pPr>
                <a:defRPr sz="2400"/>
              </a:pPr>
            </a:p>
          </p:txBody>
        </p:sp>
      </p:grpSp>
      <p:grpSp>
        <p:nvGrpSpPr>
          <p:cNvPr id="72" name="Group"/>
          <p:cNvGrpSpPr/>
          <p:nvPr/>
        </p:nvGrpSpPr>
        <p:grpSpPr>
          <a:xfrm>
            <a:off x="7281297" y="5074349"/>
            <a:ext cx="1740104" cy="1978243"/>
            <a:chOff x="0" y="0"/>
            <a:chExt cx="1740103" cy="1978241"/>
          </a:xfrm>
        </p:grpSpPr>
        <p:sp>
          <p:nvSpPr>
            <p:cNvPr id="70" name="Abram (12-22)"/>
            <p:cNvSpPr txBox="1"/>
            <p:nvPr/>
          </p:nvSpPr>
          <p:spPr>
            <a:xfrm>
              <a:off x="0" y="936841"/>
              <a:ext cx="1740104" cy="1041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3100">
                  <a:latin typeface="Helvetica"/>
                  <a:ea typeface="Helvetica"/>
                  <a:cs typeface="Helvetica"/>
                  <a:sym typeface="Helvetica"/>
                </a:defRPr>
              </a:lvl1pPr>
            </a:lstStyle>
            <a:p>
              <a:pPr/>
              <a:r>
                <a:t>Abram (12-22)</a:t>
              </a:r>
            </a:p>
          </p:txBody>
        </p:sp>
        <p:sp>
          <p:nvSpPr>
            <p:cNvPr id="71" name="Line"/>
            <p:cNvSpPr/>
            <p:nvPr/>
          </p:nvSpPr>
          <p:spPr>
            <a:xfrm flipH="1" flipV="1">
              <a:off x="559057" y="-1"/>
              <a:ext cx="163845" cy="762032"/>
            </a:xfrm>
            <a:prstGeom prst="line">
              <a:avLst/>
            </a:prstGeom>
            <a:noFill/>
            <a:ln w="101600" cap="flat">
              <a:solidFill>
                <a:srgbClr val="B50012"/>
              </a:solidFill>
              <a:prstDash val="solid"/>
              <a:miter lim="400000"/>
              <a:headEnd type="oval" w="med" len="med"/>
            </a:ln>
            <a:effectLst/>
          </p:spPr>
          <p:txBody>
            <a:bodyPr wrap="square" lIns="50800" tIns="50800" rIns="50800" bIns="50800" numCol="1" anchor="ctr">
              <a:noAutofit/>
            </a:bodyPr>
            <a:lstStyle/>
            <a:p>
              <a:pPr>
                <a:defRPr sz="2400"/>
              </a:pPr>
            </a:p>
          </p:txBody>
        </p:sp>
      </p:grpSp>
      <p:grpSp>
        <p:nvGrpSpPr>
          <p:cNvPr id="75" name="Group"/>
          <p:cNvGrpSpPr/>
          <p:nvPr/>
        </p:nvGrpSpPr>
        <p:grpSpPr>
          <a:xfrm>
            <a:off x="8948687" y="4769526"/>
            <a:ext cx="2078839" cy="2752965"/>
            <a:chOff x="0" y="0"/>
            <a:chExt cx="2078837" cy="2752964"/>
          </a:xfrm>
        </p:grpSpPr>
        <p:sp>
          <p:nvSpPr>
            <p:cNvPr id="73" name="Isaac/Jacob (21-36)"/>
            <p:cNvSpPr txBox="1"/>
            <p:nvPr/>
          </p:nvSpPr>
          <p:spPr>
            <a:xfrm>
              <a:off x="0" y="1241664"/>
              <a:ext cx="2078838" cy="151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3100">
                  <a:latin typeface="Helvetica"/>
                  <a:ea typeface="Helvetica"/>
                  <a:cs typeface="Helvetica"/>
                  <a:sym typeface="Helvetica"/>
                </a:defRPr>
              </a:lvl1pPr>
            </a:lstStyle>
            <a:p>
              <a:pPr/>
              <a:r>
                <a:t>Isaac/Jacob (21-36)</a:t>
              </a:r>
            </a:p>
          </p:txBody>
        </p:sp>
        <p:sp>
          <p:nvSpPr>
            <p:cNvPr id="74" name="Line"/>
            <p:cNvSpPr/>
            <p:nvPr/>
          </p:nvSpPr>
          <p:spPr>
            <a:xfrm flipH="1" flipV="1">
              <a:off x="196073" y="-1"/>
              <a:ext cx="685097" cy="1065134"/>
            </a:xfrm>
            <a:prstGeom prst="line">
              <a:avLst/>
            </a:prstGeom>
            <a:noFill/>
            <a:ln w="101600" cap="flat">
              <a:solidFill>
                <a:srgbClr val="B50012"/>
              </a:solidFill>
              <a:prstDash val="solid"/>
              <a:miter lim="400000"/>
              <a:headEnd type="oval" w="med" len="med"/>
            </a:ln>
            <a:effectLst/>
          </p:spPr>
          <p:txBody>
            <a:bodyPr wrap="square" lIns="50800" tIns="50800" rIns="50800" bIns="50800" numCol="1" anchor="ctr">
              <a:noAutofit/>
            </a:bodyPr>
            <a:lstStyle/>
            <a:p>
              <a:pPr>
                <a:defRPr sz="2400"/>
              </a:pPr>
            </a:p>
          </p:txBody>
        </p:sp>
      </p:grpSp>
      <p:grpSp>
        <p:nvGrpSpPr>
          <p:cNvPr id="78" name="Group"/>
          <p:cNvGrpSpPr/>
          <p:nvPr/>
        </p:nvGrpSpPr>
        <p:grpSpPr>
          <a:xfrm>
            <a:off x="10003206" y="4298881"/>
            <a:ext cx="2724319" cy="2753711"/>
            <a:chOff x="0" y="0"/>
            <a:chExt cx="2724317" cy="2753709"/>
          </a:xfrm>
        </p:grpSpPr>
        <p:sp>
          <p:nvSpPr>
            <p:cNvPr id="76" name="Joseph (37-50)"/>
            <p:cNvSpPr txBox="1"/>
            <p:nvPr/>
          </p:nvSpPr>
          <p:spPr>
            <a:xfrm>
              <a:off x="645480" y="1712309"/>
              <a:ext cx="2078838" cy="1041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defRPr b="1" sz="3100">
                  <a:latin typeface="Helvetica"/>
                  <a:ea typeface="Helvetica"/>
                  <a:cs typeface="Helvetica"/>
                  <a:sym typeface="Helvetica"/>
                </a:defRPr>
              </a:pPr>
              <a:r>
                <a:t>Joseph</a:t>
              </a:r>
              <a:br/>
              <a:r>
                <a:t>(37-50)</a:t>
              </a:r>
            </a:p>
          </p:txBody>
        </p:sp>
        <p:sp>
          <p:nvSpPr>
            <p:cNvPr id="77" name="Line"/>
            <p:cNvSpPr/>
            <p:nvPr/>
          </p:nvSpPr>
          <p:spPr>
            <a:xfrm flipH="1" flipV="1">
              <a:off x="-1" y="-1"/>
              <a:ext cx="1524510" cy="1524510"/>
            </a:xfrm>
            <a:prstGeom prst="line">
              <a:avLst/>
            </a:prstGeom>
            <a:noFill/>
            <a:ln w="101600" cap="flat">
              <a:solidFill>
                <a:srgbClr val="B50012"/>
              </a:solidFill>
              <a:prstDash val="solid"/>
              <a:miter lim="400000"/>
              <a:headEnd type="oval" w="med" len="med"/>
            </a:ln>
            <a:effectLst/>
          </p:spPr>
          <p:txBody>
            <a:bodyPr wrap="square" lIns="50800" tIns="50800" rIns="50800" bIns="50800" numCol="1" anchor="ctr">
              <a:noAutofit/>
            </a:bodyPr>
            <a:lstStyle/>
            <a:p>
              <a:pPr>
                <a:defRPr sz="2400"/>
              </a:pPr>
            </a:p>
          </p:txBody>
        </p:sp>
      </p:grpSp>
      <p:sp>
        <p:nvSpPr>
          <p:cNvPr id="79" name="Offers up his son"/>
          <p:cNvSpPr txBox="1"/>
          <p:nvPr/>
        </p:nvSpPr>
        <p:spPr>
          <a:xfrm>
            <a:off x="7177716" y="7465844"/>
            <a:ext cx="1674906" cy="970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z="3300">
                <a:solidFill>
                  <a:schemeClr val="accent6">
                    <a:lumOff val="-8741"/>
                  </a:schemeClr>
                </a:solidFill>
                <a:effectLst>
                  <a:outerShdw sx="100000" sy="100000" kx="0" ky="0" algn="b" rotWithShape="0" blurRad="12700" dist="12700" dir="18900000">
                    <a:srgbClr val="000000">
                      <a:alpha val="60000"/>
                    </a:srgbClr>
                  </a:outerShdw>
                </a:effectLst>
                <a:latin typeface="Abadi MT Condensed Extra Bold"/>
                <a:ea typeface="Abadi MT Condensed Extra Bold"/>
                <a:cs typeface="Abadi MT Condensed Extra Bold"/>
                <a:sym typeface="Abadi MT Condensed Extra Bold"/>
              </a:defRPr>
            </a:lvl1pPr>
          </a:lstStyle>
          <a:p>
            <a:pPr/>
            <a:r>
              <a:t>Offers up his son</a:t>
            </a:r>
          </a:p>
        </p:txBody>
      </p:sp>
      <p:sp>
        <p:nvSpPr>
          <p:cNvPr id="80" name="Sends son away"/>
          <p:cNvSpPr txBox="1"/>
          <p:nvPr/>
        </p:nvSpPr>
        <p:spPr>
          <a:xfrm>
            <a:off x="9150653" y="7465844"/>
            <a:ext cx="1674907" cy="970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z="3300">
                <a:solidFill>
                  <a:schemeClr val="accent6">
                    <a:lumOff val="-8741"/>
                  </a:schemeClr>
                </a:solidFill>
                <a:effectLst>
                  <a:outerShdw sx="100000" sy="100000" kx="0" ky="0" algn="b" rotWithShape="0" blurRad="12700" dist="12700" dir="18900000">
                    <a:srgbClr val="000000">
                      <a:alpha val="60000"/>
                    </a:srgbClr>
                  </a:outerShdw>
                </a:effectLst>
                <a:latin typeface="Abadi MT Condensed Extra Bold"/>
                <a:ea typeface="Abadi MT Condensed Extra Bold"/>
                <a:cs typeface="Abadi MT Condensed Extra Bold"/>
                <a:sym typeface="Abadi MT Condensed Extra Bold"/>
              </a:defRPr>
            </a:lvl1pPr>
          </a:lstStyle>
          <a:p>
            <a:pPr/>
            <a:r>
              <a:t>Sends son away</a:t>
            </a:r>
          </a:p>
        </p:txBody>
      </p:sp>
      <p:grpSp>
        <p:nvGrpSpPr>
          <p:cNvPr id="83" name="Group"/>
          <p:cNvGrpSpPr/>
          <p:nvPr/>
        </p:nvGrpSpPr>
        <p:grpSpPr>
          <a:xfrm>
            <a:off x="11002126" y="7014491"/>
            <a:ext cx="1497013" cy="1421634"/>
            <a:chOff x="0" y="0"/>
            <a:chExt cx="1497012" cy="1421633"/>
          </a:xfrm>
        </p:grpSpPr>
        <p:sp>
          <p:nvSpPr>
            <p:cNvPr id="81" name="Star"/>
            <p:cNvSpPr/>
            <p:nvPr/>
          </p:nvSpPr>
          <p:spPr>
            <a:xfrm>
              <a:off x="408188" y="0"/>
              <a:ext cx="631782" cy="600860"/>
            </a:xfrm>
            <a:prstGeom prst="star5">
              <a:avLst>
                <a:gd name="adj" fmla="val 19100"/>
                <a:gd name="hf" fmla="val 105146"/>
                <a:gd name="vf" fmla="val 110557"/>
              </a:avLst>
            </a:prstGeom>
            <a:solidFill>
              <a:schemeClr val="accent3">
                <a:hueOff val="-333990"/>
                <a:satOff val="3917"/>
                <a:lumOff val="-6666"/>
              </a:schemeClr>
            </a:solidFill>
            <a:ln w="12700" cap="flat">
              <a:noFill/>
              <a:miter lim="400000"/>
            </a:ln>
            <a:effectLst>
              <a:outerShdw sx="100000" sy="100000" kx="0" ky="0" algn="b" rotWithShape="0" blurRad="254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2" name="Type of son"/>
            <p:cNvSpPr txBox="1"/>
            <p:nvPr/>
          </p:nvSpPr>
          <p:spPr>
            <a:xfrm>
              <a:off x="0" y="451353"/>
              <a:ext cx="1497013" cy="970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80000"/>
                </a:lnSpc>
                <a:defRPr sz="3300">
                  <a:solidFill>
                    <a:schemeClr val="accent6">
                      <a:lumOff val="-8741"/>
                    </a:schemeClr>
                  </a:solidFill>
                  <a:effectLst>
                    <a:outerShdw sx="100000" sy="100000" kx="0" ky="0" algn="b" rotWithShape="0" blurRad="12700" dist="12700" dir="18900000">
                      <a:srgbClr val="000000">
                        <a:alpha val="60000"/>
                      </a:srgbClr>
                    </a:outerShdw>
                  </a:effectLst>
                  <a:latin typeface="Abadi MT Condensed Extra Bold"/>
                  <a:ea typeface="Abadi MT Condensed Extra Bold"/>
                  <a:cs typeface="Abadi MT Condensed Extra Bold"/>
                  <a:sym typeface="Abadi MT Condensed Extra Bold"/>
                </a:defRPr>
              </a:lvl1pPr>
            </a:lstStyle>
            <a:p>
              <a:pPr/>
              <a:r>
                <a:t>Type of son</a:t>
              </a:r>
            </a:p>
          </p:txBody>
        </p:sp>
      </p:grpSp>
      <p:sp>
        <p:nvSpPr>
          <p:cNvPr id="84" name="God’s judgments display His holiness and grace."/>
          <p:cNvSpPr txBox="1"/>
          <p:nvPr/>
        </p:nvSpPr>
        <p:spPr>
          <a:xfrm>
            <a:off x="1535305" y="8421294"/>
            <a:ext cx="11546081" cy="685801"/>
          </a:xfrm>
          <a:prstGeom prst="rect">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4000">
                <a:latin typeface="Abadi MT Condensed Extra Bold"/>
                <a:ea typeface="Abadi MT Condensed Extra Bold"/>
                <a:cs typeface="Abadi MT Condensed Extra Bold"/>
                <a:sym typeface="Abadi MT Condensed Extra Bold"/>
              </a:defRPr>
            </a:lvl1pPr>
          </a:lstStyle>
          <a:p>
            <a:pPr/>
            <a:r>
              <a:t>God’s judgments display His holiness and grace.</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56"/>
                                        </p:tgtEl>
                                        <p:attrNameLst>
                                          <p:attrName>style.visibility</p:attrName>
                                        </p:attrNameLst>
                                      </p:cBhvr>
                                      <p:to>
                                        <p:strVal val="visible"/>
                                      </p:to>
                                    </p:set>
                                    <p:animEffect filter="dissolve" transition="in">
                                      <p:cBhvr>
                                        <p:cTn id="7" dur="2750"/>
                                        <p:tgtEl>
                                          <p:spTgt spid="56"/>
                                        </p:tgtEl>
                                      </p:cBhvr>
                                    </p:animEffect>
                                  </p:childTnLst>
                                </p:cTn>
                              </p:par>
                            </p:childTnLst>
                          </p:cTn>
                        </p:par>
                        <p:par>
                          <p:cTn id="8" fill="hold">
                            <p:stCondLst>
                              <p:cond delay="2750"/>
                            </p:stCondLst>
                            <p:childTnLst>
                              <p:par>
                                <p:cTn id="9" presetClass="entr" nodeType="afterEffect" presetSubtype="8" presetID="15" grpId="2" fill="hold">
                                  <p:stCondLst>
                                    <p:cond delay="0"/>
                                  </p:stCondLst>
                                  <p:iterate type="el" backwards="0">
                                    <p:tmAbs val="0"/>
                                  </p:iterate>
                                  <p:childTnLst>
                                    <p:set>
                                      <p:cBhvr>
                                        <p:cTn id="10" fill="hold"/>
                                        <p:tgtEl>
                                          <p:spTgt spid="57"/>
                                        </p:tgtEl>
                                        <p:attrNameLst>
                                          <p:attrName>style.visibility</p:attrName>
                                        </p:attrNameLst>
                                      </p:cBhvr>
                                      <p:to>
                                        <p:strVal val="visible"/>
                                      </p:to>
                                    </p:set>
                                    <p:anim calcmode="lin" valueType="num">
                                      <p:cBhvr>
                                        <p:cTn id="11" dur="1500" fill="hold"/>
                                        <p:tgtEl>
                                          <p:spTgt spid="57"/>
                                        </p:tgtEl>
                                        <p:attrNameLst>
                                          <p:attrName>ppt_w</p:attrName>
                                        </p:attrNameLst>
                                      </p:cBhvr>
                                      <p:tavLst>
                                        <p:tav tm="0">
                                          <p:val>
                                            <p:fltVal val="0"/>
                                          </p:val>
                                        </p:tav>
                                        <p:tav tm="100000">
                                          <p:val>
                                            <p:strVal val="#ppt_w"/>
                                          </p:val>
                                        </p:tav>
                                      </p:tavLst>
                                    </p:anim>
                                    <p:anim calcmode="lin" valueType="num">
                                      <p:cBhvr>
                                        <p:cTn id="12" dur="1500" fill="hold"/>
                                        <p:tgtEl>
                                          <p:spTgt spid="57"/>
                                        </p:tgtEl>
                                        <p:attrNameLst>
                                          <p:attrName>ppt_h</p:attrName>
                                        </p:attrNameLst>
                                      </p:cBhvr>
                                      <p:tavLst>
                                        <p:tav tm="0">
                                          <p:val>
                                            <p:fltVal val="0"/>
                                          </p:val>
                                        </p:tav>
                                        <p:tav tm="100000">
                                          <p:val>
                                            <p:strVal val="#ppt_h"/>
                                          </p:val>
                                        </p:tav>
                                      </p:tavLst>
                                    </p:anim>
                                    <p:anim calcmode="lin" valueType="num">
                                      <p:cBhvr>
                                        <p:cTn id="13" dur="1500" fill="hold"/>
                                        <p:tgtEl>
                                          <p:spTgt spid="57"/>
                                        </p:tgtEl>
                                        <p:attrNameLst>
                                          <p:attrName>ppt_x</p:attrName>
                                        </p:attrNameLst>
                                      </p:cBhvr>
                                      <p:tavLst>
                                        <p:tav tm="0" fmla="#ppt_x+(cos(-2*pi*(1-$))*-#ppt_x-sin(-2*pi*(1-$))*(1-#ppt_y))*(1-$)">
                                          <p:val>
                                            <p:fltVal val="0"/>
                                          </p:val>
                                        </p:tav>
                                        <p:tav tm="100000">
                                          <p:val>
                                            <p:fltVal val="1"/>
                                          </p:val>
                                        </p:tav>
                                      </p:tavLst>
                                    </p:anim>
                                    <p:anim calcmode="lin" valueType="num">
                                      <p:cBhvr>
                                        <p:cTn id="14" dur="1500" fill="hold"/>
                                        <p:tgtEl>
                                          <p:spTgt spid="57"/>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4250"/>
                            </p:stCondLst>
                            <p:childTnLst>
                              <p:par>
                                <p:cTn id="16" presetClass="entr" nodeType="afterEffect" presetID="9" grpId="3" fill="hold">
                                  <p:stCondLst>
                                    <p:cond delay="700"/>
                                  </p:stCondLst>
                                  <p:iterate type="el" backwards="0">
                                    <p:tmAbs val="0"/>
                                  </p:iterate>
                                  <p:childTnLst>
                                    <p:set>
                                      <p:cBhvr>
                                        <p:cTn id="17" fill="hold"/>
                                        <p:tgtEl>
                                          <p:spTgt spid="60"/>
                                        </p:tgtEl>
                                        <p:attrNameLst>
                                          <p:attrName>style.visibility</p:attrName>
                                        </p:attrNameLst>
                                      </p:cBhvr>
                                      <p:to>
                                        <p:strVal val="visible"/>
                                      </p:to>
                                    </p:set>
                                    <p:animEffect filter="dissolve" transition="in">
                                      <p:cBhvr>
                                        <p:cTn id="18" dur="175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4" fill="hold">
                                  <p:stCondLst>
                                    <p:cond delay="0"/>
                                  </p:stCondLst>
                                  <p:iterate type="el" backwards="0">
                                    <p:tmAbs val="0"/>
                                  </p:iterate>
                                  <p:childTnLst>
                                    <p:set>
                                      <p:cBhvr>
                                        <p:cTn id="22" fill="hold"/>
                                        <p:tgtEl>
                                          <p:spTgt spid="63"/>
                                        </p:tgtEl>
                                        <p:attrNameLst>
                                          <p:attrName>style.visibility</p:attrName>
                                        </p:attrNameLst>
                                      </p:cBhvr>
                                      <p:to>
                                        <p:strVal val="visible"/>
                                      </p:to>
                                    </p:set>
                                    <p:animEffect filter="wipe(left)" transition="in">
                                      <p:cBhvr>
                                        <p:cTn id="23" dur="1000"/>
                                        <p:tgtEl>
                                          <p:spTgt spid="63"/>
                                        </p:tgtEl>
                                      </p:cBhvr>
                                    </p:animEffect>
                                  </p:childTnLst>
                                </p:cTn>
                              </p:par>
                            </p:childTnLst>
                          </p:cTn>
                        </p:par>
                        <p:par>
                          <p:cTn id="24" fill="hold">
                            <p:stCondLst>
                              <p:cond delay="1000"/>
                            </p:stCondLst>
                            <p:childTnLst>
                              <p:par>
                                <p:cTn id="25" presetClass="entr" nodeType="afterEffect" presetSubtype="8" presetID="22" grpId="5" fill="hold">
                                  <p:stCondLst>
                                    <p:cond delay="0"/>
                                  </p:stCondLst>
                                  <p:iterate type="el" backwards="0">
                                    <p:tmAbs val="0"/>
                                  </p:iterate>
                                  <p:childTnLst>
                                    <p:set>
                                      <p:cBhvr>
                                        <p:cTn id="26" fill="hold"/>
                                        <p:tgtEl>
                                          <p:spTgt spid="66"/>
                                        </p:tgtEl>
                                        <p:attrNameLst>
                                          <p:attrName>style.visibility</p:attrName>
                                        </p:attrNameLst>
                                      </p:cBhvr>
                                      <p:to>
                                        <p:strVal val="visible"/>
                                      </p:to>
                                    </p:set>
                                    <p:animEffect filter="wipe(left)" transition="in">
                                      <p:cBhvr>
                                        <p:cTn id="27" dur="1000"/>
                                        <p:tgtEl>
                                          <p:spTgt spid="66"/>
                                        </p:tgtEl>
                                      </p:cBhvr>
                                    </p:animEffect>
                                  </p:childTnLst>
                                </p:cTn>
                              </p:par>
                            </p:childTnLst>
                          </p:cTn>
                        </p:par>
                        <p:par>
                          <p:cTn id="28" fill="hold">
                            <p:stCondLst>
                              <p:cond delay="2000"/>
                            </p:stCondLst>
                            <p:childTnLst>
                              <p:par>
                                <p:cTn id="29" presetClass="entr" nodeType="afterEffect" presetSubtype="8" presetID="22" grpId="6" fill="hold">
                                  <p:stCondLst>
                                    <p:cond delay="0"/>
                                  </p:stCondLst>
                                  <p:iterate type="el" backwards="0">
                                    <p:tmAbs val="0"/>
                                  </p:iterate>
                                  <p:childTnLst>
                                    <p:set>
                                      <p:cBhvr>
                                        <p:cTn id="30" fill="hold"/>
                                        <p:tgtEl>
                                          <p:spTgt spid="69"/>
                                        </p:tgtEl>
                                        <p:attrNameLst>
                                          <p:attrName>style.visibility</p:attrName>
                                        </p:attrNameLst>
                                      </p:cBhvr>
                                      <p:to>
                                        <p:strVal val="visible"/>
                                      </p:to>
                                    </p:set>
                                    <p:animEffect filter="wipe(left)" transition="in">
                                      <p:cBhvr>
                                        <p:cTn id="31" dur="1000"/>
                                        <p:tgtEl>
                                          <p:spTgt spid="69"/>
                                        </p:tgtEl>
                                      </p:cBhvr>
                                    </p:animEffect>
                                  </p:childTnLst>
                                </p:cTn>
                              </p:par>
                            </p:childTnLst>
                          </p:cTn>
                        </p:par>
                        <p:par>
                          <p:cTn id="32" fill="hold">
                            <p:stCondLst>
                              <p:cond delay="3000"/>
                            </p:stCondLst>
                            <p:childTnLst>
                              <p:par>
                                <p:cTn id="33" presetClass="entr" nodeType="afterEffect" presetSubtype="8" presetID="22" grpId="7" fill="hold">
                                  <p:stCondLst>
                                    <p:cond delay="0"/>
                                  </p:stCondLst>
                                  <p:iterate type="el" backwards="0">
                                    <p:tmAbs val="0"/>
                                  </p:iterate>
                                  <p:childTnLst>
                                    <p:set>
                                      <p:cBhvr>
                                        <p:cTn id="34" fill="hold"/>
                                        <p:tgtEl>
                                          <p:spTgt spid="72"/>
                                        </p:tgtEl>
                                        <p:attrNameLst>
                                          <p:attrName>style.visibility</p:attrName>
                                        </p:attrNameLst>
                                      </p:cBhvr>
                                      <p:to>
                                        <p:strVal val="visible"/>
                                      </p:to>
                                    </p:set>
                                    <p:animEffect filter="wipe(left)" transition="in">
                                      <p:cBhvr>
                                        <p:cTn id="35" dur="1000"/>
                                        <p:tgtEl>
                                          <p:spTgt spid="72"/>
                                        </p:tgtEl>
                                      </p:cBhvr>
                                    </p:animEffect>
                                  </p:childTnLst>
                                </p:cTn>
                              </p:par>
                            </p:childTnLst>
                          </p:cTn>
                        </p:par>
                        <p:par>
                          <p:cTn id="36" fill="hold">
                            <p:stCondLst>
                              <p:cond delay="4000"/>
                            </p:stCondLst>
                            <p:childTnLst>
                              <p:par>
                                <p:cTn id="37" presetClass="entr" nodeType="afterEffect" presetSubtype="8" presetID="22" grpId="8" fill="hold">
                                  <p:stCondLst>
                                    <p:cond delay="0"/>
                                  </p:stCondLst>
                                  <p:iterate type="el" backwards="0">
                                    <p:tmAbs val="0"/>
                                  </p:iterate>
                                  <p:childTnLst>
                                    <p:set>
                                      <p:cBhvr>
                                        <p:cTn id="38" fill="hold"/>
                                        <p:tgtEl>
                                          <p:spTgt spid="75"/>
                                        </p:tgtEl>
                                        <p:attrNameLst>
                                          <p:attrName>style.visibility</p:attrName>
                                        </p:attrNameLst>
                                      </p:cBhvr>
                                      <p:to>
                                        <p:strVal val="visible"/>
                                      </p:to>
                                    </p:set>
                                    <p:animEffect filter="wipe(left)" transition="in">
                                      <p:cBhvr>
                                        <p:cTn id="39" dur="1000"/>
                                        <p:tgtEl>
                                          <p:spTgt spid="75"/>
                                        </p:tgtEl>
                                      </p:cBhvr>
                                    </p:animEffect>
                                  </p:childTnLst>
                                </p:cTn>
                              </p:par>
                            </p:childTnLst>
                          </p:cTn>
                        </p:par>
                        <p:par>
                          <p:cTn id="40" fill="hold">
                            <p:stCondLst>
                              <p:cond delay="5000"/>
                            </p:stCondLst>
                            <p:childTnLst>
                              <p:par>
                                <p:cTn id="41" presetClass="entr" nodeType="afterEffect" presetSubtype="8" presetID="22" grpId="9" fill="hold">
                                  <p:stCondLst>
                                    <p:cond delay="0"/>
                                  </p:stCondLst>
                                  <p:iterate type="el" backwards="0">
                                    <p:tmAbs val="0"/>
                                  </p:iterate>
                                  <p:childTnLst>
                                    <p:set>
                                      <p:cBhvr>
                                        <p:cTn id="42" fill="hold"/>
                                        <p:tgtEl>
                                          <p:spTgt spid="78"/>
                                        </p:tgtEl>
                                        <p:attrNameLst>
                                          <p:attrName>style.visibility</p:attrName>
                                        </p:attrNameLst>
                                      </p:cBhvr>
                                      <p:to>
                                        <p:strVal val="visible"/>
                                      </p:to>
                                    </p:set>
                                    <p:animEffect filter="wipe(left)" transition="in">
                                      <p:cBhvr>
                                        <p:cTn id="43" dur="1000"/>
                                        <p:tgtEl>
                                          <p:spTgt spid="78"/>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16" presetID="23" grpId="10" fill="hold">
                                  <p:stCondLst>
                                    <p:cond delay="0"/>
                                  </p:stCondLst>
                                  <p:iterate type="el" backwards="0">
                                    <p:tmAbs val="0"/>
                                  </p:iterate>
                                  <p:childTnLst>
                                    <p:set>
                                      <p:cBhvr>
                                        <p:cTn id="47" fill="hold"/>
                                        <p:tgtEl>
                                          <p:spTgt spid="84"/>
                                        </p:tgtEl>
                                        <p:attrNameLst>
                                          <p:attrName>style.visibility</p:attrName>
                                        </p:attrNameLst>
                                      </p:cBhvr>
                                      <p:to>
                                        <p:strVal val="visible"/>
                                      </p:to>
                                    </p:set>
                                    <p:anim calcmode="lin" valueType="num">
                                      <p:cBhvr>
                                        <p:cTn id="48" dur="1750" fill="hold"/>
                                        <p:tgtEl>
                                          <p:spTgt spid="84"/>
                                        </p:tgtEl>
                                        <p:attrNameLst>
                                          <p:attrName>ppt_w</p:attrName>
                                        </p:attrNameLst>
                                      </p:cBhvr>
                                      <p:tavLst>
                                        <p:tav tm="0">
                                          <p:val>
                                            <p:fltVal val="0"/>
                                          </p:val>
                                        </p:tav>
                                        <p:tav tm="100000">
                                          <p:val>
                                            <p:strVal val="#ppt_w"/>
                                          </p:val>
                                        </p:tav>
                                      </p:tavLst>
                                    </p:anim>
                                    <p:anim calcmode="lin" valueType="num">
                                      <p:cBhvr>
                                        <p:cTn id="49" dur="1750" fill="hold"/>
                                        <p:tgtEl>
                                          <p:spTgt spid="84"/>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9" presetID="15" grpId="11" fill="hold">
                                  <p:stCondLst>
                                    <p:cond delay="0"/>
                                  </p:stCondLst>
                                  <p:iterate type="el" backwards="0">
                                    <p:tmAbs val="0"/>
                                  </p:iterate>
                                  <p:childTnLst>
                                    <p:set>
                                      <p:cBhvr>
                                        <p:cTn id="53" fill="hold"/>
                                        <p:tgtEl>
                                          <p:spTgt spid="79"/>
                                        </p:tgtEl>
                                        <p:attrNameLst>
                                          <p:attrName>style.visibility</p:attrName>
                                        </p:attrNameLst>
                                      </p:cBhvr>
                                      <p:to>
                                        <p:strVal val="visible"/>
                                      </p:to>
                                    </p:set>
                                    <p:anim calcmode="lin" valueType="num">
                                      <p:cBhvr>
                                        <p:cTn id="54" dur="1000" fill="hold"/>
                                        <p:tgtEl>
                                          <p:spTgt spid="79"/>
                                        </p:tgtEl>
                                        <p:attrNameLst>
                                          <p:attrName>ppt_w</p:attrName>
                                        </p:attrNameLst>
                                      </p:cBhvr>
                                      <p:tavLst>
                                        <p:tav tm="0">
                                          <p:val>
                                            <p:fltVal val="0"/>
                                          </p:val>
                                        </p:tav>
                                        <p:tav tm="100000">
                                          <p:val>
                                            <p:strVal val="#ppt_w"/>
                                          </p:val>
                                        </p:tav>
                                      </p:tavLst>
                                    </p:anim>
                                    <p:anim calcmode="lin" valueType="num">
                                      <p:cBhvr>
                                        <p:cTn id="55" dur="1000" fill="hold"/>
                                        <p:tgtEl>
                                          <p:spTgt spid="79"/>
                                        </p:tgtEl>
                                        <p:attrNameLst>
                                          <p:attrName>ppt_h</p:attrName>
                                        </p:attrNameLst>
                                      </p:cBhvr>
                                      <p:tavLst>
                                        <p:tav tm="0">
                                          <p:val>
                                            <p:fltVal val="0"/>
                                          </p:val>
                                        </p:tav>
                                        <p:tav tm="100000">
                                          <p:val>
                                            <p:strVal val="#ppt_h"/>
                                          </p:val>
                                        </p:tav>
                                      </p:tavLst>
                                    </p:anim>
                                    <p:anim calcmode="lin" valueType="num">
                                      <p:cBhvr>
                                        <p:cTn id="56"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1000"/>
                            </p:stCondLst>
                            <p:childTnLst>
                              <p:par>
                                <p:cTn id="59" presetClass="entr" nodeType="afterEffect" presetSubtype="9" presetID="15" grpId="12" fill="hold">
                                  <p:stCondLst>
                                    <p:cond delay="0"/>
                                  </p:stCondLst>
                                  <p:iterate type="el" backwards="0">
                                    <p:tmAbs val="0"/>
                                  </p:iterate>
                                  <p:childTnLst>
                                    <p:set>
                                      <p:cBhvr>
                                        <p:cTn id="60" fill="hold"/>
                                        <p:tgtEl>
                                          <p:spTgt spid="80"/>
                                        </p:tgtEl>
                                        <p:attrNameLst>
                                          <p:attrName>style.visibility</p:attrName>
                                        </p:attrNameLst>
                                      </p:cBhvr>
                                      <p:to>
                                        <p:strVal val="visible"/>
                                      </p:to>
                                    </p:set>
                                    <p:anim calcmode="lin" valueType="num">
                                      <p:cBhvr>
                                        <p:cTn id="61" dur="1000" fill="hold"/>
                                        <p:tgtEl>
                                          <p:spTgt spid="80"/>
                                        </p:tgtEl>
                                        <p:attrNameLst>
                                          <p:attrName>ppt_w</p:attrName>
                                        </p:attrNameLst>
                                      </p:cBhvr>
                                      <p:tavLst>
                                        <p:tav tm="0">
                                          <p:val>
                                            <p:fltVal val="0"/>
                                          </p:val>
                                        </p:tav>
                                        <p:tav tm="100000">
                                          <p:val>
                                            <p:strVal val="#ppt_w"/>
                                          </p:val>
                                        </p:tav>
                                      </p:tavLst>
                                    </p:anim>
                                    <p:anim calcmode="lin" valueType="num">
                                      <p:cBhvr>
                                        <p:cTn id="62" dur="1000" fill="hold"/>
                                        <p:tgtEl>
                                          <p:spTgt spid="80"/>
                                        </p:tgtEl>
                                        <p:attrNameLst>
                                          <p:attrName>ppt_h</p:attrName>
                                        </p:attrNameLst>
                                      </p:cBhvr>
                                      <p:tavLst>
                                        <p:tav tm="0">
                                          <p:val>
                                            <p:fltVal val="0"/>
                                          </p:val>
                                        </p:tav>
                                        <p:tav tm="100000">
                                          <p:val>
                                            <p:strVal val="#ppt_h"/>
                                          </p:val>
                                        </p:tav>
                                      </p:tavLst>
                                    </p:anim>
                                    <p:anim calcmode="lin" valueType="num">
                                      <p:cBhvr>
                                        <p:cTn id="63"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par>
                          <p:cTn id="65" fill="hold">
                            <p:stCondLst>
                              <p:cond delay="2000"/>
                            </p:stCondLst>
                            <p:childTnLst>
                              <p:par>
                                <p:cTn id="66" presetClass="entr" nodeType="afterEffect" presetSubtype="9" presetID="15" grpId="13" fill="hold">
                                  <p:stCondLst>
                                    <p:cond delay="0"/>
                                  </p:stCondLst>
                                  <p:iterate type="el" backwards="0">
                                    <p:tmAbs val="0"/>
                                  </p:iterate>
                                  <p:childTnLst>
                                    <p:set>
                                      <p:cBhvr>
                                        <p:cTn id="67" fill="hold"/>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fltVal val="0"/>
                                          </p:val>
                                        </p:tav>
                                        <p:tav tm="100000">
                                          <p:val>
                                            <p:strVal val="#ppt_w"/>
                                          </p:val>
                                        </p:tav>
                                      </p:tavLst>
                                    </p:anim>
                                    <p:anim calcmode="lin" valueType="num">
                                      <p:cBhvr>
                                        <p:cTn id="69" dur="1000" fill="hold"/>
                                        <p:tgtEl>
                                          <p:spTgt spid="83"/>
                                        </p:tgtEl>
                                        <p:attrNameLst>
                                          <p:attrName>ppt_h</p:attrName>
                                        </p:attrNameLst>
                                      </p:cBhvr>
                                      <p:tavLst>
                                        <p:tav tm="0">
                                          <p:val>
                                            <p:fltVal val="0"/>
                                          </p:val>
                                        </p:tav>
                                        <p:tav tm="100000">
                                          <p:val>
                                            <p:strVal val="#ppt_h"/>
                                          </p:val>
                                        </p:tav>
                                      </p:tavLst>
                                    </p:anim>
                                    <p:anim calcmode="lin" valueType="num">
                                      <p:cBhvr>
                                        <p:cTn id="70"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 grpId="7"/>
      <p:bldP build="whole" bldLvl="1" animBg="1" rev="0" advAuto="0" spid="57" grpId="2"/>
      <p:bldP build="whole" bldLvl="1" animBg="1" rev="0" advAuto="0" spid="75" grpId="8"/>
      <p:bldP build="whole" bldLvl="1" animBg="1" rev="0" advAuto="0" spid="60" grpId="3"/>
      <p:bldP build="whole" bldLvl="1" animBg="1" rev="0" advAuto="0" spid="83" grpId="13"/>
      <p:bldP build="whole" bldLvl="1" animBg="1" rev="0" advAuto="0" spid="80" grpId="12"/>
      <p:bldP build="whole" bldLvl="1" animBg="1" rev="0" advAuto="0" spid="66" grpId="5"/>
      <p:bldP build="whole" bldLvl="1" animBg="1" rev="0" advAuto="0" spid="69" grpId="6"/>
      <p:bldP build="whole" bldLvl="1" animBg="1" rev="0" advAuto="0" spid="79" grpId="11"/>
      <p:bldP build="whole" bldLvl="1" animBg="1" rev="0" advAuto="0" spid="78" grpId="9"/>
      <p:bldP build="whole" bldLvl="1" animBg="1" rev="0" advAuto="0" spid="63" grpId="4"/>
      <p:bldP build="whole" bldLvl="1" animBg="1" rev="0" advAuto="0" spid="84" grpId="10"/>
      <p:bldP build="whole" bldLvl="1" animBg="1" rev="0" advAuto="0" spid="56"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Life, Struggles, and Spiritual Growth"/>
          <p:cNvSpPr txBox="1"/>
          <p:nvPr>
            <p:ph type="title"/>
          </p:nvPr>
        </p:nvSpPr>
        <p:spPr>
          <a:xfrm>
            <a:off x="1535305" y="124048"/>
            <a:ext cx="10199495" cy="735435"/>
          </a:xfrm>
          <a:prstGeom prst="rect">
            <a:avLst/>
          </a:prstGeom>
        </p:spPr>
        <p:txBody>
          <a:bodyPr/>
          <a:lstStyle/>
          <a:p>
            <a:pPr/>
            <a:r>
              <a:t>Life, Struggles, and Spiritual Growth</a:t>
            </a:r>
          </a:p>
        </p:txBody>
      </p:sp>
      <p:sp>
        <p:nvSpPr>
          <p:cNvPr id="301" name="“Now Isaac loved Esau, because he had a taste for game; but Rebekah loved Jacob.” (Gen 25:28)."/>
          <p:cNvSpPr txBox="1"/>
          <p:nvPr/>
        </p:nvSpPr>
        <p:spPr>
          <a:xfrm>
            <a:off x="2162707" y="1530094"/>
            <a:ext cx="9301602"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2700"/>
            </a:lvl1pPr>
          </a:lstStyle>
          <a:p>
            <a:pPr/>
            <a:r>
              <a:t>“Now Isaac loved Esau, because he had a taste for game; but Rebekah loved Jacob.” (Gen 25:28).</a:t>
            </a:r>
          </a:p>
        </p:txBody>
      </p:sp>
      <p:sp>
        <p:nvSpPr>
          <p:cNvPr id="302" name="Struggles With Our Flesh"/>
          <p:cNvSpPr txBox="1"/>
          <p:nvPr/>
        </p:nvSpPr>
        <p:spPr>
          <a:xfrm>
            <a:off x="2162707" y="946150"/>
            <a:ext cx="55969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u="sng">
                <a:latin typeface="Helvetica"/>
                <a:ea typeface="Helvetica"/>
                <a:cs typeface="Helvetica"/>
                <a:sym typeface="Helvetica"/>
              </a:defRPr>
            </a:lvl1pPr>
          </a:lstStyle>
          <a:p>
            <a:pPr/>
            <a:r>
              <a:t>Struggles With Our Flesh</a:t>
            </a:r>
          </a:p>
        </p:txBody>
      </p:sp>
      <p:grpSp>
        <p:nvGrpSpPr>
          <p:cNvPr id="305" name="Group"/>
          <p:cNvGrpSpPr/>
          <p:nvPr/>
        </p:nvGrpSpPr>
        <p:grpSpPr>
          <a:xfrm>
            <a:off x="11734799" y="-1"/>
            <a:ext cx="1541390" cy="1270002"/>
            <a:chOff x="0" y="0"/>
            <a:chExt cx="1541388" cy="1270000"/>
          </a:xfrm>
        </p:grpSpPr>
        <p:sp>
          <p:nvSpPr>
            <p:cNvPr id="303" name="Triangle"/>
            <p:cNvSpPr/>
            <p:nvPr/>
          </p:nvSpPr>
          <p:spPr>
            <a:xfrm rot="10800000">
              <a:off x="0" y="0"/>
              <a:ext cx="1270000"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304" name="25"/>
            <p:cNvSpPr txBox="1"/>
            <p:nvPr/>
          </p:nvSpPr>
          <p:spPr>
            <a:xfrm>
              <a:off x="635000" y="39885"/>
              <a:ext cx="906389"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3100">
                  <a:latin typeface="Helvetica"/>
                  <a:ea typeface="Helvetica"/>
                  <a:cs typeface="Helvetica"/>
                  <a:sym typeface="Helvetica"/>
                </a:defRPr>
              </a:lvl1pPr>
            </a:lstStyle>
            <a:p>
              <a:pPr/>
              <a:r>
                <a:t>25</a:t>
              </a:r>
            </a:p>
          </p:txBody>
        </p:sp>
      </p:grpSp>
      <p:sp>
        <p:nvSpPr>
          <p:cNvPr id="306" name="Parents need to be careful that their vision for children surpass their natural preferences.…"/>
          <p:cNvSpPr txBox="1"/>
          <p:nvPr/>
        </p:nvSpPr>
        <p:spPr>
          <a:xfrm>
            <a:off x="2162707" y="2772398"/>
            <a:ext cx="9655293" cy="330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44500" indent="-444500" algn="l">
              <a:spcBef>
                <a:spcPts val="1400"/>
              </a:spcBef>
              <a:buSzPct val="75000"/>
              <a:buChar char="•"/>
              <a:defRPr sz="3100">
                <a:latin typeface="Gill Sans"/>
                <a:ea typeface="Gill Sans"/>
                <a:cs typeface="Gill Sans"/>
                <a:sym typeface="Gill Sans"/>
              </a:defRPr>
            </a:pPr>
            <a:r>
              <a:t>Parents need to be careful that their vision for children surpass their natural preferences.</a:t>
            </a:r>
          </a:p>
          <a:p>
            <a:pPr lvl="1" marL="889000" indent="-444500" algn="l">
              <a:spcBef>
                <a:spcPts val="1400"/>
              </a:spcBef>
              <a:buSzPct val="75000"/>
              <a:buChar char="•"/>
              <a:defRPr sz="3100">
                <a:latin typeface="Gill Sans"/>
                <a:ea typeface="Gill Sans"/>
                <a:cs typeface="Gill Sans"/>
                <a:sym typeface="Gill Sans"/>
              </a:defRPr>
            </a:pPr>
            <a:r>
              <a:t>Husband-wife tension</a:t>
            </a:r>
          </a:p>
          <a:p>
            <a:pPr lvl="1" marL="889000" indent="-444500" algn="l">
              <a:spcBef>
                <a:spcPts val="1400"/>
              </a:spcBef>
              <a:buSzPct val="75000"/>
              <a:buChar char="•"/>
              <a:defRPr sz="3100">
                <a:latin typeface="Gill Sans"/>
                <a:ea typeface="Gill Sans"/>
                <a:cs typeface="Gill Sans"/>
                <a:sym typeface="Gill Sans"/>
              </a:defRPr>
            </a:pPr>
            <a:r>
              <a:t>Jealousy between children</a:t>
            </a:r>
          </a:p>
          <a:p>
            <a:pPr lvl="1" marL="889000" indent="-444500" algn="l">
              <a:spcBef>
                <a:spcPts val="1400"/>
              </a:spcBef>
              <a:buSzPct val="75000"/>
              <a:buChar char="•"/>
              <a:defRPr sz="3100">
                <a:latin typeface="Gill Sans"/>
                <a:ea typeface="Gill Sans"/>
                <a:cs typeface="Gill Sans"/>
                <a:sym typeface="Gill Sans"/>
              </a:defRPr>
            </a:pPr>
            <a:r>
              <a:t>Spiritual insensitivity (e.g. God’s plans: full-time ministry over getting Ph.D.)</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02"/>
                                        </p:tgtEl>
                                        <p:attrNameLst>
                                          <p:attrName>style.visibility</p:attrName>
                                        </p:attrNameLst>
                                      </p:cBhvr>
                                      <p:to>
                                        <p:strVal val="visible"/>
                                      </p:to>
                                    </p:set>
                                    <p:animEffect filter="dissolve" transition="in">
                                      <p:cBhvr>
                                        <p:cTn id="7" dur="3000"/>
                                        <p:tgtEl>
                                          <p:spTgt spid="302"/>
                                        </p:tgtEl>
                                      </p:cBhvr>
                                    </p:animEffect>
                                  </p:childTnLst>
                                </p:cTn>
                              </p:par>
                            </p:childTnLst>
                          </p:cTn>
                        </p:par>
                        <p:par>
                          <p:cTn id="8" fill="hold">
                            <p:stCondLst>
                              <p:cond delay="3000"/>
                            </p:stCondLst>
                            <p:childTnLst>
                              <p:par>
                                <p:cTn id="9" presetClass="entr" nodeType="afterEffect" presetSubtype="6" presetID="18" grpId="2" fill="hold">
                                  <p:stCondLst>
                                    <p:cond delay="0"/>
                                  </p:stCondLst>
                                  <p:iterate type="el" backwards="0">
                                    <p:tmAbs val="0"/>
                                  </p:iterate>
                                  <p:childTnLst>
                                    <p:set>
                                      <p:cBhvr>
                                        <p:cTn id="10" fill="hold"/>
                                        <p:tgtEl>
                                          <p:spTgt spid="301"/>
                                        </p:tgtEl>
                                        <p:attrNameLst>
                                          <p:attrName>style.visibility</p:attrName>
                                        </p:attrNameLst>
                                      </p:cBhvr>
                                      <p:to>
                                        <p:strVal val="visible"/>
                                      </p:to>
                                    </p:set>
                                    <p:animEffect filter="strips(downRight)" transition="in">
                                      <p:cBhvr>
                                        <p:cTn id="11" dur="2750"/>
                                        <p:tgtEl>
                                          <p:spTgt spid="301"/>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15" grpId="3" fill="hold">
                                  <p:stCondLst>
                                    <p:cond delay="0"/>
                                  </p:stCondLst>
                                  <p:iterate type="el" backwards="0">
                                    <p:tmAbs val="0"/>
                                  </p:iterate>
                                  <p:childTnLst>
                                    <p:set>
                                      <p:cBhvr>
                                        <p:cTn id="15" fill="hold"/>
                                        <p:tgtEl>
                                          <p:spTgt spid="306">
                                            <p:bg/>
                                          </p:spTgt>
                                        </p:tgtEl>
                                        <p:attrNameLst>
                                          <p:attrName>style.visibility</p:attrName>
                                        </p:attrNameLst>
                                      </p:cBhvr>
                                      <p:to>
                                        <p:strVal val="visible"/>
                                      </p:to>
                                    </p:set>
                                    <p:anim calcmode="lin" valueType="num">
                                      <p:cBhvr>
                                        <p:cTn id="16" dur="1000" fill="hold"/>
                                        <p:tgtEl>
                                          <p:spTgt spid="306">
                                            <p:bg/>
                                          </p:spTgt>
                                        </p:tgtEl>
                                        <p:attrNameLst>
                                          <p:attrName>ppt_w</p:attrName>
                                        </p:attrNameLst>
                                      </p:cBhvr>
                                      <p:tavLst>
                                        <p:tav tm="0">
                                          <p:val>
                                            <p:fltVal val="0"/>
                                          </p:val>
                                        </p:tav>
                                        <p:tav tm="100000">
                                          <p:val>
                                            <p:strVal val="#ppt_w"/>
                                          </p:val>
                                        </p:tav>
                                      </p:tavLst>
                                    </p:anim>
                                    <p:anim calcmode="lin" valueType="num">
                                      <p:cBhvr>
                                        <p:cTn id="17" dur="1000" fill="hold"/>
                                        <p:tgtEl>
                                          <p:spTgt spid="306">
                                            <p:bg/>
                                          </p:spTgt>
                                        </p:tgtEl>
                                        <p:attrNameLst>
                                          <p:attrName>ppt_h</p:attrName>
                                        </p:attrNameLst>
                                      </p:cBhvr>
                                      <p:tavLst>
                                        <p:tav tm="0">
                                          <p:val>
                                            <p:fltVal val="0"/>
                                          </p:val>
                                        </p:tav>
                                        <p:tav tm="100000">
                                          <p:val>
                                            <p:strVal val="#ppt_h"/>
                                          </p:val>
                                        </p:tav>
                                      </p:tavLst>
                                    </p:anim>
                                    <p:anim calcmode="lin" valueType="num">
                                      <p:cBhvr>
                                        <p:cTn id="18" dur="1000" fill="hold"/>
                                        <p:tgtEl>
                                          <p:spTgt spid="306">
                                            <p:bg/>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06">
                                            <p:bg/>
                                          </p:spTgt>
                                        </p:tgtEl>
                                        <p:attrNameLst>
                                          <p:attrName>ppt_y</p:attrName>
                                        </p:attrNameLst>
                                      </p:cBhvr>
                                      <p:tavLst>
                                        <p:tav tm="0" fmla="#ppt_y+(sin(-2*pi*(1-$))*-#ppt_x+cos(-2*pi*(1-$))*(1-#ppt_y))*(1-$)">
                                          <p:val>
                                            <p:fltVal val="0"/>
                                          </p:val>
                                        </p:tav>
                                        <p:tav tm="100000">
                                          <p:val>
                                            <p:fltVal val="1"/>
                                          </p:val>
                                        </p:tav>
                                      </p:tavLst>
                                    </p:anim>
                                  </p:childTnLst>
                                </p:cTn>
                              </p:par>
                              <p:par>
                                <p:cTn id="20" presetClass="entr" nodeType="withEffect" presetSubtype="8" presetID="15" grpId="3" fill="hold">
                                  <p:stCondLst>
                                    <p:cond delay="0"/>
                                  </p:stCondLst>
                                  <p:iterate type="el" backwards="0">
                                    <p:tmAbs val="0"/>
                                  </p:iterate>
                                  <p:childTnLst>
                                    <p:set>
                                      <p:cBhvr>
                                        <p:cTn id="21" fill="hold"/>
                                        <p:tgtEl>
                                          <p:spTgt spid="306">
                                            <p:txEl>
                                              <p:pRg st="0" end="0"/>
                                            </p:txEl>
                                          </p:spTgt>
                                        </p:tgtEl>
                                        <p:attrNameLst>
                                          <p:attrName>style.visibility</p:attrName>
                                        </p:attrNameLst>
                                      </p:cBhvr>
                                      <p:to>
                                        <p:strVal val="visible"/>
                                      </p:to>
                                    </p:set>
                                    <p:anim calcmode="lin" valueType="num">
                                      <p:cBhvr>
                                        <p:cTn id="22" dur="1000" fill="hold"/>
                                        <p:tgtEl>
                                          <p:spTgt spid="306">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06">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15" grpId="3" fill="hold">
                                  <p:stCondLst>
                                    <p:cond delay="0"/>
                                  </p:stCondLst>
                                  <p:iterate type="el" backwards="0">
                                    <p:tmAbs val="0"/>
                                  </p:iterate>
                                  <p:childTnLst>
                                    <p:set>
                                      <p:cBhvr>
                                        <p:cTn id="29" fill="hold"/>
                                        <p:tgtEl>
                                          <p:spTgt spid="306">
                                            <p:txEl>
                                              <p:pRg st="1" end="1"/>
                                            </p:txEl>
                                          </p:spTgt>
                                        </p:tgtEl>
                                        <p:attrNameLst>
                                          <p:attrName>style.visibility</p:attrName>
                                        </p:attrNameLst>
                                      </p:cBhvr>
                                      <p:to>
                                        <p:strVal val="visible"/>
                                      </p:to>
                                    </p:set>
                                    <p:anim calcmode="lin" valueType="num">
                                      <p:cBhvr>
                                        <p:cTn id="30" dur="1000" fill="hold"/>
                                        <p:tgtEl>
                                          <p:spTgt spid="306">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306">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3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15" grpId="3" fill="hold">
                                  <p:stCondLst>
                                    <p:cond delay="0"/>
                                  </p:stCondLst>
                                  <p:iterate type="el" backwards="0">
                                    <p:tmAbs val="0"/>
                                  </p:iterate>
                                  <p:childTnLst>
                                    <p:set>
                                      <p:cBhvr>
                                        <p:cTn id="37" fill="hold"/>
                                        <p:tgtEl>
                                          <p:spTgt spid="306">
                                            <p:txEl>
                                              <p:pRg st="2" end="2"/>
                                            </p:txEl>
                                          </p:spTgt>
                                        </p:tgtEl>
                                        <p:attrNameLst>
                                          <p:attrName>style.visibility</p:attrName>
                                        </p:attrNameLst>
                                      </p:cBhvr>
                                      <p:to>
                                        <p:strVal val="visible"/>
                                      </p:to>
                                    </p:set>
                                    <p:anim calcmode="lin" valueType="num">
                                      <p:cBhvr>
                                        <p:cTn id="38" dur="1000" fill="hold"/>
                                        <p:tgtEl>
                                          <p:spTgt spid="306">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306">
                                            <p:txEl>
                                              <p:pRg st="2" end="2"/>
                                            </p:txEl>
                                          </p:spTgt>
                                        </p:tgtEl>
                                        <p:attrNameLst>
                                          <p:attrName>ppt_h</p:attrName>
                                        </p:attrNameLst>
                                      </p:cBhvr>
                                      <p:tavLst>
                                        <p:tav tm="0">
                                          <p:val>
                                            <p:fltVal val="0"/>
                                          </p:val>
                                        </p:tav>
                                        <p:tav tm="100000">
                                          <p:val>
                                            <p:strVal val="#ppt_h"/>
                                          </p:val>
                                        </p:tav>
                                      </p:tavLst>
                                    </p:anim>
                                    <p:anim calcmode="lin" valueType="num">
                                      <p:cBhvr>
                                        <p:cTn id="40" dur="1000" fill="hold"/>
                                        <p:tgtEl>
                                          <p:spTgt spid="3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8" presetID="15" grpId="3" fill="hold">
                                  <p:stCondLst>
                                    <p:cond delay="0"/>
                                  </p:stCondLst>
                                  <p:iterate type="el" backwards="0">
                                    <p:tmAbs val="0"/>
                                  </p:iterate>
                                  <p:childTnLst>
                                    <p:set>
                                      <p:cBhvr>
                                        <p:cTn id="45" fill="hold"/>
                                        <p:tgtEl>
                                          <p:spTgt spid="306">
                                            <p:txEl>
                                              <p:pRg st="3" end="3"/>
                                            </p:txEl>
                                          </p:spTgt>
                                        </p:tgtEl>
                                        <p:attrNameLst>
                                          <p:attrName>style.visibility</p:attrName>
                                        </p:attrNameLst>
                                      </p:cBhvr>
                                      <p:to>
                                        <p:strVal val="visible"/>
                                      </p:to>
                                    </p:set>
                                    <p:anim calcmode="lin" valueType="num">
                                      <p:cBhvr>
                                        <p:cTn id="46" dur="1000" fill="hold"/>
                                        <p:tgtEl>
                                          <p:spTgt spid="306">
                                            <p:txEl>
                                              <p:pRg st="3" end="3"/>
                                            </p:txEl>
                                          </p:spTgt>
                                        </p:tgtEl>
                                        <p:attrNameLst>
                                          <p:attrName>ppt_w</p:attrName>
                                        </p:attrNameLst>
                                      </p:cBhvr>
                                      <p:tavLst>
                                        <p:tav tm="0">
                                          <p:val>
                                            <p:fltVal val="0"/>
                                          </p:val>
                                        </p:tav>
                                        <p:tav tm="100000">
                                          <p:val>
                                            <p:strVal val="#ppt_w"/>
                                          </p:val>
                                        </p:tav>
                                      </p:tavLst>
                                    </p:anim>
                                    <p:anim calcmode="lin" valueType="num">
                                      <p:cBhvr>
                                        <p:cTn id="47" dur="1000" fill="hold"/>
                                        <p:tgtEl>
                                          <p:spTgt spid="306">
                                            <p:txEl>
                                              <p:pRg st="3" end="3"/>
                                            </p:txEl>
                                          </p:spTgt>
                                        </p:tgtEl>
                                        <p:attrNameLst>
                                          <p:attrName>ppt_h</p:attrName>
                                        </p:attrNameLst>
                                      </p:cBhvr>
                                      <p:tavLst>
                                        <p:tav tm="0">
                                          <p:val>
                                            <p:fltVal val="0"/>
                                          </p:val>
                                        </p:tav>
                                        <p:tav tm="100000">
                                          <p:val>
                                            <p:strVal val="#ppt_h"/>
                                          </p:val>
                                        </p:tav>
                                      </p:tavLst>
                                    </p:anim>
                                    <p:anim calcmode="lin" valueType="num">
                                      <p:cBhvr>
                                        <p:cTn id="48" dur="1000" fill="hold"/>
                                        <p:tgtEl>
                                          <p:spTgt spid="3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3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6" grpId="3"/>
      <p:bldP build="whole" bldLvl="1" animBg="1" rev="0" advAuto="0" spid="301" grpId="2"/>
      <p:bldP build="whole" bldLvl="1" animBg="1" rev="0" advAuto="0" spid="302"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Possibility of Interpretations"/>
          <p:cNvSpPr txBox="1"/>
          <p:nvPr>
            <p:ph type="title"/>
          </p:nvPr>
        </p:nvSpPr>
        <p:spPr>
          <a:prstGeom prst="rect">
            <a:avLst/>
          </a:prstGeom>
        </p:spPr>
        <p:txBody>
          <a:bodyPr/>
          <a:lstStyle/>
          <a:p>
            <a:pPr/>
            <a:r>
              <a:t>Possibility of Interpretations</a:t>
            </a:r>
          </a:p>
        </p:txBody>
      </p:sp>
      <p:sp>
        <p:nvSpPr>
          <p:cNvPr id="309" name="On the way to Egypt, Isaac faithfully went to Gerar, the land God had pointed him to. There God greatly blessed him. (Gerar was part of the Promised Land)…"/>
          <p:cNvSpPr txBox="1"/>
          <p:nvPr>
            <p:ph type="body" idx="1"/>
          </p:nvPr>
        </p:nvSpPr>
        <p:spPr>
          <a:xfrm>
            <a:off x="1573598" y="1857293"/>
            <a:ext cx="7312310" cy="7791614"/>
          </a:xfrm>
          <a:prstGeom prst="rect">
            <a:avLst/>
          </a:prstGeom>
        </p:spPr>
        <p:txBody>
          <a:bodyPr/>
          <a:lstStyle/>
          <a:p>
            <a:pPr marL="440055" indent="-440055" defTabSz="578358">
              <a:spcBef>
                <a:spcPts val="1300"/>
              </a:spcBef>
              <a:defRPr sz="3069"/>
            </a:pPr>
            <a:r>
              <a:t>On the way to Egypt, Isaac faithfully went to Gerar, the land God had pointed him to. There God greatly blessed him. (Gerar was part of the Promised Land)</a:t>
            </a:r>
          </a:p>
          <a:p>
            <a:pPr marL="440055" indent="-440055" defTabSz="578358">
              <a:spcBef>
                <a:spcPts val="1300"/>
              </a:spcBef>
              <a:defRPr sz="3069"/>
            </a:pPr>
            <a:r>
              <a:t>Isaac was straying and headed towards Egypt, and though God told him to stay where He said, Isaac compromised and stayed in Gerar. God, like Abraham, blessed him still in that time, and yet chose to push him back to where He wanted him to. (Gerar was not the Promised Land)</a:t>
            </a:r>
          </a:p>
          <a:p>
            <a:pPr marL="440055" indent="-440055" defTabSz="578358">
              <a:spcBef>
                <a:spcPts val="1300"/>
              </a:spcBef>
              <a:defRPr sz="3069"/>
            </a:pPr>
            <a:r>
              <a:t>We will conclude Gerar was okay to stay in but it was a dangerous place one would be influenced by others. In this case, Isaac had fear rather than faith, and like his father sold out his wife.</a:t>
            </a:r>
          </a:p>
        </p:txBody>
      </p:sp>
      <p:sp>
        <p:nvSpPr>
          <p:cNvPr id="310" name="Was it sin to go to Gerar? (Part of a certain answer is unsurety of where Gerar was (8-30 miles south of Gaza on coast or inland.)"/>
          <p:cNvSpPr txBox="1"/>
          <p:nvPr/>
        </p:nvSpPr>
        <p:spPr>
          <a:xfrm>
            <a:off x="1730204" y="859482"/>
            <a:ext cx="11079697"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b="1" sz="2700">
                <a:latin typeface="Helvetica"/>
                <a:ea typeface="Helvetica"/>
                <a:cs typeface="Helvetica"/>
                <a:sym typeface="Helvetica"/>
              </a:defRPr>
            </a:lvl1pPr>
          </a:lstStyle>
          <a:p>
            <a:pPr/>
            <a:r>
              <a:t>Was it sin to go to Gerar? (Part of a certain answer is unsurety of where Gerar was (8-30 miles south of Gaza on coast or inland.)</a:t>
            </a:r>
          </a:p>
        </p:txBody>
      </p:sp>
      <p:sp>
        <p:nvSpPr>
          <p:cNvPr id="311" name="Disobeyed God"/>
          <p:cNvSpPr/>
          <p:nvPr/>
        </p:nvSpPr>
        <p:spPr>
          <a:xfrm>
            <a:off x="9434754" y="4587793"/>
            <a:ext cx="2953036" cy="1421240"/>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Disobeyed God</a:t>
            </a:r>
          </a:p>
        </p:txBody>
      </p:sp>
      <p:sp>
        <p:nvSpPr>
          <p:cNvPr id="312" name="Initial obedience"/>
          <p:cNvSpPr/>
          <p:nvPr/>
        </p:nvSpPr>
        <p:spPr>
          <a:xfrm>
            <a:off x="9434754" y="1961987"/>
            <a:ext cx="2953036" cy="1421240"/>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Initial obedience </a:t>
            </a:r>
          </a:p>
        </p:txBody>
      </p:sp>
      <p:sp>
        <p:nvSpPr>
          <p:cNvPr id="313" name="Obeyed but still had tests to face."/>
          <p:cNvSpPr/>
          <p:nvPr/>
        </p:nvSpPr>
        <p:spPr>
          <a:xfrm>
            <a:off x="9434754" y="7633765"/>
            <a:ext cx="2953036" cy="1421239"/>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Obeyed but still had tests to face.</a:t>
            </a:r>
          </a:p>
        </p:txBody>
      </p:sp>
      <p:sp>
        <p:nvSpPr>
          <p:cNvPr id="314" name="Gerar"/>
          <p:cNvSpPr txBox="1"/>
          <p:nvPr/>
        </p:nvSpPr>
        <p:spPr>
          <a:xfrm>
            <a:off x="8962494" y="3383226"/>
            <a:ext cx="1518637"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44500" indent="-444500" algn="l">
              <a:spcBef>
                <a:spcPts val="1400"/>
              </a:spcBef>
              <a:buSzPct val="75000"/>
              <a:buChar char="•"/>
              <a:defRPr sz="3100">
                <a:latin typeface="Gill Sans"/>
                <a:ea typeface="Gill Sans"/>
                <a:cs typeface="Gill Sans"/>
                <a:sym typeface="Gill Sans"/>
              </a:defRPr>
            </a:lvl1pPr>
          </a:lstStyle>
          <a:p>
            <a:pPr/>
            <a:r>
              <a:t>Gerar</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Title"/>
          <p:cNvSpPr txBox="1"/>
          <p:nvPr>
            <p:ph type="title"/>
          </p:nvPr>
        </p:nvSpPr>
        <p:spPr>
          <a:prstGeom prst="rect">
            <a:avLst/>
          </a:prstGeom>
        </p:spPr>
        <p:txBody>
          <a:bodyPr/>
          <a:lstStyle/>
          <a:p>
            <a:pPr/>
          </a:p>
        </p:txBody>
      </p:sp>
      <p:pic>
        <p:nvPicPr>
          <p:cNvPr id="319" name="Abram-schemed2.png" descr="Abram-schemed2.png"/>
          <p:cNvPicPr>
            <a:picLocks noChangeAspect="1"/>
          </p:cNvPicPr>
          <p:nvPr/>
        </p:nvPicPr>
        <p:blipFill>
          <a:blip r:embed="rId2">
            <a:extLst/>
          </a:blip>
          <a:stretch>
            <a:fillRect/>
          </a:stretch>
        </p:blipFill>
        <p:spPr>
          <a:xfrm>
            <a:off x="1573598" y="1961987"/>
            <a:ext cx="11398530" cy="2652888"/>
          </a:xfrm>
          <a:prstGeom prst="rect">
            <a:avLst/>
          </a:prstGeom>
          <a:ln w="12700">
            <a:miter lim="400000"/>
          </a:ln>
        </p:spPr>
      </p:pic>
      <p:sp>
        <p:nvSpPr>
          <p:cNvPr id="320" name="Spiritual principle: One can only love God as much as he truly loves his wife. A chart on the names and mothers of Jacob’s children"/>
          <p:cNvSpPr txBox="1"/>
          <p:nvPr/>
        </p:nvSpPr>
        <p:spPr>
          <a:xfrm>
            <a:off x="3099841" y="4743450"/>
            <a:ext cx="6805118"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lvl1pPr>
          </a:lstStyle>
          <a:p>
            <a:pPr/>
            <a:r>
              <a:t>Spiritual principle: One can only love God as much as he truly loves his wife. A chart on the names and mothers of Jacob’s children</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2" name="Isaac was warned but disobedient and moved to Gerar. Spiritual meetings with God are not always convincing enough to lead and protect us.…"/>
          <p:cNvSpPr txBox="1"/>
          <p:nvPr>
            <p:ph type="body" idx="1"/>
          </p:nvPr>
        </p:nvSpPr>
        <p:spPr>
          <a:xfrm>
            <a:off x="1573598" y="1611312"/>
            <a:ext cx="11034421" cy="6081636"/>
          </a:xfrm>
          <a:prstGeom prst="rect">
            <a:avLst/>
          </a:prstGeom>
        </p:spPr>
        <p:txBody>
          <a:bodyPr/>
          <a:lstStyle/>
          <a:p>
            <a:pPr marL="297815" indent="-297815" defTabSz="391414">
              <a:spcBef>
                <a:spcPts val="2700"/>
              </a:spcBef>
              <a:defRPr sz="2412"/>
            </a:pPr>
            <a:r>
              <a:t>Isaac was warned but disobedient and moved to Gerar. Spiritual meetings with God are not always convincing enough to lead and protect us.</a:t>
            </a:r>
          </a:p>
          <a:p>
            <a:pPr marL="297815" indent="-297815" defTabSz="391414">
              <a:spcBef>
                <a:spcPts val="2700"/>
              </a:spcBef>
              <a:defRPr sz="2412"/>
            </a:pPr>
            <a:r>
              <a:t>It is only after Isaac moves back to Beersheba do we see a significant renewal in his life.   </a:t>
            </a:r>
            <a:r>
              <a:rPr u="sng"/>
              <a:t>23</a:t>
            </a:r>
            <a:r>
              <a:t> Then he went up from there to Beersheba.</a:t>
            </a:r>
          </a:p>
          <a:p>
            <a:pPr marL="0" indent="0" defTabSz="914400">
              <a:spcBef>
                <a:spcPts val="0"/>
              </a:spcBef>
              <a:buSzTx/>
              <a:buNone/>
              <a:tabLst>
                <a:tab pos="228600" algn="l"/>
                <a:tab pos="469900" algn="l"/>
                <a:tab pos="711200" algn="l"/>
                <a:tab pos="952500" algn="l"/>
                <a:tab pos="1181100" algn="l"/>
                <a:tab pos="1422400" algn="l"/>
                <a:tab pos="1663700" algn="l"/>
                <a:tab pos="1905000" algn="l"/>
                <a:tab pos="2133600" algn="l"/>
                <a:tab pos="2374900" algn="l"/>
                <a:tab pos="2616200" algn="l"/>
                <a:tab pos="2857500" algn="l"/>
              </a:tabLst>
              <a:defRPr sz="1206">
                <a:latin typeface="Helvetica"/>
                <a:ea typeface="Helvetica"/>
                <a:cs typeface="Helvetica"/>
                <a:sym typeface="Helvetica"/>
              </a:defRPr>
            </a:pPr>
            <a:r>
              <a:t> 26:</a:t>
            </a:r>
            <a:r>
              <a:rPr u="sng"/>
              <a:t>24</a:t>
            </a:r>
            <a:r>
              <a:t> And the LORD appeared to him the same night and said, “I am the God of your father Abraham; Do not fear, for I am with you. I will bless you, and multiply your descendants, For the sake of My servant Abraham.”  </a:t>
            </a:r>
            <a:r>
              <a:rPr u="sng"/>
              <a:t>25</a:t>
            </a:r>
            <a:r>
              <a:t> So he built an altar there, and called upon the name of the LORD, and pitched his tent there; and there Isaac’s servants dug a well.</a:t>
            </a:r>
          </a:p>
          <a:p>
            <a:pPr marL="297815" indent="-297815" defTabSz="391414">
              <a:spcBef>
                <a:spcPts val="2700"/>
              </a:spcBef>
              <a:defRPr sz="2412"/>
            </a:pPr>
            <a:r>
              <a:t>We notice that he followed his Dad’s misbehavior and lack of faith</a:t>
            </a:r>
            <a:br/>
            <a:r>
              <a:t>(1) went to Philistines during a famine, and (2) Offers his wife as a sister to another (definite lack of faith).</a:t>
            </a:r>
          </a:p>
          <a:p>
            <a:pPr marL="297815" indent="-297815" defTabSz="391414">
              <a:spcBef>
                <a:spcPts val="2700"/>
              </a:spcBef>
              <a:defRPr sz="2412"/>
            </a:pPr>
            <a:r>
              <a:t>Isaac continued to face problems with the Philistines, largely with regards to the wells, but he was being chased away–until God had him where he wanted to be. (26:18; 20,</a:t>
            </a:r>
          </a:p>
          <a:p>
            <a:pPr marL="297815" indent="-297815" defTabSz="391414">
              <a:spcBef>
                <a:spcPts val="2700"/>
              </a:spcBef>
              <a:defRPr sz="2412"/>
            </a:pPr>
            <a:r>
              <a:t>On the contrary, once he got back to Beersheba, good things started happening: Philistines made peace; discovered water, (ch. 26)</a:t>
            </a:r>
          </a:p>
        </p:txBody>
      </p:sp>
      <p:sp>
        <p:nvSpPr>
          <p:cNvPr id="323" name="Introduction to Genesis 21-26"/>
          <p:cNvSpPr txBox="1"/>
          <p:nvPr>
            <p:ph type="title"/>
          </p:nvPr>
        </p:nvSpPr>
        <p:spPr>
          <a:prstGeom prst="rect">
            <a:avLst/>
          </a:prstGeom>
        </p:spPr>
        <p:txBody>
          <a:bodyPr/>
          <a:lstStyle/>
          <a:p>
            <a:pPr/>
            <a:r>
              <a:t>Introduction to Genesis 21-26</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322">
                                            <p:bg/>
                                          </p:spTgt>
                                        </p:tgtEl>
                                        <p:attrNameLst>
                                          <p:attrName>style.visibility</p:attrName>
                                        </p:attrNameLst>
                                      </p:cBhvr>
                                      <p:to>
                                        <p:strVal val="visible"/>
                                      </p:to>
                                    </p:set>
                                    <p:anim calcmode="lin" valueType="num">
                                      <p:cBhvr>
                                        <p:cTn id="7" dur="2000" fill="hold"/>
                                        <p:tgtEl>
                                          <p:spTgt spid="322">
                                            <p:bg/>
                                          </p:spTgt>
                                        </p:tgtEl>
                                        <p:attrNameLst>
                                          <p:attrName>ppt_w</p:attrName>
                                        </p:attrNameLst>
                                      </p:cBhvr>
                                      <p:tavLst>
                                        <p:tav tm="0">
                                          <p:val>
                                            <p:fltVal val="0"/>
                                          </p:val>
                                        </p:tav>
                                        <p:tav tm="100000">
                                          <p:val>
                                            <p:strVal val="#ppt_w"/>
                                          </p:val>
                                        </p:tav>
                                      </p:tavLst>
                                    </p:anim>
                                    <p:anim calcmode="lin" valueType="num">
                                      <p:cBhvr>
                                        <p:cTn id="8" dur="2000" fill="hold"/>
                                        <p:tgtEl>
                                          <p:spTgt spid="322">
                                            <p:bg/>
                                          </p:spTgt>
                                        </p:tgtEl>
                                        <p:attrNameLst>
                                          <p:attrName>ppt_h</p:attrName>
                                        </p:attrNameLst>
                                      </p:cBhvr>
                                      <p:tavLst>
                                        <p:tav tm="0">
                                          <p:val>
                                            <p:fltVal val="0"/>
                                          </p:val>
                                        </p:tav>
                                        <p:tav tm="100000">
                                          <p:val>
                                            <p:strVal val="#ppt_h"/>
                                          </p:val>
                                        </p:tav>
                                      </p:tavLst>
                                    </p:anim>
                                    <p:anim calcmode="lin" valueType="num">
                                      <p:cBhvr>
                                        <p:cTn id="9" dur="2000" fill="hold"/>
                                        <p:tgtEl>
                                          <p:spTgt spid="322">
                                            <p:bg/>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22">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322">
                                            <p:txEl>
                                              <p:pRg st="0" end="0"/>
                                            </p:txEl>
                                          </p:spTgt>
                                        </p:tgtEl>
                                        <p:attrNameLst>
                                          <p:attrName>style.visibility</p:attrName>
                                        </p:attrNameLst>
                                      </p:cBhvr>
                                      <p:to>
                                        <p:strVal val="visible"/>
                                      </p:to>
                                    </p:set>
                                    <p:anim calcmode="lin" valueType="num">
                                      <p:cBhvr>
                                        <p:cTn id="13" dur="2000" fill="hold"/>
                                        <p:tgtEl>
                                          <p:spTgt spid="322">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22">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2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32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Class="entr" nodeType="afterEffect" presetSubtype="8" presetID="15" grpId="1" fill="hold">
                                  <p:stCondLst>
                                    <p:cond delay="0"/>
                                  </p:stCondLst>
                                  <p:iterate type="el" backwards="0">
                                    <p:tmAbs val="0"/>
                                  </p:iterate>
                                  <p:childTnLst>
                                    <p:set>
                                      <p:cBhvr>
                                        <p:cTn id="19" fill="hold"/>
                                        <p:tgtEl>
                                          <p:spTgt spid="322">
                                            <p:txEl>
                                              <p:pRg st="1" end="1"/>
                                            </p:txEl>
                                          </p:spTgt>
                                        </p:tgtEl>
                                        <p:attrNameLst>
                                          <p:attrName>style.visibility</p:attrName>
                                        </p:attrNameLst>
                                      </p:cBhvr>
                                      <p:to>
                                        <p:strVal val="visible"/>
                                      </p:to>
                                    </p:set>
                                    <p:anim calcmode="lin" valueType="num">
                                      <p:cBhvr>
                                        <p:cTn id="20" dur="2000" fill="hold"/>
                                        <p:tgtEl>
                                          <p:spTgt spid="322">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22">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2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32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4000"/>
                            </p:stCondLst>
                            <p:childTnLst>
                              <p:par>
                                <p:cTn id="25" presetClass="entr" nodeType="afterEffect" presetSubtype="8" presetID="15" grpId="1" fill="hold">
                                  <p:stCondLst>
                                    <p:cond delay="0"/>
                                  </p:stCondLst>
                                  <p:iterate type="el" backwards="0">
                                    <p:tmAbs val="0"/>
                                  </p:iterate>
                                  <p:childTnLst>
                                    <p:set>
                                      <p:cBhvr>
                                        <p:cTn id="26" fill="hold"/>
                                        <p:tgtEl>
                                          <p:spTgt spid="322">
                                            <p:txEl>
                                              <p:pRg st="2" end="2"/>
                                            </p:txEl>
                                          </p:spTgt>
                                        </p:tgtEl>
                                        <p:attrNameLst>
                                          <p:attrName>style.visibility</p:attrName>
                                        </p:attrNameLst>
                                      </p:cBhvr>
                                      <p:to>
                                        <p:strVal val="visible"/>
                                      </p:to>
                                    </p:set>
                                    <p:anim calcmode="lin" valueType="num">
                                      <p:cBhvr>
                                        <p:cTn id="27" dur="2000" fill="hold"/>
                                        <p:tgtEl>
                                          <p:spTgt spid="322">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22">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2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32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6000"/>
                            </p:stCondLst>
                            <p:childTnLst>
                              <p:par>
                                <p:cTn id="32" presetClass="entr" nodeType="afterEffect" presetSubtype="8" presetID="15" grpId="1" fill="hold">
                                  <p:stCondLst>
                                    <p:cond delay="0"/>
                                  </p:stCondLst>
                                  <p:iterate type="el" backwards="0">
                                    <p:tmAbs val="0"/>
                                  </p:iterate>
                                  <p:childTnLst>
                                    <p:set>
                                      <p:cBhvr>
                                        <p:cTn id="33" fill="hold"/>
                                        <p:tgtEl>
                                          <p:spTgt spid="322">
                                            <p:txEl>
                                              <p:pRg st="3" end="3"/>
                                            </p:txEl>
                                          </p:spTgt>
                                        </p:tgtEl>
                                        <p:attrNameLst>
                                          <p:attrName>style.visibility</p:attrName>
                                        </p:attrNameLst>
                                      </p:cBhvr>
                                      <p:to>
                                        <p:strVal val="visible"/>
                                      </p:to>
                                    </p:set>
                                    <p:anim calcmode="lin" valueType="num">
                                      <p:cBhvr>
                                        <p:cTn id="34" dur="2000" fill="hold"/>
                                        <p:tgtEl>
                                          <p:spTgt spid="322">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322">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32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7" dur="2000" fill="hold"/>
                                        <p:tgtEl>
                                          <p:spTgt spid="32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8000"/>
                            </p:stCondLst>
                            <p:childTnLst>
                              <p:par>
                                <p:cTn id="39" presetClass="entr" nodeType="afterEffect" presetSubtype="8" presetID="15" grpId="1" fill="hold">
                                  <p:stCondLst>
                                    <p:cond delay="0"/>
                                  </p:stCondLst>
                                  <p:iterate type="el" backwards="0">
                                    <p:tmAbs val="0"/>
                                  </p:iterate>
                                  <p:childTnLst>
                                    <p:set>
                                      <p:cBhvr>
                                        <p:cTn id="40" fill="hold"/>
                                        <p:tgtEl>
                                          <p:spTgt spid="322">
                                            <p:txEl>
                                              <p:pRg st="4" end="4"/>
                                            </p:txEl>
                                          </p:spTgt>
                                        </p:tgtEl>
                                        <p:attrNameLst>
                                          <p:attrName>style.visibility</p:attrName>
                                        </p:attrNameLst>
                                      </p:cBhvr>
                                      <p:to>
                                        <p:strVal val="visible"/>
                                      </p:to>
                                    </p:set>
                                    <p:anim calcmode="lin" valueType="num">
                                      <p:cBhvr>
                                        <p:cTn id="41" dur="2000" fill="hold"/>
                                        <p:tgtEl>
                                          <p:spTgt spid="322">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322">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32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2000" fill="hold"/>
                                        <p:tgtEl>
                                          <p:spTgt spid="32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5" fill="hold">
                            <p:stCondLst>
                              <p:cond delay="10000"/>
                            </p:stCondLst>
                            <p:childTnLst>
                              <p:par>
                                <p:cTn id="46" presetClass="entr" nodeType="afterEffect" presetSubtype="8" presetID="15" grpId="1" fill="hold">
                                  <p:stCondLst>
                                    <p:cond delay="0"/>
                                  </p:stCondLst>
                                  <p:iterate type="el" backwards="0">
                                    <p:tmAbs val="0"/>
                                  </p:iterate>
                                  <p:childTnLst>
                                    <p:set>
                                      <p:cBhvr>
                                        <p:cTn id="47" fill="hold"/>
                                        <p:tgtEl>
                                          <p:spTgt spid="322">
                                            <p:txEl>
                                              <p:pRg st="5" end="5"/>
                                            </p:txEl>
                                          </p:spTgt>
                                        </p:tgtEl>
                                        <p:attrNameLst>
                                          <p:attrName>style.visibility</p:attrName>
                                        </p:attrNameLst>
                                      </p:cBhvr>
                                      <p:to>
                                        <p:strVal val="visible"/>
                                      </p:to>
                                    </p:set>
                                    <p:anim calcmode="lin" valueType="num">
                                      <p:cBhvr>
                                        <p:cTn id="48" dur="2000" fill="hold"/>
                                        <p:tgtEl>
                                          <p:spTgt spid="322">
                                            <p:txEl>
                                              <p:pRg st="5" end="5"/>
                                            </p:txEl>
                                          </p:spTgt>
                                        </p:tgtEl>
                                        <p:attrNameLst>
                                          <p:attrName>ppt_w</p:attrName>
                                        </p:attrNameLst>
                                      </p:cBhvr>
                                      <p:tavLst>
                                        <p:tav tm="0">
                                          <p:val>
                                            <p:fltVal val="0"/>
                                          </p:val>
                                        </p:tav>
                                        <p:tav tm="100000">
                                          <p:val>
                                            <p:strVal val="#ppt_w"/>
                                          </p:val>
                                        </p:tav>
                                      </p:tavLst>
                                    </p:anim>
                                    <p:anim calcmode="lin" valueType="num">
                                      <p:cBhvr>
                                        <p:cTn id="49" dur="2000" fill="hold"/>
                                        <p:tgtEl>
                                          <p:spTgt spid="322">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32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1" dur="2000" fill="hold"/>
                                        <p:tgtEl>
                                          <p:spTgt spid="322">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2"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5" name="Our Choice and Predestination"/>
          <p:cNvSpPr txBox="1"/>
          <p:nvPr>
            <p:ph type="title"/>
          </p:nvPr>
        </p:nvSpPr>
        <p:spPr>
          <a:xfrm>
            <a:off x="1573598" y="0"/>
            <a:ext cx="11359230" cy="826493"/>
          </a:xfrm>
          <a:prstGeom prst="rect">
            <a:avLst/>
          </a:prstGeom>
        </p:spPr>
        <p:txBody>
          <a:bodyPr/>
          <a:lstStyle>
            <a:lvl1pPr>
              <a:lnSpc>
                <a:spcPct val="130000"/>
              </a:lnSpc>
            </a:lvl1pPr>
          </a:lstStyle>
          <a:p>
            <a:pPr/>
            <a:r>
              <a:t>Our Choice and Predestination</a:t>
            </a:r>
          </a:p>
        </p:txBody>
      </p:sp>
      <p:graphicFrame>
        <p:nvGraphicFramePr>
          <p:cNvPr id="326" name="Table"/>
          <p:cNvGraphicFramePr/>
          <p:nvPr/>
        </p:nvGraphicFramePr>
        <p:xfrm>
          <a:off x="1832464" y="826492"/>
          <a:ext cx="10841499" cy="796933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71400"/>
                <a:gridCol w="320206"/>
                <a:gridCol w="5349891"/>
              </a:tblGrid>
              <a:tr h="638328">
                <a:tc>
                  <a:txBody>
                    <a:bodyPr/>
                    <a:lstStyle/>
                    <a:p>
                      <a:pPr defTabSz="914400"/>
                      <a:r>
                        <a:rPr b="1" sz="2900">
                          <a:solidFill>
                            <a:srgbClr val="FFFFFF"/>
                          </a:solidFill>
                          <a:latin typeface="Gill Sans"/>
                          <a:ea typeface="Gill Sans"/>
                          <a:cs typeface="Gill Sans"/>
                          <a:sym typeface="Gill Sans"/>
                        </a:rPr>
                        <a:t>Arminianism </a:t>
                      </a:r>
                    </a:p>
                  </a:txBody>
                  <a:tcPr marL="50800" marR="50800" marT="50800" marB="50800" anchor="ctr" anchorCtr="0" horzOverflow="overflow">
                    <a:lnL w="12700">
                      <a:solidFill>
                        <a:srgbClr val="53585F"/>
                      </a:solidFill>
                      <a:miter lim="400000"/>
                    </a:lnL>
                    <a:lnT w="12700">
                      <a:solidFill>
                        <a:srgbClr val="53585F"/>
                      </a:solidFill>
                      <a:miter lim="400000"/>
                    </a:lnT>
                    <a:lnB w="12700">
                      <a:solidFill>
                        <a:srgbClr val="3797C6"/>
                      </a:solidFill>
                      <a:miter lim="400000"/>
                    </a:lnB>
                    <a:solidFill>
                      <a:srgbClr val="000000"/>
                    </a:solidFill>
                  </a:tcPr>
                </a:tc>
                <a:tc>
                  <a:txBody>
                    <a:bodyPr/>
                    <a:lstStyle/>
                    <a:p>
                      <a:pPr defTabSz="914400">
                        <a:defRPr b="1" sz="2900">
                          <a:solidFill>
                            <a:srgbClr val="FFFFFF"/>
                          </a:solidFill>
                          <a:latin typeface="Gill Sans"/>
                          <a:ea typeface="Gill Sans"/>
                          <a:cs typeface="Gill Sans"/>
                          <a:sym typeface="Gill Sans"/>
                        </a:defRPr>
                      </a:pPr>
                    </a:p>
                  </a:txBody>
                  <a:tcPr marL="50800" marR="50800" marT="50800" marB="50800" anchor="ctr" anchorCtr="0" horzOverflow="overflow">
                    <a:lnT w="12700">
                      <a:solidFill>
                        <a:srgbClr val="53585F"/>
                      </a:solidFill>
                      <a:miter lim="400000"/>
                    </a:lnT>
                    <a:lnB w="12700">
                      <a:solidFill>
                        <a:srgbClr val="3797C6"/>
                      </a:solidFill>
                      <a:miter lim="400000"/>
                    </a:lnB>
                    <a:solidFill>
                      <a:srgbClr val="000000"/>
                    </a:solidFill>
                  </a:tcPr>
                </a:tc>
                <a:tc>
                  <a:txBody>
                    <a:bodyPr/>
                    <a:lstStyle/>
                    <a:p>
                      <a:pPr defTabSz="457200">
                        <a:lnSpc>
                          <a:spcPts val="5200"/>
                        </a:lnSpc>
                        <a:spcBef>
                          <a:spcPts val="1200"/>
                        </a:spcBef>
                      </a:pPr>
                      <a:r>
                        <a:rPr b="1" sz="2900">
                          <a:solidFill>
                            <a:srgbClr val="FFFFFF"/>
                          </a:solidFill>
                          <a:latin typeface="Gill Sans"/>
                          <a:ea typeface="Gill Sans"/>
                          <a:cs typeface="Gill Sans"/>
                          <a:sym typeface="Gill Sans"/>
                        </a:rPr>
                        <a:t>Calvinism </a:t>
                      </a:r>
                    </a:p>
                  </a:txBody>
                  <a:tcPr marL="50800" marR="50800" marT="50800" marB="50800" anchor="ctr" anchorCtr="0" horzOverflow="overflow">
                    <a:lnR w="12700">
                      <a:solidFill>
                        <a:srgbClr val="53585F"/>
                      </a:solidFill>
                      <a:miter lim="400000"/>
                    </a:lnR>
                    <a:lnT w="12700">
                      <a:solidFill>
                        <a:srgbClr val="53585F"/>
                      </a:solidFill>
                      <a:miter lim="400000"/>
                    </a:lnT>
                    <a:lnB w="12700">
                      <a:solidFill>
                        <a:srgbClr val="3797C6"/>
                      </a:solidFill>
                      <a:miter lim="400000"/>
                    </a:lnB>
                    <a:solidFill>
                      <a:srgbClr val="000000"/>
                    </a:solidFill>
                  </a:tcPr>
                </a:tc>
              </a:tr>
              <a:tr h="3202101">
                <a:tc>
                  <a:txBody>
                    <a:bodyPr/>
                    <a:lstStyle/>
                    <a:p>
                      <a:pPr defTabSz="914400">
                        <a:defRPr b="1" sz="2700">
                          <a:latin typeface="Gill Sans"/>
                          <a:ea typeface="Gill Sans"/>
                          <a:cs typeface="Gill Sans"/>
                          <a:sym typeface="Gill Sans"/>
                        </a:defRPr>
                      </a:pPr>
                      <a:r>
                        <a:t>Free will</a:t>
                      </a:r>
                    </a:p>
                    <a:p>
                      <a:pPr algn="l" defTabSz="914400">
                        <a:defRPr sz="2700">
                          <a:latin typeface="Gill Sans"/>
                          <a:ea typeface="Gill Sans"/>
                          <a:cs typeface="Gill Sans"/>
                          <a:sym typeface="Gill Sans"/>
                        </a:defRPr>
                      </a:pPr>
                      <a:r>
                        <a:t>Though morally hurt by sin in Eden, man still has a free will to choose to obey God. Sin has not corrupted his ability or desire to cooperate with God. God graciously enables every sinner to repent and believe. </a:t>
                      </a:r>
                    </a:p>
                  </a:txBody>
                  <a:tcPr marL="50800" marR="50800" marT="50800" marB="50800" anchor="ctr" anchorCtr="0" horzOverflow="overflow">
                    <a:lnL w="12700">
                      <a:solidFill>
                        <a:srgbClr val="53585F"/>
                      </a:solidFill>
                      <a:miter lim="400000"/>
                    </a:lnL>
                    <a:lnT w="12700">
                      <a:solidFill>
                        <a:srgbClr val="3797C6"/>
                      </a:solidFill>
                      <a:miter lim="400000"/>
                    </a:lnT>
                    <a:lnB w="12700">
                      <a:solidFill>
                        <a:srgbClr val="3797C6"/>
                      </a:solidFill>
                      <a:miter lim="400000"/>
                    </a:lnB>
                  </a:tcPr>
                </a:tc>
                <a:tc>
                  <a:txBody>
                    <a:bodyPr/>
                    <a:lstStyle/>
                    <a:p>
                      <a:pPr algn="l" defTabSz="914400">
                        <a:defRPr sz="2700">
                          <a:latin typeface="Gill Sans"/>
                          <a:ea typeface="Gill Sans"/>
                          <a:cs typeface="Gill Sans"/>
                          <a:sym typeface="Gill Sans"/>
                        </a:defRPr>
                      </a:pPr>
                    </a:p>
                  </a:txBody>
                  <a:tcPr marL="50800" marR="50800" marT="50800" marB="50800" anchor="ctr" anchorCtr="0" horzOverflow="overflow">
                    <a:lnT w="12700">
                      <a:solidFill>
                        <a:srgbClr val="3797C6"/>
                      </a:solidFill>
                      <a:miter lim="400000"/>
                    </a:lnT>
                    <a:lnB w="12700">
                      <a:solidFill>
                        <a:srgbClr val="3797C6"/>
                      </a:solidFill>
                      <a:miter lim="400000"/>
                    </a:lnB>
                  </a:tcPr>
                </a:tc>
                <a:tc>
                  <a:txBody>
                    <a:bodyPr/>
                    <a:lstStyle/>
                    <a:p>
                      <a:pPr defTabSz="914400">
                        <a:defRPr b="1" sz="2700">
                          <a:latin typeface="Gill Sans"/>
                          <a:ea typeface="Gill Sans"/>
                          <a:cs typeface="Gill Sans"/>
                          <a:sym typeface="Gill Sans"/>
                        </a:defRPr>
                      </a:pPr>
                      <a:r>
                        <a:t>Total Depravity </a:t>
                      </a:r>
                    </a:p>
                    <a:p>
                      <a:pPr algn="l" defTabSz="914400">
                        <a:defRPr sz="2700">
                          <a:latin typeface="Gill Sans"/>
                          <a:ea typeface="Gill Sans"/>
                          <a:cs typeface="Gill Sans"/>
                          <a:sym typeface="Gill Sans"/>
                        </a:defRPr>
                      </a:pPr>
                      <a:r>
                        <a:t>Man's nature is corrupt due to his sin in Eden. He lost his ability and desire to choose good. By his own nature he will not and cannot please God. He must be given a new nature by God to choose righteousness. </a:t>
                      </a:r>
                    </a:p>
                  </a:txBody>
                  <a:tcPr marL="50800" marR="50800" marT="50800" marB="50800" anchor="ctr" anchorCtr="0" horzOverflow="overflow">
                    <a:lnR w="12700">
                      <a:solidFill>
                        <a:srgbClr val="53585F"/>
                      </a:solidFill>
                      <a:miter lim="400000"/>
                    </a:lnR>
                    <a:lnT w="12700">
                      <a:solidFill>
                        <a:srgbClr val="3797C6"/>
                      </a:solidFill>
                      <a:miter lim="400000"/>
                    </a:lnT>
                    <a:lnB w="12700">
                      <a:solidFill>
                        <a:srgbClr val="3797C6"/>
                      </a:solidFill>
                      <a:miter lim="400000"/>
                    </a:lnB>
                  </a:tcPr>
                </a:tc>
              </a:tr>
              <a:tr h="2992008">
                <a:tc>
                  <a:txBody>
                    <a:bodyPr/>
                    <a:lstStyle/>
                    <a:p>
                      <a:pPr defTabSz="914400">
                        <a:defRPr b="1" sz="2700">
                          <a:latin typeface="Gill Sans"/>
                          <a:ea typeface="Gill Sans"/>
                          <a:cs typeface="Gill Sans"/>
                          <a:sym typeface="Gill Sans"/>
                        </a:defRPr>
                      </a:pPr>
                      <a:r>
                        <a:t>Conditional Election </a:t>
                      </a:r>
                    </a:p>
                    <a:p>
                      <a:pPr algn="l" defTabSz="914400">
                        <a:defRPr sz="2700">
                          <a:latin typeface="Gill Sans"/>
                          <a:ea typeface="Gill Sans"/>
                          <a:cs typeface="Gill Sans"/>
                          <a:sym typeface="Gill Sans"/>
                        </a:defRPr>
                      </a:pPr>
                      <a:r>
                        <a:t>God chose those He foresaw would believe for eternal life. Election is based on man's free choice. It was left to man as to who would believe and therefore those who would be elected to salvation. </a:t>
                      </a:r>
                    </a:p>
                  </a:txBody>
                  <a:tcPr marL="50800" marR="50800" marT="50800" marB="50800" anchor="ctr" anchorCtr="0" horzOverflow="overflow">
                    <a:lnL w="12700">
                      <a:solidFill>
                        <a:srgbClr val="53585F"/>
                      </a:solidFill>
                      <a:miter lim="400000"/>
                    </a:lnL>
                    <a:lnT w="12700">
                      <a:solidFill>
                        <a:srgbClr val="3797C6"/>
                      </a:solidFill>
                      <a:miter lim="400000"/>
                    </a:lnT>
                    <a:lnB w="12700">
                      <a:solidFill>
                        <a:srgbClr val="3797C6"/>
                      </a:solidFill>
                      <a:miter lim="400000"/>
                    </a:lnB>
                  </a:tcPr>
                </a:tc>
                <a:tc>
                  <a:txBody>
                    <a:bodyPr/>
                    <a:lstStyle/>
                    <a:p>
                      <a:pPr algn="l" defTabSz="914400">
                        <a:defRPr sz="2700">
                          <a:latin typeface="Gill Sans"/>
                          <a:ea typeface="Gill Sans"/>
                          <a:cs typeface="Gill Sans"/>
                          <a:sym typeface="Gill Sans"/>
                        </a:defRPr>
                      </a:pPr>
                    </a:p>
                  </a:txBody>
                  <a:tcPr marL="50800" marR="50800" marT="50800" marB="50800" anchor="ctr" anchorCtr="0" horzOverflow="overflow">
                    <a:lnT w="12700">
                      <a:solidFill>
                        <a:srgbClr val="3797C6"/>
                      </a:solidFill>
                      <a:miter lim="400000"/>
                    </a:lnT>
                    <a:lnB w="12700">
                      <a:solidFill>
                        <a:srgbClr val="3797C6"/>
                      </a:solidFill>
                      <a:miter lim="400000"/>
                    </a:lnB>
                  </a:tcPr>
                </a:tc>
                <a:tc>
                  <a:txBody>
                    <a:bodyPr/>
                    <a:lstStyle/>
                    <a:p>
                      <a:pPr defTabSz="914400">
                        <a:defRPr b="1" sz="2700">
                          <a:latin typeface="Gill Sans"/>
                          <a:ea typeface="Gill Sans"/>
                          <a:cs typeface="Gill Sans"/>
                          <a:sym typeface="Gill Sans"/>
                        </a:defRPr>
                      </a:pPr>
                      <a:r>
                        <a:t>Unconditional Election</a:t>
                      </a:r>
                    </a:p>
                    <a:p>
                      <a:pPr algn="l" defTabSz="914400">
                        <a:defRPr sz="2700">
                          <a:latin typeface="Gill Sans"/>
                          <a:ea typeface="Gill Sans"/>
                          <a:cs typeface="Gill Sans"/>
                          <a:sym typeface="Gill Sans"/>
                        </a:defRPr>
                      </a:pPr>
                      <a:r>
                        <a:t>God chose some men to eternal life by His own will. When He considered mankind, God saw only sin and no faith or good works. It is God's choice and not the sinner's that is the basis of salvation.</a:t>
                      </a:r>
                    </a:p>
                  </a:txBody>
                  <a:tcPr marL="50800" marR="50800" marT="50800" marB="50800" anchor="ctr" anchorCtr="0" horzOverflow="overflow">
                    <a:lnR w="12700">
                      <a:solidFill>
                        <a:srgbClr val="53585F"/>
                      </a:solidFill>
                      <a:miter lim="400000"/>
                    </a:lnR>
                    <a:lnT w="12700">
                      <a:solidFill>
                        <a:srgbClr val="3797C6"/>
                      </a:solidFill>
                      <a:miter lim="400000"/>
                    </a:lnT>
                    <a:lnB w="12700">
                      <a:solidFill>
                        <a:srgbClr val="3797C6"/>
                      </a:solidFill>
                      <a:miter lim="400000"/>
                    </a:lnB>
                  </a:tcPr>
                </a:tc>
              </a:tr>
              <a:tr h="1136897">
                <a:tc>
                  <a:txBody>
                    <a:bodyPr/>
                    <a:lstStyle/>
                    <a:p>
                      <a:pPr defTabSz="914400"/>
                      <a:r>
                        <a:rPr sz="2000">
                          <a:latin typeface="Gill Sans"/>
                          <a:ea typeface="Gill Sans"/>
                          <a:cs typeface="Gill Sans"/>
                          <a:sym typeface="Gill Sans"/>
                        </a:rPr>
                        <a:t>Gen 2:17; Rom 5:12; I Cor 2:14; Eph 2:1-3; Rom 3:10-12; 8:7-8; Jer 13:23; John 8:47. 
</a:t>
                      </a:r>
                    </a:p>
                  </a:txBody>
                  <a:tcPr marL="50800" marR="50800" marT="50800" marB="50800" anchor="ctr" anchorCtr="0" horzOverflow="overflow">
                    <a:lnL w="12700">
                      <a:solidFill>
                        <a:srgbClr val="53585F"/>
                      </a:solidFill>
                      <a:miter lim="400000"/>
                    </a:lnL>
                    <a:lnT w="12700">
                      <a:solidFill>
                        <a:srgbClr val="3797C6"/>
                      </a:solidFill>
                      <a:miter lim="400000"/>
                    </a:lnT>
                    <a:lnB w="12700">
                      <a:solidFill>
                        <a:srgbClr val="53585F"/>
                      </a:solidFill>
                      <a:miter lim="400000"/>
                    </a:lnB>
                  </a:tcPr>
                </a:tc>
                <a:tc>
                  <a:txBody>
                    <a:bodyPr/>
                    <a:lstStyle/>
                    <a:p>
                      <a:pPr defTabSz="914400">
                        <a:defRPr sz="2000">
                          <a:latin typeface="Gill Sans"/>
                          <a:ea typeface="Gill Sans"/>
                          <a:cs typeface="Gill Sans"/>
                          <a:sym typeface="Gill Sans"/>
                        </a:defRPr>
                      </a:pPr>
                    </a:p>
                  </a:txBody>
                  <a:tcPr marL="50800" marR="50800" marT="50800" marB="50800" anchor="ctr" anchorCtr="0" horzOverflow="overflow">
                    <a:lnT w="12700">
                      <a:solidFill>
                        <a:srgbClr val="3797C6"/>
                      </a:solidFill>
                      <a:miter lim="400000"/>
                    </a:lnT>
                    <a:lnB w="12700">
                      <a:solidFill>
                        <a:srgbClr val="53585F"/>
                      </a:solidFill>
                      <a:miter lim="400000"/>
                    </a:lnB>
                  </a:tcPr>
                </a:tc>
                <a:tc>
                  <a:txBody>
                    <a:bodyPr/>
                    <a:lstStyle/>
                    <a:p>
                      <a:pPr defTabSz="914400"/>
                      <a:r>
                        <a:rPr sz="2000">
                          <a:latin typeface="Gill Sans"/>
                          <a:ea typeface="Gill Sans"/>
                          <a:cs typeface="Gill Sans"/>
                          <a:sym typeface="Gill Sans"/>
                        </a:rPr>
                        <a:t>Ps 14:1-3; 1 Peter 1:2; Rom 8:28-33; 9:11,22; Ac 13:48; 2 The 2:13;</a:t>
                      </a:r>
                    </a:p>
                  </a:txBody>
                  <a:tcPr marL="50800" marR="50800" marT="50800" marB="50800" anchor="ctr" anchorCtr="0" horzOverflow="overflow">
                    <a:lnR w="12700">
                      <a:solidFill>
                        <a:srgbClr val="53585F"/>
                      </a:solidFill>
                      <a:miter lim="400000"/>
                    </a:lnR>
                    <a:lnT w="12700">
                      <a:solidFill>
                        <a:srgbClr val="3797C6"/>
                      </a:solidFill>
                      <a:miter lim="400000"/>
                    </a:lnT>
                    <a:lnB w="12700">
                      <a:solidFill>
                        <a:srgbClr val="53585F"/>
                      </a:solidFill>
                      <a:miter lim="400000"/>
                    </a:lnB>
                  </a:tcPr>
                </a:tc>
              </a:tr>
            </a:tbl>
          </a:graphicData>
        </a:graphic>
      </p:graphicFrame>
      <p:sp>
        <p:nvSpPr>
          <p:cNvPr id="327" name="The chart is taken from and modified from www.letgodbetrue.com. Reference books: “The Five Points of Calvinism” by Steele and Thomas. A larger work is Boettner’s “The Reformed Doctrine of Predestination.”"/>
          <p:cNvSpPr txBox="1"/>
          <p:nvPr/>
        </p:nvSpPr>
        <p:spPr>
          <a:xfrm>
            <a:off x="2109274" y="9017526"/>
            <a:ext cx="10558339" cy="6026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3200"/>
              </a:lnSpc>
              <a:spcBef>
                <a:spcPts val="1200"/>
              </a:spcBef>
              <a:defRPr sz="1666">
                <a:latin typeface="Arial"/>
                <a:ea typeface="Arial"/>
                <a:cs typeface="Arial"/>
                <a:sym typeface="Arial"/>
              </a:defRPr>
            </a:pPr>
            <a:r>
              <a:t>The chart is taken from and modified from </a:t>
            </a:r>
            <a:r>
              <a:rPr u="sng">
                <a:hlinkClick r:id="rId3" invalidUrl="" action="" tgtFrame="" tooltip="" history="1" highlightClick="0" endSnd="0"/>
              </a:rPr>
              <a:t>www.letgodbetrue.com</a:t>
            </a:r>
            <a:r>
              <a:t>. Reference books: “T</a:t>
            </a:r>
            <a:r>
              <a:rPr b="1"/>
              <a:t>he Five Points of Calvinism</a:t>
            </a:r>
            <a:r>
              <a:t>” by Steele and Thomas. A larger work is Boettner’s “</a:t>
            </a:r>
            <a:r>
              <a:rPr b="1"/>
              <a:t>The Reformed Doctrine of Predestination</a:t>
            </a:r>
            <a:r>
              <a:t>.” </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Our Choice and Predestination"/>
          <p:cNvSpPr txBox="1"/>
          <p:nvPr>
            <p:ph type="title"/>
          </p:nvPr>
        </p:nvSpPr>
        <p:spPr>
          <a:xfrm>
            <a:off x="1535305" y="124048"/>
            <a:ext cx="3863098" cy="2432406"/>
          </a:xfrm>
          <a:prstGeom prst="rect">
            <a:avLst/>
          </a:prstGeom>
        </p:spPr>
        <p:txBody>
          <a:bodyPr/>
          <a:lstStyle>
            <a:lvl1pPr>
              <a:lnSpc>
                <a:spcPct val="130000"/>
              </a:lnSpc>
            </a:lvl1pPr>
          </a:lstStyle>
          <a:p>
            <a:pPr/>
            <a:r>
              <a:t>Our Choice and Predestination</a:t>
            </a:r>
          </a:p>
        </p:txBody>
      </p:sp>
      <p:pic>
        <p:nvPicPr>
          <p:cNvPr id="332" name="Picture 2.png" descr="Picture 2.png"/>
          <p:cNvPicPr>
            <a:picLocks noChangeAspect="1"/>
          </p:cNvPicPr>
          <p:nvPr/>
        </p:nvPicPr>
        <p:blipFill>
          <a:blip r:embed="rId2">
            <a:extLst/>
          </a:blip>
          <a:stretch>
            <a:fillRect/>
          </a:stretch>
        </p:blipFill>
        <p:spPr>
          <a:xfrm>
            <a:off x="5560972" y="-139321"/>
            <a:ext cx="7585390" cy="989292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4" name="Stepping-stones√.jpg" descr="Stepping-stones√.jpg"/>
          <p:cNvPicPr>
            <a:picLocks noChangeAspect="0"/>
          </p:cNvPicPr>
          <p:nvPr/>
        </p:nvPicPr>
        <p:blipFill>
          <a:blip r:embed="rId3">
            <a:extLst/>
          </a:blip>
          <a:stretch>
            <a:fillRect/>
          </a:stretch>
        </p:blipFill>
        <p:spPr>
          <a:xfrm>
            <a:off x="1497012" y="1479387"/>
            <a:ext cx="13162917" cy="8274213"/>
          </a:xfrm>
          <a:prstGeom prst="rect">
            <a:avLst/>
          </a:prstGeom>
          <a:ln w="12700">
            <a:miter lim="400000"/>
          </a:ln>
        </p:spPr>
      </p:pic>
      <p:sp>
        <p:nvSpPr>
          <p:cNvPr id="335" name="Don’t fear life’s difficulties but use  them as stepping stones to experience more of God and His grace."/>
          <p:cNvSpPr txBox="1"/>
          <p:nvPr/>
        </p:nvSpPr>
        <p:spPr>
          <a:xfrm>
            <a:off x="1497012" y="4325211"/>
            <a:ext cx="6667870" cy="334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65797" indent="-437197" algn="l">
              <a:spcBef>
                <a:spcPts val="1400"/>
              </a:spcBef>
              <a:buSzPct val="100000"/>
              <a:buChar char="•"/>
              <a:defRPr sz="4200">
                <a:solidFill>
                  <a:srgbClr val="FFFFFF"/>
                </a:solidFill>
                <a:effectLst>
                  <a:outerShdw sx="100000" sy="100000" kx="0" ky="0" algn="b" rotWithShape="0" blurRad="38100" dist="38100" dir="4140000">
                    <a:srgbClr val="000000"/>
                  </a:outerShdw>
                </a:effectLst>
                <a:latin typeface="Gill Sans SemiBold"/>
                <a:ea typeface="Gill Sans SemiBold"/>
                <a:cs typeface="Gill Sans SemiBold"/>
                <a:sym typeface="Gill Sans SemiBold"/>
              </a:defRPr>
            </a:pPr>
            <a:r>
              <a:t>Don’t fear life’s difficulties but use </a:t>
            </a:r>
            <a:br/>
            <a:r>
              <a:t>them as stepping stones to experience more of God and His grace.</a:t>
            </a:r>
          </a:p>
        </p:txBody>
      </p:sp>
      <p:sp>
        <p:nvSpPr>
          <p:cNvPr id="336" name="Insights gleaned from the Scriptures…"/>
          <p:cNvSpPr txBox="1"/>
          <p:nvPr>
            <p:ph type="title"/>
          </p:nvPr>
        </p:nvSpPr>
        <p:spPr>
          <a:xfrm>
            <a:off x="1573598" y="2285034"/>
            <a:ext cx="6667870" cy="1660191"/>
          </a:xfrm>
          <a:prstGeom prst="rect">
            <a:avLst/>
          </a:prstGeom>
        </p:spPr>
        <p:txBody>
          <a:bodyPr anchor="t"/>
          <a:lstStyle/>
          <a:p>
            <a:pPr>
              <a:spcBef>
                <a:spcPts val="1000"/>
              </a:spcBef>
              <a:defRPr sz="3300">
                <a:solidFill>
                  <a:srgbClr val="644630"/>
                </a:solidFill>
              </a:defRPr>
            </a:pPr>
            <a:r>
              <a:t>Insights gleaned from the Scriptures</a:t>
            </a:r>
          </a:p>
          <a:p>
            <a:pPr>
              <a:spcBef>
                <a:spcPts val="1000"/>
              </a:spcBef>
              <a:defRPr sz="3300">
                <a:solidFill>
                  <a:srgbClr val="644630"/>
                </a:solidFill>
              </a:defRPr>
            </a:pPr>
            <a:r>
              <a:t>Genesis 25-26</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lt" backwards="0">
                                    <p:tmAbs val="0"/>
                                  </p:iterate>
                                  <p:childTnLst>
                                    <p:set>
                                      <p:cBhvr>
                                        <p:cTn id="6" fill="hold"/>
                                        <p:tgtEl>
                                          <p:spTgt spid="335">
                                            <p:bg/>
                                          </p:spTgt>
                                        </p:tgtEl>
                                        <p:attrNameLst>
                                          <p:attrName>style.visibility</p:attrName>
                                        </p:attrNameLst>
                                      </p:cBhvr>
                                      <p:to>
                                        <p:strVal val="visible"/>
                                      </p:to>
                                    </p:set>
                                    <p:anim calcmode="lin" valueType="num">
                                      <p:cBhvr>
                                        <p:cTn id="7" dur="2000" fill="hold"/>
                                        <p:tgtEl>
                                          <p:spTgt spid="335">
                                            <p:bg/>
                                          </p:spTgt>
                                        </p:tgtEl>
                                        <p:attrNameLst>
                                          <p:attrName>ppt_x</p:attrName>
                                        </p:attrNameLst>
                                      </p:cBhvr>
                                      <p:tavLst>
                                        <p:tav tm="0">
                                          <p:val>
                                            <p:strVal val="0-#ppt_w/2"/>
                                          </p:val>
                                        </p:tav>
                                        <p:tav tm="100000">
                                          <p:val>
                                            <p:strVal val="#ppt_x"/>
                                          </p:val>
                                        </p:tav>
                                      </p:tavLst>
                                    </p:anim>
                                    <p:anim calcmode="lin" valueType="num">
                                      <p:cBhvr>
                                        <p:cTn id="8" dur="2000" fill="hold"/>
                                        <p:tgtEl>
                                          <p:spTgt spid="335">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335">
                                            <p:txEl>
                                              <p:pRg st="0" end="0"/>
                                            </p:txEl>
                                          </p:spTgt>
                                        </p:tgtEl>
                                        <p:attrNameLst>
                                          <p:attrName>style.visibility</p:attrName>
                                        </p:attrNameLst>
                                      </p:cBhvr>
                                      <p:to>
                                        <p:strVal val="visible"/>
                                      </p:to>
                                    </p:set>
                                    <p:anim calcmode="lin" valueType="num">
                                      <p:cBhvr>
                                        <p:cTn id="11" dur="2000" fill="hold"/>
                                        <p:tgtEl>
                                          <p:spTgt spid="335">
                                            <p:txEl>
                                              <p:pRg st="0" end="0"/>
                                            </p:txEl>
                                          </p:spTgt>
                                        </p:tgtEl>
                                        <p:attrNameLst>
                                          <p:attrName>ppt_x</p:attrName>
                                        </p:attrNameLst>
                                      </p:cBhvr>
                                      <p:tavLst>
                                        <p:tav tm="0">
                                          <p:val>
                                            <p:strVal val="0-#ppt_w/2"/>
                                          </p:val>
                                        </p:tav>
                                        <p:tav tm="100000">
                                          <p:val>
                                            <p:strVal val="#ppt_x"/>
                                          </p:val>
                                        </p:tav>
                                      </p:tavLst>
                                    </p:anim>
                                    <p:anim calcmode="lin" valueType="num">
                                      <p:cBhvr>
                                        <p:cTn id="12" dur="2000" fill="hold"/>
                                        <p:tgtEl>
                                          <p:spTgt spid="3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5"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Connection Line"/>
          <p:cNvSpPr/>
          <p:nvPr/>
        </p:nvSpPr>
        <p:spPr>
          <a:xfrm>
            <a:off x="3353267" y="3553051"/>
            <a:ext cx="4579833" cy="3406437"/>
          </a:xfrm>
          <a:custGeom>
            <a:avLst/>
            <a:gdLst/>
            <a:ahLst/>
            <a:cxnLst>
              <a:cxn ang="0">
                <a:pos x="wd2" y="hd2"/>
              </a:cxn>
              <a:cxn ang="5400000">
                <a:pos x="wd2" y="hd2"/>
              </a:cxn>
              <a:cxn ang="10800000">
                <a:pos x="wd2" y="hd2"/>
              </a:cxn>
              <a:cxn ang="16200000">
                <a:pos x="wd2" y="hd2"/>
              </a:cxn>
            </a:cxnLst>
            <a:rect l="0" t="0" r="r" b="b"/>
            <a:pathLst>
              <a:path w="21600" h="16775" fill="norm" stroke="1" extrusionOk="0">
                <a:moveTo>
                  <a:pt x="0" y="10121"/>
                </a:moveTo>
                <a:cubicBezTo>
                  <a:pt x="1565" y="21600"/>
                  <a:pt x="8765" y="18226"/>
                  <a:pt x="21600" y="0"/>
                </a:cubicBezTo>
              </a:path>
            </a:pathLst>
          </a:custGeom>
          <a:ln w="241300">
            <a:solidFill>
              <a:schemeClr val="accent3">
                <a:hueOff val="-333990"/>
                <a:satOff val="3917"/>
                <a:lumOff val="-6666"/>
              </a:schemeClr>
            </a:solidFill>
            <a:miter lim="400000"/>
            <a:tailEnd type="triangle"/>
          </a:ln>
          <a:effectLst>
            <a:outerShdw sx="100000" sy="100000" kx="0" ky="0" algn="b" rotWithShape="0" blurRad="63500" dist="88900" dir="5400000">
              <a:srgbClr val="000000">
                <a:alpha val="50000"/>
              </a:srgbClr>
            </a:outerShdw>
          </a:effectLst>
        </p:spPr>
        <p:txBody>
          <a:bodyPr/>
          <a:lstStyle/>
          <a:p>
            <a:pPr/>
          </a:p>
        </p:txBody>
      </p:sp>
      <p:sp>
        <p:nvSpPr>
          <p:cNvPr id="87" name="Grace in the Scriptures"/>
          <p:cNvSpPr txBox="1"/>
          <p:nvPr>
            <p:ph type="title"/>
          </p:nvPr>
        </p:nvSpPr>
        <p:spPr>
          <a:xfrm>
            <a:off x="1573598" y="227270"/>
            <a:ext cx="3767804" cy="1734718"/>
          </a:xfrm>
          <a:prstGeom prst="rect">
            <a:avLst/>
          </a:prstGeom>
        </p:spPr>
        <p:txBody>
          <a:bodyPr/>
          <a:lstStyle>
            <a:lvl1pPr algn="ctr">
              <a:defRPr b="1" sz="5300"/>
            </a:lvl1pPr>
          </a:lstStyle>
          <a:p>
            <a:pPr/>
            <a:r>
              <a:t>Grace in the Scriptures</a:t>
            </a:r>
          </a:p>
        </p:txBody>
      </p:sp>
      <p:grpSp>
        <p:nvGrpSpPr>
          <p:cNvPr id="90" name="Group"/>
          <p:cNvGrpSpPr/>
          <p:nvPr/>
        </p:nvGrpSpPr>
        <p:grpSpPr>
          <a:xfrm>
            <a:off x="1734219" y="2600466"/>
            <a:ext cx="3428369" cy="2508744"/>
            <a:chOff x="0" y="0"/>
            <a:chExt cx="3428368" cy="2508743"/>
          </a:xfrm>
        </p:grpSpPr>
        <p:pic>
          <p:nvPicPr>
            <p:cNvPr id="88" name="Genesis-grace.png" descr="Genesis-grace.png"/>
            <p:cNvPicPr>
              <a:picLocks noChangeAspect="1"/>
            </p:cNvPicPr>
            <p:nvPr/>
          </p:nvPicPr>
          <p:blipFill>
            <a:blip r:embed="rId3">
              <a:extLst/>
            </a:blip>
            <a:stretch>
              <a:fillRect/>
            </a:stretch>
          </p:blipFill>
          <p:spPr>
            <a:xfrm>
              <a:off x="0" y="0"/>
              <a:ext cx="3428369" cy="1685201"/>
            </a:xfrm>
            <a:prstGeom prst="rect">
              <a:avLst/>
            </a:prstGeom>
            <a:ln w="12700" cap="flat">
              <a:noFill/>
              <a:miter lim="400000"/>
            </a:ln>
            <a:effectLst/>
          </p:spPr>
        </p:pic>
        <p:sp>
          <p:nvSpPr>
            <p:cNvPr id="89" name="Book of Foundations"/>
            <p:cNvSpPr txBox="1"/>
            <p:nvPr/>
          </p:nvSpPr>
          <p:spPr>
            <a:xfrm>
              <a:off x="535335" y="1514333"/>
              <a:ext cx="2616654" cy="9944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ct val="90000"/>
                </a:lnSpc>
                <a:defRPr b="1" sz="3100">
                  <a:solidFill>
                    <a:srgbClr val="53585F"/>
                  </a:solidFill>
                  <a:latin typeface="Helvetica"/>
                  <a:ea typeface="Helvetica"/>
                  <a:cs typeface="Helvetica"/>
                  <a:sym typeface="Helvetica"/>
                </a:defRPr>
              </a:lvl1pPr>
            </a:lstStyle>
            <a:p>
              <a:pPr/>
              <a:r>
                <a:t>Book of Foundations</a:t>
              </a:r>
            </a:p>
          </p:txBody>
        </p:sp>
      </p:grpSp>
      <p:sp>
        <p:nvSpPr>
          <p:cNvPr id="91" name="“Now when Solomon had finished praying, fire came down from heaven and consumed the burnt offering and the sacrifices; and the glory of the LORD filled the house..… 3 And all the sons of Israel, seeing the fire come down and the glory of the LORD upon the house… gave praise to the LORD, saying, “Truly He is good, truly His lovingkindness is everlasting”” (2 Chr 7:1-3)."/>
          <p:cNvSpPr txBox="1"/>
          <p:nvPr/>
        </p:nvSpPr>
        <p:spPr>
          <a:xfrm>
            <a:off x="2244812" y="6840930"/>
            <a:ext cx="10503479" cy="2578101"/>
          </a:xfrm>
          <a:prstGeom prst="rect">
            <a:avLst/>
          </a:prstGeom>
          <a:solidFill>
            <a:srgbClr val="FFEDE6"/>
          </a:solidFill>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defRPr sz="2700">
                <a:latin typeface="Helvetica"/>
                <a:ea typeface="Helvetica"/>
                <a:cs typeface="Helvetica"/>
                <a:sym typeface="Helvetica"/>
              </a:defRPr>
            </a:pPr>
            <a:r>
              <a:t>“Now when Solomon had finished praying, fire came down from heaven and consumed the burnt offering and the sacrifices; and </a:t>
            </a:r>
            <a:r>
              <a:rPr b="1">
                <a:solidFill>
                  <a:schemeClr val="accent3">
                    <a:hueOff val="-546624"/>
                    <a:satOff val="7767"/>
                    <a:lumOff val="-14512"/>
                  </a:schemeClr>
                </a:solidFill>
              </a:rPr>
              <a:t>the glory of the LORD filled the house</a:t>
            </a:r>
            <a:r>
              <a:rPr>
                <a:solidFill>
                  <a:schemeClr val="accent3">
                    <a:hueOff val="-546624"/>
                    <a:satOff val="7767"/>
                    <a:lumOff val="-14512"/>
                  </a:schemeClr>
                </a:solidFill>
              </a:rPr>
              <a:t>.</a:t>
            </a:r>
            <a:r>
              <a:t>.… 3 And all the sons of Israel, seeing the fire come down and the glory of the LORD upon the house… gave praise to the LORD, saying, </a:t>
            </a:r>
            <a:r>
              <a:rPr b="1">
                <a:solidFill>
                  <a:schemeClr val="accent5">
                    <a:hueOff val="-176146"/>
                    <a:satOff val="3665"/>
                    <a:lumOff val="-13986"/>
                  </a:schemeClr>
                </a:solidFill>
              </a:rPr>
              <a:t>“Truly He is good, truly His lovingkindness is everlasting</a:t>
            </a:r>
            <a:r>
              <a:rPr>
                <a:solidFill>
                  <a:schemeClr val="accent5">
                    <a:hueOff val="-176146"/>
                    <a:satOff val="3665"/>
                    <a:lumOff val="-13986"/>
                  </a:schemeClr>
                </a:solidFill>
              </a:rPr>
              <a:t>”</a:t>
            </a:r>
            <a:r>
              <a:t>” (</a:t>
            </a:r>
            <a:r>
              <a:rPr b="1">
                <a:solidFill>
                  <a:schemeClr val="accent5"/>
                </a:solidFill>
              </a:rPr>
              <a:t>2 Chr 7:1-3</a:t>
            </a:r>
            <a:r>
              <a:t>).</a:t>
            </a:r>
          </a:p>
        </p:txBody>
      </p:sp>
      <p:sp>
        <p:nvSpPr>
          <p:cNvPr id="92" name="“And the Word became flesh, and dwelt among us, and we beheld His glory, glory as of the only begotten from the Father, full of grace and truth” (John 1:14)."/>
          <p:cNvSpPr txBox="1"/>
          <p:nvPr/>
        </p:nvSpPr>
        <p:spPr>
          <a:xfrm>
            <a:off x="5521071" y="4667861"/>
            <a:ext cx="7227220" cy="1765301"/>
          </a:xfrm>
          <a:prstGeom prst="rect">
            <a:avLst/>
          </a:prstGeom>
          <a:solidFill>
            <a:srgbClr val="EDF1FF"/>
          </a:solidFill>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defRPr sz="2700">
                <a:latin typeface="Helvetica"/>
                <a:ea typeface="Helvetica"/>
                <a:cs typeface="Helvetica"/>
                <a:sym typeface="Helvetica"/>
              </a:defRPr>
            </a:pPr>
            <a:r>
              <a:t>“And the Word became flesh, and dwelt among us, and </a:t>
            </a:r>
            <a:r>
              <a:rPr b="1">
                <a:solidFill>
                  <a:schemeClr val="accent3">
                    <a:hueOff val="-546624"/>
                    <a:satOff val="7767"/>
                    <a:lumOff val="-14512"/>
                  </a:schemeClr>
                </a:solidFill>
              </a:rPr>
              <a:t>we beheld His glory, glory</a:t>
            </a:r>
            <a:r>
              <a:t> as of the only begotten from the Father, </a:t>
            </a:r>
            <a:r>
              <a:rPr b="1">
                <a:solidFill>
                  <a:schemeClr val="accent5">
                    <a:hueOff val="-176146"/>
                    <a:satOff val="3665"/>
                    <a:lumOff val="-13986"/>
                  </a:schemeClr>
                </a:solidFill>
              </a:rPr>
              <a:t>full of grace and truth</a:t>
            </a:r>
            <a:r>
              <a:t>” (</a:t>
            </a:r>
            <a:r>
              <a:rPr b="1">
                <a:solidFill>
                  <a:schemeClr val="accent5"/>
                </a:solidFill>
              </a:rPr>
              <a:t>John 1:14</a:t>
            </a:r>
            <a:r>
              <a:t>).</a:t>
            </a:r>
          </a:p>
        </p:txBody>
      </p:sp>
      <p:sp>
        <p:nvSpPr>
          <p:cNvPr id="93" name="“And I saw the holy city, new Jerusalem, coming down out of heaven from God, made ready as a bride adorned for her husband the holy city, Jerusalem, coming down out of heaven from God…11 having the glory of God.…14 wash their robes, that they may have the right to the tree of life, and may enter by the gates into the city” (Rev 21:2,11,14)."/>
          <p:cNvSpPr txBox="1"/>
          <p:nvPr/>
        </p:nvSpPr>
        <p:spPr>
          <a:xfrm>
            <a:off x="5521071" y="143098"/>
            <a:ext cx="7227220" cy="3390901"/>
          </a:xfrm>
          <a:prstGeom prst="rect">
            <a:avLst/>
          </a:prstGeom>
          <a:solidFill>
            <a:srgbClr val="FFE1ED"/>
          </a:solidFill>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defRPr sz="2700">
                <a:latin typeface="Helvetica"/>
                <a:ea typeface="Helvetica"/>
                <a:cs typeface="Helvetica"/>
                <a:sym typeface="Helvetica"/>
              </a:defRPr>
            </a:pPr>
            <a:r>
              <a:t>“And I saw the holy city, new Jerusalem, coming down out of heaven from God, made ready as a bride adorned for her husband the holy city, Jerusalem, coming down out of heaven from God…11 having the </a:t>
            </a:r>
            <a:r>
              <a:rPr b="1">
                <a:solidFill>
                  <a:schemeClr val="accent3">
                    <a:hueOff val="-546624"/>
                    <a:satOff val="7767"/>
                    <a:lumOff val="-14512"/>
                  </a:schemeClr>
                </a:solidFill>
              </a:rPr>
              <a:t>glory of God</a:t>
            </a:r>
            <a:r>
              <a:t>.…14 </a:t>
            </a:r>
            <a:r>
              <a:rPr b="1">
                <a:solidFill>
                  <a:schemeClr val="accent5">
                    <a:hueOff val="-176146"/>
                    <a:satOff val="3665"/>
                    <a:lumOff val="-13986"/>
                  </a:schemeClr>
                </a:solidFill>
              </a:rPr>
              <a:t>wash their robes</a:t>
            </a:r>
            <a:r>
              <a:t>, that they may have the right to the tree of life, and may enter by the gates into the city” (Rev 21:2,11,14).</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90"/>
                                        </p:tgtEl>
                                        <p:attrNameLst>
                                          <p:attrName>style.visibility</p:attrName>
                                        </p:attrNameLst>
                                      </p:cBhvr>
                                      <p:to>
                                        <p:strVal val="visible"/>
                                      </p:to>
                                    </p:set>
                                    <p:animEffect filter="wipe(left)" transition="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15" grpId="2" fill="hold">
                                  <p:stCondLst>
                                    <p:cond delay="0"/>
                                  </p:stCondLst>
                                  <p:iterate type="el" backwards="0">
                                    <p:tmAbs val="0"/>
                                  </p:iterate>
                                  <p:childTnLst>
                                    <p:set>
                                      <p:cBhvr>
                                        <p:cTn id="11" fill="hold"/>
                                        <p:tgtEl>
                                          <p:spTgt spid="91"/>
                                        </p:tgtEl>
                                        <p:attrNameLst>
                                          <p:attrName>style.visibility</p:attrName>
                                        </p:attrNameLst>
                                      </p:cBhvr>
                                      <p:to>
                                        <p:strVal val="visible"/>
                                      </p:to>
                                    </p:set>
                                    <p:anim calcmode="lin" valueType="num">
                                      <p:cBhvr>
                                        <p:cTn id="12" dur="1750" fill="hold"/>
                                        <p:tgtEl>
                                          <p:spTgt spid="91"/>
                                        </p:tgtEl>
                                        <p:attrNameLst>
                                          <p:attrName>ppt_w</p:attrName>
                                        </p:attrNameLst>
                                      </p:cBhvr>
                                      <p:tavLst>
                                        <p:tav tm="0">
                                          <p:val>
                                            <p:fltVal val="0"/>
                                          </p:val>
                                        </p:tav>
                                        <p:tav tm="100000">
                                          <p:val>
                                            <p:strVal val="#ppt_w"/>
                                          </p:val>
                                        </p:tav>
                                      </p:tavLst>
                                    </p:anim>
                                    <p:anim calcmode="lin" valueType="num">
                                      <p:cBhvr>
                                        <p:cTn id="13" dur="1750" fill="hold"/>
                                        <p:tgtEl>
                                          <p:spTgt spid="91"/>
                                        </p:tgtEl>
                                        <p:attrNameLst>
                                          <p:attrName>ppt_h</p:attrName>
                                        </p:attrNameLst>
                                      </p:cBhvr>
                                      <p:tavLst>
                                        <p:tav tm="0">
                                          <p:val>
                                            <p:fltVal val="0"/>
                                          </p:val>
                                        </p:tav>
                                        <p:tav tm="100000">
                                          <p:val>
                                            <p:strVal val="#ppt_h"/>
                                          </p:val>
                                        </p:tav>
                                      </p:tavLst>
                                    </p:anim>
                                    <p:anim calcmode="lin" valueType="num">
                                      <p:cBhvr>
                                        <p:cTn id="14" dur="1750" fill="hold"/>
                                        <p:tgtEl>
                                          <p:spTgt spid="91"/>
                                        </p:tgtEl>
                                        <p:attrNameLst>
                                          <p:attrName>ppt_x</p:attrName>
                                        </p:attrNameLst>
                                      </p:cBhvr>
                                      <p:tavLst>
                                        <p:tav tm="0" fmla="#ppt_x+(cos(-2*pi*(1-$))*-#ppt_x-sin(-2*pi*(1-$))*(1-#ppt_y))*(1-$)">
                                          <p:val>
                                            <p:fltVal val="0"/>
                                          </p:val>
                                        </p:tav>
                                        <p:tav tm="100000">
                                          <p:val>
                                            <p:fltVal val="1"/>
                                          </p:val>
                                        </p:tav>
                                      </p:tavLst>
                                    </p:anim>
                                    <p:anim calcmode="lin" valueType="num">
                                      <p:cBhvr>
                                        <p:cTn id="15" dur="1750" fill="hold"/>
                                        <p:tgtEl>
                                          <p:spTgt spid="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15" grpId="3" fill="hold">
                                  <p:stCondLst>
                                    <p:cond delay="0"/>
                                  </p:stCondLst>
                                  <p:iterate type="el" backwards="0">
                                    <p:tmAbs val="0"/>
                                  </p:iterate>
                                  <p:childTnLst>
                                    <p:set>
                                      <p:cBhvr>
                                        <p:cTn id="19" fill="hold"/>
                                        <p:tgtEl>
                                          <p:spTgt spid="92"/>
                                        </p:tgtEl>
                                        <p:attrNameLst>
                                          <p:attrName>style.visibility</p:attrName>
                                        </p:attrNameLst>
                                      </p:cBhvr>
                                      <p:to>
                                        <p:strVal val="visible"/>
                                      </p:to>
                                    </p:set>
                                    <p:anim calcmode="lin" valueType="num">
                                      <p:cBhvr>
                                        <p:cTn id="20" dur="1000" fill="hold"/>
                                        <p:tgtEl>
                                          <p:spTgt spid="92"/>
                                        </p:tgtEl>
                                        <p:attrNameLst>
                                          <p:attrName>ppt_w</p:attrName>
                                        </p:attrNameLst>
                                      </p:cBhvr>
                                      <p:tavLst>
                                        <p:tav tm="0">
                                          <p:val>
                                            <p:fltVal val="0"/>
                                          </p:val>
                                        </p:tav>
                                        <p:tav tm="100000">
                                          <p:val>
                                            <p:strVal val="#ppt_w"/>
                                          </p:val>
                                        </p:tav>
                                      </p:tavLst>
                                    </p:anim>
                                    <p:anim calcmode="lin" valueType="num">
                                      <p:cBhvr>
                                        <p:cTn id="21" dur="1000" fill="hold"/>
                                        <p:tgtEl>
                                          <p:spTgt spid="92"/>
                                        </p:tgtEl>
                                        <p:attrNameLst>
                                          <p:attrName>ppt_h</p:attrName>
                                        </p:attrNameLst>
                                      </p:cBhvr>
                                      <p:tavLst>
                                        <p:tav tm="0">
                                          <p:val>
                                            <p:fltVal val="0"/>
                                          </p:val>
                                        </p:tav>
                                        <p:tav tm="100000">
                                          <p:val>
                                            <p:strVal val="#ppt_h"/>
                                          </p:val>
                                        </p:tav>
                                      </p:tavLst>
                                    </p:anim>
                                    <p:anim calcmode="lin" valueType="num">
                                      <p:cBhvr>
                                        <p:cTn id="22" dur="1000" fill="hold"/>
                                        <p:tgtEl>
                                          <p:spTgt spid="9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92"/>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000"/>
                            </p:stCondLst>
                            <p:childTnLst>
                              <p:par>
                                <p:cTn id="25" presetClass="entr" nodeType="afterEffect" presetSubtype="8" presetID="22" grpId="4" fill="hold">
                                  <p:stCondLst>
                                    <p:cond delay="400"/>
                                  </p:stCondLst>
                                  <p:iterate type="el" backwards="0">
                                    <p:tmAbs val="0"/>
                                  </p:iterate>
                                  <p:childTnLst>
                                    <p:set>
                                      <p:cBhvr>
                                        <p:cTn id="26" fill="hold"/>
                                        <p:tgtEl>
                                          <p:spTgt spid="94"/>
                                        </p:tgtEl>
                                        <p:attrNameLst>
                                          <p:attrName>style.visibility</p:attrName>
                                        </p:attrNameLst>
                                      </p:cBhvr>
                                      <p:to>
                                        <p:strVal val="visible"/>
                                      </p:to>
                                    </p:set>
                                    <p:animEffect filter="wipe(left)" transition="in">
                                      <p:cBhvr>
                                        <p:cTn id="27" dur="4250"/>
                                        <p:tgtEl>
                                          <p:spTgt spid="94"/>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15" grpId="5" fill="hold">
                                  <p:stCondLst>
                                    <p:cond delay="0"/>
                                  </p:stCondLst>
                                  <p:iterate type="el" backwards="0">
                                    <p:tmAbs val="0"/>
                                  </p:iterate>
                                  <p:childTnLst>
                                    <p:set>
                                      <p:cBhvr>
                                        <p:cTn id="31" fill="hold"/>
                                        <p:tgtEl>
                                          <p:spTgt spid="93"/>
                                        </p:tgtEl>
                                        <p:attrNameLst>
                                          <p:attrName>style.visibility</p:attrName>
                                        </p:attrNameLst>
                                      </p:cBhvr>
                                      <p:to>
                                        <p:strVal val="visible"/>
                                      </p:to>
                                    </p:set>
                                    <p:anim calcmode="lin" valueType="num">
                                      <p:cBhvr>
                                        <p:cTn id="32" dur="1750" fill="hold"/>
                                        <p:tgtEl>
                                          <p:spTgt spid="93"/>
                                        </p:tgtEl>
                                        <p:attrNameLst>
                                          <p:attrName>ppt_w</p:attrName>
                                        </p:attrNameLst>
                                      </p:cBhvr>
                                      <p:tavLst>
                                        <p:tav tm="0">
                                          <p:val>
                                            <p:fltVal val="0"/>
                                          </p:val>
                                        </p:tav>
                                        <p:tav tm="100000">
                                          <p:val>
                                            <p:strVal val="#ppt_w"/>
                                          </p:val>
                                        </p:tav>
                                      </p:tavLst>
                                    </p:anim>
                                    <p:anim calcmode="lin" valueType="num">
                                      <p:cBhvr>
                                        <p:cTn id="33" dur="1750" fill="hold"/>
                                        <p:tgtEl>
                                          <p:spTgt spid="93"/>
                                        </p:tgtEl>
                                        <p:attrNameLst>
                                          <p:attrName>ppt_h</p:attrName>
                                        </p:attrNameLst>
                                      </p:cBhvr>
                                      <p:tavLst>
                                        <p:tav tm="0">
                                          <p:val>
                                            <p:fltVal val="0"/>
                                          </p:val>
                                        </p:tav>
                                        <p:tav tm="100000">
                                          <p:val>
                                            <p:strVal val="#ppt_h"/>
                                          </p:val>
                                        </p:tav>
                                      </p:tavLst>
                                    </p:anim>
                                    <p:anim calcmode="lin" valueType="num">
                                      <p:cBhvr>
                                        <p:cTn id="34" dur="1750" fill="hold"/>
                                        <p:tgtEl>
                                          <p:spTgt spid="93"/>
                                        </p:tgtEl>
                                        <p:attrNameLst>
                                          <p:attrName>ppt_x</p:attrName>
                                        </p:attrNameLst>
                                      </p:cBhvr>
                                      <p:tavLst>
                                        <p:tav tm="0" fmla="#ppt_x+(cos(-2*pi*(1-$))*-#ppt_x-sin(-2*pi*(1-$))*(1-#ppt_y))*(1-$)">
                                          <p:val>
                                            <p:fltVal val="0"/>
                                          </p:val>
                                        </p:tav>
                                        <p:tav tm="100000">
                                          <p:val>
                                            <p:fltVal val="1"/>
                                          </p:val>
                                        </p:tav>
                                      </p:tavLst>
                                    </p:anim>
                                    <p:anim calcmode="lin" valueType="num">
                                      <p:cBhvr>
                                        <p:cTn id="35" dur="1750" fill="hold"/>
                                        <p:tgtEl>
                                          <p:spTgt spid="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 grpId="5"/>
      <p:bldP build="whole" bldLvl="1" animBg="1" rev="0" advAuto="0" spid="90" grpId="1"/>
      <p:bldP build="whole" bldLvl="1" animBg="1" rev="0" advAuto="0" spid="92" grpId="3"/>
      <p:bldP build="whole" bldLvl="1" animBg="1" rev="0" advAuto="0" spid="91" grpId="2"/>
      <p:bldP build="whole" bldLvl="1" animBg="1" rev="0" advAuto="0" spid="94" grpId="4"/>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00" name="Group"/>
          <p:cNvGrpSpPr/>
          <p:nvPr/>
        </p:nvGrpSpPr>
        <p:grpSpPr>
          <a:xfrm>
            <a:off x="1667642" y="3400056"/>
            <a:ext cx="10986083" cy="1795392"/>
            <a:chOff x="0" y="0"/>
            <a:chExt cx="10986081" cy="1795390"/>
          </a:xfrm>
        </p:grpSpPr>
        <p:sp>
          <p:nvSpPr>
            <p:cNvPr id="98" name="Rounded Rectangle"/>
            <p:cNvSpPr/>
            <p:nvPr/>
          </p:nvSpPr>
          <p:spPr>
            <a:xfrm>
              <a:off x="268165" y="0"/>
              <a:ext cx="10717917" cy="1795391"/>
            </a:xfrm>
            <a:prstGeom prst="roundRect">
              <a:avLst>
                <a:gd name="adj" fmla="val 15000"/>
              </a:avLst>
            </a:prstGeom>
            <a:noFill/>
            <a:ln w="25400" cap="flat">
              <a:solidFill>
                <a:srgbClr val="2F7EAE"/>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99" name="Isaac"/>
            <p:cNvSpPr txBox="1"/>
            <p:nvPr/>
          </p:nvSpPr>
          <p:spPr>
            <a:xfrm>
              <a:off x="-1" y="491222"/>
              <a:ext cx="1353761" cy="6985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900">
                  <a:latin typeface="Helvetica"/>
                  <a:ea typeface="Helvetica"/>
                  <a:cs typeface="Helvetica"/>
                  <a:sym typeface="Helvetica"/>
                </a:defRPr>
              </a:lvl1pPr>
            </a:lstStyle>
            <a:p>
              <a:pPr/>
              <a:r>
                <a:t>Isaac</a:t>
              </a:r>
            </a:p>
          </p:txBody>
        </p:sp>
      </p:grpSp>
      <p:sp>
        <p:nvSpPr>
          <p:cNvPr id="101" name="A Simple Chronology of Isaac’s Life"/>
          <p:cNvSpPr txBox="1"/>
          <p:nvPr>
            <p:ph type="title"/>
          </p:nvPr>
        </p:nvSpPr>
        <p:spPr>
          <a:xfrm>
            <a:off x="1490404" y="141650"/>
            <a:ext cx="11469494" cy="735435"/>
          </a:xfrm>
          <a:prstGeom prst="rect">
            <a:avLst/>
          </a:prstGeom>
        </p:spPr>
        <p:txBody>
          <a:bodyPr/>
          <a:lstStyle/>
          <a:p>
            <a:pPr/>
            <a:r>
              <a:t>A Simple Chronology of Isaac’s Life</a:t>
            </a:r>
          </a:p>
        </p:txBody>
      </p:sp>
      <p:grpSp>
        <p:nvGrpSpPr>
          <p:cNvPr id="107" name="Group"/>
          <p:cNvGrpSpPr/>
          <p:nvPr/>
        </p:nvGrpSpPr>
        <p:grpSpPr>
          <a:xfrm>
            <a:off x="1490544" y="1405019"/>
            <a:ext cx="2342252" cy="1350197"/>
            <a:chOff x="0" y="0"/>
            <a:chExt cx="2342250" cy="1350195"/>
          </a:xfrm>
        </p:grpSpPr>
        <p:sp>
          <p:nvSpPr>
            <p:cNvPr id="102" name="Abram"/>
            <p:cNvSpPr txBox="1"/>
            <p:nvPr/>
          </p:nvSpPr>
          <p:spPr>
            <a:xfrm>
              <a:off x="-1" y="708845"/>
              <a:ext cx="1401566"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200">
                  <a:solidFill>
                    <a:srgbClr val="A6AAA9"/>
                  </a:solidFill>
                  <a:latin typeface="Helvetica"/>
                  <a:ea typeface="Helvetica"/>
                  <a:cs typeface="Helvetica"/>
                  <a:sym typeface="Helvetica"/>
                </a:defRPr>
              </a:lvl1pPr>
            </a:lstStyle>
            <a:p>
              <a:pPr/>
              <a:r>
                <a:t>Abram</a:t>
              </a:r>
            </a:p>
          </p:txBody>
        </p:sp>
        <p:sp>
          <p:nvSpPr>
            <p:cNvPr id="103" name="100"/>
            <p:cNvSpPr txBox="1"/>
            <p:nvPr/>
          </p:nvSpPr>
          <p:spPr>
            <a:xfrm>
              <a:off x="1401564" y="651695"/>
              <a:ext cx="940687" cy="698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900">
                  <a:solidFill>
                    <a:srgbClr val="A6AAA9"/>
                  </a:solidFill>
                  <a:latin typeface="Helvetica"/>
                  <a:ea typeface="Helvetica"/>
                  <a:cs typeface="Helvetica"/>
                  <a:sym typeface="Helvetica"/>
                </a:defRPr>
              </a:lvl1pPr>
            </a:lstStyle>
            <a:p>
              <a:pPr/>
              <a:r>
                <a:t>100</a:t>
              </a:r>
            </a:p>
          </p:txBody>
        </p:sp>
        <p:grpSp>
          <p:nvGrpSpPr>
            <p:cNvPr id="106" name="Group"/>
            <p:cNvGrpSpPr/>
            <p:nvPr/>
          </p:nvGrpSpPr>
          <p:grpSpPr>
            <a:xfrm>
              <a:off x="1565812" y="0"/>
              <a:ext cx="633299" cy="787540"/>
              <a:chOff x="0" y="0"/>
              <a:chExt cx="633298" cy="787539"/>
            </a:xfrm>
          </p:grpSpPr>
          <p:sp>
            <p:nvSpPr>
              <p:cNvPr id="104" name="Thumbtack"/>
              <p:cNvSpPr/>
              <p:nvPr/>
            </p:nvSpPr>
            <p:spPr>
              <a:xfrm>
                <a:off x="223656" y="419100"/>
                <a:ext cx="164878" cy="3684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gradFill flip="none" rotWithShape="1">
                <a:gsLst>
                  <a:gs pos="0">
                    <a:srgbClr val="7E1553"/>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105" name="21:5"/>
              <p:cNvSpPr txBox="1"/>
              <p:nvPr/>
            </p:nvSpPr>
            <p:spPr>
              <a:xfrm>
                <a:off x="0" y="-1"/>
                <a:ext cx="633299"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21:5</a:t>
                </a:r>
              </a:p>
            </p:txBody>
          </p:sp>
        </p:grpSp>
      </p:grpSp>
      <p:grpSp>
        <p:nvGrpSpPr>
          <p:cNvPr id="114" name="Group"/>
          <p:cNvGrpSpPr/>
          <p:nvPr/>
        </p:nvGrpSpPr>
        <p:grpSpPr>
          <a:xfrm>
            <a:off x="5524337" y="1458243"/>
            <a:ext cx="3776117" cy="1296973"/>
            <a:chOff x="0" y="0"/>
            <a:chExt cx="3776115" cy="1296972"/>
          </a:xfrm>
        </p:grpSpPr>
        <p:sp>
          <p:nvSpPr>
            <p:cNvPr id="108" name="160"/>
            <p:cNvSpPr txBox="1"/>
            <p:nvPr/>
          </p:nvSpPr>
          <p:spPr>
            <a:xfrm>
              <a:off x="1484659" y="598472"/>
              <a:ext cx="940688" cy="698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900">
                  <a:solidFill>
                    <a:srgbClr val="A6AAA9"/>
                  </a:solidFill>
                  <a:latin typeface="Helvetica"/>
                  <a:ea typeface="Helvetica"/>
                  <a:cs typeface="Helvetica"/>
                  <a:sym typeface="Helvetica"/>
                </a:defRPr>
              </a:lvl1pPr>
            </a:lstStyle>
            <a:p>
              <a:pPr/>
              <a:r>
                <a:t>160</a:t>
              </a:r>
            </a:p>
          </p:txBody>
        </p:sp>
        <p:sp>
          <p:nvSpPr>
            <p:cNvPr id="109" name="140"/>
            <p:cNvSpPr txBox="1"/>
            <p:nvPr/>
          </p:nvSpPr>
          <p:spPr>
            <a:xfrm>
              <a:off x="0" y="598472"/>
              <a:ext cx="940687" cy="698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900">
                  <a:solidFill>
                    <a:srgbClr val="A6AAA9"/>
                  </a:solidFill>
                  <a:latin typeface="Helvetica"/>
                  <a:ea typeface="Helvetica"/>
                  <a:cs typeface="Helvetica"/>
                  <a:sym typeface="Helvetica"/>
                </a:defRPr>
              </a:lvl1pPr>
            </a:lstStyle>
            <a:p>
              <a:pPr/>
              <a:r>
                <a:t>140</a:t>
              </a:r>
            </a:p>
          </p:txBody>
        </p:sp>
        <p:sp>
          <p:nvSpPr>
            <p:cNvPr id="110" name="175"/>
            <p:cNvSpPr txBox="1"/>
            <p:nvPr/>
          </p:nvSpPr>
          <p:spPr>
            <a:xfrm>
              <a:off x="2835428" y="598472"/>
              <a:ext cx="940688" cy="698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900">
                  <a:solidFill>
                    <a:srgbClr val="A6AAA9"/>
                  </a:solidFill>
                  <a:latin typeface="Helvetica"/>
                  <a:ea typeface="Helvetica"/>
                  <a:cs typeface="Helvetica"/>
                  <a:sym typeface="Helvetica"/>
                </a:defRPr>
              </a:lvl1pPr>
            </a:lstStyle>
            <a:p>
              <a:pPr/>
              <a:r>
                <a:t>175</a:t>
              </a:r>
            </a:p>
          </p:txBody>
        </p:sp>
        <p:grpSp>
          <p:nvGrpSpPr>
            <p:cNvPr id="113" name="Group"/>
            <p:cNvGrpSpPr/>
            <p:nvPr/>
          </p:nvGrpSpPr>
          <p:grpSpPr>
            <a:xfrm>
              <a:off x="2980712" y="-1"/>
              <a:ext cx="633299" cy="734317"/>
              <a:chOff x="0" y="101599"/>
              <a:chExt cx="633298" cy="734315"/>
            </a:xfrm>
          </p:grpSpPr>
          <p:sp>
            <p:nvSpPr>
              <p:cNvPr id="111" name="Thumbtack"/>
              <p:cNvSpPr/>
              <p:nvPr/>
            </p:nvSpPr>
            <p:spPr>
              <a:xfrm>
                <a:off x="234211" y="467476"/>
                <a:ext cx="164877" cy="3684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gradFill flip="none" rotWithShape="1">
                <a:gsLst>
                  <a:gs pos="0">
                    <a:srgbClr val="7E1553"/>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112" name="25:7"/>
              <p:cNvSpPr txBox="1"/>
              <p:nvPr/>
            </p:nvSpPr>
            <p:spPr>
              <a:xfrm>
                <a:off x="0" y="101599"/>
                <a:ext cx="633299"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25:7</a:t>
                </a:r>
              </a:p>
            </p:txBody>
          </p:sp>
        </p:grpSp>
      </p:grpSp>
      <p:sp>
        <p:nvSpPr>
          <p:cNvPr id="115" name="Stayed in land (26:2)…"/>
          <p:cNvSpPr txBox="1"/>
          <p:nvPr/>
        </p:nvSpPr>
        <p:spPr>
          <a:xfrm>
            <a:off x="9593946" y="6029362"/>
            <a:ext cx="3258129" cy="20523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28600" indent="-228600" algn="l">
              <a:lnSpc>
                <a:spcPct val="90000"/>
              </a:lnSpc>
              <a:buSzPct val="100000"/>
              <a:buChar char="•"/>
              <a:defRPr sz="2100">
                <a:solidFill>
                  <a:schemeClr val="accent1">
                    <a:hueOff val="47394"/>
                    <a:satOff val="-25753"/>
                    <a:lumOff val="-7544"/>
                  </a:schemeClr>
                </a:solidFill>
                <a:latin typeface="Gill Sans"/>
                <a:ea typeface="Gill Sans"/>
                <a:cs typeface="Gill Sans"/>
                <a:sym typeface="Gill Sans"/>
              </a:defRPr>
            </a:pPr>
            <a:r>
              <a:t>Stayed in land (26:2)</a:t>
            </a:r>
          </a:p>
          <a:p>
            <a:pPr marL="228600" indent="-228600" algn="l">
              <a:lnSpc>
                <a:spcPct val="90000"/>
              </a:lnSpc>
              <a:buSzPct val="100000"/>
              <a:buChar char="•"/>
              <a:defRPr sz="2100">
                <a:solidFill>
                  <a:schemeClr val="accent1">
                    <a:hueOff val="47394"/>
                    <a:satOff val="-25753"/>
                    <a:lumOff val="-7544"/>
                  </a:schemeClr>
                </a:solidFill>
                <a:latin typeface="Gill Sans"/>
                <a:ea typeface="Gill Sans"/>
                <a:cs typeface="Gill Sans"/>
                <a:sym typeface="Gill Sans"/>
              </a:defRPr>
            </a:pPr>
            <a:r>
              <a:t>Compromised his wife</a:t>
            </a:r>
          </a:p>
          <a:p>
            <a:pPr marL="228600" indent="-228600" algn="l">
              <a:lnSpc>
                <a:spcPct val="90000"/>
              </a:lnSpc>
              <a:buSzPct val="100000"/>
              <a:buChar char="•"/>
              <a:defRPr sz="2100">
                <a:solidFill>
                  <a:schemeClr val="accent1">
                    <a:hueOff val="47394"/>
                    <a:satOff val="-25753"/>
                    <a:lumOff val="-7544"/>
                  </a:schemeClr>
                </a:solidFill>
                <a:latin typeface="Gill Sans"/>
                <a:ea typeface="Gill Sans"/>
                <a:cs typeface="Gill Sans"/>
                <a:sym typeface="Gill Sans"/>
              </a:defRPr>
            </a:pPr>
            <a:r>
              <a:t>Greatly blessed</a:t>
            </a:r>
          </a:p>
          <a:p>
            <a:pPr marL="228600" indent="-228600" algn="l">
              <a:lnSpc>
                <a:spcPct val="90000"/>
              </a:lnSpc>
              <a:buSzPct val="100000"/>
              <a:buChar char="•"/>
              <a:defRPr sz="2100">
                <a:solidFill>
                  <a:schemeClr val="accent1">
                    <a:hueOff val="47394"/>
                    <a:satOff val="-25753"/>
                    <a:lumOff val="-7544"/>
                  </a:schemeClr>
                </a:solidFill>
                <a:latin typeface="Gill Sans"/>
                <a:ea typeface="Gill Sans"/>
                <a:cs typeface="Gill Sans"/>
                <a:sym typeface="Gill Sans"/>
              </a:defRPr>
            </a:pPr>
            <a:r>
              <a:t>Chased out in steps</a:t>
            </a:r>
          </a:p>
          <a:p>
            <a:pPr marL="228600" indent="-228600" algn="l">
              <a:lnSpc>
                <a:spcPct val="90000"/>
              </a:lnSpc>
              <a:buSzPct val="100000"/>
              <a:buChar char="•"/>
              <a:defRPr sz="2100">
                <a:solidFill>
                  <a:schemeClr val="accent1">
                    <a:hueOff val="47394"/>
                    <a:satOff val="-25753"/>
                    <a:lumOff val="-7544"/>
                  </a:schemeClr>
                </a:solidFill>
                <a:latin typeface="Gill Sans"/>
                <a:ea typeface="Gill Sans"/>
                <a:cs typeface="Gill Sans"/>
                <a:sym typeface="Gill Sans"/>
              </a:defRPr>
            </a:pPr>
            <a:r>
              <a:t>Altar at Beersheba (26:24)</a:t>
            </a:r>
          </a:p>
          <a:p>
            <a:pPr marL="228600" indent="-228600" algn="l">
              <a:lnSpc>
                <a:spcPct val="90000"/>
              </a:lnSpc>
              <a:buSzPct val="100000"/>
              <a:buChar char="•"/>
              <a:defRPr sz="2100">
                <a:solidFill>
                  <a:schemeClr val="accent1">
                    <a:hueOff val="47394"/>
                    <a:satOff val="-25753"/>
                    <a:lumOff val="-7544"/>
                  </a:schemeClr>
                </a:solidFill>
                <a:latin typeface="Gill Sans"/>
                <a:ea typeface="Gill Sans"/>
                <a:cs typeface="Gill Sans"/>
                <a:sym typeface="Gill Sans"/>
              </a:defRPr>
            </a:pPr>
            <a:r>
              <a:t>Wrongly blessed Jacob</a:t>
            </a:r>
          </a:p>
          <a:p>
            <a:pPr marL="228600" indent="-228600" algn="l">
              <a:lnSpc>
                <a:spcPct val="90000"/>
              </a:lnSpc>
              <a:buSzPct val="100000"/>
              <a:buChar char="•"/>
              <a:defRPr sz="2100">
                <a:solidFill>
                  <a:schemeClr val="accent1">
                    <a:hueOff val="47394"/>
                    <a:satOff val="-25753"/>
                    <a:lumOff val="-7544"/>
                  </a:schemeClr>
                </a:solidFill>
                <a:latin typeface="Gill Sans"/>
                <a:ea typeface="Gill Sans"/>
                <a:cs typeface="Gill Sans"/>
                <a:sym typeface="Gill Sans"/>
              </a:defRPr>
            </a:pPr>
            <a:r>
              <a:t>Sent Jacob away for wife</a:t>
            </a:r>
          </a:p>
        </p:txBody>
      </p:sp>
      <p:sp>
        <p:nvSpPr>
          <p:cNvPr id="116" name="Lost Mom (23:1-2)"/>
          <p:cNvSpPr txBox="1"/>
          <p:nvPr/>
        </p:nvSpPr>
        <p:spPr>
          <a:xfrm>
            <a:off x="4818458" y="4914900"/>
            <a:ext cx="940688" cy="83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1700"/>
            </a:pPr>
            <a:r>
              <a:t>Lost Mom</a:t>
            </a:r>
            <a:br/>
            <a:r>
              <a:t>(23:1-2)</a:t>
            </a:r>
          </a:p>
        </p:txBody>
      </p:sp>
      <p:grpSp>
        <p:nvGrpSpPr>
          <p:cNvPr id="121" name="Group"/>
          <p:cNvGrpSpPr/>
          <p:nvPr/>
        </p:nvGrpSpPr>
        <p:grpSpPr>
          <a:xfrm>
            <a:off x="3781559" y="3994386"/>
            <a:ext cx="1144452" cy="2710251"/>
            <a:chOff x="0" y="0"/>
            <a:chExt cx="1144451" cy="2710250"/>
          </a:xfrm>
        </p:grpSpPr>
        <p:sp>
          <p:nvSpPr>
            <p:cNvPr id="117" name="Been offered"/>
            <p:cNvSpPr txBox="1"/>
            <p:nvPr/>
          </p:nvSpPr>
          <p:spPr>
            <a:xfrm>
              <a:off x="-1" y="1973650"/>
              <a:ext cx="1144453" cy="736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defRPr b="1" sz="2200">
                  <a:solidFill>
                    <a:schemeClr val="accent1">
                      <a:hueOff val="47394"/>
                      <a:satOff val="-25753"/>
                      <a:lumOff val="-7544"/>
                    </a:schemeClr>
                  </a:solidFill>
                  <a:latin typeface="Gill Sans"/>
                  <a:ea typeface="Gill Sans"/>
                  <a:cs typeface="Gill Sans"/>
                  <a:sym typeface="Gill Sans"/>
                </a:defRPr>
              </a:pPr>
              <a:r>
                <a:t>Been</a:t>
              </a:r>
              <a:br/>
              <a:r>
                <a:t>offered</a:t>
              </a:r>
            </a:p>
          </p:txBody>
        </p:sp>
        <p:sp>
          <p:nvSpPr>
            <p:cNvPr id="118" name="Group"/>
            <p:cNvSpPr txBox="1"/>
            <p:nvPr/>
          </p:nvSpPr>
          <p:spPr>
            <a:xfrm>
              <a:off x="479824" y="0"/>
              <a:ext cx="410872" cy="41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22</a:t>
              </a:r>
            </a:p>
          </p:txBody>
        </p:sp>
        <p:sp>
          <p:nvSpPr>
            <p:cNvPr id="119" name="Teen"/>
            <p:cNvSpPr txBox="1"/>
            <p:nvPr/>
          </p:nvSpPr>
          <p:spPr>
            <a:xfrm>
              <a:off x="306088" y="448228"/>
              <a:ext cx="758344" cy="469901"/>
            </a:xfrm>
            <a:prstGeom prst="rect">
              <a:avLst/>
            </a:prstGeom>
            <a:gradFill flip="none" rotWithShape="1">
              <a:gsLst>
                <a:gs pos="0">
                  <a:srgbClr val="FBFBFB"/>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Teen</a:t>
              </a:r>
            </a:p>
          </p:txBody>
        </p:sp>
        <p:sp>
          <p:nvSpPr>
            <p:cNvPr id="120" name="Rounded Rectangle"/>
            <p:cNvSpPr/>
            <p:nvPr/>
          </p:nvSpPr>
          <p:spPr>
            <a:xfrm>
              <a:off x="479824" y="994998"/>
              <a:ext cx="389764" cy="965201"/>
            </a:xfrm>
            <a:prstGeom prst="roundRect">
              <a:avLst>
                <a:gd name="adj" fmla="val 33653"/>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grpSp>
        <p:nvGrpSpPr>
          <p:cNvPr id="131" name="Group"/>
          <p:cNvGrpSpPr/>
          <p:nvPr/>
        </p:nvGrpSpPr>
        <p:grpSpPr>
          <a:xfrm>
            <a:off x="5336764" y="2785511"/>
            <a:ext cx="1451740" cy="3943063"/>
            <a:chOff x="-83455" y="0"/>
            <a:chExt cx="1451738" cy="3943061"/>
          </a:xfrm>
        </p:grpSpPr>
        <p:grpSp>
          <p:nvGrpSpPr>
            <p:cNvPr id="124" name="Group"/>
            <p:cNvGrpSpPr/>
            <p:nvPr/>
          </p:nvGrpSpPr>
          <p:grpSpPr>
            <a:xfrm>
              <a:off x="308106" y="0"/>
              <a:ext cx="781584" cy="826368"/>
              <a:chOff x="0" y="0"/>
              <a:chExt cx="781583" cy="826367"/>
            </a:xfrm>
          </p:grpSpPr>
          <p:sp>
            <p:nvSpPr>
              <p:cNvPr id="122" name="Thumbtack"/>
              <p:cNvSpPr/>
              <p:nvPr/>
            </p:nvSpPr>
            <p:spPr>
              <a:xfrm>
                <a:off x="292390" y="457928"/>
                <a:ext cx="164878" cy="3684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gradFill flip="none" rotWithShape="1">
                <a:gsLst>
                  <a:gs pos="0">
                    <a:srgbClr val="7E1553"/>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123" name="25:20"/>
              <p:cNvSpPr txBox="1"/>
              <p:nvPr/>
            </p:nvSpPr>
            <p:spPr>
              <a:xfrm>
                <a:off x="0" y="-1"/>
                <a:ext cx="781584"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25:20</a:t>
                </a:r>
              </a:p>
            </p:txBody>
          </p:sp>
        </p:grpSp>
        <p:grpSp>
          <p:nvGrpSpPr>
            <p:cNvPr id="130" name="Group"/>
            <p:cNvGrpSpPr/>
            <p:nvPr/>
          </p:nvGrpSpPr>
          <p:grpSpPr>
            <a:xfrm>
              <a:off x="-83456" y="769762"/>
              <a:ext cx="1451739" cy="3173300"/>
              <a:chOff x="-83455" y="0"/>
              <a:chExt cx="1451738" cy="3173299"/>
            </a:xfrm>
          </p:grpSpPr>
          <p:sp>
            <p:nvSpPr>
              <p:cNvPr id="125" name="40"/>
              <p:cNvSpPr txBox="1"/>
              <p:nvPr/>
            </p:nvSpPr>
            <p:spPr>
              <a:xfrm>
                <a:off x="365632" y="773040"/>
                <a:ext cx="665226" cy="698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900">
                    <a:latin typeface="Helvetica"/>
                    <a:ea typeface="Helvetica"/>
                    <a:cs typeface="Helvetica"/>
                    <a:sym typeface="Helvetica"/>
                  </a:defRPr>
                </a:lvl1pPr>
              </a:lstStyle>
              <a:p>
                <a:pPr/>
                <a:r>
                  <a:t>40</a:t>
                </a:r>
              </a:p>
            </p:txBody>
          </p:sp>
          <p:sp>
            <p:nvSpPr>
              <p:cNvPr id="126" name="Married"/>
              <p:cNvSpPr txBox="1"/>
              <p:nvPr/>
            </p:nvSpPr>
            <p:spPr>
              <a:xfrm>
                <a:off x="-1" y="0"/>
                <a:ext cx="1284828"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sz="3100">
                    <a:solidFill>
                      <a:schemeClr val="accent1">
                        <a:hueOff val="47394"/>
                        <a:satOff val="-25753"/>
                        <a:lumOff val="-7544"/>
                      </a:schemeClr>
                    </a:solidFill>
                    <a:latin typeface="Abadi MT Condensed Extra Bold"/>
                    <a:ea typeface="Abadi MT Condensed Extra Bold"/>
                    <a:cs typeface="Abadi MT Condensed Extra Bold"/>
                    <a:sym typeface="Abadi MT Condensed Extra Bold"/>
                  </a:defRPr>
                </a:lvl1pPr>
              </a:lstStyle>
              <a:p>
                <a:pPr/>
                <a:r>
                  <a:t>Married</a:t>
                </a:r>
              </a:p>
            </p:txBody>
          </p:sp>
          <p:sp>
            <p:nvSpPr>
              <p:cNvPr id="127" name="Group"/>
              <p:cNvSpPr txBox="1"/>
              <p:nvPr/>
            </p:nvSpPr>
            <p:spPr>
              <a:xfrm>
                <a:off x="447532" y="439111"/>
                <a:ext cx="410871"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24</a:t>
                </a:r>
              </a:p>
            </p:txBody>
          </p:sp>
          <p:sp>
            <p:nvSpPr>
              <p:cNvPr id="128" name="Rounded Rectangle"/>
              <p:cNvSpPr/>
              <p:nvPr/>
            </p:nvSpPr>
            <p:spPr>
              <a:xfrm>
                <a:off x="504016" y="1446099"/>
                <a:ext cx="389763" cy="965201"/>
              </a:xfrm>
              <a:prstGeom prst="roundRect">
                <a:avLst>
                  <a:gd name="adj" fmla="val 33653"/>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29" name="Miracle find"/>
              <p:cNvSpPr txBox="1"/>
              <p:nvPr/>
            </p:nvSpPr>
            <p:spPr>
              <a:xfrm>
                <a:off x="-83456" y="2436699"/>
                <a:ext cx="1451739" cy="736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2200">
                    <a:solidFill>
                      <a:schemeClr val="accent1">
                        <a:hueOff val="47394"/>
                        <a:satOff val="-25753"/>
                        <a:lumOff val="-7544"/>
                      </a:schemeClr>
                    </a:solidFill>
                    <a:latin typeface="Gill Sans"/>
                    <a:ea typeface="Gill Sans"/>
                    <a:cs typeface="Gill Sans"/>
                    <a:sym typeface="Gill Sans"/>
                  </a:defRPr>
                </a:lvl1pPr>
              </a:lstStyle>
              <a:p>
                <a:pPr/>
                <a:r>
                  <a:t>Miracle find</a:t>
                </a:r>
              </a:p>
            </p:txBody>
          </p:sp>
        </p:grpSp>
      </p:grpSp>
      <p:sp>
        <p:nvSpPr>
          <p:cNvPr id="132" name="8th Record: “Now these are the records of the generations of Isaac, Abraham’s son: Abraham became the father of Isaac” (25:19)."/>
          <p:cNvSpPr txBox="1"/>
          <p:nvPr/>
        </p:nvSpPr>
        <p:spPr>
          <a:xfrm>
            <a:off x="2526302" y="8425486"/>
            <a:ext cx="9559106" cy="8382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400">
                <a:solidFill>
                  <a:srgbClr val="FFFFFF"/>
                </a:solidFill>
              </a:defRPr>
            </a:lvl1pPr>
          </a:lstStyle>
          <a:p>
            <a:pPr/>
            <a:r>
              <a:t>8th Record: “Now these are the records of the generations of Isaac, Abraham’s son: Abraham became the father of Isaac” (25:19).</a:t>
            </a:r>
          </a:p>
        </p:txBody>
      </p:sp>
      <p:grpSp>
        <p:nvGrpSpPr>
          <p:cNvPr id="141" name="Group"/>
          <p:cNvGrpSpPr/>
          <p:nvPr/>
        </p:nvGrpSpPr>
        <p:grpSpPr>
          <a:xfrm>
            <a:off x="6944618" y="2798211"/>
            <a:ext cx="1221390" cy="4096926"/>
            <a:chOff x="0" y="0"/>
            <a:chExt cx="1221389" cy="4096924"/>
          </a:xfrm>
        </p:grpSpPr>
        <p:sp>
          <p:nvSpPr>
            <p:cNvPr id="133" name="60"/>
            <p:cNvSpPr txBox="1"/>
            <p:nvPr/>
          </p:nvSpPr>
          <p:spPr>
            <a:xfrm>
              <a:off x="307124" y="1530103"/>
              <a:ext cx="665226" cy="698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900">
                  <a:latin typeface="Helvetica"/>
                  <a:ea typeface="Helvetica"/>
                  <a:cs typeface="Helvetica"/>
                  <a:sym typeface="Helvetica"/>
                </a:defRPr>
              </a:lvl1pPr>
            </a:lstStyle>
            <a:p>
              <a:pPr/>
              <a:r>
                <a:t>60</a:t>
              </a:r>
            </a:p>
          </p:txBody>
        </p:sp>
        <p:sp>
          <p:nvSpPr>
            <p:cNvPr id="134" name="Twins"/>
            <p:cNvSpPr txBox="1"/>
            <p:nvPr/>
          </p:nvSpPr>
          <p:spPr>
            <a:xfrm>
              <a:off x="141885" y="769524"/>
              <a:ext cx="995704"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sz="3100">
                  <a:solidFill>
                    <a:schemeClr val="accent1">
                      <a:hueOff val="47394"/>
                      <a:satOff val="-25753"/>
                      <a:lumOff val="-7544"/>
                    </a:schemeClr>
                  </a:solidFill>
                  <a:latin typeface="Abadi MT Condensed Extra Bold"/>
                  <a:ea typeface="Abadi MT Condensed Extra Bold"/>
                  <a:cs typeface="Abadi MT Condensed Extra Bold"/>
                  <a:sym typeface="Abadi MT Condensed Extra Bold"/>
                </a:defRPr>
              </a:lvl1pPr>
            </a:lstStyle>
            <a:p>
              <a:pPr/>
              <a:r>
                <a:t>Twins</a:t>
              </a:r>
            </a:p>
          </p:txBody>
        </p:sp>
        <p:sp>
          <p:nvSpPr>
            <p:cNvPr id="135" name="Barren &amp; prayed"/>
            <p:cNvSpPr txBox="1"/>
            <p:nvPr/>
          </p:nvSpPr>
          <p:spPr>
            <a:xfrm>
              <a:off x="0" y="3169824"/>
              <a:ext cx="1221390"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ct val="80000"/>
                </a:lnSpc>
                <a:defRPr b="1" sz="2200">
                  <a:solidFill>
                    <a:schemeClr val="accent1">
                      <a:hueOff val="47394"/>
                      <a:satOff val="-25753"/>
                      <a:lumOff val="-7544"/>
                    </a:schemeClr>
                  </a:solidFill>
                  <a:latin typeface="Gill Sans"/>
                  <a:ea typeface="Gill Sans"/>
                  <a:cs typeface="Gill Sans"/>
                  <a:sym typeface="Gill Sans"/>
                </a:defRPr>
              </a:lvl1pPr>
            </a:lstStyle>
            <a:p>
              <a:pPr/>
              <a:r>
                <a:t>Barren &amp; prayed</a:t>
              </a:r>
            </a:p>
          </p:txBody>
        </p:sp>
        <p:grpSp>
          <p:nvGrpSpPr>
            <p:cNvPr id="138" name="Group"/>
            <p:cNvGrpSpPr/>
            <p:nvPr/>
          </p:nvGrpSpPr>
          <p:grpSpPr>
            <a:xfrm>
              <a:off x="307124" y="0"/>
              <a:ext cx="781585" cy="788268"/>
              <a:chOff x="0" y="38099"/>
              <a:chExt cx="781583" cy="788267"/>
            </a:xfrm>
          </p:grpSpPr>
          <p:sp>
            <p:nvSpPr>
              <p:cNvPr id="136" name="Thumbtack"/>
              <p:cNvSpPr/>
              <p:nvPr/>
            </p:nvSpPr>
            <p:spPr>
              <a:xfrm>
                <a:off x="292390" y="457928"/>
                <a:ext cx="164878" cy="3684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gradFill flip="none" rotWithShape="1">
                <a:gsLst>
                  <a:gs pos="0">
                    <a:srgbClr val="7E1553"/>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137" name="25:26"/>
              <p:cNvSpPr txBox="1"/>
              <p:nvPr/>
            </p:nvSpPr>
            <p:spPr>
              <a:xfrm>
                <a:off x="0" y="38099"/>
                <a:ext cx="781584"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25:26</a:t>
                </a:r>
              </a:p>
            </p:txBody>
          </p:sp>
        </p:grpSp>
        <p:sp>
          <p:nvSpPr>
            <p:cNvPr id="139" name="Rounded Rectangle"/>
            <p:cNvSpPr/>
            <p:nvPr/>
          </p:nvSpPr>
          <p:spPr>
            <a:xfrm>
              <a:off x="442962" y="2191172"/>
              <a:ext cx="389763" cy="965201"/>
            </a:xfrm>
            <a:prstGeom prst="roundRect">
              <a:avLst>
                <a:gd name="adj" fmla="val 33653"/>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40" name="Group"/>
            <p:cNvSpPr txBox="1"/>
            <p:nvPr/>
          </p:nvSpPr>
          <p:spPr>
            <a:xfrm>
              <a:off x="442961" y="1220374"/>
              <a:ext cx="410872"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25</a:t>
              </a:r>
            </a:p>
          </p:txBody>
        </p:sp>
      </p:grpSp>
      <p:grpSp>
        <p:nvGrpSpPr>
          <p:cNvPr id="148" name="Group"/>
          <p:cNvGrpSpPr/>
          <p:nvPr/>
        </p:nvGrpSpPr>
        <p:grpSpPr>
          <a:xfrm>
            <a:off x="8097718" y="3567736"/>
            <a:ext cx="1627931" cy="3396848"/>
            <a:chOff x="0" y="0"/>
            <a:chExt cx="1627929" cy="3396846"/>
          </a:xfrm>
        </p:grpSpPr>
        <p:sp>
          <p:nvSpPr>
            <p:cNvPr id="142" name="75"/>
            <p:cNvSpPr txBox="1"/>
            <p:nvPr/>
          </p:nvSpPr>
          <p:spPr>
            <a:xfrm>
              <a:off x="391519" y="760578"/>
              <a:ext cx="665226" cy="698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900">
                  <a:latin typeface="Helvetica"/>
                  <a:ea typeface="Helvetica"/>
                  <a:cs typeface="Helvetica"/>
                  <a:sym typeface="Helvetica"/>
                </a:defRPr>
              </a:lvl1pPr>
            </a:lstStyle>
            <a:p>
              <a:pPr/>
              <a:r>
                <a:t>75</a:t>
              </a:r>
            </a:p>
          </p:txBody>
        </p:sp>
        <p:sp>
          <p:nvSpPr>
            <p:cNvPr id="143" name="Dad died"/>
            <p:cNvSpPr txBox="1"/>
            <p:nvPr/>
          </p:nvSpPr>
          <p:spPr>
            <a:xfrm>
              <a:off x="162207" y="0"/>
              <a:ext cx="1465723"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sz="3100">
                  <a:solidFill>
                    <a:schemeClr val="accent1">
                      <a:hueOff val="47394"/>
                      <a:satOff val="-25753"/>
                      <a:lumOff val="-7544"/>
                    </a:schemeClr>
                  </a:solidFill>
                  <a:latin typeface="Abadi MT Condensed Extra Bold"/>
                  <a:ea typeface="Abadi MT Condensed Extra Bold"/>
                  <a:cs typeface="Abadi MT Condensed Extra Bold"/>
                  <a:sym typeface="Abadi MT Condensed Extra Bold"/>
                </a:defRPr>
              </a:lvl1pPr>
            </a:lstStyle>
            <a:p>
              <a:pPr/>
              <a:r>
                <a:t>Dad died</a:t>
              </a:r>
            </a:p>
          </p:txBody>
        </p:sp>
        <p:sp>
          <p:nvSpPr>
            <p:cNvPr id="144" name="25:5"/>
            <p:cNvSpPr txBox="1"/>
            <p:nvPr/>
          </p:nvSpPr>
          <p:spPr>
            <a:xfrm>
              <a:off x="162207" y="3024736"/>
              <a:ext cx="1155776" cy="3721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100"/>
              </a:lvl1pPr>
            </a:lstStyle>
            <a:p>
              <a:pPr/>
              <a:r>
                <a:t>25:5</a:t>
              </a:r>
            </a:p>
          </p:txBody>
        </p:sp>
        <p:sp>
          <p:nvSpPr>
            <p:cNvPr id="145" name="Rounded Rectangle"/>
            <p:cNvSpPr/>
            <p:nvPr/>
          </p:nvSpPr>
          <p:spPr>
            <a:xfrm>
              <a:off x="553625" y="1421647"/>
              <a:ext cx="389763" cy="965201"/>
            </a:xfrm>
            <a:prstGeom prst="roundRect">
              <a:avLst>
                <a:gd name="adj" fmla="val 33653"/>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46" name="Inherits all"/>
            <p:cNvSpPr txBox="1"/>
            <p:nvPr/>
          </p:nvSpPr>
          <p:spPr>
            <a:xfrm>
              <a:off x="0" y="2400300"/>
              <a:ext cx="1497013" cy="673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ct val="80000"/>
                </a:lnSpc>
                <a:defRPr b="1" sz="2200">
                  <a:solidFill>
                    <a:schemeClr val="accent1">
                      <a:hueOff val="47394"/>
                      <a:satOff val="-25753"/>
                      <a:lumOff val="-7544"/>
                    </a:schemeClr>
                  </a:solidFill>
                  <a:latin typeface="Gill Sans"/>
                  <a:ea typeface="Gill Sans"/>
                  <a:cs typeface="Gill Sans"/>
                  <a:sym typeface="Gill Sans"/>
                </a:defRPr>
              </a:lvl1pPr>
            </a:lstStyle>
            <a:p>
              <a:pPr/>
              <a:r>
                <a:t>Inherits all</a:t>
              </a:r>
            </a:p>
          </p:txBody>
        </p:sp>
        <p:sp>
          <p:nvSpPr>
            <p:cNvPr id="147" name="Group"/>
            <p:cNvSpPr txBox="1"/>
            <p:nvPr/>
          </p:nvSpPr>
          <p:spPr>
            <a:xfrm>
              <a:off x="518696" y="450849"/>
              <a:ext cx="410872"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25</a:t>
              </a:r>
            </a:p>
          </p:txBody>
        </p:sp>
      </p:grpSp>
      <p:grpSp>
        <p:nvGrpSpPr>
          <p:cNvPr id="154" name="Group"/>
          <p:cNvGrpSpPr/>
          <p:nvPr/>
        </p:nvGrpSpPr>
        <p:grpSpPr>
          <a:xfrm>
            <a:off x="9933613" y="3567736"/>
            <a:ext cx="1236716" cy="2386849"/>
            <a:chOff x="0" y="0"/>
            <a:chExt cx="1236714" cy="2386847"/>
          </a:xfrm>
        </p:grpSpPr>
        <p:sp>
          <p:nvSpPr>
            <p:cNvPr id="149" name="Rounded Rectangle"/>
            <p:cNvSpPr/>
            <p:nvPr/>
          </p:nvSpPr>
          <p:spPr>
            <a:xfrm>
              <a:off x="35266" y="1421647"/>
              <a:ext cx="248290" cy="965201"/>
            </a:xfrm>
            <a:prstGeom prst="roundRect">
              <a:avLst>
                <a:gd name="adj" fmla="val 50000"/>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50" name="Proven"/>
            <p:cNvSpPr txBox="1"/>
            <p:nvPr/>
          </p:nvSpPr>
          <p:spPr>
            <a:xfrm>
              <a:off x="-1" y="0"/>
              <a:ext cx="1171794"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sz="3100">
                  <a:solidFill>
                    <a:schemeClr val="accent1">
                      <a:hueOff val="47394"/>
                      <a:satOff val="-25753"/>
                      <a:lumOff val="-7544"/>
                    </a:schemeClr>
                  </a:solidFill>
                  <a:latin typeface="Abadi MT Condensed Extra Bold"/>
                  <a:ea typeface="Abadi MT Condensed Extra Bold"/>
                  <a:cs typeface="Abadi MT Condensed Extra Bold"/>
                  <a:sym typeface="Abadi MT Condensed Extra Bold"/>
                </a:defRPr>
              </a:lvl1pPr>
            </a:lstStyle>
            <a:p>
              <a:pPr/>
              <a:r>
                <a:t>Proven</a:t>
              </a:r>
            </a:p>
          </p:txBody>
        </p:sp>
        <p:sp>
          <p:nvSpPr>
            <p:cNvPr id="151" name="Rounded Rectangle"/>
            <p:cNvSpPr/>
            <p:nvPr/>
          </p:nvSpPr>
          <p:spPr>
            <a:xfrm>
              <a:off x="511846" y="1421647"/>
              <a:ext cx="248290" cy="965201"/>
            </a:xfrm>
            <a:prstGeom prst="roundRect">
              <a:avLst>
                <a:gd name="adj" fmla="val 50000"/>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52" name="Rounded Rectangle"/>
            <p:cNvSpPr/>
            <p:nvPr/>
          </p:nvSpPr>
          <p:spPr>
            <a:xfrm>
              <a:off x="988425" y="1421647"/>
              <a:ext cx="248290" cy="965201"/>
            </a:xfrm>
            <a:prstGeom prst="roundRect">
              <a:avLst>
                <a:gd name="adj" fmla="val 50000"/>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53" name="Group"/>
            <p:cNvSpPr txBox="1"/>
            <p:nvPr/>
          </p:nvSpPr>
          <p:spPr>
            <a:xfrm>
              <a:off x="430555" y="455778"/>
              <a:ext cx="410871"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26</a:t>
              </a:r>
            </a:p>
          </p:txBody>
        </p:sp>
      </p:grpSp>
      <p:grpSp>
        <p:nvGrpSpPr>
          <p:cNvPr id="159" name="Group"/>
          <p:cNvGrpSpPr/>
          <p:nvPr/>
        </p:nvGrpSpPr>
        <p:grpSpPr>
          <a:xfrm>
            <a:off x="2945202" y="3521864"/>
            <a:ext cx="835763" cy="2507499"/>
            <a:chOff x="0" y="0"/>
            <a:chExt cx="835762" cy="2507497"/>
          </a:xfrm>
        </p:grpSpPr>
        <p:sp>
          <p:nvSpPr>
            <p:cNvPr id="155" name="0"/>
            <p:cNvSpPr txBox="1"/>
            <p:nvPr/>
          </p:nvSpPr>
          <p:spPr>
            <a:xfrm>
              <a:off x="238483" y="806449"/>
              <a:ext cx="389763" cy="698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900">
                  <a:latin typeface="Helvetica"/>
                  <a:ea typeface="Helvetica"/>
                  <a:cs typeface="Helvetica"/>
                  <a:sym typeface="Helvetica"/>
                </a:defRPr>
              </a:lvl1pPr>
            </a:lstStyle>
            <a:p>
              <a:pPr/>
              <a:r>
                <a:t>0</a:t>
              </a:r>
            </a:p>
          </p:txBody>
        </p:sp>
        <p:sp>
          <p:nvSpPr>
            <p:cNvPr id="156" name="Born"/>
            <p:cNvSpPr txBox="1"/>
            <p:nvPr/>
          </p:nvSpPr>
          <p:spPr>
            <a:xfrm>
              <a:off x="0" y="0"/>
              <a:ext cx="835763"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sz="3100">
                  <a:solidFill>
                    <a:schemeClr val="accent1">
                      <a:hueOff val="47394"/>
                      <a:satOff val="-25753"/>
                      <a:lumOff val="-7544"/>
                    </a:schemeClr>
                  </a:solidFill>
                  <a:latin typeface="Abadi MT Condensed Extra Bold"/>
                  <a:ea typeface="Abadi MT Condensed Extra Bold"/>
                  <a:cs typeface="Abadi MT Condensed Extra Bold"/>
                  <a:sym typeface="Abadi MT Condensed Extra Bold"/>
                </a:defRPr>
              </a:lvl1pPr>
            </a:lstStyle>
            <a:p>
              <a:pPr/>
              <a:r>
                <a:t>Born</a:t>
              </a:r>
            </a:p>
          </p:txBody>
        </p:sp>
        <p:sp>
          <p:nvSpPr>
            <p:cNvPr id="157" name="Group"/>
            <p:cNvSpPr txBox="1"/>
            <p:nvPr/>
          </p:nvSpPr>
          <p:spPr>
            <a:xfrm>
              <a:off x="248130" y="447121"/>
              <a:ext cx="410872"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21</a:t>
              </a:r>
            </a:p>
          </p:txBody>
        </p:sp>
        <p:sp>
          <p:nvSpPr>
            <p:cNvPr id="158" name="Triangle"/>
            <p:cNvSpPr/>
            <p:nvPr/>
          </p:nvSpPr>
          <p:spPr>
            <a:xfrm rot="10800000">
              <a:off x="224405" y="1467519"/>
              <a:ext cx="410871" cy="1039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grpSp>
        <p:nvGrpSpPr>
          <p:cNvPr id="166" name="Group"/>
          <p:cNvGrpSpPr/>
          <p:nvPr/>
        </p:nvGrpSpPr>
        <p:grpSpPr>
          <a:xfrm>
            <a:off x="11709710" y="2826763"/>
            <a:ext cx="940688" cy="3165211"/>
            <a:chOff x="0" y="-12700"/>
            <a:chExt cx="940686" cy="3165209"/>
          </a:xfrm>
        </p:grpSpPr>
        <p:sp>
          <p:nvSpPr>
            <p:cNvPr id="160" name="180"/>
            <p:cNvSpPr txBox="1"/>
            <p:nvPr/>
          </p:nvSpPr>
          <p:spPr>
            <a:xfrm>
              <a:off x="0" y="1464872"/>
              <a:ext cx="940687" cy="698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900">
                  <a:latin typeface="Helvetica"/>
                  <a:ea typeface="Helvetica"/>
                  <a:cs typeface="Helvetica"/>
                  <a:sym typeface="Helvetica"/>
                </a:defRPr>
              </a:lvl1pPr>
            </a:lstStyle>
            <a:p>
              <a:pPr/>
              <a:r>
                <a:t>180</a:t>
              </a:r>
            </a:p>
          </p:txBody>
        </p:sp>
        <p:grpSp>
          <p:nvGrpSpPr>
            <p:cNvPr id="163" name="Group"/>
            <p:cNvGrpSpPr/>
            <p:nvPr/>
          </p:nvGrpSpPr>
          <p:grpSpPr>
            <a:xfrm>
              <a:off x="99205" y="-12701"/>
              <a:ext cx="781585" cy="772417"/>
              <a:chOff x="-74142" y="63499"/>
              <a:chExt cx="781583" cy="772415"/>
            </a:xfrm>
          </p:grpSpPr>
          <p:sp>
            <p:nvSpPr>
              <p:cNvPr id="161" name="Thumbtack"/>
              <p:cNvSpPr/>
              <p:nvPr/>
            </p:nvSpPr>
            <p:spPr>
              <a:xfrm>
                <a:off x="234211" y="467476"/>
                <a:ext cx="164877" cy="3684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gradFill flip="none" rotWithShape="1">
                <a:gsLst>
                  <a:gs pos="0">
                    <a:srgbClr val="7E1553"/>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162" name="35:28"/>
              <p:cNvSpPr txBox="1"/>
              <p:nvPr/>
            </p:nvSpPr>
            <p:spPr>
              <a:xfrm>
                <a:off x="-74143" y="63499"/>
                <a:ext cx="781584"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35:28</a:t>
                </a:r>
              </a:p>
            </p:txBody>
          </p:sp>
        </p:grpSp>
        <p:sp>
          <p:nvSpPr>
            <p:cNvPr id="164" name="Died"/>
            <p:cNvSpPr txBox="1"/>
            <p:nvPr/>
          </p:nvSpPr>
          <p:spPr>
            <a:xfrm>
              <a:off x="68705" y="753672"/>
              <a:ext cx="803276"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sz="3100">
                  <a:solidFill>
                    <a:schemeClr val="accent1">
                      <a:hueOff val="47394"/>
                      <a:satOff val="-25753"/>
                      <a:lumOff val="-7544"/>
                    </a:schemeClr>
                  </a:solidFill>
                  <a:latin typeface="Abadi MT Condensed Extra Bold"/>
                  <a:ea typeface="Abadi MT Condensed Extra Bold"/>
                  <a:cs typeface="Abadi MT Condensed Extra Bold"/>
                  <a:sym typeface="Abadi MT Condensed Extra Bold"/>
                </a:defRPr>
              </a:lvl1pPr>
            </a:lstStyle>
            <a:p>
              <a:pPr/>
              <a:r>
                <a:t>Died</a:t>
              </a:r>
            </a:p>
          </p:txBody>
        </p:sp>
        <p:sp>
          <p:nvSpPr>
            <p:cNvPr id="165" name="Triangle"/>
            <p:cNvSpPr/>
            <p:nvPr/>
          </p:nvSpPr>
          <p:spPr>
            <a:xfrm>
              <a:off x="289145" y="2112531"/>
              <a:ext cx="410872" cy="1039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00"/>
                                        </p:tgtEl>
                                        <p:attrNameLst>
                                          <p:attrName>style.visibility</p:attrName>
                                        </p:attrNameLst>
                                      </p:cBhvr>
                                      <p:to>
                                        <p:strVal val="visible"/>
                                      </p:to>
                                    </p:set>
                                    <p:animEffect filter="wipe(left)" transition="in">
                                      <p:cBhvr>
                                        <p:cTn id="7" dur="1750"/>
                                        <p:tgtEl>
                                          <p:spTgt spid="100"/>
                                        </p:tgtEl>
                                      </p:cBhvr>
                                    </p:animEffect>
                                  </p:childTnLst>
                                </p:cTn>
                              </p:par>
                            </p:childTnLst>
                          </p:cTn>
                        </p:par>
                        <p:par>
                          <p:cTn id="8" fill="hold">
                            <p:stCondLst>
                              <p:cond delay="1750"/>
                            </p:stCondLst>
                            <p:childTnLst>
                              <p:par>
                                <p:cTn id="9" presetClass="entr" nodeType="afterEffect" presetSubtype="1" presetID="22" grpId="2" fill="hold">
                                  <p:stCondLst>
                                    <p:cond delay="0"/>
                                  </p:stCondLst>
                                  <p:iterate type="el" backwards="0">
                                    <p:tmAbs val="0"/>
                                  </p:iterate>
                                  <p:childTnLst>
                                    <p:set>
                                      <p:cBhvr>
                                        <p:cTn id="10" fill="hold"/>
                                        <p:tgtEl>
                                          <p:spTgt spid="159"/>
                                        </p:tgtEl>
                                        <p:attrNameLst>
                                          <p:attrName>style.visibility</p:attrName>
                                        </p:attrNameLst>
                                      </p:cBhvr>
                                      <p:to>
                                        <p:strVal val="visible"/>
                                      </p:to>
                                    </p:set>
                                    <p:animEffect filter="wipe(up)" transition="in">
                                      <p:cBhvr>
                                        <p:cTn id="11" dur="1750"/>
                                        <p:tgtEl>
                                          <p:spTgt spid="159"/>
                                        </p:tgtEl>
                                      </p:cBhvr>
                                    </p:animEffect>
                                  </p:childTnLst>
                                </p:cTn>
                              </p:par>
                            </p:childTnLst>
                          </p:cTn>
                        </p:par>
                        <p:par>
                          <p:cTn id="12" fill="hold">
                            <p:stCondLst>
                              <p:cond delay="3500"/>
                            </p:stCondLst>
                            <p:childTnLst>
                              <p:par>
                                <p:cTn id="13" presetClass="entr" nodeType="afterEffect" presetSubtype="16" presetID="23" grpId="3" fill="hold">
                                  <p:stCondLst>
                                    <p:cond delay="700"/>
                                  </p:stCondLst>
                                  <p:iterate type="el" backwards="0">
                                    <p:tmAbs val="0"/>
                                  </p:iterate>
                                  <p:childTnLst>
                                    <p:set>
                                      <p:cBhvr>
                                        <p:cTn id="14" fill="hold"/>
                                        <p:tgtEl>
                                          <p:spTgt spid="107"/>
                                        </p:tgtEl>
                                        <p:attrNameLst>
                                          <p:attrName>style.visibility</p:attrName>
                                        </p:attrNameLst>
                                      </p:cBhvr>
                                      <p:to>
                                        <p:strVal val="visible"/>
                                      </p:to>
                                    </p:set>
                                    <p:anim calcmode="lin" valueType="num">
                                      <p:cBhvr>
                                        <p:cTn id="15" dur="2500" fill="hold"/>
                                        <p:tgtEl>
                                          <p:spTgt spid="107"/>
                                        </p:tgtEl>
                                        <p:attrNameLst>
                                          <p:attrName>ppt_w</p:attrName>
                                        </p:attrNameLst>
                                      </p:cBhvr>
                                      <p:tavLst>
                                        <p:tav tm="0">
                                          <p:val>
                                            <p:fltVal val="0"/>
                                          </p:val>
                                        </p:tav>
                                        <p:tav tm="100000">
                                          <p:val>
                                            <p:strVal val="#ppt_w"/>
                                          </p:val>
                                        </p:tav>
                                      </p:tavLst>
                                    </p:anim>
                                    <p:anim calcmode="lin" valueType="num">
                                      <p:cBhvr>
                                        <p:cTn id="16" dur="2500" fill="hold"/>
                                        <p:tgtEl>
                                          <p:spTgt spid="107"/>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4" presetID="22" grpId="4" fill="hold">
                                  <p:stCondLst>
                                    <p:cond delay="0"/>
                                  </p:stCondLst>
                                  <p:iterate type="el" backwards="0">
                                    <p:tmAbs val="0"/>
                                  </p:iterate>
                                  <p:childTnLst>
                                    <p:set>
                                      <p:cBhvr>
                                        <p:cTn id="20" fill="hold"/>
                                        <p:tgtEl>
                                          <p:spTgt spid="166"/>
                                        </p:tgtEl>
                                        <p:attrNameLst>
                                          <p:attrName>style.visibility</p:attrName>
                                        </p:attrNameLst>
                                      </p:cBhvr>
                                      <p:to>
                                        <p:strVal val="visible"/>
                                      </p:to>
                                    </p:set>
                                    <p:animEffect filter="wipe(down)" transition="in">
                                      <p:cBhvr>
                                        <p:cTn id="21" dur="1750"/>
                                        <p:tgtEl>
                                          <p:spTgt spid="166"/>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1" presetID="22" grpId="5" fill="hold">
                                  <p:stCondLst>
                                    <p:cond delay="0"/>
                                  </p:stCondLst>
                                  <p:iterate type="el" backwards="0">
                                    <p:tmAbs val="0"/>
                                  </p:iterate>
                                  <p:childTnLst>
                                    <p:set>
                                      <p:cBhvr>
                                        <p:cTn id="25" fill="hold"/>
                                        <p:tgtEl>
                                          <p:spTgt spid="121"/>
                                        </p:tgtEl>
                                        <p:attrNameLst>
                                          <p:attrName>style.visibility</p:attrName>
                                        </p:attrNameLst>
                                      </p:cBhvr>
                                      <p:to>
                                        <p:strVal val="visible"/>
                                      </p:to>
                                    </p:set>
                                    <p:animEffect filter="wipe(up)" transition="in">
                                      <p:cBhvr>
                                        <p:cTn id="26" dur="1750"/>
                                        <p:tgtEl>
                                          <p:spTgt spid="121"/>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8" presetID="2" grpId="6" fill="hold">
                                  <p:stCondLst>
                                    <p:cond delay="0"/>
                                  </p:stCondLst>
                                  <p:iterate type="el" backwards="0">
                                    <p:tmAbs val="0"/>
                                  </p:iterate>
                                  <p:childTnLst>
                                    <p:set>
                                      <p:cBhvr>
                                        <p:cTn id="30" fill="hold"/>
                                        <p:tgtEl>
                                          <p:spTgt spid="116"/>
                                        </p:tgtEl>
                                        <p:attrNameLst>
                                          <p:attrName>style.visibility</p:attrName>
                                        </p:attrNameLst>
                                      </p:cBhvr>
                                      <p:to>
                                        <p:strVal val="visible"/>
                                      </p:to>
                                    </p:set>
                                    <p:anim calcmode="lin" valueType="num">
                                      <p:cBhvr>
                                        <p:cTn id="31" dur="1750" fill="hold"/>
                                        <p:tgtEl>
                                          <p:spTgt spid="116"/>
                                        </p:tgtEl>
                                        <p:attrNameLst>
                                          <p:attrName>ppt_x</p:attrName>
                                        </p:attrNameLst>
                                      </p:cBhvr>
                                      <p:tavLst>
                                        <p:tav tm="0">
                                          <p:val>
                                            <p:strVal val="0-#ppt_w/2"/>
                                          </p:val>
                                        </p:tav>
                                        <p:tav tm="100000">
                                          <p:val>
                                            <p:strVal val="#ppt_x"/>
                                          </p:val>
                                        </p:tav>
                                      </p:tavLst>
                                    </p:anim>
                                    <p:anim calcmode="lin" valueType="num">
                                      <p:cBhvr>
                                        <p:cTn id="32" dur="1750" fill="hold"/>
                                        <p:tgtEl>
                                          <p:spTgt spid="1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 presetID="22" grpId="7" fill="hold">
                                  <p:stCondLst>
                                    <p:cond delay="0"/>
                                  </p:stCondLst>
                                  <p:iterate type="el" backwards="0">
                                    <p:tmAbs val="0"/>
                                  </p:iterate>
                                  <p:childTnLst>
                                    <p:set>
                                      <p:cBhvr>
                                        <p:cTn id="36" fill="hold"/>
                                        <p:tgtEl>
                                          <p:spTgt spid="131"/>
                                        </p:tgtEl>
                                        <p:attrNameLst>
                                          <p:attrName>style.visibility</p:attrName>
                                        </p:attrNameLst>
                                      </p:cBhvr>
                                      <p:to>
                                        <p:strVal val="visible"/>
                                      </p:to>
                                    </p:set>
                                    <p:animEffect filter="wipe(up)" transition="in">
                                      <p:cBhvr>
                                        <p:cTn id="37" dur="2000"/>
                                        <p:tgtEl>
                                          <p:spTgt spid="131"/>
                                        </p:tgtEl>
                                      </p:cBhvr>
                                    </p:animEffect>
                                  </p:childTnLst>
                                </p:cTn>
                              </p:par>
                            </p:childTnLst>
                          </p:cTn>
                        </p:par>
                        <p:par>
                          <p:cTn id="38" fill="hold">
                            <p:stCondLst>
                              <p:cond delay="2000"/>
                            </p:stCondLst>
                            <p:childTnLst>
                              <p:par>
                                <p:cTn id="39" presetClass="entr" nodeType="afterEffect" presetSubtype="16" presetID="23" grpId="8" fill="hold">
                                  <p:stCondLst>
                                    <p:cond delay="0"/>
                                  </p:stCondLst>
                                  <p:iterate type="el" backwards="0">
                                    <p:tmAbs val="0"/>
                                  </p:iterate>
                                  <p:childTnLst>
                                    <p:set>
                                      <p:cBhvr>
                                        <p:cTn id="40" fill="hold"/>
                                        <p:tgtEl>
                                          <p:spTgt spid="132"/>
                                        </p:tgtEl>
                                        <p:attrNameLst>
                                          <p:attrName>style.visibility</p:attrName>
                                        </p:attrNameLst>
                                      </p:cBhvr>
                                      <p:to>
                                        <p:strVal val="visible"/>
                                      </p:to>
                                    </p:set>
                                    <p:anim calcmode="lin" valueType="num">
                                      <p:cBhvr>
                                        <p:cTn id="41" dur="2500" fill="hold"/>
                                        <p:tgtEl>
                                          <p:spTgt spid="132"/>
                                        </p:tgtEl>
                                        <p:attrNameLst>
                                          <p:attrName>ppt_w</p:attrName>
                                        </p:attrNameLst>
                                      </p:cBhvr>
                                      <p:tavLst>
                                        <p:tav tm="0">
                                          <p:val>
                                            <p:fltVal val="0"/>
                                          </p:val>
                                        </p:tav>
                                        <p:tav tm="100000">
                                          <p:val>
                                            <p:strVal val="#ppt_w"/>
                                          </p:val>
                                        </p:tav>
                                      </p:tavLst>
                                    </p:anim>
                                    <p:anim calcmode="lin" valueType="num">
                                      <p:cBhvr>
                                        <p:cTn id="42" dur="2500" fill="hold"/>
                                        <p:tgtEl>
                                          <p:spTgt spid="13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1" presetID="22" grpId="9" fill="hold">
                                  <p:stCondLst>
                                    <p:cond delay="0"/>
                                  </p:stCondLst>
                                  <p:iterate type="el" backwards="0">
                                    <p:tmAbs val="0"/>
                                  </p:iterate>
                                  <p:childTnLst>
                                    <p:set>
                                      <p:cBhvr>
                                        <p:cTn id="46" fill="hold"/>
                                        <p:tgtEl>
                                          <p:spTgt spid="141"/>
                                        </p:tgtEl>
                                        <p:attrNameLst>
                                          <p:attrName>style.visibility</p:attrName>
                                        </p:attrNameLst>
                                      </p:cBhvr>
                                      <p:to>
                                        <p:strVal val="visible"/>
                                      </p:to>
                                    </p:set>
                                    <p:animEffect filter="wipe(up)" transition="in">
                                      <p:cBhvr>
                                        <p:cTn id="47" dur="2000"/>
                                        <p:tgtEl>
                                          <p:spTgt spid="141"/>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1" presetID="22" grpId="10" fill="hold">
                                  <p:stCondLst>
                                    <p:cond delay="0"/>
                                  </p:stCondLst>
                                  <p:iterate type="el" backwards="0">
                                    <p:tmAbs val="0"/>
                                  </p:iterate>
                                  <p:childTnLst>
                                    <p:set>
                                      <p:cBhvr>
                                        <p:cTn id="51" fill="hold"/>
                                        <p:tgtEl>
                                          <p:spTgt spid="148"/>
                                        </p:tgtEl>
                                        <p:attrNameLst>
                                          <p:attrName>style.visibility</p:attrName>
                                        </p:attrNameLst>
                                      </p:cBhvr>
                                      <p:to>
                                        <p:strVal val="visible"/>
                                      </p:to>
                                    </p:set>
                                    <p:animEffect filter="wipe(up)" transition="in">
                                      <p:cBhvr>
                                        <p:cTn id="52" dur="2000"/>
                                        <p:tgtEl>
                                          <p:spTgt spid="148"/>
                                        </p:tgtEl>
                                      </p:cBhvr>
                                    </p:animEffect>
                                  </p:childTnLst>
                                </p:cTn>
                              </p:par>
                            </p:childTnLst>
                          </p:cTn>
                        </p:par>
                        <p:par>
                          <p:cTn id="53" fill="hold">
                            <p:stCondLst>
                              <p:cond delay="2000"/>
                            </p:stCondLst>
                            <p:childTnLst>
                              <p:par>
                                <p:cTn id="54" presetClass="entr" nodeType="afterEffect" presetSubtype="32" presetID="4" grpId="11" fill="hold">
                                  <p:stCondLst>
                                    <p:cond delay="500"/>
                                  </p:stCondLst>
                                  <p:iterate type="el" backwards="0">
                                    <p:tmAbs val="0"/>
                                  </p:iterate>
                                  <p:childTnLst>
                                    <p:set>
                                      <p:cBhvr>
                                        <p:cTn id="55" fill="hold"/>
                                        <p:tgtEl>
                                          <p:spTgt spid="114"/>
                                        </p:tgtEl>
                                        <p:attrNameLst>
                                          <p:attrName>style.visibility</p:attrName>
                                        </p:attrNameLst>
                                      </p:cBhvr>
                                      <p:to>
                                        <p:strVal val="visible"/>
                                      </p:to>
                                    </p:set>
                                    <p:animEffect filter="box(out)" transition="in">
                                      <p:cBhvr>
                                        <p:cTn id="56" dur="2250"/>
                                        <p:tgtEl>
                                          <p:spTgt spid="114"/>
                                        </p:tgtEl>
                                      </p:cBhvr>
                                    </p:animEffect>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1" presetID="22" grpId="12" fill="hold">
                                  <p:stCondLst>
                                    <p:cond delay="0"/>
                                  </p:stCondLst>
                                  <p:iterate type="el" backwards="0">
                                    <p:tmAbs val="0"/>
                                  </p:iterate>
                                  <p:childTnLst>
                                    <p:set>
                                      <p:cBhvr>
                                        <p:cTn id="60" fill="hold"/>
                                        <p:tgtEl>
                                          <p:spTgt spid="154"/>
                                        </p:tgtEl>
                                        <p:attrNameLst>
                                          <p:attrName>style.visibility</p:attrName>
                                        </p:attrNameLst>
                                      </p:cBhvr>
                                      <p:to>
                                        <p:strVal val="visible"/>
                                      </p:to>
                                    </p:set>
                                    <p:animEffect filter="wipe(up)" transition="in">
                                      <p:cBhvr>
                                        <p:cTn id="61" dur="2000"/>
                                        <p:tgtEl>
                                          <p:spTgt spid="154"/>
                                        </p:tgtEl>
                                      </p:cBhvr>
                                    </p:animEffect>
                                  </p:childTnLst>
                                </p:cTn>
                              </p:par>
                            </p:childTnLst>
                          </p:cTn>
                        </p:par>
                        <p:par>
                          <p:cTn id="62" fill="hold">
                            <p:stCondLst>
                              <p:cond delay="2000"/>
                            </p:stCondLst>
                            <p:childTnLst>
                              <p:par>
                                <p:cTn id="63" presetClass="entr" nodeType="afterEffect" presetSubtype="1" presetID="22" grpId="13" fill="hold">
                                  <p:stCondLst>
                                    <p:cond delay="200"/>
                                  </p:stCondLst>
                                  <p:iterate type="el" backwards="0">
                                    <p:tmAbs val="0"/>
                                  </p:iterate>
                                  <p:childTnLst>
                                    <p:set>
                                      <p:cBhvr>
                                        <p:cTn id="64" fill="hold"/>
                                        <p:tgtEl>
                                          <p:spTgt spid="115"/>
                                        </p:tgtEl>
                                        <p:attrNameLst>
                                          <p:attrName>style.visibility</p:attrName>
                                        </p:attrNameLst>
                                      </p:cBhvr>
                                      <p:to>
                                        <p:strVal val="visible"/>
                                      </p:to>
                                    </p:set>
                                    <p:animEffect filter="wipe(up)" transition="in">
                                      <p:cBhvr>
                                        <p:cTn id="65" dur="2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10"/>
      <p:bldP build="whole" bldLvl="1" animBg="1" rev="0" advAuto="0" spid="131" grpId="7"/>
      <p:bldP build="whole" bldLvl="1" animBg="1" rev="0" advAuto="0" spid="121" grpId="5"/>
      <p:bldP build="whole" bldLvl="1" animBg="1" rev="0" advAuto="0" spid="166" grpId="4"/>
      <p:bldP build="whole" bldLvl="1" animBg="1" rev="0" advAuto="0" spid="100" grpId="1"/>
      <p:bldP build="whole" bldLvl="1" animBg="1" rev="0" advAuto="0" spid="114" grpId="11"/>
      <p:bldP build="whole" bldLvl="1" animBg="1" rev="0" advAuto="0" spid="159" grpId="2"/>
      <p:bldP build="whole" bldLvl="1" animBg="1" rev="0" advAuto="0" spid="141" grpId="9"/>
      <p:bldP build="whole" bldLvl="1" animBg="1" rev="0" advAuto="0" spid="116" grpId="6"/>
      <p:bldP build="whole" bldLvl="1" animBg="1" rev="0" advAuto="0" spid="132" grpId="8"/>
      <p:bldP build="whole" bldLvl="1" animBg="1" rev="0" advAuto="0" spid="107" grpId="3"/>
      <p:bldP build="whole" bldLvl="1" animBg="1" rev="0" advAuto="0" spid="115" grpId="13"/>
      <p:bldP build="whole" bldLvl="1" animBg="1" rev="0" advAuto="0" spid="154" grpId="1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Life, Struggles, and Spiritual Growth"/>
          <p:cNvSpPr txBox="1"/>
          <p:nvPr>
            <p:ph type="title"/>
          </p:nvPr>
        </p:nvSpPr>
        <p:spPr>
          <a:xfrm>
            <a:off x="1535305" y="124048"/>
            <a:ext cx="10199495" cy="735435"/>
          </a:xfrm>
          <a:prstGeom prst="rect">
            <a:avLst/>
          </a:prstGeom>
        </p:spPr>
        <p:txBody>
          <a:bodyPr/>
          <a:lstStyle/>
          <a:p>
            <a:pPr/>
            <a:r>
              <a:t>Life, Struggles, and Spiritual Growth</a:t>
            </a:r>
          </a:p>
        </p:txBody>
      </p:sp>
      <p:sp>
        <p:nvSpPr>
          <p:cNvPr id="171" name="“And Isaac prayed to the LORD on behalf of his wife, because she was barren; and the LORD answered him and Rebekah his wife conceived” (Gen 25:21)."/>
          <p:cNvSpPr txBox="1"/>
          <p:nvPr/>
        </p:nvSpPr>
        <p:spPr>
          <a:xfrm>
            <a:off x="2162707" y="1479387"/>
            <a:ext cx="9301602" cy="13208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2700"/>
            </a:pPr>
            <a:r>
              <a:t>“And Isaac prayed to the LORD </a:t>
            </a:r>
            <a:r>
              <a:rPr b="1" u="sng">
                <a:solidFill>
                  <a:schemeClr val="accent5">
                    <a:hueOff val="-176146"/>
                    <a:satOff val="3665"/>
                    <a:lumOff val="-13986"/>
                  </a:schemeClr>
                </a:solidFill>
                <a:latin typeface="Helvetica"/>
                <a:ea typeface="Helvetica"/>
                <a:cs typeface="Helvetica"/>
                <a:sym typeface="Helvetica"/>
              </a:rPr>
              <a:t>on behalf of his wife</a:t>
            </a:r>
            <a:r>
              <a:t>, because she was barren; and the LORD answered him and Rebekah his wife conceived” (Gen 25:21).</a:t>
            </a:r>
          </a:p>
        </p:txBody>
      </p:sp>
      <p:sp>
        <p:nvSpPr>
          <p:cNvPr id="172" name="#1 Struggles Bring Focus (Gen 25:1)"/>
          <p:cNvSpPr txBox="1"/>
          <p:nvPr/>
        </p:nvSpPr>
        <p:spPr>
          <a:xfrm>
            <a:off x="2162707" y="859482"/>
            <a:ext cx="801528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u="sng">
                <a:latin typeface="Helvetica"/>
                <a:ea typeface="Helvetica"/>
                <a:cs typeface="Helvetica"/>
                <a:sym typeface="Helvetica"/>
              </a:defRPr>
            </a:pPr>
            <a:r>
              <a:t>#1 Struggles Bring Focus</a:t>
            </a:r>
            <a:r>
              <a:rPr u="none"/>
              <a:t> (Gen 25:1)</a:t>
            </a:r>
          </a:p>
        </p:txBody>
      </p:sp>
      <p:sp>
        <p:nvSpPr>
          <p:cNvPr id="173" name="“But the children struggled together within her; and she said, “If it is so, why then am I this way?” So she went to inquire of the LORD. 23 And the LORD said to her, “Two nations are in your womb; And two peoples shall be separated from your body; And one people shall be stronger than the other; And the older shall serve the younger.” 24 When her days to be delivered were fulfilled, behold, there were twins in her womb” (Gen 25:22-24)."/>
          <p:cNvSpPr txBox="1"/>
          <p:nvPr/>
        </p:nvSpPr>
        <p:spPr>
          <a:xfrm>
            <a:off x="2162707" y="5340349"/>
            <a:ext cx="10494370" cy="29464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2700"/>
            </a:pPr>
            <a:r>
              <a:t>“But the children struggled together within her; and she said, “If it is so, why then am I this way?” </a:t>
            </a:r>
            <a:r>
              <a:rPr b="1" u="sng">
                <a:solidFill>
                  <a:schemeClr val="accent5">
                    <a:hueOff val="-176146"/>
                    <a:satOff val="3665"/>
                    <a:lumOff val="-13986"/>
                  </a:schemeClr>
                </a:solidFill>
                <a:latin typeface="Helvetica"/>
                <a:ea typeface="Helvetica"/>
                <a:cs typeface="Helvetica"/>
                <a:sym typeface="Helvetica"/>
              </a:rPr>
              <a:t>So she went to inquire of the LORD</a:t>
            </a:r>
            <a:r>
              <a:t>. 23 And the LORD said to her, “Two nations are in your womb; And two peoples shall be separated from your body; And one people shall be stronger than the other; And the older shall serve the younger.” 24 When her days to be delivered were fulfilled, behold, there were twins in her womb” (Gen 25:22-24).</a:t>
            </a:r>
          </a:p>
        </p:txBody>
      </p:sp>
      <p:sp>
        <p:nvSpPr>
          <p:cNvPr id="174" name="#2 Womb War Casts Vision (Gen 25:22-24)"/>
          <p:cNvSpPr txBox="1"/>
          <p:nvPr/>
        </p:nvSpPr>
        <p:spPr>
          <a:xfrm>
            <a:off x="2162707" y="4743450"/>
            <a:ext cx="9572094"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u="sng">
                <a:latin typeface="Helvetica"/>
                <a:ea typeface="Helvetica"/>
                <a:cs typeface="Helvetica"/>
                <a:sym typeface="Helvetica"/>
              </a:defRPr>
            </a:pPr>
            <a:r>
              <a:t>#2 Womb War Casts Vision</a:t>
            </a:r>
            <a:r>
              <a:rPr u="none"/>
              <a:t> (Gen 25:22-24)</a:t>
            </a:r>
          </a:p>
        </p:txBody>
      </p:sp>
      <p:sp>
        <p:nvSpPr>
          <p:cNvPr id="175" name="Puzzles in life get us seeking the Lord (if not embittered).…"/>
          <p:cNvSpPr txBox="1"/>
          <p:nvPr/>
        </p:nvSpPr>
        <p:spPr>
          <a:xfrm>
            <a:off x="2162707" y="8286755"/>
            <a:ext cx="9655293"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444500" indent="-444500" algn="l">
              <a:spcBef>
                <a:spcPts val="1400"/>
              </a:spcBef>
              <a:buSzPct val="75000"/>
              <a:buChar char="•"/>
              <a:defRPr sz="3100">
                <a:latin typeface="Gill Sans"/>
                <a:ea typeface="Gill Sans"/>
                <a:cs typeface="Gill Sans"/>
                <a:sym typeface="Gill Sans"/>
              </a:defRPr>
            </a:pPr>
            <a:r>
              <a:t>Puzzles in life get us seeking the Lord (if not embittered).</a:t>
            </a:r>
          </a:p>
          <a:p>
            <a:pPr marL="444500" indent="-444500" algn="l">
              <a:spcBef>
                <a:spcPts val="1400"/>
              </a:spcBef>
              <a:buSzPct val="75000"/>
              <a:buChar char="•"/>
              <a:defRPr sz="3100">
                <a:latin typeface="Gill Sans"/>
                <a:ea typeface="Gill Sans"/>
                <a:cs typeface="Gill Sans"/>
                <a:sym typeface="Gill Sans"/>
              </a:defRPr>
            </a:pPr>
            <a:r>
              <a:t>God revealed an answer to Rebekah’s question.</a:t>
            </a:r>
          </a:p>
        </p:txBody>
      </p:sp>
      <p:grpSp>
        <p:nvGrpSpPr>
          <p:cNvPr id="178" name="Group"/>
          <p:cNvGrpSpPr/>
          <p:nvPr/>
        </p:nvGrpSpPr>
        <p:grpSpPr>
          <a:xfrm>
            <a:off x="11734799" y="-1"/>
            <a:ext cx="1541390" cy="1270002"/>
            <a:chOff x="0" y="0"/>
            <a:chExt cx="1541388" cy="1270000"/>
          </a:xfrm>
        </p:grpSpPr>
        <p:sp>
          <p:nvSpPr>
            <p:cNvPr id="176" name="Triangle"/>
            <p:cNvSpPr/>
            <p:nvPr/>
          </p:nvSpPr>
          <p:spPr>
            <a:xfrm rot="10800000">
              <a:off x="0" y="0"/>
              <a:ext cx="1270000"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77" name="25"/>
            <p:cNvSpPr txBox="1"/>
            <p:nvPr/>
          </p:nvSpPr>
          <p:spPr>
            <a:xfrm>
              <a:off x="635000" y="39885"/>
              <a:ext cx="906389"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3100">
                  <a:latin typeface="Helvetica"/>
                  <a:ea typeface="Helvetica"/>
                  <a:cs typeface="Helvetica"/>
                  <a:sym typeface="Helvetica"/>
                </a:defRPr>
              </a:lvl1pPr>
            </a:lstStyle>
            <a:p>
              <a:pPr/>
              <a:r>
                <a:t>25</a:t>
              </a:r>
            </a:p>
          </p:txBody>
        </p:sp>
      </p:grpSp>
      <p:sp>
        <p:nvSpPr>
          <p:cNvPr id="179" name="Was Rebekah too bitter to pray? Did he not pray earlier?…"/>
          <p:cNvSpPr txBox="1"/>
          <p:nvPr/>
        </p:nvSpPr>
        <p:spPr>
          <a:xfrm>
            <a:off x="2162707" y="2800193"/>
            <a:ext cx="10017598" cy="179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spcBef>
                <a:spcPts val="1400"/>
              </a:spcBef>
              <a:buSzPct val="75000"/>
              <a:buChar char="•"/>
              <a:defRPr sz="3100">
                <a:latin typeface="Gill Sans"/>
                <a:ea typeface="Gill Sans"/>
                <a:cs typeface="Gill Sans"/>
                <a:sym typeface="Gill Sans"/>
              </a:defRPr>
            </a:pPr>
            <a:r>
              <a:t>Was Rebekah too bitter to pray? Did he not pray earlier?</a:t>
            </a:r>
          </a:p>
          <a:p>
            <a:pPr marL="444500" indent="-444500" algn="l">
              <a:spcBef>
                <a:spcPts val="1400"/>
              </a:spcBef>
              <a:buSzPct val="75000"/>
              <a:buChar char="•"/>
              <a:defRPr sz="3100">
                <a:latin typeface="Gill Sans"/>
                <a:ea typeface="Gill Sans"/>
                <a:cs typeface="Gill Sans"/>
                <a:sym typeface="Gill Sans"/>
              </a:defRPr>
            </a:pPr>
            <a:r>
              <a:t>Sometimes only difficulties can get a husband involved!</a:t>
            </a:r>
          </a:p>
          <a:p>
            <a:pPr marL="444500" indent="-444500" algn="l">
              <a:spcBef>
                <a:spcPts val="1400"/>
              </a:spcBef>
              <a:buSzPct val="75000"/>
              <a:buChar char="•"/>
              <a:defRPr sz="3100">
                <a:latin typeface="Gill Sans"/>
                <a:ea typeface="Gill Sans"/>
                <a:cs typeface="Gill Sans"/>
                <a:sym typeface="Gill Sans"/>
              </a:defRPr>
            </a:pPr>
            <a:r>
              <a:t>Difficulties test what I really want, asking if it really matters.</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72"/>
                                        </p:tgtEl>
                                        <p:attrNameLst>
                                          <p:attrName>style.visibility</p:attrName>
                                        </p:attrNameLst>
                                      </p:cBhvr>
                                      <p:to>
                                        <p:strVal val="visible"/>
                                      </p:to>
                                    </p:set>
                                    <p:animEffect filter="dissolve" transition="in">
                                      <p:cBhvr>
                                        <p:cTn id="7" dur="2000"/>
                                        <p:tgtEl>
                                          <p:spTgt spid="172"/>
                                        </p:tgtEl>
                                      </p:cBhvr>
                                    </p:animEffect>
                                  </p:childTnLst>
                                </p:cTn>
                              </p:par>
                            </p:childTnLst>
                          </p:cTn>
                        </p:par>
                        <p:par>
                          <p:cTn id="8" fill="hold">
                            <p:stCondLst>
                              <p:cond delay="2000"/>
                            </p:stCondLst>
                            <p:childTnLst>
                              <p:par>
                                <p:cTn id="9" presetClass="entr" nodeType="afterEffect" presetSubtype="6" presetID="18" grpId="2" fill="hold">
                                  <p:stCondLst>
                                    <p:cond delay="0"/>
                                  </p:stCondLst>
                                  <p:iterate type="el" backwards="0">
                                    <p:tmAbs val="0"/>
                                  </p:iterate>
                                  <p:childTnLst>
                                    <p:set>
                                      <p:cBhvr>
                                        <p:cTn id="10" fill="hold"/>
                                        <p:tgtEl>
                                          <p:spTgt spid="171"/>
                                        </p:tgtEl>
                                        <p:attrNameLst>
                                          <p:attrName>style.visibility</p:attrName>
                                        </p:attrNameLst>
                                      </p:cBhvr>
                                      <p:to>
                                        <p:strVal val="visible"/>
                                      </p:to>
                                    </p:set>
                                    <p:animEffect filter="strips(downRight)" transition="in">
                                      <p:cBhvr>
                                        <p:cTn id="11" dur="2750"/>
                                        <p:tgtEl>
                                          <p:spTgt spid="171"/>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15" grpId="3" fill="hold">
                                  <p:stCondLst>
                                    <p:cond delay="0"/>
                                  </p:stCondLst>
                                  <p:iterate type="el" backwards="0">
                                    <p:tmAbs val="0"/>
                                  </p:iterate>
                                  <p:childTnLst>
                                    <p:set>
                                      <p:cBhvr>
                                        <p:cTn id="15" fill="hold"/>
                                        <p:tgtEl>
                                          <p:spTgt spid="179">
                                            <p:bg/>
                                          </p:spTgt>
                                        </p:tgtEl>
                                        <p:attrNameLst>
                                          <p:attrName>style.visibility</p:attrName>
                                        </p:attrNameLst>
                                      </p:cBhvr>
                                      <p:to>
                                        <p:strVal val="visible"/>
                                      </p:to>
                                    </p:set>
                                    <p:anim calcmode="lin" valueType="num">
                                      <p:cBhvr>
                                        <p:cTn id="16" dur="1000" fill="hold"/>
                                        <p:tgtEl>
                                          <p:spTgt spid="179">
                                            <p:bg/>
                                          </p:spTgt>
                                        </p:tgtEl>
                                        <p:attrNameLst>
                                          <p:attrName>ppt_w</p:attrName>
                                        </p:attrNameLst>
                                      </p:cBhvr>
                                      <p:tavLst>
                                        <p:tav tm="0">
                                          <p:val>
                                            <p:fltVal val="0"/>
                                          </p:val>
                                        </p:tav>
                                        <p:tav tm="100000">
                                          <p:val>
                                            <p:strVal val="#ppt_w"/>
                                          </p:val>
                                        </p:tav>
                                      </p:tavLst>
                                    </p:anim>
                                    <p:anim calcmode="lin" valueType="num">
                                      <p:cBhvr>
                                        <p:cTn id="17" dur="1000" fill="hold"/>
                                        <p:tgtEl>
                                          <p:spTgt spid="179">
                                            <p:bg/>
                                          </p:spTgt>
                                        </p:tgtEl>
                                        <p:attrNameLst>
                                          <p:attrName>ppt_h</p:attrName>
                                        </p:attrNameLst>
                                      </p:cBhvr>
                                      <p:tavLst>
                                        <p:tav tm="0">
                                          <p:val>
                                            <p:fltVal val="0"/>
                                          </p:val>
                                        </p:tav>
                                        <p:tav tm="100000">
                                          <p:val>
                                            <p:strVal val="#ppt_h"/>
                                          </p:val>
                                        </p:tav>
                                      </p:tavLst>
                                    </p:anim>
                                    <p:anim calcmode="lin" valueType="num">
                                      <p:cBhvr>
                                        <p:cTn id="18" dur="1000" fill="hold"/>
                                        <p:tgtEl>
                                          <p:spTgt spid="179">
                                            <p:bg/>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79">
                                            <p:bg/>
                                          </p:spTgt>
                                        </p:tgtEl>
                                        <p:attrNameLst>
                                          <p:attrName>ppt_y</p:attrName>
                                        </p:attrNameLst>
                                      </p:cBhvr>
                                      <p:tavLst>
                                        <p:tav tm="0" fmla="#ppt_y+(sin(-2*pi*(1-$))*-#ppt_x+cos(-2*pi*(1-$))*(1-#ppt_y))*(1-$)">
                                          <p:val>
                                            <p:fltVal val="0"/>
                                          </p:val>
                                        </p:tav>
                                        <p:tav tm="100000">
                                          <p:val>
                                            <p:fltVal val="1"/>
                                          </p:val>
                                        </p:tav>
                                      </p:tavLst>
                                    </p:anim>
                                  </p:childTnLst>
                                </p:cTn>
                              </p:par>
                              <p:par>
                                <p:cTn id="20" presetClass="entr" nodeType="withEffect" presetSubtype="8" presetID="15" grpId="3" fill="hold">
                                  <p:stCondLst>
                                    <p:cond delay="0"/>
                                  </p:stCondLst>
                                  <p:iterate type="el" backwards="0">
                                    <p:tmAbs val="0"/>
                                  </p:iterate>
                                  <p:childTnLst>
                                    <p:set>
                                      <p:cBhvr>
                                        <p:cTn id="21" fill="hold"/>
                                        <p:tgtEl>
                                          <p:spTgt spid="179">
                                            <p:txEl>
                                              <p:pRg st="0" end="0"/>
                                            </p:txEl>
                                          </p:spTgt>
                                        </p:tgtEl>
                                        <p:attrNameLst>
                                          <p:attrName>style.visibility</p:attrName>
                                        </p:attrNameLst>
                                      </p:cBhvr>
                                      <p:to>
                                        <p:strVal val="visible"/>
                                      </p:to>
                                    </p:set>
                                    <p:anim calcmode="lin" valueType="num">
                                      <p:cBhvr>
                                        <p:cTn id="22"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17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7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15" grpId="3" fill="hold">
                                  <p:stCondLst>
                                    <p:cond delay="0"/>
                                  </p:stCondLst>
                                  <p:iterate type="el" backwards="0">
                                    <p:tmAbs val="0"/>
                                  </p:iterate>
                                  <p:childTnLst>
                                    <p:set>
                                      <p:cBhvr>
                                        <p:cTn id="29" fill="hold"/>
                                        <p:tgtEl>
                                          <p:spTgt spid="179">
                                            <p:txEl>
                                              <p:pRg st="1" end="1"/>
                                            </p:txEl>
                                          </p:spTgt>
                                        </p:tgtEl>
                                        <p:attrNameLst>
                                          <p:attrName>style.visibility</p:attrName>
                                        </p:attrNameLst>
                                      </p:cBhvr>
                                      <p:to>
                                        <p:strVal val="visible"/>
                                      </p:to>
                                    </p:set>
                                    <p:anim calcmode="lin" valueType="num">
                                      <p:cBhvr>
                                        <p:cTn id="30" dur="1000" fill="hold"/>
                                        <p:tgtEl>
                                          <p:spTgt spid="179">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179">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17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7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15" grpId="3" fill="hold">
                                  <p:stCondLst>
                                    <p:cond delay="0"/>
                                  </p:stCondLst>
                                  <p:iterate type="el" backwards="0">
                                    <p:tmAbs val="0"/>
                                  </p:iterate>
                                  <p:childTnLst>
                                    <p:set>
                                      <p:cBhvr>
                                        <p:cTn id="37" fill="hold"/>
                                        <p:tgtEl>
                                          <p:spTgt spid="179">
                                            <p:txEl>
                                              <p:pRg st="2" end="2"/>
                                            </p:txEl>
                                          </p:spTgt>
                                        </p:tgtEl>
                                        <p:attrNameLst>
                                          <p:attrName>style.visibility</p:attrName>
                                        </p:attrNameLst>
                                      </p:cBhvr>
                                      <p:to>
                                        <p:strVal val="visible"/>
                                      </p:to>
                                    </p:set>
                                    <p:anim calcmode="lin" valueType="num">
                                      <p:cBhvr>
                                        <p:cTn id="38" dur="1000" fill="hold"/>
                                        <p:tgtEl>
                                          <p:spTgt spid="179">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179">
                                            <p:txEl>
                                              <p:pRg st="2" end="2"/>
                                            </p:txEl>
                                          </p:spTgt>
                                        </p:tgtEl>
                                        <p:attrNameLst>
                                          <p:attrName>ppt_h</p:attrName>
                                        </p:attrNameLst>
                                      </p:cBhvr>
                                      <p:tavLst>
                                        <p:tav tm="0">
                                          <p:val>
                                            <p:fltVal val="0"/>
                                          </p:val>
                                        </p:tav>
                                        <p:tav tm="100000">
                                          <p:val>
                                            <p:strVal val="#ppt_h"/>
                                          </p:val>
                                        </p:tav>
                                      </p:tavLst>
                                    </p:anim>
                                    <p:anim calcmode="lin" valueType="num">
                                      <p:cBhvr>
                                        <p:cTn id="40" dur="1000" fill="hold"/>
                                        <p:tgtEl>
                                          <p:spTgt spid="17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7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ID="9" grpId="4" fill="hold">
                                  <p:stCondLst>
                                    <p:cond delay="0"/>
                                  </p:stCondLst>
                                  <p:iterate type="el" backwards="0">
                                    <p:tmAbs val="0"/>
                                  </p:iterate>
                                  <p:childTnLst>
                                    <p:set>
                                      <p:cBhvr>
                                        <p:cTn id="45" fill="hold"/>
                                        <p:tgtEl>
                                          <p:spTgt spid="174"/>
                                        </p:tgtEl>
                                        <p:attrNameLst>
                                          <p:attrName>style.visibility</p:attrName>
                                        </p:attrNameLst>
                                      </p:cBhvr>
                                      <p:to>
                                        <p:strVal val="visible"/>
                                      </p:to>
                                    </p:set>
                                    <p:animEffect filter="dissolve" transition="in">
                                      <p:cBhvr>
                                        <p:cTn id="46" dur="2000"/>
                                        <p:tgtEl>
                                          <p:spTgt spid="174"/>
                                        </p:tgtEl>
                                      </p:cBhvr>
                                    </p:animEffect>
                                  </p:childTnLst>
                                </p:cTn>
                              </p:par>
                            </p:childTnLst>
                          </p:cTn>
                        </p:par>
                        <p:par>
                          <p:cTn id="47" fill="hold">
                            <p:stCondLst>
                              <p:cond delay="2000"/>
                            </p:stCondLst>
                            <p:childTnLst>
                              <p:par>
                                <p:cTn id="48" presetClass="entr" nodeType="afterEffect" presetSubtype="6" presetID="18" grpId="5" fill="hold">
                                  <p:stCondLst>
                                    <p:cond delay="0"/>
                                  </p:stCondLst>
                                  <p:iterate type="el" backwards="0">
                                    <p:tmAbs val="0"/>
                                  </p:iterate>
                                  <p:childTnLst>
                                    <p:set>
                                      <p:cBhvr>
                                        <p:cTn id="49" fill="hold"/>
                                        <p:tgtEl>
                                          <p:spTgt spid="173"/>
                                        </p:tgtEl>
                                        <p:attrNameLst>
                                          <p:attrName>style.visibility</p:attrName>
                                        </p:attrNameLst>
                                      </p:cBhvr>
                                      <p:to>
                                        <p:strVal val="visible"/>
                                      </p:to>
                                    </p:set>
                                    <p:animEffect filter="strips(downRight)" transition="in">
                                      <p:cBhvr>
                                        <p:cTn id="50" dur="2750"/>
                                        <p:tgtEl>
                                          <p:spTgt spid="173"/>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8" presetID="15" grpId="6" fill="hold">
                                  <p:stCondLst>
                                    <p:cond delay="0"/>
                                  </p:stCondLst>
                                  <p:iterate type="el" backwards="0">
                                    <p:tmAbs val="0"/>
                                  </p:iterate>
                                  <p:childTnLst>
                                    <p:set>
                                      <p:cBhvr>
                                        <p:cTn id="54" fill="hold"/>
                                        <p:tgtEl>
                                          <p:spTgt spid="175">
                                            <p:bg/>
                                          </p:spTgt>
                                        </p:tgtEl>
                                        <p:attrNameLst>
                                          <p:attrName>style.visibility</p:attrName>
                                        </p:attrNameLst>
                                      </p:cBhvr>
                                      <p:to>
                                        <p:strVal val="visible"/>
                                      </p:to>
                                    </p:set>
                                    <p:anim calcmode="lin" valueType="num">
                                      <p:cBhvr>
                                        <p:cTn id="55" dur="1750" fill="hold"/>
                                        <p:tgtEl>
                                          <p:spTgt spid="175">
                                            <p:bg/>
                                          </p:spTgt>
                                        </p:tgtEl>
                                        <p:attrNameLst>
                                          <p:attrName>ppt_w</p:attrName>
                                        </p:attrNameLst>
                                      </p:cBhvr>
                                      <p:tavLst>
                                        <p:tav tm="0">
                                          <p:val>
                                            <p:fltVal val="0"/>
                                          </p:val>
                                        </p:tav>
                                        <p:tav tm="100000">
                                          <p:val>
                                            <p:strVal val="#ppt_w"/>
                                          </p:val>
                                        </p:tav>
                                      </p:tavLst>
                                    </p:anim>
                                    <p:anim calcmode="lin" valueType="num">
                                      <p:cBhvr>
                                        <p:cTn id="56" dur="1750" fill="hold"/>
                                        <p:tgtEl>
                                          <p:spTgt spid="175">
                                            <p:bg/>
                                          </p:spTgt>
                                        </p:tgtEl>
                                        <p:attrNameLst>
                                          <p:attrName>ppt_h</p:attrName>
                                        </p:attrNameLst>
                                      </p:cBhvr>
                                      <p:tavLst>
                                        <p:tav tm="0">
                                          <p:val>
                                            <p:fltVal val="0"/>
                                          </p:val>
                                        </p:tav>
                                        <p:tav tm="100000">
                                          <p:val>
                                            <p:strVal val="#ppt_h"/>
                                          </p:val>
                                        </p:tav>
                                      </p:tavLst>
                                    </p:anim>
                                    <p:anim calcmode="lin" valueType="num">
                                      <p:cBhvr>
                                        <p:cTn id="57" dur="1750" fill="hold"/>
                                        <p:tgtEl>
                                          <p:spTgt spid="175">
                                            <p:bg/>
                                          </p:spTgt>
                                        </p:tgtEl>
                                        <p:attrNameLst>
                                          <p:attrName>ppt_x</p:attrName>
                                        </p:attrNameLst>
                                      </p:cBhvr>
                                      <p:tavLst>
                                        <p:tav tm="0" fmla="#ppt_x+(cos(-2*pi*(1-$))*-#ppt_x-sin(-2*pi*(1-$))*(1-#ppt_y))*(1-$)">
                                          <p:val>
                                            <p:fltVal val="0"/>
                                          </p:val>
                                        </p:tav>
                                        <p:tav tm="100000">
                                          <p:val>
                                            <p:fltVal val="1"/>
                                          </p:val>
                                        </p:tav>
                                      </p:tavLst>
                                    </p:anim>
                                    <p:anim calcmode="lin" valueType="num">
                                      <p:cBhvr>
                                        <p:cTn id="58" dur="1750" fill="hold"/>
                                        <p:tgtEl>
                                          <p:spTgt spid="175">
                                            <p:bg/>
                                          </p:spTgt>
                                        </p:tgtEl>
                                        <p:attrNameLst>
                                          <p:attrName>ppt_y</p:attrName>
                                        </p:attrNameLst>
                                      </p:cBhvr>
                                      <p:tavLst>
                                        <p:tav tm="0" fmla="#ppt_y+(sin(-2*pi*(1-$))*-#ppt_x+cos(-2*pi*(1-$))*(1-#ppt_y))*(1-$)">
                                          <p:val>
                                            <p:fltVal val="0"/>
                                          </p:val>
                                        </p:tav>
                                        <p:tav tm="100000">
                                          <p:val>
                                            <p:fltVal val="1"/>
                                          </p:val>
                                        </p:tav>
                                      </p:tavLst>
                                    </p:anim>
                                  </p:childTnLst>
                                </p:cTn>
                              </p:par>
                              <p:par>
                                <p:cTn id="59" presetClass="entr" nodeType="withEffect" presetSubtype="8" presetID="15" grpId="6" fill="hold">
                                  <p:stCondLst>
                                    <p:cond delay="0"/>
                                  </p:stCondLst>
                                  <p:iterate type="el" backwards="0">
                                    <p:tmAbs val="0"/>
                                  </p:iterate>
                                  <p:childTnLst>
                                    <p:set>
                                      <p:cBhvr>
                                        <p:cTn id="60" fill="hold"/>
                                        <p:tgtEl>
                                          <p:spTgt spid="175">
                                            <p:txEl>
                                              <p:pRg st="0" end="0"/>
                                            </p:txEl>
                                          </p:spTgt>
                                        </p:tgtEl>
                                        <p:attrNameLst>
                                          <p:attrName>style.visibility</p:attrName>
                                        </p:attrNameLst>
                                      </p:cBhvr>
                                      <p:to>
                                        <p:strVal val="visible"/>
                                      </p:to>
                                    </p:set>
                                    <p:anim calcmode="lin" valueType="num">
                                      <p:cBhvr>
                                        <p:cTn id="61" dur="1750" fill="hold"/>
                                        <p:tgtEl>
                                          <p:spTgt spid="175">
                                            <p:txEl>
                                              <p:pRg st="0" end="0"/>
                                            </p:txEl>
                                          </p:spTgt>
                                        </p:tgtEl>
                                        <p:attrNameLst>
                                          <p:attrName>ppt_w</p:attrName>
                                        </p:attrNameLst>
                                      </p:cBhvr>
                                      <p:tavLst>
                                        <p:tav tm="0">
                                          <p:val>
                                            <p:fltVal val="0"/>
                                          </p:val>
                                        </p:tav>
                                        <p:tav tm="100000">
                                          <p:val>
                                            <p:strVal val="#ppt_w"/>
                                          </p:val>
                                        </p:tav>
                                      </p:tavLst>
                                    </p:anim>
                                    <p:anim calcmode="lin" valueType="num">
                                      <p:cBhvr>
                                        <p:cTn id="62" dur="1750" fill="hold"/>
                                        <p:tgtEl>
                                          <p:spTgt spid="175">
                                            <p:txEl>
                                              <p:pRg st="0" end="0"/>
                                            </p:txEl>
                                          </p:spTgt>
                                        </p:tgtEl>
                                        <p:attrNameLst>
                                          <p:attrName>ppt_h</p:attrName>
                                        </p:attrNameLst>
                                      </p:cBhvr>
                                      <p:tavLst>
                                        <p:tav tm="0">
                                          <p:val>
                                            <p:fltVal val="0"/>
                                          </p:val>
                                        </p:tav>
                                        <p:tav tm="100000">
                                          <p:val>
                                            <p:strVal val="#ppt_h"/>
                                          </p:val>
                                        </p:tav>
                                      </p:tavLst>
                                    </p:anim>
                                    <p:anim calcmode="lin" valueType="num">
                                      <p:cBhvr>
                                        <p:cTn id="63" dur="1750" fill="hold"/>
                                        <p:tgtEl>
                                          <p:spTgt spid="1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4" dur="1750" fill="hold"/>
                                        <p:tgtEl>
                                          <p:spTgt spid="1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8" presetID="15" grpId="6" fill="hold">
                                  <p:stCondLst>
                                    <p:cond delay="0"/>
                                  </p:stCondLst>
                                  <p:iterate type="el" backwards="0">
                                    <p:tmAbs val="0"/>
                                  </p:iterate>
                                  <p:childTnLst>
                                    <p:set>
                                      <p:cBhvr>
                                        <p:cTn id="68" fill="hold"/>
                                        <p:tgtEl>
                                          <p:spTgt spid="175">
                                            <p:txEl>
                                              <p:pRg st="1" end="1"/>
                                            </p:txEl>
                                          </p:spTgt>
                                        </p:tgtEl>
                                        <p:attrNameLst>
                                          <p:attrName>style.visibility</p:attrName>
                                        </p:attrNameLst>
                                      </p:cBhvr>
                                      <p:to>
                                        <p:strVal val="visible"/>
                                      </p:to>
                                    </p:set>
                                    <p:anim calcmode="lin" valueType="num">
                                      <p:cBhvr>
                                        <p:cTn id="69" dur="1750" fill="hold"/>
                                        <p:tgtEl>
                                          <p:spTgt spid="175">
                                            <p:txEl>
                                              <p:pRg st="1" end="1"/>
                                            </p:txEl>
                                          </p:spTgt>
                                        </p:tgtEl>
                                        <p:attrNameLst>
                                          <p:attrName>ppt_w</p:attrName>
                                        </p:attrNameLst>
                                      </p:cBhvr>
                                      <p:tavLst>
                                        <p:tav tm="0">
                                          <p:val>
                                            <p:fltVal val="0"/>
                                          </p:val>
                                        </p:tav>
                                        <p:tav tm="100000">
                                          <p:val>
                                            <p:strVal val="#ppt_w"/>
                                          </p:val>
                                        </p:tav>
                                      </p:tavLst>
                                    </p:anim>
                                    <p:anim calcmode="lin" valueType="num">
                                      <p:cBhvr>
                                        <p:cTn id="70" dur="1750" fill="hold"/>
                                        <p:tgtEl>
                                          <p:spTgt spid="175">
                                            <p:txEl>
                                              <p:pRg st="1" end="1"/>
                                            </p:txEl>
                                          </p:spTgt>
                                        </p:tgtEl>
                                        <p:attrNameLst>
                                          <p:attrName>ppt_h</p:attrName>
                                        </p:attrNameLst>
                                      </p:cBhvr>
                                      <p:tavLst>
                                        <p:tav tm="0">
                                          <p:val>
                                            <p:fltVal val="0"/>
                                          </p:val>
                                        </p:tav>
                                        <p:tav tm="100000">
                                          <p:val>
                                            <p:strVal val="#ppt_h"/>
                                          </p:val>
                                        </p:tav>
                                      </p:tavLst>
                                    </p:anim>
                                    <p:anim calcmode="lin" valueType="num">
                                      <p:cBhvr>
                                        <p:cTn id="71" dur="1750" fill="hold"/>
                                        <p:tgtEl>
                                          <p:spTgt spid="1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72" dur="1750" fill="hold"/>
                                        <p:tgtEl>
                                          <p:spTgt spid="1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5"/>
      <p:bldP build="whole" bldLvl="1" animBg="1" rev="0" advAuto="0" spid="172" grpId="1"/>
      <p:bldP build="p" bldLvl="5" animBg="1" rev="0" advAuto="0" spid="179" grpId="3"/>
      <p:bldP build="whole" bldLvl="1" animBg="1" rev="0" advAuto="0" spid="171" grpId="2"/>
      <p:bldP build="whole" bldLvl="1" animBg="1" rev="0" advAuto="0" spid="174" grpId="4"/>
      <p:bldP build="p" bldLvl="5" animBg="1" rev="0" advAuto="0" spid="175" grpId="6"/>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o she went to inquire of the LORD. 23 And the LORD said to her, “Two nations are in your womb; And two peoples shall be separated from your body; And one people shall be stronger than the other; And the older shall serve the younger” (Gen 25:22-23)."/>
          <p:cNvSpPr txBox="1"/>
          <p:nvPr/>
        </p:nvSpPr>
        <p:spPr>
          <a:xfrm>
            <a:off x="1807406" y="1611312"/>
            <a:ext cx="10494370"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2700"/>
            </a:pPr>
            <a:r>
              <a:t>“</a:t>
            </a:r>
            <a:r>
              <a:t>So she went to inquire of the LORD.</a:t>
            </a:r>
            <a:r>
              <a:t> 23 And the LORD said to her, “Two nations are in your womb; And two peoples shall be separated from your body; And one people shall be stronger than the other; And the older shall serve the younger” (Gen 25:22-23).</a:t>
            </a:r>
          </a:p>
        </p:txBody>
      </p:sp>
      <p:sp>
        <p:nvSpPr>
          <p:cNvPr id="184" name="Discussion on Predestination"/>
          <p:cNvSpPr txBox="1"/>
          <p:nvPr/>
        </p:nvSpPr>
        <p:spPr>
          <a:xfrm>
            <a:off x="1807406" y="946150"/>
            <a:ext cx="7156870"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u="sng">
                <a:latin typeface="Helvetica"/>
                <a:ea typeface="Helvetica"/>
                <a:cs typeface="Helvetica"/>
                <a:sym typeface="Helvetica"/>
              </a:defRPr>
            </a:lvl1pPr>
          </a:lstStyle>
          <a:p>
            <a:pPr/>
            <a:r>
              <a:t>Discussion on Predestination</a:t>
            </a:r>
          </a:p>
        </p:txBody>
      </p:sp>
      <p:grpSp>
        <p:nvGrpSpPr>
          <p:cNvPr id="187" name="Group"/>
          <p:cNvGrpSpPr/>
          <p:nvPr/>
        </p:nvGrpSpPr>
        <p:grpSpPr>
          <a:xfrm>
            <a:off x="11734799" y="-1"/>
            <a:ext cx="1541390" cy="1270002"/>
            <a:chOff x="0" y="0"/>
            <a:chExt cx="1541388" cy="1270000"/>
          </a:xfrm>
        </p:grpSpPr>
        <p:sp>
          <p:nvSpPr>
            <p:cNvPr id="185" name="Triangle"/>
            <p:cNvSpPr/>
            <p:nvPr/>
          </p:nvSpPr>
          <p:spPr>
            <a:xfrm rot="10800000">
              <a:off x="0" y="0"/>
              <a:ext cx="1270000"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86" name="25"/>
            <p:cNvSpPr txBox="1"/>
            <p:nvPr/>
          </p:nvSpPr>
          <p:spPr>
            <a:xfrm>
              <a:off x="635000" y="39885"/>
              <a:ext cx="906389"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3100">
                  <a:latin typeface="Helvetica"/>
                  <a:ea typeface="Helvetica"/>
                  <a:cs typeface="Helvetica"/>
                  <a:sym typeface="Helvetica"/>
                </a:defRPr>
              </a:lvl1pPr>
            </a:lstStyle>
            <a:p>
              <a:pPr/>
              <a:r>
                <a:t>25</a:t>
              </a:r>
            </a:p>
          </p:txBody>
        </p:sp>
      </p:grpSp>
      <p:sp>
        <p:nvSpPr>
          <p:cNvPr id="188" name="The Lord gave these clues to help them not get confused by normal life expectations and keep on the spiritual track.…"/>
          <p:cNvSpPr txBox="1"/>
          <p:nvPr/>
        </p:nvSpPr>
        <p:spPr>
          <a:xfrm>
            <a:off x="1807406" y="3448050"/>
            <a:ext cx="10925293" cy="3479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44500" indent="-444500" algn="l">
              <a:spcBef>
                <a:spcPts val="1400"/>
              </a:spcBef>
              <a:buSzPct val="75000"/>
              <a:buChar char="•"/>
              <a:defRPr sz="3000">
                <a:latin typeface="Gill Sans"/>
                <a:ea typeface="Gill Sans"/>
                <a:cs typeface="Gill Sans"/>
                <a:sym typeface="Gill Sans"/>
              </a:defRPr>
            </a:pPr>
            <a:r>
              <a:t>The Lord gave these clues to help them not get confused by normal life expectations and keep on the spiritual track.</a:t>
            </a:r>
          </a:p>
          <a:p>
            <a:pPr marL="444500" indent="-444500" algn="l">
              <a:spcBef>
                <a:spcPts val="1400"/>
              </a:spcBef>
              <a:buSzPct val="75000"/>
              <a:buChar char="•"/>
              <a:defRPr sz="3000">
                <a:latin typeface="Gill Sans"/>
                <a:ea typeface="Gill Sans"/>
                <a:cs typeface="Gill Sans"/>
                <a:sym typeface="Gill Sans"/>
              </a:defRPr>
            </a:pPr>
            <a:r>
              <a:t>God reveals His choice of the second born, “born again”–Jn 3:3,10</a:t>
            </a:r>
          </a:p>
          <a:p>
            <a:pPr marL="444500" indent="-444500" algn="l">
              <a:spcBef>
                <a:spcPts val="1400"/>
              </a:spcBef>
              <a:buSzPct val="75000"/>
              <a:buChar char="•"/>
              <a:defRPr sz="3000">
                <a:latin typeface="Gill Sans"/>
                <a:ea typeface="Gill Sans"/>
                <a:cs typeface="Gill Sans"/>
                <a:sym typeface="Gill Sans"/>
              </a:defRPr>
            </a:pPr>
            <a:r>
              <a:t>Through these words we see God’s intervention in man’s affairs.</a:t>
            </a:r>
          </a:p>
          <a:p>
            <a:pPr lvl="1" marL="889000" indent="-444500" algn="l">
              <a:spcBef>
                <a:spcPts val="1400"/>
              </a:spcBef>
              <a:buSzPct val="60000"/>
              <a:buChar char="✴"/>
              <a:defRPr sz="3000">
                <a:latin typeface="Gill Sans"/>
                <a:ea typeface="Gill Sans"/>
                <a:cs typeface="Gill Sans"/>
                <a:sym typeface="Gill Sans"/>
              </a:defRPr>
            </a:pPr>
            <a:r>
              <a:t>God’s plan for us begins before we are born (Gen 25:23).</a:t>
            </a:r>
          </a:p>
          <a:p>
            <a:pPr lvl="1" marL="889000" indent="-444500" algn="l">
              <a:spcBef>
                <a:spcPts val="1400"/>
              </a:spcBef>
              <a:buSzPct val="60000"/>
              <a:buChar char="✴"/>
              <a:defRPr sz="3000">
                <a:latin typeface="Gill Sans"/>
                <a:ea typeface="Gill Sans"/>
                <a:cs typeface="Gill Sans"/>
                <a:sym typeface="Gill Sans"/>
              </a:defRPr>
            </a:pPr>
            <a:r>
              <a:t>God’s plan begins before the world or time existed (Eph 1:4).</a:t>
            </a:r>
          </a:p>
        </p:txBody>
      </p:sp>
      <p:sp>
        <p:nvSpPr>
          <p:cNvPr id="189" name="“Just as He chose us in Him before the foundation of the world, that we should be holy and blameless before Him. In love  5 He predestined us to adoption as sons through Jesus Christ to Himself, according to the kind intention of His will” (Eph 1:4-5)."/>
          <p:cNvSpPr txBox="1"/>
          <p:nvPr/>
        </p:nvSpPr>
        <p:spPr>
          <a:xfrm>
            <a:off x="1535305" y="6999658"/>
            <a:ext cx="11469495" cy="18288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2800">
                <a:solidFill>
                  <a:srgbClr val="FFFFFF"/>
                </a:solidFill>
              </a:defRPr>
            </a:lvl1pPr>
          </a:lstStyle>
          <a:p>
            <a:pPr/>
            <a:r>
              <a:t>“Just as He chose us in Him before the foundation of the world, that we should be holy and blameless before Him. In love  5 He predestined us to adoption as sons through Jesus Christ to Himself, according to the kind intention of His will” (Eph 1:4-5).</a:t>
            </a:r>
          </a:p>
        </p:txBody>
      </p:sp>
      <p:sp>
        <p:nvSpPr>
          <p:cNvPr id="190" name="Why does predestination bother people?"/>
          <p:cNvSpPr txBox="1"/>
          <p:nvPr/>
        </p:nvSpPr>
        <p:spPr>
          <a:xfrm>
            <a:off x="1419749" y="9055003"/>
            <a:ext cx="7544527"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marL="889000" indent="-444500" algn="l">
              <a:spcBef>
                <a:spcPts val="1400"/>
              </a:spcBef>
              <a:buSzPct val="75000"/>
              <a:buChar char="•"/>
              <a:defRPr sz="3100">
                <a:latin typeface="Gill Sans"/>
                <a:ea typeface="Gill Sans"/>
                <a:cs typeface="Gill Sans"/>
                <a:sym typeface="Gill Sans"/>
              </a:defRPr>
            </a:pPr>
            <a:r>
              <a:t>Why does predestination bother people?</a:t>
            </a:r>
          </a:p>
        </p:txBody>
      </p:sp>
      <p:sp>
        <p:nvSpPr>
          <p:cNvPr id="191" name="Election of God’s People (Genesis 25:22-23)"/>
          <p:cNvSpPr txBox="1"/>
          <p:nvPr>
            <p:ph type="title"/>
          </p:nvPr>
        </p:nvSpPr>
        <p:spPr>
          <a:xfrm>
            <a:off x="1535305" y="22112"/>
            <a:ext cx="10581037" cy="974676"/>
          </a:xfrm>
          <a:prstGeom prst="rect">
            <a:avLst/>
          </a:prstGeom>
        </p:spPr>
        <p:txBody>
          <a:bodyPr/>
          <a:lstStyle/>
          <a:p>
            <a:pPr/>
            <a:r>
              <a:t>Election of God’s People (Genesis 25:22-23)</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84"/>
                                        </p:tgtEl>
                                        <p:attrNameLst>
                                          <p:attrName>style.visibility</p:attrName>
                                        </p:attrNameLst>
                                      </p:cBhvr>
                                      <p:to>
                                        <p:strVal val="visible"/>
                                      </p:to>
                                    </p:set>
                                    <p:animEffect filter="dissolve" transition="in">
                                      <p:cBhvr>
                                        <p:cTn id="7" dur="1000"/>
                                        <p:tgtEl>
                                          <p:spTgt spid="184"/>
                                        </p:tgtEl>
                                      </p:cBhvr>
                                    </p:animEffect>
                                  </p:childTnLst>
                                </p:cTn>
                              </p:par>
                            </p:childTnLst>
                          </p:cTn>
                        </p:par>
                        <p:par>
                          <p:cTn id="8" fill="hold">
                            <p:stCondLst>
                              <p:cond delay="1000"/>
                            </p:stCondLst>
                            <p:childTnLst>
                              <p:par>
                                <p:cTn id="9" presetClass="entr" nodeType="afterEffect" presetSubtype="6" presetID="18" grpId="2" fill="hold">
                                  <p:stCondLst>
                                    <p:cond delay="0"/>
                                  </p:stCondLst>
                                  <p:iterate type="el" backwards="0">
                                    <p:tmAbs val="0"/>
                                  </p:iterate>
                                  <p:childTnLst>
                                    <p:set>
                                      <p:cBhvr>
                                        <p:cTn id="10" fill="hold"/>
                                        <p:tgtEl>
                                          <p:spTgt spid="183"/>
                                        </p:tgtEl>
                                        <p:attrNameLst>
                                          <p:attrName>style.visibility</p:attrName>
                                        </p:attrNameLst>
                                      </p:cBhvr>
                                      <p:to>
                                        <p:strVal val="visible"/>
                                      </p:to>
                                    </p:set>
                                    <p:animEffect filter="strips(downRight)" transition="in">
                                      <p:cBhvr>
                                        <p:cTn id="11" dur="2750"/>
                                        <p:tgtEl>
                                          <p:spTgt spid="183"/>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15" grpId="3" fill="hold">
                                  <p:stCondLst>
                                    <p:cond delay="0"/>
                                  </p:stCondLst>
                                  <p:iterate type="el" backwards="0">
                                    <p:tmAbs val="0"/>
                                  </p:iterate>
                                  <p:childTnLst>
                                    <p:set>
                                      <p:cBhvr>
                                        <p:cTn id="15" fill="hold"/>
                                        <p:tgtEl>
                                          <p:spTgt spid="188">
                                            <p:bg/>
                                          </p:spTgt>
                                        </p:tgtEl>
                                        <p:attrNameLst>
                                          <p:attrName>style.visibility</p:attrName>
                                        </p:attrNameLst>
                                      </p:cBhvr>
                                      <p:to>
                                        <p:strVal val="visible"/>
                                      </p:to>
                                    </p:set>
                                    <p:anim calcmode="lin" valueType="num">
                                      <p:cBhvr>
                                        <p:cTn id="16" dur="1000" fill="hold"/>
                                        <p:tgtEl>
                                          <p:spTgt spid="188">
                                            <p:bg/>
                                          </p:spTgt>
                                        </p:tgtEl>
                                        <p:attrNameLst>
                                          <p:attrName>ppt_w</p:attrName>
                                        </p:attrNameLst>
                                      </p:cBhvr>
                                      <p:tavLst>
                                        <p:tav tm="0">
                                          <p:val>
                                            <p:fltVal val="0"/>
                                          </p:val>
                                        </p:tav>
                                        <p:tav tm="100000">
                                          <p:val>
                                            <p:strVal val="#ppt_w"/>
                                          </p:val>
                                        </p:tav>
                                      </p:tavLst>
                                    </p:anim>
                                    <p:anim calcmode="lin" valueType="num">
                                      <p:cBhvr>
                                        <p:cTn id="17" dur="1000" fill="hold"/>
                                        <p:tgtEl>
                                          <p:spTgt spid="188">
                                            <p:bg/>
                                          </p:spTgt>
                                        </p:tgtEl>
                                        <p:attrNameLst>
                                          <p:attrName>ppt_h</p:attrName>
                                        </p:attrNameLst>
                                      </p:cBhvr>
                                      <p:tavLst>
                                        <p:tav tm="0">
                                          <p:val>
                                            <p:fltVal val="0"/>
                                          </p:val>
                                        </p:tav>
                                        <p:tav tm="100000">
                                          <p:val>
                                            <p:strVal val="#ppt_h"/>
                                          </p:val>
                                        </p:tav>
                                      </p:tavLst>
                                    </p:anim>
                                    <p:anim calcmode="lin" valueType="num">
                                      <p:cBhvr>
                                        <p:cTn id="18" dur="1000" fill="hold"/>
                                        <p:tgtEl>
                                          <p:spTgt spid="188">
                                            <p:bg/>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88">
                                            <p:bg/>
                                          </p:spTgt>
                                        </p:tgtEl>
                                        <p:attrNameLst>
                                          <p:attrName>ppt_y</p:attrName>
                                        </p:attrNameLst>
                                      </p:cBhvr>
                                      <p:tavLst>
                                        <p:tav tm="0" fmla="#ppt_y+(sin(-2*pi*(1-$))*-#ppt_x+cos(-2*pi*(1-$))*(1-#ppt_y))*(1-$)">
                                          <p:val>
                                            <p:fltVal val="0"/>
                                          </p:val>
                                        </p:tav>
                                        <p:tav tm="100000">
                                          <p:val>
                                            <p:fltVal val="1"/>
                                          </p:val>
                                        </p:tav>
                                      </p:tavLst>
                                    </p:anim>
                                  </p:childTnLst>
                                </p:cTn>
                              </p:par>
                              <p:par>
                                <p:cTn id="20" presetClass="entr" nodeType="withEffect" presetSubtype="8" presetID="15" grpId="3" fill="hold">
                                  <p:stCondLst>
                                    <p:cond delay="0"/>
                                  </p:stCondLst>
                                  <p:iterate type="el" backwards="0">
                                    <p:tmAbs val="0"/>
                                  </p:iterate>
                                  <p:childTnLst>
                                    <p:set>
                                      <p:cBhvr>
                                        <p:cTn id="21" fill="hold"/>
                                        <p:tgtEl>
                                          <p:spTgt spid="188">
                                            <p:txEl>
                                              <p:pRg st="0" end="0"/>
                                            </p:txEl>
                                          </p:spTgt>
                                        </p:tgtEl>
                                        <p:attrNameLst>
                                          <p:attrName>style.visibility</p:attrName>
                                        </p:attrNameLst>
                                      </p:cBhvr>
                                      <p:to>
                                        <p:strVal val="visible"/>
                                      </p:to>
                                    </p:set>
                                    <p:anim calcmode="lin" valueType="num">
                                      <p:cBhvr>
                                        <p:cTn id="22" dur="1000" fill="hold"/>
                                        <p:tgtEl>
                                          <p:spTgt spid="188">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188">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18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8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15" grpId="3" fill="hold">
                                  <p:stCondLst>
                                    <p:cond delay="0"/>
                                  </p:stCondLst>
                                  <p:iterate type="el" backwards="0">
                                    <p:tmAbs val="0"/>
                                  </p:iterate>
                                  <p:childTnLst>
                                    <p:set>
                                      <p:cBhvr>
                                        <p:cTn id="29" fill="hold"/>
                                        <p:tgtEl>
                                          <p:spTgt spid="188">
                                            <p:txEl>
                                              <p:pRg st="1" end="1"/>
                                            </p:txEl>
                                          </p:spTgt>
                                        </p:tgtEl>
                                        <p:attrNameLst>
                                          <p:attrName>style.visibility</p:attrName>
                                        </p:attrNameLst>
                                      </p:cBhvr>
                                      <p:to>
                                        <p:strVal val="visible"/>
                                      </p:to>
                                    </p:set>
                                    <p:anim calcmode="lin" valueType="num">
                                      <p:cBhvr>
                                        <p:cTn id="30" dur="1000" fill="hold"/>
                                        <p:tgtEl>
                                          <p:spTgt spid="188">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188">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18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8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15" grpId="3" fill="hold">
                                  <p:stCondLst>
                                    <p:cond delay="0"/>
                                  </p:stCondLst>
                                  <p:iterate type="el" backwards="0">
                                    <p:tmAbs val="0"/>
                                  </p:iterate>
                                  <p:childTnLst>
                                    <p:set>
                                      <p:cBhvr>
                                        <p:cTn id="37" fill="hold"/>
                                        <p:tgtEl>
                                          <p:spTgt spid="188">
                                            <p:txEl>
                                              <p:pRg st="2" end="2"/>
                                            </p:txEl>
                                          </p:spTgt>
                                        </p:tgtEl>
                                        <p:attrNameLst>
                                          <p:attrName>style.visibility</p:attrName>
                                        </p:attrNameLst>
                                      </p:cBhvr>
                                      <p:to>
                                        <p:strVal val="visible"/>
                                      </p:to>
                                    </p:set>
                                    <p:anim calcmode="lin" valueType="num">
                                      <p:cBhvr>
                                        <p:cTn id="38" dur="1000" fill="hold"/>
                                        <p:tgtEl>
                                          <p:spTgt spid="188">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188">
                                            <p:txEl>
                                              <p:pRg st="2" end="2"/>
                                            </p:txEl>
                                          </p:spTgt>
                                        </p:tgtEl>
                                        <p:attrNameLst>
                                          <p:attrName>ppt_h</p:attrName>
                                        </p:attrNameLst>
                                      </p:cBhvr>
                                      <p:tavLst>
                                        <p:tav tm="0">
                                          <p:val>
                                            <p:fltVal val="0"/>
                                          </p:val>
                                        </p:tav>
                                        <p:tav tm="100000">
                                          <p:val>
                                            <p:strVal val="#ppt_h"/>
                                          </p:val>
                                        </p:tav>
                                      </p:tavLst>
                                    </p:anim>
                                    <p:anim calcmode="lin" valueType="num">
                                      <p:cBhvr>
                                        <p:cTn id="40" dur="1000" fill="hold"/>
                                        <p:tgtEl>
                                          <p:spTgt spid="18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8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8" presetID="15" grpId="3" fill="hold">
                                  <p:stCondLst>
                                    <p:cond delay="0"/>
                                  </p:stCondLst>
                                  <p:iterate type="el" backwards="0">
                                    <p:tmAbs val="0"/>
                                  </p:iterate>
                                  <p:childTnLst>
                                    <p:set>
                                      <p:cBhvr>
                                        <p:cTn id="45" fill="hold"/>
                                        <p:tgtEl>
                                          <p:spTgt spid="188">
                                            <p:txEl>
                                              <p:pRg st="3" end="3"/>
                                            </p:txEl>
                                          </p:spTgt>
                                        </p:tgtEl>
                                        <p:attrNameLst>
                                          <p:attrName>style.visibility</p:attrName>
                                        </p:attrNameLst>
                                      </p:cBhvr>
                                      <p:to>
                                        <p:strVal val="visible"/>
                                      </p:to>
                                    </p:set>
                                    <p:anim calcmode="lin" valueType="num">
                                      <p:cBhvr>
                                        <p:cTn id="46" dur="1000" fill="hold"/>
                                        <p:tgtEl>
                                          <p:spTgt spid="188">
                                            <p:txEl>
                                              <p:pRg st="3" end="3"/>
                                            </p:txEl>
                                          </p:spTgt>
                                        </p:tgtEl>
                                        <p:attrNameLst>
                                          <p:attrName>ppt_w</p:attrName>
                                        </p:attrNameLst>
                                      </p:cBhvr>
                                      <p:tavLst>
                                        <p:tav tm="0">
                                          <p:val>
                                            <p:fltVal val="0"/>
                                          </p:val>
                                        </p:tav>
                                        <p:tav tm="100000">
                                          <p:val>
                                            <p:strVal val="#ppt_w"/>
                                          </p:val>
                                        </p:tav>
                                      </p:tavLst>
                                    </p:anim>
                                    <p:anim calcmode="lin" valueType="num">
                                      <p:cBhvr>
                                        <p:cTn id="47" dur="1000" fill="hold"/>
                                        <p:tgtEl>
                                          <p:spTgt spid="188">
                                            <p:txEl>
                                              <p:pRg st="3" end="3"/>
                                            </p:txEl>
                                          </p:spTgt>
                                        </p:tgtEl>
                                        <p:attrNameLst>
                                          <p:attrName>ppt_h</p:attrName>
                                        </p:attrNameLst>
                                      </p:cBhvr>
                                      <p:tavLst>
                                        <p:tav tm="0">
                                          <p:val>
                                            <p:fltVal val="0"/>
                                          </p:val>
                                        </p:tav>
                                        <p:tav tm="100000">
                                          <p:val>
                                            <p:strVal val="#ppt_h"/>
                                          </p:val>
                                        </p:tav>
                                      </p:tavLst>
                                    </p:anim>
                                    <p:anim calcmode="lin" valueType="num">
                                      <p:cBhvr>
                                        <p:cTn id="48" dur="1000" fill="hold"/>
                                        <p:tgtEl>
                                          <p:spTgt spid="18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8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8" presetID="15" grpId="3" fill="hold">
                                  <p:stCondLst>
                                    <p:cond delay="0"/>
                                  </p:stCondLst>
                                  <p:iterate type="el" backwards="0">
                                    <p:tmAbs val="0"/>
                                  </p:iterate>
                                  <p:childTnLst>
                                    <p:set>
                                      <p:cBhvr>
                                        <p:cTn id="53" fill="hold"/>
                                        <p:tgtEl>
                                          <p:spTgt spid="188">
                                            <p:txEl>
                                              <p:pRg st="4" end="4"/>
                                            </p:txEl>
                                          </p:spTgt>
                                        </p:tgtEl>
                                        <p:attrNameLst>
                                          <p:attrName>style.visibility</p:attrName>
                                        </p:attrNameLst>
                                      </p:cBhvr>
                                      <p:to>
                                        <p:strVal val="visible"/>
                                      </p:to>
                                    </p:set>
                                    <p:anim calcmode="lin" valueType="num">
                                      <p:cBhvr>
                                        <p:cTn id="54" dur="1000" fill="hold"/>
                                        <p:tgtEl>
                                          <p:spTgt spid="188">
                                            <p:txEl>
                                              <p:pRg st="4" end="4"/>
                                            </p:txEl>
                                          </p:spTgt>
                                        </p:tgtEl>
                                        <p:attrNameLst>
                                          <p:attrName>ppt_w</p:attrName>
                                        </p:attrNameLst>
                                      </p:cBhvr>
                                      <p:tavLst>
                                        <p:tav tm="0">
                                          <p:val>
                                            <p:fltVal val="0"/>
                                          </p:val>
                                        </p:tav>
                                        <p:tav tm="100000">
                                          <p:val>
                                            <p:strVal val="#ppt_w"/>
                                          </p:val>
                                        </p:tav>
                                      </p:tavLst>
                                    </p:anim>
                                    <p:anim calcmode="lin" valueType="num">
                                      <p:cBhvr>
                                        <p:cTn id="55" dur="1000" fill="hold"/>
                                        <p:tgtEl>
                                          <p:spTgt spid="188">
                                            <p:txEl>
                                              <p:pRg st="4" end="4"/>
                                            </p:txEl>
                                          </p:spTgt>
                                        </p:tgtEl>
                                        <p:attrNameLst>
                                          <p:attrName>ppt_h</p:attrName>
                                        </p:attrNameLst>
                                      </p:cBhvr>
                                      <p:tavLst>
                                        <p:tav tm="0">
                                          <p:val>
                                            <p:fltVal val="0"/>
                                          </p:val>
                                        </p:tav>
                                        <p:tav tm="100000">
                                          <p:val>
                                            <p:strVal val="#ppt_h"/>
                                          </p:val>
                                        </p:tav>
                                      </p:tavLst>
                                    </p:anim>
                                    <p:anim calcmode="lin" valueType="num">
                                      <p:cBhvr>
                                        <p:cTn id="56" dur="1000" fill="hold"/>
                                        <p:tgtEl>
                                          <p:spTgt spid="18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8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1000"/>
                            </p:stCondLst>
                            <p:childTnLst>
                              <p:par>
                                <p:cTn id="59" presetClass="entr" nodeType="afterEffect" presetSubtype="4" presetID="2" grpId="4" fill="hold">
                                  <p:stCondLst>
                                    <p:cond delay="0"/>
                                  </p:stCondLst>
                                  <p:iterate type="el" backwards="0">
                                    <p:tmAbs val="0"/>
                                  </p:iterate>
                                  <p:childTnLst>
                                    <p:set>
                                      <p:cBhvr>
                                        <p:cTn id="60" fill="hold"/>
                                        <p:tgtEl>
                                          <p:spTgt spid="189"/>
                                        </p:tgtEl>
                                        <p:attrNameLst>
                                          <p:attrName>style.visibility</p:attrName>
                                        </p:attrNameLst>
                                      </p:cBhvr>
                                      <p:to>
                                        <p:strVal val="visible"/>
                                      </p:to>
                                    </p:set>
                                    <p:anim calcmode="lin" valueType="num">
                                      <p:cBhvr>
                                        <p:cTn id="61" dur="2000" fill="hold"/>
                                        <p:tgtEl>
                                          <p:spTgt spid="189"/>
                                        </p:tgtEl>
                                        <p:attrNameLst>
                                          <p:attrName>ppt_x</p:attrName>
                                        </p:attrNameLst>
                                      </p:cBhvr>
                                      <p:tavLst>
                                        <p:tav tm="0">
                                          <p:val>
                                            <p:strVal val="#ppt_x"/>
                                          </p:val>
                                        </p:tav>
                                        <p:tav tm="100000">
                                          <p:val>
                                            <p:strVal val="#ppt_x"/>
                                          </p:val>
                                        </p:tav>
                                      </p:tavLst>
                                    </p:anim>
                                    <p:anim calcmode="lin" valueType="num">
                                      <p:cBhvr>
                                        <p:cTn id="62" dur="2000" fill="hold"/>
                                        <p:tgtEl>
                                          <p:spTgt spid="18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32" presetID="23" grpId="5" fill="hold">
                                  <p:stCondLst>
                                    <p:cond delay="0"/>
                                  </p:stCondLst>
                                  <p:iterate type="el" backwards="0">
                                    <p:tmAbs val="0"/>
                                  </p:iterate>
                                  <p:childTnLst>
                                    <p:set>
                                      <p:cBhvr>
                                        <p:cTn id="66" fill="hold"/>
                                        <p:tgtEl>
                                          <p:spTgt spid="190"/>
                                        </p:tgtEl>
                                        <p:attrNameLst>
                                          <p:attrName>style.visibility</p:attrName>
                                        </p:attrNameLst>
                                      </p:cBhvr>
                                      <p:to>
                                        <p:strVal val="visible"/>
                                      </p:to>
                                    </p:set>
                                    <p:anim calcmode="lin" valueType="num">
                                      <p:cBhvr>
                                        <p:cTn id="67" dur="1000" fill="hold"/>
                                        <p:tgtEl>
                                          <p:spTgt spid="190"/>
                                        </p:tgtEl>
                                        <p:attrNameLst>
                                          <p:attrName>ppt_w</p:attrName>
                                        </p:attrNameLst>
                                      </p:cBhvr>
                                      <p:tavLst>
                                        <p:tav tm="0">
                                          <p:val>
                                            <p:strVal val="4*#ppt_w"/>
                                          </p:val>
                                        </p:tav>
                                        <p:tav tm="100000">
                                          <p:val>
                                            <p:strVal val="#ppt_w"/>
                                          </p:val>
                                        </p:tav>
                                      </p:tavLst>
                                    </p:anim>
                                    <p:anim calcmode="lin" valueType="num">
                                      <p:cBhvr>
                                        <p:cTn id="68" dur="1000" fill="hold"/>
                                        <p:tgtEl>
                                          <p:spTgt spid="19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4"/>
      <p:bldP build="whole" bldLvl="1" animBg="1" rev="0" advAuto="0" spid="190" grpId="5"/>
      <p:bldP build="whole" bldLvl="1" animBg="1" rev="0" advAuto="0" spid="183" grpId="2"/>
      <p:bldP build="p" bldLvl="5" animBg="1" rev="0" advAuto="0" spid="188" grpId="3"/>
      <p:bldP build="whole" bldLvl="1" animBg="1" rev="0" advAuto="0" spid="184"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Rectangle"/>
          <p:cNvSpPr/>
          <p:nvPr/>
        </p:nvSpPr>
        <p:spPr>
          <a:xfrm>
            <a:off x="1535305" y="5005561"/>
            <a:ext cx="11469496" cy="4748039"/>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94" name="Election of God’s People (Genesis 25:22-23)"/>
          <p:cNvSpPr txBox="1"/>
          <p:nvPr>
            <p:ph type="title"/>
          </p:nvPr>
        </p:nvSpPr>
        <p:spPr>
          <a:xfrm>
            <a:off x="1535305" y="22112"/>
            <a:ext cx="10581037" cy="974676"/>
          </a:xfrm>
          <a:prstGeom prst="rect">
            <a:avLst/>
          </a:prstGeom>
        </p:spPr>
        <p:txBody>
          <a:bodyPr/>
          <a:lstStyle>
            <a:lvl1pPr>
              <a:lnSpc>
                <a:spcPct val="130000"/>
              </a:lnSpc>
              <a:defRPr sz="4200"/>
            </a:lvl1pPr>
          </a:lstStyle>
          <a:p>
            <a:pPr/>
            <a:r>
              <a:t>Election of God’s People (Genesis 25:22-23)</a:t>
            </a:r>
          </a:p>
        </p:txBody>
      </p:sp>
      <p:sp>
        <p:nvSpPr>
          <p:cNvPr id="195" name="Related Scriptures…"/>
          <p:cNvSpPr txBox="1"/>
          <p:nvPr/>
        </p:nvSpPr>
        <p:spPr>
          <a:xfrm>
            <a:off x="1858986" y="933287"/>
            <a:ext cx="10822134" cy="86251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2000"/>
              </a:spcBef>
              <a:defRPr b="1" sz="2800">
                <a:latin typeface="Helvetica"/>
                <a:ea typeface="Helvetica"/>
                <a:cs typeface="Helvetica"/>
                <a:sym typeface="Helvetica"/>
              </a:defRPr>
            </a:pPr>
            <a:r>
              <a:t>Related Scriptures</a:t>
            </a:r>
          </a:p>
          <a:p>
            <a:pPr algn="l" defTabSz="457200">
              <a:spcBef>
                <a:spcPts val="2000"/>
              </a:spcBef>
              <a:defRPr sz="2600">
                <a:latin typeface="Arial"/>
                <a:ea typeface="Arial"/>
                <a:cs typeface="Arial"/>
                <a:sym typeface="Arial"/>
              </a:defRPr>
            </a:pPr>
            <a:r>
              <a:t>“For the LORD has </a:t>
            </a:r>
            <a:r>
              <a:rPr b="1"/>
              <a:t>chosen Jacob</a:t>
            </a:r>
            <a:r>
              <a:t> for Himself, Israel for His own possession” (Ps 135:4).</a:t>
            </a:r>
          </a:p>
          <a:p>
            <a:pPr algn="l" defTabSz="457200">
              <a:spcBef>
                <a:spcPts val="2000"/>
              </a:spcBef>
              <a:defRPr sz="2600">
                <a:latin typeface="Arial"/>
                <a:ea typeface="Arial"/>
                <a:cs typeface="Arial"/>
                <a:sym typeface="Arial"/>
              </a:defRPr>
            </a:pPr>
            <a:r>
              <a:t>“But you, Israel, My servant, </a:t>
            </a:r>
            <a:r>
              <a:rPr b="1"/>
              <a:t>Jacob whom I have chosen</a:t>
            </a:r>
            <a:r>
              <a:t>, Descendant of Abraham My friend” (Isa 41:8).</a:t>
            </a:r>
          </a:p>
          <a:p>
            <a:pPr algn="l" defTabSz="457200">
              <a:spcBef>
                <a:spcPts val="2000"/>
              </a:spcBef>
              <a:defRPr sz="2600">
                <a:latin typeface="Arial"/>
                <a:ea typeface="Arial"/>
                <a:cs typeface="Arial"/>
                <a:sym typeface="Arial"/>
              </a:defRPr>
            </a:pPr>
            <a:r>
              <a:t>“Was not Esau Jacob’s brother?” declares the LORD. “Yet </a:t>
            </a:r>
            <a:r>
              <a:rPr b="1"/>
              <a:t>I have loved Jacob</a:t>
            </a:r>
            <a:r>
              <a:t>; but I have hated Esau, and I have made his mountains a desolation....”” (Malachi 1:2, 3).</a:t>
            </a:r>
          </a:p>
          <a:p>
            <a:pPr algn="l" defTabSz="457200">
              <a:spcBef>
                <a:spcPts val="2000"/>
              </a:spcBef>
              <a:defRPr sz="2600">
                <a:latin typeface="Arial"/>
                <a:ea typeface="Arial"/>
                <a:cs typeface="Arial"/>
                <a:sym typeface="Arial"/>
              </a:defRPr>
            </a:pPr>
            <a:r>
              <a:t>“But there was Rebekah also, when she had conceived twins by one man, our father Isaac; for though the twins were not yet born, and had not done anything good or bad, in order that God’s purpose according to His choice might stand, not because of works, but because of Him who calls, it was said to her, “THE OLDER WILL SERVE THE YOUNGER.” Just as it is written, “JACOB I LOVED, BUT ESAU I HATED.” What shall we say then? There is no injustice with God, is there? May it never be! For He says to Moses, “I will have mercy on whom I have mercy, and I will have compassion on whom I have compassion.” So then it does not depend on the man who wills or the man who runs, but on God who has mercy” (Romans 9:10-16).</a:t>
            </a:r>
          </a:p>
        </p:txBody>
      </p:sp>
      <p:grpSp>
        <p:nvGrpSpPr>
          <p:cNvPr id="198" name="Group"/>
          <p:cNvGrpSpPr/>
          <p:nvPr/>
        </p:nvGrpSpPr>
        <p:grpSpPr>
          <a:xfrm>
            <a:off x="11734799" y="-1"/>
            <a:ext cx="1541390" cy="1270002"/>
            <a:chOff x="0" y="0"/>
            <a:chExt cx="1541388" cy="1270000"/>
          </a:xfrm>
        </p:grpSpPr>
        <p:sp>
          <p:nvSpPr>
            <p:cNvPr id="196" name="Triangle"/>
            <p:cNvSpPr/>
            <p:nvPr/>
          </p:nvSpPr>
          <p:spPr>
            <a:xfrm rot="10800000">
              <a:off x="0" y="0"/>
              <a:ext cx="1270000"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97" name="25"/>
            <p:cNvSpPr txBox="1"/>
            <p:nvPr/>
          </p:nvSpPr>
          <p:spPr>
            <a:xfrm>
              <a:off x="635000" y="39885"/>
              <a:ext cx="906389"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3100">
                  <a:latin typeface="Helvetica"/>
                  <a:ea typeface="Helvetica"/>
                  <a:cs typeface="Helvetica"/>
                  <a:sym typeface="Helvetica"/>
                </a:defRPr>
              </a:lvl1pPr>
            </a:lstStyle>
            <a:p>
              <a:pPr/>
              <a:r>
                <a:t>25</a:t>
              </a:r>
            </a:p>
          </p:txBody>
        </p:sp>
      </p:gr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95">
                                            <p:bg/>
                                          </p:spTgt>
                                        </p:tgtEl>
                                        <p:attrNameLst>
                                          <p:attrName>style.visibility</p:attrName>
                                        </p:attrNameLst>
                                      </p:cBhvr>
                                      <p:to>
                                        <p:strVal val="visible"/>
                                      </p:to>
                                    </p:set>
                                    <p:anim calcmode="lin" valueType="num">
                                      <p:cBhvr>
                                        <p:cTn id="7" dur="2000" fill="hold"/>
                                        <p:tgtEl>
                                          <p:spTgt spid="195">
                                            <p:bg/>
                                          </p:spTgt>
                                        </p:tgtEl>
                                        <p:attrNameLst>
                                          <p:attrName>ppt_x</p:attrName>
                                        </p:attrNameLst>
                                      </p:cBhvr>
                                      <p:tavLst>
                                        <p:tav tm="0">
                                          <p:val>
                                            <p:strVal val="#ppt_x"/>
                                          </p:val>
                                        </p:tav>
                                        <p:tav tm="100000">
                                          <p:val>
                                            <p:strVal val="#ppt_x"/>
                                          </p:val>
                                        </p:tav>
                                      </p:tavLst>
                                    </p:anim>
                                    <p:anim calcmode="lin" valueType="num">
                                      <p:cBhvr>
                                        <p:cTn id="8" dur="2000" fill="hold"/>
                                        <p:tgtEl>
                                          <p:spTgt spid="195">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95">
                                            <p:txEl>
                                              <p:pRg st="0" end="0"/>
                                            </p:txEl>
                                          </p:spTgt>
                                        </p:tgtEl>
                                        <p:attrNameLst>
                                          <p:attrName>style.visibility</p:attrName>
                                        </p:attrNameLst>
                                      </p:cBhvr>
                                      <p:to>
                                        <p:strVal val="visible"/>
                                      </p:to>
                                    </p:set>
                                    <p:anim calcmode="lin" valueType="num">
                                      <p:cBhvr>
                                        <p:cTn id="11" dur="2000" fill="hold"/>
                                        <p:tgtEl>
                                          <p:spTgt spid="195">
                                            <p:txEl>
                                              <p:pRg st="0" end="0"/>
                                            </p:txEl>
                                          </p:spTgt>
                                        </p:tgtEl>
                                        <p:attrNameLst>
                                          <p:attrName>ppt_x</p:attrName>
                                        </p:attrNameLst>
                                      </p:cBhvr>
                                      <p:tavLst>
                                        <p:tav tm="0">
                                          <p:val>
                                            <p:strVal val="#ppt_x"/>
                                          </p:val>
                                        </p:tav>
                                        <p:tav tm="100000">
                                          <p:val>
                                            <p:strVal val="#ppt_x"/>
                                          </p:val>
                                        </p:tav>
                                      </p:tavLst>
                                    </p:anim>
                                    <p:anim calcmode="lin" valueType="num">
                                      <p:cBhvr>
                                        <p:cTn id="12" dur="2000" fill="hold"/>
                                        <p:tgtEl>
                                          <p:spTgt spid="19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Class="entr" nodeType="afterEffect" presetSubtype="4" presetID="2" grpId="1" fill="hold">
                                  <p:stCondLst>
                                    <p:cond delay="0"/>
                                  </p:stCondLst>
                                  <p:iterate type="el" backwards="0">
                                    <p:tmAbs val="0"/>
                                  </p:iterate>
                                  <p:childTnLst>
                                    <p:set>
                                      <p:cBhvr>
                                        <p:cTn id="15" fill="hold"/>
                                        <p:tgtEl>
                                          <p:spTgt spid="195">
                                            <p:txEl>
                                              <p:pRg st="1" end="1"/>
                                            </p:txEl>
                                          </p:spTgt>
                                        </p:tgtEl>
                                        <p:attrNameLst>
                                          <p:attrName>style.visibility</p:attrName>
                                        </p:attrNameLst>
                                      </p:cBhvr>
                                      <p:to>
                                        <p:strVal val="visible"/>
                                      </p:to>
                                    </p:set>
                                    <p:anim calcmode="lin" valueType="num">
                                      <p:cBhvr>
                                        <p:cTn id="16" dur="2000" fill="hold"/>
                                        <p:tgtEl>
                                          <p:spTgt spid="195">
                                            <p:txEl>
                                              <p:pRg st="1" end="1"/>
                                            </p:txEl>
                                          </p:spTgt>
                                        </p:tgtEl>
                                        <p:attrNameLst>
                                          <p:attrName>ppt_x</p:attrName>
                                        </p:attrNameLst>
                                      </p:cBhvr>
                                      <p:tavLst>
                                        <p:tav tm="0">
                                          <p:val>
                                            <p:strVal val="#ppt_x"/>
                                          </p:val>
                                        </p:tav>
                                        <p:tav tm="100000">
                                          <p:val>
                                            <p:strVal val="#ppt_x"/>
                                          </p:val>
                                        </p:tav>
                                      </p:tavLst>
                                    </p:anim>
                                    <p:anim calcmode="lin" valueType="num">
                                      <p:cBhvr>
                                        <p:cTn id="17" dur="2000" fill="hold"/>
                                        <p:tgtEl>
                                          <p:spTgt spid="19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Class="entr" nodeType="afterEffect" presetSubtype="4" presetID="2" grpId="1" fill="hold">
                                  <p:stCondLst>
                                    <p:cond delay="0"/>
                                  </p:stCondLst>
                                  <p:iterate type="el" backwards="0">
                                    <p:tmAbs val="0"/>
                                  </p:iterate>
                                  <p:childTnLst>
                                    <p:set>
                                      <p:cBhvr>
                                        <p:cTn id="20" fill="hold"/>
                                        <p:tgtEl>
                                          <p:spTgt spid="195">
                                            <p:txEl>
                                              <p:pRg st="2" end="2"/>
                                            </p:txEl>
                                          </p:spTgt>
                                        </p:tgtEl>
                                        <p:attrNameLst>
                                          <p:attrName>style.visibility</p:attrName>
                                        </p:attrNameLst>
                                      </p:cBhvr>
                                      <p:to>
                                        <p:strVal val="visible"/>
                                      </p:to>
                                    </p:set>
                                    <p:anim calcmode="lin" valueType="num">
                                      <p:cBhvr>
                                        <p:cTn id="21" dur="2000" fill="hold"/>
                                        <p:tgtEl>
                                          <p:spTgt spid="195">
                                            <p:txEl>
                                              <p:pRg st="2" end="2"/>
                                            </p:txEl>
                                          </p:spTgt>
                                        </p:tgtEl>
                                        <p:attrNameLst>
                                          <p:attrName>ppt_x</p:attrName>
                                        </p:attrNameLst>
                                      </p:cBhvr>
                                      <p:tavLst>
                                        <p:tav tm="0">
                                          <p:val>
                                            <p:strVal val="#ppt_x"/>
                                          </p:val>
                                        </p:tav>
                                        <p:tav tm="100000">
                                          <p:val>
                                            <p:strVal val="#ppt_x"/>
                                          </p:val>
                                        </p:tav>
                                      </p:tavLst>
                                    </p:anim>
                                    <p:anim calcmode="lin" valueType="num">
                                      <p:cBhvr>
                                        <p:cTn id="22" dur="2000" fill="hold"/>
                                        <p:tgtEl>
                                          <p:spTgt spid="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1" fill="hold">
                                  <p:stCondLst>
                                    <p:cond delay="0"/>
                                  </p:stCondLst>
                                  <p:iterate type="el" backwards="0">
                                    <p:tmAbs val="0"/>
                                  </p:iterate>
                                  <p:childTnLst>
                                    <p:set>
                                      <p:cBhvr>
                                        <p:cTn id="26" fill="hold"/>
                                        <p:tgtEl>
                                          <p:spTgt spid="195">
                                            <p:txEl>
                                              <p:pRg st="3" end="3"/>
                                            </p:txEl>
                                          </p:spTgt>
                                        </p:tgtEl>
                                        <p:attrNameLst>
                                          <p:attrName>style.visibility</p:attrName>
                                        </p:attrNameLst>
                                      </p:cBhvr>
                                      <p:to>
                                        <p:strVal val="visible"/>
                                      </p:to>
                                    </p:set>
                                    <p:anim calcmode="lin" valueType="num">
                                      <p:cBhvr>
                                        <p:cTn id="27" dur="2000" fill="hold"/>
                                        <p:tgtEl>
                                          <p:spTgt spid="195">
                                            <p:txEl>
                                              <p:pRg st="3" end="3"/>
                                            </p:txEl>
                                          </p:spTgt>
                                        </p:tgtEl>
                                        <p:attrNameLst>
                                          <p:attrName>ppt_x</p:attrName>
                                        </p:attrNameLst>
                                      </p:cBhvr>
                                      <p:tavLst>
                                        <p:tav tm="0">
                                          <p:val>
                                            <p:strVal val="#ppt_x"/>
                                          </p:val>
                                        </p:tav>
                                        <p:tav tm="100000">
                                          <p:val>
                                            <p:strVal val="#ppt_x"/>
                                          </p:val>
                                        </p:tav>
                                      </p:tavLst>
                                    </p:anim>
                                    <p:anim calcmode="lin" valueType="num">
                                      <p:cBhvr>
                                        <p:cTn id="28" dur="2000" fill="hold"/>
                                        <p:tgtEl>
                                          <p:spTgt spid="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 grpId="1" fill="hold">
                                  <p:stCondLst>
                                    <p:cond delay="0"/>
                                  </p:stCondLst>
                                  <p:iterate type="el" backwards="0">
                                    <p:tmAbs val="0"/>
                                  </p:iterate>
                                  <p:childTnLst>
                                    <p:set>
                                      <p:cBhvr>
                                        <p:cTn id="32" fill="hold"/>
                                        <p:tgtEl>
                                          <p:spTgt spid="195">
                                            <p:txEl>
                                              <p:pRg st="4" end="4"/>
                                            </p:txEl>
                                          </p:spTgt>
                                        </p:tgtEl>
                                        <p:attrNameLst>
                                          <p:attrName>style.visibility</p:attrName>
                                        </p:attrNameLst>
                                      </p:cBhvr>
                                      <p:to>
                                        <p:strVal val="visible"/>
                                      </p:to>
                                    </p:set>
                                    <p:anim calcmode="lin" valueType="num">
                                      <p:cBhvr>
                                        <p:cTn id="33" dur="2000" fill="hold"/>
                                        <p:tgtEl>
                                          <p:spTgt spid="195">
                                            <p:txEl>
                                              <p:pRg st="4" end="4"/>
                                            </p:txEl>
                                          </p:spTgt>
                                        </p:tgtEl>
                                        <p:attrNameLst>
                                          <p:attrName>ppt_x</p:attrName>
                                        </p:attrNameLst>
                                      </p:cBhvr>
                                      <p:tavLst>
                                        <p:tav tm="0">
                                          <p:val>
                                            <p:strVal val="#ppt_x"/>
                                          </p:val>
                                        </p:tav>
                                        <p:tav tm="100000">
                                          <p:val>
                                            <p:strVal val="#ppt_x"/>
                                          </p:val>
                                        </p:tav>
                                      </p:tavLst>
                                    </p:anim>
                                    <p:anim calcmode="lin" valueType="num">
                                      <p:cBhvr>
                                        <p:cTn id="34" dur="2000" fill="hold"/>
                                        <p:tgtEl>
                                          <p:spTgt spid="195">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Class="entr" nodeType="afterEffect" presetSubtype="32" presetID="4" grpId="2" fill="hold">
                                  <p:stCondLst>
                                    <p:cond delay="0"/>
                                  </p:stCondLst>
                                  <p:iterate type="el" backwards="0">
                                    <p:tmAbs val="0"/>
                                  </p:iterate>
                                  <p:childTnLst>
                                    <p:set>
                                      <p:cBhvr>
                                        <p:cTn id="37" fill="hold"/>
                                        <p:tgtEl>
                                          <p:spTgt spid="193"/>
                                        </p:tgtEl>
                                        <p:attrNameLst>
                                          <p:attrName>style.visibility</p:attrName>
                                        </p:attrNameLst>
                                      </p:cBhvr>
                                      <p:to>
                                        <p:strVal val="visible"/>
                                      </p:to>
                                    </p:set>
                                    <p:animEffect filter="box(out)" transition="in">
                                      <p:cBhvr>
                                        <p:cTn id="38"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2"/>
      <p:bldP build="p" bldLvl="5" animBg="1" rev="0" advAuto="0" spid="195"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Justice and Mercy"/>
          <p:cNvSpPr txBox="1"/>
          <p:nvPr>
            <p:ph type="title"/>
          </p:nvPr>
        </p:nvSpPr>
        <p:spPr>
          <a:xfrm>
            <a:off x="2309930" y="875878"/>
            <a:ext cx="11469494" cy="735435"/>
          </a:xfrm>
          <a:prstGeom prst="rect">
            <a:avLst/>
          </a:prstGeom>
        </p:spPr>
        <p:txBody>
          <a:bodyPr/>
          <a:lstStyle/>
          <a:p>
            <a:pPr/>
            <a:r>
              <a:t>Justice and Mercy</a:t>
            </a:r>
          </a:p>
        </p:txBody>
      </p:sp>
      <p:grpSp>
        <p:nvGrpSpPr>
          <p:cNvPr id="205" name="Group"/>
          <p:cNvGrpSpPr/>
          <p:nvPr/>
        </p:nvGrpSpPr>
        <p:grpSpPr>
          <a:xfrm>
            <a:off x="2399576" y="1922348"/>
            <a:ext cx="9314235" cy="2630199"/>
            <a:chOff x="0" y="0"/>
            <a:chExt cx="9314233" cy="2630197"/>
          </a:xfrm>
        </p:grpSpPr>
        <p:sp>
          <p:nvSpPr>
            <p:cNvPr id="203" name="Rectangle"/>
            <p:cNvSpPr/>
            <p:nvPr/>
          </p:nvSpPr>
          <p:spPr>
            <a:xfrm>
              <a:off x="0" y="0"/>
              <a:ext cx="9314234" cy="2630198"/>
            </a:xfrm>
            <a:prstGeom prst="rect">
              <a:avLst/>
            </a:prstGeom>
            <a:solidFill>
              <a:srgbClr val="000000"/>
            </a:solidFill>
            <a:ln w="50800" cap="flat">
              <a:solidFill>
                <a:srgbClr val="A6AAA9"/>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04" name="Justice…"/>
            <p:cNvSpPr txBox="1"/>
            <p:nvPr/>
          </p:nvSpPr>
          <p:spPr>
            <a:xfrm>
              <a:off x="547912" y="303542"/>
              <a:ext cx="6554938" cy="180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b="1" sz="4000">
                  <a:solidFill>
                    <a:srgbClr val="C8CCCC"/>
                  </a:solidFill>
                  <a:latin typeface="Gill Sans"/>
                  <a:ea typeface="Gill Sans"/>
                  <a:cs typeface="Gill Sans"/>
                  <a:sym typeface="Gill Sans"/>
                </a:defRPr>
              </a:pPr>
              <a:r>
                <a:t>Justice</a:t>
              </a:r>
            </a:p>
            <a:p>
              <a:pPr>
                <a:defRPr sz="3800">
                  <a:solidFill>
                    <a:srgbClr val="C8CCCC"/>
                  </a:solidFill>
                  <a:latin typeface="Gill Sans"/>
                  <a:ea typeface="Gill Sans"/>
                  <a:cs typeface="Gill Sans"/>
                  <a:sym typeface="Gill Sans"/>
                </a:defRPr>
              </a:pPr>
              <a:r>
                <a:t>God’s holiness demands all </a:t>
              </a:r>
              <a:br/>
              <a:r>
                <a:t>sinners die under His judgment.</a:t>
              </a:r>
            </a:p>
          </p:txBody>
        </p:sp>
      </p:grpSp>
      <p:sp>
        <p:nvSpPr>
          <p:cNvPr id="206" name="Mercy…"/>
          <p:cNvSpPr txBox="1"/>
          <p:nvPr/>
        </p:nvSpPr>
        <p:spPr>
          <a:xfrm rot="21586474">
            <a:off x="1764311" y="5695267"/>
            <a:ext cx="10347848" cy="214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3800">
                <a:solidFill>
                  <a:schemeClr val="accent5">
                    <a:hueOff val="-522602"/>
                    <a:satOff val="-6700"/>
                    <a:lumOff val="-22320"/>
                  </a:schemeClr>
                </a:solidFill>
                <a:latin typeface="Gill Sans"/>
                <a:ea typeface="Gill Sans"/>
                <a:cs typeface="Gill Sans"/>
                <a:sym typeface="Gill Sans"/>
              </a:defRPr>
            </a:pPr>
            <a:r>
              <a:t>Mercy</a:t>
            </a:r>
          </a:p>
          <a:p>
            <a:pPr algn="l">
              <a:defRPr sz="3400">
                <a:solidFill>
                  <a:schemeClr val="accent5">
                    <a:hueOff val="-522602"/>
                    <a:satOff val="-6700"/>
                    <a:lumOff val="-22320"/>
                  </a:schemeClr>
                </a:solidFill>
                <a:latin typeface="Gill Sans"/>
                <a:ea typeface="Gill Sans"/>
                <a:cs typeface="Gill Sans"/>
                <a:sym typeface="Gill Sans"/>
              </a:defRPr>
            </a:pPr>
            <a:r>
              <a:t>Mercy reaches the lost with salvation, but not because we are good but by God’s choice. Nothing obligates God to save any of us.</a:t>
            </a:r>
          </a:p>
        </p:txBody>
      </p:sp>
      <p:sp>
        <p:nvSpPr>
          <p:cNvPr id="207" name="So then it does not depend on the man who wills or the man who runs, but on God who has mercy” (Romans 9:16)."/>
          <p:cNvSpPr txBox="1"/>
          <p:nvPr/>
        </p:nvSpPr>
        <p:spPr>
          <a:xfrm>
            <a:off x="2701807" y="7937493"/>
            <a:ext cx="8992954" cy="1498421"/>
          </a:xfrm>
          <a:prstGeom prst="rect">
            <a:avLst/>
          </a:prstGeom>
          <a:ln w="38100">
            <a:solidFill>
              <a:schemeClr val="accent5">
                <a:hueOff val="-522602"/>
                <a:satOff val="-6700"/>
                <a:lumOff val="-22320"/>
              </a:schemeClr>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marR="342900" defTabSz="457200">
              <a:defRPr i="1" sz="3100">
                <a:solidFill>
                  <a:schemeClr val="accent5">
                    <a:hueOff val="-522602"/>
                    <a:satOff val="-6700"/>
                    <a:lumOff val="-22320"/>
                  </a:schemeClr>
                </a:solidFill>
                <a:latin typeface="Arial"/>
                <a:ea typeface="Arial"/>
                <a:cs typeface="Arial"/>
                <a:sym typeface="Arial"/>
              </a:defRPr>
            </a:lvl1pPr>
          </a:lstStyle>
          <a:p>
            <a:pPr/>
            <a:r>
              <a:t>So then it does not depend on the man who wills or the man who runs, but on God who has mercy” (Romans 9:16).</a:t>
            </a:r>
          </a:p>
        </p:txBody>
      </p:sp>
      <p:grpSp>
        <p:nvGrpSpPr>
          <p:cNvPr id="212" name="Group"/>
          <p:cNvGrpSpPr/>
          <p:nvPr/>
        </p:nvGrpSpPr>
        <p:grpSpPr>
          <a:xfrm rot="20944016">
            <a:off x="7742937" y="144456"/>
            <a:ext cx="4624544" cy="6185983"/>
            <a:chOff x="0" y="0"/>
            <a:chExt cx="4624542" cy="6185981"/>
          </a:xfrm>
        </p:grpSpPr>
        <p:sp>
          <p:nvSpPr>
            <p:cNvPr id="208" name="Mercy"/>
            <p:cNvSpPr/>
            <p:nvPr/>
          </p:nvSpPr>
          <p:spPr>
            <a:xfrm rot="19671486">
              <a:off x="1592428" y="-107571"/>
              <a:ext cx="1439686" cy="6401125"/>
            </a:xfrm>
            <a:prstGeom prst="ellipse">
              <a:avLst/>
            </a:prstGeom>
            <a:solidFill>
              <a:srgbClr val="FFE9F5"/>
            </a:solidFill>
            <a:ln w="50800" cap="flat">
              <a:solidFill>
                <a:schemeClr val="accent5"/>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400">
                  <a:solidFill>
                    <a:schemeClr val="accent5">
                      <a:hueOff val="-522602"/>
                      <a:satOff val="-6700"/>
                      <a:lumOff val="-22320"/>
                    </a:schemeClr>
                  </a:solidFill>
                  <a:latin typeface="Helvetica"/>
                  <a:ea typeface="Helvetica"/>
                  <a:cs typeface="Helvetica"/>
                  <a:sym typeface="Helvetica"/>
                </a:defRPr>
              </a:lvl1pPr>
            </a:lstStyle>
            <a:p>
              <a:pPr/>
              <a:r>
                <a:t>Mercy</a:t>
              </a:r>
            </a:p>
          </p:txBody>
        </p:sp>
        <p:grpSp>
          <p:nvGrpSpPr>
            <p:cNvPr id="211" name="Group"/>
            <p:cNvGrpSpPr/>
            <p:nvPr/>
          </p:nvGrpSpPr>
          <p:grpSpPr>
            <a:xfrm rot="19693217">
              <a:off x="1635896" y="1948355"/>
              <a:ext cx="538365" cy="870273"/>
              <a:chOff x="0" y="0"/>
              <a:chExt cx="538363" cy="870272"/>
            </a:xfrm>
          </p:grpSpPr>
          <p:sp>
            <p:nvSpPr>
              <p:cNvPr id="209" name="Line"/>
              <p:cNvSpPr/>
              <p:nvPr/>
            </p:nvSpPr>
            <p:spPr>
              <a:xfrm flipV="1">
                <a:off x="269182" y="-1"/>
                <a:ext cx="1" cy="870274"/>
              </a:xfrm>
              <a:prstGeom prst="line">
                <a:avLst/>
              </a:prstGeom>
              <a:noFill/>
              <a:ln w="88900" cap="flat">
                <a:solidFill>
                  <a:schemeClr val="accent5">
                    <a:hueOff val="-176146"/>
                    <a:satOff val="3665"/>
                    <a:lumOff val="-13986"/>
                  </a:schemeClr>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210" name="Line"/>
              <p:cNvSpPr/>
              <p:nvPr/>
            </p:nvSpPr>
            <p:spPr>
              <a:xfrm>
                <a:off x="0" y="290723"/>
                <a:ext cx="538364" cy="1"/>
              </a:xfrm>
              <a:prstGeom prst="line">
                <a:avLst/>
              </a:prstGeom>
              <a:noFill/>
              <a:ln w="88900" cap="flat">
                <a:solidFill>
                  <a:schemeClr val="accent5">
                    <a:hueOff val="-176146"/>
                    <a:satOff val="3665"/>
                    <a:lumOff val="-13986"/>
                  </a:schemeClr>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grpSp>
      </p:grpSp>
      <p:sp>
        <p:nvSpPr>
          <p:cNvPr id="213" name="“For if by the transgression of the one,  death reigned through the one” (Rom 5: 17)."/>
          <p:cNvSpPr txBox="1"/>
          <p:nvPr/>
        </p:nvSpPr>
        <p:spPr>
          <a:xfrm>
            <a:off x="2727485" y="4610100"/>
            <a:ext cx="8421500" cy="114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Gill Sans"/>
                <a:ea typeface="Gill Sans"/>
                <a:cs typeface="Gill Sans"/>
                <a:sym typeface="Gill Sans"/>
              </a:defRPr>
            </a:pPr>
            <a:r>
              <a:t>“For if by the transgression of the one, </a:t>
            </a:r>
            <a:br/>
            <a:r>
              <a:t>death reigned through the one” (Rom 5: 17).</a:t>
            </a:r>
          </a:p>
        </p:txBody>
      </p:sp>
      <p:sp>
        <p:nvSpPr>
          <p:cNvPr id="214" name="Election of God’s People (Genesis 25:22-23)"/>
          <p:cNvSpPr txBox="1"/>
          <p:nvPr/>
        </p:nvSpPr>
        <p:spPr>
          <a:xfrm>
            <a:off x="1535305" y="22112"/>
            <a:ext cx="10581037" cy="9746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lnSpc>
                <a:spcPct val="130000"/>
              </a:lnSpc>
              <a:defRPr sz="4200">
                <a:latin typeface="+mj-lt"/>
                <a:ea typeface="+mj-ea"/>
                <a:cs typeface="+mj-cs"/>
                <a:sym typeface="Helvetica Condensed Medium"/>
              </a:defRPr>
            </a:lvl1pPr>
          </a:lstStyle>
          <a:p>
            <a:pPr/>
            <a:r>
              <a:t>Election of God’s People (Genesis 25:22-23)</a:t>
            </a:r>
          </a:p>
        </p:txBody>
      </p:sp>
      <p:grpSp>
        <p:nvGrpSpPr>
          <p:cNvPr id="217" name="Group"/>
          <p:cNvGrpSpPr/>
          <p:nvPr/>
        </p:nvGrpSpPr>
        <p:grpSpPr>
          <a:xfrm>
            <a:off x="11734799" y="-1"/>
            <a:ext cx="1541390" cy="1270002"/>
            <a:chOff x="0" y="0"/>
            <a:chExt cx="1541388" cy="1270000"/>
          </a:xfrm>
        </p:grpSpPr>
        <p:sp>
          <p:nvSpPr>
            <p:cNvPr id="215" name="Triangle"/>
            <p:cNvSpPr/>
            <p:nvPr/>
          </p:nvSpPr>
          <p:spPr>
            <a:xfrm rot="10800000">
              <a:off x="0" y="0"/>
              <a:ext cx="1270000"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16" name="25"/>
            <p:cNvSpPr txBox="1"/>
            <p:nvPr/>
          </p:nvSpPr>
          <p:spPr>
            <a:xfrm>
              <a:off x="635000" y="39885"/>
              <a:ext cx="906389"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3100">
                  <a:latin typeface="Helvetica"/>
                  <a:ea typeface="Helvetica"/>
                  <a:cs typeface="Helvetica"/>
                  <a:sym typeface="Helvetica"/>
                </a:defRPr>
              </a:lvl1pPr>
            </a:lstStyle>
            <a:p>
              <a:pPr/>
              <a:r>
                <a:t>25</a:t>
              </a:r>
            </a:p>
          </p:txBody>
        </p:sp>
      </p:gr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205"/>
                                        </p:tgtEl>
                                        <p:attrNameLst>
                                          <p:attrName>style.visibility</p:attrName>
                                        </p:attrNameLst>
                                      </p:cBhvr>
                                      <p:to>
                                        <p:strVal val="visible"/>
                                      </p:to>
                                    </p:set>
                                    <p:anim calcmode="lin" valueType="num">
                                      <p:cBhvr>
                                        <p:cTn id="7" dur="1000" fill="hold"/>
                                        <p:tgtEl>
                                          <p:spTgt spid="205"/>
                                        </p:tgtEl>
                                        <p:attrNameLst>
                                          <p:attrName>ppt_w</p:attrName>
                                        </p:attrNameLst>
                                      </p:cBhvr>
                                      <p:tavLst>
                                        <p:tav tm="0">
                                          <p:val>
                                            <p:strVal val="4*#ppt_w"/>
                                          </p:val>
                                        </p:tav>
                                        <p:tav tm="100000">
                                          <p:val>
                                            <p:strVal val="#ppt_w"/>
                                          </p:val>
                                        </p:tav>
                                      </p:tavLst>
                                    </p:anim>
                                    <p:anim calcmode="lin" valueType="num">
                                      <p:cBhvr>
                                        <p:cTn id="8" dur="1000" fill="hold"/>
                                        <p:tgtEl>
                                          <p:spTgt spid="20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32" presetID="4" grpId="2" fill="hold">
                                  <p:stCondLst>
                                    <p:cond delay="0"/>
                                  </p:stCondLst>
                                  <p:iterate type="el" backwards="0">
                                    <p:tmAbs val="0"/>
                                  </p:iterate>
                                  <p:childTnLst>
                                    <p:set>
                                      <p:cBhvr>
                                        <p:cTn id="12" fill="hold"/>
                                        <p:tgtEl>
                                          <p:spTgt spid="213"/>
                                        </p:tgtEl>
                                        <p:attrNameLst>
                                          <p:attrName>style.visibility</p:attrName>
                                        </p:attrNameLst>
                                      </p:cBhvr>
                                      <p:to>
                                        <p:strVal val="visible"/>
                                      </p:to>
                                    </p:set>
                                    <p:animEffect filter="box(out)" transition="in">
                                      <p:cBhvr>
                                        <p:cTn id="13" dur="1000"/>
                                        <p:tgtEl>
                                          <p:spTgt spid="213"/>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212"/>
                                        </p:tgtEl>
                                        <p:attrNameLst>
                                          <p:attrName>style.visibility</p:attrName>
                                        </p:attrNameLst>
                                      </p:cBhvr>
                                      <p:to>
                                        <p:strVal val="visible"/>
                                      </p:to>
                                    </p:set>
                                    <p:animEffect filter="dissolve" transition="in">
                                      <p:cBhvr>
                                        <p:cTn id="18" dur="1750"/>
                                        <p:tgtEl>
                                          <p:spTgt spid="212"/>
                                        </p:tgtEl>
                                      </p:cBhvr>
                                    </p:animEffect>
                                  </p:childTnLst>
                                </p:cTn>
                              </p:par>
                            </p:childTnLst>
                          </p:cTn>
                        </p:par>
                        <p:par>
                          <p:cTn id="19" fill="hold">
                            <p:stCondLst>
                              <p:cond delay="1750"/>
                            </p:stCondLst>
                            <p:childTnLst>
                              <p:par>
                                <p:cTn id="20" presetClass="entr" nodeType="afterEffect" presetSubtype="8" presetID="15" grpId="4" fill="hold">
                                  <p:stCondLst>
                                    <p:cond delay="0"/>
                                  </p:stCondLst>
                                  <p:iterate type="el" backwards="0">
                                    <p:tmAbs val="0"/>
                                  </p:iterate>
                                  <p:childTnLst>
                                    <p:set>
                                      <p:cBhvr>
                                        <p:cTn id="21" fill="hold"/>
                                        <p:tgtEl>
                                          <p:spTgt spid="206"/>
                                        </p:tgtEl>
                                        <p:attrNameLst>
                                          <p:attrName>style.visibility</p:attrName>
                                        </p:attrNameLst>
                                      </p:cBhvr>
                                      <p:to>
                                        <p:strVal val="visible"/>
                                      </p:to>
                                    </p:set>
                                    <p:anim calcmode="lin" valueType="num">
                                      <p:cBhvr>
                                        <p:cTn id="22" dur="1000" fill="hold"/>
                                        <p:tgtEl>
                                          <p:spTgt spid="206"/>
                                        </p:tgtEl>
                                        <p:attrNameLst>
                                          <p:attrName>ppt_w</p:attrName>
                                        </p:attrNameLst>
                                      </p:cBhvr>
                                      <p:tavLst>
                                        <p:tav tm="0">
                                          <p:val>
                                            <p:fltVal val="0"/>
                                          </p:val>
                                        </p:tav>
                                        <p:tav tm="100000">
                                          <p:val>
                                            <p:strVal val="#ppt_w"/>
                                          </p:val>
                                        </p:tav>
                                      </p:tavLst>
                                    </p:anim>
                                    <p:anim calcmode="lin" valueType="num">
                                      <p:cBhvr>
                                        <p:cTn id="23" dur="1000" fill="hold"/>
                                        <p:tgtEl>
                                          <p:spTgt spid="206"/>
                                        </p:tgtEl>
                                        <p:attrNameLst>
                                          <p:attrName>ppt_h</p:attrName>
                                        </p:attrNameLst>
                                      </p:cBhvr>
                                      <p:tavLst>
                                        <p:tav tm="0">
                                          <p:val>
                                            <p:fltVal val="0"/>
                                          </p:val>
                                        </p:tav>
                                        <p:tav tm="100000">
                                          <p:val>
                                            <p:strVal val="#ppt_h"/>
                                          </p:val>
                                        </p:tav>
                                      </p:tavLst>
                                    </p:anim>
                                    <p:anim calcmode="lin" valueType="num">
                                      <p:cBhvr>
                                        <p:cTn id="24" dur="1000" fill="hold"/>
                                        <p:tgtEl>
                                          <p:spTgt spid="20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15" grpId="5" fill="hold">
                                  <p:stCondLst>
                                    <p:cond delay="0"/>
                                  </p:stCondLst>
                                  <p:iterate type="el" backwards="0">
                                    <p:tmAbs val="0"/>
                                  </p:iterate>
                                  <p:childTnLst>
                                    <p:set>
                                      <p:cBhvr>
                                        <p:cTn id="29" fill="hold"/>
                                        <p:tgtEl>
                                          <p:spTgt spid="207"/>
                                        </p:tgtEl>
                                        <p:attrNameLst>
                                          <p:attrName>style.visibility</p:attrName>
                                        </p:attrNameLst>
                                      </p:cBhvr>
                                      <p:to>
                                        <p:strVal val="visible"/>
                                      </p:to>
                                    </p:set>
                                    <p:anim calcmode="lin" valueType="num">
                                      <p:cBhvr>
                                        <p:cTn id="30" dur="1000" fill="hold"/>
                                        <p:tgtEl>
                                          <p:spTgt spid="207"/>
                                        </p:tgtEl>
                                        <p:attrNameLst>
                                          <p:attrName>ppt_w</p:attrName>
                                        </p:attrNameLst>
                                      </p:cBhvr>
                                      <p:tavLst>
                                        <p:tav tm="0">
                                          <p:val>
                                            <p:fltVal val="0"/>
                                          </p:val>
                                        </p:tav>
                                        <p:tav tm="100000">
                                          <p:val>
                                            <p:strVal val="#ppt_w"/>
                                          </p:val>
                                        </p:tav>
                                      </p:tavLst>
                                    </p:anim>
                                    <p:anim calcmode="lin" valueType="num">
                                      <p:cBhvr>
                                        <p:cTn id="31" dur="1000" fill="hold"/>
                                        <p:tgtEl>
                                          <p:spTgt spid="207"/>
                                        </p:tgtEl>
                                        <p:attrNameLst>
                                          <p:attrName>ppt_h</p:attrName>
                                        </p:attrNameLst>
                                      </p:cBhvr>
                                      <p:tavLst>
                                        <p:tav tm="0">
                                          <p:val>
                                            <p:fltVal val="0"/>
                                          </p:val>
                                        </p:tav>
                                        <p:tav tm="100000">
                                          <p:val>
                                            <p:strVal val="#ppt_h"/>
                                          </p:val>
                                        </p:tav>
                                      </p:tavLst>
                                    </p:anim>
                                    <p:anim calcmode="lin" valueType="num">
                                      <p:cBhvr>
                                        <p:cTn id="32" dur="1000" fill="hold"/>
                                        <p:tgtEl>
                                          <p:spTgt spid="20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0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2"/>
      <p:bldP build="whole" bldLvl="1" animBg="1" rev="0" advAuto="0" spid="205" grpId="1"/>
      <p:bldP build="whole" bldLvl="1" animBg="1" rev="0" advAuto="0" spid="206" grpId="4"/>
      <p:bldP build="whole" bldLvl="1" animBg="1" rev="0" advAuto="0" spid="207" grpId="5"/>
      <p:bldP build="whole" bldLvl="1" animBg="1" rev="0" advAuto="0" spid="212" grpId="3"/>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3 Drifts from and Returns to God (Gen 26)"/>
          <p:cNvSpPr txBox="1"/>
          <p:nvPr>
            <p:ph type="title"/>
          </p:nvPr>
        </p:nvSpPr>
        <p:spPr>
          <a:prstGeom prst="rect">
            <a:avLst/>
          </a:prstGeom>
        </p:spPr>
        <p:txBody>
          <a:bodyPr/>
          <a:lstStyle/>
          <a:p>
            <a:pPr/>
            <a:r>
              <a:t>#3 Drifts from and Returns to God (Gen 26)</a:t>
            </a:r>
          </a:p>
        </p:txBody>
      </p:sp>
      <p:sp>
        <p:nvSpPr>
          <p:cNvPr id="220" name="“26:1 Now there was a famine in the land, besides the previous famine that had occurred in the days of Abraham. So Isaac went to Gerar, to Abimelech king of the Philistines. 2 And the LORD appeared to him and said, “Do not go down to Egypt; stay in the land of which I shall tell you. 3 “Sojourn in this land and I will be with you and bless you, for to you and to your descendants I will give all these lands, and I will establish the oath which I swore to your father Abraham. 4 “And I will multiply your descendants as the stars of heaven, and will give your descendants all these lands; and by your descendants all the nations of the earth shall be blessed; 5 because Abraham obeyed Me and kept My charge, My commandments, My statutes and My laws.” 6 So Isaac lived in Gerar. 7 When the men of the place asked about his wife, he said, “She is my sister,” for he was afraid to say, “my wife,” thinking, “the men of the place might kill me on account of Rebekah, for she is beautiful.” 8 And it came about, when he had been there a long time, that Abimelech king of the Philistines looked out through a window, and saw, and behold, Isaac was caressing his wife Rebekah. 9 Then Abimelech called Isaac and said, “Behold, certainly she is your wife! How then did you say, ‘She is my sister’?” And Isaac said to him, “Because I said, ‘Lest I die on account of her.’” 10 And Abimelech said, “What is this you have done to us? One of the people might easily have lain with your wife, and you would have brought guilt upon us.” 11 So Abimelech charged all the people, saying, “He who touches this man or his wife shall surely be put to death” (Genesis 26:1-11)."/>
          <p:cNvSpPr txBox="1"/>
          <p:nvPr/>
        </p:nvSpPr>
        <p:spPr>
          <a:xfrm>
            <a:off x="1726238" y="859482"/>
            <a:ext cx="10838023" cy="82042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spcBef>
                <a:spcPts val="800"/>
              </a:spcBef>
              <a:defRPr sz="2400"/>
            </a:pPr>
            <a:r>
              <a:t>“26:1 Now </a:t>
            </a:r>
            <a:r>
              <a:rPr u="sng"/>
              <a:t>there was a famine in the land</a:t>
            </a:r>
            <a:r>
              <a:t>, besides the previous famine that had occurred in the days of Abraham. So Isaac went to Gerar, to Abimelech king of the Philistines. </a:t>
            </a:r>
            <a:r>
              <a:rPr b="1">
                <a:solidFill>
                  <a:schemeClr val="accent5">
                    <a:hueOff val="-176146"/>
                    <a:satOff val="3665"/>
                    <a:lumOff val="-13986"/>
                  </a:schemeClr>
                </a:solidFill>
                <a:latin typeface="Helvetica"/>
                <a:ea typeface="Helvetica"/>
                <a:cs typeface="Helvetica"/>
                <a:sym typeface="Helvetica"/>
              </a:rPr>
              <a:t>2 And the LORD appeared to him and said, “Do not go down to Egypt; stay in the land of which I shall tell you. </a:t>
            </a:r>
            <a:r>
              <a:rPr b="1">
                <a:solidFill>
                  <a:schemeClr val="accent6">
                    <a:lumOff val="-8741"/>
                  </a:schemeClr>
                </a:solidFill>
                <a:latin typeface="Helvetica"/>
                <a:ea typeface="Helvetica"/>
                <a:cs typeface="Helvetica"/>
                <a:sym typeface="Helvetica"/>
              </a:rPr>
              <a:t>3 “Sojourn in this land and I will be with you and bless you, for to you and to your descendants I will give all these lands, and I will establish the oath which I swore to your father Abraham. 4 “And I will multiply your descendants as the stars of heaven, and will give your descendants all these lands; and by your descendants all the nations of the earth shall be blessed; 5 because Abraham obeyed Me and kept My charge, My commandments, My statutes and My laws.</a:t>
            </a:r>
            <a:r>
              <a:rPr>
                <a:solidFill>
                  <a:schemeClr val="accent6">
                    <a:lumOff val="-8741"/>
                  </a:schemeClr>
                </a:solidFill>
              </a:rPr>
              <a:t>”</a:t>
            </a:r>
            <a:r>
              <a:t> 6 So Isaac lived in Gerar. 7 When the men of the place asked about his wife, he said, “She is my sister,” for he was afraid to say, “my wife,” thinking, “the men of the place might kill me on account of Rebekah, for she is beautiful.” 8 And it came about, when he had been there a long time, that Abimelech king of the Philistines looked out through a window, and saw, and behold, Isaac was caressing his wife Rebekah. 9 Then Abimelech called Isaac and said, “Behold, certainly she is your wife! How then did you say, ‘She is my sister’?” And Isaac said to him, “Because I said, ‘Lest I die on account of her.’” 10 And Abimelech said, “What is this you have done to us? One of the people might easily have lain with your wife, and you would have brought guilt upon us.” 11 So Abimelech charged all the people, saying, “He who touches this man or his wife shall surely be put to death” (Genesis 26:1-11).</a:t>
            </a:r>
          </a:p>
        </p:txBody>
      </p:sp>
      <p:sp>
        <p:nvSpPr>
          <p:cNvPr id="221" name="A caution/promise from God"/>
          <p:cNvSpPr txBox="1"/>
          <p:nvPr/>
        </p:nvSpPr>
        <p:spPr>
          <a:xfrm>
            <a:off x="2095698" y="9055003"/>
            <a:ext cx="4959829"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228600" indent="-228600" algn="l" defTabSz="457200">
              <a:buSzPct val="100000"/>
              <a:buChar char="•"/>
              <a:defRPr b="1" sz="2700">
                <a:latin typeface="Helvetica"/>
                <a:ea typeface="Helvetica"/>
                <a:cs typeface="Helvetica"/>
                <a:sym typeface="Helvetica"/>
              </a:defRPr>
            </a:lvl1pPr>
          </a:lstStyle>
          <a:p>
            <a:pPr/>
            <a:r>
              <a:t>A caution/promise from God</a:t>
            </a:r>
          </a:p>
        </p:txBody>
      </p:sp>
      <p:sp>
        <p:nvSpPr>
          <p:cNvPr id="222" name="Temptations from the world"/>
          <p:cNvSpPr txBox="1"/>
          <p:nvPr/>
        </p:nvSpPr>
        <p:spPr>
          <a:xfrm>
            <a:off x="7472171" y="9055003"/>
            <a:ext cx="483258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228600" indent="-228600" algn="l" defTabSz="457200">
              <a:buSzPct val="100000"/>
              <a:buChar char="•"/>
              <a:defRPr b="1" sz="2700">
                <a:latin typeface="Helvetica"/>
                <a:ea typeface="Helvetica"/>
                <a:cs typeface="Helvetica"/>
                <a:sym typeface="Helvetica"/>
              </a:defRPr>
            </a:lvl1pPr>
          </a:lstStyle>
          <a:p>
            <a:pPr/>
            <a:r>
              <a:t>Temptations from the world</a:t>
            </a:r>
          </a:p>
        </p:txBody>
      </p:sp>
      <p:sp>
        <p:nvSpPr>
          <p:cNvPr id="223" name="Rounded Rectangle"/>
          <p:cNvSpPr/>
          <p:nvPr/>
        </p:nvSpPr>
        <p:spPr>
          <a:xfrm>
            <a:off x="2121098" y="2008050"/>
            <a:ext cx="2428037" cy="436538"/>
          </a:xfrm>
          <a:prstGeom prst="roundRect">
            <a:avLst>
              <a:gd name="adj" fmla="val 43639"/>
            </a:avLst>
          </a:prstGeom>
          <a:ln w="50800">
            <a:solidFill>
              <a:srgbClr val="2F7EAE"/>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24" name="Rounded Rectangle"/>
          <p:cNvSpPr/>
          <p:nvPr/>
        </p:nvSpPr>
        <p:spPr>
          <a:xfrm>
            <a:off x="5801306" y="1636712"/>
            <a:ext cx="4061755" cy="436539"/>
          </a:xfrm>
          <a:prstGeom prst="roundRect">
            <a:avLst>
              <a:gd name="adj" fmla="val 43639"/>
            </a:avLst>
          </a:prstGeom>
          <a:ln w="50800">
            <a:solidFill>
              <a:srgbClr val="2F7EAE"/>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25" name="Rounded Rectangle"/>
          <p:cNvSpPr/>
          <p:nvPr/>
        </p:nvSpPr>
        <p:spPr>
          <a:xfrm>
            <a:off x="6717219" y="4999687"/>
            <a:ext cx="2428037" cy="345308"/>
          </a:xfrm>
          <a:prstGeom prst="roundRect">
            <a:avLst>
              <a:gd name="adj" fmla="val 50000"/>
            </a:avLst>
          </a:prstGeom>
          <a:ln w="50800">
            <a:solidFill>
              <a:srgbClr val="2F7EAE"/>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220"/>
                                        </p:tgtEl>
                                        <p:attrNameLst>
                                          <p:attrName>style.visibility</p:attrName>
                                        </p:attrNameLst>
                                      </p:cBhvr>
                                      <p:to>
                                        <p:strVal val="visible"/>
                                      </p:to>
                                    </p:set>
                                    <p:animEffect filter="strips(downRight)" transition="in">
                                      <p:cBhvr>
                                        <p:cTn id="7" dur="15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6" grpId="2" fill="hold">
                                  <p:stCondLst>
                                    <p:cond delay="0"/>
                                  </p:stCondLst>
                                  <p:iterate type="lt" backwards="0">
                                    <p:tmAbs val="0"/>
                                  </p:iterate>
                                  <p:childTnLst>
                                    <p:set>
                                      <p:cBhvr>
                                        <p:cTn id="11" fill="hold"/>
                                        <p:tgtEl>
                                          <p:spTgt spid="224"/>
                                        </p:tgtEl>
                                        <p:attrNameLst>
                                          <p:attrName>style.visibility</p:attrName>
                                        </p:attrNameLst>
                                      </p:cBhvr>
                                      <p:to>
                                        <p:strVal val="visible"/>
                                      </p:to>
                                    </p:set>
                                    <p:animEffect filter="wipe(down)" transition="in">
                                      <p:cBhvr>
                                        <p:cTn id="12" dur="580">
                                          <p:stCondLst>
                                            <p:cond delay="0"/>
                                          </p:stCondLst>
                                        </p:cTn>
                                        <p:tgtEl>
                                          <p:spTgt spid="224"/>
                                        </p:tgtEl>
                                      </p:cBhvr>
                                    </p:animEffect>
                                    <p:anim calcmode="lin" valueType="num">
                                      <p:cBhvr>
                                        <p:cTn id="13" dur="1822" fill="hold" tmFilter="0,0; 0.14,0.36; 0.43,0.73; 0.71,0.91; 1.0,1.0">
                                          <p:stCondLst>
                                            <p:cond delay="0"/>
                                          </p:stCondLst>
                                        </p:cTn>
                                        <p:tgtEl>
                                          <p:spTgt spid="224"/>
                                        </p:tgtEl>
                                        <p:attrNameLst>
                                          <p:attrName>ppt_x</p:attrName>
                                        </p:attrNameLst>
                                      </p:cBhvr>
                                      <p:tavLst>
                                        <p:tav tm="0">
                                          <p:val>
                                            <p:strVal val="#ppt_x-0.25"/>
                                          </p:val>
                                        </p:tav>
                                        <p:tav tm="100000">
                                          <p:val>
                                            <p:strVal val="#ppt_x"/>
                                          </p:val>
                                        </p:tav>
                                      </p:tavLst>
                                    </p:anim>
                                    <p:anim calcmode="lin" valueType="num">
                                      <p:cBhvr>
                                        <p:cTn id="14" dur="664" fill="hold" tmFilter="0.0,0.0; 0.25,0.07; 0.50,0.2; 0.75,0.467; 1.0,1.0">
                                          <p:stCondLst>
                                            <p:cond delay="0"/>
                                          </p:stCondLst>
                                        </p:cTn>
                                        <p:tgtEl>
                                          <p:spTgt spid="224"/>
                                        </p:tgtEl>
                                        <p:attrNameLst>
                                          <p:attrName>ppt_y</p:attrName>
                                        </p:attrNameLst>
                                      </p:cBhvr>
                                      <p:tavLst>
                                        <p:tav tm="0" fmla="#ppt_y-sin(pi*$)/3">
                                          <p:val>
                                            <p:fltVal val="0.5"/>
                                          </p:val>
                                        </p:tav>
                                        <p:tav tm="100000">
                                          <p:val>
                                            <p:fltVal val="1"/>
                                          </p:val>
                                        </p:tav>
                                      </p:tavLst>
                                    </p:anim>
                                    <p:anim calcmode="lin" valueType="num">
                                      <p:cBhvr>
                                        <p:cTn id="15" dur="664" fill="hold" tmFilter="0, 0; 0.125,0.2665; 0.25,0.4; 0.375,0.465; 0.5,0.5;  0.625,0.535; 0.75,0.6; 0.875,0.7335; 1,1">
                                          <p:stCondLst>
                                            <p:cond delay="664"/>
                                          </p:stCondLst>
                                        </p:cTn>
                                        <p:tgtEl>
                                          <p:spTgt spid="224"/>
                                        </p:tgtEl>
                                        <p:attrNameLst>
                                          <p:attrName>ppt_y</p:attrName>
                                        </p:attrNameLst>
                                      </p:cBhvr>
                                      <p:tavLst>
                                        <p:tav tm="0" fmla="#ppt_y-sin(pi*$)/9">
                                          <p:val>
                                            <p:fltVal val="0"/>
                                          </p:val>
                                        </p:tav>
                                        <p:tav tm="100000">
                                          <p:val>
                                            <p:fltVal val="1"/>
                                          </p:val>
                                        </p:tav>
                                      </p:tavLst>
                                    </p:anim>
                                    <p:anim calcmode="lin" valueType="num">
                                      <p:cBhvr>
                                        <p:cTn id="16" dur="332" fill="hold" tmFilter="0, 0; 0.125,0.2665; 0.25,0.4; 0.375,0.465; 0.5,0.5;  0.625,0.535; 0.75,0.6; 0.875,0.7335; 1,1">
                                          <p:stCondLst>
                                            <p:cond delay="1324"/>
                                          </p:stCondLst>
                                        </p:cTn>
                                        <p:tgtEl>
                                          <p:spTgt spid="224"/>
                                        </p:tgtEl>
                                        <p:attrNameLst>
                                          <p:attrName>ppt_y</p:attrName>
                                        </p:attrNameLst>
                                      </p:cBhvr>
                                      <p:tavLst>
                                        <p:tav tm="0" fmla="#ppt_y-sin(pi*$)/27">
                                          <p:val>
                                            <p:fltVal val="0"/>
                                          </p:val>
                                        </p:tav>
                                        <p:tav tm="100000">
                                          <p:val>
                                            <p:fltVal val="1"/>
                                          </p:val>
                                        </p:tav>
                                      </p:tavLst>
                                    </p:anim>
                                    <p:anim calcmode="lin" valueType="num">
                                      <p:cBhvr>
                                        <p:cTn id="17" dur="164" fill="hold" tmFilter="0, 0; 0.125,0.2665; 0.25,0.4; 0.375,0.465; 0.5,0.5;  0.625,0.535; 0.75,0.6; 0.875,0.7335; 1,1">
                                          <p:stCondLst>
                                            <p:cond delay="1656"/>
                                          </p:stCondLst>
                                        </p:cTn>
                                        <p:tgtEl>
                                          <p:spTgt spid="224"/>
                                        </p:tgtEl>
                                        <p:attrNameLst>
                                          <p:attrName>ppt_y</p:attrName>
                                        </p:attrNameLst>
                                      </p:cBhvr>
                                      <p:tavLst>
                                        <p:tav tm="0" fmla="#ppt_y-sin(pi*$)/81">
                                          <p:val>
                                            <p:fltVal val="0"/>
                                          </p:val>
                                        </p:tav>
                                        <p:tav tm="100000">
                                          <p:val>
                                            <p:fltVal val="1"/>
                                          </p:val>
                                        </p:tav>
                                      </p:tavLst>
                                    </p:anim>
                                    <p:animScale>
                                      <p:cBhvr>
                                        <p:cTn id="18" dur="26" fill="hold">
                                          <p:stCondLst>
                                            <p:cond delay="650"/>
                                          </p:stCondLst>
                                        </p:cTn>
                                        <p:tgtEl>
                                          <p:spTgt spid="224"/>
                                        </p:tgtEl>
                                      </p:cBhvr>
                                      <p:to x="100000" y="60000"/>
                                    </p:animScale>
                                    <p:animScale>
                                      <p:cBhvr>
                                        <p:cTn id="19" dur="166" decel="50000" fill="hold">
                                          <p:stCondLst>
                                            <p:cond delay="676"/>
                                          </p:stCondLst>
                                        </p:cTn>
                                        <p:tgtEl>
                                          <p:spTgt spid="224"/>
                                        </p:tgtEl>
                                      </p:cBhvr>
                                      <p:to x="100000" y="100000"/>
                                    </p:animScale>
                                    <p:animScale>
                                      <p:cBhvr>
                                        <p:cTn id="20" dur="26" decel="50000" fill="hold">
                                          <p:stCondLst>
                                            <p:cond delay="1312"/>
                                          </p:stCondLst>
                                        </p:cTn>
                                        <p:tgtEl>
                                          <p:spTgt spid="224"/>
                                        </p:tgtEl>
                                      </p:cBhvr>
                                      <p:to x="100000" y="80000"/>
                                    </p:animScale>
                                    <p:animScale>
                                      <p:cBhvr>
                                        <p:cTn id="21" dur="166" decel="50000" fill="hold">
                                          <p:stCondLst>
                                            <p:cond delay="1338"/>
                                          </p:stCondLst>
                                        </p:cTn>
                                        <p:tgtEl>
                                          <p:spTgt spid="224"/>
                                        </p:tgtEl>
                                      </p:cBhvr>
                                      <p:to x="100000" y="100000"/>
                                    </p:animScale>
                                    <p:animScale>
                                      <p:cBhvr>
                                        <p:cTn id="22" dur="26" decel="50000" fill="hold">
                                          <p:stCondLst>
                                            <p:cond delay="1642"/>
                                          </p:stCondLst>
                                        </p:cTn>
                                        <p:tgtEl>
                                          <p:spTgt spid="224"/>
                                        </p:tgtEl>
                                      </p:cBhvr>
                                      <p:to x="100000" y="90000"/>
                                    </p:animScale>
                                    <p:animScale>
                                      <p:cBhvr>
                                        <p:cTn id="23" dur="166" decel="50000" fill="hold">
                                          <p:stCondLst>
                                            <p:cond delay="1668"/>
                                          </p:stCondLst>
                                        </p:cTn>
                                        <p:tgtEl>
                                          <p:spTgt spid="224"/>
                                        </p:tgtEl>
                                      </p:cBhvr>
                                      <p:to x="100000" y="100000"/>
                                    </p:animScale>
                                    <p:animScale>
                                      <p:cBhvr>
                                        <p:cTn id="24" dur="26" decel="50000" fill="hold">
                                          <p:stCondLst>
                                            <p:cond delay="1808"/>
                                          </p:stCondLst>
                                        </p:cTn>
                                        <p:tgtEl>
                                          <p:spTgt spid="224"/>
                                        </p:tgtEl>
                                      </p:cBhvr>
                                      <p:to x="100000" y="95000"/>
                                    </p:animScale>
                                    <p:animScale>
                                      <p:cBhvr>
                                        <p:cTn id="25" dur="166" decel="50000" fill="hold">
                                          <p:stCondLst>
                                            <p:cond delay="1834"/>
                                          </p:stCondLst>
                                        </p:cTn>
                                        <p:tgtEl>
                                          <p:spTgt spid="22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1" presetID="2" grpId="3" fill="hold">
                                  <p:stCondLst>
                                    <p:cond delay="0"/>
                                  </p:stCondLst>
                                  <p:iterate type="el" backwards="0">
                                    <p:tmAbs val="0"/>
                                  </p:iterate>
                                  <p:childTnLst>
                                    <p:set>
                                      <p:cBhvr>
                                        <p:cTn id="29" fill="hold"/>
                                        <p:tgtEl>
                                          <p:spTgt spid="221"/>
                                        </p:tgtEl>
                                        <p:attrNameLst>
                                          <p:attrName>style.visibility</p:attrName>
                                        </p:attrNameLst>
                                      </p:cBhvr>
                                      <p:to>
                                        <p:strVal val="visible"/>
                                      </p:to>
                                    </p:set>
                                    <p:anim calcmode="lin" valueType="num">
                                      <p:cBhvr>
                                        <p:cTn id="30" dur="1750" fill="hold"/>
                                        <p:tgtEl>
                                          <p:spTgt spid="221"/>
                                        </p:tgtEl>
                                        <p:attrNameLst>
                                          <p:attrName>ppt_x</p:attrName>
                                        </p:attrNameLst>
                                      </p:cBhvr>
                                      <p:tavLst>
                                        <p:tav tm="0">
                                          <p:val>
                                            <p:strVal val="#ppt_x"/>
                                          </p:val>
                                        </p:tav>
                                        <p:tav tm="100000">
                                          <p:val>
                                            <p:strVal val="#ppt_x"/>
                                          </p:val>
                                        </p:tav>
                                      </p:tavLst>
                                    </p:anim>
                                    <p:anim calcmode="lin" valueType="num">
                                      <p:cBhvr>
                                        <p:cTn id="31" dur="1750" fill="hold"/>
                                        <p:tgtEl>
                                          <p:spTgt spid="221"/>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2" presetID="26" grpId="4" fill="hold">
                                  <p:stCondLst>
                                    <p:cond delay="0"/>
                                  </p:stCondLst>
                                  <p:iterate type="lt" backwards="0">
                                    <p:tmAbs val="0"/>
                                  </p:iterate>
                                  <p:childTnLst>
                                    <p:set>
                                      <p:cBhvr>
                                        <p:cTn id="35" fill="hold"/>
                                        <p:tgtEl>
                                          <p:spTgt spid="223"/>
                                        </p:tgtEl>
                                        <p:attrNameLst>
                                          <p:attrName>style.visibility</p:attrName>
                                        </p:attrNameLst>
                                      </p:cBhvr>
                                      <p:to>
                                        <p:strVal val="visible"/>
                                      </p:to>
                                    </p:set>
                                    <p:animEffect filter="wipe(down)" transition="in">
                                      <p:cBhvr>
                                        <p:cTn id="36" dur="580">
                                          <p:stCondLst>
                                            <p:cond delay="0"/>
                                          </p:stCondLst>
                                        </p:cTn>
                                        <p:tgtEl>
                                          <p:spTgt spid="223"/>
                                        </p:tgtEl>
                                      </p:cBhvr>
                                    </p:animEffect>
                                    <p:anim calcmode="lin" valueType="num">
                                      <p:cBhvr>
                                        <p:cTn id="37" dur="1822" fill="hold" tmFilter="0,0; 0.14,0.36; 0.43,0.73; 0.71,0.91; 1.0,1.0">
                                          <p:stCondLst>
                                            <p:cond delay="0"/>
                                          </p:stCondLst>
                                        </p:cTn>
                                        <p:tgtEl>
                                          <p:spTgt spid="223"/>
                                        </p:tgtEl>
                                        <p:attrNameLst>
                                          <p:attrName>ppt_x</p:attrName>
                                        </p:attrNameLst>
                                      </p:cBhvr>
                                      <p:tavLst>
                                        <p:tav tm="0">
                                          <p:val>
                                            <p:strVal val="#ppt_x-0.25"/>
                                          </p:val>
                                        </p:tav>
                                        <p:tav tm="100000">
                                          <p:val>
                                            <p:strVal val="#ppt_x"/>
                                          </p:val>
                                        </p:tav>
                                      </p:tavLst>
                                    </p:anim>
                                    <p:anim calcmode="lin" valueType="num">
                                      <p:cBhvr>
                                        <p:cTn id="38" dur="664" fill="hold" tmFilter="0.0,0.0; 0.25,0.07; 0.50,0.2; 0.75,0.467; 1.0,1.0">
                                          <p:stCondLst>
                                            <p:cond delay="0"/>
                                          </p:stCondLst>
                                        </p:cTn>
                                        <p:tgtEl>
                                          <p:spTgt spid="223"/>
                                        </p:tgtEl>
                                        <p:attrNameLst>
                                          <p:attrName>ppt_y</p:attrName>
                                        </p:attrNameLst>
                                      </p:cBhvr>
                                      <p:tavLst>
                                        <p:tav tm="0" fmla="#ppt_y-sin(pi*$)/3">
                                          <p:val>
                                            <p:fltVal val="0.5"/>
                                          </p:val>
                                        </p:tav>
                                        <p:tav tm="100000">
                                          <p:val>
                                            <p:fltVal val="1"/>
                                          </p:val>
                                        </p:tav>
                                      </p:tavLst>
                                    </p:anim>
                                    <p:anim calcmode="lin" valueType="num">
                                      <p:cBhvr>
                                        <p:cTn id="39" dur="664" fill="hold" tmFilter="0, 0; 0.125,0.2665; 0.25,0.4; 0.375,0.465; 0.5,0.5;  0.625,0.535; 0.75,0.6; 0.875,0.7335; 1,1">
                                          <p:stCondLst>
                                            <p:cond delay="664"/>
                                          </p:stCondLst>
                                        </p:cTn>
                                        <p:tgtEl>
                                          <p:spTgt spid="223"/>
                                        </p:tgtEl>
                                        <p:attrNameLst>
                                          <p:attrName>ppt_y</p:attrName>
                                        </p:attrNameLst>
                                      </p:cBhvr>
                                      <p:tavLst>
                                        <p:tav tm="0" fmla="#ppt_y-sin(pi*$)/9">
                                          <p:val>
                                            <p:fltVal val="0"/>
                                          </p:val>
                                        </p:tav>
                                        <p:tav tm="100000">
                                          <p:val>
                                            <p:fltVal val="1"/>
                                          </p:val>
                                        </p:tav>
                                      </p:tavLst>
                                    </p:anim>
                                    <p:anim calcmode="lin" valueType="num">
                                      <p:cBhvr>
                                        <p:cTn id="40" dur="332" fill="hold" tmFilter="0, 0; 0.125,0.2665; 0.25,0.4; 0.375,0.465; 0.5,0.5;  0.625,0.535; 0.75,0.6; 0.875,0.7335; 1,1">
                                          <p:stCondLst>
                                            <p:cond delay="1324"/>
                                          </p:stCondLst>
                                        </p:cTn>
                                        <p:tgtEl>
                                          <p:spTgt spid="223"/>
                                        </p:tgtEl>
                                        <p:attrNameLst>
                                          <p:attrName>ppt_y</p:attrName>
                                        </p:attrNameLst>
                                      </p:cBhvr>
                                      <p:tavLst>
                                        <p:tav tm="0" fmla="#ppt_y-sin(pi*$)/27">
                                          <p:val>
                                            <p:fltVal val="0"/>
                                          </p:val>
                                        </p:tav>
                                        <p:tav tm="100000">
                                          <p:val>
                                            <p:fltVal val="1"/>
                                          </p:val>
                                        </p:tav>
                                      </p:tavLst>
                                    </p:anim>
                                    <p:anim calcmode="lin" valueType="num">
                                      <p:cBhvr>
                                        <p:cTn id="41" dur="164" fill="hold" tmFilter="0, 0; 0.125,0.2665; 0.25,0.4; 0.375,0.465; 0.5,0.5;  0.625,0.535; 0.75,0.6; 0.875,0.7335; 1,1">
                                          <p:stCondLst>
                                            <p:cond delay="1656"/>
                                          </p:stCondLst>
                                        </p:cTn>
                                        <p:tgtEl>
                                          <p:spTgt spid="223"/>
                                        </p:tgtEl>
                                        <p:attrNameLst>
                                          <p:attrName>ppt_y</p:attrName>
                                        </p:attrNameLst>
                                      </p:cBhvr>
                                      <p:tavLst>
                                        <p:tav tm="0" fmla="#ppt_y-sin(pi*$)/81">
                                          <p:val>
                                            <p:fltVal val="0"/>
                                          </p:val>
                                        </p:tav>
                                        <p:tav tm="100000">
                                          <p:val>
                                            <p:fltVal val="1"/>
                                          </p:val>
                                        </p:tav>
                                      </p:tavLst>
                                    </p:anim>
                                    <p:animScale>
                                      <p:cBhvr>
                                        <p:cTn id="42" dur="26" fill="hold">
                                          <p:stCondLst>
                                            <p:cond delay="650"/>
                                          </p:stCondLst>
                                        </p:cTn>
                                        <p:tgtEl>
                                          <p:spTgt spid="223"/>
                                        </p:tgtEl>
                                      </p:cBhvr>
                                      <p:to x="100000" y="60000"/>
                                    </p:animScale>
                                    <p:animScale>
                                      <p:cBhvr>
                                        <p:cTn id="43" dur="166" decel="50000" fill="hold">
                                          <p:stCondLst>
                                            <p:cond delay="676"/>
                                          </p:stCondLst>
                                        </p:cTn>
                                        <p:tgtEl>
                                          <p:spTgt spid="223"/>
                                        </p:tgtEl>
                                      </p:cBhvr>
                                      <p:to x="100000" y="100000"/>
                                    </p:animScale>
                                    <p:animScale>
                                      <p:cBhvr>
                                        <p:cTn id="44" dur="26" decel="50000" fill="hold">
                                          <p:stCondLst>
                                            <p:cond delay="1312"/>
                                          </p:stCondLst>
                                        </p:cTn>
                                        <p:tgtEl>
                                          <p:spTgt spid="223"/>
                                        </p:tgtEl>
                                      </p:cBhvr>
                                      <p:to x="100000" y="80000"/>
                                    </p:animScale>
                                    <p:animScale>
                                      <p:cBhvr>
                                        <p:cTn id="45" dur="166" decel="50000" fill="hold">
                                          <p:stCondLst>
                                            <p:cond delay="1338"/>
                                          </p:stCondLst>
                                        </p:cTn>
                                        <p:tgtEl>
                                          <p:spTgt spid="223"/>
                                        </p:tgtEl>
                                      </p:cBhvr>
                                      <p:to x="100000" y="100000"/>
                                    </p:animScale>
                                    <p:animScale>
                                      <p:cBhvr>
                                        <p:cTn id="46" dur="26" decel="50000" fill="hold">
                                          <p:stCondLst>
                                            <p:cond delay="1642"/>
                                          </p:stCondLst>
                                        </p:cTn>
                                        <p:tgtEl>
                                          <p:spTgt spid="223"/>
                                        </p:tgtEl>
                                      </p:cBhvr>
                                      <p:to x="100000" y="90000"/>
                                    </p:animScale>
                                    <p:animScale>
                                      <p:cBhvr>
                                        <p:cTn id="47" dur="166" decel="50000" fill="hold">
                                          <p:stCondLst>
                                            <p:cond delay="1668"/>
                                          </p:stCondLst>
                                        </p:cTn>
                                        <p:tgtEl>
                                          <p:spTgt spid="223"/>
                                        </p:tgtEl>
                                      </p:cBhvr>
                                      <p:to x="100000" y="100000"/>
                                    </p:animScale>
                                    <p:animScale>
                                      <p:cBhvr>
                                        <p:cTn id="48" dur="26" decel="50000" fill="hold">
                                          <p:stCondLst>
                                            <p:cond delay="1808"/>
                                          </p:stCondLst>
                                        </p:cTn>
                                        <p:tgtEl>
                                          <p:spTgt spid="223"/>
                                        </p:tgtEl>
                                      </p:cBhvr>
                                      <p:to x="100000" y="95000"/>
                                    </p:animScale>
                                    <p:animScale>
                                      <p:cBhvr>
                                        <p:cTn id="49" dur="166" decel="50000" fill="hold">
                                          <p:stCondLst>
                                            <p:cond delay="1834"/>
                                          </p:stCondLst>
                                        </p:cTn>
                                        <p:tgtEl>
                                          <p:spTgt spid="223"/>
                                        </p:tgtEl>
                                      </p:cBhvr>
                                      <p:to x="100000" y="100000"/>
                                    </p:animScale>
                                  </p:childTnLst>
                                </p:cTn>
                              </p:par>
                            </p:childTnLst>
                          </p:cTn>
                        </p:par>
                        <p:par>
                          <p:cTn id="50" fill="hold">
                            <p:stCondLst>
                              <p:cond delay="2000"/>
                            </p:stCondLst>
                            <p:childTnLst>
                              <p:par>
                                <p:cTn id="51" presetClass="entr" nodeType="afterEffect" presetSubtype="1" presetID="2" grpId="5" fill="hold">
                                  <p:stCondLst>
                                    <p:cond delay="0"/>
                                  </p:stCondLst>
                                  <p:iterate type="el" backwards="0">
                                    <p:tmAbs val="0"/>
                                  </p:iterate>
                                  <p:childTnLst>
                                    <p:set>
                                      <p:cBhvr>
                                        <p:cTn id="52" fill="hold"/>
                                        <p:tgtEl>
                                          <p:spTgt spid="222"/>
                                        </p:tgtEl>
                                        <p:attrNameLst>
                                          <p:attrName>style.visibility</p:attrName>
                                        </p:attrNameLst>
                                      </p:cBhvr>
                                      <p:to>
                                        <p:strVal val="visible"/>
                                      </p:to>
                                    </p:set>
                                    <p:anim calcmode="lin" valueType="num">
                                      <p:cBhvr>
                                        <p:cTn id="53" dur="1750" fill="hold"/>
                                        <p:tgtEl>
                                          <p:spTgt spid="222"/>
                                        </p:tgtEl>
                                        <p:attrNameLst>
                                          <p:attrName>ppt_x</p:attrName>
                                        </p:attrNameLst>
                                      </p:cBhvr>
                                      <p:tavLst>
                                        <p:tav tm="0">
                                          <p:val>
                                            <p:strVal val="#ppt_x"/>
                                          </p:val>
                                        </p:tav>
                                        <p:tav tm="100000">
                                          <p:val>
                                            <p:strVal val="#ppt_x"/>
                                          </p:val>
                                        </p:tav>
                                      </p:tavLst>
                                    </p:anim>
                                    <p:anim calcmode="lin" valueType="num">
                                      <p:cBhvr>
                                        <p:cTn id="54" dur="1750" fill="hold"/>
                                        <p:tgtEl>
                                          <p:spTgt spid="22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2" presetID="26" grpId="6" fill="hold">
                                  <p:stCondLst>
                                    <p:cond delay="0"/>
                                  </p:stCondLst>
                                  <p:iterate type="lt" backwards="0">
                                    <p:tmAbs val="0"/>
                                  </p:iterate>
                                  <p:childTnLst>
                                    <p:set>
                                      <p:cBhvr>
                                        <p:cTn id="58" fill="hold"/>
                                        <p:tgtEl>
                                          <p:spTgt spid="225"/>
                                        </p:tgtEl>
                                        <p:attrNameLst>
                                          <p:attrName>style.visibility</p:attrName>
                                        </p:attrNameLst>
                                      </p:cBhvr>
                                      <p:to>
                                        <p:strVal val="visible"/>
                                      </p:to>
                                    </p:set>
                                    <p:animEffect filter="wipe(down)" transition="in">
                                      <p:cBhvr>
                                        <p:cTn id="59" dur="580">
                                          <p:stCondLst>
                                            <p:cond delay="0"/>
                                          </p:stCondLst>
                                        </p:cTn>
                                        <p:tgtEl>
                                          <p:spTgt spid="225"/>
                                        </p:tgtEl>
                                      </p:cBhvr>
                                    </p:animEffect>
                                    <p:anim calcmode="lin" valueType="num">
                                      <p:cBhvr>
                                        <p:cTn id="60" dur="1822" fill="hold" tmFilter="0,0; 0.14,0.36; 0.43,0.73; 0.71,0.91; 1.0,1.0">
                                          <p:stCondLst>
                                            <p:cond delay="0"/>
                                          </p:stCondLst>
                                        </p:cTn>
                                        <p:tgtEl>
                                          <p:spTgt spid="225"/>
                                        </p:tgtEl>
                                        <p:attrNameLst>
                                          <p:attrName>ppt_x</p:attrName>
                                        </p:attrNameLst>
                                      </p:cBhvr>
                                      <p:tavLst>
                                        <p:tav tm="0">
                                          <p:val>
                                            <p:strVal val="#ppt_x-0.25"/>
                                          </p:val>
                                        </p:tav>
                                        <p:tav tm="100000">
                                          <p:val>
                                            <p:strVal val="#ppt_x"/>
                                          </p:val>
                                        </p:tav>
                                      </p:tavLst>
                                    </p:anim>
                                    <p:anim calcmode="lin" valueType="num">
                                      <p:cBhvr>
                                        <p:cTn id="61" dur="664" fill="hold" tmFilter="0.0,0.0; 0.25,0.07; 0.50,0.2; 0.75,0.467; 1.0,1.0">
                                          <p:stCondLst>
                                            <p:cond delay="0"/>
                                          </p:stCondLst>
                                        </p:cTn>
                                        <p:tgtEl>
                                          <p:spTgt spid="225"/>
                                        </p:tgtEl>
                                        <p:attrNameLst>
                                          <p:attrName>ppt_y</p:attrName>
                                        </p:attrNameLst>
                                      </p:cBhvr>
                                      <p:tavLst>
                                        <p:tav tm="0" fmla="#ppt_y-sin(pi*$)/3">
                                          <p:val>
                                            <p:fltVal val="0.5"/>
                                          </p:val>
                                        </p:tav>
                                        <p:tav tm="100000">
                                          <p:val>
                                            <p:fltVal val="1"/>
                                          </p:val>
                                        </p:tav>
                                      </p:tavLst>
                                    </p:anim>
                                    <p:anim calcmode="lin" valueType="num">
                                      <p:cBhvr>
                                        <p:cTn id="62" dur="664" fill="hold" tmFilter="0, 0; 0.125,0.2665; 0.25,0.4; 0.375,0.465; 0.5,0.5;  0.625,0.535; 0.75,0.6; 0.875,0.7335; 1,1">
                                          <p:stCondLst>
                                            <p:cond delay="664"/>
                                          </p:stCondLst>
                                        </p:cTn>
                                        <p:tgtEl>
                                          <p:spTgt spid="225"/>
                                        </p:tgtEl>
                                        <p:attrNameLst>
                                          <p:attrName>ppt_y</p:attrName>
                                        </p:attrNameLst>
                                      </p:cBhvr>
                                      <p:tavLst>
                                        <p:tav tm="0" fmla="#ppt_y-sin(pi*$)/9">
                                          <p:val>
                                            <p:fltVal val="0"/>
                                          </p:val>
                                        </p:tav>
                                        <p:tav tm="100000">
                                          <p:val>
                                            <p:fltVal val="1"/>
                                          </p:val>
                                        </p:tav>
                                      </p:tavLst>
                                    </p:anim>
                                    <p:anim calcmode="lin" valueType="num">
                                      <p:cBhvr>
                                        <p:cTn id="63" dur="332" fill="hold" tmFilter="0, 0; 0.125,0.2665; 0.25,0.4; 0.375,0.465; 0.5,0.5;  0.625,0.535; 0.75,0.6; 0.875,0.7335; 1,1">
                                          <p:stCondLst>
                                            <p:cond delay="1324"/>
                                          </p:stCondLst>
                                        </p:cTn>
                                        <p:tgtEl>
                                          <p:spTgt spid="225"/>
                                        </p:tgtEl>
                                        <p:attrNameLst>
                                          <p:attrName>ppt_y</p:attrName>
                                        </p:attrNameLst>
                                      </p:cBhvr>
                                      <p:tavLst>
                                        <p:tav tm="0" fmla="#ppt_y-sin(pi*$)/27">
                                          <p:val>
                                            <p:fltVal val="0"/>
                                          </p:val>
                                        </p:tav>
                                        <p:tav tm="100000">
                                          <p:val>
                                            <p:fltVal val="1"/>
                                          </p:val>
                                        </p:tav>
                                      </p:tavLst>
                                    </p:anim>
                                    <p:anim calcmode="lin" valueType="num">
                                      <p:cBhvr>
                                        <p:cTn id="64" dur="164" fill="hold" tmFilter="0, 0; 0.125,0.2665; 0.25,0.4; 0.375,0.465; 0.5,0.5;  0.625,0.535; 0.75,0.6; 0.875,0.7335; 1,1">
                                          <p:stCondLst>
                                            <p:cond delay="1656"/>
                                          </p:stCondLst>
                                        </p:cTn>
                                        <p:tgtEl>
                                          <p:spTgt spid="225"/>
                                        </p:tgtEl>
                                        <p:attrNameLst>
                                          <p:attrName>ppt_y</p:attrName>
                                        </p:attrNameLst>
                                      </p:cBhvr>
                                      <p:tavLst>
                                        <p:tav tm="0" fmla="#ppt_y-sin(pi*$)/81">
                                          <p:val>
                                            <p:fltVal val="0"/>
                                          </p:val>
                                        </p:tav>
                                        <p:tav tm="100000">
                                          <p:val>
                                            <p:fltVal val="1"/>
                                          </p:val>
                                        </p:tav>
                                      </p:tavLst>
                                    </p:anim>
                                    <p:animScale>
                                      <p:cBhvr>
                                        <p:cTn id="65" dur="26" fill="hold">
                                          <p:stCondLst>
                                            <p:cond delay="650"/>
                                          </p:stCondLst>
                                        </p:cTn>
                                        <p:tgtEl>
                                          <p:spTgt spid="225"/>
                                        </p:tgtEl>
                                      </p:cBhvr>
                                      <p:to x="100000" y="60000"/>
                                    </p:animScale>
                                    <p:animScale>
                                      <p:cBhvr>
                                        <p:cTn id="66" dur="166" decel="50000" fill="hold">
                                          <p:stCondLst>
                                            <p:cond delay="676"/>
                                          </p:stCondLst>
                                        </p:cTn>
                                        <p:tgtEl>
                                          <p:spTgt spid="225"/>
                                        </p:tgtEl>
                                      </p:cBhvr>
                                      <p:to x="100000" y="100000"/>
                                    </p:animScale>
                                    <p:animScale>
                                      <p:cBhvr>
                                        <p:cTn id="67" dur="26" decel="50000" fill="hold">
                                          <p:stCondLst>
                                            <p:cond delay="1312"/>
                                          </p:stCondLst>
                                        </p:cTn>
                                        <p:tgtEl>
                                          <p:spTgt spid="225"/>
                                        </p:tgtEl>
                                      </p:cBhvr>
                                      <p:to x="100000" y="80000"/>
                                    </p:animScale>
                                    <p:animScale>
                                      <p:cBhvr>
                                        <p:cTn id="68" dur="166" decel="50000" fill="hold">
                                          <p:stCondLst>
                                            <p:cond delay="1338"/>
                                          </p:stCondLst>
                                        </p:cTn>
                                        <p:tgtEl>
                                          <p:spTgt spid="225"/>
                                        </p:tgtEl>
                                      </p:cBhvr>
                                      <p:to x="100000" y="100000"/>
                                    </p:animScale>
                                    <p:animScale>
                                      <p:cBhvr>
                                        <p:cTn id="69" dur="26" decel="50000" fill="hold">
                                          <p:stCondLst>
                                            <p:cond delay="1642"/>
                                          </p:stCondLst>
                                        </p:cTn>
                                        <p:tgtEl>
                                          <p:spTgt spid="225"/>
                                        </p:tgtEl>
                                      </p:cBhvr>
                                      <p:to x="100000" y="90000"/>
                                    </p:animScale>
                                    <p:animScale>
                                      <p:cBhvr>
                                        <p:cTn id="70" dur="166" decel="50000" fill="hold">
                                          <p:stCondLst>
                                            <p:cond delay="1668"/>
                                          </p:stCondLst>
                                        </p:cTn>
                                        <p:tgtEl>
                                          <p:spTgt spid="225"/>
                                        </p:tgtEl>
                                      </p:cBhvr>
                                      <p:to x="100000" y="100000"/>
                                    </p:animScale>
                                    <p:animScale>
                                      <p:cBhvr>
                                        <p:cTn id="71" dur="26" decel="50000" fill="hold">
                                          <p:stCondLst>
                                            <p:cond delay="1808"/>
                                          </p:stCondLst>
                                        </p:cTn>
                                        <p:tgtEl>
                                          <p:spTgt spid="225"/>
                                        </p:tgtEl>
                                      </p:cBhvr>
                                      <p:to x="100000" y="95000"/>
                                    </p:animScale>
                                    <p:animScale>
                                      <p:cBhvr>
                                        <p:cTn id="72" dur="166" decel="50000" fill="hold">
                                          <p:stCondLst>
                                            <p:cond delay="1834"/>
                                          </p:stCondLst>
                                        </p:cTn>
                                        <p:tgtEl>
                                          <p:spTgt spid="225"/>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2" grpId="5"/>
      <p:bldP build="whole" bldLvl="1" animBg="1" rev="0" advAuto="0" spid="225" grpId="6"/>
      <p:bldP build="whole" bldLvl="1" animBg="1" rev="0" advAuto="0" spid="221" grpId="3"/>
      <p:bldP build="whole" bldLvl="1" animBg="1" rev="0" advAuto="0" spid="220" grpId="1"/>
      <p:bldP build="whole" bldLvl="1" animBg="1" rev="0" advAuto="0" spid="224" grpId="2"/>
      <p:bldP build="whole" bldLvl="1" animBg="1" rev="0" advAuto="0" spid="223" grpId="4"/>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