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jpeg" ContentType="image/jpeg"/>
  <Override PartName="/ppt/notesSlides/notesSlide6.xml" ContentType="application/vnd.openxmlformats-officedocument.presentationml.notesSlid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r>
              <a:t>Most of us want a comfortable and easy life, but this is atypical–especially if God is in our lives. Actually, many of us, especially in our expectations, we really want something more than average–we want success.</a:t>
            </a:r>
          </a:p>
          <a:p>
            <a:pPr/>
            <a:r>
              <a:t>Jacob and Joseph both met up with great ups and downs in life but not for the same reasons. The commonality is that God was working in both of them, but Jacob’s down process was where he was learning he needed God and to live God’s ways (recognize God’s ways are best - not deceiving). Joseph, however, met great periods of trouble for his faith to be proved and tested. Jacob suffered extra because of his sin but Joseph to prove his character through suffering, but both had the same direction of equipped for service. Jacob had angel experiences to bring hope and guidance but Joseph had to look at his circumstances to see God’s blessings (though he had gift of dreams).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a:r>
              <a:t>Our spiritual journey perhaps is composed of 80% energy spent on character improvement, at least in our younger Christian lives, and 20% service. God wants us close to Him but without change, we will not be able to effectively serve Him. God can work out all the flaws but hopefully with less stubbornness than Jacob had!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lnSpc>
                <a:spcPct val="100000"/>
              </a:lnSpc>
              <a:defRPr sz="2000">
                <a:latin typeface="Lucida Grande"/>
                <a:ea typeface="Lucida Grande"/>
                <a:cs typeface="Lucida Grande"/>
                <a:sym typeface="Lucida Grande"/>
              </a:defRPr>
            </a:pPr>
            <a:r>
              <a:t>The Payback (Gen 31:38-41)</a:t>
            </a:r>
          </a:p>
          <a:p>
            <a:pPr>
              <a:lnSpc>
                <a:spcPct val="100000"/>
              </a:lnSpc>
              <a:defRPr sz="2000">
                <a:latin typeface="Lucida Grande"/>
                <a:ea typeface="Lucida Grande"/>
                <a:cs typeface="Lucida Grande"/>
                <a:sym typeface="Lucida Grande"/>
              </a:defRPr>
            </a:pPr>
            <a:r>
              <a:t>Twenty years service</a:t>
            </a:r>
          </a:p>
          <a:p>
            <a:pPr>
              <a:lnSpc>
                <a:spcPct val="100000"/>
              </a:lnSpc>
              <a:defRPr sz="2000">
                <a:latin typeface="Lucida Grande"/>
                <a:ea typeface="Lucida Grande"/>
                <a:cs typeface="Lucida Grande"/>
                <a:sym typeface="Lucida Grande"/>
              </a:defRPr>
            </a:pPr>
            <a:r>
              <a:t>   14 years for two daughters</a:t>
            </a:r>
          </a:p>
          <a:p>
            <a:pPr>
              <a:lnSpc>
                <a:spcPct val="100000"/>
              </a:lnSpc>
              <a:defRPr sz="2000">
                <a:latin typeface="Lucida Grande"/>
                <a:ea typeface="Lucida Grande"/>
                <a:cs typeface="Lucida Grande"/>
                <a:sym typeface="Lucida Grande"/>
              </a:defRPr>
            </a:pPr>
            <a:r>
              <a:t>     6 years for the flock</a:t>
            </a:r>
          </a:p>
          <a:p>
            <a:pPr>
              <a:lnSpc>
                <a:spcPct val="100000"/>
              </a:lnSpc>
              <a:defRPr sz="2000">
                <a:latin typeface="Lucida Grande"/>
                <a:ea typeface="Lucida Grande"/>
                <a:cs typeface="Lucida Grande"/>
                <a:sym typeface="Lucida Grande"/>
              </a:defRPr>
            </a:pPr>
            <a:r>
              <a:t>No animal miscarrying</a:t>
            </a:r>
          </a:p>
          <a:p>
            <a:pPr>
              <a:lnSpc>
                <a:spcPct val="100000"/>
              </a:lnSpc>
              <a:defRPr sz="2000">
                <a:latin typeface="Lucida Grande"/>
                <a:ea typeface="Lucida Grande"/>
                <a:cs typeface="Lucida Grande"/>
                <a:sym typeface="Lucida Grande"/>
              </a:defRPr>
            </a:pPr>
            <a:r>
              <a:t>Have not eaten Laban’s food</a:t>
            </a:r>
          </a:p>
          <a:p>
            <a:pPr>
              <a:lnSpc>
                <a:spcPct val="100000"/>
              </a:lnSpc>
              <a:defRPr sz="2000">
                <a:latin typeface="Lucida Grande"/>
                <a:ea typeface="Lucida Grande"/>
                <a:cs typeface="Lucida Grande"/>
                <a:sym typeface="Lucida Grande"/>
              </a:defRPr>
            </a:pPr>
            <a:r>
              <a:t>Bore loss of lost sheep</a:t>
            </a:r>
          </a:p>
          <a:p>
            <a:pPr>
              <a:lnSpc>
                <a:spcPct val="100000"/>
              </a:lnSpc>
              <a:defRPr sz="2000">
                <a:latin typeface="Lucida Grande"/>
                <a:ea typeface="Lucida Grande"/>
                <a:cs typeface="Lucida Grande"/>
                <a:sym typeface="Lucida Grande"/>
              </a:defRPr>
            </a:pPr>
            <a:r>
              <a:t>Bore loss of stolen sheep</a:t>
            </a:r>
          </a:p>
          <a:p>
            <a:pPr>
              <a:lnSpc>
                <a:spcPct val="100000"/>
              </a:lnSpc>
              <a:defRPr sz="2000">
                <a:latin typeface="Lucida Grande"/>
                <a:ea typeface="Lucida Grande"/>
                <a:cs typeface="Lucida Grande"/>
                <a:sym typeface="Lucida Grande"/>
              </a:defRPr>
            </a:pPr>
            <a:r>
              <a:t>Changed wages ten times</a:t>
            </a:r>
          </a:p>
          <a:p>
            <a:pPr>
              <a:lnSpc>
                <a:spcPct val="100000"/>
              </a:lnSpc>
              <a:defRPr sz="2000">
                <a:latin typeface="Lucida Grande"/>
                <a:ea typeface="Lucida Grande"/>
                <a:cs typeface="Lucida Grande"/>
                <a:sym typeface="Lucida Grande"/>
              </a:defRPr>
            </a:pPr>
            <a:r>
              <a:t>Overpowering heat by day</a:t>
            </a:r>
          </a:p>
          <a:p>
            <a:pPr>
              <a:lnSpc>
                <a:spcPct val="100000"/>
              </a:lnSpc>
              <a:defRPr sz="2000">
                <a:latin typeface="Lucida Grande"/>
                <a:ea typeface="Lucida Grande"/>
                <a:cs typeface="Lucida Grande"/>
                <a:sym typeface="Lucida Grande"/>
              </a:defRPr>
            </a:pPr>
            <a:r>
              <a:t>Frost at night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a:r>
              <a:t>Worldly aggressiveness and biblical aggressiveness are similar but have significant differences. What are they?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Can we really change? Parts of us cannot, but our character can thanks to God’s amazing sanctifying grace! Though having a religious background, Jacob typified the world: a deceiver, greedy, and hardened. God, however, was working through his life to cultivate the seed of faith planted twenty years ago at Bethel.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lnSpc>
                <a:spcPct val="100000"/>
              </a:lnSpc>
              <a:defRPr sz="2000">
                <a:latin typeface="Lucida Grande"/>
                <a:ea typeface="Lucida Grande"/>
                <a:cs typeface="Lucida Grande"/>
                <a:sym typeface="Lucida Grande"/>
              </a:defRPr>
            </a:pPr>
            <a:r>
              <a:t>What is one thing you find surprising in Genesis 31-32? Why?</a:t>
            </a:r>
          </a:p>
          <a:p>
            <a:pPr>
              <a:lnSpc>
                <a:spcPct val="100000"/>
              </a:lnSpc>
              <a:defRPr sz="2000">
                <a:latin typeface="Lucida Grande"/>
                <a:ea typeface="Lucida Grande"/>
                <a:cs typeface="Lucida Grande"/>
                <a:sym typeface="Lucida Grande"/>
              </a:defRPr>
            </a:pPr>
            <a:r>
              <a:t>How do you respond in crisis times?</a:t>
            </a:r>
          </a:p>
          <a:p>
            <a:pPr>
              <a:lnSpc>
                <a:spcPct val="100000"/>
              </a:lnSpc>
              <a:defRPr sz="2000">
                <a:latin typeface="Lucida Grande"/>
                <a:ea typeface="Lucida Grande"/>
                <a:cs typeface="Lucida Grande"/>
                <a:sym typeface="Lucida Grande"/>
              </a:defRPr>
            </a:pPr>
            <a:r>
              <a:t>How is worldly aggressiveness different from biblical aggressiveness? Give specific examples.</a:t>
            </a:r>
          </a:p>
          <a:p>
            <a:pPr>
              <a:lnSpc>
                <a:spcPct val="100000"/>
              </a:lnSpc>
              <a:defRPr sz="2000">
                <a:latin typeface="Lucida Grande"/>
                <a:ea typeface="Lucida Grande"/>
                <a:cs typeface="Lucida Grande"/>
                <a:sym typeface="Lucida Grande"/>
              </a:defRPr>
            </a:pPr>
            <a:r>
              <a:t>Name 2 or 3 traits that have bad and good aspects:  e.g. stubbornness &lt;&gt; tenacity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p:nvPr>
            <p:ph type="title"/>
          </p:nvPr>
        </p:nvSpPr>
        <p:spPr>
          <a:xfrm>
            <a:off x="1535305" y="124048"/>
            <a:ext cx="11469495" cy="735435"/>
          </a:xfrm>
          <a:prstGeom prst="rect">
            <a:avLst/>
          </a:prstGeom>
        </p:spPr>
        <p:txBody>
          <a:bodyPr/>
          <a:lstStyle>
            <a:lvl1pPr>
              <a:defRPr sz="4400"/>
            </a:lvl1pPr>
          </a:lstStyle>
          <a:p>
            <a:pPr/>
            <a:r>
              <a:t>Title Text</a:t>
            </a:r>
          </a:p>
        </p:txBody>
      </p:sp>
      <p:sp>
        <p:nvSpPr>
          <p:cNvPr id="14"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1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16"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47" sz="2100">
                <a:solidFill>
                  <a:srgbClr val="FFFFFF"/>
                </a:solidFill>
                <a:latin typeface="Goudy Old Style"/>
                <a:ea typeface="Goudy Old Style"/>
                <a:cs typeface="Goudy Old Style"/>
                <a:sym typeface="Goudy Old Style"/>
              </a:defRPr>
            </a:pPr>
            <a:r>
              <a:t>GENESIS</a:t>
            </a:r>
          </a:p>
          <a:p>
            <a:pPr defTabSz="457200">
              <a:defRPr b="1" cap="all" spc="147" sz="2100">
                <a:solidFill>
                  <a:srgbClr val="FFFFFF"/>
                </a:solidFill>
                <a:latin typeface="Goudy Old Style"/>
                <a:ea typeface="Goudy Old Style"/>
                <a:cs typeface="Goudy Old Style"/>
                <a:sym typeface="Goudy Old Style"/>
              </a:defRPr>
            </a:pPr>
            <a:r>
              <a:t>31-32</a:t>
            </a:r>
          </a:p>
        </p:txBody>
      </p:sp>
      <p:sp>
        <p:nvSpPr>
          <p:cNvPr id="17" name="The Making of a Man of God"/>
          <p:cNvSpPr txBox="1"/>
          <p:nvPr/>
        </p:nvSpPr>
        <p:spPr>
          <a:xfrm>
            <a:off x="0" y="6009080"/>
            <a:ext cx="1573599"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2600">
                <a:solidFill>
                  <a:srgbClr val="DCDEE0"/>
                </a:solidFill>
                <a:latin typeface="Gill Sans"/>
                <a:ea typeface="Gill Sans"/>
                <a:cs typeface="Gill Sans"/>
                <a:sym typeface="Gill Sans"/>
              </a:defRPr>
            </a:lvl1pPr>
          </a:lstStyle>
          <a:p>
            <a:pPr/>
            <a:r>
              <a:t>The Making of a Man of God </a:t>
            </a:r>
          </a:p>
        </p:txBody>
      </p:sp>
      <p:sp>
        <p:nvSpPr>
          <p:cNvPr id="18"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33" name="Title Text"/>
          <p:cNvSpPr txBox="1"/>
          <p:nvPr>
            <p:ph type="title"/>
          </p:nvPr>
        </p:nvSpPr>
        <p:spPr>
          <a:xfrm>
            <a:off x="1270000" y="1638300"/>
            <a:ext cx="10464800" cy="3302000"/>
          </a:xfrm>
          <a:prstGeom prst="rect">
            <a:avLst/>
          </a:prstGeom>
        </p:spPr>
        <p:txBody>
          <a:bodyPr anchor="b"/>
          <a:lstStyle/>
          <a:p>
            <a:pPr/>
            <a:r>
              <a:t>Title Text</a:t>
            </a:r>
          </a:p>
        </p:txBody>
      </p:sp>
      <p:sp>
        <p:nvSpPr>
          <p:cNvPr id="34"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45" name="The Making of a Man of God"/>
          <p:cNvSpPr txBox="1"/>
          <p:nvPr/>
        </p:nvSpPr>
        <p:spPr>
          <a:xfrm>
            <a:off x="402989" y="5359493"/>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The Making of a Man of God </a:t>
            </a:r>
          </a:p>
        </p:txBody>
      </p:sp>
      <p:sp>
        <p:nvSpPr>
          <p:cNvPr id="46"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47" name="NASB"/>
          <p:cNvSpPr txBox="1"/>
          <p:nvPr/>
        </p:nvSpPr>
        <p:spPr>
          <a:xfrm>
            <a:off x="-1448098" y="8991600"/>
            <a:ext cx="4406901" cy="762000"/>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200">
                <a:solidFill>
                  <a:srgbClr val="FFFFFF"/>
                </a:solidFill>
                <a:latin typeface="Goudy Old Style"/>
                <a:ea typeface="Goudy Old Style"/>
                <a:cs typeface="Goudy Old Style"/>
                <a:sym typeface="Goudy Old Style"/>
              </a:defRPr>
            </a:lvl1pPr>
          </a:lstStyle>
          <a:p>
            <a:pPr/>
            <a:r>
              <a:t>NASB</a:t>
            </a:r>
          </a:p>
        </p:txBody>
      </p:sp>
      <p:sp>
        <p:nvSpPr>
          <p:cNvPr id="48" name="31-32"/>
          <p:cNvSpPr txBox="1"/>
          <p:nvPr/>
        </p:nvSpPr>
        <p:spPr>
          <a:xfrm>
            <a:off x="2151831" y="2133548"/>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31-32</a:t>
            </a:r>
          </a:p>
        </p:txBody>
      </p:sp>
      <p:sp>
        <p:nvSpPr>
          <p:cNvPr id="49" name="A Penetrating Look at Jacob’s Life"/>
          <p:cNvSpPr txBox="1"/>
          <p:nvPr/>
        </p:nvSpPr>
        <p:spPr>
          <a:xfrm>
            <a:off x="1564130" y="7262281"/>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A Penetrating Look at Jacob’s Life</a:t>
            </a:r>
          </a:p>
        </p:txBody>
      </p:sp>
      <p:grpSp>
        <p:nvGrpSpPr>
          <p:cNvPr id="53" name="Group"/>
          <p:cNvGrpSpPr/>
          <p:nvPr/>
        </p:nvGrpSpPr>
        <p:grpSpPr>
          <a:xfrm>
            <a:off x="1095692" y="176453"/>
            <a:ext cx="10813416" cy="708931"/>
            <a:chOff x="0" y="0"/>
            <a:chExt cx="10813414" cy="708930"/>
          </a:xfrm>
        </p:grpSpPr>
        <p:sp>
          <p:nvSpPr>
            <p:cNvPr id="50"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latin typeface="Goudy Old Style"/>
                  <a:ea typeface="Goudy Old Style"/>
                  <a:cs typeface="Goudy Old Style"/>
                  <a:sym typeface="Goudy Old Style"/>
                </a:defRPr>
              </a:lvl1pPr>
            </a:lstStyle>
            <a:p>
              <a:pPr/>
              <a:r>
                <a:t>The Book of Foundations</a:t>
              </a:r>
            </a:p>
          </p:txBody>
        </p:sp>
        <p:sp>
          <p:nvSpPr>
            <p:cNvPr id="51"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52"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fade" transition="in">
                                      <p:cBhvr>
                                        <p:cTn id="7" dur="3250"/>
                                        <p:tgtEl>
                                          <p:spTgt spid="45"/>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49"/>
                                        </p:tgtEl>
                                        <p:attrNameLst>
                                          <p:attrName>style.visibility</p:attrName>
                                        </p:attrNameLst>
                                      </p:cBhvr>
                                      <p:to>
                                        <p:strVal val="visible"/>
                                      </p:to>
                                    </p:set>
                                    <p:animEffect filter="fade" transition="in">
                                      <p:cBhvr>
                                        <p:cTn id="11" dur="325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1"/>
      <p:bldP build="whole" bldLvl="1" animBg="1" rev="0" advAuto="0" spid="49"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24 Then Jacob was left alone, and a man wrestled with him until daybreak. 25 And when he saw that he had not prevailed against him, he touched the socket of his thigh; so the socket of Jacob’s thigh was dislocated while he wrestled with him. 26 Then he said, “Let me go, for the dawn is breaking.” But he said, “I will not let you go unless you bless me.” 27 So he said to him, “What is your name?” And he said, “Jacob.” 28 And he said, “Your name shall no longer be Jacob, but Israel; for you have striven with God and with men and have prevailed.” 29 Then Jacob asked him and said, “Please tell me your name.” But he said, “Why is it that you ask my name?” And he blessed him there. 30 So Jacob named the place Peniel, for he said, “I have seen God face to face, yet my life has been preserved.” 31 Now the sun rose upon him just as he crossed over Penuel, and he was limping on his thigh. 32 Therefore, to this day the sons of Israel do not eat the sinew of the hip which is on the socket of the thigh, because he touched the socket of Jacob’s thigh in the sinew of the hip” (Genesis 32:24-32)."/>
          <p:cNvSpPr txBox="1"/>
          <p:nvPr/>
        </p:nvSpPr>
        <p:spPr>
          <a:xfrm>
            <a:off x="1851041" y="1713584"/>
            <a:ext cx="10838024" cy="78740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800"/>
              </a:spcBef>
              <a:defRPr sz="2800"/>
            </a:pPr>
            <a:r>
              <a:t>“24 Then </a:t>
            </a:r>
            <a:r>
              <a:rPr b="1">
                <a:latin typeface="Helvetica"/>
                <a:ea typeface="Helvetica"/>
                <a:cs typeface="Helvetica"/>
                <a:sym typeface="Helvetica"/>
              </a:rPr>
              <a:t>Jacob was left alone, and a man wrestled with him until daybreak</a:t>
            </a:r>
            <a:r>
              <a:t>. </a:t>
            </a:r>
            <a:r>
              <a:rPr b="1">
                <a:solidFill>
                  <a:srgbClr val="916911"/>
                </a:solidFill>
                <a:effectLst>
                  <a:outerShdw sx="100000" sy="100000" kx="0" ky="0" algn="b" rotWithShape="0" blurRad="0" dist="12700" dir="18900000">
                    <a:srgbClr val="000000">
                      <a:alpha val="30000"/>
                    </a:srgbClr>
                  </a:outerShdw>
                </a:effectLst>
                <a:latin typeface="Helvetica"/>
                <a:ea typeface="Helvetica"/>
                <a:cs typeface="Helvetica"/>
                <a:sym typeface="Helvetica"/>
              </a:rPr>
              <a:t>25 And when he saw that he had not prevailed against him, he touched the socket of his thigh; so the socket of Jacob’s thigh was dislocated while he wrestled with him. 26 Then he said, “Let me go, for the dawn is breaking.” But he said, “I will not let you go unless you bless me.” 27 So he said to him, “What is your name?” And he said, “Jacob.”</a:t>
            </a:r>
            <a:r>
              <a:rPr b="1">
                <a:solidFill>
                  <a:schemeClr val="accent5">
                    <a:hueOff val="-522602"/>
                    <a:satOff val="-6700"/>
                    <a:lumOff val="-22320"/>
                  </a:schemeClr>
                </a:solidFill>
                <a:effectLst>
                  <a:outerShdw sx="100000" sy="100000" kx="0" ky="0" algn="b" rotWithShape="0" blurRad="0" dist="12700" dir="18900000">
                    <a:srgbClr val="000000">
                      <a:alpha val="30000"/>
                    </a:srgbClr>
                  </a:outerShdw>
                </a:effectLst>
                <a:latin typeface="Helvetica"/>
                <a:ea typeface="Helvetica"/>
                <a:cs typeface="Helvetica"/>
                <a:sym typeface="Helvetica"/>
              </a:rPr>
              <a:t> </a:t>
            </a:r>
            <a:r>
              <a:rPr b="1">
                <a:solidFill>
                  <a:schemeClr val="accent5">
                    <a:hueOff val="-176146"/>
                    <a:satOff val="3665"/>
                    <a:lumOff val="-13986"/>
                  </a:schemeClr>
                </a:solidFill>
                <a:effectLst>
                  <a:outerShdw sx="100000" sy="100000" kx="0" ky="0" algn="b" rotWithShape="0" blurRad="0" dist="12700" dir="18900000">
                    <a:srgbClr val="000000">
                      <a:alpha val="30000"/>
                    </a:srgbClr>
                  </a:outerShdw>
                </a:effectLst>
                <a:latin typeface="Helvetica"/>
                <a:ea typeface="Helvetica"/>
                <a:cs typeface="Helvetica"/>
                <a:sym typeface="Helvetica"/>
              </a:rPr>
              <a:t>28 And he said, “Your name shall no longer be Jacob, but Israel; for you have striven with God and with men and have prevailed.”</a:t>
            </a:r>
            <a:r>
              <a:rPr b="1">
                <a:solidFill>
                  <a:srgbClr val="916911"/>
                </a:solidFill>
                <a:effectLst>
                  <a:outerShdw sx="100000" sy="100000" kx="0" ky="0" algn="b" rotWithShape="0" blurRad="0" dist="12700" dir="18900000">
                    <a:srgbClr val="000000">
                      <a:alpha val="30000"/>
                    </a:srgbClr>
                  </a:outerShdw>
                </a:effectLst>
                <a:latin typeface="Helvetica"/>
                <a:ea typeface="Helvetica"/>
                <a:cs typeface="Helvetica"/>
                <a:sym typeface="Helvetica"/>
              </a:rPr>
              <a:t> 29 Then Jacob asked him and said, “Please tell me your name.” But he said, “Why is it that you ask my name?” And he blessed him there. 30 So Jacob named the place Peniel, for he said, “I have seen God face to face, yet my life has been preserved.”</a:t>
            </a:r>
            <a:r>
              <a:t> 31 Now the sun rose upon him just as he crossed over Penuel, and he was limping on his thigh. 32 Therefore, to this day the sons of Israel do not eat the sinew of the hip which is on the socket of the thigh, because he touched the socket of Jacob’s thigh in the sinew of the hip” (Genesis 32:24-32).</a:t>
            </a:r>
          </a:p>
        </p:txBody>
      </p:sp>
      <p:sp>
        <p:nvSpPr>
          <p:cNvPr id="129" name="2) Jacob’s Humbled and Changed Life 32:24-32"/>
          <p:cNvSpPr txBox="1"/>
          <p:nvPr>
            <p:ph type="title"/>
          </p:nvPr>
        </p:nvSpPr>
        <p:spPr>
          <a:prstGeom prst="rect">
            <a:avLst/>
          </a:prstGeom>
        </p:spPr>
        <p:txBody>
          <a:bodyPr/>
          <a:lstStyle/>
          <a:p>
            <a:pPr/>
            <a:r>
              <a:t>2) Jacob’s Humbled and Changed Life 32:24-32</a:t>
            </a:r>
          </a:p>
        </p:txBody>
      </p:sp>
      <p:sp>
        <p:nvSpPr>
          <p:cNvPr id="130" name="Jacob’s Meeting with God - Peniel  (32:24-32)"/>
          <p:cNvSpPr txBox="1"/>
          <p:nvPr/>
        </p:nvSpPr>
        <p:spPr>
          <a:xfrm>
            <a:off x="2007498" y="996787"/>
            <a:ext cx="1052511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4200"/>
              </a:spcBef>
              <a:defRPr b="1" sz="3400" u="sng">
                <a:latin typeface="Helvetica"/>
                <a:ea typeface="Helvetica"/>
                <a:cs typeface="Helvetica"/>
                <a:sym typeface="Helvetica"/>
              </a:defRPr>
            </a:lvl1pPr>
          </a:lstStyle>
          <a:p>
            <a:pPr/>
            <a:r>
              <a:t>Jacob’s Meeting with God - Peniel  (32:24-32)</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strips(downRight)" transition="in">
                                      <p:cBhvr>
                                        <p:cTn id="7" dur="1750"/>
                                        <p:tgtEl>
                                          <p:spTgt spid="128"/>
                                        </p:tgtEl>
                                      </p:cBhvr>
                                    </p:animEffect>
                                  </p:childTnLst>
                                </p:cTn>
                              </p:par>
                            </p:childTnLst>
                          </p:cTn>
                        </p:par>
                        <p:par>
                          <p:cTn id="8" fill="hold">
                            <p:stCondLst>
                              <p:cond delay="1750"/>
                            </p:stCondLst>
                            <p:childTnLst>
                              <p:par>
                                <p:cTn id="9" presetClass="entr" nodeType="afterEffect" presetSubtype="2" presetID="2" grpId="2" fill="hold">
                                  <p:stCondLst>
                                    <p:cond delay="0"/>
                                  </p:stCondLst>
                                  <p:iterate type="lt" backwards="0">
                                    <p:tmAbs val="0"/>
                                  </p:iterate>
                                  <p:childTnLst>
                                    <p:set>
                                      <p:cBhvr>
                                        <p:cTn id="10" fill="hold"/>
                                        <p:tgtEl>
                                          <p:spTgt spid="130">
                                            <p:bg/>
                                          </p:spTgt>
                                        </p:tgtEl>
                                        <p:attrNameLst>
                                          <p:attrName>style.visibility</p:attrName>
                                        </p:attrNameLst>
                                      </p:cBhvr>
                                      <p:to>
                                        <p:strVal val="visible"/>
                                      </p:to>
                                    </p:set>
                                    <p:anim calcmode="lin" valueType="num">
                                      <p:cBhvr>
                                        <p:cTn id="11" dur="2000" fill="hold"/>
                                        <p:tgtEl>
                                          <p:spTgt spid="130">
                                            <p:bg/>
                                          </p:spTgt>
                                        </p:tgtEl>
                                        <p:attrNameLst>
                                          <p:attrName>ppt_x</p:attrName>
                                        </p:attrNameLst>
                                      </p:cBhvr>
                                      <p:tavLst>
                                        <p:tav tm="0">
                                          <p:val>
                                            <p:strVal val="1+#ppt_w/2"/>
                                          </p:val>
                                        </p:tav>
                                        <p:tav tm="100000">
                                          <p:val>
                                            <p:strVal val="#ppt_x"/>
                                          </p:val>
                                        </p:tav>
                                      </p:tavLst>
                                    </p:anim>
                                    <p:anim calcmode="lin" valueType="num">
                                      <p:cBhvr>
                                        <p:cTn id="12" dur="2000" fill="hold"/>
                                        <p:tgtEl>
                                          <p:spTgt spid="130">
                                            <p:bg/>
                                          </p:spTgt>
                                        </p:tgtEl>
                                        <p:attrNameLst>
                                          <p:attrName>ppt_y</p:attrName>
                                        </p:attrNameLst>
                                      </p:cBhvr>
                                      <p:tavLst>
                                        <p:tav tm="0">
                                          <p:val>
                                            <p:strVal val="#ppt_y"/>
                                          </p:val>
                                        </p:tav>
                                        <p:tav tm="100000">
                                          <p:val>
                                            <p:strVal val="#ppt_y"/>
                                          </p:val>
                                        </p:tav>
                                      </p:tavLst>
                                    </p:anim>
                                  </p:childTnLst>
                                </p:cTn>
                              </p:par>
                              <p:par>
                                <p:cTn id="13" presetClass="entr" nodeType="withEffect" presetSubtype="2" presetID="2" grpId="2" fill="hold">
                                  <p:stCondLst>
                                    <p:cond delay="0"/>
                                  </p:stCondLst>
                                  <p:iterate type="lt" backwards="0">
                                    <p:tmAbs val="0"/>
                                  </p:iterate>
                                  <p:childTnLst>
                                    <p:set>
                                      <p:cBhvr>
                                        <p:cTn id="14" fill="hold"/>
                                        <p:tgtEl>
                                          <p:spTgt spid="130">
                                            <p:txEl>
                                              <p:pRg st="0" end="0"/>
                                            </p:txEl>
                                          </p:spTgt>
                                        </p:tgtEl>
                                        <p:attrNameLst>
                                          <p:attrName>style.visibility</p:attrName>
                                        </p:attrNameLst>
                                      </p:cBhvr>
                                      <p:to>
                                        <p:strVal val="visible"/>
                                      </p:to>
                                    </p:set>
                                    <p:anim calcmode="lin" valueType="num">
                                      <p:cBhvr>
                                        <p:cTn id="15" dur="2000" fill="hold"/>
                                        <p:tgtEl>
                                          <p:spTgt spid="130">
                                            <p:txEl>
                                              <p:pRg st="0" end="0"/>
                                            </p:txEl>
                                          </p:spTgt>
                                        </p:tgtEl>
                                        <p:attrNameLst>
                                          <p:attrName>ppt_x</p:attrName>
                                        </p:attrNameLst>
                                      </p:cBhvr>
                                      <p:tavLst>
                                        <p:tav tm="0">
                                          <p:val>
                                            <p:strVal val="1+#ppt_w/2"/>
                                          </p:val>
                                        </p:tav>
                                        <p:tav tm="100000">
                                          <p:val>
                                            <p:strVal val="#ppt_x"/>
                                          </p:val>
                                        </p:tav>
                                      </p:tavLst>
                                    </p:anim>
                                    <p:anim calcmode="lin" valueType="num">
                                      <p:cBhvr>
                                        <p:cTn id="16" dur="2000" fill="hold"/>
                                        <p:tgtEl>
                                          <p:spTgt spid="1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0" grpId="2"/>
      <p:bldP build="whole" bldLvl="1" animBg="1" rev="0" advAuto="0" spid="12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Four wrestling matches"/>
          <p:cNvSpPr txBox="1"/>
          <p:nvPr/>
        </p:nvSpPr>
        <p:spPr>
          <a:xfrm>
            <a:off x="1801431" y="989012"/>
            <a:ext cx="1052511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4200"/>
              </a:spcBef>
              <a:defRPr b="1" sz="3400" u="sng">
                <a:latin typeface="Helvetica"/>
                <a:ea typeface="Helvetica"/>
                <a:cs typeface="Helvetica"/>
                <a:sym typeface="Helvetica"/>
              </a:defRPr>
            </a:lvl1pPr>
          </a:lstStyle>
          <a:p>
            <a:pPr/>
            <a:r>
              <a:t>Four wrestling matches</a:t>
            </a:r>
          </a:p>
        </p:txBody>
      </p:sp>
      <p:sp>
        <p:nvSpPr>
          <p:cNvPr id="133" name="C) God’s Life Interruptions (Genesis 31-32)"/>
          <p:cNvSpPr txBox="1"/>
          <p:nvPr>
            <p:ph type="title"/>
          </p:nvPr>
        </p:nvSpPr>
        <p:spPr>
          <a:xfrm>
            <a:off x="1535305" y="124048"/>
            <a:ext cx="9467847" cy="735435"/>
          </a:xfrm>
          <a:prstGeom prst="rect">
            <a:avLst/>
          </a:prstGeom>
        </p:spPr>
        <p:txBody>
          <a:bodyPr/>
          <a:lstStyle>
            <a:lvl1pPr defTabSz="560831">
              <a:defRPr sz="4224"/>
            </a:lvl1pPr>
          </a:lstStyle>
          <a:p>
            <a:pPr/>
            <a:r>
              <a:t>C) God’s Life Interruptions (Genesis 31-32)</a:t>
            </a:r>
          </a:p>
        </p:txBody>
      </p:sp>
      <p:sp>
        <p:nvSpPr>
          <p:cNvPr id="134" name="Lost all with Esau - ran away empty-handed…"/>
          <p:cNvSpPr txBox="1"/>
          <p:nvPr/>
        </p:nvSpPr>
        <p:spPr>
          <a:xfrm>
            <a:off x="2322317" y="1961987"/>
            <a:ext cx="9774098" cy="377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99722" indent="-599722" algn="l">
              <a:spcBef>
                <a:spcPts val="4200"/>
              </a:spcBef>
              <a:buSzPct val="100000"/>
              <a:buAutoNum type="arabicParenBoth" startAt="1"/>
              <a:defRPr b="1" sz="3400">
                <a:latin typeface="Helvetica"/>
                <a:ea typeface="Helvetica"/>
                <a:cs typeface="Helvetica"/>
                <a:sym typeface="Helvetica"/>
              </a:defRPr>
            </a:pPr>
            <a:r>
              <a:t>Lost all with Esau - ran away empty-handed</a:t>
            </a:r>
          </a:p>
          <a:p>
            <a:pPr marL="599722" indent="-599722" algn="l">
              <a:spcBef>
                <a:spcPts val="4200"/>
              </a:spcBef>
              <a:buSzPct val="100000"/>
              <a:buAutoNum type="arabicParenBoth" startAt="1"/>
              <a:defRPr b="1" sz="3400">
                <a:latin typeface="Helvetica"/>
                <a:ea typeface="Helvetica"/>
                <a:cs typeface="Helvetica"/>
                <a:sym typeface="Helvetica"/>
              </a:defRPr>
            </a:pPr>
            <a:r>
              <a:t>Managed to get away from Laban thanks to God’s help</a:t>
            </a:r>
          </a:p>
          <a:p>
            <a:pPr marL="599722" indent="-599722" algn="l">
              <a:spcBef>
                <a:spcPts val="4200"/>
              </a:spcBef>
              <a:buSzPct val="100000"/>
              <a:buAutoNum type="arabicParenBoth" startAt="1"/>
              <a:defRPr b="1" sz="3400">
                <a:latin typeface="Helvetica"/>
                <a:ea typeface="Helvetica"/>
                <a:cs typeface="Helvetica"/>
                <a:sym typeface="Helvetica"/>
              </a:defRPr>
            </a:pPr>
            <a:r>
              <a:t>His coming match with Esau - </a:t>
            </a:r>
            <a:br/>
            <a:r>
              <a:t>might lose everything- even his life</a:t>
            </a:r>
          </a:p>
        </p:txBody>
      </p:sp>
      <p:grpSp>
        <p:nvGrpSpPr>
          <p:cNvPr id="139" name="Group"/>
          <p:cNvGrpSpPr/>
          <p:nvPr/>
        </p:nvGrpSpPr>
        <p:grpSpPr>
          <a:xfrm>
            <a:off x="8403027" y="3742776"/>
            <a:ext cx="4548178" cy="3467354"/>
            <a:chOff x="0" y="0"/>
            <a:chExt cx="4548177" cy="3467353"/>
          </a:xfrm>
        </p:grpSpPr>
        <p:sp>
          <p:nvSpPr>
            <p:cNvPr id="135" name="Rounded Rectangle"/>
            <p:cNvSpPr/>
            <p:nvPr/>
          </p:nvSpPr>
          <p:spPr>
            <a:xfrm>
              <a:off x="474680" y="2197353"/>
              <a:ext cx="3811408" cy="1270001"/>
            </a:xfrm>
            <a:prstGeom prst="roundRect">
              <a:avLst>
                <a:gd name="adj" fmla="val 150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nvGrpSpPr>
            <p:cNvPr id="138" name="Group"/>
            <p:cNvGrpSpPr/>
            <p:nvPr/>
          </p:nvGrpSpPr>
          <p:grpSpPr>
            <a:xfrm>
              <a:off x="-1" y="-1"/>
              <a:ext cx="4548179" cy="3403855"/>
              <a:chOff x="0" y="0"/>
              <a:chExt cx="4548177" cy="3403853"/>
            </a:xfrm>
          </p:grpSpPr>
          <p:sp>
            <p:nvSpPr>
              <p:cNvPr id="136" name="Shape"/>
              <p:cNvSpPr/>
              <p:nvPr/>
            </p:nvSpPr>
            <p:spPr>
              <a:xfrm flipH="1" rot="16060192">
                <a:off x="353956" y="-263293"/>
                <a:ext cx="1961071" cy="2591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26" y="0"/>
                    </a:moveTo>
                    <a:lnTo>
                      <a:pt x="0" y="7786"/>
                    </a:lnTo>
                    <a:lnTo>
                      <a:pt x="2310" y="7786"/>
                    </a:lnTo>
                    <a:cubicBezTo>
                      <a:pt x="2310" y="7809"/>
                      <a:pt x="2309" y="7833"/>
                      <a:pt x="2309" y="7856"/>
                    </a:cubicBezTo>
                    <a:cubicBezTo>
                      <a:pt x="2309" y="9899"/>
                      <a:pt x="2496" y="14494"/>
                      <a:pt x="5053" y="17410"/>
                    </a:cubicBezTo>
                    <a:cubicBezTo>
                      <a:pt x="7610" y="20325"/>
                      <a:pt x="18898" y="21600"/>
                      <a:pt x="21599" y="21600"/>
                    </a:cubicBezTo>
                    <a:lnTo>
                      <a:pt x="21600" y="21600"/>
                    </a:lnTo>
                    <a:lnTo>
                      <a:pt x="21600" y="18866"/>
                    </a:lnTo>
                    <a:lnTo>
                      <a:pt x="21599" y="18866"/>
                    </a:lnTo>
                    <a:cubicBezTo>
                      <a:pt x="19896" y="18866"/>
                      <a:pt x="9945" y="18295"/>
                      <a:pt x="8041" y="15874"/>
                    </a:cubicBezTo>
                    <a:cubicBezTo>
                      <a:pt x="6137" y="13454"/>
                      <a:pt x="5921" y="9144"/>
                      <a:pt x="5921" y="7856"/>
                    </a:cubicBezTo>
                    <a:cubicBezTo>
                      <a:pt x="5921" y="7832"/>
                      <a:pt x="5923" y="7809"/>
                      <a:pt x="5923" y="7786"/>
                    </a:cubicBezTo>
                    <a:cubicBezTo>
                      <a:pt x="6311" y="7786"/>
                      <a:pt x="6698" y="7786"/>
                      <a:pt x="7086" y="7786"/>
                    </a:cubicBezTo>
                    <a:cubicBezTo>
                      <a:pt x="7473" y="7786"/>
                      <a:pt x="7914" y="8208"/>
                      <a:pt x="8302" y="8208"/>
                    </a:cubicBezTo>
                    <a:lnTo>
                      <a:pt x="6126"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37" name="(4) Wrestles with the Angel of God"/>
              <p:cNvSpPr txBox="1"/>
              <p:nvPr/>
            </p:nvSpPr>
            <p:spPr>
              <a:xfrm>
                <a:off x="576279" y="2260853"/>
                <a:ext cx="3971899"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indent="0" algn="l">
                  <a:spcBef>
                    <a:spcPts val="4200"/>
                  </a:spcBef>
                  <a:defRPr b="1" sz="3400">
                    <a:latin typeface="Helvetica"/>
                    <a:ea typeface="Helvetica"/>
                    <a:cs typeface="Helvetica"/>
                    <a:sym typeface="Helvetica"/>
                  </a:defRPr>
                </a:pPr>
                <a:r>
                  <a:t>(4) Wrestles with the Angel of God</a:t>
                </a:r>
              </a:p>
            </p:txBody>
          </p:sp>
        </p:grpSp>
      </p:grpSp>
      <p:sp>
        <p:nvSpPr>
          <p:cNvPr id="140" name="“I am a  crumb and deserve to lose everything!”"/>
          <p:cNvSpPr txBox="1"/>
          <p:nvPr/>
        </p:nvSpPr>
        <p:spPr>
          <a:xfrm>
            <a:off x="3027526" y="5940129"/>
            <a:ext cx="5614742" cy="111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3300">
                <a:latin typeface="Helvetica"/>
                <a:ea typeface="Helvetica"/>
                <a:cs typeface="Helvetica"/>
                <a:sym typeface="Helvetica"/>
              </a:defRPr>
            </a:lvl1pPr>
          </a:lstStyle>
          <a:p>
            <a:pPr/>
            <a:r>
              <a:t>“I am a  crumb and deserve to lose everything!”</a:t>
            </a:r>
          </a:p>
        </p:txBody>
      </p:sp>
      <p:sp>
        <p:nvSpPr>
          <p:cNvPr id="141" name="“I have nothing apart from God’s grace!”"/>
          <p:cNvSpPr txBox="1"/>
          <p:nvPr/>
        </p:nvSpPr>
        <p:spPr>
          <a:xfrm>
            <a:off x="8642267" y="7569103"/>
            <a:ext cx="4282288" cy="111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3300">
                <a:latin typeface="Helvetica"/>
                <a:ea typeface="Helvetica"/>
                <a:cs typeface="Helvetica"/>
                <a:sym typeface="Helvetica"/>
              </a:defRPr>
            </a:lvl1pPr>
          </a:lstStyle>
          <a:p>
            <a:pPr/>
            <a:r>
              <a:t>“I have nothing apart from God’s grace!”</a:t>
            </a:r>
          </a:p>
        </p:txBody>
      </p:sp>
      <p:sp>
        <p:nvSpPr>
          <p:cNvPr id="142" name="Manipulators must learn the lesson that only what God rightly provides is good."/>
          <p:cNvSpPr txBox="1"/>
          <p:nvPr/>
        </p:nvSpPr>
        <p:spPr>
          <a:xfrm>
            <a:off x="1801431" y="8127903"/>
            <a:ext cx="5077046" cy="1435101"/>
          </a:xfrm>
          <a:prstGeom prst="rect">
            <a:avLst/>
          </a:prstGeom>
          <a:blipFill>
            <a:blip r:embed="rId3"/>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900">
                <a:solidFill>
                  <a:srgbClr val="FFFFFF"/>
                </a:solidFill>
              </a:defRPr>
            </a:lvl1pPr>
          </a:lstStyle>
          <a:p>
            <a:pPr/>
            <a:r>
              <a:t>Manipulators must learn the lesson that only what God rightly provides is good.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34">
                                            <p:bg/>
                                          </p:spTgt>
                                        </p:tgtEl>
                                        <p:attrNameLst>
                                          <p:attrName>style.visibility</p:attrName>
                                        </p:attrNameLst>
                                      </p:cBhvr>
                                      <p:to>
                                        <p:strVal val="visible"/>
                                      </p:to>
                                    </p:set>
                                    <p:anim calcmode="lin" valueType="num">
                                      <p:cBhvr>
                                        <p:cTn id="13" dur="2000" fill="hold"/>
                                        <p:tgtEl>
                                          <p:spTgt spid="134">
                                            <p:bg/>
                                          </p:spTgt>
                                        </p:tgtEl>
                                        <p:attrNameLst>
                                          <p:attrName>ppt_x</p:attrName>
                                        </p:attrNameLst>
                                      </p:cBhvr>
                                      <p:tavLst>
                                        <p:tav tm="0">
                                          <p:val>
                                            <p:strVal val="0-#ppt_w/2"/>
                                          </p:val>
                                        </p:tav>
                                        <p:tav tm="100000">
                                          <p:val>
                                            <p:strVal val="#ppt_x"/>
                                          </p:val>
                                        </p:tav>
                                      </p:tavLst>
                                    </p:anim>
                                    <p:anim calcmode="lin" valueType="num">
                                      <p:cBhvr>
                                        <p:cTn id="14" dur="2000" fill="hold"/>
                                        <p:tgtEl>
                                          <p:spTgt spid="134">
                                            <p:bg/>
                                          </p:spTgt>
                                        </p:tgtEl>
                                        <p:attrNameLst>
                                          <p:attrName>ppt_y</p:attrName>
                                        </p:attrNameLst>
                                      </p:cBhvr>
                                      <p:tavLst>
                                        <p:tav tm="0">
                                          <p:val>
                                            <p:strVal val="#ppt_y"/>
                                          </p:val>
                                        </p:tav>
                                        <p:tav tm="100000">
                                          <p:val>
                                            <p:strVal val="#ppt_y"/>
                                          </p:val>
                                        </p:tav>
                                      </p:tavLst>
                                    </p:anim>
                                  </p:childTnLst>
                                </p:cTn>
                              </p:par>
                              <p:par>
                                <p:cTn id="15" presetClass="entr" nodeType="withEffect" presetSubtype="8" presetID="2" grpId="2" fill="hold">
                                  <p:stCondLst>
                                    <p:cond delay="0"/>
                                  </p:stCondLst>
                                  <p:iterate type="el" backwards="0">
                                    <p:tmAbs val="0"/>
                                  </p:iterate>
                                  <p:childTnLst>
                                    <p:set>
                                      <p:cBhvr>
                                        <p:cTn id="16" fill="hold"/>
                                        <p:tgtEl>
                                          <p:spTgt spid="134">
                                            <p:txEl>
                                              <p:pRg st="0" end="0"/>
                                            </p:txEl>
                                          </p:spTgt>
                                        </p:tgtEl>
                                        <p:attrNameLst>
                                          <p:attrName>style.visibility</p:attrName>
                                        </p:attrNameLst>
                                      </p:cBhvr>
                                      <p:to>
                                        <p:strVal val="visible"/>
                                      </p:to>
                                    </p:set>
                                    <p:anim calcmode="lin" valueType="num">
                                      <p:cBhvr>
                                        <p:cTn id="17" dur="2000" fill="hold"/>
                                        <p:tgtEl>
                                          <p:spTgt spid="134">
                                            <p:txEl>
                                              <p:pRg st="0" end="0"/>
                                            </p:txEl>
                                          </p:spTgt>
                                        </p:tgtEl>
                                        <p:attrNameLst>
                                          <p:attrName>ppt_x</p:attrName>
                                        </p:attrNameLst>
                                      </p:cBhvr>
                                      <p:tavLst>
                                        <p:tav tm="0">
                                          <p:val>
                                            <p:strVal val="0-#ppt_w/2"/>
                                          </p:val>
                                        </p:tav>
                                        <p:tav tm="100000">
                                          <p:val>
                                            <p:strVal val="#ppt_x"/>
                                          </p:val>
                                        </p:tav>
                                      </p:tavLst>
                                    </p:anim>
                                    <p:anim calcmode="lin" valueType="num">
                                      <p:cBhvr>
                                        <p:cTn id="18" dur="2000" fill="hold"/>
                                        <p:tgtEl>
                                          <p:spTgt spid="1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2" fill="hold">
                                  <p:stCondLst>
                                    <p:cond delay="0"/>
                                  </p:stCondLst>
                                  <p:iterate type="el" backwards="0">
                                    <p:tmAbs val="0"/>
                                  </p:iterate>
                                  <p:childTnLst>
                                    <p:set>
                                      <p:cBhvr>
                                        <p:cTn id="22" fill="hold"/>
                                        <p:tgtEl>
                                          <p:spTgt spid="134">
                                            <p:txEl>
                                              <p:pRg st="1" end="1"/>
                                            </p:txEl>
                                          </p:spTgt>
                                        </p:tgtEl>
                                        <p:attrNameLst>
                                          <p:attrName>style.visibility</p:attrName>
                                        </p:attrNameLst>
                                      </p:cBhvr>
                                      <p:to>
                                        <p:strVal val="visible"/>
                                      </p:to>
                                    </p:set>
                                    <p:anim calcmode="lin" valueType="num">
                                      <p:cBhvr>
                                        <p:cTn id="23" dur="2000" fill="hold"/>
                                        <p:tgtEl>
                                          <p:spTgt spid="134">
                                            <p:txEl>
                                              <p:pRg st="1" end="1"/>
                                            </p:txEl>
                                          </p:spTgt>
                                        </p:tgtEl>
                                        <p:attrNameLst>
                                          <p:attrName>ppt_x</p:attrName>
                                        </p:attrNameLst>
                                      </p:cBhvr>
                                      <p:tavLst>
                                        <p:tav tm="0">
                                          <p:val>
                                            <p:strVal val="0-#ppt_w/2"/>
                                          </p:val>
                                        </p:tav>
                                        <p:tav tm="100000">
                                          <p:val>
                                            <p:strVal val="#ppt_x"/>
                                          </p:val>
                                        </p:tav>
                                      </p:tavLst>
                                    </p:anim>
                                    <p:anim calcmode="lin" valueType="num">
                                      <p:cBhvr>
                                        <p:cTn id="24" dur="2000" fill="hold"/>
                                        <p:tgtEl>
                                          <p:spTgt spid="1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2" fill="hold">
                                  <p:stCondLst>
                                    <p:cond delay="0"/>
                                  </p:stCondLst>
                                  <p:iterate type="el" backwards="0">
                                    <p:tmAbs val="0"/>
                                  </p:iterate>
                                  <p:childTnLst>
                                    <p:set>
                                      <p:cBhvr>
                                        <p:cTn id="28" fill="hold"/>
                                        <p:tgtEl>
                                          <p:spTgt spid="134">
                                            <p:txEl>
                                              <p:pRg st="2" end="2"/>
                                            </p:txEl>
                                          </p:spTgt>
                                        </p:tgtEl>
                                        <p:attrNameLst>
                                          <p:attrName>style.visibility</p:attrName>
                                        </p:attrNameLst>
                                      </p:cBhvr>
                                      <p:to>
                                        <p:strVal val="visible"/>
                                      </p:to>
                                    </p:set>
                                    <p:anim calcmode="lin" valueType="num">
                                      <p:cBhvr>
                                        <p:cTn id="29" dur="2000" fill="hold"/>
                                        <p:tgtEl>
                                          <p:spTgt spid="134">
                                            <p:txEl>
                                              <p:pRg st="2" end="2"/>
                                            </p:txEl>
                                          </p:spTgt>
                                        </p:tgtEl>
                                        <p:attrNameLst>
                                          <p:attrName>ppt_x</p:attrName>
                                        </p:attrNameLst>
                                      </p:cBhvr>
                                      <p:tavLst>
                                        <p:tav tm="0">
                                          <p:val>
                                            <p:strVal val="0-#ppt_w/2"/>
                                          </p:val>
                                        </p:tav>
                                        <p:tav tm="100000">
                                          <p:val>
                                            <p:strVal val="#ppt_x"/>
                                          </p:val>
                                        </p:tav>
                                      </p:tavLst>
                                    </p:anim>
                                    <p:anim calcmode="lin" valueType="num">
                                      <p:cBhvr>
                                        <p:cTn id="30" dur="2000" fill="hold"/>
                                        <p:tgtEl>
                                          <p:spTgt spid="1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3" fill="hold">
                                  <p:stCondLst>
                                    <p:cond delay="0"/>
                                  </p:stCondLst>
                                  <p:iterate type="el" backwards="0">
                                    <p:tmAbs val="0"/>
                                  </p:iterate>
                                  <p:childTnLst>
                                    <p:set>
                                      <p:cBhvr>
                                        <p:cTn id="34" fill="hold"/>
                                        <p:tgtEl>
                                          <p:spTgt spid="140"/>
                                        </p:tgtEl>
                                        <p:attrNameLst>
                                          <p:attrName>style.visibility</p:attrName>
                                        </p:attrNameLst>
                                      </p:cBhvr>
                                      <p:to>
                                        <p:strVal val="visible"/>
                                      </p:to>
                                    </p:set>
                                    <p:anim calcmode="lin" valueType="num">
                                      <p:cBhvr>
                                        <p:cTn id="35" dur="750" fill="hold"/>
                                        <p:tgtEl>
                                          <p:spTgt spid="140"/>
                                        </p:tgtEl>
                                        <p:attrNameLst>
                                          <p:attrName>ppt_w</p:attrName>
                                        </p:attrNameLst>
                                      </p:cBhvr>
                                      <p:tavLst>
                                        <p:tav tm="0">
                                          <p:val>
                                            <p:fltVal val="0"/>
                                          </p:val>
                                        </p:tav>
                                        <p:tav tm="100000">
                                          <p:val>
                                            <p:strVal val="#ppt_w"/>
                                          </p:val>
                                        </p:tav>
                                      </p:tavLst>
                                    </p:anim>
                                    <p:anim calcmode="lin" valueType="num">
                                      <p:cBhvr>
                                        <p:cTn id="36" dur="750" fill="hold"/>
                                        <p:tgtEl>
                                          <p:spTgt spid="14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4" fill="hold">
                                  <p:stCondLst>
                                    <p:cond delay="0"/>
                                  </p:stCondLst>
                                  <p:iterate type="el" backwards="0">
                                    <p:tmAbs val="0"/>
                                  </p:iterate>
                                  <p:childTnLst>
                                    <p:set>
                                      <p:cBhvr>
                                        <p:cTn id="40" fill="hold"/>
                                        <p:tgtEl>
                                          <p:spTgt spid="141"/>
                                        </p:tgtEl>
                                        <p:attrNameLst>
                                          <p:attrName>style.visibility</p:attrName>
                                        </p:attrNameLst>
                                      </p:cBhvr>
                                      <p:to>
                                        <p:strVal val="visible"/>
                                      </p:to>
                                    </p:set>
                                    <p:anim calcmode="lin" valueType="num">
                                      <p:cBhvr>
                                        <p:cTn id="41" dur="750" fill="hold"/>
                                        <p:tgtEl>
                                          <p:spTgt spid="141"/>
                                        </p:tgtEl>
                                        <p:attrNameLst>
                                          <p:attrName>ppt_w</p:attrName>
                                        </p:attrNameLst>
                                      </p:cBhvr>
                                      <p:tavLst>
                                        <p:tav tm="0">
                                          <p:val>
                                            <p:fltVal val="0"/>
                                          </p:val>
                                        </p:tav>
                                        <p:tav tm="100000">
                                          <p:val>
                                            <p:strVal val="#ppt_w"/>
                                          </p:val>
                                        </p:tav>
                                      </p:tavLst>
                                    </p:anim>
                                    <p:anim calcmode="lin" valueType="num">
                                      <p:cBhvr>
                                        <p:cTn id="42" dur="750" fill="hold"/>
                                        <p:tgtEl>
                                          <p:spTgt spid="14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9" presetID="18" grpId="5" fill="hold">
                                  <p:stCondLst>
                                    <p:cond delay="0"/>
                                  </p:stCondLst>
                                  <p:iterate type="el" backwards="0">
                                    <p:tmAbs val="0"/>
                                  </p:iterate>
                                  <p:childTnLst>
                                    <p:set>
                                      <p:cBhvr>
                                        <p:cTn id="46" fill="hold"/>
                                        <p:tgtEl>
                                          <p:spTgt spid="139"/>
                                        </p:tgtEl>
                                        <p:attrNameLst>
                                          <p:attrName>style.visibility</p:attrName>
                                        </p:attrNameLst>
                                      </p:cBhvr>
                                      <p:to>
                                        <p:strVal val="visible"/>
                                      </p:to>
                                    </p:set>
                                    <p:animEffect filter="strips(upLeft)" transition="in">
                                      <p:cBhvr>
                                        <p:cTn id="47" dur="2500"/>
                                        <p:tgtEl>
                                          <p:spTgt spid="139"/>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 presetID="2" grpId="6" fill="hold">
                                  <p:stCondLst>
                                    <p:cond delay="0"/>
                                  </p:stCondLst>
                                  <p:iterate type="el" backwards="0">
                                    <p:tmAbs val="0"/>
                                  </p:iterate>
                                  <p:childTnLst>
                                    <p:set>
                                      <p:cBhvr>
                                        <p:cTn id="51" fill="hold"/>
                                        <p:tgtEl>
                                          <p:spTgt spid="142"/>
                                        </p:tgtEl>
                                        <p:attrNameLst>
                                          <p:attrName>style.visibility</p:attrName>
                                        </p:attrNameLst>
                                      </p:cBhvr>
                                      <p:to>
                                        <p:strVal val="visible"/>
                                      </p:to>
                                    </p:set>
                                    <p:anim calcmode="lin" valueType="num">
                                      <p:cBhvr>
                                        <p:cTn id="52" dur="2500" fill="hold"/>
                                        <p:tgtEl>
                                          <p:spTgt spid="142"/>
                                        </p:tgtEl>
                                        <p:attrNameLst>
                                          <p:attrName>ppt_x</p:attrName>
                                        </p:attrNameLst>
                                      </p:cBhvr>
                                      <p:tavLst>
                                        <p:tav tm="0">
                                          <p:val>
                                            <p:strVal val="#ppt_x"/>
                                          </p:val>
                                        </p:tav>
                                        <p:tav tm="100000">
                                          <p:val>
                                            <p:strVal val="#ppt_x"/>
                                          </p:val>
                                        </p:tav>
                                      </p:tavLst>
                                    </p:anim>
                                    <p:anim calcmode="lin" valueType="num">
                                      <p:cBhvr>
                                        <p:cTn id="53" dur="2500" fill="hold"/>
                                        <p:tgtEl>
                                          <p:spTgt spid="1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P build="whole" bldLvl="1" animBg="1" rev="0" advAuto="0" spid="141" grpId="4"/>
      <p:bldP build="p" bldLvl="5" animBg="1" rev="0" advAuto="0" spid="134" grpId="2"/>
      <p:bldP build="whole" bldLvl="1" animBg="1" rev="0" advAuto="0" spid="142" grpId="6"/>
      <p:bldP build="whole" bldLvl="1" animBg="1" rev="0" advAuto="0" spid="140" grpId="3"/>
      <p:bldP build="whole" bldLvl="1" animBg="1" rev="0" advAuto="0" spid="139" grpId="5"/>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0F0D14"/>
            </a:gs>
            <a:gs pos="77291">
              <a:srgbClr val="86772A"/>
            </a:gs>
            <a:gs pos="100000">
              <a:srgbClr val="FEE241"/>
            </a:gs>
          </a:gsLst>
          <a:path path="circle">
            <a:fillToRect l="50000" t="50000" r="50000" b="50000"/>
          </a:path>
        </a:gradFill>
      </p:bgPr>
    </p:bg>
    <p:spTree>
      <p:nvGrpSpPr>
        <p:cNvPr id="1" name=""/>
        <p:cNvGrpSpPr/>
        <p:nvPr/>
      </p:nvGrpSpPr>
      <p:grpSpPr>
        <a:xfrm>
          <a:off x="0" y="0"/>
          <a:ext cx="0" cy="0"/>
          <a:chOff x="0" y="0"/>
          <a:chExt cx="0" cy="0"/>
        </a:xfrm>
      </p:grpSpPr>
      <p:sp>
        <p:nvSpPr>
          <p:cNvPr id="144" name="C) God’s Life Interruptions (Genesis 31-32)"/>
          <p:cNvSpPr txBox="1"/>
          <p:nvPr>
            <p:ph type="title"/>
          </p:nvPr>
        </p:nvSpPr>
        <p:spPr>
          <a:xfrm>
            <a:off x="1535305" y="124048"/>
            <a:ext cx="9934190" cy="736601"/>
          </a:xfrm>
          <a:prstGeom prst="rect">
            <a:avLst/>
          </a:prstGeom>
        </p:spPr>
        <p:txBody>
          <a:bodyPr/>
          <a:lstStyle>
            <a:lvl1pPr>
              <a:defRPr>
                <a:solidFill>
                  <a:srgbClr val="DCDEE0"/>
                </a:solidFill>
              </a:defRPr>
            </a:lvl1pPr>
          </a:lstStyle>
          <a:p>
            <a:pPr/>
            <a:r>
              <a:t>C) God’s Life Interruptions (Genesis 31-32)</a:t>
            </a:r>
          </a:p>
        </p:txBody>
      </p:sp>
      <p:sp>
        <p:nvSpPr>
          <p:cNvPr id="145" name="An Intense Struggle (31:1-21)…"/>
          <p:cNvSpPr txBox="1"/>
          <p:nvPr/>
        </p:nvSpPr>
        <p:spPr>
          <a:xfrm>
            <a:off x="1952835" y="2143943"/>
            <a:ext cx="8254765" cy="69989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lgn="l">
              <a:spcBef>
                <a:spcPts val="4900"/>
              </a:spcBef>
              <a:buSzPct val="65000"/>
              <a:buChar char="•"/>
              <a:defRPr sz="3500">
                <a:solidFill>
                  <a:srgbClr val="DCDEE0"/>
                </a:solidFill>
                <a:latin typeface="+mj-lt"/>
                <a:ea typeface="+mj-ea"/>
                <a:cs typeface="+mj-cs"/>
                <a:sym typeface="Helvetica Condensed Medium"/>
              </a:defRPr>
            </a:pPr>
            <a:r>
              <a:t>An Intense Struggle (31:1-21)</a:t>
            </a:r>
          </a:p>
          <a:p>
            <a:pPr marL="228600" indent="-228600" algn="l">
              <a:spcBef>
                <a:spcPts val="4900"/>
              </a:spcBef>
              <a:buSzPct val="65000"/>
              <a:buChar char="•"/>
              <a:defRPr sz="3500">
                <a:solidFill>
                  <a:srgbClr val="DCDEE0"/>
                </a:solidFill>
                <a:latin typeface="+mj-lt"/>
                <a:ea typeface="+mj-ea"/>
                <a:cs typeface="+mj-cs"/>
                <a:sym typeface="Helvetica Condensed Medium"/>
              </a:defRPr>
            </a:pPr>
            <a:r>
              <a:t>Realizing God’s grace (31:22-42)</a:t>
            </a:r>
          </a:p>
          <a:p>
            <a:pPr marL="228600" indent="-228600" algn="l">
              <a:spcBef>
                <a:spcPts val="4900"/>
              </a:spcBef>
              <a:buSzPct val="65000"/>
              <a:buChar char="•"/>
              <a:defRPr sz="3500">
                <a:solidFill>
                  <a:srgbClr val="DCDEE0"/>
                </a:solidFill>
                <a:latin typeface="+mj-lt"/>
                <a:ea typeface="+mj-ea"/>
                <a:cs typeface="+mj-cs"/>
                <a:sym typeface="Helvetica Condensed Medium"/>
              </a:defRPr>
            </a:pPr>
            <a:r>
              <a:t>Willing to make peace (31:43-55)</a:t>
            </a:r>
          </a:p>
          <a:p>
            <a:pPr marL="228600" indent="-228600" algn="l">
              <a:spcBef>
                <a:spcPts val="4900"/>
              </a:spcBef>
              <a:buSzPct val="65000"/>
              <a:buChar char="•"/>
              <a:defRPr sz="3500">
                <a:solidFill>
                  <a:srgbClr val="DCDEE0"/>
                </a:solidFill>
                <a:latin typeface="+mj-lt"/>
                <a:ea typeface="+mj-ea"/>
                <a:cs typeface="+mj-cs"/>
                <a:sym typeface="Helvetica Condensed Medium"/>
              </a:defRPr>
            </a:pPr>
            <a:r>
              <a:t>New spiritual insight (32:1-2)</a:t>
            </a:r>
          </a:p>
          <a:p>
            <a:pPr marL="228600" indent="-228600" algn="l">
              <a:spcBef>
                <a:spcPts val="4900"/>
              </a:spcBef>
              <a:buSzPct val="65000"/>
              <a:buChar char="•"/>
              <a:defRPr sz="3500">
                <a:solidFill>
                  <a:srgbClr val="DCDEE0"/>
                </a:solidFill>
                <a:latin typeface="+mj-lt"/>
                <a:ea typeface="+mj-ea"/>
                <a:cs typeface="+mj-cs"/>
                <a:sym typeface="Helvetica Condensed Medium"/>
              </a:defRPr>
            </a:pPr>
            <a:r>
              <a:t>Facing deeper conviction (32:3-12)</a:t>
            </a:r>
          </a:p>
          <a:p>
            <a:pPr marL="228600" indent="-228600" algn="l">
              <a:spcBef>
                <a:spcPts val="4900"/>
              </a:spcBef>
              <a:buSzPct val="65000"/>
              <a:buChar char="•"/>
              <a:defRPr sz="3500">
                <a:solidFill>
                  <a:srgbClr val="DCDEE0"/>
                </a:solidFill>
                <a:latin typeface="+mj-lt"/>
                <a:ea typeface="+mj-ea"/>
                <a:cs typeface="+mj-cs"/>
                <a:sym typeface="Helvetica Condensed Medium"/>
              </a:defRPr>
            </a:pPr>
            <a:r>
              <a:t>Making restoration for wrongs (32:13-23)</a:t>
            </a:r>
          </a:p>
          <a:p>
            <a:pPr marL="228600" indent="-228600" algn="l">
              <a:spcBef>
                <a:spcPts val="4900"/>
              </a:spcBef>
              <a:buSzPct val="65000"/>
              <a:buChar char="•"/>
              <a:defRPr sz="3500">
                <a:solidFill>
                  <a:srgbClr val="DCDEE0"/>
                </a:solidFill>
                <a:latin typeface="+mj-lt"/>
                <a:ea typeface="+mj-ea"/>
                <a:cs typeface="+mj-cs"/>
                <a:sym typeface="Helvetica Condensed Medium"/>
              </a:defRPr>
            </a:pPr>
            <a:r>
              <a:t>A humble meeting with God (32:24-32)</a:t>
            </a:r>
          </a:p>
        </p:txBody>
      </p:sp>
      <p:pic>
        <p:nvPicPr>
          <p:cNvPr id="146" name="Broken-blessing.png" descr="Broken-blessing.png"/>
          <p:cNvPicPr>
            <a:picLocks noChangeAspect="1"/>
          </p:cNvPicPr>
          <p:nvPr/>
        </p:nvPicPr>
        <p:blipFill>
          <a:blip r:embed="rId2">
            <a:extLst/>
          </a:blip>
          <a:stretch>
            <a:fillRect/>
          </a:stretch>
        </p:blipFill>
        <p:spPr>
          <a:xfrm>
            <a:off x="7844445" y="2143943"/>
            <a:ext cx="5160355" cy="3886736"/>
          </a:xfrm>
          <a:prstGeom prst="rect">
            <a:avLst/>
          </a:prstGeom>
          <a:ln w="12700">
            <a:miter lim="400000"/>
          </a:ln>
        </p:spPr>
      </p:pic>
      <p:sp>
        <p:nvSpPr>
          <p:cNvPr id="147" name="Brokenness Leads to Blessings"/>
          <p:cNvSpPr txBox="1"/>
          <p:nvPr/>
        </p:nvSpPr>
        <p:spPr>
          <a:xfrm>
            <a:off x="1952835" y="1097994"/>
            <a:ext cx="10532010" cy="6266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72516">
              <a:defRPr b="1" sz="4312" u="sng">
                <a:solidFill>
                  <a:srgbClr val="DCDEE0"/>
                </a:solidFill>
                <a:latin typeface="+mj-lt"/>
                <a:ea typeface="+mj-ea"/>
                <a:cs typeface="+mj-cs"/>
                <a:sym typeface="Helvetica Condensed Medium"/>
              </a:defRPr>
            </a:lvl1pPr>
          </a:lstStyle>
          <a:p>
            <a:pPr/>
            <a:r>
              <a:t>Brokenness Leads to Blessings</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7"/>
                                        </p:tgtEl>
                                        <p:attrNameLst>
                                          <p:attrName>style.visibility</p:attrName>
                                        </p:attrNameLst>
                                      </p:cBhvr>
                                      <p:to>
                                        <p:strVal val="visible"/>
                                      </p:to>
                                    </p:set>
                                    <p:anim calcmode="lin" valueType="num">
                                      <p:cBhvr>
                                        <p:cTn id="7" dur="3500" fill="hold"/>
                                        <p:tgtEl>
                                          <p:spTgt spid="147"/>
                                        </p:tgtEl>
                                        <p:attrNameLst>
                                          <p:attrName>ppt_x</p:attrName>
                                        </p:attrNameLst>
                                      </p:cBhvr>
                                      <p:tavLst>
                                        <p:tav tm="0">
                                          <p:val>
                                            <p:strVal val="#ppt_x"/>
                                          </p:val>
                                        </p:tav>
                                        <p:tav tm="100000">
                                          <p:val>
                                            <p:strVal val="#ppt_x"/>
                                          </p:val>
                                        </p:tav>
                                      </p:tavLst>
                                    </p:anim>
                                    <p:anim calcmode="lin" valueType="num">
                                      <p:cBhvr>
                                        <p:cTn id="8" dur="3500" fill="hold"/>
                                        <p:tgtEl>
                                          <p:spTgt spid="147"/>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Class="entr" nodeType="afterEffect" presetSubtype="1" presetID="22" grpId="2" fill="hold">
                                  <p:stCondLst>
                                    <p:cond delay="0"/>
                                  </p:stCondLst>
                                  <p:iterate type="el" backwards="0">
                                    <p:tmAbs val="0"/>
                                  </p:iterate>
                                  <p:childTnLst>
                                    <p:set>
                                      <p:cBhvr>
                                        <p:cTn id="11" fill="hold"/>
                                        <p:tgtEl>
                                          <p:spTgt spid="146"/>
                                        </p:tgtEl>
                                        <p:attrNameLst>
                                          <p:attrName>style.visibility</p:attrName>
                                        </p:attrNameLst>
                                      </p:cBhvr>
                                      <p:to>
                                        <p:strVal val="visible"/>
                                      </p:to>
                                    </p:set>
                                    <p:animEffect filter="wipe(up)" transition="in">
                                      <p:cBhvr>
                                        <p:cTn id="12" dur="475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3" fill="hold">
                                  <p:stCondLst>
                                    <p:cond delay="0"/>
                                  </p:stCondLst>
                                  <p:iterate type="lt" backwards="0">
                                    <p:tmAbs val="0"/>
                                  </p:iterate>
                                  <p:childTnLst>
                                    <p:set>
                                      <p:cBhvr>
                                        <p:cTn id="16" fill="hold"/>
                                        <p:tgtEl>
                                          <p:spTgt spid="145">
                                            <p:bg/>
                                          </p:spTgt>
                                        </p:tgtEl>
                                        <p:attrNameLst>
                                          <p:attrName>style.visibility</p:attrName>
                                        </p:attrNameLst>
                                      </p:cBhvr>
                                      <p:to>
                                        <p:strVal val="visible"/>
                                      </p:to>
                                    </p:set>
                                    <p:anim calcmode="lin" valueType="num">
                                      <p:cBhvr>
                                        <p:cTn id="17" dur="2000" fill="hold"/>
                                        <p:tgtEl>
                                          <p:spTgt spid="145">
                                            <p:bg/>
                                          </p:spTgt>
                                        </p:tgtEl>
                                        <p:attrNameLst>
                                          <p:attrName>ppt_x</p:attrName>
                                        </p:attrNameLst>
                                      </p:cBhvr>
                                      <p:tavLst>
                                        <p:tav tm="0">
                                          <p:val>
                                            <p:strVal val="1+#ppt_w/2"/>
                                          </p:val>
                                        </p:tav>
                                        <p:tav tm="100000">
                                          <p:val>
                                            <p:strVal val="#ppt_x"/>
                                          </p:val>
                                        </p:tav>
                                      </p:tavLst>
                                    </p:anim>
                                    <p:anim calcmode="lin" valueType="num">
                                      <p:cBhvr>
                                        <p:cTn id="18" dur="2000" fill="hold"/>
                                        <p:tgtEl>
                                          <p:spTgt spid="145">
                                            <p:bg/>
                                          </p:spTgt>
                                        </p:tgtEl>
                                        <p:attrNameLst>
                                          <p:attrName>ppt_y</p:attrName>
                                        </p:attrNameLst>
                                      </p:cBhvr>
                                      <p:tavLst>
                                        <p:tav tm="0">
                                          <p:val>
                                            <p:strVal val="#ppt_y"/>
                                          </p:val>
                                        </p:tav>
                                        <p:tav tm="100000">
                                          <p:val>
                                            <p:strVal val="#ppt_y"/>
                                          </p:val>
                                        </p:tav>
                                      </p:tavLst>
                                    </p:anim>
                                  </p:childTnLst>
                                </p:cTn>
                              </p:par>
                              <p:par>
                                <p:cTn id="19" presetClass="entr" nodeType="withEffect" presetSubtype="2" presetID="2" grpId="3" fill="hold">
                                  <p:stCondLst>
                                    <p:cond delay="0"/>
                                  </p:stCondLst>
                                  <p:iterate type="lt" backwards="0">
                                    <p:tmAbs val="0"/>
                                  </p:iterate>
                                  <p:childTnLst>
                                    <p:set>
                                      <p:cBhvr>
                                        <p:cTn id="20" fill="hold"/>
                                        <p:tgtEl>
                                          <p:spTgt spid="145">
                                            <p:txEl>
                                              <p:pRg st="0" end="0"/>
                                            </p:txEl>
                                          </p:spTgt>
                                        </p:tgtEl>
                                        <p:attrNameLst>
                                          <p:attrName>style.visibility</p:attrName>
                                        </p:attrNameLst>
                                      </p:cBhvr>
                                      <p:to>
                                        <p:strVal val="visible"/>
                                      </p:to>
                                    </p:set>
                                    <p:anim calcmode="lin" valueType="num">
                                      <p:cBhvr>
                                        <p:cTn id="21" dur="2000" fill="hold"/>
                                        <p:tgtEl>
                                          <p:spTgt spid="145">
                                            <p:txEl>
                                              <p:pRg st="0" end="0"/>
                                            </p:txEl>
                                          </p:spTgt>
                                        </p:tgtEl>
                                        <p:attrNameLst>
                                          <p:attrName>ppt_x</p:attrName>
                                        </p:attrNameLst>
                                      </p:cBhvr>
                                      <p:tavLst>
                                        <p:tav tm="0">
                                          <p:val>
                                            <p:strVal val="1+#ppt_w/2"/>
                                          </p:val>
                                        </p:tav>
                                        <p:tav tm="100000">
                                          <p:val>
                                            <p:strVal val="#ppt_x"/>
                                          </p:val>
                                        </p:tav>
                                      </p:tavLst>
                                    </p:anim>
                                    <p:anim calcmode="lin" valueType="num">
                                      <p:cBhvr>
                                        <p:cTn id="22" dur="2000" fill="hold"/>
                                        <p:tgtEl>
                                          <p:spTgt spid="14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Class="entr" nodeType="afterEffect" presetSubtype="2" presetID="2" grpId="3" fill="hold">
                                  <p:stCondLst>
                                    <p:cond delay="0"/>
                                  </p:stCondLst>
                                  <p:iterate type="lt" backwards="0">
                                    <p:tmAbs val="0"/>
                                  </p:iterate>
                                  <p:childTnLst>
                                    <p:set>
                                      <p:cBhvr>
                                        <p:cTn id="25" fill="hold"/>
                                        <p:tgtEl>
                                          <p:spTgt spid="145">
                                            <p:txEl>
                                              <p:pRg st="1" end="1"/>
                                            </p:txEl>
                                          </p:spTgt>
                                        </p:tgtEl>
                                        <p:attrNameLst>
                                          <p:attrName>style.visibility</p:attrName>
                                        </p:attrNameLst>
                                      </p:cBhvr>
                                      <p:to>
                                        <p:strVal val="visible"/>
                                      </p:to>
                                    </p:set>
                                    <p:anim calcmode="lin" valueType="num">
                                      <p:cBhvr>
                                        <p:cTn id="26" dur="2000" fill="hold"/>
                                        <p:tgtEl>
                                          <p:spTgt spid="145">
                                            <p:txEl>
                                              <p:pRg st="1" end="1"/>
                                            </p:txEl>
                                          </p:spTgt>
                                        </p:tgtEl>
                                        <p:attrNameLst>
                                          <p:attrName>ppt_x</p:attrName>
                                        </p:attrNameLst>
                                      </p:cBhvr>
                                      <p:tavLst>
                                        <p:tav tm="0">
                                          <p:val>
                                            <p:strVal val="1+#ppt_w/2"/>
                                          </p:val>
                                        </p:tav>
                                        <p:tav tm="100000">
                                          <p:val>
                                            <p:strVal val="#ppt_x"/>
                                          </p:val>
                                        </p:tav>
                                      </p:tavLst>
                                    </p:anim>
                                    <p:anim calcmode="lin" valueType="num">
                                      <p:cBhvr>
                                        <p:cTn id="27" dur="2000" fill="hold"/>
                                        <p:tgtEl>
                                          <p:spTgt spid="145">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Class="entr" nodeType="afterEffect" presetSubtype="2" presetID="2" grpId="3" fill="hold">
                                  <p:stCondLst>
                                    <p:cond delay="0"/>
                                  </p:stCondLst>
                                  <p:iterate type="lt" backwards="0">
                                    <p:tmAbs val="0"/>
                                  </p:iterate>
                                  <p:childTnLst>
                                    <p:set>
                                      <p:cBhvr>
                                        <p:cTn id="30" fill="hold"/>
                                        <p:tgtEl>
                                          <p:spTgt spid="145">
                                            <p:txEl>
                                              <p:pRg st="2" end="2"/>
                                            </p:txEl>
                                          </p:spTgt>
                                        </p:tgtEl>
                                        <p:attrNameLst>
                                          <p:attrName>style.visibility</p:attrName>
                                        </p:attrNameLst>
                                      </p:cBhvr>
                                      <p:to>
                                        <p:strVal val="visible"/>
                                      </p:to>
                                    </p:set>
                                    <p:anim calcmode="lin" valueType="num">
                                      <p:cBhvr>
                                        <p:cTn id="31" dur="2000" fill="hold"/>
                                        <p:tgtEl>
                                          <p:spTgt spid="145">
                                            <p:txEl>
                                              <p:pRg st="2" end="2"/>
                                            </p:txEl>
                                          </p:spTgt>
                                        </p:tgtEl>
                                        <p:attrNameLst>
                                          <p:attrName>ppt_x</p:attrName>
                                        </p:attrNameLst>
                                      </p:cBhvr>
                                      <p:tavLst>
                                        <p:tav tm="0">
                                          <p:val>
                                            <p:strVal val="1+#ppt_w/2"/>
                                          </p:val>
                                        </p:tav>
                                        <p:tav tm="100000">
                                          <p:val>
                                            <p:strVal val="#ppt_x"/>
                                          </p:val>
                                        </p:tav>
                                      </p:tavLst>
                                    </p:anim>
                                    <p:anim calcmode="lin" valueType="num">
                                      <p:cBhvr>
                                        <p:cTn id="32" dur="2000" fill="hold"/>
                                        <p:tgtEl>
                                          <p:spTgt spid="1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2" presetID="2" grpId="3" fill="hold">
                                  <p:stCondLst>
                                    <p:cond delay="0"/>
                                  </p:stCondLst>
                                  <p:iterate type="lt" backwards="0">
                                    <p:tmAbs val="0"/>
                                  </p:iterate>
                                  <p:childTnLst>
                                    <p:set>
                                      <p:cBhvr>
                                        <p:cTn id="36" fill="hold"/>
                                        <p:tgtEl>
                                          <p:spTgt spid="145">
                                            <p:txEl>
                                              <p:pRg st="3" end="3"/>
                                            </p:txEl>
                                          </p:spTgt>
                                        </p:tgtEl>
                                        <p:attrNameLst>
                                          <p:attrName>style.visibility</p:attrName>
                                        </p:attrNameLst>
                                      </p:cBhvr>
                                      <p:to>
                                        <p:strVal val="visible"/>
                                      </p:to>
                                    </p:set>
                                    <p:anim calcmode="lin" valueType="num">
                                      <p:cBhvr>
                                        <p:cTn id="37" dur="2000" fill="hold"/>
                                        <p:tgtEl>
                                          <p:spTgt spid="145">
                                            <p:txEl>
                                              <p:pRg st="3" end="3"/>
                                            </p:txEl>
                                          </p:spTgt>
                                        </p:tgtEl>
                                        <p:attrNameLst>
                                          <p:attrName>ppt_x</p:attrName>
                                        </p:attrNameLst>
                                      </p:cBhvr>
                                      <p:tavLst>
                                        <p:tav tm="0">
                                          <p:val>
                                            <p:strVal val="1+#ppt_w/2"/>
                                          </p:val>
                                        </p:tav>
                                        <p:tav tm="100000">
                                          <p:val>
                                            <p:strVal val="#ppt_x"/>
                                          </p:val>
                                        </p:tav>
                                      </p:tavLst>
                                    </p:anim>
                                    <p:anim calcmode="lin" valueType="num">
                                      <p:cBhvr>
                                        <p:cTn id="38" dur="2000" fill="hold"/>
                                        <p:tgtEl>
                                          <p:spTgt spid="145">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Class="entr" nodeType="afterEffect" presetSubtype="2" presetID="2" grpId="3" fill="hold">
                                  <p:stCondLst>
                                    <p:cond delay="0"/>
                                  </p:stCondLst>
                                  <p:iterate type="lt" backwards="0">
                                    <p:tmAbs val="0"/>
                                  </p:iterate>
                                  <p:childTnLst>
                                    <p:set>
                                      <p:cBhvr>
                                        <p:cTn id="41" fill="hold"/>
                                        <p:tgtEl>
                                          <p:spTgt spid="145">
                                            <p:txEl>
                                              <p:pRg st="4" end="4"/>
                                            </p:txEl>
                                          </p:spTgt>
                                        </p:tgtEl>
                                        <p:attrNameLst>
                                          <p:attrName>style.visibility</p:attrName>
                                        </p:attrNameLst>
                                      </p:cBhvr>
                                      <p:to>
                                        <p:strVal val="visible"/>
                                      </p:to>
                                    </p:set>
                                    <p:anim calcmode="lin" valueType="num">
                                      <p:cBhvr>
                                        <p:cTn id="42" dur="2000" fill="hold"/>
                                        <p:tgtEl>
                                          <p:spTgt spid="145">
                                            <p:txEl>
                                              <p:pRg st="4" end="4"/>
                                            </p:txEl>
                                          </p:spTgt>
                                        </p:tgtEl>
                                        <p:attrNameLst>
                                          <p:attrName>ppt_x</p:attrName>
                                        </p:attrNameLst>
                                      </p:cBhvr>
                                      <p:tavLst>
                                        <p:tav tm="0">
                                          <p:val>
                                            <p:strVal val="1+#ppt_w/2"/>
                                          </p:val>
                                        </p:tav>
                                        <p:tav tm="100000">
                                          <p:val>
                                            <p:strVal val="#ppt_x"/>
                                          </p:val>
                                        </p:tav>
                                      </p:tavLst>
                                    </p:anim>
                                    <p:anim calcmode="lin" valueType="num">
                                      <p:cBhvr>
                                        <p:cTn id="43" dur="2000" fill="hold"/>
                                        <p:tgtEl>
                                          <p:spTgt spid="145">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Class="entr" nodeType="afterEffect" presetSubtype="2" presetID="2" grpId="3" fill="hold">
                                  <p:stCondLst>
                                    <p:cond delay="0"/>
                                  </p:stCondLst>
                                  <p:iterate type="lt" backwards="0">
                                    <p:tmAbs val="0"/>
                                  </p:iterate>
                                  <p:childTnLst>
                                    <p:set>
                                      <p:cBhvr>
                                        <p:cTn id="46" fill="hold"/>
                                        <p:tgtEl>
                                          <p:spTgt spid="145">
                                            <p:txEl>
                                              <p:pRg st="5" end="5"/>
                                            </p:txEl>
                                          </p:spTgt>
                                        </p:tgtEl>
                                        <p:attrNameLst>
                                          <p:attrName>style.visibility</p:attrName>
                                        </p:attrNameLst>
                                      </p:cBhvr>
                                      <p:to>
                                        <p:strVal val="visible"/>
                                      </p:to>
                                    </p:set>
                                    <p:anim calcmode="lin" valueType="num">
                                      <p:cBhvr>
                                        <p:cTn id="47" dur="2000" fill="hold"/>
                                        <p:tgtEl>
                                          <p:spTgt spid="145">
                                            <p:txEl>
                                              <p:pRg st="5" end="5"/>
                                            </p:txEl>
                                          </p:spTgt>
                                        </p:tgtEl>
                                        <p:attrNameLst>
                                          <p:attrName>ppt_x</p:attrName>
                                        </p:attrNameLst>
                                      </p:cBhvr>
                                      <p:tavLst>
                                        <p:tav tm="0">
                                          <p:val>
                                            <p:strVal val="1+#ppt_w/2"/>
                                          </p:val>
                                        </p:tav>
                                        <p:tav tm="100000">
                                          <p:val>
                                            <p:strVal val="#ppt_x"/>
                                          </p:val>
                                        </p:tav>
                                      </p:tavLst>
                                    </p:anim>
                                    <p:anim calcmode="lin" valueType="num">
                                      <p:cBhvr>
                                        <p:cTn id="48" dur="2000" fill="hold"/>
                                        <p:tgtEl>
                                          <p:spTgt spid="145">
                                            <p:txEl>
                                              <p:pRg st="5" end="5"/>
                                            </p:txEl>
                                          </p:spTgt>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Class="entr" nodeType="afterEffect" presetSubtype="2" presetID="2" grpId="3" fill="hold">
                                  <p:stCondLst>
                                    <p:cond delay="0"/>
                                  </p:stCondLst>
                                  <p:iterate type="lt" backwards="0">
                                    <p:tmAbs val="0"/>
                                  </p:iterate>
                                  <p:childTnLst>
                                    <p:set>
                                      <p:cBhvr>
                                        <p:cTn id="51" fill="hold"/>
                                        <p:tgtEl>
                                          <p:spTgt spid="145">
                                            <p:txEl>
                                              <p:pRg st="6" end="6"/>
                                            </p:txEl>
                                          </p:spTgt>
                                        </p:tgtEl>
                                        <p:attrNameLst>
                                          <p:attrName>style.visibility</p:attrName>
                                        </p:attrNameLst>
                                      </p:cBhvr>
                                      <p:to>
                                        <p:strVal val="visible"/>
                                      </p:to>
                                    </p:set>
                                    <p:anim calcmode="lin" valueType="num">
                                      <p:cBhvr>
                                        <p:cTn id="52" dur="2000" fill="hold"/>
                                        <p:tgtEl>
                                          <p:spTgt spid="145">
                                            <p:txEl>
                                              <p:pRg st="6" end="6"/>
                                            </p:txEl>
                                          </p:spTgt>
                                        </p:tgtEl>
                                        <p:attrNameLst>
                                          <p:attrName>ppt_x</p:attrName>
                                        </p:attrNameLst>
                                      </p:cBhvr>
                                      <p:tavLst>
                                        <p:tav tm="0">
                                          <p:val>
                                            <p:strVal val="1+#ppt_w/2"/>
                                          </p:val>
                                        </p:tav>
                                        <p:tav tm="100000">
                                          <p:val>
                                            <p:strVal val="#ppt_x"/>
                                          </p:val>
                                        </p:tav>
                                      </p:tavLst>
                                    </p:anim>
                                    <p:anim calcmode="lin" valueType="num">
                                      <p:cBhvr>
                                        <p:cTn id="53" dur="2000" fill="hold"/>
                                        <p:tgtEl>
                                          <p:spTgt spid="14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3"/>
      <p:bldP build="whole" bldLvl="1" animBg="1" rev="0" advAuto="0" spid="146" grpId="2"/>
      <p:bldP build="whole" bldLvl="1" animBg="1" rev="0" advAuto="0" spid="14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God greatly blessed Jacob and yet had many bad things happen to him over these 20 years.…"/>
          <p:cNvSpPr txBox="1"/>
          <p:nvPr/>
        </p:nvSpPr>
        <p:spPr>
          <a:xfrm>
            <a:off x="1573598" y="1277635"/>
            <a:ext cx="11302922" cy="708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65797" indent="-437197" algn="l">
              <a:spcBef>
                <a:spcPts val="3500"/>
              </a:spcBef>
              <a:buSzPct val="100000"/>
              <a:buChar char="•"/>
              <a:defRPr sz="3400"/>
            </a:pPr>
            <a:r>
              <a:t>God greatly blessed Jacob and yet had many bad things happen to him over these 20 years.</a:t>
            </a:r>
          </a:p>
          <a:p>
            <a:pPr marL="665797" indent="-437197" algn="l">
              <a:spcBef>
                <a:spcPts val="3500"/>
              </a:spcBef>
              <a:buSzPct val="100000"/>
              <a:buChar char="•"/>
              <a:defRPr sz="3400"/>
            </a:pPr>
            <a:r>
              <a:t>Perhaps the difficult situations we find ourselves in are opportunities to spiritually grow.</a:t>
            </a:r>
          </a:p>
          <a:p>
            <a:pPr marL="665797" indent="-437197" algn="l">
              <a:spcBef>
                <a:spcPts val="3500"/>
              </a:spcBef>
              <a:buSzPct val="100000"/>
              <a:buChar char="•"/>
              <a:defRPr sz="3400"/>
            </a:pPr>
            <a:r>
              <a:t>God genuinely blessed Jacob but at the same time allowed hime to weather many oppressive years.</a:t>
            </a:r>
          </a:p>
          <a:p>
            <a:pPr marL="665797" indent="-437197" algn="l">
              <a:spcBef>
                <a:spcPts val="3500"/>
              </a:spcBef>
              <a:buSzPct val="100000"/>
              <a:buChar char="•"/>
              <a:defRPr sz="3400"/>
            </a:pPr>
            <a:r>
              <a:t>God brings all of His loved ones through training times to foster good spiritual change in our lives. </a:t>
            </a:r>
          </a:p>
          <a:p>
            <a:pPr marL="665797" indent="-437197" algn="l">
              <a:spcBef>
                <a:spcPts val="3500"/>
              </a:spcBef>
              <a:buSzPct val="100000"/>
              <a:buChar char="•"/>
              <a:defRPr sz="3400"/>
            </a:pPr>
            <a:r>
              <a:t>What short description might best summarize your spiritual walk after the end of your life?</a:t>
            </a:r>
          </a:p>
        </p:txBody>
      </p:sp>
      <p:sp>
        <p:nvSpPr>
          <p:cNvPr id="150" name="Summary Thoughts for Genesis 31-32"/>
          <p:cNvSpPr txBox="1"/>
          <p:nvPr>
            <p:ph type="title"/>
          </p:nvPr>
        </p:nvSpPr>
        <p:spPr>
          <a:prstGeom prst="rect">
            <a:avLst/>
          </a:prstGeom>
        </p:spPr>
        <p:txBody>
          <a:bodyPr/>
          <a:lstStyle/>
          <a:p>
            <a:pPr/>
            <a:r>
              <a:t>Summary Thoughts for Genesis 31-32</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anim calcmode="lin" valueType="num">
                                      <p:cBhvr>
                                        <p:cTn id="7" dur="2000" fill="hold"/>
                                        <p:tgtEl>
                                          <p:spTgt spid="149">
                                            <p:bg/>
                                          </p:spTgt>
                                        </p:tgtEl>
                                        <p:attrNameLst>
                                          <p:attrName>ppt_w</p:attrName>
                                        </p:attrNameLst>
                                      </p:cBhvr>
                                      <p:tavLst>
                                        <p:tav tm="0">
                                          <p:val>
                                            <p:fltVal val="0"/>
                                          </p:val>
                                        </p:tav>
                                        <p:tav tm="100000">
                                          <p:val>
                                            <p:strVal val="#ppt_w"/>
                                          </p:val>
                                        </p:tav>
                                      </p:tavLst>
                                    </p:anim>
                                    <p:anim calcmode="lin" valueType="num">
                                      <p:cBhvr>
                                        <p:cTn id="8" dur="2000" fill="hold"/>
                                        <p:tgtEl>
                                          <p:spTgt spid="149">
                                            <p:bg/>
                                          </p:spTgt>
                                        </p:tgtEl>
                                        <p:attrNameLst>
                                          <p:attrName>ppt_h</p:attrName>
                                        </p:attrNameLst>
                                      </p:cBhvr>
                                      <p:tavLst>
                                        <p:tav tm="0">
                                          <p:val>
                                            <p:fltVal val="0"/>
                                          </p:val>
                                        </p:tav>
                                        <p:tav tm="100000">
                                          <p:val>
                                            <p:strVal val="#ppt_h"/>
                                          </p:val>
                                        </p:tav>
                                      </p:tavLst>
                                    </p:anim>
                                    <p:anim calcmode="lin" valueType="num">
                                      <p:cBhvr>
                                        <p:cTn id="9" dur="2000" fill="hold"/>
                                        <p:tgtEl>
                                          <p:spTgt spid="149">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9">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149">
                                            <p:txEl>
                                              <p:pRg st="0" end="0"/>
                                            </p:txEl>
                                          </p:spTgt>
                                        </p:tgtEl>
                                        <p:attrNameLst>
                                          <p:attrName>style.visibility</p:attrName>
                                        </p:attrNameLst>
                                      </p:cBhvr>
                                      <p:to>
                                        <p:strVal val="visible"/>
                                      </p:to>
                                    </p:set>
                                    <p:anim calcmode="lin" valueType="num">
                                      <p:cBhvr>
                                        <p:cTn id="13" dur="20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49">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1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4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Class="entr" nodeType="afterEffect" presetSubtype="8" presetID="15" grpId="1" fill="hold">
                                  <p:stCondLst>
                                    <p:cond delay="0"/>
                                  </p:stCondLst>
                                  <p:iterate type="el" backwards="0">
                                    <p:tmAbs val="0"/>
                                  </p:iterate>
                                  <p:childTnLst>
                                    <p:set>
                                      <p:cBhvr>
                                        <p:cTn id="19" fill="hold"/>
                                        <p:tgtEl>
                                          <p:spTgt spid="149">
                                            <p:txEl>
                                              <p:pRg st="1" end="1"/>
                                            </p:txEl>
                                          </p:spTgt>
                                        </p:tgtEl>
                                        <p:attrNameLst>
                                          <p:attrName>style.visibility</p:attrName>
                                        </p:attrNameLst>
                                      </p:cBhvr>
                                      <p:to>
                                        <p:strVal val="visible"/>
                                      </p:to>
                                    </p:set>
                                    <p:anim calcmode="lin" valueType="num">
                                      <p:cBhvr>
                                        <p:cTn id="20" dur="2000" fill="hold"/>
                                        <p:tgtEl>
                                          <p:spTgt spid="14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49">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14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14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15" grpId="1" fill="hold">
                                  <p:stCondLst>
                                    <p:cond delay="0"/>
                                  </p:stCondLst>
                                  <p:iterate type="el" backwards="0">
                                    <p:tmAbs val="0"/>
                                  </p:iterate>
                                  <p:childTnLst>
                                    <p:set>
                                      <p:cBhvr>
                                        <p:cTn id="27" fill="hold"/>
                                        <p:tgtEl>
                                          <p:spTgt spid="149">
                                            <p:txEl>
                                              <p:pRg st="2" end="2"/>
                                            </p:txEl>
                                          </p:spTgt>
                                        </p:tgtEl>
                                        <p:attrNameLst>
                                          <p:attrName>style.visibility</p:attrName>
                                        </p:attrNameLst>
                                      </p:cBhvr>
                                      <p:to>
                                        <p:strVal val="visible"/>
                                      </p:to>
                                    </p:set>
                                    <p:anim calcmode="lin" valueType="num">
                                      <p:cBhvr>
                                        <p:cTn id="28" dur="2000" fill="hold"/>
                                        <p:tgtEl>
                                          <p:spTgt spid="149">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149">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14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14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Class="entr" nodeType="afterEffect" presetSubtype="8" presetID="15" grpId="1" fill="hold">
                                  <p:stCondLst>
                                    <p:cond delay="0"/>
                                  </p:stCondLst>
                                  <p:iterate type="el" backwards="0">
                                    <p:tmAbs val="0"/>
                                  </p:iterate>
                                  <p:childTnLst>
                                    <p:set>
                                      <p:cBhvr>
                                        <p:cTn id="34" fill="hold"/>
                                        <p:tgtEl>
                                          <p:spTgt spid="149">
                                            <p:txEl>
                                              <p:pRg st="3" end="3"/>
                                            </p:txEl>
                                          </p:spTgt>
                                        </p:tgtEl>
                                        <p:attrNameLst>
                                          <p:attrName>style.visibility</p:attrName>
                                        </p:attrNameLst>
                                      </p:cBhvr>
                                      <p:to>
                                        <p:strVal val="visible"/>
                                      </p:to>
                                    </p:set>
                                    <p:anim calcmode="lin" valueType="num">
                                      <p:cBhvr>
                                        <p:cTn id="35" dur="2000" fill="hold"/>
                                        <p:tgtEl>
                                          <p:spTgt spid="149">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149">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14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14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15" grpId="1" fill="hold">
                                  <p:stCondLst>
                                    <p:cond delay="0"/>
                                  </p:stCondLst>
                                  <p:iterate type="el" backwards="0">
                                    <p:tmAbs val="0"/>
                                  </p:iterate>
                                  <p:childTnLst>
                                    <p:set>
                                      <p:cBhvr>
                                        <p:cTn id="42" fill="hold"/>
                                        <p:tgtEl>
                                          <p:spTgt spid="149">
                                            <p:txEl>
                                              <p:pRg st="4" end="4"/>
                                            </p:txEl>
                                          </p:spTgt>
                                        </p:tgtEl>
                                        <p:attrNameLst>
                                          <p:attrName>style.visibility</p:attrName>
                                        </p:attrNameLst>
                                      </p:cBhvr>
                                      <p:to>
                                        <p:strVal val="visible"/>
                                      </p:to>
                                    </p:set>
                                    <p:anim calcmode="lin" valueType="num">
                                      <p:cBhvr>
                                        <p:cTn id="43" dur="2000" fill="hold"/>
                                        <p:tgtEl>
                                          <p:spTgt spid="149">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149">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14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4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potter-1139047_1920.jpg" descr="potter-1139047_1920.jpg"/>
          <p:cNvPicPr>
            <a:picLocks noChangeAspect="1"/>
          </p:cNvPicPr>
          <p:nvPr/>
        </p:nvPicPr>
        <p:blipFill>
          <a:blip r:embed="rId3">
            <a:extLst/>
          </a:blip>
          <a:srcRect l="16262" t="0" r="0" b="0"/>
          <a:stretch>
            <a:fillRect/>
          </a:stretch>
        </p:blipFill>
        <p:spPr>
          <a:xfrm>
            <a:off x="1509572" y="-24405"/>
            <a:ext cx="11495228" cy="9802411"/>
          </a:xfrm>
          <a:prstGeom prst="rect">
            <a:avLst/>
          </a:prstGeom>
          <a:ln w="12700">
            <a:miter lim="400000"/>
          </a:ln>
        </p:spPr>
      </p:pic>
      <p:grpSp>
        <p:nvGrpSpPr>
          <p:cNvPr id="157" name="Group"/>
          <p:cNvGrpSpPr/>
          <p:nvPr/>
        </p:nvGrpSpPr>
        <p:grpSpPr>
          <a:xfrm>
            <a:off x="1923697" y="611385"/>
            <a:ext cx="10332790" cy="1752601"/>
            <a:chOff x="0" y="0"/>
            <a:chExt cx="10332789" cy="1752600"/>
          </a:xfrm>
        </p:grpSpPr>
        <p:sp>
          <p:nvSpPr>
            <p:cNvPr id="155" name="Rectangle"/>
            <p:cNvSpPr/>
            <p:nvPr/>
          </p:nvSpPr>
          <p:spPr>
            <a:xfrm>
              <a:off x="161212" y="0"/>
              <a:ext cx="10010366" cy="1752601"/>
            </a:xfrm>
            <a:prstGeom prst="rect">
              <a:avLst/>
            </a:prstGeom>
            <a:gradFill flip="none" rotWithShape="1">
              <a:gsLst>
                <a:gs pos="0">
                  <a:srgbClr val="FBFBFB">
                    <a:alpha val="66767"/>
                  </a:srgbClr>
                </a:gs>
                <a:gs pos="100000">
                  <a:srgbClr val="BEBEBE">
                    <a:alpha val="66767"/>
                  </a:srgbClr>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56" name="What does it take to shape you into God’s use for His glory?"/>
            <p:cNvSpPr txBox="1"/>
            <p:nvPr/>
          </p:nvSpPr>
          <p:spPr>
            <a:xfrm>
              <a:off x="0" y="0"/>
              <a:ext cx="10332790" cy="175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600">
                  <a:latin typeface="Abadi MT Condensed Extra Bold"/>
                  <a:ea typeface="Abadi MT Condensed Extra Bold"/>
                  <a:cs typeface="Abadi MT Condensed Extra Bold"/>
                  <a:sym typeface="Abadi MT Condensed Extra Bold"/>
                </a:defRPr>
              </a:lvl1pPr>
            </a:lstStyle>
            <a:p>
              <a:pPr/>
              <a:r>
                <a:t>What does it take to shape you into God’s use for His glory?</a:t>
              </a:r>
            </a:p>
          </p:txBody>
        </p:sp>
      </p:grpSp>
      <p:grpSp>
        <p:nvGrpSpPr>
          <p:cNvPr id="161" name="Group"/>
          <p:cNvGrpSpPr/>
          <p:nvPr/>
        </p:nvGrpSpPr>
        <p:grpSpPr>
          <a:xfrm>
            <a:off x="1509712" y="7791356"/>
            <a:ext cx="11495088" cy="1986655"/>
            <a:chOff x="0" y="0"/>
            <a:chExt cx="11495087" cy="1986654"/>
          </a:xfrm>
        </p:grpSpPr>
        <p:sp>
          <p:nvSpPr>
            <p:cNvPr id="158" name="Rectangle"/>
            <p:cNvSpPr/>
            <p:nvPr/>
          </p:nvSpPr>
          <p:spPr>
            <a:xfrm>
              <a:off x="0" y="0"/>
              <a:ext cx="11495088" cy="1986655"/>
            </a:xfrm>
            <a:prstGeom prst="rect">
              <a:avLst/>
            </a:prstGeom>
            <a:solidFill>
              <a:schemeClr val="accent1">
                <a:hueOff val="273561"/>
                <a:satOff val="2937"/>
                <a:lumOff val="-22233"/>
                <a:alpha val="64824"/>
              </a:scheme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59" name="Quickly learn early on."/>
            <p:cNvSpPr txBox="1"/>
            <p:nvPr/>
          </p:nvSpPr>
          <p:spPr>
            <a:xfrm>
              <a:off x="2941556" y="66227"/>
              <a:ext cx="6348414"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DDD6CD"/>
                  </a:solidFill>
                  <a:latin typeface="Abadi MT Condensed Extra Bold"/>
                  <a:ea typeface="Abadi MT Condensed Extra Bold"/>
                  <a:cs typeface="Abadi MT Condensed Extra Bold"/>
                  <a:sym typeface="Abadi MT Condensed Extra Bold"/>
                </a:defRPr>
              </a:lvl1pPr>
            </a:lstStyle>
            <a:p>
              <a:pPr/>
              <a:r>
                <a:t>Quickly learn early on.</a:t>
              </a:r>
            </a:p>
          </p:txBody>
        </p:sp>
        <p:sp>
          <p:nvSpPr>
            <p:cNvPr id="160" name="Repent and adopt God’s way as best."/>
            <p:cNvSpPr txBox="1"/>
            <p:nvPr/>
          </p:nvSpPr>
          <p:spPr>
            <a:xfrm>
              <a:off x="537699" y="895347"/>
              <a:ext cx="10419409"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DDD6CD"/>
                  </a:solidFill>
                  <a:latin typeface="Abadi MT Condensed Extra Bold"/>
                  <a:ea typeface="Abadi MT Condensed Extra Bold"/>
                  <a:cs typeface="Abadi MT Condensed Extra Bold"/>
                  <a:sym typeface="Abadi MT Condensed Extra Bold"/>
                </a:defRPr>
              </a:lvl1pPr>
            </a:lstStyle>
            <a:p>
              <a:pPr/>
              <a:r>
                <a:t>Repent and adopt God’s way as best.</a:t>
              </a: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161"/>
                                        </p:tgtEl>
                                        <p:attrNameLst>
                                          <p:attrName>style.visibility</p:attrName>
                                        </p:attrNameLst>
                                      </p:cBhvr>
                                      <p:to>
                                        <p:strVal val="visible"/>
                                      </p:to>
                                    </p:set>
                                    <p:anim calcmode="lin" valueType="num">
                                      <p:cBhvr>
                                        <p:cTn id="7" dur="2250" fill="hold"/>
                                        <p:tgtEl>
                                          <p:spTgt spid="161"/>
                                        </p:tgtEl>
                                        <p:attrNameLst>
                                          <p:attrName>ppt_w</p:attrName>
                                        </p:attrNameLst>
                                      </p:cBhvr>
                                      <p:tavLst>
                                        <p:tav tm="0">
                                          <p:val>
                                            <p:fltVal val="0"/>
                                          </p:val>
                                        </p:tav>
                                        <p:tav tm="100000">
                                          <p:val>
                                            <p:strVal val="#ppt_w"/>
                                          </p:val>
                                        </p:tav>
                                      </p:tavLst>
                                    </p:anim>
                                    <p:anim calcmode="lin" valueType="num">
                                      <p:cBhvr>
                                        <p:cTn id="8" dur="2250" fill="hold"/>
                                        <p:tgtEl>
                                          <p:spTgt spid="161"/>
                                        </p:tgtEl>
                                        <p:attrNameLst>
                                          <p:attrName>ppt_h</p:attrName>
                                        </p:attrNameLst>
                                      </p:cBhvr>
                                      <p:tavLst>
                                        <p:tav tm="0">
                                          <p:val>
                                            <p:fltVal val="0"/>
                                          </p:val>
                                        </p:tav>
                                        <p:tav tm="100000">
                                          <p:val>
                                            <p:strVal val="#ppt_h"/>
                                          </p:val>
                                        </p:tav>
                                      </p:tavLst>
                                    </p:anim>
                                    <p:anim calcmode="lin" valueType="num">
                                      <p:cBhvr>
                                        <p:cTn id="9" dur="2250" fill="hold"/>
                                        <p:tgtEl>
                                          <p:spTgt spid="161"/>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1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000737-0011-000029.jpg" descr="000737-0011-000029.jpg"/>
          <p:cNvPicPr>
            <a:picLocks noChangeAspect="0"/>
          </p:cNvPicPr>
          <p:nvPr/>
        </p:nvPicPr>
        <p:blipFill>
          <a:blip r:embed="rId3">
            <a:alphaModFix amt="20296"/>
            <a:extLst/>
          </a:blip>
          <a:stretch>
            <a:fillRect/>
          </a:stretch>
        </p:blipFill>
        <p:spPr>
          <a:xfrm>
            <a:off x="1508085" y="-6350"/>
            <a:ext cx="11495089" cy="9753600"/>
          </a:xfrm>
          <a:prstGeom prst="rect">
            <a:avLst/>
          </a:prstGeom>
          <a:ln w="12700">
            <a:miter lim="400000"/>
          </a:ln>
        </p:spPr>
      </p:pic>
      <p:sp>
        <p:nvSpPr>
          <p:cNvPr id="166" name="What is one thing you find surprising in Genesis 31-32? Why?…"/>
          <p:cNvSpPr txBox="1"/>
          <p:nvPr/>
        </p:nvSpPr>
        <p:spPr>
          <a:xfrm>
            <a:off x="1573598" y="2235200"/>
            <a:ext cx="10422400" cy="5283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400" indent="-685800" algn="l">
              <a:spcBef>
                <a:spcPts val="6600"/>
              </a:spcBef>
              <a:buSzPct val="100000"/>
              <a:buChar char="•"/>
              <a:defRPr sz="3800"/>
            </a:pPr>
            <a:r>
              <a:t>What is one thing you find surprising in Genesis 31-32? Why?</a:t>
            </a:r>
          </a:p>
          <a:p>
            <a:pPr marL="914400" indent="-685800" algn="l">
              <a:spcBef>
                <a:spcPts val="6600"/>
              </a:spcBef>
              <a:buSzPct val="100000"/>
              <a:buChar char="•"/>
              <a:defRPr sz="3800"/>
            </a:pPr>
            <a:r>
              <a:t>How do you respond in crisis times?</a:t>
            </a:r>
          </a:p>
          <a:p>
            <a:pPr marL="914400" indent="-685800" algn="l">
              <a:spcBef>
                <a:spcPts val="6600"/>
              </a:spcBef>
              <a:buSzPct val="100000"/>
              <a:buChar char="•"/>
              <a:defRPr sz="3800"/>
            </a:pPr>
            <a:r>
              <a:t>Think about Jacob’s life and new name, Israel. Highlight the differences between a worldly seeking spirit and a biblical one.</a:t>
            </a:r>
          </a:p>
        </p:txBody>
      </p:sp>
      <p:sp>
        <p:nvSpPr>
          <p:cNvPr id="167" name="Discussion Questions"/>
          <p:cNvSpPr txBox="1"/>
          <p:nvPr>
            <p:ph type="title"/>
          </p:nvPr>
        </p:nvSpPr>
        <p:spPr>
          <a:prstGeom prst="rect">
            <a:avLst/>
          </a:prstGeom>
        </p:spPr>
        <p:txBody>
          <a:bodyPr/>
          <a:lstStyle/>
          <a:p>
            <a:pPr/>
            <a:r>
              <a:t>Discussion Questions</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66">
                                            <p:bg/>
                                          </p:spTgt>
                                        </p:tgtEl>
                                        <p:attrNameLst>
                                          <p:attrName>style.visibility</p:attrName>
                                        </p:attrNameLst>
                                      </p:cBhvr>
                                      <p:to>
                                        <p:strVal val="visible"/>
                                      </p:to>
                                    </p:set>
                                    <p:anim calcmode="lin" valueType="num">
                                      <p:cBhvr>
                                        <p:cTn id="7" dur="2000" fill="hold"/>
                                        <p:tgtEl>
                                          <p:spTgt spid="166">
                                            <p:bg/>
                                          </p:spTgt>
                                        </p:tgtEl>
                                        <p:attrNameLst>
                                          <p:attrName>ppt_x</p:attrName>
                                        </p:attrNameLst>
                                      </p:cBhvr>
                                      <p:tavLst>
                                        <p:tav tm="0">
                                          <p:val>
                                            <p:strVal val="0-#ppt_w/2"/>
                                          </p:val>
                                        </p:tav>
                                        <p:tav tm="100000">
                                          <p:val>
                                            <p:strVal val="#ppt_x"/>
                                          </p:val>
                                        </p:tav>
                                      </p:tavLst>
                                    </p:anim>
                                    <p:anim calcmode="lin" valueType="num">
                                      <p:cBhvr>
                                        <p:cTn id="8" dur="2000" fill="hold"/>
                                        <p:tgtEl>
                                          <p:spTgt spid="16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66">
                                            <p:txEl>
                                              <p:pRg st="0" end="0"/>
                                            </p:txEl>
                                          </p:spTgt>
                                        </p:tgtEl>
                                        <p:attrNameLst>
                                          <p:attrName>style.visibility</p:attrName>
                                        </p:attrNameLst>
                                      </p:cBhvr>
                                      <p:to>
                                        <p:strVal val="visible"/>
                                      </p:to>
                                    </p:set>
                                    <p:anim calcmode="lin" valueType="num">
                                      <p:cBhvr>
                                        <p:cTn id="11" dur="2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8" presetID="2" grpId="1" fill="hold">
                                  <p:stCondLst>
                                    <p:cond delay="0"/>
                                  </p:stCondLst>
                                  <p:iterate type="lt" backwards="0">
                                    <p:tmAbs val="0"/>
                                  </p:iterate>
                                  <p:childTnLst>
                                    <p:set>
                                      <p:cBhvr>
                                        <p:cTn id="15" fill="hold"/>
                                        <p:tgtEl>
                                          <p:spTgt spid="166">
                                            <p:txEl>
                                              <p:pRg st="1" end="1"/>
                                            </p:txEl>
                                          </p:spTgt>
                                        </p:tgtEl>
                                        <p:attrNameLst>
                                          <p:attrName>style.visibility</p:attrName>
                                        </p:attrNameLst>
                                      </p:cBhvr>
                                      <p:to>
                                        <p:strVal val="visible"/>
                                      </p:to>
                                    </p:set>
                                    <p:anim calcmode="lin" valueType="num">
                                      <p:cBhvr>
                                        <p:cTn id="16" dur="20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7" dur="20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Class="entr" nodeType="afterEffect" presetSubtype="8" presetID="2" grpId="1" fill="hold">
                                  <p:stCondLst>
                                    <p:cond delay="0"/>
                                  </p:stCondLst>
                                  <p:iterate type="lt" backwards="0">
                                    <p:tmAbs val="0"/>
                                  </p:iterate>
                                  <p:childTnLst>
                                    <p:set>
                                      <p:cBhvr>
                                        <p:cTn id="20" fill="hold"/>
                                        <p:tgtEl>
                                          <p:spTgt spid="166">
                                            <p:txEl>
                                              <p:pRg st="2" end="2"/>
                                            </p:txEl>
                                          </p:spTgt>
                                        </p:tgtEl>
                                        <p:attrNameLst>
                                          <p:attrName>style.visibility</p:attrName>
                                        </p:attrNameLst>
                                      </p:cBhvr>
                                      <p:to>
                                        <p:strVal val="visible"/>
                                      </p:to>
                                    </p:set>
                                    <p:anim calcmode="lin" valueType="num">
                                      <p:cBhvr>
                                        <p:cTn id="21" dur="20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2" dur="20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GENESIS"/>
          <p:cNvSpPr txBox="1"/>
          <p:nvPr/>
        </p:nvSpPr>
        <p:spPr>
          <a:xfrm>
            <a:off x="2151831" y="88538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48" sz="12900">
                <a:solidFill>
                  <a:srgbClr val="0D1C2F"/>
                </a:solidFill>
                <a:latin typeface="Goudy Old Style"/>
                <a:ea typeface="Goudy Old Style"/>
                <a:cs typeface="Goudy Old Style"/>
                <a:sym typeface="Goudy Old Style"/>
              </a:defRPr>
            </a:lvl1pPr>
          </a:lstStyle>
          <a:p>
            <a:pPr/>
            <a:r>
              <a:t>GENESIS</a:t>
            </a:r>
          </a:p>
        </p:txBody>
      </p:sp>
      <p:sp>
        <p:nvSpPr>
          <p:cNvPr id="172" name="The Making of a Man of God"/>
          <p:cNvSpPr txBox="1"/>
          <p:nvPr/>
        </p:nvSpPr>
        <p:spPr>
          <a:xfrm>
            <a:off x="402989" y="5359493"/>
            <a:ext cx="12198822" cy="1438058"/>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The Making of a Man of God </a:t>
            </a:r>
          </a:p>
        </p:txBody>
      </p:sp>
      <p:sp>
        <p:nvSpPr>
          <p:cNvPr id="173" name="Paul J. Bucknell"/>
          <p:cNvSpPr txBox="1"/>
          <p:nvPr/>
        </p:nvSpPr>
        <p:spPr>
          <a:xfrm>
            <a:off x="9414671" y="8991600"/>
            <a:ext cx="3403098"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174" name="NASB"/>
          <p:cNvSpPr txBox="1"/>
          <p:nvPr/>
        </p:nvSpPr>
        <p:spPr>
          <a:xfrm>
            <a:off x="-1448098" y="8991600"/>
            <a:ext cx="4406901" cy="762000"/>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200">
                <a:solidFill>
                  <a:srgbClr val="FFFFFF"/>
                </a:solidFill>
                <a:latin typeface="Goudy Old Style"/>
                <a:ea typeface="Goudy Old Style"/>
                <a:cs typeface="Goudy Old Style"/>
                <a:sym typeface="Goudy Old Style"/>
              </a:defRPr>
            </a:lvl1pPr>
          </a:lstStyle>
          <a:p>
            <a:pPr/>
            <a:r>
              <a:t>NASB</a:t>
            </a:r>
          </a:p>
        </p:txBody>
      </p:sp>
      <p:sp>
        <p:nvSpPr>
          <p:cNvPr id="175" name="31-32"/>
          <p:cNvSpPr txBox="1"/>
          <p:nvPr/>
        </p:nvSpPr>
        <p:spPr>
          <a:xfrm>
            <a:off x="2151831" y="2133548"/>
            <a:ext cx="8701138" cy="1646635"/>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996" sz="8300">
                <a:solidFill>
                  <a:srgbClr val="0D1C2F"/>
                </a:solidFill>
                <a:latin typeface="Goudy Old Style"/>
                <a:ea typeface="Goudy Old Style"/>
                <a:cs typeface="Goudy Old Style"/>
                <a:sym typeface="Goudy Old Style"/>
              </a:defRPr>
            </a:lvl1pPr>
          </a:lstStyle>
          <a:p>
            <a:pPr/>
            <a:r>
              <a:t>31-32</a:t>
            </a:r>
          </a:p>
        </p:txBody>
      </p:sp>
      <p:sp>
        <p:nvSpPr>
          <p:cNvPr id="176" name="A Penetrating Look at Jacob’s Life"/>
          <p:cNvSpPr txBox="1"/>
          <p:nvPr/>
        </p:nvSpPr>
        <p:spPr>
          <a:xfrm>
            <a:off x="1564130" y="7262281"/>
            <a:ext cx="9288839" cy="7071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457200">
              <a:defRPr sz="4000">
                <a:solidFill>
                  <a:srgbClr val="FFFFFF"/>
                </a:solidFill>
              </a:defRPr>
            </a:lvl1pPr>
          </a:lstStyle>
          <a:p>
            <a:pPr/>
            <a:r>
              <a:t>A Penetrating Look at Jacob’s Life</a:t>
            </a:r>
          </a:p>
        </p:txBody>
      </p:sp>
      <p:grpSp>
        <p:nvGrpSpPr>
          <p:cNvPr id="180" name="Group"/>
          <p:cNvGrpSpPr/>
          <p:nvPr/>
        </p:nvGrpSpPr>
        <p:grpSpPr>
          <a:xfrm>
            <a:off x="1095692" y="176453"/>
            <a:ext cx="10813416" cy="708931"/>
            <a:chOff x="0" y="0"/>
            <a:chExt cx="10813414" cy="708930"/>
          </a:xfrm>
        </p:grpSpPr>
        <p:sp>
          <p:nvSpPr>
            <p:cNvPr id="177"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cap="all" spc="504">
                  <a:solidFill>
                    <a:srgbClr val="DCDEE0"/>
                  </a:solidFill>
                  <a:latin typeface="Goudy Old Style"/>
                  <a:ea typeface="Goudy Old Style"/>
                  <a:cs typeface="Goudy Old Style"/>
                  <a:sym typeface="Goudy Old Style"/>
                </a:defRPr>
              </a:lvl1pPr>
            </a:lstStyle>
            <a:p>
              <a:pPr/>
              <a:r>
                <a:t>The Book of Foundations</a:t>
              </a:r>
            </a:p>
          </p:txBody>
        </p:sp>
        <p:sp>
          <p:nvSpPr>
            <p:cNvPr id="178"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sp>
          <p:nvSpPr>
            <p:cNvPr id="179"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72"/>
                                        </p:tgtEl>
                                        <p:attrNameLst>
                                          <p:attrName>style.visibility</p:attrName>
                                        </p:attrNameLst>
                                      </p:cBhvr>
                                      <p:to>
                                        <p:strVal val="visible"/>
                                      </p:to>
                                    </p:set>
                                    <p:animEffect filter="fade" transition="in">
                                      <p:cBhvr>
                                        <p:cTn id="7" dur="3250"/>
                                        <p:tgtEl>
                                          <p:spTgt spid="172"/>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176"/>
                                        </p:tgtEl>
                                        <p:attrNameLst>
                                          <p:attrName>style.visibility</p:attrName>
                                        </p:attrNameLst>
                                      </p:cBhvr>
                                      <p:to>
                                        <p:strVal val="visible"/>
                                      </p:to>
                                    </p:set>
                                    <p:animEffect filter="fade" transition="in">
                                      <p:cBhvr>
                                        <p:cTn id="11" dur="325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whole" bldLvl="1" animBg="1" rev="0" advAuto="0" spid="176"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Our Spiritual Pilgrimages"/>
          <p:cNvSpPr txBox="1"/>
          <p:nvPr>
            <p:ph type="title"/>
          </p:nvPr>
        </p:nvSpPr>
        <p:spPr>
          <a:prstGeom prst="rect">
            <a:avLst/>
          </a:prstGeom>
        </p:spPr>
        <p:txBody>
          <a:bodyPr/>
          <a:lstStyle/>
          <a:p>
            <a:pPr/>
            <a:r>
              <a:t>Our Spiritual Pilgrimages</a:t>
            </a:r>
          </a:p>
        </p:txBody>
      </p:sp>
      <p:grpSp>
        <p:nvGrpSpPr>
          <p:cNvPr id="61" name="Group"/>
          <p:cNvGrpSpPr/>
          <p:nvPr/>
        </p:nvGrpSpPr>
        <p:grpSpPr>
          <a:xfrm>
            <a:off x="1573598" y="3663725"/>
            <a:ext cx="11548402" cy="3158156"/>
            <a:chOff x="0" y="0"/>
            <a:chExt cx="11548400" cy="3158155"/>
          </a:xfrm>
        </p:grpSpPr>
        <p:sp>
          <p:nvSpPr>
            <p:cNvPr id="56" name="Shape"/>
            <p:cNvSpPr/>
            <p:nvPr/>
          </p:nvSpPr>
          <p:spPr>
            <a:xfrm>
              <a:off x="0" y="-1"/>
              <a:ext cx="2906527" cy="1568175"/>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7" name="Shape"/>
            <p:cNvSpPr/>
            <p:nvPr/>
          </p:nvSpPr>
          <p:spPr>
            <a:xfrm>
              <a:off x="4944044" y="113059"/>
              <a:ext cx="2906527" cy="1568174"/>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8" name="Shape"/>
            <p:cNvSpPr/>
            <p:nvPr/>
          </p:nvSpPr>
          <p:spPr>
            <a:xfrm rot="10800000">
              <a:off x="2726927" y="1472105"/>
              <a:ext cx="2906528" cy="1568174"/>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59" name="Shape"/>
            <p:cNvSpPr/>
            <p:nvPr/>
          </p:nvSpPr>
          <p:spPr>
            <a:xfrm rot="10800000">
              <a:off x="7716018" y="1589981"/>
              <a:ext cx="2906528" cy="1568175"/>
            </a:xfrm>
            <a:custGeom>
              <a:avLst/>
              <a:gdLst/>
              <a:ahLst/>
              <a:cxnLst>
                <a:cxn ang="0">
                  <a:pos x="wd2" y="hd2"/>
                </a:cxn>
                <a:cxn ang="5400000">
                  <a:pos x="wd2" y="hd2"/>
                </a:cxn>
                <a:cxn ang="10800000">
                  <a:pos x="wd2" y="hd2"/>
                </a:cxn>
                <a:cxn ang="16200000">
                  <a:pos x="wd2" y="hd2"/>
                </a:cxn>
              </a:cxnLst>
              <a:rect l="0" t="0" r="r" b="b"/>
              <a:pathLst>
                <a:path w="21600" h="21469" fill="norm" stroke="1" extrusionOk="0">
                  <a:moveTo>
                    <a:pt x="736" y="20837"/>
                  </a:moveTo>
                  <a:lnTo>
                    <a:pt x="172" y="20837"/>
                  </a:lnTo>
                  <a:cubicBezTo>
                    <a:pt x="172" y="20837"/>
                    <a:pt x="0" y="21600"/>
                    <a:pt x="0" y="21450"/>
                  </a:cubicBezTo>
                  <a:lnTo>
                    <a:pt x="736" y="20837"/>
                  </a:lnTo>
                  <a:close/>
                  <a:moveTo>
                    <a:pt x="11419" y="0"/>
                  </a:moveTo>
                  <a:cubicBezTo>
                    <a:pt x="10230" y="0"/>
                    <a:pt x="9709" y="1545"/>
                    <a:pt x="9538" y="2053"/>
                  </a:cubicBezTo>
                  <a:cubicBezTo>
                    <a:pt x="9158" y="3180"/>
                    <a:pt x="8894" y="4675"/>
                    <a:pt x="8588" y="6405"/>
                  </a:cubicBezTo>
                  <a:cubicBezTo>
                    <a:pt x="8308" y="7988"/>
                    <a:pt x="7990" y="9783"/>
                    <a:pt x="7534" y="11487"/>
                  </a:cubicBezTo>
                  <a:cubicBezTo>
                    <a:pt x="6766" y="14361"/>
                    <a:pt x="5773" y="16574"/>
                    <a:pt x="4580" y="18067"/>
                  </a:cubicBezTo>
                  <a:cubicBezTo>
                    <a:pt x="3367" y="19587"/>
                    <a:pt x="1939" y="20357"/>
                    <a:pt x="338" y="20357"/>
                  </a:cubicBezTo>
                  <a:lnTo>
                    <a:pt x="338" y="21419"/>
                  </a:lnTo>
                  <a:cubicBezTo>
                    <a:pt x="3858" y="21419"/>
                    <a:pt x="6603" y="18108"/>
                    <a:pt x="8278" y="11845"/>
                  </a:cubicBezTo>
                  <a:cubicBezTo>
                    <a:pt x="8749" y="10085"/>
                    <a:pt x="9072" y="8259"/>
                    <a:pt x="9357" y="6649"/>
                  </a:cubicBezTo>
                  <a:cubicBezTo>
                    <a:pt x="9909" y="3527"/>
                    <a:pt x="10344" y="1062"/>
                    <a:pt x="11419" y="1062"/>
                  </a:cubicBezTo>
                  <a:cubicBezTo>
                    <a:pt x="12402" y="1062"/>
                    <a:pt x="12765" y="2958"/>
                    <a:pt x="13274" y="6049"/>
                  </a:cubicBezTo>
                  <a:cubicBezTo>
                    <a:pt x="13575" y="7869"/>
                    <a:pt x="13914" y="9933"/>
                    <a:pt x="14524" y="11926"/>
                  </a:cubicBezTo>
                  <a:cubicBezTo>
                    <a:pt x="16343" y="17871"/>
                    <a:pt x="18989" y="21419"/>
                    <a:pt x="21600" y="21419"/>
                  </a:cubicBezTo>
                  <a:lnTo>
                    <a:pt x="21600" y="20357"/>
                  </a:lnTo>
                  <a:cubicBezTo>
                    <a:pt x="20508" y="20357"/>
                    <a:pt x="19356" y="19571"/>
                    <a:pt x="18267" y="18084"/>
                  </a:cubicBezTo>
                  <a:cubicBezTo>
                    <a:pt x="17139" y="16542"/>
                    <a:pt x="16096" y="14272"/>
                    <a:pt x="15254" y="11520"/>
                  </a:cubicBezTo>
                  <a:cubicBezTo>
                    <a:pt x="14670" y="9612"/>
                    <a:pt x="14338" y="7598"/>
                    <a:pt x="14045" y="5819"/>
                  </a:cubicBezTo>
                  <a:cubicBezTo>
                    <a:pt x="13785" y="4246"/>
                    <a:pt x="13562" y="2888"/>
                    <a:pt x="13216" y="1868"/>
                  </a:cubicBezTo>
                  <a:cubicBezTo>
                    <a:pt x="12790" y="612"/>
                    <a:pt x="12202" y="0"/>
                    <a:pt x="11419" y="0"/>
                  </a:cubicBezTo>
                  <a:close/>
                  <a:moveTo>
                    <a:pt x="11158" y="2152"/>
                  </a:moveTo>
                  <a:lnTo>
                    <a:pt x="11158" y="3572"/>
                  </a:lnTo>
                  <a:lnTo>
                    <a:pt x="11722" y="3572"/>
                  </a:lnTo>
                  <a:lnTo>
                    <a:pt x="11722" y="2152"/>
                  </a:lnTo>
                  <a:lnTo>
                    <a:pt x="11158" y="2152"/>
                  </a:lnTo>
                  <a:close/>
                  <a:moveTo>
                    <a:pt x="11126" y="5260"/>
                  </a:moveTo>
                  <a:lnTo>
                    <a:pt x="11126" y="6680"/>
                  </a:lnTo>
                  <a:lnTo>
                    <a:pt x="11690" y="6680"/>
                  </a:lnTo>
                  <a:lnTo>
                    <a:pt x="11690" y="5260"/>
                  </a:lnTo>
                  <a:lnTo>
                    <a:pt x="11126" y="5260"/>
                  </a:lnTo>
                  <a:close/>
                  <a:moveTo>
                    <a:pt x="11158" y="8614"/>
                  </a:moveTo>
                  <a:lnTo>
                    <a:pt x="11158" y="10036"/>
                  </a:lnTo>
                  <a:lnTo>
                    <a:pt x="11722" y="10036"/>
                  </a:lnTo>
                  <a:lnTo>
                    <a:pt x="11722" y="8614"/>
                  </a:lnTo>
                  <a:lnTo>
                    <a:pt x="11158" y="8614"/>
                  </a:lnTo>
                  <a:close/>
                  <a:moveTo>
                    <a:pt x="11126" y="11456"/>
                  </a:moveTo>
                  <a:lnTo>
                    <a:pt x="11126" y="12876"/>
                  </a:lnTo>
                  <a:lnTo>
                    <a:pt x="11690" y="12876"/>
                  </a:lnTo>
                  <a:lnTo>
                    <a:pt x="11690" y="11456"/>
                  </a:lnTo>
                  <a:lnTo>
                    <a:pt x="11126" y="11456"/>
                  </a:lnTo>
                  <a:close/>
                  <a:moveTo>
                    <a:pt x="11158" y="14431"/>
                  </a:moveTo>
                  <a:lnTo>
                    <a:pt x="11158" y="15851"/>
                  </a:lnTo>
                  <a:lnTo>
                    <a:pt x="11722" y="15851"/>
                  </a:lnTo>
                  <a:lnTo>
                    <a:pt x="11722" y="14431"/>
                  </a:lnTo>
                  <a:lnTo>
                    <a:pt x="11158" y="14431"/>
                  </a:lnTo>
                  <a:close/>
                  <a:moveTo>
                    <a:pt x="11126" y="17458"/>
                  </a:moveTo>
                  <a:lnTo>
                    <a:pt x="11126" y="18878"/>
                  </a:lnTo>
                  <a:lnTo>
                    <a:pt x="11690" y="18878"/>
                  </a:lnTo>
                  <a:lnTo>
                    <a:pt x="11690" y="17458"/>
                  </a:lnTo>
                  <a:lnTo>
                    <a:pt x="11126" y="17458"/>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0" name="Shape"/>
            <p:cNvSpPr/>
            <p:nvPr/>
          </p:nvSpPr>
          <p:spPr>
            <a:xfrm>
              <a:off x="10414529" y="869417"/>
              <a:ext cx="1133872" cy="811816"/>
            </a:xfrm>
            <a:custGeom>
              <a:avLst/>
              <a:gdLst/>
              <a:ahLst/>
              <a:cxnLst>
                <a:cxn ang="0">
                  <a:pos x="wd2" y="hd2"/>
                </a:cxn>
                <a:cxn ang="5400000">
                  <a:pos x="wd2" y="hd2"/>
                </a:cxn>
                <a:cxn ang="10800000">
                  <a:pos x="wd2" y="hd2"/>
                </a:cxn>
                <a:cxn ang="16200000">
                  <a:pos x="wd2" y="hd2"/>
                </a:cxn>
              </a:cxnLst>
              <a:rect l="0" t="0" r="r" b="b"/>
              <a:pathLst>
                <a:path w="20805" h="20315" fill="norm" stroke="1" extrusionOk="0">
                  <a:moveTo>
                    <a:pt x="1817" y="19159"/>
                  </a:moveTo>
                  <a:lnTo>
                    <a:pt x="425" y="19159"/>
                  </a:lnTo>
                  <a:cubicBezTo>
                    <a:pt x="425" y="19159"/>
                    <a:pt x="0" y="20554"/>
                    <a:pt x="0" y="20280"/>
                  </a:cubicBezTo>
                  <a:lnTo>
                    <a:pt x="1817" y="19159"/>
                  </a:lnTo>
                  <a:close/>
                  <a:moveTo>
                    <a:pt x="18602" y="2069"/>
                  </a:moveTo>
                  <a:cubicBezTo>
                    <a:pt x="16705" y="7322"/>
                    <a:pt x="14253" y="11368"/>
                    <a:pt x="11309" y="14097"/>
                  </a:cubicBezTo>
                  <a:cubicBezTo>
                    <a:pt x="8312" y="16875"/>
                    <a:pt x="4788" y="18282"/>
                    <a:pt x="835" y="18282"/>
                  </a:cubicBezTo>
                  <a:lnTo>
                    <a:pt x="835" y="20223"/>
                  </a:lnTo>
                  <a:cubicBezTo>
                    <a:pt x="9525" y="20223"/>
                    <a:pt x="16304" y="14172"/>
                    <a:pt x="20438" y="2723"/>
                  </a:cubicBezTo>
                  <a:cubicBezTo>
                    <a:pt x="21600" y="-494"/>
                    <a:pt x="19727" y="-1046"/>
                    <a:pt x="18602" y="2069"/>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62" name="Rectangle"/>
          <p:cNvSpPr/>
          <p:nvPr/>
        </p:nvSpPr>
        <p:spPr>
          <a:xfrm>
            <a:off x="1535305" y="5019026"/>
            <a:ext cx="11469495" cy="321571"/>
          </a:xfrm>
          <a:prstGeom prst="rect">
            <a:avLst/>
          </a:prstGeom>
          <a:blipFill>
            <a:blip r:embed="rId3">
              <a:alphaModFix amt="5438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3" name="Hopefully, we are all on one!…"/>
          <p:cNvSpPr txBox="1"/>
          <p:nvPr/>
        </p:nvSpPr>
        <p:spPr>
          <a:xfrm>
            <a:off x="1789319" y="996787"/>
            <a:ext cx="6684098" cy="198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1600"/>
              </a:spcBef>
              <a:buSzPct val="75000"/>
              <a:buChar char="•"/>
              <a:defRPr sz="3700"/>
            </a:pPr>
            <a:r>
              <a:t>Hopefully, we are all on one!</a:t>
            </a:r>
          </a:p>
          <a:p>
            <a:pPr marL="444499" indent="-444499" algn="l">
              <a:spcBef>
                <a:spcPts val="1600"/>
              </a:spcBef>
              <a:buSzPct val="75000"/>
              <a:buChar char="•"/>
              <a:defRPr sz="3700"/>
            </a:pPr>
            <a:r>
              <a:t>Our expectations, however, are not always met.</a:t>
            </a:r>
          </a:p>
        </p:txBody>
      </p:sp>
      <p:sp>
        <p:nvSpPr>
          <p:cNvPr id="64" name="Jacob met great disappointments.…"/>
          <p:cNvSpPr txBox="1"/>
          <p:nvPr/>
        </p:nvSpPr>
        <p:spPr>
          <a:xfrm>
            <a:off x="1789319" y="6923480"/>
            <a:ext cx="10699604"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1600"/>
              </a:spcBef>
              <a:buSzPct val="75000"/>
              <a:buChar char="•"/>
              <a:defRPr sz="3700"/>
            </a:pPr>
            <a:r>
              <a:t>Jacob met great disappointments.</a:t>
            </a:r>
          </a:p>
          <a:p>
            <a:pPr marL="444499" indent="-444499" algn="l">
              <a:spcBef>
                <a:spcPts val="1600"/>
              </a:spcBef>
              <a:buSzPct val="75000"/>
              <a:buChar char="•"/>
              <a:defRPr sz="3700"/>
            </a:pPr>
            <a:r>
              <a:t>Joseph met great periods of trouble too.</a:t>
            </a:r>
          </a:p>
        </p:txBody>
      </p:sp>
      <p:sp>
        <p:nvSpPr>
          <p:cNvPr id="65" name="But not because of same reasons!"/>
          <p:cNvSpPr/>
          <p:nvPr/>
        </p:nvSpPr>
        <p:spPr>
          <a:xfrm>
            <a:off x="3083690" y="8536733"/>
            <a:ext cx="8372726" cy="1036542"/>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F273"/>
                </a:solidFill>
              </a:defRPr>
            </a:lvl1pPr>
          </a:lstStyle>
          <a:p>
            <a:pPr/>
            <a:r>
              <a:t>But not because of same reasons!</a:t>
            </a:r>
          </a:p>
        </p:txBody>
      </p:sp>
      <p:sp>
        <p:nvSpPr>
          <p:cNvPr id="66" name="Expectations of success"/>
          <p:cNvSpPr/>
          <p:nvPr/>
        </p:nvSpPr>
        <p:spPr>
          <a:xfrm rot="20324167">
            <a:off x="5676133" y="2199281"/>
            <a:ext cx="5044191" cy="938013"/>
          </a:xfrm>
          <a:prstGeom prst="rightArrow">
            <a:avLst>
              <a:gd name="adj1" fmla="val 61219"/>
              <a:gd name="adj2" fmla="val 86651"/>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spcBef>
                <a:spcPts val="4200"/>
              </a:spcBef>
              <a:defRPr b="1" sz="2900">
                <a:solidFill>
                  <a:srgbClr val="FFFFFF"/>
                </a:solidFill>
                <a:latin typeface="Helvetica"/>
                <a:ea typeface="Helvetica"/>
                <a:cs typeface="Helvetica"/>
                <a:sym typeface="Helvetica"/>
              </a:defRPr>
            </a:lvl1pPr>
          </a:lstStyle>
          <a:p>
            <a:pPr/>
            <a:r>
              <a:t>Expectations of success</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63">
                                            <p:bg/>
                                          </p:spTgt>
                                        </p:tgtEl>
                                        <p:attrNameLst>
                                          <p:attrName>style.visibility</p:attrName>
                                        </p:attrNameLst>
                                      </p:cBhvr>
                                      <p:to>
                                        <p:strVal val="visible"/>
                                      </p:to>
                                    </p:set>
                                    <p:anim calcmode="lin" valueType="num">
                                      <p:cBhvr>
                                        <p:cTn id="7" dur="2250" fill="hold"/>
                                        <p:tgtEl>
                                          <p:spTgt spid="63">
                                            <p:bg/>
                                          </p:spTgt>
                                        </p:tgtEl>
                                        <p:attrNameLst>
                                          <p:attrName>ppt_x</p:attrName>
                                        </p:attrNameLst>
                                      </p:cBhvr>
                                      <p:tavLst>
                                        <p:tav tm="0">
                                          <p:val>
                                            <p:strVal val="0-#ppt_w/2"/>
                                          </p:val>
                                        </p:tav>
                                        <p:tav tm="100000">
                                          <p:val>
                                            <p:strVal val="#ppt_x"/>
                                          </p:val>
                                        </p:tav>
                                      </p:tavLst>
                                    </p:anim>
                                    <p:anim calcmode="lin" valueType="num">
                                      <p:cBhvr>
                                        <p:cTn id="8" dur="2250" fill="hold"/>
                                        <p:tgtEl>
                                          <p:spTgt spid="6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63">
                                            <p:txEl>
                                              <p:pRg st="0" end="0"/>
                                            </p:txEl>
                                          </p:spTgt>
                                        </p:tgtEl>
                                        <p:attrNameLst>
                                          <p:attrName>style.visibility</p:attrName>
                                        </p:attrNameLst>
                                      </p:cBhvr>
                                      <p:to>
                                        <p:strVal val="visible"/>
                                      </p:to>
                                    </p:set>
                                    <p:anim calcmode="lin" valueType="num">
                                      <p:cBhvr>
                                        <p:cTn id="11" dur="2250" fill="hold"/>
                                        <p:tgtEl>
                                          <p:spTgt spid="63">
                                            <p:txEl>
                                              <p:pRg st="0" end="0"/>
                                            </p:txEl>
                                          </p:spTgt>
                                        </p:tgtEl>
                                        <p:attrNameLst>
                                          <p:attrName>ppt_x</p:attrName>
                                        </p:attrNameLst>
                                      </p:cBhvr>
                                      <p:tavLst>
                                        <p:tav tm="0">
                                          <p:val>
                                            <p:strVal val="0-#ppt_w/2"/>
                                          </p:val>
                                        </p:tav>
                                        <p:tav tm="100000">
                                          <p:val>
                                            <p:strVal val="#ppt_x"/>
                                          </p:val>
                                        </p:tav>
                                      </p:tavLst>
                                    </p:anim>
                                    <p:anim calcmode="lin" valueType="num">
                                      <p:cBhvr>
                                        <p:cTn id="12" dur="225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63">
                                            <p:txEl>
                                              <p:pRg st="1" end="1"/>
                                            </p:txEl>
                                          </p:spTgt>
                                        </p:tgtEl>
                                        <p:attrNameLst>
                                          <p:attrName>style.visibility</p:attrName>
                                        </p:attrNameLst>
                                      </p:cBhvr>
                                      <p:to>
                                        <p:strVal val="visible"/>
                                      </p:to>
                                    </p:set>
                                    <p:anim calcmode="lin" valueType="num">
                                      <p:cBhvr>
                                        <p:cTn id="17" dur="2250" fill="hold"/>
                                        <p:tgtEl>
                                          <p:spTgt spid="63">
                                            <p:txEl>
                                              <p:pRg st="1" end="1"/>
                                            </p:txEl>
                                          </p:spTgt>
                                        </p:tgtEl>
                                        <p:attrNameLst>
                                          <p:attrName>ppt_x</p:attrName>
                                        </p:attrNameLst>
                                      </p:cBhvr>
                                      <p:tavLst>
                                        <p:tav tm="0">
                                          <p:val>
                                            <p:strVal val="0-#ppt_w/2"/>
                                          </p:val>
                                        </p:tav>
                                        <p:tav tm="100000">
                                          <p:val>
                                            <p:strVal val="#ppt_x"/>
                                          </p:val>
                                        </p:tav>
                                      </p:tavLst>
                                    </p:anim>
                                    <p:anim calcmode="lin" valueType="num">
                                      <p:cBhvr>
                                        <p:cTn id="18" dur="2250" fill="hold"/>
                                        <p:tgtEl>
                                          <p:spTgt spid="6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Class="entr" nodeType="afterEffect" presetSubtype="8" presetID="22" grpId="2" fill="hold">
                                  <p:stCondLst>
                                    <p:cond delay="300"/>
                                  </p:stCondLst>
                                  <p:iterate type="el" backwards="0">
                                    <p:tmAbs val="0"/>
                                  </p:iterate>
                                  <p:childTnLst>
                                    <p:set>
                                      <p:cBhvr>
                                        <p:cTn id="21" fill="hold"/>
                                        <p:tgtEl>
                                          <p:spTgt spid="66"/>
                                        </p:tgtEl>
                                        <p:attrNameLst>
                                          <p:attrName>style.visibility</p:attrName>
                                        </p:attrNameLst>
                                      </p:cBhvr>
                                      <p:to>
                                        <p:strVal val="visible"/>
                                      </p:to>
                                    </p:set>
                                    <p:animEffect filter="wipe(left)" transition="in">
                                      <p:cBhvr>
                                        <p:cTn id="22" dur="325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3" fill="hold">
                                  <p:stCondLst>
                                    <p:cond delay="0"/>
                                  </p:stCondLst>
                                  <p:iterate type="el" backwards="0">
                                    <p:tmAbs val="0"/>
                                  </p:iterate>
                                  <p:childTnLst>
                                    <p:set>
                                      <p:cBhvr>
                                        <p:cTn id="26" fill="hold"/>
                                        <p:tgtEl>
                                          <p:spTgt spid="62"/>
                                        </p:tgtEl>
                                        <p:attrNameLst>
                                          <p:attrName>style.visibility</p:attrName>
                                        </p:attrNameLst>
                                      </p:cBhvr>
                                      <p:to>
                                        <p:strVal val="visible"/>
                                      </p:to>
                                    </p:set>
                                    <p:animEffect filter="wipe(left)" transition="in">
                                      <p:cBhvr>
                                        <p:cTn id="27" dur="30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4" fill="hold">
                                  <p:stCondLst>
                                    <p:cond delay="0"/>
                                  </p:stCondLst>
                                  <p:iterate type="el" backwards="0">
                                    <p:tmAbs val="0"/>
                                  </p:iterate>
                                  <p:childTnLst>
                                    <p:set>
                                      <p:cBhvr>
                                        <p:cTn id="31" fill="hold"/>
                                        <p:tgtEl>
                                          <p:spTgt spid="61"/>
                                        </p:tgtEl>
                                        <p:attrNameLst>
                                          <p:attrName>style.visibility</p:attrName>
                                        </p:attrNameLst>
                                      </p:cBhvr>
                                      <p:to>
                                        <p:strVal val="visible"/>
                                      </p:to>
                                    </p:set>
                                    <p:animEffect filter="wipe(left)" transition="in">
                                      <p:cBhvr>
                                        <p:cTn id="32" dur="875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5" fill="hold">
                                  <p:stCondLst>
                                    <p:cond delay="0"/>
                                  </p:stCondLst>
                                  <p:iterate type="el" backwards="0">
                                    <p:tmAbs val="0"/>
                                  </p:iterate>
                                  <p:childTnLst>
                                    <p:set>
                                      <p:cBhvr>
                                        <p:cTn id="36" fill="hold"/>
                                        <p:tgtEl>
                                          <p:spTgt spid="64">
                                            <p:bg/>
                                          </p:spTgt>
                                        </p:tgtEl>
                                        <p:attrNameLst>
                                          <p:attrName>style.visibility</p:attrName>
                                        </p:attrNameLst>
                                      </p:cBhvr>
                                      <p:to>
                                        <p:strVal val="visible"/>
                                      </p:to>
                                    </p:set>
                                    <p:anim calcmode="lin" valueType="num">
                                      <p:cBhvr>
                                        <p:cTn id="37" dur="2000" fill="hold"/>
                                        <p:tgtEl>
                                          <p:spTgt spid="64">
                                            <p:bg/>
                                          </p:spTgt>
                                        </p:tgtEl>
                                        <p:attrNameLst>
                                          <p:attrName>ppt_x</p:attrName>
                                        </p:attrNameLst>
                                      </p:cBhvr>
                                      <p:tavLst>
                                        <p:tav tm="0">
                                          <p:val>
                                            <p:strVal val="#ppt_x"/>
                                          </p:val>
                                        </p:tav>
                                        <p:tav tm="100000">
                                          <p:val>
                                            <p:strVal val="#ppt_x"/>
                                          </p:val>
                                        </p:tav>
                                      </p:tavLst>
                                    </p:anim>
                                    <p:anim calcmode="lin" valueType="num">
                                      <p:cBhvr>
                                        <p:cTn id="38" dur="2000" fill="hold"/>
                                        <p:tgtEl>
                                          <p:spTgt spid="64">
                                            <p:bg/>
                                          </p:spTgt>
                                        </p:tgtEl>
                                        <p:attrNameLst>
                                          <p:attrName>ppt_y</p:attrName>
                                        </p:attrNameLst>
                                      </p:cBhvr>
                                      <p:tavLst>
                                        <p:tav tm="0">
                                          <p:val>
                                            <p:strVal val="1+#ppt_h/2"/>
                                          </p:val>
                                        </p:tav>
                                        <p:tav tm="100000">
                                          <p:val>
                                            <p:strVal val="#ppt_y"/>
                                          </p:val>
                                        </p:tav>
                                      </p:tavLst>
                                    </p:anim>
                                  </p:childTnLst>
                                </p:cTn>
                              </p:par>
                              <p:par>
                                <p:cTn id="39" presetClass="entr" nodeType="withEffect" presetSubtype="4" presetID="2" grpId="5" fill="hold">
                                  <p:stCondLst>
                                    <p:cond delay="0"/>
                                  </p:stCondLst>
                                  <p:iterate type="el" backwards="0">
                                    <p:tmAbs val="0"/>
                                  </p:iterate>
                                  <p:childTnLst>
                                    <p:set>
                                      <p:cBhvr>
                                        <p:cTn id="40" fill="hold"/>
                                        <p:tgtEl>
                                          <p:spTgt spid="64">
                                            <p:txEl>
                                              <p:pRg st="0" end="0"/>
                                            </p:txEl>
                                          </p:spTgt>
                                        </p:tgtEl>
                                        <p:attrNameLst>
                                          <p:attrName>style.visibility</p:attrName>
                                        </p:attrNameLst>
                                      </p:cBhvr>
                                      <p:to>
                                        <p:strVal val="visible"/>
                                      </p:to>
                                    </p:set>
                                    <p:anim calcmode="lin" valueType="num">
                                      <p:cBhvr>
                                        <p:cTn id="41" dur="2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42" dur="20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5" fill="hold">
                                  <p:stCondLst>
                                    <p:cond delay="0"/>
                                  </p:stCondLst>
                                  <p:iterate type="el" backwards="0">
                                    <p:tmAbs val="0"/>
                                  </p:iterate>
                                  <p:childTnLst>
                                    <p:set>
                                      <p:cBhvr>
                                        <p:cTn id="46" fill="hold"/>
                                        <p:tgtEl>
                                          <p:spTgt spid="64">
                                            <p:txEl>
                                              <p:pRg st="1" end="1"/>
                                            </p:txEl>
                                          </p:spTgt>
                                        </p:tgtEl>
                                        <p:attrNameLst>
                                          <p:attrName>style.visibility</p:attrName>
                                        </p:attrNameLst>
                                      </p:cBhvr>
                                      <p:to>
                                        <p:strVal val="visible"/>
                                      </p:to>
                                    </p:set>
                                    <p:anim calcmode="lin" valueType="num">
                                      <p:cBhvr>
                                        <p:cTn id="47" dur="200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48" dur="2000" fill="hold"/>
                                        <p:tgtEl>
                                          <p:spTgt spid="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4" presetID="2" grpId="6" fill="hold">
                                  <p:stCondLst>
                                    <p:cond delay="0"/>
                                  </p:stCondLst>
                                  <p:iterate type="el" backwards="0">
                                    <p:tmAbs val="0"/>
                                  </p:iterate>
                                  <p:childTnLst>
                                    <p:set>
                                      <p:cBhvr>
                                        <p:cTn id="52" fill="hold"/>
                                        <p:tgtEl>
                                          <p:spTgt spid="65"/>
                                        </p:tgtEl>
                                        <p:attrNameLst>
                                          <p:attrName>style.visibility</p:attrName>
                                        </p:attrNameLst>
                                      </p:cBhvr>
                                      <p:to>
                                        <p:strVal val="visible"/>
                                      </p:to>
                                    </p:set>
                                    <p:anim calcmode="lin" valueType="num">
                                      <p:cBhvr>
                                        <p:cTn id="53" dur="2000" fill="hold"/>
                                        <p:tgtEl>
                                          <p:spTgt spid="65"/>
                                        </p:tgtEl>
                                        <p:attrNameLst>
                                          <p:attrName>ppt_x</p:attrName>
                                        </p:attrNameLst>
                                      </p:cBhvr>
                                      <p:tavLst>
                                        <p:tav tm="0">
                                          <p:val>
                                            <p:strVal val="#ppt_x"/>
                                          </p:val>
                                        </p:tav>
                                        <p:tav tm="100000">
                                          <p:val>
                                            <p:strVal val="#ppt_x"/>
                                          </p:val>
                                        </p:tav>
                                      </p:tavLst>
                                    </p:anim>
                                    <p:anim calcmode="lin" valueType="num">
                                      <p:cBhvr>
                                        <p:cTn id="54" dur="2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 grpId="1"/>
      <p:bldP build="whole" bldLvl="1" animBg="1" rev="0" advAuto="0" spid="62" grpId="3"/>
      <p:bldP build="p" bldLvl="5" animBg="1" rev="0" advAuto="0" spid="64" grpId="5"/>
      <p:bldP build="whole" bldLvl="1" animBg="1" rev="0" advAuto="0" spid="66" grpId="2"/>
      <p:bldP build="whole" bldLvl="1" animBg="1" rev="0" advAuto="0" spid="61" grpId="4"/>
      <p:bldP build="whole" bldLvl="1" animBg="1" rev="0" advAuto="0" spid="65" grpId="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Introduction to Genesis 31-32"/>
          <p:cNvSpPr txBox="1"/>
          <p:nvPr>
            <p:ph type="title"/>
          </p:nvPr>
        </p:nvSpPr>
        <p:spPr>
          <a:prstGeom prst="rect">
            <a:avLst/>
          </a:prstGeom>
        </p:spPr>
        <p:txBody>
          <a:bodyPr/>
          <a:lstStyle/>
          <a:p>
            <a:pPr/>
            <a:r>
              <a:t>Introduction to Genesis 31-32</a:t>
            </a:r>
          </a:p>
        </p:txBody>
      </p:sp>
      <p:grpSp>
        <p:nvGrpSpPr>
          <p:cNvPr id="75" name="Group"/>
          <p:cNvGrpSpPr/>
          <p:nvPr/>
        </p:nvGrpSpPr>
        <p:grpSpPr>
          <a:xfrm>
            <a:off x="6464106" y="862248"/>
            <a:ext cx="6308395" cy="4302554"/>
            <a:chOff x="0" y="0"/>
            <a:chExt cx="6308393" cy="4302553"/>
          </a:xfrm>
        </p:grpSpPr>
        <p:sp>
          <p:nvSpPr>
            <p:cNvPr id="71" name="Rectangle"/>
            <p:cNvSpPr/>
            <p:nvPr/>
          </p:nvSpPr>
          <p:spPr>
            <a:xfrm>
              <a:off x="0" y="0"/>
              <a:ext cx="6308394" cy="4302554"/>
            </a:xfrm>
            <a:prstGeom prst="rect">
              <a:avLst/>
            </a:prstGeom>
            <a:solidFill>
              <a:srgbClr val="D6D5D5"/>
            </a:solidFill>
            <a:ln w="6350"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Helvetica"/>
                  <a:ea typeface="Helvetica"/>
                  <a:cs typeface="Helvetica"/>
                  <a:sym typeface="Helvetica"/>
                </a:defRPr>
              </a:pPr>
            </a:p>
          </p:txBody>
        </p:sp>
        <p:pic>
          <p:nvPicPr>
            <p:cNvPr id="72" name="Jacob-map.jpg" descr="Jacob-map.jpg"/>
            <p:cNvPicPr>
              <a:picLocks noChangeAspect="1"/>
            </p:cNvPicPr>
            <p:nvPr/>
          </p:nvPicPr>
          <p:blipFill>
            <a:blip r:embed="rId3">
              <a:extLst/>
            </a:blip>
            <a:srcRect l="4573" t="2509" r="4573" b="18531"/>
            <a:stretch>
              <a:fillRect/>
            </a:stretch>
          </p:blipFill>
          <p:spPr>
            <a:xfrm>
              <a:off x="213353" y="179800"/>
              <a:ext cx="5881687" cy="3942926"/>
            </a:xfrm>
            <a:prstGeom prst="rect">
              <a:avLst/>
            </a:prstGeom>
            <a:ln w="12700" cap="flat">
              <a:noFill/>
              <a:miter lim="400000"/>
            </a:ln>
            <a:effectLst/>
          </p:spPr>
        </p:pic>
        <p:sp>
          <p:nvSpPr>
            <p:cNvPr id="73" name="Line"/>
            <p:cNvSpPr/>
            <p:nvPr/>
          </p:nvSpPr>
          <p:spPr>
            <a:xfrm flipV="1">
              <a:off x="668679" y="1110128"/>
              <a:ext cx="1398189" cy="1398189"/>
            </a:xfrm>
            <a:prstGeom prst="line">
              <a:avLst/>
            </a:prstGeom>
            <a:noFill/>
            <a:ln w="25400" cap="flat">
              <a:solidFill>
                <a:srgbClr val="000000"/>
              </a:solidFill>
              <a:prstDash val="solid"/>
              <a:miter lim="400000"/>
              <a:headEnd type="triangle" w="med" len="med"/>
              <a:tailEnd type="triangle" w="med" len="med"/>
            </a:ln>
            <a:effectLst/>
          </p:spPr>
          <p:txBody>
            <a:bodyPr wrap="square" lIns="101600" tIns="101600" rIns="101600" bIns="101600" numCol="1" anchor="ctr">
              <a:noAutofit/>
            </a:bodyPr>
            <a:lstStyle/>
            <a:p>
              <a:pPr algn="l" defTabSz="457200">
                <a:defRPr sz="1200">
                  <a:latin typeface="Helvetica"/>
                  <a:ea typeface="Helvetica"/>
                  <a:cs typeface="Helvetica"/>
                  <a:sym typeface="Helvetica"/>
                </a:defRPr>
              </a:pPr>
            </a:p>
          </p:txBody>
        </p:sp>
        <p:sp>
          <p:nvSpPr>
            <p:cNvPr id="74" name="Jacob returns home"/>
            <p:cNvSpPr txBox="1"/>
            <p:nvPr/>
          </p:nvSpPr>
          <p:spPr>
            <a:xfrm>
              <a:off x="1087807" y="1455226"/>
              <a:ext cx="979061" cy="882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defRPr b="1" sz="2100">
                  <a:solidFill>
                    <a:srgbClr val="A82130"/>
                  </a:solidFill>
                  <a:latin typeface="+mj-lt"/>
                  <a:ea typeface="+mj-ea"/>
                  <a:cs typeface="+mj-cs"/>
                  <a:sym typeface="Helvetica Condensed Medium"/>
                </a:defRPr>
              </a:lvl1pPr>
            </a:lstStyle>
            <a:p>
              <a:pPr/>
              <a:r>
                <a:t>Jacob returns home</a:t>
              </a:r>
            </a:p>
          </p:txBody>
        </p:sp>
      </p:grpSp>
      <p:sp>
        <p:nvSpPr>
          <p:cNvPr id="76" name="Jacob is put on stage to display God’s gracious ability to work with people like us.…"/>
          <p:cNvSpPr txBox="1"/>
          <p:nvPr/>
        </p:nvSpPr>
        <p:spPr>
          <a:xfrm>
            <a:off x="1793204" y="5435503"/>
            <a:ext cx="10151278" cy="325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499" indent="-444499" algn="l">
              <a:spcBef>
                <a:spcPts val="2800"/>
              </a:spcBef>
              <a:buSzPct val="75000"/>
              <a:buChar char="•"/>
              <a:defRPr sz="3700"/>
            </a:pPr>
            <a:r>
              <a:t>Jacob is put on stage to display God’s gracious ability to work with people like us.</a:t>
            </a:r>
          </a:p>
          <a:p>
            <a:pPr marL="444499" indent="-444499" algn="l">
              <a:spcBef>
                <a:spcPts val="2800"/>
              </a:spcBef>
              <a:buSzPct val="75000"/>
              <a:buChar char="•"/>
              <a:defRPr sz="3700"/>
            </a:pPr>
            <a:r>
              <a:t>Jacob is used to encourage us to observe where we are in our spiritual journey and avoid some of life’s pitfalls.</a:t>
            </a:r>
          </a:p>
        </p:txBody>
      </p:sp>
      <p:sp>
        <p:nvSpPr>
          <p:cNvPr id="77" name="Can people–like us–really improve?…"/>
          <p:cNvSpPr txBox="1"/>
          <p:nvPr/>
        </p:nvSpPr>
        <p:spPr>
          <a:xfrm>
            <a:off x="1789319" y="1203643"/>
            <a:ext cx="4382482" cy="381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499" indent="-444499" algn="l">
              <a:spcBef>
                <a:spcPts val="2800"/>
              </a:spcBef>
              <a:buSzPct val="75000"/>
              <a:buChar char="•"/>
              <a:defRPr sz="3700"/>
            </a:pPr>
            <a:r>
              <a:t>Can people–like us–really improve?</a:t>
            </a:r>
          </a:p>
          <a:p>
            <a:pPr marL="444499" indent="-444499" algn="l">
              <a:spcBef>
                <a:spcPts val="2800"/>
              </a:spcBef>
              <a:buSzPct val="75000"/>
              <a:buChar char="•"/>
              <a:defRPr sz="3700"/>
            </a:pPr>
            <a:r>
              <a:t>With God all things are possible!</a:t>
            </a:r>
          </a:p>
        </p:txBody>
      </p:sp>
      <p:grpSp>
        <p:nvGrpSpPr>
          <p:cNvPr id="80" name="Group"/>
          <p:cNvGrpSpPr/>
          <p:nvPr/>
        </p:nvGrpSpPr>
        <p:grpSpPr>
          <a:xfrm>
            <a:off x="6868842" y="3331281"/>
            <a:ext cx="1071583" cy="406401"/>
            <a:chOff x="0" y="0"/>
            <a:chExt cx="1071582" cy="406400"/>
          </a:xfrm>
        </p:grpSpPr>
        <p:sp>
          <p:nvSpPr>
            <p:cNvPr id="78" name="Oval"/>
            <p:cNvSpPr/>
            <p:nvPr/>
          </p:nvSpPr>
          <p:spPr>
            <a:xfrm>
              <a:off x="0" y="96005"/>
              <a:ext cx="237193" cy="214391"/>
            </a:xfrm>
            <a:prstGeom prst="ellipse">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79" name="Bethel"/>
            <p:cNvSpPr txBox="1"/>
            <p:nvPr/>
          </p:nvSpPr>
          <p:spPr>
            <a:xfrm>
              <a:off x="237192" y="0"/>
              <a:ext cx="83439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Bethel</a:t>
              </a: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 calcmode="lin" valueType="num">
                                      <p:cBhvr>
                                        <p:cTn id="7" dur="1750" fill="hold"/>
                                        <p:tgtEl>
                                          <p:spTgt spid="77">
                                            <p:bg/>
                                          </p:spTgt>
                                        </p:tgtEl>
                                        <p:attrNameLst>
                                          <p:attrName>ppt_x</p:attrName>
                                        </p:attrNameLst>
                                      </p:cBhvr>
                                      <p:tavLst>
                                        <p:tav tm="0">
                                          <p:val>
                                            <p:strVal val="0-#ppt_w/2"/>
                                          </p:val>
                                        </p:tav>
                                        <p:tav tm="100000">
                                          <p:val>
                                            <p:strVal val="#ppt_x"/>
                                          </p:val>
                                        </p:tav>
                                      </p:tavLst>
                                    </p:anim>
                                    <p:anim calcmode="lin" valueType="num">
                                      <p:cBhvr>
                                        <p:cTn id="8" dur="1750" fill="hold"/>
                                        <p:tgtEl>
                                          <p:spTgt spid="7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77">
                                            <p:txEl>
                                              <p:pRg st="0" end="0"/>
                                            </p:txEl>
                                          </p:spTgt>
                                        </p:tgtEl>
                                        <p:attrNameLst>
                                          <p:attrName>style.visibility</p:attrName>
                                        </p:attrNameLst>
                                      </p:cBhvr>
                                      <p:to>
                                        <p:strVal val="visible"/>
                                      </p:to>
                                    </p:set>
                                    <p:anim calcmode="lin" valueType="num">
                                      <p:cBhvr>
                                        <p:cTn id="11" dur="175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175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77">
                                            <p:txEl>
                                              <p:pRg st="1" end="1"/>
                                            </p:txEl>
                                          </p:spTgt>
                                        </p:tgtEl>
                                        <p:attrNameLst>
                                          <p:attrName>style.visibility</p:attrName>
                                        </p:attrNameLst>
                                      </p:cBhvr>
                                      <p:to>
                                        <p:strVal val="visible"/>
                                      </p:to>
                                    </p:set>
                                    <p:anim calcmode="lin" valueType="num">
                                      <p:cBhvr>
                                        <p:cTn id="17" dur="175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175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2" fill="hold">
                                  <p:stCondLst>
                                    <p:cond delay="0"/>
                                  </p:stCondLst>
                                  <p:iterate type="el" backwards="0">
                                    <p:tmAbs val="0"/>
                                  </p:iterate>
                                  <p:childTnLst>
                                    <p:set>
                                      <p:cBhvr>
                                        <p:cTn id="22" fill="hold"/>
                                        <p:tgtEl>
                                          <p:spTgt spid="76">
                                            <p:bg/>
                                          </p:spTgt>
                                        </p:tgtEl>
                                        <p:attrNameLst>
                                          <p:attrName>style.visibility</p:attrName>
                                        </p:attrNameLst>
                                      </p:cBhvr>
                                      <p:to>
                                        <p:strVal val="visible"/>
                                      </p:to>
                                    </p:set>
                                    <p:anim calcmode="lin" valueType="num">
                                      <p:cBhvr>
                                        <p:cTn id="23" dur="1750" fill="hold"/>
                                        <p:tgtEl>
                                          <p:spTgt spid="76">
                                            <p:bg/>
                                          </p:spTgt>
                                        </p:tgtEl>
                                        <p:attrNameLst>
                                          <p:attrName>ppt_x</p:attrName>
                                        </p:attrNameLst>
                                      </p:cBhvr>
                                      <p:tavLst>
                                        <p:tav tm="0">
                                          <p:val>
                                            <p:strVal val="0-#ppt_w/2"/>
                                          </p:val>
                                        </p:tav>
                                        <p:tav tm="100000">
                                          <p:val>
                                            <p:strVal val="#ppt_x"/>
                                          </p:val>
                                        </p:tav>
                                      </p:tavLst>
                                    </p:anim>
                                    <p:anim calcmode="lin" valueType="num">
                                      <p:cBhvr>
                                        <p:cTn id="24" dur="1750" fill="hold"/>
                                        <p:tgtEl>
                                          <p:spTgt spid="76">
                                            <p:bg/>
                                          </p:spTgt>
                                        </p:tgtEl>
                                        <p:attrNameLst>
                                          <p:attrName>ppt_y</p:attrName>
                                        </p:attrNameLst>
                                      </p:cBhvr>
                                      <p:tavLst>
                                        <p:tav tm="0">
                                          <p:val>
                                            <p:strVal val="#ppt_y"/>
                                          </p:val>
                                        </p:tav>
                                        <p:tav tm="100000">
                                          <p:val>
                                            <p:strVal val="#ppt_y"/>
                                          </p:val>
                                        </p:tav>
                                      </p:tavLst>
                                    </p:anim>
                                  </p:childTnLst>
                                </p:cTn>
                              </p:par>
                              <p:par>
                                <p:cTn id="25" presetClass="entr" nodeType="withEffect" presetSubtype="8" presetID="2" grpId="2" fill="hold">
                                  <p:stCondLst>
                                    <p:cond delay="0"/>
                                  </p:stCondLst>
                                  <p:iterate type="el" backwards="0">
                                    <p:tmAbs val="0"/>
                                  </p:iterate>
                                  <p:childTnLst>
                                    <p:set>
                                      <p:cBhvr>
                                        <p:cTn id="26" fill="hold"/>
                                        <p:tgtEl>
                                          <p:spTgt spid="76">
                                            <p:txEl>
                                              <p:pRg st="0" end="0"/>
                                            </p:txEl>
                                          </p:spTgt>
                                        </p:tgtEl>
                                        <p:attrNameLst>
                                          <p:attrName>style.visibility</p:attrName>
                                        </p:attrNameLst>
                                      </p:cBhvr>
                                      <p:to>
                                        <p:strVal val="visible"/>
                                      </p:to>
                                    </p:set>
                                    <p:anim calcmode="lin" valueType="num">
                                      <p:cBhvr>
                                        <p:cTn id="27" dur="1750" fill="hold"/>
                                        <p:tgtEl>
                                          <p:spTgt spid="76">
                                            <p:txEl>
                                              <p:pRg st="0" end="0"/>
                                            </p:txEl>
                                          </p:spTgt>
                                        </p:tgtEl>
                                        <p:attrNameLst>
                                          <p:attrName>ppt_x</p:attrName>
                                        </p:attrNameLst>
                                      </p:cBhvr>
                                      <p:tavLst>
                                        <p:tav tm="0">
                                          <p:val>
                                            <p:strVal val="0-#ppt_w/2"/>
                                          </p:val>
                                        </p:tav>
                                        <p:tav tm="100000">
                                          <p:val>
                                            <p:strVal val="#ppt_x"/>
                                          </p:val>
                                        </p:tav>
                                      </p:tavLst>
                                    </p:anim>
                                    <p:anim calcmode="lin" valueType="num">
                                      <p:cBhvr>
                                        <p:cTn id="28" dur="175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Class="entr" nodeType="afterEffect" presetID="9" grpId="3" fill="hold">
                                  <p:stCondLst>
                                    <p:cond delay="0"/>
                                  </p:stCondLst>
                                  <p:iterate type="el" backwards="0">
                                    <p:tmAbs val="0"/>
                                  </p:iterate>
                                  <p:childTnLst>
                                    <p:set>
                                      <p:cBhvr>
                                        <p:cTn id="31" fill="hold"/>
                                        <p:tgtEl>
                                          <p:spTgt spid="75"/>
                                        </p:tgtEl>
                                        <p:attrNameLst>
                                          <p:attrName>style.visibility</p:attrName>
                                        </p:attrNameLst>
                                      </p:cBhvr>
                                      <p:to>
                                        <p:strVal val="visible"/>
                                      </p:to>
                                    </p:set>
                                    <p:animEffect filter="dissolve" transition="in">
                                      <p:cBhvr>
                                        <p:cTn id="32" dur="1500"/>
                                        <p:tgtEl>
                                          <p:spTgt spid="75"/>
                                        </p:tgtEl>
                                      </p:cBhvr>
                                    </p:animEffect>
                                  </p:childTnLst>
                                </p:cTn>
                              </p:par>
                            </p:childTnLst>
                          </p:cTn>
                        </p:par>
                        <p:par>
                          <p:cTn id="33" fill="hold">
                            <p:stCondLst>
                              <p:cond delay="3250"/>
                            </p:stCondLst>
                            <p:childTnLst>
                              <p:par>
                                <p:cTn id="34" presetClass="entr" nodeType="afterEffect" presetSubtype="9" presetID="15" grpId="4" fill="hold">
                                  <p:stCondLst>
                                    <p:cond delay="0"/>
                                  </p:stCondLst>
                                  <p:iterate type="el" backwards="0">
                                    <p:tmAbs val="0"/>
                                  </p:iterate>
                                  <p:childTnLst>
                                    <p:set>
                                      <p:cBhvr>
                                        <p:cTn id="35" fill="hold"/>
                                        <p:tgtEl>
                                          <p:spTgt spid="80"/>
                                        </p:tgtEl>
                                        <p:attrNameLst>
                                          <p:attrName>style.visibility</p:attrName>
                                        </p:attrNameLst>
                                      </p:cBhvr>
                                      <p:to>
                                        <p:strVal val="visible"/>
                                      </p:to>
                                    </p:set>
                                    <p:anim calcmode="lin" valueType="num">
                                      <p:cBhvr>
                                        <p:cTn id="36" dur="1000" fill="hold"/>
                                        <p:tgtEl>
                                          <p:spTgt spid="80"/>
                                        </p:tgtEl>
                                        <p:attrNameLst>
                                          <p:attrName>ppt_w</p:attrName>
                                        </p:attrNameLst>
                                      </p:cBhvr>
                                      <p:tavLst>
                                        <p:tav tm="0">
                                          <p:val>
                                            <p:fltVal val="0"/>
                                          </p:val>
                                        </p:tav>
                                        <p:tav tm="100000">
                                          <p:val>
                                            <p:strVal val="#ppt_w"/>
                                          </p:val>
                                        </p:tav>
                                      </p:tavLst>
                                    </p:anim>
                                    <p:anim calcmode="lin" valueType="num">
                                      <p:cBhvr>
                                        <p:cTn id="37" dur="1000" fill="hold"/>
                                        <p:tgtEl>
                                          <p:spTgt spid="80"/>
                                        </p:tgtEl>
                                        <p:attrNameLst>
                                          <p:attrName>ppt_h</p:attrName>
                                        </p:attrNameLst>
                                      </p:cBhvr>
                                      <p:tavLst>
                                        <p:tav tm="0">
                                          <p:val>
                                            <p:fltVal val="0"/>
                                          </p:val>
                                        </p:tav>
                                        <p:tav tm="100000">
                                          <p:val>
                                            <p:strVal val="#ppt_h"/>
                                          </p:val>
                                        </p:tav>
                                      </p:tavLst>
                                    </p:anim>
                                    <p:anim calcmode="lin" valueType="num">
                                      <p:cBhvr>
                                        <p:cTn id="38"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 grpId="2" fill="hold">
                                  <p:stCondLst>
                                    <p:cond delay="0"/>
                                  </p:stCondLst>
                                  <p:iterate type="el" backwards="0">
                                    <p:tmAbs val="0"/>
                                  </p:iterate>
                                  <p:childTnLst>
                                    <p:set>
                                      <p:cBhvr>
                                        <p:cTn id="43" fill="hold"/>
                                        <p:tgtEl>
                                          <p:spTgt spid="76">
                                            <p:txEl>
                                              <p:pRg st="1" end="1"/>
                                            </p:txEl>
                                          </p:spTgt>
                                        </p:tgtEl>
                                        <p:attrNameLst>
                                          <p:attrName>style.visibility</p:attrName>
                                        </p:attrNameLst>
                                      </p:cBhvr>
                                      <p:to>
                                        <p:strVal val="visible"/>
                                      </p:to>
                                    </p:set>
                                    <p:anim calcmode="lin" valueType="num">
                                      <p:cBhvr>
                                        <p:cTn id="44" dur="1750" fill="hold"/>
                                        <p:tgtEl>
                                          <p:spTgt spid="76">
                                            <p:txEl>
                                              <p:pRg st="1" end="1"/>
                                            </p:txEl>
                                          </p:spTgt>
                                        </p:tgtEl>
                                        <p:attrNameLst>
                                          <p:attrName>ppt_x</p:attrName>
                                        </p:attrNameLst>
                                      </p:cBhvr>
                                      <p:tavLst>
                                        <p:tav tm="0">
                                          <p:val>
                                            <p:strVal val="0-#ppt_w/2"/>
                                          </p:val>
                                        </p:tav>
                                        <p:tav tm="100000">
                                          <p:val>
                                            <p:strVal val="#ppt_x"/>
                                          </p:val>
                                        </p:tav>
                                      </p:tavLst>
                                    </p:anim>
                                    <p:anim calcmode="lin" valueType="num">
                                      <p:cBhvr>
                                        <p:cTn id="45" dur="1750" fill="hold"/>
                                        <p:tgtEl>
                                          <p:spTgt spid="7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 grpId="2"/>
      <p:bldP build="whole" bldLvl="1" animBg="1" rev="0" advAuto="0" spid="75" grpId="3"/>
      <p:bldP build="whole" bldLvl="1" animBg="1" rev="0" advAuto="0" spid="80" grpId="4"/>
      <p:bldP build="p" bldLvl="5" animBg="1" rev="0" advAuto="0" spid="7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1) Jacob’s Changing World (Genesis 31)"/>
          <p:cNvSpPr txBox="1"/>
          <p:nvPr>
            <p:ph type="title"/>
          </p:nvPr>
        </p:nvSpPr>
        <p:spPr>
          <a:xfrm>
            <a:off x="1535305" y="124048"/>
            <a:ext cx="10802552" cy="735435"/>
          </a:xfrm>
          <a:prstGeom prst="rect">
            <a:avLst/>
          </a:prstGeom>
        </p:spPr>
        <p:txBody>
          <a:bodyPr/>
          <a:lstStyle/>
          <a:p>
            <a:pPr/>
            <a:r>
              <a:t>1) Jacob’s Changing World (Genesis 31)</a:t>
            </a:r>
          </a:p>
        </p:txBody>
      </p:sp>
      <p:sp>
        <p:nvSpPr>
          <p:cNvPr id="85" name="Rectangle"/>
          <p:cNvSpPr/>
          <p:nvPr/>
        </p:nvSpPr>
        <p:spPr>
          <a:xfrm>
            <a:off x="1668639" y="1498531"/>
            <a:ext cx="11202827" cy="1811752"/>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86" name="1 Now Jacob heard the words of Laban’s sons, saying, “Jacob has taken away all that was our father’s, and from what belonged to our father he has made all this wealth.”  2 And Jacob saw the attitude of Laban, and behold, it was not friendly toward him as formerly."/>
          <p:cNvSpPr txBox="1"/>
          <p:nvPr/>
        </p:nvSpPr>
        <p:spPr>
          <a:xfrm>
            <a:off x="1851041" y="1619487"/>
            <a:ext cx="10838024" cy="28270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lnSpc>
                <a:spcPct val="120000"/>
              </a:lnSpc>
              <a:spcBef>
                <a:spcPts val="800"/>
              </a:spcBef>
              <a:defRPr sz="3100"/>
            </a:pPr>
            <a:r>
              <a:t>1 Now Jacob heard the words of Laban’s sons, saying, “Jacob has taken away all that was our father’s, and from what belonged to our father he has made all this wealth.” </a:t>
            </a:r>
            <a:br/>
            <a:r>
              <a:t>2 And Jacob saw the attitude of Laban, and behold, it was </a:t>
            </a:r>
            <a:r>
              <a:rPr b="1">
                <a:latin typeface="Helvetica"/>
                <a:ea typeface="Helvetica"/>
                <a:cs typeface="Helvetica"/>
                <a:sym typeface="Helvetica"/>
              </a:rPr>
              <a:t>not friendly toward him as formerly</a:t>
            </a:r>
            <a:r>
              <a:t>.</a:t>
            </a:r>
          </a:p>
        </p:txBody>
      </p:sp>
      <p:sp>
        <p:nvSpPr>
          <p:cNvPr id="87" name="3 Then the LORD said to Jacob, “Return to the land of your fathers and to your relatives, and I will be with you.” 4 So Jacob sent and called Rachel and Leah to his flock in the field, 5 and said to them, “I see your father’s attitude, that it is not friendly toward me as formerly, but the God of my father has been with me (Genesis 31:1-5)."/>
          <p:cNvSpPr txBox="1"/>
          <p:nvPr/>
        </p:nvSpPr>
        <p:spPr>
          <a:xfrm>
            <a:off x="1749152" y="6199673"/>
            <a:ext cx="10838024" cy="339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lnSpc>
                <a:spcPct val="120000"/>
              </a:lnSpc>
              <a:spcBef>
                <a:spcPts val="800"/>
              </a:spcBef>
              <a:defRPr sz="3100"/>
            </a:lvl1pPr>
          </a:lstStyle>
          <a:p>
            <a:pPr/>
            <a:r>
              <a:t>3 Then the LORD said to Jacob, “Return to the land of your fathers and to your relatives, and I will be with you.” 4 So Jacob sent and called Rachel and Leah to his flock in the field, 5 and said to them, “I see your father’s attitude, that it is not friendly toward me as formerly, but the God of my father has been with me (Genesis 31:1-5).</a:t>
            </a:r>
          </a:p>
        </p:txBody>
      </p:sp>
      <p:sp>
        <p:nvSpPr>
          <p:cNvPr id="88" name="Certain incidents can highlight past events…"/>
          <p:cNvSpPr txBox="1"/>
          <p:nvPr/>
        </p:nvSpPr>
        <p:spPr>
          <a:xfrm>
            <a:off x="2374392" y="4612760"/>
            <a:ext cx="9968887"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44500" indent="-444500" algn="l">
              <a:spcBef>
                <a:spcPts val="2800"/>
              </a:spcBef>
              <a:buSzPct val="75000"/>
              <a:buChar char="•"/>
              <a:defRPr sz="3300"/>
            </a:pPr>
            <a:r>
              <a:t>Certain incidents can highlight past events</a:t>
            </a:r>
          </a:p>
          <a:p>
            <a:pPr marL="444500" indent="-444500" algn="l">
              <a:spcBef>
                <a:spcPts val="2800"/>
              </a:spcBef>
              <a:buSzPct val="75000"/>
              <a:buChar char="•"/>
              <a:defRPr sz="3300"/>
            </a:pPr>
            <a:r>
              <a:t>In this case, probably was fear of loss (e.g., Esau)</a:t>
            </a:r>
          </a:p>
        </p:txBody>
      </p:sp>
      <p:sp>
        <p:nvSpPr>
          <p:cNvPr id="89" name="Observation: Signs of Change (1-5)"/>
          <p:cNvSpPr txBox="1"/>
          <p:nvPr/>
        </p:nvSpPr>
        <p:spPr>
          <a:xfrm>
            <a:off x="2096281" y="830941"/>
            <a:ext cx="1052511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4200"/>
              </a:spcBef>
              <a:defRPr b="1" sz="3400" u="sng">
                <a:latin typeface="Helvetica"/>
                <a:ea typeface="Helvetica"/>
                <a:cs typeface="Helvetica"/>
                <a:sym typeface="Helvetica"/>
              </a:defRPr>
            </a:lvl1pPr>
          </a:lstStyle>
          <a:p>
            <a:pPr/>
            <a:r>
              <a:t>Observation: Signs of Change (1-5)</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wipe(left)" transition="in">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88">
                                            <p:bg/>
                                          </p:spTgt>
                                        </p:tgtEl>
                                        <p:attrNameLst>
                                          <p:attrName>style.visibility</p:attrName>
                                        </p:attrNameLst>
                                      </p:cBhvr>
                                      <p:to>
                                        <p:strVal val="visible"/>
                                      </p:to>
                                    </p:set>
                                    <p:anim calcmode="lin" valueType="num">
                                      <p:cBhvr>
                                        <p:cTn id="12" dur="2250" fill="hold"/>
                                        <p:tgtEl>
                                          <p:spTgt spid="88">
                                            <p:bg/>
                                          </p:spTgt>
                                        </p:tgtEl>
                                        <p:attrNameLst>
                                          <p:attrName>ppt_x</p:attrName>
                                        </p:attrNameLst>
                                      </p:cBhvr>
                                      <p:tavLst>
                                        <p:tav tm="0">
                                          <p:val>
                                            <p:strVal val="0-#ppt_w/2"/>
                                          </p:val>
                                        </p:tav>
                                        <p:tav tm="100000">
                                          <p:val>
                                            <p:strVal val="#ppt_x"/>
                                          </p:val>
                                        </p:tav>
                                      </p:tavLst>
                                    </p:anim>
                                    <p:anim calcmode="lin" valueType="num">
                                      <p:cBhvr>
                                        <p:cTn id="13" dur="2250" fill="hold"/>
                                        <p:tgtEl>
                                          <p:spTgt spid="88">
                                            <p:bg/>
                                          </p:spTgt>
                                        </p:tgtEl>
                                        <p:attrNameLst>
                                          <p:attrName>ppt_y</p:attrName>
                                        </p:attrNameLst>
                                      </p:cBhvr>
                                      <p:tavLst>
                                        <p:tav tm="0">
                                          <p:val>
                                            <p:strVal val="#ppt_y"/>
                                          </p:val>
                                        </p:tav>
                                        <p:tav tm="100000">
                                          <p:val>
                                            <p:strVal val="#ppt_y"/>
                                          </p:val>
                                        </p:tav>
                                      </p:tavLst>
                                    </p:anim>
                                  </p:childTnLst>
                                </p:cTn>
                              </p:par>
                              <p:par>
                                <p:cTn id="14" presetClass="entr" nodeType="withEffect" presetSubtype="8" presetID="2" grpId="2" fill="hold">
                                  <p:stCondLst>
                                    <p:cond delay="0"/>
                                  </p:stCondLst>
                                  <p:iterate type="el" backwards="0">
                                    <p:tmAbs val="0"/>
                                  </p:iterate>
                                  <p:childTnLst>
                                    <p:set>
                                      <p:cBhvr>
                                        <p:cTn id="15" fill="hold"/>
                                        <p:tgtEl>
                                          <p:spTgt spid="88">
                                            <p:txEl>
                                              <p:pRg st="0" end="0"/>
                                            </p:txEl>
                                          </p:spTgt>
                                        </p:tgtEl>
                                        <p:attrNameLst>
                                          <p:attrName>style.visibility</p:attrName>
                                        </p:attrNameLst>
                                      </p:cBhvr>
                                      <p:to>
                                        <p:strVal val="visible"/>
                                      </p:to>
                                    </p:set>
                                    <p:anim calcmode="lin" valueType="num">
                                      <p:cBhvr>
                                        <p:cTn id="16" dur="2250" fill="hold"/>
                                        <p:tgtEl>
                                          <p:spTgt spid="88">
                                            <p:txEl>
                                              <p:pRg st="0" end="0"/>
                                            </p:txEl>
                                          </p:spTgt>
                                        </p:tgtEl>
                                        <p:attrNameLst>
                                          <p:attrName>ppt_x</p:attrName>
                                        </p:attrNameLst>
                                      </p:cBhvr>
                                      <p:tavLst>
                                        <p:tav tm="0">
                                          <p:val>
                                            <p:strVal val="0-#ppt_w/2"/>
                                          </p:val>
                                        </p:tav>
                                        <p:tav tm="100000">
                                          <p:val>
                                            <p:strVal val="#ppt_x"/>
                                          </p:val>
                                        </p:tav>
                                      </p:tavLst>
                                    </p:anim>
                                    <p:anim calcmode="lin" valueType="num">
                                      <p:cBhvr>
                                        <p:cTn id="17" dur="2250" fill="hold"/>
                                        <p:tgtEl>
                                          <p:spTgt spid="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2" fill="hold">
                                  <p:stCondLst>
                                    <p:cond delay="0"/>
                                  </p:stCondLst>
                                  <p:iterate type="el" backwards="0">
                                    <p:tmAbs val="0"/>
                                  </p:iterate>
                                  <p:childTnLst>
                                    <p:set>
                                      <p:cBhvr>
                                        <p:cTn id="21" fill="hold"/>
                                        <p:tgtEl>
                                          <p:spTgt spid="88">
                                            <p:txEl>
                                              <p:pRg st="1" end="1"/>
                                            </p:txEl>
                                          </p:spTgt>
                                        </p:tgtEl>
                                        <p:attrNameLst>
                                          <p:attrName>style.visibility</p:attrName>
                                        </p:attrNameLst>
                                      </p:cBhvr>
                                      <p:to>
                                        <p:strVal val="visible"/>
                                      </p:to>
                                    </p:set>
                                    <p:anim calcmode="lin" valueType="num">
                                      <p:cBhvr>
                                        <p:cTn id="22" dur="2250" fill="hold"/>
                                        <p:tgtEl>
                                          <p:spTgt spid="88">
                                            <p:txEl>
                                              <p:pRg st="1" end="1"/>
                                            </p:txEl>
                                          </p:spTgt>
                                        </p:tgtEl>
                                        <p:attrNameLst>
                                          <p:attrName>ppt_x</p:attrName>
                                        </p:attrNameLst>
                                      </p:cBhvr>
                                      <p:tavLst>
                                        <p:tav tm="0">
                                          <p:val>
                                            <p:strVal val="0-#ppt_w/2"/>
                                          </p:val>
                                        </p:tav>
                                        <p:tav tm="100000">
                                          <p:val>
                                            <p:strVal val="#ppt_x"/>
                                          </p:val>
                                        </p:tav>
                                      </p:tavLst>
                                    </p:anim>
                                    <p:anim calcmode="lin" valueType="num">
                                      <p:cBhvr>
                                        <p:cTn id="23" dur="2250" fill="hold"/>
                                        <p:tgtEl>
                                          <p:spTgt spid="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 grpId="3" fill="hold">
                                  <p:stCondLst>
                                    <p:cond delay="0"/>
                                  </p:stCondLst>
                                  <p:iterate type="lt" backwards="0">
                                    <p:tmAbs val="0"/>
                                  </p:iterate>
                                  <p:childTnLst>
                                    <p:set>
                                      <p:cBhvr>
                                        <p:cTn id="27" fill="hold"/>
                                        <p:tgtEl>
                                          <p:spTgt spid="85"/>
                                        </p:tgtEl>
                                        <p:attrNameLst>
                                          <p:attrName>style.visibility</p:attrName>
                                        </p:attrNameLst>
                                      </p:cBhvr>
                                      <p:to>
                                        <p:strVal val="visible"/>
                                      </p:to>
                                    </p:set>
                                    <p:anim calcmode="lin" valueType="num">
                                      <p:cBhvr>
                                        <p:cTn id="28" dur="1000" fill="hold"/>
                                        <p:tgtEl>
                                          <p:spTgt spid="85"/>
                                        </p:tgtEl>
                                        <p:attrNameLst>
                                          <p:attrName>ppt_x</p:attrName>
                                        </p:attrNameLst>
                                      </p:cBhvr>
                                      <p:tavLst>
                                        <p:tav tm="0">
                                          <p:val>
                                            <p:strVal val="0-#ppt_w/2"/>
                                          </p:val>
                                        </p:tav>
                                        <p:tav tm="100000">
                                          <p:val>
                                            <p:strVal val="#ppt_x"/>
                                          </p:val>
                                        </p:tav>
                                      </p:tavLst>
                                    </p:anim>
                                    <p:anim calcmode="lin" valueType="num">
                                      <p:cBhvr>
                                        <p:cTn id="29" dur="10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6" presetID="18" grpId="4" fill="hold">
                                  <p:stCondLst>
                                    <p:cond delay="0"/>
                                  </p:stCondLst>
                                  <p:iterate type="el" backwards="0">
                                    <p:tmAbs val="0"/>
                                  </p:iterate>
                                  <p:childTnLst>
                                    <p:set>
                                      <p:cBhvr>
                                        <p:cTn id="33" fill="hold"/>
                                        <p:tgtEl>
                                          <p:spTgt spid="87"/>
                                        </p:tgtEl>
                                        <p:attrNameLst>
                                          <p:attrName>style.visibility</p:attrName>
                                        </p:attrNameLst>
                                      </p:cBhvr>
                                      <p:to>
                                        <p:strVal val="visible"/>
                                      </p:to>
                                    </p:set>
                                    <p:animEffect filter="strips(downRight)" transition="in">
                                      <p:cBhvr>
                                        <p:cTn id="34" dur="2250"/>
                                        <p:tgtEl>
                                          <p:spTgt spid="87"/>
                                        </p:tgtEl>
                                      </p:cBhvr>
                                    </p:animEffect>
                                  </p:childTnLst>
                                </p:cTn>
                              </p:par>
                            </p:childTnLst>
                          </p:cTn>
                        </p:par>
                        <p:par>
                          <p:cTn id="35" fill="hold">
                            <p:stCondLst>
                              <p:cond delay="2250"/>
                            </p:stCondLst>
                            <p:childTnLst>
                              <p:par>
                                <p:cTn id="36" presetClass="entr" nodeType="afterEffect" presetSubtype="8" presetID="2" grpId="5" fill="hold">
                                  <p:stCondLst>
                                    <p:cond delay="0"/>
                                  </p:stCondLst>
                                  <p:iterate type="lt" backwards="0">
                                    <p:tmAbs val="0"/>
                                  </p:iterate>
                                  <p:childTnLst>
                                    <p:set>
                                      <p:cBhvr>
                                        <p:cTn id="37" fill="hold"/>
                                        <p:tgtEl>
                                          <p:spTgt spid="89">
                                            <p:bg/>
                                          </p:spTgt>
                                        </p:tgtEl>
                                        <p:attrNameLst>
                                          <p:attrName>style.visibility</p:attrName>
                                        </p:attrNameLst>
                                      </p:cBhvr>
                                      <p:to>
                                        <p:strVal val="visible"/>
                                      </p:to>
                                    </p:set>
                                    <p:anim calcmode="lin" valueType="num">
                                      <p:cBhvr>
                                        <p:cTn id="38" dur="2000" fill="hold"/>
                                        <p:tgtEl>
                                          <p:spTgt spid="89">
                                            <p:bg/>
                                          </p:spTgt>
                                        </p:tgtEl>
                                        <p:attrNameLst>
                                          <p:attrName>ppt_x</p:attrName>
                                        </p:attrNameLst>
                                      </p:cBhvr>
                                      <p:tavLst>
                                        <p:tav tm="0">
                                          <p:val>
                                            <p:strVal val="0-#ppt_w/2"/>
                                          </p:val>
                                        </p:tav>
                                        <p:tav tm="100000">
                                          <p:val>
                                            <p:strVal val="#ppt_x"/>
                                          </p:val>
                                        </p:tav>
                                      </p:tavLst>
                                    </p:anim>
                                    <p:anim calcmode="lin" valueType="num">
                                      <p:cBhvr>
                                        <p:cTn id="39" dur="2000" fill="hold"/>
                                        <p:tgtEl>
                                          <p:spTgt spid="89">
                                            <p:bg/>
                                          </p:spTgt>
                                        </p:tgtEl>
                                        <p:attrNameLst>
                                          <p:attrName>ppt_y</p:attrName>
                                        </p:attrNameLst>
                                      </p:cBhvr>
                                      <p:tavLst>
                                        <p:tav tm="0">
                                          <p:val>
                                            <p:strVal val="#ppt_y"/>
                                          </p:val>
                                        </p:tav>
                                        <p:tav tm="100000">
                                          <p:val>
                                            <p:strVal val="#ppt_y"/>
                                          </p:val>
                                        </p:tav>
                                      </p:tavLst>
                                    </p:anim>
                                  </p:childTnLst>
                                </p:cTn>
                              </p:par>
                              <p:par>
                                <p:cTn id="40" presetClass="entr" nodeType="withEffect" presetSubtype="8" presetID="2" grpId="5" fill="hold">
                                  <p:stCondLst>
                                    <p:cond delay="0"/>
                                  </p:stCondLst>
                                  <p:iterate type="lt" backwards="0">
                                    <p:tmAbs val="0"/>
                                  </p:iterate>
                                  <p:childTnLst>
                                    <p:set>
                                      <p:cBhvr>
                                        <p:cTn id="41" fill="hold"/>
                                        <p:tgtEl>
                                          <p:spTgt spid="89">
                                            <p:txEl>
                                              <p:pRg st="0" end="0"/>
                                            </p:txEl>
                                          </p:spTgt>
                                        </p:tgtEl>
                                        <p:attrNameLst>
                                          <p:attrName>style.visibility</p:attrName>
                                        </p:attrNameLst>
                                      </p:cBhvr>
                                      <p:to>
                                        <p:strVal val="visible"/>
                                      </p:to>
                                    </p:set>
                                    <p:anim calcmode="lin" valueType="num">
                                      <p:cBhvr>
                                        <p:cTn id="42" dur="2000" fill="hold"/>
                                        <p:tgtEl>
                                          <p:spTgt spid="89">
                                            <p:txEl>
                                              <p:pRg st="0" end="0"/>
                                            </p:txEl>
                                          </p:spTgt>
                                        </p:tgtEl>
                                        <p:attrNameLst>
                                          <p:attrName>ppt_x</p:attrName>
                                        </p:attrNameLst>
                                      </p:cBhvr>
                                      <p:tavLst>
                                        <p:tav tm="0">
                                          <p:val>
                                            <p:strVal val="0-#ppt_w/2"/>
                                          </p:val>
                                        </p:tav>
                                        <p:tav tm="100000">
                                          <p:val>
                                            <p:strVal val="#ppt_x"/>
                                          </p:val>
                                        </p:tav>
                                      </p:tavLst>
                                    </p:anim>
                                    <p:anim calcmode="lin" valueType="num">
                                      <p:cBhvr>
                                        <p:cTn id="43" dur="2000" fill="hold"/>
                                        <p:tgtEl>
                                          <p:spTgt spid="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 grpId="1"/>
      <p:bldP build="p" bldLvl="5" animBg="1" rev="0" advAuto="0" spid="88" grpId="2"/>
      <p:bldP build="whole" bldLvl="1" animBg="1" rev="0" advAuto="0" spid="87" grpId="4"/>
      <p:bldP build="p" bldLvl="5" animBg="1" rev="0" advAuto="0" spid="89" grpId="5"/>
      <p:bldP build="whole" bldLvl="1" animBg="1" rev="0" advAuto="0" spid="85"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Rectangle"/>
          <p:cNvSpPr/>
          <p:nvPr/>
        </p:nvSpPr>
        <p:spPr>
          <a:xfrm>
            <a:off x="1736320" y="2937562"/>
            <a:ext cx="5648381" cy="487339"/>
          </a:xfrm>
          <a:prstGeom prst="rect">
            <a:avLst/>
          </a:prstGeom>
          <a:blipFill>
            <a:blip r:embed="rId2"/>
          </a:blipFill>
          <a:ln w="12700">
            <a:miter lim="400000"/>
          </a:ln>
          <a:effectLst>
            <a:outerShdw sx="100000" sy="100000" kx="0" ky="0" algn="b" rotWithShape="0" blurRad="38100" dist="25400" dir="5400000">
              <a:srgbClr val="000000">
                <a:alpha val="0"/>
              </a:srgbClr>
            </a:outerShdw>
          </a:effectLst>
        </p:spPr>
        <p:txBody>
          <a:bodyPr lIns="50800" tIns="50800" rIns="50800" bIns="50800" anchor="ctr"/>
          <a:lstStyle/>
          <a:p>
            <a:pPr>
              <a:defRPr sz="2400">
                <a:solidFill>
                  <a:srgbClr val="FFFFFF"/>
                </a:solidFill>
              </a:defRPr>
            </a:pPr>
          </a:p>
        </p:txBody>
      </p:sp>
      <p:sp>
        <p:nvSpPr>
          <p:cNvPr id="92" name="31:6 “And you know that I have served your father with all my strength. 7 “Yet your father has cheated me and changed my wages ten times; however, God did not allow him to hurt me. 8 “If he spoke thus, ‘The speckled shall be your wages,’ then all the flock brought forth speckled; and if he spoke thus, ‘The striped shall be your wages,’ then all the flock brought forth striped. 9 “Thus God has taken away your father’s livestock and given them to me. 10 “And it came about at the time when the flock were mating that I lifted up my eyes and saw in a dream, and behold, the male goats which were mating were striped, speckled, and mottled."/>
          <p:cNvSpPr txBox="1"/>
          <p:nvPr/>
        </p:nvSpPr>
        <p:spPr>
          <a:xfrm>
            <a:off x="1736320" y="1479387"/>
            <a:ext cx="7335562" cy="808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800"/>
              </a:spcBef>
              <a:defRPr sz="3100"/>
            </a:lvl1pPr>
          </a:lstStyle>
          <a:p>
            <a:pPr/>
            <a:r>
              <a:t>31:6 “And you know that I have served your father with all my strength. 7 “Yet your father has cheated me and changed my wages ten times; however, God did not allow him to hurt me. 8 “If he spoke thus, ‘The speckled shall be your wages,’ then all the flock brought forth speckled; and if he spoke thus, ‘The striped shall be your wages,’ then all the flock brought forth striped. 9 “Thus God has taken away your father’s livestock and given them to me. 10 “And it came about at the time when the flock were mating that I lifted up my eyes and saw in a dream, and behold, the male goats which were mating were striped, speckled, and mottled.</a:t>
            </a:r>
          </a:p>
        </p:txBody>
      </p:sp>
      <p:sp>
        <p:nvSpPr>
          <p:cNvPr id="93" name="Genesis 31:6-11"/>
          <p:cNvSpPr txBox="1"/>
          <p:nvPr>
            <p:ph type="title"/>
          </p:nvPr>
        </p:nvSpPr>
        <p:spPr>
          <a:prstGeom prst="rect">
            <a:avLst/>
          </a:prstGeom>
        </p:spPr>
        <p:txBody>
          <a:bodyPr/>
          <a:lstStyle/>
          <a:p>
            <a:pPr/>
            <a:r>
              <a:t>Genesis 31:6-11</a:t>
            </a:r>
          </a:p>
        </p:txBody>
      </p:sp>
      <p:grpSp>
        <p:nvGrpSpPr>
          <p:cNvPr id="96" name="Group"/>
          <p:cNvGrpSpPr/>
          <p:nvPr/>
        </p:nvGrpSpPr>
        <p:grpSpPr>
          <a:xfrm>
            <a:off x="9929198" y="1479387"/>
            <a:ext cx="2803589" cy="965201"/>
            <a:chOff x="0" y="0"/>
            <a:chExt cx="2803587" cy="965200"/>
          </a:xfrm>
        </p:grpSpPr>
        <p:sp>
          <p:nvSpPr>
            <p:cNvPr id="94" name="Rectangle"/>
            <p:cNvSpPr/>
            <p:nvPr/>
          </p:nvSpPr>
          <p:spPr>
            <a:xfrm>
              <a:off x="0" y="0"/>
              <a:ext cx="2803588" cy="96520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0"/>
                </a:srgbClr>
              </a:outerShdw>
            </a:effectLst>
          </p:spPr>
          <p:txBody>
            <a:bodyPr wrap="square" lIns="50800" tIns="50800" rIns="50800" bIns="50800" numCol="1" anchor="ctr">
              <a:noAutofit/>
            </a:bodyPr>
            <a:lstStyle/>
            <a:p>
              <a:pPr>
                <a:defRPr sz="2400">
                  <a:solidFill>
                    <a:srgbClr val="FFFFFF"/>
                  </a:solidFill>
                </a:defRPr>
              </a:pPr>
            </a:p>
          </p:txBody>
        </p:sp>
        <p:sp>
          <p:nvSpPr>
            <p:cNvPr id="95" name="Ripped Off!"/>
            <p:cNvSpPr txBox="1"/>
            <p:nvPr/>
          </p:nvSpPr>
          <p:spPr>
            <a:xfrm>
              <a:off x="76586" y="171449"/>
              <a:ext cx="27270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spcBef>
                  <a:spcPts val="4200"/>
                </a:spcBef>
                <a:defRPr b="1" sz="3400">
                  <a:latin typeface="Helvetica"/>
                  <a:ea typeface="Helvetica"/>
                  <a:cs typeface="Helvetica"/>
                  <a:sym typeface="Helvetica"/>
                </a:defRPr>
              </a:lvl1pPr>
            </a:lstStyle>
            <a:p>
              <a:pPr/>
              <a:r>
                <a:t>Ripped Off!</a:t>
              </a:r>
            </a:p>
          </p:txBody>
        </p:sp>
      </p:grpSp>
      <p:sp>
        <p:nvSpPr>
          <p:cNvPr id="97" name="Evaluation:  Evidence of God’s Grace (31:6-16)"/>
          <p:cNvSpPr txBox="1"/>
          <p:nvPr/>
        </p:nvSpPr>
        <p:spPr>
          <a:xfrm>
            <a:off x="1736320" y="779462"/>
            <a:ext cx="1052511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4200"/>
              </a:spcBef>
              <a:defRPr b="1" sz="3400" u="sng">
                <a:latin typeface="Helvetica"/>
                <a:ea typeface="Helvetica"/>
                <a:cs typeface="Helvetica"/>
                <a:sym typeface="Helvetica"/>
              </a:defRPr>
            </a:lvl1pPr>
          </a:lstStyle>
          <a:p>
            <a:pPr/>
            <a:r>
              <a:t>Evaluation:  Evidence of God’s Grace (31:6-16)</a:t>
            </a:r>
          </a:p>
        </p:txBody>
      </p:sp>
      <p:sp>
        <p:nvSpPr>
          <p:cNvPr id="98" name="What was Jacob’s problem?"/>
          <p:cNvSpPr txBox="1"/>
          <p:nvPr/>
        </p:nvSpPr>
        <p:spPr>
          <a:xfrm>
            <a:off x="9616466" y="3533798"/>
            <a:ext cx="3116320"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40080" indent="-411480" algn="l">
              <a:spcBef>
                <a:spcPts val="1900"/>
              </a:spcBef>
              <a:buSzPct val="100000"/>
              <a:buChar char="•"/>
              <a:defRPr sz="3200"/>
            </a:lvl1pPr>
          </a:lstStyle>
          <a:p>
            <a:pPr/>
            <a:r>
              <a:t>What was Jacob’s problem?</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97">
                                            <p:bg/>
                                          </p:spTgt>
                                        </p:tgtEl>
                                        <p:attrNameLst>
                                          <p:attrName>style.visibility</p:attrName>
                                        </p:attrNameLst>
                                      </p:cBhvr>
                                      <p:to>
                                        <p:strVal val="visible"/>
                                      </p:to>
                                    </p:set>
                                    <p:anim calcmode="lin" valueType="num">
                                      <p:cBhvr>
                                        <p:cTn id="7" dur="2000" fill="hold"/>
                                        <p:tgtEl>
                                          <p:spTgt spid="97">
                                            <p:bg/>
                                          </p:spTgt>
                                        </p:tgtEl>
                                        <p:attrNameLst>
                                          <p:attrName>ppt_x</p:attrName>
                                        </p:attrNameLst>
                                      </p:cBhvr>
                                      <p:tavLst>
                                        <p:tav tm="0">
                                          <p:val>
                                            <p:strVal val="0-#ppt_w/2"/>
                                          </p:val>
                                        </p:tav>
                                        <p:tav tm="100000">
                                          <p:val>
                                            <p:strVal val="#ppt_x"/>
                                          </p:val>
                                        </p:tav>
                                      </p:tavLst>
                                    </p:anim>
                                    <p:anim calcmode="lin" valueType="num">
                                      <p:cBhvr>
                                        <p:cTn id="8" dur="2000" fill="hold"/>
                                        <p:tgtEl>
                                          <p:spTgt spid="9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97">
                                            <p:txEl>
                                              <p:pRg st="0" end="0"/>
                                            </p:txEl>
                                          </p:spTgt>
                                        </p:tgtEl>
                                        <p:attrNameLst>
                                          <p:attrName>style.visibility</p:attrName>
                                        </p:attrNameLst>
                                      </p:cBhvr>
                                      <p:to>
                                        <p:strVal val="visible"/>
                                      </p:to>
                                    </p:set>
                                    <p:anim calcmode="lin" valueType="num">
                                      <p:cBhvr>
                                        <p:cTn id="11" dur="2000" fill="hold"/>
                                        <p:tgtEl>
                                          <p:spTgt spid="97">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9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8" presetID="22" grpId="2" fill="hold">
                                  <p:stCondLst>
                                    <p:cond delay="0"/>
                                  </p:stCondLst>
                                  <p:iterate type="el" backwards="0">
                                    <p:tmAbs val="0"/>
                                  </p:iterate>
                                  <p:childTnLst>
                                    <p:set>
                                      <p:cBhvr>
                                        <p:cTn id="15" fill="hold"/>
                                        <p:tgtEl>
                                          <p:spTgt spid="92"/>
                                        </p:tgtEl>
                                        <p:attrNameLst>
                                          <p:attrName>style.visibility</p:attrName>
                                        </p:attrNameLst>
                                      </p:cBhvr>
                                      <p:to>
                                        <p:strVal val="visible"/>
                                      </p:to>
                                    </p:set>
                                    <p:animEffect filter="wipe(left)" transition="in">
                                      <p:cBhvr>
                                        <p:cTn id="16" dur="10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 grpId="3" fill="hold">
                                  <p:stCondLst>
                                    <p:cond delay="0"/>
                                  </p:stCondLst>
                                  <p:iterate type="el" backwards="0">
                                    <p:tmAbs val="0"/>
                                  </p:iterate>
                                  <p:childTnLst>
                                    <p:set>
                                      <p:cBhvr>
                                        <p:cTn id="20" fill="hold"/>
                                        <p:tgtEl>
                                          <p:spTgt spid="91"/>
                                        </p:tgtEl>
                                        <p:attrNameLst>
                                          <p:attrName>style.visibility</p:attrName>
                                        </p:attrNameLst>
                                      </p:cBhvr>
                                      <p:to>
                                        <p:strVal val="visible"/>
                                      </p:to>
                                    </p:set>
                                    <p:anim calcmode="lin" valueType="num">
                                      <p:cBhvr>
                                        <p:cTn id="21" dur="1000" fill="hold"/>
                                        <p:tgtEl>
                                          <p:spTgt spid="91"/>
                                        </p:tgtEl>
                                        <p:attrNameLst>
                                          <p:attrName>ppt_x</p:attrName>
                                        </p:attrNameLst>
                                      </p:cBhvr>
                                      <p:tavLst>
                                        <p:tav tm="0">
                                          <p:val>
                                            <p:strVal val="#ppt_x"/>
                                          </p:val>
                                        </p:tav>
                                        <p:tav tm="100000">
                                          <p:val>
                                            <p:strVal val="#ppt_x"/>
                                          </p:val>
                                        </p:tav>
                                      </p:tavLst>
                                    </p:anim>
                                    <p:anim calcmode="lin" valueType="num">
                                      <p:cBhvr>
                                        <p:cTn id="22" dur="10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15" grpId="4" fill="hold">
                                  <p:stCondLst>
                                    <p:cond delay="0"/>
                                  </p:stCondLst>
                                  <p:iterate type="el" backwards="0">
                                    <p:tmAbs val="0"/>
                                  </p:iterate>
                                  <p:childTnLst>
                                    <p:set>
                                      <p:cBhvr>
                                        <p:cTn id="26" fill="hold"/>
                                        <p:tgtEl>
                                          <p:spTgt spid="96"/>
                                        </p:tgtEl>
                                        <p:attrNameLst>
                                          <p:attrName>style.visibility</p:attrName>
                                        </p:attrNameLst>
                                      </p:cBhvr>
                                      <p:to>
                                        <p:strVal val="visible"/>
                                      </p:to>
                                    </p:set>
                                    <p:anim calcmode="lin" valueType="num">
                                      <p:cBhvr>
                                        <p:cTn id="27" dur="2250" fill="hold"/>
                                        <p:tgtEl>
                                          <p:spTgt spid="96"/>
                                        </p:tgtEl>
                                        <p:attrNameLst>
                                          <p:attrName>ppt_w</p:attrName>
                                        </p:attrNameLst>
                                      </p:cBhvr>
                                      <p:tavLst>
                                        <p:tav tm="0">
                                          <p:val>
                                            <p:fltVal val="0"/>
                                          </p:val>
                                        </p:tav>
                                        <p:tav tm="100000">
                                          <p:val>
                                            <p:strVal val="#ppt_w"/>
                                          </p:val>
                                        </p:tav>
                                      </p:tavLst>
                                    </p:anim>
                                    <p:anim calcmode="lin" valueType="num">
                                      <p:cBhvr>
                                        <p:cTn id="28" dur="2250" fill="hold"/>
                                        <p:tgtEl>
                                          <p:spTgt spid="96"/>
                                        </p:tgtEl>
                                        <p:attrNameLst>
                                          <p:attrName>ppt_h</p:attrName>
                                        </p:attrNameLst>
                                      </p:cBhvr>
                                      <p:tavLst>
                                        <p:tav tm="0">
                                          <p:val>
                                            <p:fltVal val="0"/>
                                          </p:val>
                                        </p:tav>
                                        <p:tav tm="100000">
                                          <p:val>
                                            <p:strVal val="#ppt_h"/>
                                          </p:val>
                                        </p:tav>
                                      </p:tavLst>
                                    </p:anim>
                                    <p:anim calcmode="lin" valueType="num">
                                      <p:cBhvr>
                                        <p:cTn id="29" dur="2250" fill="hold"/>
                                        <p:tgtEl>
                                          <p:spTgt spid="96"/>
                                        </p:tgtEl>
                                        <p:attrNameLst>
                                          <p:attrName>ppt_x</p:attrName>
                                        </p:attrNameLst>
                                      </p:cBhvr>
                                      <p:tavLst>
                                        <p:tav tm="0" fmla="#ppt_x+(cos(-2*pi*(1-$))*-#ppt_x-sin(-2*pi*(1-$))*(1-#ppt_y))*(1-$)">
                                          <p:val>
                                            <p:fltVal val="0"/>
                                          </p:val>
                                        </p:tav>
                                        <p:tav tm="100000">
                                          <p:val>
                                            <p:fltVal val="1"/>
                                          </p:val>
                                        </p:tav>
                                      </p:tavLst>
                                    </p:anim>
                                    <p:anim calcmode="lin" valueType="num">
                                      <p:cBhvr>
                                        <p:cTn id="30" dur="225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5" fill="hold">
                                  <p:stCondLst>
                                    <p:cond delay="0"/>
                                  </p:stCondLst>
                                  <p:iterate type="el" backwards="0">
                                    <p:tmAbs val="0"/>
                                  </p:iterate>
                                  <p:childTnLst>
                                    <p:set>
                                      <p:cBhvr>
                                        <p:cTn id="34" fill="hold"/>
                                        <p:tgtEl>
                                          <p:spTgt spid="98"/>
                                        </p:tgtEl>
                                        <p:attrNameLst>
                                          <p:attrName>style.visibility</p:attrName>
                                        </p:attrNameLst>
                                      </p:cBhvr>
                                      <p:to>
                                        <p:strVal val="visible"/>
                                      </p:to>
                                    </p:set>
                                    <p:anim calcmode="lin" valueType="num">
                                      <p:cBhvr>
                                        <p:cTn id="35" dur="2000" fill="hold"/>
                                        <p:tgtEl>
                                          <p:spTgt spid="98"/>
                                        </p:tgtEl>
                                        <p:attrNameLst>
                                          <p:attrName>ppt_x</p:attrName>
                                        </p:attrNameLst>
                                      </p:cBhvr>
                                      <p:tavLst>
                                        <p:tav tm="0">
                                          <p:val>
                                            <p:strVal val="#ppt_x"/>
                                          </p:val>
                                        </p:tav>
                                        <p:tav tm="100000">
                                          <p:val>
                                            <p:strVal val="#ppt_x"/>
                                          </p:val>
                                        </p:tav>
                                      </p:tavLst>
                                    </p:anim>
                                    <p:anim calcmode="lin" valueType="num">
                                      <p:cBhvr>
                                        <p:cTn id="36" dur="20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4"/>
      <p:bldP build="whole" bldLvl="1" animBg="1" rev="0" advAuto="0" spid="98" grpId="5"/>
      <p:bldP build="whole" bldLvl="1" animBg="1" rev="0" advAuto="0" spid="92" grpId="2"/>
      <p:bldP build="whole" bldLvl="1" animBg="1" rev="0" advAuto="0" spid="91" grpId="3"/>
      <p:bldP build="p" bldLvl="5" animBg="1" rev="0" advAuto="0" spid="9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1) Jacob’s Changing World (31:6-55)"/>
          <p:cNvSpPr txBox="1"/>
          <p:nvPr>
            <p:ph type="title"/>
          </p:nvPr>
        </p:nvSpPr>
        <p:spPr>
          <a:prstGeom prst="rect">
            <a:avLst/>
          </a:prstGeom>
        </p:spPr>
        <p:txBody>
          <a:bodyPr/>
          <a:lstStyle/>
          <a:p>
            <a:pPr/>
            <a:r>
              <a:t>1) Jacob’s Changing World</a:t>
            </a:r>
            <a:r>
              <a:t> (31:6-55)</a:t>
            </a:r>
          </a:p>
        </p:txBody>
      </p:sp>
      <p:sp>
        <p:nvSpPr>
          <p:cNvPr id="101" name="Evaluation:  Retells of God’s Grace (31:6-16)…"/>
          <p:cNvSpPr txBox="1"/>
          <p:nvPr/>
        </p:nvSpPr>
        <p:spPr>
          <a:xfrm>
            <a:off x="1931878" y="2526263"/>
            <a:ext cx="10525109" cy="158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sz="3400">
                <a:latin typeface="Helvetica"/>
                <a:ea typeface="Helvetica"/>
                <a:cs typeface="Helvetica"/>
                <a:sym typeface="Helvetica"/>
              </a:defRPr>
            </a:pPr>
            <a:r>
              <a:t>Evaluation:  Retells of God’s Grace (31:6-16)</a:t>
            </a:r>
          </a:p>
          <a:p>
            <a:pPr marL="640080" indent="-411480" algn="l">
              <a:buSzPct val="100000"/>
              <a:buChar char="•"/>
              <a:defRPr sz="3200"/>
            </a:pPr>
            <a:r>
              <a:t>Jacob recounts God’s blessings to him and reveals his plan to his wives.</a:t>
            </a:r>
          </a:p>
        </p:txBody>
      </p:sp>
      <p:sp>
        <p:nvSpPr>
          <p:cNvPr id="102" name="Evacuation: Takes Desperate Action (31:17-21)…"/>
          <p:cNvSpPr txBox="1"/>
          <p:nvPr/>
        </p:nvSpPr>
        <p:spPr>
          <a:xfrm>
            <a:off x="1931878" y="4105092"/>
            <a:ext cx="10525109" cy="110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sz="3400">
                <a:latin typeface="Helvetica"/>
                <a:ea typeface="Helvetica"/>
                <a:cs typeface="Helvetica"/>
                <a:sym typeface="Helvetica"/>
              </a:defRPr>
            </a:pPr>
            <a:r>
              <a:t>Evacuation: Takes Desperate Action (31:17-21)</a:t>
            </a:r>
          </a:p>
          <a:p>
            <a:pPr marL="640080" indent="-411480" algn="l">
              <a:buSzPct val="100000"/>
              <a:buChar char="•"/>
              <a:defRPr sz="3200"/>
            </a:pPr>
            <a:r>
              <a:t>Jacob packs up and sneaks away–family and all.</a:t>
            </a:r>
          </a:p>
        </p:txBody>
      </p:sp>
      <p:sp>
        <p:nvSpPr>
          <p:cNvPr id="103" name="Confrontation: Faces Dark Consequences (31:22-42)…"/>
          <p:cNvSpPr txBox="1"/>
          <p:nvPr/>
        </p:nvSpPr>
        <p:spPr>
          <a:xfrm>
            <a:off x="1931878" y="5449395"/>
            <a:ext cx="10884705" cy="110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sz="3400">
                <a:latin typeface="Helvetica"/>
                <a:ea typeface="Helvetica"/>
                <a:cs typeface="Helvetica"/>
                <a:sym typeface="Helvetica"/>
              </a:defRPr>
            </a:pPr>
            <a:r>
              <a:t>Confrontation: Faces Dark Consequences (31:22-42)</a:t>
            </a:r>
          </a:p>
          <a:p>
            <a:pPr marL="640080" indent="-411480" algn="l">
              <a:buSzPct val="100000"/>
              <a:buChar char="•"/>
              <a:defRPr sz="3200"/>
            </a:pPr>
            <a:r>
              <a:t>Laban caught up and confronted Jacob’s escape.</a:t>
            </a:r>
          </a:p>
        </p:txBody>
      </p:sp>
      <p:sp>
        <p:nvSpPr>
          <p:cNvPr id="104" name="Reconciliation: Forges a New Future (31:43-55)…"/>
          <p:cNvSpPr txBox="1"/>
          <p:nvPr/>
        </p:nvSpPr>
        <p:spPr>
          <a:xfrm>
            <a:off x="1931878" y="6793698"/>
            <a:ext cx="10884705" cy="255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sz="3400">
                <a:latin typeface="Helvetica"/>
                <a:ea typeface="Helvetica"/>
                <a:cs typeface="Helvetica"/>
                <a:sym typeface="Helvetica"/>
              </a:defRPr>
            </a:pPr>
            <a:r>
              <a:t>Reconciliation: Forges a New Future (31:43-55)</a:t>
            </a:r>
          </a:p>
          <a:p>
            <a:pPr marL="640080" indent="-411480" algn="l">
              <a:buSzPct val="100000"/>
              <a:buChar char="•"/>
              <a:defRPr sz="3200"/>
            </a:pPr>
            <a:r>
              <a:t>Laban covers up his guilt by steering the conversation to his contribution of Jacob’s prosperity, but Jacob insists that Laban contributed little or nothing, and that it was God who had helped him.</a:t>
            </a:r>
          </a:p>
        </p:txBody>
      </p:sp>
      <p:sp>
        <p:nvSpPr>
          <p:cNvPr id="105" name="Shape"/>
          <p:cNvSpPr/>
          <p:nvPr/>
        </p:nvSpPr>
        <p:spPr>
          <a:xfrm rot="14355070">
            <a:off x="9394853" y="8084251"/>
            <a:ext cx="1107445" cy="1969327"/>
          </a:xfrm>
          <a:custGeom>
            <a:avLst/>
            <a:gdLst/>
            <a:ahLst/>
            <a:cxnLst>
              <a:cxn ang="0">
                <a:pos x="wd2" y="hd2"/>
              </a:cxn>
              <a:cxn ang="5400000">
                <a:pos x="wd2" y="hd2"/>
              </a:cxn>
              <a:cxn ang="10800000">
                <a:pos x="wd2" y="hd2"/>
              </a:cxn>
              <a:cxn ang="16200000">
                <a:pos x="wd2" y="hd2"/>
              </a:cxn>
            </a:cxnLst>
            <a:rect l="0" t="0" r="r" b="b"/>
            <a:pathLst>
              <a:path w="19882" h="21600" fill="norm" stroke="1" extrusionOk="0">
                <a:moveTo>
                  <a:pt x="17576" y="0"/>
                </a:moveTo>
                <a:cubicBezTo>
                  <a:pt x="13585" y="0"/>
                  <a:pt x="4322" y="5178"/>
                  <a:pt x="4322" y="7617"/>
                </a:cubicBezTo>
                <a:cubicBezTo>
                  <a:pt x="4322" y="7625"/>
                  <a:pt x="2206" y="14966"/>
                  <a:pt x="2206" y="14974"/>
                </a:cubicBezTo>
                <a:lnTo>
                  <a:pt x="2205" y="17535"/>
                </a:lnTo>
                <a:lnTo>
                  <a:pt x="0" y="17535"/>
                </a:lnTo>
                <a:cubicBezTo>
                  <a:pt x="682" y="18101"/>
                  <a:pt x="2004" y="20336"/>
                  <a:pt x="2686" y="20902"/>
                </a:cubicBezTo>
                <a:cubicBezTo>
                  <a:pt x="3368" y="21468"/>
                  <a:pt x="2429" y="21034"/>
                  <a:pt x="3111" y="21600"/>
                </a:cubicBezTo>
                <a:lnTo>
                  <a:pt x="8185" y="17535"/>
                </a:lnTo>
                <a:lnTo>
                  <a:pt x="5970" y="17535"/>
                </a:lnTo>
                <a:lnTo>
                  <a:pt x="8087" y="7641"/>
                </a:lnTo>
                <a:lnTo>
                  <a:pt x="8087" y="7631"/>
                </a:lnTo>
                <a:cubicBezTo>
                  <a:pt x="8087" y="7626"/>
                  <a:pt x="8087" y="7621"/>
                  <a:pt x="8087" y="7617"/>
                </a:cubicBezTo>
                <a:cubicBezTo>
                  <a:pt x="8087" y="6446"/>
                  <a:pt x="15659" y="2299"/>
                  <a:pt x="17576" y="2299"/>
                </a:cubicBezTo>
                <a:lnTo>
                  <a:pt x="17577" y="2299"/>
                </a:lnTo>
                <a:cubicBezTo>
                  <a:pt x="19493" y="2299"/>
                  <a:pt x="21600" y="20"/>
                  <a:pt x="17636" y="0"/>
                </a:cubicBezTo>
                <a:lnTo>
                  <a:pt x="17577" y="0"/>
                </a:lnTo>
                <a:lnTo>
                  <a:pt x="17576" y="0"/>
                </a:lnTo>
                <a:close/>
              </a:path>
            </a:pathLst>
          </a:custGeom>
          <a:gradFill>
            <a:gsLst>
              <a:gs pos="0">
                <a:srgbClr val="FEEF76"/>
              </a:gs>
              <a:gs pos="100000">
                <a:srgbClr val="5D4B20"/>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06" name="Observation: Signs of Change (31:1-5)…"/>
          <p:cNvSpPr txBox="1"/>
          <p:nvPr/>
        </p:nvSpPr>
        <p:spPr>
          <a:xfrm>
            <a:off x="1931878" y="996787"/>
            <a:ext cx="10525109" cy="158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b="1" sz="3400">
                <a:latin typeface="Helvetica"/>
                <a:ea typeface="Helvetica"/>
                <a:cs typeface="Helvetica"/>
                <a:sym typeface="Helvetica"/>
              </a:defRPr>
            </a:pPr>
            <a:r>
              <a:t>Observation: Signs of Change (31:1-5)</a:t>
            </a:r>
          </a:p>
          <a:p>
            <a:pPr marL="640080" indent="-411480" algn="l">
              <a:buSzPct val="100000"/>
              <a:buChar char="•"/>
              <a:defRPr sz="3200"/>
            </a:pPr>
            <a:r>
              <a:t>All those things Jacob worked hard for were threatened!</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06">
                                            <p:bg/>
                                          </p:spTgt>
                                        </p:tgtEl>
                                        <p:attrNameLst>
                                          <p:attrName>style.visibility</p:attrName>
                                        </p:attrNameLst>
                                      </p:cBhvr>
                                      <p:to>
                                        <p:strVal val="visible"/>
                                      </p:to>
                                    </p:set>
                                    <p:anim calcmode="lin" valueType="num">
                                      <p:cBhvr>
                                        <p:cTn id="7" dur="2000" fill="hold"/>
                                        <p:tgtEl>
                                          <p:spTgt spid="106">
                                            <p:bg/>
                                          </p:spTgt>
                                        </p:tgtEl>
                                        <p:attrNameLst>
                                          <p:attrName>ppt_x</p:attrName>
                                        </p:attrNameLst>
                                      </p:cBhvr>
                                      <p:tavLst>
                                        <p:tav tm="0">
                                          <p:val>
                                            <p:strVal val="0-#ppt_w/2"/>
                                          </p:val>
                                        </p:tav>
                                        <p:tav tm="100000">
                                          <p:val>
                                            <p:strVal val="#ppt_x"/>
                                          </p:val>
                                        </p:tav>
                                      </p:tavLst>
                                    </p:anim>
                                    <p:anim calcmode="lin" valueType="num">
                                      <p:cBhvr>
                                        <p:cTn id="8" dur="2000" fill="hold"/>
                                        <p:tgtEl>
                                          <p:spTgt spid="10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06">
                                            <p:txEl>
                                              <p:pRg st="0" end="0"/>
                                            </p:txEl>
                                          </p:spTgt>
                                        </p:tgtEl>
                                        <p:attrNameLst>
                                          <p:attrName>style.visibility</p:attrName>
                                        </p:attrNameLst>
                                      </p:cBhvr>
                                      <p:to>
                                        <p:strVal val="visible"/>
                                      </p:to>
                                    </p:set>
                                    <p:anim calcmode="lin" valueType="num">
                                      <p:cBhvr>
                                        <p:cTn id="11" dur="20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8" presetID="2" grpId="1" fill="hold">
                                  <p:stCondLst>
                                    <p:cond delay="0"/>
                                  </p:stCondLst>
                                  <p:iterate type="lt" backwards="0">
                                    <p:tmAbs val="0"/>
                                  </p:iterate>
                                  <p:childTnLst>
                                    <p:set>
                                      <p:cBhvr>
                                        <p:cTn id="15" fill="hold"/>
                                        <p:tgtEl>
                                          <p:spTgt spid="106">
                                            <p:txEl>
                                              <p:pRg st="1" end="1"/>
                                            </p:txEl>
                                          </p:spTgt>
                                        </p:tgtEl>
                                        <p:attrNameLst>
                                          <p:attrName>style.visibility</p:attrName>
                                        </p:attrNameLst>
                                      </p:cBhvr>
                                      <p:to>
                                        <p:strVal val="visible"/>
                                      </p:to>
                                    </p:set>
                                    <p:anim calcmode="lin" valueType="num">
                                      <p:cBhvr>
                                        <p:cTn id="16" dur="2000" fill="hold"/>
                                        <p:tgtEl>
                                          <p:spTgt spid="106">
                                            <p:txEl>
                                              <p:pRg st="1" end="1"/>
                                            </p:txEl>
                                          </p:spTgt>
                                        </p:tgtEl>
                                        <p:attrNameLst>
                                          <p:attrName>ppt_x</p:attrName>
                                        </p:attrNameLst>
                                      </p:cBhvr>
                                      <p:tavLst>
                                        <p:tav tm="0">
                                          <p:val>
                                            <p:strVal val="0-#ppt_w/2"/>
                                          </p:val>
                                        </p:tav>
                                        <p:tav tm="100000">
                                          <p:val>
                                            <p:strVal val="#ppt_x"/>
                                          </p:val>
                                        </p:tav>
                                      </p:tavLst>
                                    </p:anim>
                                    <p:anim calcmode="lin" valueType="num">
                                      <p:cBhvr>
                                        <p:cTn id="17" dur="2000" fill="hold"/>
                                        <p:tgtEl>
                                          <p:spTgt spid="1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2" fill="hold">
                                  <p:stCondLst>
                                    <p:cond delay="0"/>
                                  </p:stCondLst>
                                  <p:iterate type="lt" backwards="0">
                                    <p:tmAbs val="0"/>
                                  </p:iterate>
                                  <p:childTnLst>
                                    <p:set>
                                      <p:cBhvr>
                                        <p:cTn id="21" fill="hold"/>
                                        <p:tgtEl>
                                          <p:spTgt spid="101">
                                            <p:bg/>
                                          </p:spTgt>
                                        </p:tgtEl>
                                        <p:attrNameLst>
                                          <p:attrName>style.visibility</p:attrName>
                                        </p:attrNameLst>
                                      </p:cBhvr>
                                      <p:to>
                                        <p:strVal val="visible"/>
                                      </p:to>
                                    </p:set>
                                    <p:anim calcmode="lin" valueType="num">
                                      <p:cBhvr>
                                        <p:cTn id="22" dur="2000" fill="hold"/>
                                        <p:tgtEl>
                                          <p:spTgt spid="101">
                                            <p:bg/>
                                          </p:spTgt>
                                        </p:tgtEl>
                                        <p:attrNameLst>
                                          <p:attrName>ppt_x</p:attrName>
                                        </p:attrNameLst>
                                      </p:cBhvr>
                                      <p:tavLst>
                                        <p:tav tm="0">
                                          <p:val>
                                            <p:strVal val="0-#ppt_w/2"/>
                                          </p:val>
                                        </p:tav>
                                        <p:tav tm="100000">
                                          <p:val>
                                            <p:strVal val="#ppt_x"/>
                                          </p:val>
                                        </p:tav>
                                      </p:tavLst>
                                    </p:anim>
                                    <p:anim calcmode="lin" valueType="num">
                                      <p:cBhvr>
                                        <p:cTn id="23" dur="2000" fill="hold"/>
                                        <p:tgtEl>
                                          <p:spTgt spid="101">
                                            <p:bg/>
                                          </p:spTgt>
                                        </p:tgtEl>
                                        <p:attrNameLst>
                                          <p:attrName>ppt_y</p:attrName>
                                        </p:attrNameLst>
                                      </p:cBhvr>
                                      <p:tavLst>
                                        <p:tav tm="0">
                                          <p:val>
                                            <p:strVal val="#ppt_y"/>
                                          </p:val>
                                        </p:tav>
                                        <p:tav tm="100000">
                                          <p:val>
                                            <p:strVal val="#ppt_y"/>
                                          </p:val>
                                        </p:tav>
                                      </p:tavLst>
                                    </p:anim>
                                  </p:childTnLst>
                                </p:cTn>
                              </p:par>
                              <p:par>
                                <p:cTn id="24" presetClass="entr" nodeType="withEffect" presetSubtype="8" presetID="2" grpId="2" fill="hold">
                                  <p:stCondLst>
                                    <p:cond delay="0"/>
                                  </p:stCondLst>
                                  <p:iterate type="lt" backwards="0">
                                    <p:tmAbs val="0"/>
                                  </p:iterate>
                                  <p:childTnLst>
                                    <p:set>
                                      <p:cBhvr>
                                        <p:cTn id="25" fill="hold"/>
                                        <p:tgtEl>
                                          <p:spTgt spid="101">
                                            <p:txEl>
                                              <p:pRg st="0" end="0"/>
                                            </p:txEl>
                                          </p:spTgt>
                                        </p:tgtEl>
                                        <p:attrNameLst>
                                          <p:attrName>style.visibility</p:attrName>
                                        </p:attrNameLst>
                                      </p:cBhvr>
                                      <p:to>
                                        <p:strVal val="visible"/>
                                      </p:to>
                                    </p:set>
                                    <p:anim calcmode="lin" valueType="num">
                                      <p:cBhvr>
                                        <p:cTn id="26" dur="2000" fill="hold"/>
                                        <p:tgtEl>
                                          <p:spTgt spid="101">
                                            <p:txEl>
                                              <p:pRg st="0" end="0"/>
                                            </p:txEl>
                                          </p:spTgt>
                                        </p:tgtEl>
                                        <p:attrNameLst>
                                          <p:attrName>ppt_x</p:attrName>
                                        </p:attrNameLst>
                                      </p:cBhvr>
                                      <p:tavLst>
                                        <p:tav tm="0">
                                          <p:val>
                                            <p:strVal val="0-#ppt_w/2"/>
                                          </p:val>
                                        </p:tav>
                                        <p:tav tm="100000">
                                          <p:val>
                                            <p:strVal val="#ppt_x"/>
                                          </p:val>
                                        </p:tav>
                                      </p:tavLst>
                                    </p:anim>
                                    <p:anim calcmode="lin" valueType="num">
                                      <p:cBhvr>
                                        <p:cTn id="27" dur="2000" fill="hold"/>
                                        <p:tgtEl>
                                          <p:spTgt spid="101">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Class="entr" nodeType="afterEffect" presetSubtype="8" presetID="2" grpId="2" fill="hold">
                                  <p:stCondLst>
                                    <p:cond delay="0"/>
                                  </p:stCondLst>
                                  <p:iterate type="lt" backwards="0">
                                    <p:tmAbs val="0"/>
                                  </p:iterate>
                                  <p:childTnLst>
                                    <p:set>
                                      <p:cBhvr>
                                        <p:cTn id="30" fill="hold"/>
                                        <p:tgtEl>
                                          <p:spTgt spid="101">
                                            <p:txEl>
                                              <p:pRg st="1" end="1"/>
                                            </p:txEl>
                                          </p:spTgt>
                                        </p:tgtEl>
                                        <p:attrNameLst>
                                          <p:attrName>style.visibility</p:attrName>
                                        </p:attrNameLst>
                                      </p:cBhvr>
                                      <p:to>
                                        <p:strVal val="visible"/>
                                      </p:to>
                                    </p:set>
                                    <p:anim calcmode="lin" valueType="num">
                                      <p:cBhvr>
                                        <p:cTn id="31" dur="2000" fill="hold"/>
                                        <p:tgtEl>
                                          <p:spTgt spid="101">
                                            <p:txEl>
                                              <p:pRg st="1" end="1"/>
                                            </p:txEl>
                                          </p:spTgt>
                                        </p:tgtEl>
                                        <p:attrNameLst>
                                          <p:attrName>ppt_x</p:attrName>
                                        </p:attrNameLst>
                                      </p:cBhvr>
                                      <p:tavLst>
                                        <p:tav tm="0">
                                          <p:val>
                                            <p:strVal val="0-#ppt_w/2"/>
                                          </p:val>
                                        </p:tav>
                                        <p:tav tm="100000">
                                          <p:val>
                                            <p:strVal val="#ppt_x"/>
                                          </p:val>
                                        </p:tav>
                                      </p:tavLst>
                                    </p:anim>
                                    <p:anim calcmode="lin" valueType="num">
                                      <p:cBhvr>
                                        <p:cTn id="32" dur="2000" fill="hold"/>
                                        <p:tgtEl>
                                          <p:spTgt spid="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3" fill="hold">
                                  <p:stCondLst>
                                    <p:cond delay="0"/>
                                  </p:stCondLst>
                                  <p:iterate type="lt" backwards="0">
                                    <p:tmAbs val="0"/>
                                  </p:iterate>
                                  <p:childTnLst>
                                    <p:set>
                                      <p:cBhvr>
                                        <p:cTn id="36" fill="hold"/>
                                        <p:tgtEl>
                                          <p:spTgt spid="102">
                                            <p:bg/>
                                          </p:spTgt>
                                        </p:tgtEl>
                                        <p:attrNameLst>
                                          <p:attrName>style.visibility</p:attrName>
                                        </p:attrNameLst>
                                      </p:cBhvr>
                                      <p:to>
                                        <p:strVal val="visible"/>
                                      </p:to>
                                    </p:set>
                                    <p:anim calcmode="lin" valueType="num">
                                      <p:cBhvr>
                                        <p:cTn id="37" dur="2000" fill="hold"/>
                                        <p:tgtEl>
                                          <p:spTgt spid="102">
                                            <p:bg/>
                                          </p:spTgt>
                                        </p:tgtEl>
                                        <p:attrNameLst>
                                          <p:attrName>ppt_x</p:attrName>
                                        </p:attrNameLst>
                                      </p:cBhvr>
                                      <p:tavLst>
                                        <p:tav tm="0">
                                          <p:val>
                                            <p:strVal val="0-#ppt_w/2"/>
                                          </p:val>
                                        </p:tav>
                                        <p:tav tm="100000">
                                          <p:val>
                                            <p:strVal val="#ppt_x"/>
                                          </p:val>
                                        </p:tav>
                                      </p:tavLst>
                                    </p:anim>
                                    <p:anim calcmode="lin" valueType="num">
                                      <p:cBhvr>
                                        <p:cTn id="38" dur="2000" fill="hold"/>
                                        <p:tgtEl>
                                          <p:spTgt spid="102">
                                            <p:bg/>
                                          </p:spTgt>
                                        </p:tgtEl>
                                        <p:attrNameLst>
                                          <p:attrName>ppt_y</p:attrName>
                                        </p:attrNameLst>
                                      </p:cBhvr>
                                      <p:tavLst>
                                        <p:tav tm="0">
                                          <p:val>
                                            <p:strVal val="#ppt_y"/>
                                          </p:val>
                                        </p:tav>
                                        <p:tav tm="100000">
                                          <p:val>
                                            <p:strVal val="#ppt_y"/>
                                          </p:val>
                                        </p:tav>
                                      </p:tavLst>
                                    </p:anim>
                                  </p:childTnLst>
                                </p:cTn>
                              </p:par>
                              <p:par>
                                <p:cTn id="39" presetClass="entr" nodeType="withEffect" presetSubtype="8" presetID="2" grpId="3" fill="hold">
                                  <p:stCondLst>
                                    <p:cond delay="0"/>
                                  </p:stCondLst>
                                  <p:iterate type="lt" backwards="0">
                                    <p:tmAbs val="0"/>
                                  </p:iterate>
                                  <p:childTnLst>
                                    <p:set>
                                      <p:cBhvr>
                                        <p:cTn id="40" fill="hold"/>
                                        <p:tgtEl>
                                          <p:spTgt spid="102">
                                            <p:txEl>
                                              <p:pRg st="0" end="0"/>
                                            </p:txEl>
                                          </p:spTgt>
                                        </p:tgtEl>
                                        <p:attrNameLst>
                                          <p:attrName>style.visibility</p:attrName>
                                        </p:attrNameLst>
                                      </p:cBhvr>
                                      <p:to>
                                        <p:strVal val="visible"/>
                                      </p:to>
                                    </p:set>
                                    <p:anim calcmode="lin" valueType="num">
                                      <p:cBhvr>
                                        <p:cTn id="41" dur="20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p:cTn id="42" dur="2000" fill="hold"/>
                                        <p:tgtEl>
                                          <p:spTgt spid="102">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Class="entr" nodeType="afterEffect" presetSubtype="8" presetID="2" grpId="3" fill="hold">
                                  <p:stCondLst>
                                    <p:cond delay="0"/>
                                  </p:stCondLst>
                                  <p:iterate type="lt" backwards="0">
                                    <p:tmAbs val="0"/>
                                  </p:iterate>
                                  <p:childTnLst>
                                    <p:set>
                                      <p:cBhvr>
                                        <p:cTn id="45" fill="hold"/>
                                        <p:tgtEl>
                                          <p:spTgt spid="102">
                                            <p:txEl>
                                              <p:pRg st="1" end="1"/>
                                            </p:txEl>
                                          </p:spTgt>
                                        </p:tgtEl>
                                        <p:attrNameLst>
                                          <p:attrName>style.visibility</p:attrName>
                                        </p:attrNameLst>
                                      </p:cBhvr>
                                      <p:to>
                                        <p:strVal val="visible"/>
                                      </p:to>
                                    </p:set>
                                    <p:anim calcmode="lin" valueType="num">
                                      <p:cBhvr>
                                        <p:cTn id="46" dur="2000" fill="hold"/>
                                        <p:tgtEl>
                                          <p:spTgt spid="102">
                                            <p:txEl>
                                              <p:pRg st="1" end="1"/>
                                            </p:txEl>
                                          </p:spTgt>
                                        </p:tgtEl>
                                        <p:attrNameLst>
                                          <p:attrName>ppt_x</p:attrName>
                                        </p:attrNameLst>
                                      </p:cBhvr>
                                      <p:tavLst>
                                        <p:tav tm="0">
                                          <p:val>
                                            <p:strVal val="0-#ppt_w/2"/>
                                          </p:val>
                                        </p:tav>
                                        <p:tav tm="100000">
                                          <p:val>
                                            <p:strVal val="#ppt_x"/>
                                          </p:val>
                                        </p:tav>
                                      </p:tavLst>
                                    </p:anim>
                                    <p:anim calcmode="lin" valueType="num">
                                      <p:cBhvr>
                                        <p:cTn id="47" dur="2000" fill="hold"/>
                                        <p:tgtEl>
                                          <p:spTgt spid="1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 grpId="4" fill="hold">
                                  <p:stCondLst>
                                    <p:cond delay="0"/>
                                  </p:stCondLst>
                                  <p:iterate type="lt" backwards="0">
                                    <p:tmAbs val="0"/>
                                  </p:iterate>
                                  <p:childTnLst>
                                    <p:set>
                                      <p:cBhvr>
                                        <p:cTn id="51" fill="hold"/>
                                        <p:tgtEl>
                                          <p:spTgt spid="103">
                                            <p:bg/>
                                          </p:spTgt>
                                        </p:tgtEl>
                                        <p:attrNameLst>
                                          <p:attrName>style.visibility</p:attrName>
                                        </p:attrNameLst>
                                      </p:cBhvr>
                                      <p:to>
                                        <p:strVal val="visible"/>
                                      </p:to>
                                    </p:set>
                                    <p:anim calcmode="lin" valueType="num">
                                      <p:cBhvr>
                                        <p:cTn id="52" dur="2000" fill="hold"/>
                                        <p:tgtEl>
                                          <p:spTgt spid="103">
                                            <p:bg/>
                                          </p:spTgt>
                                        </p:tgtEl>
                                        <p:attrNameLst>
                                          <p:attrName>ppt_x</p:attrName>
                                        </p:attrNameLst>
                                      </p:cBhvr>
                                      <p:tavLst>
                                        <p:tav tm="0">
                                          <p:val>
                                            <p:strVal val="0-#ppt_w/2"/>
                                          </p:val>
                                        </p:tav>
                                        <p:tav tm="100000">
                                          <p:val>
                                            <p:strVal val="#ppt_x"/>
                                          </p:val>
                                        </p:tav>
                                      </p:tavLst>
                                    </p:anim>
                                    <p:anim calcmode="lin" valueType="num">
                                      <p:cBhvr>
                                        <p:cTn id="53" dur="2000" fill="hold"/>
                                        <p:tgtEl>
                                          <p:spTgt spid="103">
                                            <p:bg/>
                                          </p:spTgt>
                                        </p:tgtEl>
                                        <p:attrNameLst>
                                          <p:attrName>ppt_y</p:attrName>
                                        </p:attrNameLst>
                                      </p:cBhvr>
                                      <p:tavLst>
                                        <p:tav tm="0">
                                          <p:val>
                                            <p:strVal val="#ppt_y"/>
                                          </p:val>
                                        </p:tav>
                                        <p:tav tm="100000">
                                          <p:val>
                                            <p:strVal val="#ppt_y"/>
                                          </p:val>
                                        </p:tav>
                                      </p:tavLst>
                                    </p:anim>
                                  </p:childTnLst>
                                </p:cTn>
                              </p:par>
                              <p:par>
                                <p:cTn id="54" presetClass="entr" nodeType="withEffect" presetSubtype="8" presetID="2" grpId="4" fill="hold">
                                  <p:stCondLst>
                                    <p:cond delay="0"/>
                                  </p:stCondLst>
                                  <p:iterate type="lt" backwards="0">
                                    <p:tmAbs val="0"/>
                                  </p:iterate>
                                  <p:childTnLst>
                                    <p:set>
                                      <p:cBhvr>
                                        <p:cTn id="55" fill="hold"/>
                                        <p:tgtEl>
                                          <p:spTgt spid="103">
                                            <p:txEl>
                                              <p:pRg st="0" end="0"/>
                                            </p:txEl>
                                          </p:spTgt>
                                        </p:tgtEl>
                                        <p:attrNameLst>
                                          <p:attrName>style.visibility</p:attrName>
                                        </p:attrNameLst>
                                      </p:cBhvr>
                                      <p:to>
                                        <p:strVal val="visible"/>
                                      </p:to>
                                    </p:set>
                                    <p:anim calcmode="lin" valueType="num">
                                      <p:cBhvr>
                                        <p:cTn id="56" dur="2000" fill="hold"/>
                                        <p:tgtEl>
                                          <p:spTgt spid="103">
                                            <p:txEl>
                                              <p:pRg st="0" end="0"/>
                                            </p:txEl>
                                          </p:spTgt>
                                        </p:tgtEl>
                                        <p:attrNameLst>
                                          <p:attrName>ppt_x</p:attrName>
                                        </p:attrNameLst>
                                      </p:cBhvr>
                                      <p:tavLst>
                                        <p:tav tm="0">
                                          <p:val>
                                            <p:strVal val="0-#ppt_w/2"/>
                                          </p:val>
                                        </p:tav>
                                        <p:tav tm="100000">
                                          <p:val>
                                            <p:strVal val="#ppt_x"/>
                                          </p:val>
                                        </p:tav>
                                      </p:tavLst>
                                    </p:anim>
                                    <p:anim calcmode="lin" valueType="num">
                                      <p:cBhvr>
                                        <p:cTn id="57" dur="2000" fill="hold"/>
                                        <p:tgtEl>
                                          <p:spTgt spid="103">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Class="entr" nodeType="afterEffect" presetSubtype="8" presetID="2" grpId="4" fill="hold">
                                  <p:stCondLst>
                                    <p:cond delay="0"/>
                                  </p:stCondLst>
                                  <p:iterate type="lt" backwards="0">
                                    <p:tmAbs val="0"/>
                                  </p:iterate>
                                  <p:childTnLst>
                                    <p:set>
                                      <p:cBhvr>
                                        <p:cTn id="60" fill="hold"/>
                                        <p:tgtEl>
                                          <p:spTgt spid="103">
                                            <p:txEl>
                                              <p:pRg st="1" end="1"/>
                                            </p:txEl>
                                          </p:spTgt>
                                        </p:tgtEl>
                                        <p:attrNameLst>
                                          <p:attrName>style.visibility</p:attrName>
                                        </p:attrNameLst>
                                      </p:cBhvr>
                                      <p:to>
                                        <p:strVal val="visible"/>
                                      </p:to>
                                    </p:set>
                                    <p:anim calcmode="lin" valueType="num">
                                      <p:cBhvr>
                                        <p:cTn id="61" dur="2000" fill="hold"/>
                                        <p:tgtEl>
                                          <p:spTgt spid="103">
                                            <p:txEl>
                                              <p:pRg st="1" end="1"/>
                                            </p:txEl>
                                          </p:spTgt>
                                        </p:tgtEl>
                                        <p:attrNameLst>
                                          <p:attrName>ppt_x</p:attrName>
                                        </p:attrNameLst>
                                      </p:cBhvr>
                                      <p:tavLst>
                                        <p:tav tm="0">
                                          <p:val>
                                            <p:strVal val="0-#ppt_w/2"/>
                                          </p:val>
                                        </p:tav>
                                        <p:tav tm="100000">
                                          <p:val>
                                            <p:strVal val="#ppt_x"/>
                                          </p:val>
                                        </p:tav>
                                      </p:tavLst>
                                    </p:anim>
                                    <p:anim calcmode="lin" valueType="num">
                                      <p:cBhvr>
                                        <p:cTn id="62" dur="2000" fill="hold"/>
                                        <p:tgtEl>
                                          <p:spTgt spid="1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 grpId="5" fill="hold">
                                  <p:stCondLst>
                                    <p:cond delay="0"/>
                                  </p:stCondLst>
                                  <p:iterate type="lt" backwards="0">
                                    <p:tmAbs val="0"/>
                                  </p:iterate>
                                  <p:childTnLst>
                                    <p:set>
                                      <p:cBhvr>
                                        <p:cTn id="66" fill="hold"/>
                                        <p:tgtEl>
                                          <p:spTgt spid="104">
                                            <p:bg/>
                                          </p:spTgt>
                                        </p:tgtEl>
                                        <p:attrNameLst>
                                          <p:attrName>style.visibility</p:attrName>
                                        </p:attrNameLst>
                                      </p:cBhvr>
                                      <p:to>
                                        <p:strVal val="visible"/>
                                      </p:to>
                                    </p:set>
                                    <p:anim calcmode="lin" valueType="num">
                                      <p:cBhvr>
                                        <p:cTn id="67" dur="2000" fill="hold"/>
                                        <p:tgtEl>
                                          <p:spTgt spid="104">
                                            <p:bg/>
                                          </p:spTgt>
                                        </p:tgtEl>
                                        <p:attrNameLst>
                                          <p:attrName>ppt_x</p:attrName>
                                        </p:attrNameLst>
                                      </p:cBhvr>
                                      <p:tavLst>
                                        <p:tav tm="0">
                                          <p:val>
                                            <p:strVal val="0-#ppt_w/2"/>
                                          </p:val>
                                        </p:tav>
                                        <p:tav tm="100000">
                                          <p:val>
                                            <p:strVal val="#ppt_x"/>
                                          </p:val>
                                        </p:tav>
                                      </p:tavLst>
                                    </p:anim>
                                    <p:anim calcmode="lin" valueType="num">
                                      <p:cBhvr>
                                        <p:cTn id="68" dur="2000" fill="hold"/>
                                        <p:tgtEl>
                                          <p:spTgt spid="104">
                                            <p:bg/>
                                          </p:spTgt>
                                        </p:tgtEl>
                                        <p:attrNameLst>
                                          <p:attrName>ppt_y</p:attrName>
                                        </p:attrNameLst>
                                      </p:cBhvr>
                                      <p:tavLst>
                                        <p:tav tm="0">
                                          <p:val>
                                            <p:strVal val="#ppt_y"/>
                                          </p:val>
                                        </p:tav>
                                        <p:tav tm="100000">
                                          <p:val>
                                            <p:strVal val="#ppt_y"/>
                                          </p:val>
                                        </p:tav>
                                      </p:tavLst>
                                    </p:anim>
                                  </p:childTnLst>
                                </p:cTn>
                              </p:par>
                              <p:par>
                                <p:cTn id="69" presetClass="entr" nodeType="withEffect" presetSubtype="8" presetID="2" grpId="5" fill="hold">
                                  <p:stCondLst>
                                    <p:cond delay="0"/>
                                  </p:stCondLst>
                                  <p:iterate type="lt" backwards="0">
                                    <p:tmAbs val="0"/>
                                  </p:iterate>
                                  <p:childTnLst>
                                    <p:set>
                                      <p:cBhvr>
                                        <p:cTn id="70" fill="hold"/>
                                        <p:tgtEl>
                                          <p:spTgt spid="104">
                                            <p:txEl>
                                              <p:pRg st="0" end="0"/>
                                            </p:txEl>
                                          </p:spTgt>
                                        </p:tgtEl>
                                        <p:attrNameLst>
                                          <p:attrName>style.visibility</p:attrName>
                                        </p:attrNameLst>
                                      </p:cBhvr>
                                      <p:to>
                                        <p:strVal val="visible"/>
                                      </p:to>
                                    </p:set>
                                    <p:anim calcmode="lin" valueType="num">
                                      <p:cBhvr>
                                        <p:cTn id="71" dur="20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p:cTn id="72" dur="2000" fill="hold"/>
                                        <p:tgtEl>
                                          <p:spTgt spid="10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Class="entr" nodeType="afterEffect" presetSubtype="8" presetID="2" grpId="5" fill="hold">
                                  <p:stCondLst>
                                    <p:cond delay="0"/>
                                  </p:stCondLst>
                                  <p:iterate type="lt" backwards="0">
                                    <p:tmAbs val="0"/>
                                  </p:iterate>
                                  <p:childTnLst>
                                    <p:set>
                                      <p:cBhvr>
                                        <p:cTn id="75" fill="hold"/>
                                        <p:tgtEl>
                                          <p:spTgt spid="104">
                                            <p:txEl>
                                              <p:pRg st="1" end="1"/>
                                            </p:txEl>
                                          </p:spTgt>
                                        </p:tgtEl>
                                        <p:attrNameLst>
                                          <p:attrName>style.visibility</p:attrName>
                                        </p:attrNameLst>
                                      </p:cBhvr>
                                      <p:to>
                                        <p:strVal val="visible"/>
                                      </p:to>
                                    </p:set>
                                    <p:anim calcmode="lin" valueType="num">
                                      <p:cBhvr>
                                        <p:cTn id="76" dur="2000" fill="hold"/>
                                        <p:tgtEl>
                                          <p:spTgt spid="104">
                                            <p:txEl>
                                              <p:pRg st="1" end="1"/>
                                            </p:txEl>
                                          </p:spTgt>
                                        </p:tgtEl>
                                        <p:attrNameLst>
                                          <p:attrName>ppt_x</p:attrName>
                                        </p:attrNameLst>
                                      </p:cBhvr>
                                      <p:tavLst>
                                        <p:tav tm="0">
                                          <p:val>
                                            <p:strVal val="0-#ppt_w/2"/>
                                          </p:val>
                                        </p:tav>
                                        <p:tav tm="100000">
                                          <p:val>
                                            <p:strVal val="#ppt_x"/>
                                          </p:val>
                                        </p:tav>
                                      </p:tavLst>
                                    </p:anim>
                                    <p:anim calcmode="lin" valueType="num">
                                      <p:cBhvr>
                                        <p:cTn id="77" dur="2000" fill="hold"/>
                                        <p:tgtEl>
                                          <p:spTgt spid="104">
                                            <p:txEl>
                                              <p:pRg st="1" end="1"/>
                                            </p:txEl>
                                          </p:spTgt>
                                        </p:tgtEl>
                                        <p:attrNameLst>
                                          <p:attrName>ppt_y</p:attrName>
                                        </p:attrNameLst>
                                      </p:cBhvr>
                                      <p:tavLst>
                                        <p:tav tm="0">
                                          <p:val>
                                            <p:strVal val="#ppt_y"/>
                                          </p:val>
                                        </p:tav>
                                        <p:tav tm="100000">
                                          <p:val>
                                            <p:strVal val="#ppt_y"/>
                                          </p:val>
                                        </p:tav>
                                      </p:tavLst>
                                    </p:anim>
                                  </p:childTnLst>
                                </p:cTn>
                              </p:par>
                            </p:childTnLst>
                          </p:cTn>
                        </p:par>
                        <p:par>
                          <p:cTn id="78" fill="hold">
                            <p:stCondLst>
                              <p:cond delay="4000"/>
                            </p:stCondLst>
                            <p:childTnLst>
                              <p:par>
                                <p:cTn id="79" presetClass="entr" nodeType="afterEffect" presetSubtype="8" presetID="22" grpId="6" fill="hold">
                                  <p:stCondLst>
                                    <p:cond delay="0"/>
                                  </p:stCondLst>
                                  <p:iterate type="el" backwards="0">
                                    <p:tmAbs val="0"/>
                                  </p:iterate>
                                  <p:childTnLst>
                                    <p:set>
                                      <p:cBhvr>
                                        <p:cTn id="80" fill="hold"/>
                                        <p:tgtEl>
                                          <p:spTgt spid="105"/>
                                        </p:tgtEl>
                                        <p:attrNameLst>
                                          <p:attrName>style.visibility</p:attrName>
                                        </p:attrNameLst>
                                      </p:cBhvr>
                                      <p:to>
                                        <p:strVal val="visible"/>
                                      </p:to>
                                    </p:set>
                                    <p:animEffect filter="wipe(left)" transition="in">
                                      <p:cBhvr>
                                        <p:cTn id="81"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1" grpId="2"/>
      <p:bldP build="p" bldLvl="5" animBg="1" rev="0" advAuto="0" spid="106" grpId="1"/>
      <p:bldP build="p" bldLvl="5" animBg="1" rev="0" advAuto="0" spid="103" grpId="4"/>
      <p:bldP build="p" bldLvl="5" animBg="1" rev="0" advAuto="0" spid="102" grpId="3"/>
      <p:bldP build="p" bldLvl="5" animBg="1" rev="0" advAuto="0" spid="104" grpId="5"/>
      <p:bldP build="whole" bldLvl="1" animBg="1" rev="0" advAuto="0" spid="105" grpId="6"/>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1) Jacob’s Changing World (31)"/>
          <p:cNvSpPr txBox="1"/>
          <p:nvPr>
            <p:ph type="title"/>
          </p:nvPr>
        </p:nvSpPr>
        <p:spPr>
          <a:xfrm>
            <a:off x="1535305" y="124048"/>
            <a:ext cx="9467847" cy="735435"/>
          </a:xfrm>
          <a:prstGeom prst="rect">
            <a:avLst/>
          </a:prstGeom>
        </p:spPr>
        <p:txBody>
          <a:bodyPr/>
          <a:lstStyle/>
          <a:p>
            <a:pPr/>
            <a:r>
              <a:t>1) Jacob’s Changing World (31)</a:t>
            </a:r>
          </a:p>
        </p:txBody>
      </p:sp>
      <p:graphicFrame>
        <p:nvGraphicFramePr>
          <p:cNvPr id="109" name="Table"/>
          <p:cNvGraphicFramePr/>
          <p:nvPr/>
        </p:nvGraphicFramePr>
        <p:xfrm>
          <a:off x="2027774" y="996787"/>
          <a:ext cx="10426553" cy="831978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413852"/>
              </a:tblGrid>
              <a:tr h="830708">
                <a:tc>
                  <a:txBody>
                    <a:bodyPr/>
                    <a:lstStyle/>
                    <a:p>
                      <a:pPr defTabSz="457200">
                        <a:spcBef>
                          <a:spcPts val="700"/>
                        </a:spcBef>
                        <a:defRPr b="0">
                          <a:solidFill>
                            <a:srgbClr val="000000"/>
                          </a:solidFill>
                        </a:defRPr>
                      </a:pPr>
                      <a:r>
                        <a:rPr b="1" sz="4000">
                          <a:solidFill>
                            <a:srgbClr val="DCDEE0"/>
                          </a:solidFill>
                          <a:latin typeface="Times New Roman"/>
                          <a:ea typeface="Times New Roman"/>
                          <a:cs typeface="Times New Roman"/>
                          <a:sym typeface="Times New Roman"/>
                        </a:rPr>
                        <a:t>Hardships (Gen 31:38-42a)</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solidFill>
                      <a:srgbClr val="000000"/>
                    </a:solidFill>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tcPr>
                </a:tc>
              </a:tr>
              <a:tr h="830708">
                <a:tc>
                  <a:txBody>
                    <a:bodyPr/>
                    <a:lstStyle/>
                    <a:p>
                      <a:pPr defTabSz="914400">
                        <a:defRPr sz="2600"/>
                      </a:pPr>
                    </a:p>
                  </a:txBody>
                  <a:tcPr marL="50800" marR="50800" marT="50800" marB="50800" anchor="ctr" anchorCtr="0" horzOverflow="overflow">
                    <a:lnL w="12700">
                      <a:solidFill>
                        <a:srgbClr val="000000"/>
                      </a:solidFill>
                      <a:miter lim="400000"/>
                    </a:lnL>
                    <a:lnR w="12700">
                      <a:solidFill>
                        <a:srgbClr val="000000"/>
                      </a:solidFill>
                      <a:miter lim="400000"/>
                    </a:lnR>
                    <a:lnB w="12700">
                      <a:solidFill>
                        <a:srgbClr val="000000"/>
                      </a:solidFill>
                      <a:miter lim="400000"/>
                    </a:lnB>
                  </a:tcPr>
                </a:tc>
              </a:tr>
            </a:tbl>
          </a:graphicData>
        </a:graphic>
      </p:graphicFrame>
      <p:sp>
        <p:nvSpPr>
          <p:cNvPr id="110" name="Read Gen 31:38-42 and write down all the ways Jacob labored hard for Laban."/>
          <p:cNvSpPr txBox="1"/>
          <p:nvPr/>
        </p:nvSpPr>
        <p:spPr>
          <a:xfrm>
            <a:off x="2789268" y="2514878"/>
            <a:ext cx="889086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rgbClr val="53585F"/>
                </a:solidFill>
              </a:defRPr>
            </a:lvl1pPr>
          </a:lstStyle>
          <a:p>
            <a:pPr/>
            <a:r>
              <a:t>Read Gen 31:38-42 and write down all the ways Jacob labored hard for Laban.</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09"/>
                                        </p:tgtEl>
                                        <p:attrNameLst>
                                          <p:attrName>style.visibility</p:attrName>
                                        </p:attrNameLst>
                                      </p:cBhvr>
                                      <p:to>
                                        <p:strVal val="visible"/>
                                      </p:to>
                                    </p:set>
                                    <p:animEffect filter="strips(downRight)" transition="in">
                                      <p:cBhvr>
                                        <p:cTn id="7" dur="2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10"/>
                                        </p:tgtEl>
                                        <p:attrNameLst>
                                          <p:attrName>style.visibility</p:attrName>
                                        </p:attrNameLst>
                                      </p:cBhvr>
                                      <p:to>
                                        <p:strVal val="visible"/>
                                      </p:to>
                                    </p:set>
                                    <p:anim calcmode="lin" valueType="num">
                                      <p:cBhvr>
                                        <p:cTn id="12" dur="1000" fill="hold"/>
                                        <p:tgtEl>
                                          <p:spTgt spid="110"/>
                                        </p:tgtEl>
                                        <p:attrNameLst>
                                          <p:attrName>ppt_x</p:attrName>
                                        </p:attrNameLst>
                                      </p:cBhvr>
                                      <p:tavLst>
                                        <p:tav tm="0">
                                          <p:val>
                                            <p:strVal val="0-#ppt_w/2"/>
                                          </p:val>
                                        </p:tav>
                                        <p:tav tm="100000">
                                          <p:val>
                                            <p:strVal val="#ppt_x"/>
                                          </p:val>
                                        </p:tav>
                                      </p:tavLst>
                                    </p:anim>
                                    <p:anim calcmode="lin" valueType="num">
                                      <p:cBhvr>
                                        <p:cTn id="13"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 grpId="1"/>
      <p:bldP build="whole" bldLvl="1" animBg="1" rev="0" advAuto="0" spid="11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Rectangle"/>
          <p:cNvSpPr/>
          <p:nvPr/>
        </p:nvSpPr>
        <p:spPr>
          <a:xfrm>
            <a:off x="1535112" y="7634680"/>
            <a:ext cx="9039182" cy="1887954"/>
          </a:xfrm>
          <a:prstGeom prst="rect">
            <a:avLst/>
          </a:prstGeom>
          <a:blipFill>
            <a:blip r:embed="rId2"/>
          </a:blipFill>
          <a:ln w="12700">
            <a:miter lim="400000"/>
          </a:ln>
          <a:effectLst>
            <a:outerShdw sx="100000" sy="100000" kx="0" ky="0" algn="b" rotWithShape="0" blurRad="38100" dist="25400" dir="5400000">
              <a:srgbClr val="000000">
                <a:alpha val="0"/>
              </a:srgbClr>
            </a:outerShdw>
          </a:effectLst>
        </p:spPr>
        <p:txBody>
          <a:bodyPr lIns="50800" tIns="50800" rIns="50800" bIns="50800" anchor="ctr"/>
          <a:lstStyle/>
          <a:p>
            <a:pPr>
              <a:defRPr sz="2400">
                <a:solidFill>
                  <a:srgbClr val="FFFFFF"/>
                </a:solidFill>
              </a:defRPr>
            </a:pPr>
          </a:p>
        </p:txBody>
      </p:sp>
      <p:sp>
        <p:nvSpPr>
          <p:cNvPr id="115" name="6 And the messengers returned to Jacob, saying, “We came to your brother Esau, and furthermore he is coming to meet you, and four hundred men are with him” (Genesis 32:1-6)."/>
          <p:cNvSpPr txBox="1"/>
          <p:nvPr/>
        </p:nvSpPr>
        <p:spPr>
          <a:xfrm>
            <a:off x="1801431" y="7541433"/>
            <a:ext cx="8672362" cy="198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800"/>
              </a:spcBef>
              <a:defRPr sz="3100"/>
            </a:lvl1pPr>
          </a:lstStyle>
          <a:p>
            <a:pPr/>
            <a:r>
              <a:t>6 And the messengers returned to Jacob, saying, “We came to your brother Esau, and furthermore he is coming to meet you, and four hundred men are with him” (Genesis 32:1-6).</a:t>
            </a:r>
          </a:p>
        </p:txBody>
      </p:sp>
      <p:sp>
        <p:nvSpPr>
          <p:cNvPr id="116" name="Jacob humbly faces the past (32:3-12)"/>
          <p:cNvSpPr txBox="1"/>
          <p:nvPr/>
        </p:nvSpPr>
        <p:spPr>
          <a:xfrm>
            <a:off x="1801431" y="887412"/>
            <a:ext cx="1052511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4200"/>
              </a:spcBef>
              <a:defRPr b="1" sz="3400" u="sng">
                <a:latin typeface="Helvetica"/>
                <a:ea typeface="Helvetica"/>
                <a:cs typeface="Helvetica"/>
                <a:sym typeface="Helvetica"/>
              </a:defRPr>
            </a:lvl1pPr>
          </a:lstStyle>
          <a:p>
            <a:pPr/>
            <a:r>
              <a:t>Jacob humbly faces the past (32:3-12)</a:t>
            </a:r>
          </a:p>
        </p:txBody>
      </p:sp>
      <p:sp>
        <p:nvSpPr>
          <p:cNvPr id="117" name="2) Jacob’s Humbled and Changed Life (32)"/>
          <p:cNvSpPr txBox="1"/>
          <p:nvPr>
            <p:ph type="title"/>
          </p:nvPr>
        </p:nvSpPr>
        <p:spPr>
          <a:xfrm>
            <a:off x="1535305" y="124048"/>
            <a:ext cx="9467847" cy="735435"/>
          </a:xfrm>
          <a:prstGeom prst="rect">
            <a:avLst/>
          </a:prstGeom>
        </p:spPr>
        <p:txBody>
          <a:bodyPr/>
          <a:lstStyle>
            <a:lvl1pPr defTabSz="566674">
              <a:defRPr sz="4268"/>
            </a:lvl1pPr>
          </a:lstStyle>
          <a:p>
            <a:pPr/>
            <a:r>
              <a:t>2) Jacob’s Humbled and Changed Life (32)</a:t>
            </a:r>
          </a:p>
        </p:txBody>
      </p:sp>
      <p:grpSp>
        <p:nvGrpSpPr>
          <p:cNvPr id="120" name="Group"/>
          <p:cNvGrpSpPr/>
          <p:nvPr/>
        </p:nvGrpSpPr>
        <p:grpSpPr>
          <a:xfrm>
            <a:off x="10750817" y="7608081"/>
            <a:ext cx="2104380" cy="1958113"/>
            <a:chOff x="253321" y="66647"/>
            <a:chExt cx="2104378" cy="1958112"/>
          </a:xfrm>
        </p:grpSpPr>
        <p:sp>
          <p:nvSpPr>
            <p:cNvPr id="118" name="Rectangle"/>
            <p:cNvSpPr/>
            <p:nvPr/>
          </p:nvSpPr>
          <p:spPr>
            <a:xfrm>
              <a:off x="279233" y="66647"/>
              <a:ext cx="2074091" cy="195811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0"/>
                </a:srgbClr>
              </a:outerShdw>
            </a:effectLst>
          </p:spPr>
          <p:txBody>
            <a:bodyPr wrap="square" lIns="50800" tIns="50800" rIns="50800" bIns="50800" numCol="1" anchor="ctr">
              <a:noAutofit/>
            </a:bodyPr>
            <a:lstStyle/>
            <a:p>
              <a:pPr>
                <a:defRPr sz="2400">
                  <a:solidFill>
                    <a:srgbClr val="FFFFFF"/>
                  </a:solidFill>
                </a:defRPr>
              </a:pPr>
            </a:p>
          </p:txBody>
        </p:sp>
        <p:sp>
          <p:nvSpPr>
            <p:cNvPr id="119" name="Possibly lose all again"/>
            <p:cNvSpPr txBox="1"/>
            <p:nvPr/>
          </p:nvSpPr>
          <p:spPr>
            <a:xfrm>
              <a:off x="253321" y="139044"/>
              <a:ext cx="2104380" cy="1763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spcBef>
                  <a:spcPts val="4200"/>
                </a:spcBef>
                <a:defRPr b="1" sz="3400">
                  <a:latin typeface="Helvetica"/>
                  <a:ea typeface="Helvetica"/>
                  <a:cs typeface="Helvetica"/>
                  <a:sym typeface="Helvetica"/>
                </a:defRPr>
              </a:lvl1pPr>
            </a:lstStyle>
            <a:p>
              <a:pPr/>
              <a:r>
                <a:t>Possibly lose all again</a:t>
              </a:r>
            </a:p>
          </p:txBody>
        </p:sp>
      </p:grpSp>
      <p:sp>
        <p:nvSpPr>
          <p:cNvPr id="121" name="32:1 Now as Jacob went on his way, the angels of God met him. 2 And Jacob said when he saw them, “This is God’s camp.” So he named that place Mahanaim. 3 Then Jacob sent messengers before him to his brother Esau in the land of Seir, the country of Edom. 4 He also commanded them saying, “Thus you shall say to my lord Esau: ‘Thus says your servant Jacob, “I have sojourned with Laban, and stayed until now; 5 and I have oxen and donkeys and flocks and male and female servants; and I have sent to tell my lord, that I may find favor in your sight.”’"/>
          <p:cNvSpPr txBox="1"/>
          <p:nvPr/>
        </p:nvSpPr>
        <p:spPr>
          <a:xfrm>
            <a:off x="1801431" y="1557392"/>
            <a:ext cx="8772862" cy="574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spcBef>
                <a:spcPts val="800"/>
              </a:spcBef>
              <a:defRPr sz="3100"/>
            </a:lvl1pPr>
          </a:lstStyle>
          <a:p>
            <a:pPr/>
            <a:r>
              <a:t>32:1 Now as Jacob went on his way, the angels of God met him. 2 And Jacob said when he saw them, “This is God’s camp.” So he named that place Mahanaim. 3 Then Jacob sent messengers before him to his brother Esau in the land of Seir, the country of Edom. 4 He also commanded them saying, “Thus you shall say to my lord Esau: ‘Thus says your servant Jacob, “I have sojourned with Laban, and stayed until now; 5 and I have oxen and donkeys and flocks and male and female servants; and I have sent to tell my lord, that I may find favor in your sight.”’</a:t>
            </a:r>
          </a:p>
        </p:txBody>
      </p:sp>
      <p:sp>
        <p:nvSpPr>
          <p:cNvPr id="122" name="Perhaps the angels brought extra confidence to help Jacob correct his past offenses with Esau."/>
          <p:cNvSpPr txBox="1"/>
          <p:nvPr/>
        </p:nvSpPr>
        <p:spPr>
          <a:xfrm>
            <a:off x="10605322" y="1606387"/>
            <a:ext cx="2326075" cy="5435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110000"/>
              </a:lnSpc>
              <a:spcBef>
                <a:spcPts val="4200"/>
              </a:spcBef>
              <a:defRPr b="1" sz="2900">
                <a:solidFill>
                  <a:schemeClr val="accent6">
                    <a:lumOff val="-8741"/>
                  </a:schemeClr>
                </a:solidFill>
                <a:effectLst>
                  <a:outerShdw sx="100000" sy="100000" kx="0" ky="0" algn="b" rotWithShape="0" blurRad="12700" dist="12700" dir="18900000">
                    <a:srgbClr val="000000">
                      <a:alpha val="70000"/>
                    </a:srgbClr>
                  </a:outerShdw>
                </a:effectLst>
                <a:latin typeface="Helvetica"/>
                <a:ea typeface="Helvetica"/>
                <a:cs typeface="Helvetica"/>
                <a:sym typeface="Helvetica"/>
              </a:defRPr>
            </a:lvl1pPr>
          </a:lstStyle>
          <a:p>
            <a:pPr/>
            <a:r>
              <a:t>Perhaps the angels brought extra confidence to help Jacob correct his past offenses with Esau.</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lt" backwards="0">
                                    <p:tmAbs val="0"/>
                                  </p:iterate>
                                  <p:childTnLst>
                                    <p:set>
                                      <p:cBhvr>
                                        <p:cTn id="6" fill="hold"/>
                                        <p:tgtEl>
                                          <p:spTgt spid="116">
                                            <p:bg/>
                                          </p:spTgt>
                                        </p:tgtEl>
                                        <p:attrNameLst>
                                          <p:attrName>style.visibility</p:attrName>
                                        </p:attrNameLst>
                                      </p:cBhvr>
                                      <p:to>
                                        <p:strVal val="visible"/>
                                      </p:to>
                                    </p:set>
                                    <p:anim calcmode="lin" valueType="num">
                                      <p:cBhvr>
                                        <p:cTn id="7" dur="2000" fill="hold"/>
                                        <p:tgtEl>
                                          <p:spTgt spid="116">
                                            <p:bg/>
                                          </p:spTgt>
                                        </p:tgtEl>
                                        <p:attrNameLst>
                                          <p:attrName>ppt_x</p:attrName>
                                        </p:attrNameLst>
                                      </p:cBhvr>
                                      <p:tavLst>
                                        <p:tav tm="0">
                                          <p:val>
                                            <p:strVal val="1+#ppt_w/2"/>
                                          </p:val>
                                        </p:tav>
                                        <p:tav tm="100000">
                                          <p:val>
                                            <p:strVal val="#ppt_x"/>
                                          </p:val>
                                        </p:tav>
                                      </p:tavLst>
                                    </p:anim>
                                    <p:anim calcmode="lin" valueType="num">
                                      <p:cBhvr>
                                        <p:cTn id="8" dur="2000" fill="hold"/>
                                        <p:tgtEl>
                                          <p:spTgt spid="116">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lt" backwards="0">
                                    <p:tmAbs val="0"/>
                                  </p:iterate>
                                  <p:childTnLst>
                                    <p:set>
                                      <p:cBhvr>
                                        <p:cTn id="10" fill="hold"/>
                                        <p:tgtEl>
                                          <p:spTgt spid="116">
                                            <p:txEl>
                                              <p:pRg st="0" end="0"/>
                                            </p:txEl>
                                          </p:spTgt>
                                        </p:tgtEl>
                                        <p:attrNameLst>
                                          <p:attrName>style.visibility</p:attrName>
                                        </p:attrNameLst>
                                      </p:cBhvr>
                                      <p:to>
                                        <p:strVal val="visible"/>
                                      </p:to>
                                    </p:set>
                                    <p:anim calcmode="lin" valueType="num">
                                      <p:cBhvr>
                                        <p:cTn id="11" dur="2000" fill="hold"/>
                                        <p:tgtEl>
                                          <p:spTgt spid="116">
                                            <p:txEl>
                                              <p:pRg st="0" end="0"/>
                                            </p:txEl>
                                          </p:spTgt>
                                        </p:tgtEl>
                                        <p:attrNameLst>
                                          <p:attrName>ppt_x</p:attrName>
                                        </p:attrNameLst>
                                      </p:cBhvr>
                                      <p:tavLst>
                                        <p:tav tm="0">
                                          <p:val>
                                            <p:strVal val="1+#ppt_w/2"/>
                                          </p:val>
                                        </p:tav>
                                        <p:tav tm="100000">
                                          <p:val>
                                            <p:strVal val="#ppt_x"/>
                                          </p:val>
                                        </p:tav>
                                      </p:tavLst>
                                    </p:anim>
                                    <p:anim calcmode="lin" valueType="num">
                                      <p:cBhvr>
                                        <p:cTn id="12" dur="20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6" presetID="18" grpId="2" fill="hold">
                                  <p:stCondLst>
                                    <p:cond delay="0"/>
                                  </p:stCondLst>
                                  <p:iterate type="el" backwards="0">
                                    <p:tmAbs val="0"/>
                                  </p:iterate>
                                  <p:childTnLst>
                                    <p:set>
                                      <p:cBhvr>
                                        <p:cTn id="15" fill="hold"/>
                                        <p:tgtEl>
                                          <p:spTgt spid="121"/>
                                        </p:tgtEl>
                                        <p:attrNameLst>
                                          <p:attrName>style.visibility</p:attrName>
                                        </p:attrNameLst>
                                      </p:cBhvr>
                                      <p:to>
                                        <p:strVal val="visible"/>
                                      </p:to>
                                    </p:set>
                                    <p:animEffect filter="strips(downRight)" transition="in">
                                      <p:cBhvr>
                                        <p:cTn id="16" dur="2000"/>
                                        <p:tgtEl>
                                          <p:spTgt spid="121"/>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2" grpId="3" fill="hold">
                                  <p:stCondLst>
                                    <p:cond delay="0"/>
                                  </p:stCondLst>
                                  <p:iterate type="el" backwards="0">
                                    <p:tmAbs val="0"/>
                                  </p:iterate>
                                  <p:childTnLst>
                                    <p:set>
                                      <p:cBhvr>
                                        <p:cTn id="20" fill="hold"/>
                                        <p:tgtEl>
                                          <p:spTgt spid="122"/>
                                        </p:tgtEl>
                                        <p:attrNameLst>
                                          <p:attrName>style.visibility</p:attrName>
                                        </p:attrNameLst>
                                      </p:cBhvr>
                                      <p:to>
                                        <p:strVal val="visible"/>
                                      </p:to>
                                    </p:set>
                                    <p:animEffect filter="wipe(up)" transition="in">
                                      <p:cBhvr>
                                        <p:cTn id="21" dur="2000"/>
                                        <p:tgtEl>
                                          <p:spTgt spid="122"/>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4" fill="hold">
                                  <p:stCondLst>
                                    <p:cond delay="0"/>
                                  </p:stCondLst>
                                  <p:iterate type="el" backwards="0">
                                    <p:tmAbs val="0"/>
                                  </p:iterate>
                                  <p:childTnLst>
                                    <p:set>
                                      <p:cBhvr>
                                        <p:cTn id="25" fill="hold"/>
                                        <p:tgtEl>
                                          <p:spTgt spid="115"/>
                                        </p:tgtEl>
                                        <p:attrNameLst>
                                          <p:attrName>style.visibility</p:attrName>
                                        </p:attrNameLst>
                                      </p:cBhvr>
                                      <p:to>
                                        <p:strVal val="visible"/>
                                      </p:to>
                                    </p:set>
                                    <p:animEffect filter="wipe(left)" transition="in">
                                      <p:cBhvr>
                                        <p:cTn id="26" dur="10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5" fill="hold">
                                  <p:stCondLst>
                                    <p:cond delay="0"/>
                                  </p:stCondLst>
                                  <p:iterate type="el" backwards="0">
                                    <p:tmAbs val="0"/>
                                  </p:iterate>
                                  <p:childTnLst>
                                    <p:set>
                                      <p:cBhvr>
                                        <p:cTn id="30" fill="hold"/>
                                        <p:tgtEl>
                                          <p:spTgt spid="114"/>
                                        </p:tgtEl>
                                        <p:attrNameLst>
                                          <p:attrName>style.visibility</p:attrName>
                                        </p:attrNameLst>
                                      </p:cBhvr>
                                      <p:to>
                                        <p:strVal val="visible"/>
                                      </p:to>
                                    </p:set>
                                    <p:animEffect filter="wipe(left)" transition="in">
                                      <p:cBhvr>
                                        <p:cTn id="31" dur="2500"/>
                                        <p:tgtEl>
                                          <p:spTgt spid="114"/>
                                        </p:tgtEl>
                                      </p:cBhvr>
                                    </p:animEffect>
                                  </p:childTnLst>
                                </p:cTn>
                              </p:par>
                            </p:childTnLst>
                          </p:cTn>
                        </p:par>
                        <p:par>
                          <p:cTn id="32" fill="hold">
                            <p:stCondLst>
                              <p:cond delay="2500"/>
                            </p:stCondLst>
                            <p:childTnLst>
                              <p:par>
                                <p:cTn id="33" presetClass="entr" nodeType="afterEffect" presetID="10" grpId="6" fill="hold">
                                  <p:stCondLst>
                                    <p:cond delay="0"/>
                                  </p:stCondLst>
                                  <p:iterate type="el" backwards="0">
                                    <p:tmAbs val="0"/>
                                  </p:iterate>
                                  <p:childTnLst>
                                    <p:set>
                                      <p:cBhvr>
                                        <p:cTn id="34" fill="hold"/>
                                        <p:tgtEl>
                                          <p:spTgt spid="120"/>
                                        </p:tgtEl>
                                        <p:attrNameLst>
                                          <p:attrName>style.visibility</p:attrName>
                                        </p:attrNameLst>
                                      </p:cBhvr>
                                      <p:to>
                                        <p:strVal val="visible"/>
                                      </p:to>
                                    </p:set>
                                    <p:animEffect filter="fade" transition="in">
                                      <p:cBhvr>
                                        <p:cTn id="35" dur="1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5"/>
      <p:bldP build="p" bldLvl="5" animBg="1" rev="0" advAuto="0" spid="116" grpId="1"/>
      <p:bldP build="whole" bldLvl="1" animBg="1" rev="0" advAuto="0" spid="120" grpId="6"/>
      <p:bldP build="whole" bldLvl="1" animBg="1" rev="0" advAuto="0" spid="121" grpId="2"/>
      <p:bldP build="whole" bldLvl="1" animBg="1" rev="0" advAuto="0" spid="122" grpId="3"/>
      <p:bldP build="whole" bldLvl="1" animBg="1" rev="0" advAuto="0" spid="115"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32:7 Then Jacob was greatly afraid and distressed; and he divided the people who were with him, and the flocks and the herds and the camels, into two companies; 8 for he said, “If Esau comes to the one company and attacks it, then the company which is left will escape.” 9 And Jacob said, “O God of my father Abraham and God of my father Isaac, O LORD, who didst say to me, ‘Return to your country and to your relatives, and I will prosper you,’ 10 I am unworthy of all the lovingkindness and of all the faithfulness which Thou hast shown to Thy servant; for with my staff only I crossed this Jordan, and now I have become two companies. 11 “Deliver me, I pray, from the hand of my brother, from the hand of Esau; for I fear him, lest he come and attack me, the mothers with the children. 12 For Thou didst say, ‘I will surely prosper you, and make your descendants as the sand of the sea, which cannot be numbered for multitude’” (Gen 32:7-12)."/>
          <p:cNvSpPr txBox="1"/>
          <p:nvPr/>
        </p:nvSpPr>
        <p:spPr>
          <a:xfrm>
            <a:off x="1801431" y="1428742"/>
            <a:ext cx="10860067" cy="83248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lnSpc>
                <a:spcPct val="110000"/>
              </a:lnSpc>
              <a:spcBef>
                <a:spcPts val="800"/>
              </a:spcBef>
              <a:defRPr sz="3100"/>
            </a:pPr>
            <a:r>
              <a:t>32:7 </a:t>
            </a:r>
            <a:r>
              <a:rPr b="1">
                <a:latin typeface="Helvetica"/>
                <a:ea typeface="Helvetica"/>
                <a:cs typeface="Helvetica"/>
                <a:sym typeface="Helvetica"/>
              </a:rPr>
              <a:t>Then Jacob was greatly afraid and distressed;</a:t>
            </a:r>
            <a:r>
              <a:t> and he divided the people who were with him, and the flocks and the herds and the camels, into two companies; 8 for he said, “If Esau comes to the one company and attacks it, then the company which is left will escape.” 9 And Jacob said, “O God of my father Abraham and God of my father Isaac, O LORD, who didst say to me, ‘Return to your country and to your relatives, and I will prosper you,’ 10 I am unworthy of all the lovingkindness and of all the faithfulness which Thou hast shown to Thy servant; for with my staff only I crossed this Jordan, and now I have become two companies. 11 “Deliver me, I pray, from the hand of my brother, from the hand of Esau; for I fear him, lest he come and attack me, the mothers with the children. 12 For Thou didst say, ‘I will surely prosper you, and make your descendants as the sand of the sea, which cannot be numbered for multitude’” (Gen 32:7-12).</a:t>
            </a:r>
          </a:p>
        </p:txBody>
      </p:sp>
      <p:sp>
        <p:nvSpPr>
          <p:cNvPr id="125" name="2) Jacob’s Humbled and Changed Life (32:7-12)"/>
          <p:cNvSpPr txBox="1"/>
          <p:nvPr>
            <p:ph type="title"/>
          </p:nvPr>
        </p:nvSpPr>
        <p:spPr>
          <a:xfrm>
            <a:off x="1535305" y="124048"/>
            <a:ext cx="9467847" cy="735435"/>
          </a:xfrm>
          <a:prstGeom prst="rect">
            <a:avLst/>
          </a:prstGeom>
        </p:spPr>
        <p:txBody>
          <a:bodyPr/>
          <a:lstStyle>
            <a:lvl1pPr defTabSz="508254">
              <a:defRPr sz="3828"/>
            </a:lvl1pPr>
          </a:lstStyle>
          <a:p>
            <a:pPr/>
            <a:r>
              <a:t>2) Jacob’s Humbled and Changed Life (32:7-12)</a:t>
            </a:r>
          </a:p>
        </p:txBody>
      </p:sp>
      <p:sp>
        <p:nvSpPr>
          <p:cNvPr id="126" name="Jacob humbly faces the past"/>
          <p:cNvSpPr txBox="1"/>
          <p:nvPr/>
        </p:nvSpPr>
        <p:spPr>
          <a:xfrm>
            <a:off x="1801431" y="818987"/>
            <a:ext cx="1052511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4200"/>
              </a:spcBef>
              <a:defRPr b="1" sz="3400" u="sng">
                <a:latin typeface="Helvetica"/>
                <a:ea typeface="Helvetica"/>
                <a:cs typeface="Helvetica"/>
                <a:sym typeface="Helvetica"/>
              </a:defRPr>
            </a:lvl1pPr>
          </a:lstStyle>
          <a:p>
            <a:pPr/>
            <a:r>
              <a:t>Jacob humbly faces the past</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lt" backwards="0">
                                    <p:tmAbs val="0"/>
                                  </p:iterate>
                                  <p:childTnLst>
                                    <p:set>
                                      <p:cBhvr>
                                        <p:cTn id="6" fill="hold"/>
                                        <p:tgtEl>
                                          <p:spTgt spid="126">
                                            <p:bg/>
                                          </p:spTgt>
                                        </p:tgtEl>
                                        <p:attrNameLst>
                                          <p:attrName>style.visibility</p:attrName>
                                        </p:attrNameLst>
                                      </p:cBhvr>
                                      <p:to>
                                        <p:strVal val="visible"/>
                                      </p:to>
                                    </p:set>
                                    <p:anim calcmode="lin" valueType="num">
                                      <p:cBhvr>
                                        <p:cTn id="7" dur="2000" fill="hold"/>
                                        <p:tgtEl>
                                          <p:spTgt spid="126">
                                            <p:bg/>
                                          </p:spTgt>
                                        </p:tgtEl>
                                        <p:attrNameLst>
                                          <p:attrName>ppt_x</p:attrName>
                                        </p:attrNameLst>
                                      </p:cBhvr>
                                      <p:tavLst>
                                        <p:tav tm="0">
                                          <p:val>
                                            <p:strVal val="1+#ppt_w/2"/>
                                          </p:val>
                                        </p:tav>
                                        <p:tav tm="100000">
                                          <p:val>
                                            <p:strVal val="#ppt_x"/>
                                          </p:val>
                                        </p:tav>
                                      </p:tavLst>
                                    </p:anim>
                                    <p:anim calcmode="lin" valueType="num">
                                      <p:cBhvr>
                                        <p:cTn id="8" dur="2000" fill="hold"/>
                                        <p:tgtEl>
                                          <p:spTgt spid="126">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lt" backwards="0">
                                    <p:tmAbs val="0"/>
                                  </p:iterate>
                                  <p:childTnLst>
                                    <p:set>
                                      <p:cBhvr>
                                        <p:cTn id="10" fill="hold"/>
                                        <p:tgtEl>
                                          <p:spTgt spid="126">
                                            <p:txEl>
                                              <p:pRg st="0" end="0"/>
                                            </p:txEl>
                                          </p:spTgt>
                                        </p:tgtEl>
                                        <p:attrNameLst>
                                          <p:attrName>style.visibility</p:attrName>
                                        </p:attrNameLst>
                                      </p:cBhvr>
                                      <p:to>
                                        <p:strVal val="visible"/>
                                      </p:to>
                                    </p:set>
                                    <p:anim calcmode="lin" valueType="num">
                                      <p:cBhvr>
                                        <p:cTn id="11" dur="2000" fill="hold"/>
                                        <p:tgtEl>
                                          <p:spTgt spid="126">
                                            <p:txEl>
                                              <p:pRg st="0" end="0"/>
                                            </p:txEl>
                                          </p:spTgt>
                                        </p:tgtEl>
                                        <p:attrNameLst>
                                          <p:attrName>ppt_x</p:attrName>
                                        </p:attrNameLst>
                                      </p:cBhvr>
                                      <p:tavLst>
                                        <p:tav tm="0">
                                          <p:val>
                                            <p:strVal val="1+#ppt_w/2"/>
                                          </p:val>
                                        </p:tav>
                                        <p:tav tm="100000">
                                          <p:val>
                                            <p:strVal val="#ppt_x"/>
                                          </p:val>
                                        </p:tav>
                                      </p:tavLst>
                                    </p:anim>
                                    <p:anim calcmode="lin" valueType="num">
                                      <p:cBhvr>
                                        <p:cTn id="12" dur="2000" fill="hold"/>
                                        <p:tgtEl>
                                          <p:spTgt spid="12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Class="entr" nodeType="afterEffect" presetSubtype="6" presetID="18" grpId="2" fill="hold">
                                  <p:stCondLst>
                                    <p:cond delay="0"/>
                                  </p:stCondLst>
                                  <p:iterate type="el" backwards="0">
                                    <p:tmAbs val="0"/>
                                  </p:iterate>
                                  <p:childTnLst>
                                    <p:set>
                                      <p:cBhvr>
                                        <p:cTn id="15" fill="hold"/>
                                        <p:tgtEl>
                                          <p:spTgt spid="124"/>
                                        </p:tgtEl>
                                        <p:attrNameLst>
                                          <p:attrName>style.visibility</p:attrName>
                                        </p:attrNameLst>
                                      </p:cBhvr>
                                      <p:to>
                                        <p:strVal val="visible"/>
                                      </p:to>
                                    </p:set>
                                    <p:animEffect filter="strips(downRight)" transition="in">
                                      <p:cBhvr>
                                        <p:cTn id="16" dur="1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P build="whole" bldLvl="1" animBg="1" rev="0" advAuto="0" spid="124"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