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9" r:id="rId10"/>
    <p:sldId id="264" r:id="rId11"/>
    <p:sldId id="265" r:id="rId12"/>
    <p:sldId id="266"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35" autoAdjust="0"/>
    <p:restoredTop sz="94660"/>
  </p:normalViewPr>
  <p:slideViewPr>
    <p:cSldViewPr snapToGrid="0">
      <p:cViewPr varScale="1">
        <p:scale>
          <a:sx n="72" d="100"/>
          <a:sy n="72" d="100"/>
        </p:scale>
        <p:origin x="630" y="6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12/30/2017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EED9E-EBE7-4813-8C1D-3187818BB03B}"/>
              </a:ext>
            </a:extLst>
          </p:cNvPr>
          <p:cNvSpPr>
            <a:spLocks noGrp="1"/>
          </p:cNvSpPr>
          <p:nvPr>
            <p:ph type="ctrTitle"/>
          </p:nvPr>
        </p:nvSpPr>
        <p:spPr/>
        <p:txBody>
          <a:bodyPr/>
          <a:lstStyle/>
          <a:p>
            <a:pPr algn="ctr"/>
            <a:r>
              <a:rPr lang="en-US" b="1" dirty="0">
                <a:solidFill>
                  <a:srgbClr val="FF0000"/>
                </a:solidFill>
              </a:rPr>
              <a:t>FAITH &amp; FORGIVENESS BECOME A BLESSING!</a:t>
            </a:r>
          </a:p>
        </p:txBody>
      </p:sp>
      <p:sp>
        <p:nvSpPr>
          <p:cNvPr id="3" name="Subtitle 2">
            <a:extLst>
              <a:ext uri="{FF2B5EF4-FFF2-40B4-BE49-F238E27FC236}">
                <a16:creationId xmlns:a16="http://schemas.microsoft.com/office/drawing/2014/main" id="{DA8D946A-C240-457E-8D77-9FDEA1DD6ADB}"/>
              </a:ext>
            </a:extLst>
          </p:cNvPr>
          <p:cNvSpPr>
            <a:spLocks noGrp="1"/>
          </p:cNvSpPr>
          <p:nvPr>
            <p:ph type="subTitle" idx="1"/>
          </p:nvPr>
        </p:nvSpPr>
        <p:spPr/>
        <p:txBody>
          <a:bodyPr>
            <a:normAutofit/>
          </a:bodyPr>
          <a:lstStyle/>
          <a:p>
            <a:pPr algn="ctr"/>
            <a:r>
              <a:rPr lang="en-US" sz="2800" b="1" dirty="0">
                <a:solidFill>
                  <a:srgbClr val="00B050"/>
                </a:solidFill>
              </a:rPr>
              <a:t>EXCERPTS FROM GENESIS 37-50</a:t>
            </a:r>
            <a:br>
              <a:rPr lang="en-US" sz="2800" b="1" dirty="0">
                <a:solidFill>
                  <a:srgbClr val="00B050"/>
                </a:solidFill>
              </a:rPr>
            </a:br>
            <a:r>
              <a:rPr lang="en-US" sz="2800" b="1" dirty="0">
                <a:solidFill>
                  <a:srgbClr val="FF0000"/>
                </a:solidFill>
              </a:rPr>
              <a:t>By Ramesh C. Reddy </a:t>
            </a:r>
          </a:p>
        </p:txBody>
      </p:sp>
    </p:spTree>
    <p:extLst>
      <p:ext uri="{BB962C8B-B14F-4D97-AF65-F5344CB8AC3E}">
        <p14:creationId xmlns:p14="http://schemas.microsoft.com/office/powerpoint/2010/main" val="1441964796"/>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CE3AF-D722-46EA-89D8-706CF0EA9E46}"/>
              </a:ext>
            </a:extLst>
          </p:cNvPr>
          <p:cNvSpPr>
            <a:spLocks noGrp="1"/>
          </p:cNvSpPr>
          <p:nvPr>
            <p:ph type="title"/>
          </p:nvPr>
        </p:nvSpPr>
        <p:spPr/>
        <p:txBody>
          <a:bodyPr>
            <a:normAutofit/>
          </a:bodyPr>
          <a:lstStyle/>
          <a:p>
            <a:r>
              <a:rPr lang="en-US" sz="3200" b="1" dirty="0">
                <a:solidFill>
                  <a:srgbClr val="FF0000"/>
                </a:solidFill>
              </a:rPr>
              <a:t>INTERPRETING DREAM’S IS GOD’S BUSINESS</a:t>
            </a:r>
          </a:p>
        </p:txBody>
      </p:sp>
      <p:sp>
        <p:nvSpPr>
          <p:cNvPr id="3" name="Content Placeholder 2">
            <a:extLst>
              <a:ext uri="{FF2B5EF4-FFF2-40B4-BE49-F238E27FC236}">
                <a16:creationId xmlns:a16="http://schemas.microsoft.com/office/drawing/2014/main" id="{E750F152-A6D7-4908-A5F3-A4E6EC63F638}"/>
              </a:ext>
            </a:extLst>
          </p:cNvPr>
          <p:cNvSpPr>
            <a:spLocks noGrp="1"/>
          </p:cNvSpPr>
          <p:nvPr>
            <p:ph idx="1"/>
          </p:nvPr>
        </p:nvSpPr>
        <p:spPr/>
        <p:txBody>
          <a:bodyPr/>
          <a:lstStyle/>
          <a:p>
            <a:r>
              <a:rPr lang="en-US" sz="2000" b="1" dirty="0"/>
              <a:t>"Some time later it so happened that the king of Egypt became angry with both his chief baker and his chief butler, so he jailed them both in the prison where Joseph was, in the castle of Potiphar, the captain of the guard, who was the chief executioner....  They remained under arrest there for quite some time, and </a:t>
            </a:r>
            <a:r>
              <a:rPr lang="en-US" sz="2000" b="1" dirty="0">
                <a:highlight>
                  <a:srgbClr val="00FF00"/>
                </a:highlight>
              </a:rPr>
              <a:t>Potiphar assigned Joseph to wait on them.  </a:t>
            </a:r>
            <a:r>
              <a:rPr lang="en-US" sz="2000" b="1" dirty="0"/>
              <a:t>One night each of them had a dream.  The next morning </a:t>
            </a:r>
            <a:r>
              <a:rPr lang="en-US" sz="2000" b="1" dirty="0">
                <a:highlight>
                  <a:srgbClr val="00FF00"/>
                </a:highlight>
              </a:rPr>
              <a:t>Joseph noticed that they looked dejected and sad.  “What in the world is the matter?”</a:t>
            </a:r>
            <a:r>
              <a:rPr lang="en-US" sz="2000" b="1" dirty="0"/>
              <a:t> he asked.  And they replied, “We both had dreams last night, but there is no one here to tell us what they mean.” </a:t>
            </a:r>
            <a:r>
              <a:rPr lang="en-US" sz="2000" b="1" dirty="0">
                <a:highlight>
                  <a:srgbClr val="00FF00"/>
                </a:highlight>
              </a:rPr>
              <a:t>“Interpreting dreams is God’s business,” </a:t>
            </a:r>
            <a:r>
              <a:rPr lang="en-US" sz="2000" b="1" dirty="0"/>
              <a:t>Joseph replied. “Tell me what you saw.” (Genesis 40:1-8)</a:t>
            </a:r>
          </a:p>
          <a:p>
            <a:endParaRPr lang="en-US" dirty="0"/>
          </a:p>
        </p:txBody>
      </p:sp>
    </p:spTree>
    <p:extLst>
      <p:ext uri="{BB962C8B-B14F-4D97-AF65-F5344CB8AC3E}">
        <p14:creationId xmlns:p14="http://schemas.microsoft.com/office/powerpoint/2010/main" val="2290674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326F1-F34B-4C47-8605-CF9BBEB0B466}"/>
              </a:ext>
            </a:extLst>
          </p:cNvPr>
          <p:cNvSpPr>
            <a:spLocks noGrp="1"/>
          </p:cNvSpPr>
          <p:nvPr>
            <p:ph type="title"/>
          </p:nvPr>
        </p:nvSpPr>
        <p:spPr/>
        <p:txBody>
          <a:bodyPr>
            <a:normAutofit/>
          </a:bodyPr>
          <a:lstStyle/>
          <a:p>
            <a:r>
              <a:rPr lang="en-US" sz="3200" b="1" dirty="0">
                <a:solidFill>
                  <a:srgbClr val="FF0000"/>
                </a:solidFill>
              </a:rPr>
              <a:t>INTERPRETING DREAMS IS GOD’S BUSINESS</a:t>
            </a:r>
          </a:p>
        </p:txBody>
      </p:sp>
      <p:sp>
        <p:nvSpPr>
          <p:cNvPr id="3" name="Content Placeholder 2">
            <a:extLst>
              <a:ext uri="{FF2B5EF4-FFF2-40B4-BE49-F238E27FC236}">
                <a16:creationId xmlns:a16="http://schemas.microsoft.com/office/drawing/2014/main" id="{13361A63-AE3C-40C2-AEBD-8208B8BE65FF}"/>
              </a:ext>
            </a:extLst>
          </p:cNvPr>
          <p:cNvSpPr>
            <a:spLocks noGrp="1"/>
          </p:cNvSpPr>
          <p:nvPr>
            <p:ph idx="1"/>
          </p:nvPr>
        </p:nvSpPr>
        <p:spPr>
          <a:xfrm>
            <a:off x="2589212" y="1351721"/>
            <a:ext cx="8915400" cy="5102087"/>
          </a:xfrm>
        </p:spPr>
        <p:txBody>
          <a:bodyPr>
            <a:normAutofit fontScale="85000" lnSpcReduction="10000"/>
          </a:bodyPr>
          <a:lstStyle/>
          <a:p>
            <a:pPr algn="just"/>
            <a:r>
              <a:rPr lang="en-US" b="1" dirty="0"/>
              <a:t>"Pharaoh sent at once for Joseph. He was brought hastily from the dungeon, and after a quick shave and change of clothes, came in before Pharaoh. “I had a dream last night,” Pharaoh told him, “and none of these men can tell me what it means. But I have heard that you can interpret dreams, and that is why I have called for you.”  </a:t>
            </a:r>
            <a:r>
              <a:rPr lang="en-US" b="1" dirty="0">
                <a:highlight>
                  <a:srgbClr val="00FF00"/>
                </a:highlight>
              </a:rPr>
              <a:t>“I can’t do it by myself,” Joseph replied, “but God will tell you what it means!”</a:t>
            </a:r>
            <a:r>
              <a:rPr lang="en-US" b="1" dirty="0"/>
              <a:t> (Genesis 40:14-16)</a:t>
            </a:r>
            <a:br>
              <a:rPr lang="en-US" b="1" dirty="0"/>
            </a:br>
            <a:endParaRPr lang="en-US" b="1" dirty="0"/>
          </a:p>
          <a:p>
            <a:pPr algn="just"/>
            <a:r>
              <a:rPr lang="en-US" b="1" dirty="0"/>
              <a:t>"Joseph’s suggestions were well received by Pharaoh and his assistants.  As they discussed who should be appointed for the job, Pharaoh said, </a:t>
            </a:r>
            <a:r>
              <a:rPr lang="en-US" b="1" dirty="0">
                <a:highlight>
                  <a:srgbClr val="00FF00"/>
                </a:highlight>
              </a:rPr>
              <a:t>“Who could do it better than Joseph? For he is a man who is obviously filled with the Spirit of God.”  </a:t>
            </a:r>
            <a:r>
              <a:rPr lang="en-US" b="1" dirty="0"/>
              <a:t>Turning to Joseph, Pharaoh said to him, </a:t>
            </a:r>
            <a:r>
              <a:rPr lang="en-US" b="1" dirty="0">
                <a:highlight>
                  <a:srgbClr val="00FF00"/>
                </a:highlight>
              </a:rPr>
              <a:t>“Since God has revealed the meaning of the dreams to you, you are the wisest man in the country! </a:t>
            </a:r>
            <a:r>
              <a:rPr lang="en-US" b="1" dirty="0"/>
              <a:t>I am hereby appointing you to be in charge of this entire project. What you say goes, throughout all the land of Egypt. I alone will outrank you.”  Then Pharaoh placed his own signet ring on Joseph’s finger as a token of his authority, and dressed him in beautiful clothing and placed the royal gold chain about his neck and declared, “See, I have placed you in charge of all the land of Egypt.”  Pharaoh also gave Joseph the chariot of his second-in-command, and wherever he went the shout arose, “Kneel down!” And Pharaoh declared to Joseph, “I, the king of Egypt, swear that you shall have complete charge over all the land of Egypt.” (Genesis 40:37-44)</a:t>
            </a:r>
            <a:br>
              <a:rPr lang="en-US" b="1" dirty="0"/>
            </a:br>
            <a:endParaRPr lang="en-US" b="1" dirty="0"/>
          </a:p>
          <a:p>
            <a:pPr algn="just"/>
            <a:r>
              <a:rPr lang="en-US" b="1" dirty="0"/>
              <a:t>"He was thirty years old as he entered the service of the king. Joseph went out from the presence of Pharaoh and began traveling all across the land. (Genesis 40:46)</a:t>
            </a:r>
          </a:p>
        </p:txBody>
      </p:sp>
    </p:spTree>
    <p:extLst>
      <p:ext uri="{BB962C8B-B14F-4D97-AF65-F5344CB8AC3E}">
        <p14:creationId xmlns:p14="http://schemas.microsoft.com/office/powerpoint/2010/main" val="2374713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BC399-8F26-4CC6-A901-289A43C03CBE}"/>
              </a:ext>
            </a:extLst>
          </p:cNvPr>
          <p:cNvSpPr>
            <a:spLocks noGrp="1"/>
          </p:cNvSpPr>
          <p:nvPr>
            <p:ph type="title"/>
          </p:nvPr>
        </p:nvSpPr>
        <p:spPr/>
        <p:txBody>
          <a:bodyPr/>
          <a:lstStyle/>
          <a:p>
            <a:r>
              <a:rPr lang="en-US" b="1" dirty="0">
                <a:solidFill>
                  <a:srgbClr val="FF0000"/>
                </a:solidFill>
              </a:rPr>
              <a:t>TRUSTING THE LORD AMIDST SLAVERY</a:t>
            </a:r>
          </a:p>
        </p:txBody>
      </p:sp>
      <p:sp>
        <p:nvSpPr>
          <p:cNvPr id="3" name="Content Placeholder 2">
            <a:extLst>
              <a:ext uri="{FF2B5EF4-FFF2-40B4-BE49-F238E27FC236}">
                <a16:creationId xmlns:a16="http://schemas.microsoft.com/office/drawing/2014/main" id="{5369A507-20D2-4EB8-BD67-CB270B41A699}"/>
              </a:ext>
            </a:extLst>
          </p:cNvPr>
          <p:cNvSpPr>
            <a:spLocks noGrp="1"/>
          </p:cNvSpPr>
          <p:nvPr>
            <p:ph idx="1"/>
          </p:nvPr>
        </p:nvSpPr>
        <p:spPr>
          <a:xfrm>
            <a:off x="2589212" y="2133599"/>
            <a:ext cx="8915400" cy="4518991"/>
          </a:xfrm>
        </p:spPr>
        <p:txBody>
          <a:bodyPr>
            <a:normAutofit/>
          </a:bodyPr>
          <a:lstStyle/>
          <a:p>
            <a:r>
              <a:rPr lang="en-US" sz="3200" b="1" dirty="0"/>
              <a:t>"Joseph named his oldest son </a:t>
            </a:r>
            <a:r>
              <a:rPr lang="en-US" sz="3200" b="1" dirty="0">
                <a:highlight>
                  <a:srgbClr val="00FF00"/>
                </a:highlight>
              </a:rPr>
              <a:t>Manasseh (meaning “Made to Forget”—what he meant was that God had made up to him for all the anguish of his youth</a:t>
            </a:r>
            <a:r>
              <a:rPr lang="en-US" sz="3200" b="1" dirty="0"/>
              <a:t>, and for the loss of his father’s home). The second boy was named </a:t>
            </a:r>
            <a:r>
              <a:rPr lang="en-US" sz="3200" b="1" dirty="0">
                <a:highlight>
                  <a:srgbClr val="00FF00"/>
                </a:highlight>
              </a:rPr>
              <a:t>Ephraim (meaning “Fruitful”—“For God has made me fruitful in this land of my slavery,” he said). </a:t>
            </a:r>
            <a:r>
              <a:rPr lang="en-US" sz="3200" b="1" dirty="0"/>
              <a:t>(Genesis 40:51-52)</a:t>
            </a:r>
          </a:p>
          <a:p>
            <a:endParaRPr lang="en-US" dirty="0"/>
          </a:p>
          <a:p>
            <a:pPr marL="0" indent="0">
              <a:buNone/>
            </a:pPr>
            <a:endParaRPr lang="en-US" dirty="0"/>
          </a:p>
        </p:txBody>
      </p:sp>
    </p:spTree>
    <p:extLst>
      <p:ext uri="{BB962C8B-B14F-4D97-AF65-F5344CB8AC3E}">
        <p14:creationId xmlns:p14="http://schemas.microsoft.com/office/powerpoint/2010/main" val="1003047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0959F-01C8-4204-902D-77BE1ABEB386}"/>
              </a:ext>
            </a:extLst>
          </p:cNvPr>
          <p:cNvSpPr>
            <a:spLocks noGrp="1"/>
          </p:cNvSpPr>
          <p:nvPr>
            <p:ph type="title"/>
          </p:nvPr>
        </p:nvSpPr>
        <p:spPr/>
        <p:txBody>
          <a:bodyPr/>
          <a:lstStyle/>
          <a:p>
            <a:r>
              <a:rPr lang="en-US" b="1" dirty="0">
                <a:solidFill>
                  <a:srgbClr val="FF0000"/>
                </a:solidFill>
              </a:rPr>
              <a:t>HOW FORGIVENESS SAVES A NATION</a:t>
            </a:r>
          </a:p>
        </p:txBody>
      </p:sp>
      <p:sp>
        <p:nvSpPr>
          <p:cNvPr id="3" name="Content Placeholder 2">
            <a:extLst>
              <a:ext uri="{FF2B5EF4-FFF2-40B4-BE49-F238E27FC236}">
                <a16:creationId xmlns:a16="http://schemas.microsoft.com/office/drawing/2014/main" id="{964FC660-A660-46B5-859B-F45052D4420C}"/>
              </a:ext>
            </a:extLst>
          </p:cNvPr>
          <p:cNvSpPr>
            <a:spLocks noGrp="1"/>
          </p:cNvSpPr>
          <p:nvPr>
            <p:ph idx="1"/>
          </p:nvPr>
        </p:nvSpPr>
        <p:spPr>
          <a:xfrm>
            <a:off x="2589212" y="2133599"/>
            <a:ext cx="8915400" cy="4505739"/>
          </a:xfrm>
        </p:spPr>
        <p:txBody>
          <a:bodyPr/>
          <a:lstStyle/>
          <a:p>
            <a:pPr algn="just"/>
            <a:r>
              <a:rPr lang="en-US" sz="2400" b="1" dirty="0"/>
              <a:t>"But </a:t>
            </a:r>
            <a:r>
              <a:rPr lang="en-US" sz="2400" b="1" dirty="0">
                <a:highlight>
                  <a:srgbClr val="00FF00"/>
                </a:highlight>
              </a:rPr>
              <a:t>don’t be angry </a:t>
            </a:r>
            <a:r>
              <a:rPr lang="en-US" sz="2400" b="1" dirty="0"/>
              <a:t>with yourselves that </a:t>
            </a:r>
            <a:r>
              <a:rPr lang="en-US" sz="2400" b="1" dirty="0">
                <a:highlight>
                  <a:srgbClr val="00FF00"/>
                </a:highlight>
              </a:rPr>
              <a:t>you did this to me</a:t>
            </a:r>
            <a:r>
              <a:rPr lang="en-US" sz="2400" b="1" dirty="0"/>
              <a:t>, </a:t>
            </a:r>
            <a:r>
              <a:rPr lang="en-US" sz="2400" b="1" dirty="0">
                <a:highlight>
                  <a:srgbClr val="00FF00"/>
                </a:highlight>
              </a:rPr>
              <a:t>for </a:t>
            </a:r>
            <a:r>
              <a:rPr lang="en-US" sz="2400" b="1" dirty="0">
                <a:highlight>
                  <a:srgbClr val="00FFFF"/>
                </a:highlight>
              </a:rPr>
              <a:t>God</a:t>
            </a:r>
            <a:r>
              <a:rPr lang="en-US" sz="2400" b="1" dirty="0">
                <a:highlight>
                  <a:srgbClr val="00FF00"/>
                </a:highlight>
              </a:rPr>
              <a:t> did it! </a:t>
            </a:r>
            <a:r>
              <a:rPr lang="en-US" sz="2400" b="1" dirty="0">
                <a:highlight>
                  <a:srgbClr val="00FFFF"/>
                </a:highlight>
              </a:rPr>
              <a:t>He sent me here </a:t>
            </a:r>
            <a:r>
              <a:rPr lang="en-US" sz="2400" b="1" dirty="0">
                <a:highlight>
                  <a:srgbClr val="FF00FF"/>
                </a:highlight>
              </a:rPr>
              <a:t>ahead of you to preserve your lives.</a:t>
            </a:r>
            <a:r>
              <a:rPr lang="en-US" sz="2400" b="1" dirty="0"/>
              <a:t> These two years of famine will grow to seven, during which there will be neither plowing nor harvest. </a:t>
            </a:r>
            <a:r>
              <a:rPr lang="en-US" sz="2400" b="1" dirty="0">
                <a:highlight>
                  <a:srgbClr val="00FFFF"/>
                </a:highlight>
              </a:rPr>
              <a:t>God </a:t>
            </a:r>
            <a:r>
              <a:rPr lang="en-US" sz="2400" b="1" dirty="0">
                <a:highlight>
                  <a:srgbClr val="00FF00"/>
                </a:highlight>
              </a:rPr>
              <a:t>has </a:t>
            </a:r>
            <a:r>
              <a:rPr lang="en-US" sz="2400" b="1" dirty="0">
                <a:highlight>
                  <a:srgbClr val="00FFFF"/>
                </a:highlight>
              </a:rPr>
              <a:t>sent me here </a:t>
            </a:r>
            <a:r>
              <a:rPr lang="en-US" sz="2400" b="1" dirty="0">
                <a:highlight>
                  <a:srgbClr val="FF00FF"/>
                </a:highlight>
              </a:rPr>
              <a:t>to keep you and your families alive, </a:t>
            </a:r>
            <a:r>
              <a:rPr lang="en-US" sz="2400" b="1" dirty="0">
                <a:highlight>
                  <a:srgbClr val="00FF00"/>
                </a:highlight>
              </a:rPr>
              <a:t>so that you will </a:t>
            </a:r>
            <a:r>
              <a:rPr lang="en-US" sz="2400" b="1" dirty="0">
                <a:highlight>
                  <a:srgbClr val="FF00FF"/>
                </a:highlight>
              </a:rPr>
              <a:t>become a great nation. </a:t>
            </a:r>
            <a:r>
              <a:rPr lang="en-US" sz="2400" b="1" dirty="0">
                <a:highlight>
                  <a:srgbClr val="00FF00"/>
                </a:highlight>
              </a:rPr>
              <a:t>Yes, it was </a:t>
            </a:r>
            <a:r>
              <a:rPr lang="en-US" sz="2400" b="1" dirty="0">
                <a:highlight>
                  <a:srgbClr val="00FFFF"/>
                </a:highlight>
              </a:rPr>
              <a:t>God</a:t>
            </a:r>
            <a:r>
              <a:rPr lang="en-US" sz="2400" b="1" dirty="0">
                <a:highlight>
                  <a:srgbClr val="00FF00"/>
                </a:highlight>
              </a:rPr>
              <a:t> who </a:t>
            </a:r>
            <a:r>
              <a:rPr lang="en-US" sz="2400" b="1" dirty="0">
                <a:highlight>
                  <a:srgbClr val="00FFFF"/>
                </a:highlight>
              </a:rPr>
              <a:t>sent me here</a:t>
            </a:r>
            <a:r>
              <a:rPr lang="en-US" sz="2400" b="1" dirty="0">
                <a:highlight>
                  <a:srgbClr val="00FF00"/>
                </a:highlight>
              </a:rPr>
              <a:t>, not you!</a:t>
            </a:r>
            <a:r>
              <a:rPr lang="en-US" sz="2400" b="1" dirty="0">
                <a:highlight>
                  <a:srgbClr val="00FFFF"/>
                </a:highlight>
              </a:rPr>
              <a:t> </a:t>
            </a:r>
            <a:r>
              <a:rPr lang="en-US" sz="2400" b="1" dirty="0"/>
              <a:t>And he has made me a counselor to Pharaoh, and manager of this entire nation, ruler of all the land of Egypt.  “Hurry, return to my father and tell him, ‘Your son Joseph says, “God has made me chief of all the land of Egypt. Come down to me right away!" (Genesis 45:5-9)</a:t>
            </a:r>
          </a:p>
          <a:p>
            <a:endParaRPr lang="en-US" dirty="0"/>
          </a:p>
        </p:txBody>
      </p:sp>
    </p:spTree>
    <p:extLst>
      <p:ext uri="{BB962C8B-B14F-4D97-AF65-F5344CB8AC3E}">
        <p14:creationId xmlns:p14="http://schemas.microsoft.com/office/powerpoint/2010/main" val="3683383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05F6D-D79A-4000-BA17-1AC78D56645A}"/>
              </a:ext>
            </a:extLst>
          </p:cNvPr>
          <p:cNvSpPr>
            <a:spLocks noGrp="1"/>
          </p:cNvSpPr>
          <p:nvPr>
            <p:ph type="title"/>
          </p:nvPr>
        </p:nvSpPr>
        <p:spPr/>
        <p:txBody>
          <a:bodyPr/>
          <a:lstStyle/>
          <a:p>
            <a:pPr algn="ctr"/>
            <a:r>
              <a:rPr lang="en-US" b="1" dirty="0">
                <a:solidFill>
                  <a:srgbClr val="00B0F0"/>
                </a:solidFill>
              </a:rPr>
              <a:t> GOD SENT ME HERE FOR 3 REASONS:</a:t>
            </a:r>
          </a:p>
        </p:txBody>
      </p:sp>
      <p:sp>
        <p:nvSpPr>
          <p:cNvPr id="3" name="Content Placeholder 2">
            <a:extLst>
              <a:ext uri="{FF2B5EF4-FFF2-40B4-BE49-F238E27FC236}">
                <a16:creationId xmlns:a16="http://schemas.microsoft.com/office/drawing/2014/main" id="{38642C81-7B27-4DB8-86DD-C7E63B183D45}"/>
              </a:ext>
            </a:extLst>
          </p:cNvPr>
          <p:cNvSpPr>
            <a:spLocks noGrp="1"/>
          </p:cNvSpPr>
          <p:nvPr>
            <p:ph idx="1"/>
          </p:nvPr>
        </p:nvSpPr>
        <p:spPr>
          <a:xfrm>
            <a:off x="2589212" y="1669774"/>
            <a:ext cx="8915400" cy="4890052"/>
          </a:xfrm>
        </p:spPr>
        <p:txBody>
          <a:bodyPr>
            <a:normAutofit/>
          </a:bodyPr>
          <a:lstStyle/>
          <a:p>
            <a:r>
              <a:rPr lang="en-US" sz="4000" b="1" dirty="0"/>
              <a:t>To preserve your lives!</a:t>
            </a:r>
            <a:br>
              <a:rPr lang="en-US" sz="4000" b="1" dirty="0"/>
            </a:br>
            <a:endParaRPr lang="en-US" sz="4000" b="1" dirty="0"/>
          </a:p>
          <a:p>
            <a:r>
              <a:rPr lang="en-US" sz="4000" b="1" dirty="0"/>
              <a:t>To keep you and your families alive!</a:t>
            </a:r>
            <a:br>
              <a:rPr lang="en-US" sz="4000" b="1" dirty="0"/>
            </a:br>
            <a:endParaRPr lang="en-US" sz="4000" b="1" dirty="0"/>
          </a:p>
          <a:p>
            <a:r>
              <a:rPr lang="en-US" sz="4000" b="1" dirty="0"/>
              <a:t>To ensure you become a great nation!</a:t>
            </a:r>
          </a:p>
        </p:txBody>
      </p:sp>
    </p:spTree>
    <p:extLst>
      <p:ext uri="{BB962C8B-B14F-4D97-AF65-F5344CB8AC3E}">
        <p14:creationId xmlns:p14="http://schemas.microsoft.com/office/powerpoint/2010/main" val="3852845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2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20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200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3F6BE5-4A1F-4C2B-9738-3E6F712C7E81}"/>
              </a:ext>
            </a:extLst>
          </p:cNvPr>
          <p:cNvSpPr>
            <a:spLocks noGrp="1"/>
          </p:cNvSpPr>
          <p:nvPr>
            <p:ph idx="1"/>
          </p:nvPr>
        </p:nvSpPr>
        <p:spPr>
          <a:xfrm>
            <a:off x="2589212" y="355599"/>
            <a:ext cx="8915400" cy="6163733"/>
          </a:xfrm>
        </p:spPr>
        <p:txBody>
          <a:bodyPr/>
          <a:lstStyle/>
          <a:p>
            <a:pPr algn="ctr"/>
            <a:r>
              <a:rPr lang="en-US" b="1" dirty="0">
                <a:solidFill>
                  <a:srgbClr val="FF0000"/>
                </a:solidFill>
              </a:rPr>
              <a:t>FAITH &amp; FORGIVENESS BECOME A BLESSING</a:t>
            </a:r>
          </a:p>
          <a:p>
            <a:pPr algn="ctr"/>
            <a:endParaRPr lang="en-US" b="1" dirty="0">
              <a:solidFill>
                <a:srgbClr val="00B050"/>
              </a:solidFill>
            </a:endParaRPr>
          </a:p>
          <a:p>
            <a:pPr algn="ctr"/>
            <a:r>
              <a:rPr lang="en-US" b="1" dirty="0">
                <a:solidFill>
                  <a:srgbClr val="00B050"/>
                </a:solidFill>
              </a:rPr>
              <a:t>FIVE POINTS TO FOCUS ON:</a:t>
            </a:r>
            <a:br>
              <a:rPr lang="en-US" b="1" dirty="0">
                <a:solidFill>
                  <a:srgbClr val="00B050"/>
                </a:solidFill>
              </a:rPr>
            </a:br>
            <a:endParaRPr lang="en-US" b="1" dirty="0">
              <a:solidFill>
                <a:srgbClr val="00B050"/>
              </a:solidFill>
            </a:endParaRPr>
          </a:p>
          <a:p>
            <a:r>
              <a:rPr lang="en-US" b="1" dirty="0">
                <a:solidFill>
                  <a:schemeClr val="tx1"/>
                </a:solidFill>
              </a:rPr>
              <a:t>For Joseph's sake, the Lord blesses Potiphar.</a:t>
            </a:r>
            <a:br>
              <a:rPr lang="en-US" b="1" dirty="0">
                <a:solidFill>
                  <a:schemeClr val="tx1"/>
                </a:solidFill>
              </a:rPr>
            </a:br>
            <a:endParaRPr lang="en-US" b="1" dirty="0">
              <a:solidFill>
                <a:schemeClr val="tx1"/>
              </a:solidFill>
            </a:endParaRPr>
          </a:p>
          <a:p>
            <a:r>
              <a:rPr lang="en-US" b="1" dirty="0">
                <a:solidFill>
                  <a:schemeClr val="tx1"/>
                </a:solidFill>
              </a:rPr>
              <a:t>Avoiding temptation’s grip with the Lord.</a:t>
            </a:r>
            <a:br>
              <a:rPr lang="en-US" b="1" dirty="0">
                <a:solidFill>
                  <a:schemeClr val="tx1"/>
                </a:solidFill>
              </a:rPr>
            </a:br>
            <a:endParaRPr lang="en-US" b="1" dirty="0">
              <a:solidFill>
                <a:schemeClr val="tx1"/>
              </a:solidFill>
            </a:endParaRPr>
          </a:p>
          <a:p>
            <a:r>
              <a:rPr lang="en-US" b="1" dirty="0">
                <a:solidFill>
                  <a:schemeClr val="tx1"/>
                </a:solidFill>
              </a:rPr>
              <a:t>Interpreting dreams is God’s business</a:t>
            </a:r>
            <a:br>
              <a:rPr lang="en-US" b="1" dirty="0">
                <a:solidFill>
                  <a:schemeClr val="tx1"/>
                </a:solidFill>
              </a:rPr>
            </a:br>
            <a:endParaRPr lang="en-US" b="1" dirty="0">
              <a:solidFill>
                <a:schemeClr val="tx1"/>
              </a:solidFill>
            </a:endParaRPr>
          </a:p>
          <a:p>
            <a:r>
              <a:rPr lang="en-US" b="1" dirty="0">
                <a:solidFill>
                  <a:schemeClr val="tx1"/>
                </a:solidFill>
              </a:rPr>
              <a:t>Trusting the Lord amidst slavery</a:t>
            </a:r>
            <a:br>
              <a:rPr lang="en-US" b="1" dirty="0">
                <a:solidFill>
                  <a:schemeClr val="tx1"/>
                </a:solidFill>
              </a:rPr>
            </a:br>
            <a:endParaRPr lang="en-US" b="1" dirty="0">
              <a:solidFill>
                <a:schemeClr val="tx1"/>
              </a:solidFill>
            </a:endParaRPr>
          </a:p>
          <a:p>
            <a:r>
              <a:rPr lang="en-US" b="1" dirty="0">
                <a:solidFill>
                  <a:schemeClr val="tx1"/>
                </a:solidFill>
              </a:rPr>
              <a:t>How forgiveness saves a nation</a:t>
            </a:r>
          </a:p>
          <a:p>
            <a:endParaRPr lang="en-US" b="1" dirty="0">
              <a:solidFill>
                <a:srgbClr val="00B050"/>
              </a:solidFill>
            </a:endParaRPr>
          </a:p>
        </p:txBody>
      </p:sp>
    </p:spTree>
    <p:extLst>
      <p:ext uri="{BB962C8B-B14F-4D97-AF65-F5344CB8AC3E}">
        <p14:creationId xmlns:p14="http://schemas.microsoft.com/office/powerpoint/2010/main" val="1060832609"/>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300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300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300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300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300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3F3A6-03EC-434F-9C31-607D6B73BBA5}"/>
              </a:ext>
            </a:extLst>
          </p:cNvPr>
          <p:cNvSpPr>
            <a:spLocks noGrp="1"/>
          </p:cNvSpPr>
          <p:nvPr>
            <p:ph type="title"/>
          </p:nvPr>
        </p:nvSpPr>
        <p:spPr/>
        <p:txBody>
          <a:bodyPr>
            <a:normAutofit/>
          </a:bodyPr>
          <a:lstStyle/>
          <a:p>
            <a:r>
              <a:rPr lang="en-US" sz="3200" b="1" dirty="0">
                <a:solidFill>
                  <a:srgbClr val="FF0000"/>
                </a:solidFill>
              </a:rPr>
              <a:t>For Joseph's sake, the Lord blesses Potiphar.</a:t>
            </a:r>
            <a:endParaRPr lang="en-US" sz="3200" dirty="0">
              <a:solidFill>
                <a:srgbClr val="FF0000"/>
              </a:solidFill>
            </a:endParaRPr>
          </a:p>
        </p:txBody>
      </p:sp>
      <p:sp>
        <p:nvSpPr>
          <p:cNvPr id="3" name="Content Placeholder 2">
            <a:extLst>
              <a:ext uri="{FF2B5EF4-FFF2-40B4-BE49-F238E27FC236}">
                <a16:creationId xmlns:a16="http://schemas.microsoft.com/office/drawing/2014/main" id="{107981B7-E2B8-4F3D-8AAE-836E42EDDC4C}"/>
              </a:ext>
            </a:extLst>
          </p:cNvPr>
          <p:cNvSpPr>
            <a:spLocks noGrp="1"/>
          </p:cNvSpPr>
          <p:nvPr>
            <p:ph idx="1"/>
          </p:nvPr>
        </p:nvSpPr>
        <p:spPr/>
        <p:txBody>
          <a:bodyPr/>
          <a:lstStyle/>
          <a:p>
            <a:pPr algn="just"/>
            <a:r>
              <a:rPr lang="en-US" sz="2000" b="1" dirty="0"/>
              <a:t>"The Lord greatly blessed Joseph there in the home of his master, so that everything he did succeeded. Potiphar noticed this and realized that the Lord was with Joseph in a very special way. So Joseph naturally became quite a favorite with him. Soon he was put in charge of the administration of Potiphar’s household, and all of his business affairs.  At once the Lord began blessing Potiphar for Joseph’s sake. All his household affairs began to run smoothly, his crops flourished and his flocks multiplied.  So Potiphar gave Joseph the complete administrative responsibility over everything he owned. He hadn’t a worry in the world with Joseph there, except to decide what he wanted to eat! Joseph, by the way, was a very handsome young man." (Genesis 39:2-6)</a:t>
            </a:r>
          </a:p>
          <a:p>
            <a:endParaRPr lang="en-US" dirty="0"/>
          </a:p>
        </p:txBody>
      </p:sp>
    </p:spTree>
    <p:extLst>
      <p:ext uri="{BB962C8B-B14F-4D97-AF65-F5344CB8AC3E}">
        <p14:creationId xmlns:p14="http://schemas.microsoft.com/office/powerpoint/2010/main" val="3713786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0E1CF-8153-494B-8609-F9CDDD667581}"/>
              </a:ext>
            </a:extLst>
          </p:cNvPr>
          <p:cNvSpPr>
            <a:spLocks noGrp="1"/>
          </p:cNvSpPr>
          <p:nvPr>
            <p:ph type="title"/>
          </p:nvPr>
        </p:nvSpPr>
        <p:spPr/>
        <p:txBody>
          <a:bodyPr/>
          <a:lstStyle/>
          <a:p>
            <a:pPr algn="ctr"/>
            <a:r>
              <a:rPr lang="en-US" b="1" dirty="0">
                <a:solidFill>
                  <a:srgbClr val="00B0F0"/>
                </a:solidFill>
              </a:rPr>
              <a:t>FIVE AMAZING EFFECTS:</a:t>
            </a:r>
          </a:p>
        </p:txBody>
      </p:sp>
      <p:sp>
        <p:nvSpPr>
          <p:cNvPr id="3" name="Content Placeholder 2">
            <a:extLst>
              <a:ext uri="{FF2B5EF4-FFF2-40B4-BE49-F238E27FC236}">
                <a16:creationId xmlns:a16="http://schemas.microsoft.com/office/drawing/2014/main" id="{9120095D-0E41-40AC-BA74-4416EB4CFA40}"/>
              </a:ext>
            </a:extLst>
          </p:cNvPr>
          <p:cNvSpPr>
            <a:spLocks noGrp="1"/>
          </p:cNvSpPr>
          <p:nvPr>
            <p:ph idx="1"/>
          </p:nvPr>
        </p:nvSpPr>
        <p:spPr>
          <a:xfrm>
            <a:off x="2589212" y="1457739"/>
            <a:ext cx="8915400" cy="5234609"/>
          </a:xfrm>
        </p:spPr>
        <p:txBody>
          <a:bodyPr>
            <a:normAutofit/>
          </a:bodyPr>
          <a:lstStyle/>
          <a:p>
            <a:r>
              <a:rPr lang="en-US" b="1" dirty="0"/>
              <a:t>The effect is </a:t>
            </a:r>
            <a:r>
              <a:rPr lang="en-US" b="1" dirty="0">
                <a:highlight>
                  <a:srgbClr val="00FF00"/>
                </a:highlight>
              </a:rPr>
              <a:t>everything</a:t>
            </a:r>
            <a:r>
              <a:rPr lang="en-US" b="1" dirty="0"/>
              <a:t> Joseph did </a:t>
            </a:r>
            <a:r>
              <a:rPr lang="en-US" b="1" dirty="0">
                <a:highlight>
                  <a:srgbClr val="00FF00"/>
                </a:highlight>
              </a:rPr>
              <a:t>succeeded</a:t>
            </a:r>
            <a:r>
              <a:rPr lang="en-US" b="1" dirty="0"/>
              <a:t> because the </a:t>
            </a:r>
            <a:r>
              <a:rPr lang="en-US" b="1" dirty="0">
                <a:highlight>
                  <a:srgbClr val="00FF00"/>
                </a:highlight>
              </a:rPr>
              <a:t>Lord greatly blessed Joseph.</a:t>
            </a:r>
            <a:br>
              <a:rPr lang="en-US" b="1" dirty="0"/>
            </a:br>
            <a:endParaRPr lang="en-US" b="1" dirty="0"/>
          </a:p>
          <a:p>
            <a:r>
              <a:rPr lang="en-US" b="1" dirty="0"/>
              <a:t>The effect is that </a:t>
            </a:r>
            <a:r>
              <a:rPr lang="en-US" b="1" dirty="0">
                <a:highlight>
                  <a:srgbClr val="00FF00"/>
                </a:highlight>
              </a:rPr>
              <a:t>Potiphar</a:t>
            </a:r>
            <a:r>
              <a:rPr lang="en-US" b="1" dirty="0"/>
              <a:t>, an </a:t>
            </a:r>
            <a:r>
              <a:rPr lang="en-US" b="1" dirty="0">
                <a:highlight>
                  <a:srgbClr val="00FF00"/>
                </a:highlight>
              </a:rPr>
              <a:t>unbeliever realized </a:t>
            </a:r>
            <a:r>
              <a:rPr lang="en-US" b="1" dirty="0"/>
              <a:t>that the </a:t>
            </a:r>
            <a:r>
              <a:rPr lang="en-US" b="1" dirty="0">
                <a:highlight>
                  <a:srgbClr val="00FF00"/>
                </a:highlight>
              </a:rPr>
              <a:t>Lord </a:t>
            </a:r>
            <a:r>
              <a:rPr lang="en-US" b="1" dirty="0"/>
              <a:t>was with </a:t>
            </a:r>
            <a:r>
              <a:rPr lang="en-US" b="1" dirty="0">
                <a:highlight>
                  <a:srgbClr val="00FF00"/>
                </a:highlight>
              </a:rPr>
              <a:t>Joseph</a:t>
            </a:r>
            <a:r>
              <a:rPr lang="en-US" b="1" dirty="0"/>
              <a:t> in a </a:t>
            </a:r>
            <a:r>
              <a:rPr lang="en-US" b="1" dirty="0">
                <a:highlight>
                  <a:srgbClr val="00FF00"/>
                </a:highlight>
              </a:rPr>
              <a:t>very special way.</a:t>
            </a:r>
            <a:br>
              <a:rPr lang="en-US" b="1" dirty="0">
                <a:highlight>
                  <a:srgbClr val="00FF00"/>
                </a:highlight>
              </a:rPr>
            </a:br>
            <a:endParaRPr lang="en-US" b="1" dirty="0">
              <a:highlight>
                <a:srgbClr val="00FF00"/>
              </a:highlight>
            </a:endParaRPr>
          </a:p>
          <a:p>
            <a:r>
              <a:rPr lang="en-US" b="1" dirty="0"/>
              <a:t>The effect is that </a:t>
            </a:r>
            <a:r>
              <a:rPr lang="en-US" b="1" dirty="0">
                <a:highlight>
                  <a:srgbClr val="00FF00"/>
                </a:highlight>
              </a:rPr>
              <a:t>Potiphar put Joseph in charge </a:t>
            </a:r>
            <a:r>
              <a:rPr lang="en-US" b="1" dirty="0"/>
              <a:t>of the administration of Potiphar's household, and all his business affairs.</a:t>
            </a:r>
            <a:br>
              <a:rPr lang="en-US" b="1" dirty="0"/>
            </a:br>
            <a:endParaRPr lang="en-US" b="1" dirty="0"/>
          </a:p>
          <a:p>
            <a:r>
              <a:rPr lang="en-US" b="1" dirty="0"/>
              <a:t>The effect is that </a:t>
            </a:r>
            <a:r>
              <a:rPr lang="en-US" b="1" dirty="0">
                <a:highlight>
                  <a:srgbClr val="00FF00"/>
                </a:highlight>
              </a:rPr>
              <a:t>at once the Lord began blessing Potiphar for Joseph’s sake.</a:t>
            </a:r>
            <a:r>
              <a:rPr lang="en-US" b="1" dirty="0"/>
              <a:t> All his household affairs began to run smoothly, his crops flourished and his flocks multiplied. </a:t>
            </a:r>
            <a:br>
              <a:rPr lang="en-US" b="1" dirty="0"/>
            </a:br>
            <a:endParaRPr lang="en-US" b="1" dirty="0"/>
          </a:p>
          <a:p>
            <a:r>
              <a:rPr lang="en-US" b="1" dirty="0"/>
              <a:t>The effect is </a:t>
            </a:r>
            <a:r>
              <a:rPr lang="en-US" b="1" dirty="0">
                <a:highlight>
                  <a:srgbClr val="00FF00"/>
                </a:highlight>
              </a:rPr>
              <a:t>Potiphar gave Joseph </a:t>
            </a:r>
            <a:r>
              <a:rPr lang="en-US" b="1" dirty="0"/>
              <a:t>the </a:t>
            </a:r>
            <a:r>
              <a:rPr lang="en-US" b="1" dirty="0">
                <a:highlight>
                  <a:srgbClr val="00FF00"/>
                </a:highlight>
              </a:rPr>
              <a:t>complete administrative responsibility over everything he owned. </a:t>
            </a:r>
            <a:r>
              <a:rPr lang="en-US" b="1" dirty="0"/>
              <a:t>He hadn’t a worry in the world with Joseph there, except to decide what he wanted to eat! </a:t>
            </a:r>
          </a:p>
          <a:p>
            <a:endParaRPr lang="en-US" dirty="0"/>
          </a:p>
        </p:txBody>
      </p:sp>
    </p:spTree>
    <p:extLst>
      <p:ext uri="{BB962C8B-B14F-4D97-AF65-F5344CB8AC3E}">
        <p14:creationId xmlns:p14="http://schemas.microsoft.com/office/powerpoint/2010/main" val="1579817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400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500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700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850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A69D0-4705-46E1-B834-0DFF9562F415}"/>
              </a:ext>
            </a:extLst>
          </p:cNvPr>
          <p:cNvSpPr>
            <a:spLocks noGrp="1"/>
          </p:cNvSpPr>
          <p:nvPr>
            <p:ph type="title"/>
          </p:nvPr>
        </p:nvSpPr>
        <p:spPr/>
        <p:txBody>
          <a:bodyPr/>
          <a:lstStyle/>
          <a:p>
            <a:r>
              <a:rPr lang="en-US" b="1" dirty="0">
                <a:solidFill>
                  <a:srgbClr val="00B0F0"/>
                </a:solidFill>
              </a:rPr>
              <a:t>SHARE AN EXAMPLE FROM YOUR LIFE</a:t>
            </a:r>
          </a:p>
        </p:txBody>
      </p:sp>
      <p:sp>
        <p:nvSpPr>
          <p:cNvPr id="3" name="Content Placeholder 2">
            <a:extLst>
              <a:ext uri="{FF2B5EF4-FFF2-40B4-BE49-F238E27FC236}">
                <a16:creationId xmlns:a16="http://schemas.microsoft.com/office/drawing/2014/main" id="{015BE519-D486-4459-976F-BE7373C13275}"/>
              </a:ext>
            </a:extLst>
          </p:cNvPr>
          <p:cNvSpPr>
            <a:spLocks noGrp="1"/>
          </p:cNvSpPr>
          <p:nvPr>
            <p:ph idx="1"/>
          </p:nvPr>
        </p:nvSpPr>
        <p:spPr/>
        <p:txBody>
          <a:bodyPr>
            <a:normAutofit/>
          </a:bodyPr>
          <a:lstStyle/>
          <a:p>
            <a:pPr algn="just"/>
            <a:r>
              <a:rPr lang="en-US" sz="4400" b="1" dirty="0">
                <a:solidFill>
                  <a:srgbClr val="00B0F0"/>
                </a:solidFill>
              </a:rPr>
              <a:t>Share a time in your life where your faith amidst hardship moved you to action resulting in a blessing from the Lord Jesus to others for your sake.</a:t>
            </a:r>
          </a:p>
          <a:p>
            <a:endParaRPr lang="en-US" dirty="0"/>
          </a:p>
        </p:txBody>
      </p:sp>
    </p:spTree>
    <p:extLst>
      <p:ext uri="{BB962C8B-B14F-4D97-AF65-F5344CB8AC3E}">
        <p14:creationId xmlns:p14="http://schemas.microsoft.com/office/powerpoint/2010/main" val="3785106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BF837-4F88-4AF3-A5BA-55A2DF286B5A}"/>
              </a:ext>
            </a:extLst>
          </p:cNvPr>
          <p:cNvSpPr>
            <a:spLocks noGrp="1"/>
          </p:cNvSpPr>
          <p:nvPr>
            <p:ph type="title"/>
          </p:nvPr>
        </p:nvSpPr>
        <p:spPr/>
        <p:txBody>
          <a:bodyPr>
            <a:normAutofit/>
          </a:bodyPr>
          <a:lstStyle/>
          <a:p>
            <a:pPr algn="ctr"/>
            <a:r>
              <a:rPr lang="en-US" sz="2800" b="1" dirty="0">
                <a:solidFill>
                  <a:srgbClr val="FF0000"/>
                </a:solidFill>
              </a:rPr>
              <a:t>AVOIDING TEMPTATION’S GRIP WITH THE LORD</a:t>
            </a:r>
          </a:p>
        </p:txBody>
      </p:sp>
      <p:sp>
        <p:nvSpPr>
          <p:cNvPr id="3" name="Content Placeholder 2">
            <a:extLst>
              <a:ext uri="{FF2B5EF4-FFF2-40B4-BE49-F238E27FC236}">
                <a16:creationId xmlns:a16="http://schemas.microsoft.com/office/drawing/2014/main" id="{5C695ABB-F616-418C-AE1D-7CC0A102BE12}"/>
              </a:ext>
            </a:extLst>
          </p:cNvPr>
          <p:cNvSpPr>
            <a:spLocks noGrp="1"/>
          </p:cNvSpPr>
          <p:nvPr>
            <p:ph idx="1"/>
          </p:nvPr>
        </p:nvSpPr>
        <p:spPr/>
        <p:txBody>
          <a:bodyPr>
            <a:normAutofit lnSpcReduction="10000"/>
          </a:bodyPr>
          <a:lstStyle/>
          <a:p>
            <a:pPr algn="just"/>
            <a:r>
              <a:rPr lang="en-US" b="1" dirty="0"/>
              <a:t>"One day at about this time Potiphar’s wife began making eyes at Joseph, and suggested that he come and sleep with her.  Joseph refused. “Look,” he told her, “my master trusts me with everything in the entire household; he himself has no more authority here than I have! He has held back nothing from me except you yourself because you are his wife. </a:t>
            </a:r>
            <a:r>
              <a:rPr lang="en-US" b="1" dirty="0">
                <a:highlight>
                  <a:srgbClr val="00FF00"/>
                </a:highlight>
              </a:rPr>
              <a:t>How can I do such a wicked thing as this? It would be a great sin against God.”</a:t>
            </a:r>
            <a:r>
              <a:rPr lang="en-US" b="1" dirty="0"/>
              <a:t> (Genesis 39:7-9) </a:t>
            </a:r>
          </a:p>
          <a:p>
            <a:pPr algn="just"/>
            <a:r>
              <a:rPr lang="en-US" b="1" dirty="0"/>
              <a:t>"But she kept on with her suggestions day after day, even though </a:t>
            </a:r>
            <a:r>
              <a:rPr lang="en-US" b="1" dirty="0">
                <a:highlight>
                  <a:srgbClr val="00FF00"/>
                </a:highlight>
              </a:rPr>
              <a:t>he refused to listen, and kept out of her way as much as possible.</a:t>
            </a:r>
            <a:r>
              <a:rPr lang="en-US" b="1" dirty="0"/>
              <a:t>" (Genesis 39:10)</a:t>
            </a:r>
          </a:p>
          <a:p>
            <a:pPr algn="just"/>
            <a:r>
              <a:rPr lang="en-US" b="1" dirty="0"/>
              <a:t>"Then one day as he was in the house going about his work—as it happened, no one else was around at the time—  she came and grabbed him by the sleeve[a] demanding, “Sleep with me.”</a:t>
            </a:r>
            <a:r>
              <a:rPr lang="en-US" b="1" dirty="0">
                <a:highlight>
                  <a:srgbClr val="00FF00"/>
                </a:highlight>
              </a:rPr>
              <a:t> He tore himself away, </a:t>
            </a:r>
            <a:r>
              <a:rPr lang="en-US" b="1" dirty="0"/>
              <a:t>but as he did, his jacket slipped off and she was left holding it as he fled from the house." (Genesis 39:11-12)</a:t>
            </a:r>
          </a:p>
          <a:p>
            <a:endParaRPr lang="en-US" dirty="0"/>
          </a:p>
          <a:p>
            <a:endParaRPr lang="en-US" dirty="0"/>
          </a:p>
        </p:txBody>
      </p:sp>
    </p:spTree>
    <p:extLst>
      <p:ext uri="{BB962C8B-B14F-4D97-AF65-F5344CB8AC3E}">
        <p14:creationId xmlns:p14="http://schemas.microsoft.com/office/powerpoint/2010/main" val="3391027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5F358-08C3-40E9-BA32-C2754AE7A04B}"/>
              </a:ext>
            </a:extLst>
          </p:cNvPr>
          <p:cNvSpPr>
            <a:spLocks noGrp="1"/>
          </p:cNvSpPr>
          <p:nvPr>
            <p:ph type="title"/>
          </p:nvPr>
        </p:nvSpPr>
        <p:spPr/>
        <p:txBody>
          <a:bodyPr/>
          <a:lstStyle/>
          <a:p>
            <a:pPr algn="ctr"/>
            <a:r>
              <a:rPr lang="en-US" b="1" dirty="0">
                <a:solidFill>
                  <a:srgbClr val="00B0F0"/>
                </a:solidFill>
              </a:rPr>
              <a:t>HANDLING TEMPTER IN 3 WAYS:</a:t>
            </a:r>
          </a:p>
        </p:txBody>
      </p:sp>
      <p:sp>
        <p:nvSpPr>
          <p:cNvPr id="3" name="Content Placeholder 2">
            <a:extLst>
              <a:ext uri="{FF2B5EF4-FFF2-40B4-BE49-F238E27FC236}">
                <a16:creationId xmlns:a16="http://schemas.microsoft.com/office/drawing/2014/main" id="{F0625FEF-876F-48E0-98F6-996EE69C1B35}"/>
              </a:ext>
            </a:extLst>
          </p:cNvPr>
          <p:cNvSpPr>
            <a:spLocks noGrp="1"/>
          </p:cNvSpPr>
          <p:nvPr>
            <p:ph idx="1"/>
          </p:nvPr>
        </p:nvSpPr>
        <p:spPr/>
        <p:txBody>
          <a:bodyPr>
            <a:normAutofit/>
          </a:bodyPr>
          <a:lstStyle/>
          <a:p>
            <a:r>
              <a:rPr lang="en-US" sz="2000" b="1" dirty="0"/>
              <a:t>1. Joseph points the tempter to God:</a:t>
            </a:r>
            <a:br>
              <a:rPr lang="en-US" sz="2000" b="1" dirty="0"/>
            </a:br>
            <a:r>
              <a:rPr lang="en-US" sz="2000" b="1" dirty="0"/>
              <a:t>     </a:t>
            </a:r>
            <a:r>
              <a:rPr lang="en-US" sz="2000" b="1" dirty="0">
                <a:solidFill>
                  <a:srgbClr val="FF0000"/>
                </a:solidFill>
              </a:rPr>
              <a:t>How can I do such a wicked thing as this? It would be a great sin against     God.” </a:t>
            </a:r>
          </a:p>
          <a:p>
            <a:endParaRPr lang="en-US" sz="2000" b="1" dirty="0"/>
          </a:p>
          <a:p>
            <a:r>
              <a:rPr lang="en-US" sz="2000" b="1" dirty="0"/>
              <a:t>2. Joseph avoids the tempter:</a:t>
            </a:r>
            <a:br>
              <a:rPr lang="en-US" sz="2000" b="1" dirty="0"/>
            </a:br>
            <a:r>
              <a:rPr lang="en-US" sz="2000" b="1" dirty="0"/>
              <a:t>     </a:t>
            </a:r>
            <a:r>
              <a:rPr lang="en-US" sz="2000" b="1" dirty="0">
                <a:solidFill>
                  <a:srgbClr val="FF0000"/>
                </a:solidFill>
              </a:rPr>
              <a:t>He refuses to listen, and kept out of her way as much as possible.</a:t>
            </a:r>
          </a:p>
          <a:p>
            <a:endParaRPr lang="en-US" sz="2000" b="1" dirty="0"/>
          </a:p>
          <a:p>
            <a:r>
              <a:rPr lang="en-US" sz="2000" b="1" dirty="0"/>
              <a:t>3. Joseph flees the tempter:</a:t>
            </a:r>
            <a:br>
              <a:rPr lang="en-US" sz="2000" b="1" dirty="0"/>
            </a:br>
            <a:r>
              <a:rPr lang="en-US" sz="2000" b="1" dirty="0">
                <a:solidFill>
                  <a:srgbClr val="FF0000"/>
                </a:solidFill>
              </a:rPr>
              <a:t>    He tore himself away</a:t>
            </a:r>
            <a:br>
              <a:rPr lang="en-US" sz="2000" b="1" dirty="0">
                <a:solidFill>
                  <a:srgbClr val="FF0000"/>
                </a:solidFill>
              </a:rPr>
            </a:br>
            <a:endParaRPr lang="en-US" sz="2000" b="1" dirty="0">
              <a:solidFill>
                <a:srgbClr val="FF0000"/>
              </a:solidFill>
            </a:endParaRPr>
          </a:p>
        </p:txBody>
      </p:sp>
    </p:spTree>
    <p:extLst>
      <p:ext uri="{BB962C8B-B14F-4D97-AF65-F5344CB8AC3E}">
        <p14:creationId xmlns:p14="http://schemas.microsoft.com/office/powerpoint/2010/main" val="3696209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4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400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400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87CA-E33B-4DAD-9770-43C8775D316C}"/>
              </a:ext>
            </a:extLst>
          </p:cNvPr>
          <p:cNvSpPr>
            <a:spLocks noGrp="1"/>
          </p:cNvSpPr>
          <p:nvPr>
            <p:ph type="title"/>
          </p:nvPr>
        </p:nvSpPr>
        <p:spPr/>
        <p:txBody>
          <a:bodyPr>
            <a:normAutofit/>
          </a:bodyPr>
          <a:lstStyle/>
          <a:p>
            <a:r>
              <a:rPr lang="en-US" sz="3200" b="1" dirty="0">
                <a:solidFill>
                  <a:srgbClr val="00B0F0"/>
                </a:solidFill>
              </a:rPr>
              <a:t>COMPARE/CONTRAST HANDLING TEMPTER</a:t>
            </a:r>
          </a:p>
        </p:txBody>
      </p:sp>
      <p:sp>
        <p:nvSpPr>
          <p:cNvPr id="3" name="Text Placeholder 2">
            <a:extLst>
              <a:ext uri="{FF2B5EF4-FFF2-40B4-BE49-F238E27FC236}">
                <a16:creationId xmlns:a16="http://schemas.microsoft.com/office/drawing/2014/main" id="{22E013FD-356D-413D-A13C-80122D1C8ECA}"/>
              </a:ext>
            </a:extLst>
          </p:cNvPr>
          <p:cNvSpPr>
            <a:spLocks noGrp="1"/>
          </p:cNvSpPr>
          <p:nvPr>
            <p:ph type="body" idx="1"/>
          </p:nvPr>
        </p:nvSpPr>
        <p:spPr/>
        <p:txBody>
          <a:bodyPr/>
          <a:lstStyle/>
          <a:p>
            <a:pPr algn="ctr"/>
            <a:r>
              <a:rPr lang="en-US" b="1" dirty="0">
                <a:solidFill>
                  <a:srgbClr val="FF0000"/>
                </a:solidFill>
              </a:rPr>
              <a:t>JOSEPH</a:t>
            </a:r>
          </a:p>
        </p:txBody>
      </p:sp>
      <p:sp>
        <p:nvSpPr>
          <p:cNvPr id="4" name="Content Placeholder 3">
            <a:extLst>
              <a:ext uri="{FF2B5EF4-FFF2-40B4-BE49-F238E27FC236}">
                <a16:creationId xmlns:a16="http://schemas.microsoft.com/office/drawing/2014/main" id="{8A7E5B95-750F-4320-B0FD-96A62184F471}"/>
              </a:ext>
            </a:extLst>
          </p:cNvPr>
          <p:cNvSpPr>
            <a:spLocks noGrp="1"/>
          </p:cNvSpPr>
          <p:nvPr>
            <p:ph sz="half" idx="2"/>
          </p:nvPr>
        </p:nvSpPr>
        <p:spPr/>
        <p:txBody>
          <a:bodyPr/>
          <a:lstStyle/>
          <a:p>
            <a:endParaRPr lang="en-US" dirty="0"/>
          </a:p>
        </p:txBody>
      </p:sp>
      <p:sp>
        <p:nvSpPr>
          <p:cNvPr id="5" name="Text Placeholder 4">
            <a:extLst>
              <a:ext uri="{FF2B5EF4-FFF2-40B4-BE49-F238E27FC236}">
                <a16:creationId xmlns:a16="http://schemas.microsoft.com/office/drawing/2014/main" id="{9FCC8F43-6601-4FEB-A776-D4961DABC12F}"/>
              </a:ext>
            </a:extLst>
          </p:cNvPr>
          <p:cNvSpPr>
            <a:spLocks noGrp="1"/>
          </p:cNvSpPr>
          <p:nvPr>
            <p:ph type="body" sz="quarter" idx="3"/>
          </p:nvPr>
        </p:nvSpPr>
        <p:spPr/>
        <p:txBody>
          <a:bodyPr/>
          <a:lstStyle/>
          <a:p>
            <a:pPr algn="ctr"/>
            <a:r>
              <a:rPr lang="en-US" b="1" dirty="0">
                <a:solidFill>
                  <a:srgbClr val="FF0000"/>
                </a:solidFill>
              </a:rPr>
              <a:t>JESUS </a:t>
            </a:r>
          </a:p>
        </p:txBody>
      </p:sp>
      <p:sp>
        <p:nvSpPr>
          <p:cNvPr id="6" name="Content Placeholder 5">
            <a:extLst>
              <a:ext uri="{FF2B5EF4-FFF2-40B4-BE49-F238E27FC236}">
                <a16:creationId xmlns:a16="http://schemas.microsoft.com/office/drawing/2014/main" id="{59F949A1-7E9A-4001-9300-A5B0E8211DD0}"/>
              </a:ext>
            </a:extLst>
          </p:cNvPr>
          <p:cNvSpPr>
            <a:spLocks noGrp="1"/>
          </p:cNvSpPr>
          <p:nvPr>
            <p:ph sz="quarter" idx="4"/>
          </p:nvPr>
        </p:nvSpPr>
        <p:spPr/>
        <p:txBody>
          <a:bodyPr/>
          <a:lstStyle/>
          <a:p>
            <a:endParaRPr lang="en-US" dirty="0"/>
          </a:p>
        </p:txBody>
      </p:sp>
    </p:spTree>
    <p:extLst>
      <p:ext uri="{BB962C8B-B14F-4D97-AF65-F5344CB8AC3E}">
        <p14:creationId xmlns:p14="http://schemas.microsoft.com/office/powerpoint/2010/main" val="2706063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0032A-E81E-42E3-BB67-94AF503EAB23}"/>
              </a:ext>
            </a:extLst>
          </p:cNvPr>
          <p:cNvSpPr>
            <a:spLocks noGrp="1"/>
          </p:cNvSpPr>
          <p:nvPr>
            <p:ph type="title"/>
          </p:nvPr>
        </p:nvSpPr>
        <p:spPr/>
        <p:txBody>
          <a:bodyPr/>
          <a:lstStyle/>
          <a:p>
            <a:r>
              <a:rPr lang="en-US" dirty="0"/>
              <a:t>COMPARE/CONTRAST BEING HURT</a:t>
            </a:r>
          </a:p>
        </p:txBody>
      </p:sp>
      <p:sp>
        <p:nvSpPr>
          <p:cNvPr id="3" name="Text Placeholder 2">
            <a:extLst>
              <a:ext uri="{FF2B5EF4-FFF2-40B4-BE49-F238E27FC236}">
                <a16:creationId xmlns:a16="http://schemas.microsoft.com/office/drawing/2014/main" id="{08E44C52-0DCA-40E3-A625-D17AEC3364A0}"/>
              </a:ext>
            </a:extLst>
          </p:cNvPr>
          <p:cNvSpPr>
            <a:spLocks noGrp="1"/>
          </p:cNvSpPr>
          <p:nvPr>
            <p:ph type="body" idx="1"/>
          </p:nvPr>
        </p:nvSpPr>
        <p:spPr/>
        <p:txBody>
          <a:bodyPr/>
          <a:lstStyle/>
          <a:p>
            <a:r>
              <a:rPr lang="en-US" b="1" dirty="0">
                <a:solidFill>
                  <a:srgbClr val="FF0000"/>
                </a:solidFill>
              </a:rPr>
              <a:t>YOURSELF</a:t>
            </a:r>
          </a:p>
        </p:txBody>
      </p:sp>
      <p:sp>
        <p:nvSpPr>
          <p:cNvPr id="4" name="Content Placeholder 3">
            <a:extLst>
              <a:ext uri="{FF2B5EF4-FFF2-40B4-BE49-F238E27FC236}">
                <a16:creationId xmlns:a16="http://schemas.microsoft.com/office/drawing/2014/main" id="{3D05EB4E-1824-459A-B40D-F8FA9AA54263}"/>
              </a:ext>
            </a:extLst>
          </p:cNvPr>
          <p:cNvSpPr>
            <a:spLocks noGrp="1"/>
          </p:cNvSpPr>
          <p:nvPr>
            <p:ph sz="half" idx="2"/>
          </p:nvPr>
        </p:nvSpPr>
        <p:spPr/>
        <p:txBody>
          <a:bodyPr/>
          <a:lstStyle/>
          <a:p>
            <a:endParaRPr lang="en-US"/>
          </a:p>
        </p:txBody>
      </p:sp>
      <p:sp>
        <p:nvSpPr>
          <p:cNvPr id="5" name="Text Placeholder 4">
            <a:extLst>
              <a:ext uri="{FF2B5EF4-FFF2-40B4-BE49-F238E27FC236}">
                <a16:creationId xmlns:a16="http://schemas.microsoft.com/office/drawing/2014/main" id="{0EA9C305-40B5-4F45-8827-6C8C630C3BED}"/>
              </a:ext>
            </a:extLst>
          </p:cNvPr>
          <p:cNvSpPr>
            <a:spLocks noGrp="1"/>
          </p:cNvSpPr>
          <p:nvPr>
            <p:ph type="body" sz="quarter" idx="3"/>
          </p:nvPr>
        </p:nvSpPr>
        <p:spPr/>
        <p:txBody>
          <a:bodyPr/>
          <a:lstStyle/>
          <a:p>
            <a:r>
              <a:rPr lang="en-US" b="1" dirty="0">
                <a:solidFill>
                  <a:srgbClr val="FF0000"/>
                </a:solidFill>
              </a:rPr>
              <a:t>JOSEPH/JESUS</a:t>
            </a:r>
          </a:p>
        </p:txBody>
      </p:sp>
      <p:sp>
        <p:nvSpPr>
          <p:cNvPr id="6" name="Content Placeholder 5">
            <a:extLst>
              <a:ext uri="{FF2B5EF4-FFF2-40B4-BE49-F238E27FC236}">
                <a16:creationId xmlns:a16="http://schemas.microsoft.com/office/drawing/2014/main" id="{36E9D527-C719-4C21-A7BF-6B09111C6D41}"/>
              </a:ext>
            </a:extLst>
          </p:cNvPr>
          <p:cNvSpPr>
            <a:spLocks noGrp="1"/>
          </p:cNvSpPr>
          <p:nvPr>
            <p:ph sz="quarter" idx="4"/>
          </p:nvPr>
        </p:nvSpPr>
        <p:spPr/>
        <p:txBody>
          <a:bodyPr/>
          <a:lstStyle/>
          <a:p>
            <a:endParaRPr lang="en-US"/>
          </a:p>
        </p:txBody>
      </p:sp>
    </p:spTree>
    <p:extLst>
      <p:ext uri="{BB962C8B-B14F-4D97-AF65-F5344CB8AC3E}">
        <p14:creationId xmlns:p14="http://schemas.microsoft.com/office/powerpoint/2010/main" val="21584368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384</TotalTime>
  <Words>989</Words>
  <Application>Microsoft Office PowerPoint</Application>
  <PresentationFormat>Widescreen</PresentationFormat>
  <Paragraphs>50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Wisp</vt:lpstr>
      <vt:lpstr>FAITH &amp; FORGIVENESS BECOME A BLESSING!</vt:lpstr>
      <vt:lpstr>PowerPoint Presentation</vt:lpstr>
      <vt:lpstr>For Joseph's sake, the Lord blesses Potiphar.</vt:lpstr>
      <vt:lpstr>FIVE AMAZING EFFECTS:</vt:lpstr>
      <vt:lpstr>SHARE AN EXAMPLE FROM YOUR LIFE</vt:lpstr>
      <vt:lpstr>AVOIDING TEMPTATION’S GRIP WITH THE LORD</vt:lpstr>
      <vt:lpstr>HANDLING TEMPTER IN 3 WAYS:</vt:lpstr>
      <vt:lpstr>COMPARE/CONTRAST HANDLING TEMPTER</vt:lpstr>
      <vt:lpstr>COMPARE/CONTRAST BEING HURT</vt:lpstr>
      <vt:lpstr>INTERPRETING DREAM’S IS GOD’S BUSINESS</vt:lpstr>
      <vt:lpstr>INTERPRETING DREAMS IS GOD’S BUSINESS</vt:lpstr>
      <vt:lpstr>TRUSTING THE LORD AMIDST SLAVERY</vt:lpstr>
      <vt:lpstr>HOW FORGIVENESS SAVES A NATION</vt:lpstr>
      <vt:lpstr> GOD SENT ME HERE FOR 3 REASONS: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FAITH &amp; FORGIVENESS BECOME A BLESSING!</dc:title>
  <dc:creator>Ramesh Reddy</dc:creator>
  <cp:lastModifiedBy>Ramesh Reddy</cp:lastModifiedBy>
  <cp:revision>32</cp:revision>
  <dcterms:created xsi:type="dcterms:W3CDTF">2017-12-30T13:08:17Z</dcterms:created>
  <dcterms:modified xsi:type="dcterms:W3CDTF">2017-12-30T19:33:12Z</dcterms:modified>
</cp:coreProperties>
</file>