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a:p>
        </p:txBody>
      </p:sp>
      <p:sp>
        <p:nvSpPr>
          <p:cNvPr id="81" name="Shape 81"/>
          <p:cNvSpPr/>
          <p:nvPr>
            <p:ph type="body" sz="quarter" idx="1"/>
          </p:nvPr>
        </p:nvSpPr>
        <p:spPr>
          <a:prstGeom prst="rect">
            <a:avLst/>
          </a:prstGeom>
        </p:spPr>
        <p:txBody>
          <a:bodyPr/>
          <a:lstStyle/>
          <a:p>
            <a:pPr/>
            <a:r>
              <a:t>Joseph, like Jacob, met great periods of trouble for his faith to be proved and tested. Jacob suffered extra because of his sin but Joseph to prove his character through suffering, but both had the same direction of equipped for service. Jacob had angel experiences to bring hope and guidance but Joseph had to look at his circumstances to see God’s blessings (though he had gift of dreams).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r>
              <a:t>The word for ‘test’ means to refine, purge such as in melting metals to get impurities out from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r>
              <a:t>Forgiving and feeding his brothers (Genesis 42-47)</a:t>
            </a:r>
          </a:p>
          <a:p>
            <a:pPr/>
            <a:r>
              <a:t>Forgiving and blessing his brothers after his father died (Genesis 48-50)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 Luke 6:27* ¶ “But I say to you who hear, love your enemies, do good to those who hate you,</a:t>
            </a:r>
          </a:p>
          <a:p>
            <a:pPr/>
            <a:r>
              <a:t> 28* bless those who curse you, pray for those who mistreat you.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p:nvPr>
            <p:ph type="title"/>
          </p:nvPr>
        </p:nvSpPr>
        <p:spPr>
          <a:xfrm>
            <a:off x="1535305" y="124048"/>
            <a:ext cx="11469495" cy="735435"/>
          </a:xfrm>
          <a:prstGeom prst="rect">
            <a:avLst/>
          </a:prstGeom>
        </p:spPr>
        <p:txBody>
          <a:bodyPr/>
          <a:lstStyle>
            <a:lvl1pPr>
              <a:defRPr sz="4400"/>
            </a:lvl1pPr>
          </a:lstStyle>
          <a:p>
            <a:pPr/>
            <a:r>
              <a:t>Title Text</a:t>
            </a:r>
          </a:p>
        </p:txBody>
      </p:sp>
      <p:sp>
        <p:nvSpPr>
          <p:cNvPr id="14"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1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16"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47" sz="2100">
                <a:solidFill>
                  <a:srgbClr val="FFFFFF"/>
                </a:solidFill>
                <a:latin typeface="Goudy Old Style"/>
                <a:ea typeface="Goudy Old Style"/>
                <a:cs typeface="Goudy Old Style"/>
                <a:sym typeface="Goudy Old Style"/>
              </a:defRPr>
            </a:pPr>
            <a:r>
              <a:t>GENESIS</a:t>
            </a:r>
          </a:p>
          <a:p>
            <a:pPr defTabSz="457200">
              <a:defRPr b="1" cap="all" spc="147" sz="2100">
                <a:solidFill>
                  <a:srgbClr val="FFFFFF"/>
                </a:solidFill>
                <a:latin typeface="Goudy Old Style"/>
                <a:ea typeface="Goudy Old Style"/>
                <a:cs typeface="Goudy Old Style"/>
                <a:sym typeface="Goudy Old Style"/>
              </a:defRPr>
            </a:pPr>
            <a:r>
              <a:t>45-50</a:t>
            </a:r>
          </a:p>
        </p:txBody>
      </p:sp>
      <p:sp>
        <p:nvSpPr>
          <p:cNvPr id="17" name="Resilience in Difficult Times"/>
          <p:cNvSpPr txBox="1"/>
          <p:nvPr/>
        </p:nvSpPr>
        <p:spPr>
          <a:xfrm>
            <a:off x="0" y="5882080"/>
            <a:ext cx="1497013"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2700">
                <a:solidFill>
                  <a:srgbClr val="DCDEE0"/>
                </a:solidFill>
                <a:latin typeface="Gill Sans"/>
                <a:ea typeface="Gill Sans"/>
                <a:cs typeface="Gill Sans"/>
                <a:sym typeface="Gill Sans"/>
              </a:defRPr>
            </a:lvl1pPr>
          </a:lstStyle>
          <a:p>
            <a:pPr/>
            <a:r>
              <a:t>Resilience in Difficult Times</a:t>
            </a:r>
          </a:p>
        </p:txBody>
      </p:sp>
      <p:sp>
        <p:nvSpPr>
          <p:cNvPr id="18"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33" name="Title Text"/>
          <p:cNvSpPr txBox="1"/>
          <p:nvPr>
            <p:ph type="title"/>
          </p:nvPr>
        </p:nvSpPr>
        <p:spPr>
          <a:xfrm>
            <a:off x="1270000" y="1638300"/>
            <a:ext cx="10464800" cy="3302000"/>
          </a:xfrm>
          <a:prstGeom prst="rect">
            <a:avLst/>
          </a:prstGeom>
        </p:spPr>
        <p:txBody>
          <a:bodyPr anchor="b"/>
          <a:lstStyle/>
          <a:p>
            <a:pPr/>
            <a:r>
              <a:t>Title Text</a:t>
            </a:r>
          </a:p>
        </p:txBody>
      </p:sp>
      <p:sp>
        <p:nvSpPr>
          <p:cNvPr id="34"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45" name="Resilience in Difficult Times"/>
          <p:cNvSpPr txBox="1"/>
          <p:nvPr/>
        </p:nvSpPr>
        <p:spPr>
          <a:xfrm>
            <a:off x="250543" y="5666863"/>
            <a:ext cx="12503713"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Resilience in Difficult Times</a:t>
            </a:r>
          </a:p>
        </p:txBody>
      </p:sp>
      <p:sp>
        <p:nvSpPr>
          <p:cNvPr id="46"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47" name="NASB"/>
          <p:cNvSpPr txBox="1"/>
          <p:nvPr/>
        </p:nvSpPr>
        <p:spPr>
          <a:xfrm>
            <a:off x="-1448098" y="8991600"/>
            <a:ext cx="4406901" cy="762000"/>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200">
                <a:solidFill>
                  <a:srgbClr val="FFFFFF"/>
                </a:solidFill>
                <a:latin typeface="Goudy Old Style"/>
                <a:ea typeface="Goudy Old Style"/>
                <a:cs typeface="Goudy Old Style"/>
                <a:sym typeface="Goudy Old Style"/>
              </a:defRPr>
            </a:lvl1pPr>
          </a:lstStyle>
          <a:p>
            <a:pPr/>
            <a:r>
              <a:t>NASB</a:t>
            </a:r>
          </a:p>
        </p:txBody>
      </p:sp>
      <p:sp>
        <p:nvSpPr>
          <p:cNvPr id="48" name="45-50"/>
          <p:cNvSpPr txBox="1"/>
          <p:nvPr/>
        </p:nvSpPr>
        <p:spPr>
          <a:xfrm>
            <a:off x="2151831" y="2133548"/>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45-50</a:t>
            </a:r>
          </a:p>
        </p:txBody>
      </p:sp>
      <p:sp>
        <p:nvSpPr>
          <p:cNvPr id="49" name="Joseph’s Life at the Best"/>
          <p:cNvSpPr txBox="1"/>
          <p:nvPr/>
        </p:nvSpPr>
        <p:spPr>
          <a:xfrm>
            <a:off x="1564130" y="7384237"/>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Joseph’s Life at the Best</a:t>
            </a:r>
          </a:p>
        </p:txBody>
      </p:sp>
      <p:grpSp>
        <p:nvGrpSpPr>
          <p:cNvPr id="53" name="Group"/>
          <p:cNvGrpSpPr/>
          <p:nvPr/>
        </p:nvGrpSpPr>
        <p:grpSpPr>
          <a:xfrm>
            <a:off x="1095692" y="176453"/>
            <a:ext cx="10813416" cy="708931"/>
            <a:chOff x="0" y="0"/>
            <a:chExt cx="10813414" cy="708930"/>
          </a:xfrm>
        </p:grpSpPr>
        <p:sp>
          <p:nvSpPr>
            <p:cNvPr id="50"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latin typeface="Goudy Old Style"/>
                  <a:ea typeface="Goudy Old Style"/>
                  <a:cs typeface="Goudy Old Style"/>
                  <a:sym typeface="Goudy Old Style"/>
                </a:defRPr>
              </a:lvl1pPr>
            </a:lstStyle>
            <a:p>
              <a:pPr/>
              <a:r>
                <a:t>The Book of Foundations</a:t>
              </a:r>
            </a:p>
          </p:txBody>
        </p:sp>
        <p:sp>
          <p:nvSpPr>
            <p:cNvPr id="51"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52"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fade" transition="in">
                                      <p:cBhvr>
                                        <p:cTn id="7" dur="3250"/>
                                        <p:tgtEl>
                                          <p:spTgt spid="45"/>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49"/>
                                        </p:tgtEl>
                                        <p:attrNameLst>
                                          <p:attrName>style.visibility</p:attrName>
                                        </p:attrNameLst>
                                      </p:cBhvr>
                                      <p:to>
                                        <p:strVal val="visible"/>
                                      </p:to>
                                    </p:set>
                                    <p:animEffect filter="fade" transition="in">
                                      <p:cBhvr>
                                        <p:cTn id="11" dur="325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1"/>
      <p:bldP build="whole" bldLvl="1" animBg="1" rev="0" advAuto="0" spid="49"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1) Responding to Abusers (Genesis 45:4-5)"/>
          <p:cNvSpPr txBox="1"/>
          <p:nvPr>
            <p:ph type="title"/>
          </p:nvPr>
        </p:nvSpPr>
        <p:spPr>
          <a:xfrm>
            <a:off x="1535305" y="124048"/>
            <a:ext cx="10802552" cy="735435"/>
          </a:xfrm>
          <a:prstGeom prst="rect">
            <a:avLst/>
          </a:prstGeom>
        </p:spPr>
        <p:txBody>
          <a:bodyPr/>
          <a:lstStyle/>
          <a:p>
            <a:pPr/>
            <a:r>
              <a:t>1) Responding to Abusers (</a:t>
            </a:r>
            <a:r>
              <a:t>Genesis 45:4-5)</a:t>
            </a:r>
          </a:p>
        </p:txBody>
      </p:sp>
      <p:grpSp>
        <p:nvGrpSpPr>
          <p:cNvPr id="118" name="Group"/>
          <p:cNvGrpSpPr/>
          <p:nvPr/>
        </p:nvGrpSpPr>
        <p:grpSpPr>
          <a:xfrm>
            <a:off x="1728272" y="1153913"/>
            <a:ext cx="11109238" cy="3142292"/>
            <a:chOff x="0" y="0"/>
            <a:chExt cx="11109236" cy="3142290"/>
          </a:xfrm>
        </p:grpSpPr>
        <p:sp>
          <p:nvSpPr>
            <p:cNvPr id="116" name="Rectangle"/>
            <p:cNvSpPr/>
            <p:nvPr/>
          </p:nvSpPr>
          <p:spPr>
            <a:xfrm>
              <a:off x="0" y="0"/>
              <a:ext cx="11109237" cy="3142291"/>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17" name="“Then Joseph said to his brothers, “Please come closer to me.” And they came closer. And he said, “I am your brother Joseph, whom you sold into Egypt. And now do not be grieved or angry with yourselves, because you sold me here; for God sent me before you to preserve life” (Gen 45:4-5)."/>
            <p:cNvSpPr txBox="1"/>
            <p:nvPr/>
          </p:nvSpPr>
          <p:spPr>
            <a:xfrm>
              <a:off x="114727" y="112491"/>
              <a:ext cx="10838024" cy="2827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just">
                <a:lnSpc>
                  <a:spcPct val="120000"/>
                </a:lnSpc>
                <a:spcBef>
                  <a:spcPts val="800"/>
                </a:spcBef>
                <a:defRPr sz="3100"/>
              </a:lvl1pPr>
            </a:lstStyle>
            <a:p>
              <a:pPr/>
              <a:r>
                <a:t>“Then Joseph said to his brothers, “Please come closer to me.” And they came closer. And he said, “I am your brother Joseph, whom you sold into Egypt. And now do not be grieved or angry with yourselves, because you sold me here; for God sent me before you to preserve life” (Gen 45:4-5).</a:t>
              </a:r>
            </a:p>
          </p:txBody>
        </p:sp>
      </p:grpSp>
      <p:sp>
        <p:nvSpPr>
          <p:cNvPr id="119" name="Joseph leaks out the secret…"/>
          <p:cNvSpPr txBox="1"/>
          <p:nvPr/>
        </p:nvSpPr>
        <p:spPr>
          <a:xfrm>
            <a:off x="2137906" y="4627815"/>
            <a:ext cx="10699604" cy="30226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2700"/>
              </a:spcBef>
              <a:buSzPct val="75000"/>
              <a:buChar char="•"/>
              <a:defRPr sz="3700"/>
            </a:pPr>
            <a:r>
              <a:t>Joseph leaks out the secret</a:t>
            </a:r>
          </a:p>
          <a:p>
            <a:pPr marL="444499" indent="-444499" algn="l">
              <a:spcBef>
                <a:spcPts val="2700"/>
              </a:spcBef>
              <a:buSzPct val="75000"/>
              <a:buChar char="•"/>
              <a:defRPr sz="3700"/>
            </a:pPr>
            <a:r>
              <a:t>Joseph withholds </a:t>
            </a:r>
            <a:r>
              <a:rPr b="1" u="sng">
                <a:solidFill>
                  <a:schemeClr val="accent5"/>
                </a:solidFill>
                <a:latin typeface="Helvetica"/>
                <a:ea typeface="Helvetica"/>
                <a:cs typeface="Helvetica"/>
                <a:sym typeface="Helvetica"/>
              </a:rPr>
              <a:t>revenge</a:t>
            </a:r>
          </a:p>
          <a:p>
            <a:pPr marL="444499" indent="-444499" algn="l">
              <a:spcBef>
                <a:spcPts val="2700"/>
              </a:spcBef>
              <a:buSzPct val="75000"/>
              <a:buChar char="•"/>
              <a:defRPr sz="3700"/>
            </a:pPr>
            <a:r>
              <a:t>Joseph sends signs of genuine peace by mentioning God’s greater purpose</a:t>
            </a:r>
          </a:p>
        </p:txBody>
      </p:sp>
      <p:sp>
        <p:nvSpPr>
          <p:cNvPr id="120" name="Freely forgiving is forgiving even if they do not ask."/>
          <p:cNvSpPr txBox="1"/>
          <p:nvPr/>
        </p:nvSpPr>
        <p:spPr>
          <a:xfrm>
            <a:off x="2418990" y="7982027"/>
            <a:ext cx="9867393" cy="1672337"/>
          </a:xfrm>
          <a:prstGeom prst="rect">
            <a:avLst/>
          </a:prstGeom>
          <a:ln w="12700">
            <a:miter lim="400000"/>
          </a:ln>
          <a:effectLst>
            <a:outerShdw sx="100000" sy="100000" kx="0" ky="0" algn="b" rotWithShape="0" blurRad="152400" dist="88900" dir="2700000">
              <a:srgbClr val="000000">
                <a:alpha val="75000"/>
              </a:srgbClr>
            </a:outerShdw>
          </a:effectLst>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5400">
                <a:latin typeface="Gill Sans"/>
                <a:ea typeface="Gill Sans"/>
                <a:cs typeface="Gill Sans"/>
                <a:sym typeface="Gill Sans"/>
              </a:defRPr>
            </a:lvl1pPr>
          </a:lstStyle>
          <a:p>
            <a:pPr/>
            <a:r>
              <a:t>Freely forgiving is forgiving even if they do not ask.</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18"/>
                                        </p:tgtEl>
                                        <p:attrNameLst>
                                          <p:attrName>style.visibility</p:attrName>
                                        </p:attrNameLst>
                                      </p:cBhvr>
                                      <p:to>
                                        <p:strVal val="visible"/>
                                      </p:to>
                                    </p:set>
                                    <p:anim calcmode="lin" valueType="num">
                                      <p:cBhvr>
                                        <p:cTn id="7" dur="1000" fill="hold"/>
                                        <p:tgtEl>
                                          <p:spTgt spid="118"/>
                                        </p:tgtEl>
                                        <p:attrNameLst>
                                          <p:attrName>ppt_w</p:attrName>
                                        </p:attrNameLst>
                                      </p:cBhvr>
                                      <p:tavLst>
                                        <p:tav tm="0">
                                          <p:val>
                                            <p:fltVal val="0"/>
                                          </p:val>
                                        </p:tav>
                                        <p:tav tm="100000">
                                          <p:val>
                                            <p:strVal val="#ppt_w"/>
                                          </p:val>
                                        </p:tav>
                                      </p:tavLst>
                                    </p:anim>
                                    <p:anim calcmode="lin" valueType="num">
                                      <p:cBhvr>
                                        <p:cTn id="8" dur="1000" fill="hold"/>
                                        <p:tgtEl>
                                          <p:spTgt spid="118"/>
                                        </p:tgtEl>
                                        <p:attrNameLst>
                                          <p:attrName>ppt_h</p:attrName>
                                        </p:attrNameLst>
                                      </p:cBhvr>
                                      <p:tavLst>
                                        <p:tav tm="0">
                                          <p:val>
                                            <p:fltVal val="0"/>
                                          </p:val>
                                        </p:tav>
                                        <p:tav tm="100000">
                                          <p:val>
                                            <p:strVal val="#ppt_h"/>
                                          </p:val>
                                        </p:tav>
                                      </p:tavLst>
                                    </p:anim>
                                    <p:anim calcmode="lin" valueType="num">
                                      <p:cBhvr>
                                        <p:cTn id="9" dur="10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19">
                                            <p:bg/>
                                          </p:spTgt>
                                        </p:tgtEl>
                                        <p:attrNameLst>
                                          <p:attrName>style.visibility</p:attrName>
                                        </p:attrNameLst>
                                      </p:cBhvr>
                                      <p:to>
                                        <p:strVal val="visible"/>
                                      </p:to>
                                    </p:set>
                                    <p:anim calcmode="lin" valueType="num">
                                      <p:cBhvr>
                                        <p:cTn id="15" dur="2000" fill="hold"/>
                                        <p:tgtEl>
                                          <p:spTgt spid="119">
                                            <p:bg/>
                                          </p:spTgt>
                                        </p:tgtEl>
                                        <p:attrNameLst>
                                          <p:attrName>ppt_x</p:attrName>
                                        </p:attrNameLst>
                                      </p:cBhvr>
                                      <p:tavLst>
                                        <p:tav tm="0">
                                          <p:val>
                                            <p:strVal val="#ppt_x"/>
                                          </p:val>
                                        </p:tav>
                                        <p:tav tm="100000">
                                          <p:val>
                                            <p:strVal val="#ppt_x"/>
                                          </p:val>
                                        </p:tav>
                                      </p:tavLst>
                                    </p:anim>
                                    <p:anim calcmode="lin" valueType="num">
                                      <p:cBhvr>
                                        <p:cTn id="16" dur="2000" fill="hold"/>
                                        <p:tgtEl>
                                          <p:spTgt spid="119">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19">
                                            <p:txEl>
                                              <p:pRg st="0" end="0"/>
                                            </p:txEl>
                                          </p:spTgt>
                                        </p:tgtEl>
                                        <p:attrNameLst>
                                          <p:attrName>style.visibility</p:attrName>
                                        </p:attrNameLst>
                                      </p:cBhvr>
                                      <p:to>
                                        <p:strVal val="visible"/>
                                      </p:to>
                                    </p:set>
                                    <p:anim calcmode="lin" valueType="num">
                                      <p:cBhvr>
                                        <p:cTn id="19" dur="20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119">
                                            <p:txEl>
                                              <p:pRg st="1" end="1"/>
                                            </p:txEl>
                                          </p:spTgt>
                                        </p:tgtEl>
                                        <p:attrNameLst>
                                          <p:attrName>style.visibility</p:attrName>
                                        </p:attrNameLst>
                                      </p:cBhvr>
                                      <p:to>
                                        <p:strVal val="visible"/>
                                      </p:to>
                                    </p:set>
                                    <p:anim calcmode="lin" valueType="num">
                                      <p:cBhvr>
                                        <p:cTn id="25" dur="2000" fill="hold"/>
                                        <p:tgtEl>
                                          <p:spTgt spid="119">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2" fill="hold">
                                  <p:stCondLst>
                                    <p:cond delay="0"/>
                                  </p:stCondLst>
                                  <p:iterate type="el" backwards="0">
                                    <p:tmAbs val="0"/>
                                  </p:iterate>
                                  <p:childTnLst>
                                    <p:set>
                                      <p:cBhvr>
                                        <p:cTn id="30" fill="hold"/>
                                        <p:tgtEl>
                                          <p:spTgt spid="119">
                                            <p:txEl>
                                              <p:pRg st="2" end="2"/>
                                            </p:txEl>
                                          </p:spTgt>
                                        </p:tgtEl>
                                        <p:attrNameLst>
                                          <p:attrName>style.visibility</p:attrName>
                                        </p:attrNameLst>
                                      </p:cBhvr>
                                      <p:to>
                                        <p:strVal val="visible"/>
                                      </p:to>
                                    </p:set>
                                    <p:anim calcmode="lin" valueType="num">
                                      <p:cBhvr>
                                        <p:cTn id="31" dur="200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Class="entr" nodeType="afterEffect" presetSubtype="8" presetID="22" grpId="3" fill="hold">
                                  <p:stCondLst>
                                    <p:cond delay="0"/>
                                  </p:stCondLst>
                                  <p:iterate type="el" backwards="0">
                                    <p:tmAbs val="0"/>
                                  </p:iterate>
                                  <p:childTnLst>
                                    <p:set>
                                      <p:cBhvr>
                                        <p:cTn id="35" fill="hold"/>
                                        <p:tgtEl>
                                          <p:spTgt spid="120"/>
                                        </p:tgtEl>
                                        <p:attrNameLst>
                                          <p:attrName>style.visibility</p:attrName>
                                        </p:attrNameLst>
                                      </p:cBhvr>
                                      <p:to>
                                        <p:strVal val="visible"/>
                                      </p:to>
                                    </p:set>
                                    <p:animEffect filter="wipe(left)" transition="in">
                                      <p:cBhvr>
                                        <p:cTn id="36" dur="2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9" grpId="2"/>
      <p:bldP build="whole" bldLvl="1" animBg="1" rev="0" advAuto="0" spid="118" grpId="1"/>
      <p:bldP build="whole" bldLvl="1" animBg="1" rev="0" advAuto="0" spid="120"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2) Lessons From the Past (Genesis 45:26-27)"/>
          <p:cNvSpPr txBox="1"/>
          <p:nvPr>
            <p:ph type="title"/>
          </p:nvPr>
        </p:nvSpPr>
        <p:spPr>
          <a:xfrm>
            <a:off x="1535305" y="124048"/>
            <a:ext cx="10802552" cy="735435"/>
          </a:xfrm>
          <a:prstGeom prst="rect">
            <a:avLst/>
          </a:prstGeom>
        </p:spPr>
        <p:txBody>
          <a:bodyPr/>
          <a:lstStyle/>
          <a:p>
            <a:pPr/>
            <a:r>
              <a:t>2) Lessons From the Past (</a:t>
            </a:r>
            <a:r>
              <a:t>Genesis 45:26-27)</a:t>
            </a:r>
          </a:p>
        </p:txBody>
      </p:sp>
      <p:grpSp>
        <p:nvGrpSpPr>
          <p:cNvPr id="125" name="Group"/>
          <p:cNvGrpSpPr/>
          <p:nvPr/>
        </p:nvGrpSpPr>
        <p:grpSpPr>
          <a:xfrm>
            <a:off x="1728272" y="1153913"/>
            <a:ext cx="11109238" cy="3682392"/>
            <a:chOff x="0" y="0"/>
            <a:chExt cx="11109236" cy="3682391"/>
          </a:xfrm>
        </p:grpSpPr>
        <p:sp>
          <p:nvSpPr>
            <p:cNvPr id="123" name="Rectangle"/>
            <p:cNvSpPr/>
            <p:nvPr/>
          </p:nvSpPr>
          <p:spPr>
            <a:xfrm>
              <a:off x="0" y="0"/>
              <a:ext cx="11109237" cy="3682392"/>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4" name="“And they told him, saying, “Joseph is still alive, and indeed he is ruler over all the land of Egypt.” But he was stunned, for he did not believe them. When they told him all the words of Joseph that he had spoken to them, and when he saw the wagons that Joseph had sent to carry him, the spirit of their father Jacob revived” (Genesis 45:26-27)."/>
            <p:cNvSpPr txBox="1"/>
            <p:nvPr/>
          </p:nvSpPr>
          <p:spPr>
            <a:xfrm>
              <a:off x="114727" y="112491"/>
              <a:ext cx="10838024" cy="3390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just">
                <a:lnSpc>
                  <a:spcPct val="120000"/>
                </a:lnSpc>
                <a:spcBef>
                  <a:spcPts val="800"/>
                </a:spcBef>
                <a:defRPr sz="3100"/>
              </a:lvl1pPr>
            </a:lstStyle>
            <a:p>
              <a:pPr/>
              <a:r>
                <a:t>“And they told him, saying, “Joseph is still alive, and indeed he is ruler over all the land of Egypt.” But he was stunned, for he did not believe them. When they told him all the words of Joseph that he had spoken to them, and when he saw the wagons that Joseph had sent to carry him, the spirit of their father Jacob revived” (Genesis 45:26-27).</a:t>
              </a:r>
            </a:p>
          </p:txBody>
        </p:sp>
      </p:grpSp>
      <p:sp>
        <p:nvSpPr>
          <p:cNvPr id="126" name="Jacob was incredulous until he saw the wagons…"/>
          <p:cNvSpPr txBox="1"/>
          <p:nvPr/>
        </p:nvSpPr>
        <p:spPr>
          <a:xfrm>
            <a:off x="1933089" y="5361380"/>
            <a:ext cx="10699604" cy="27178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3700"/>
              </a:spcBef>
              <a:buSzPct val="75000"/>
              <a:buChar char="•"/>
              <a:defRPr sz="3700"/>
            </a:pPr>
            <a:r>
              <a:t>Jacob was incredulous until he saw the </a:t>
            </a:r>
            <a:r>
              <a:rPr b="1" u="sng">
                <a:solidFill>
                  <a:schemeClr val="accent5"/>
                </a:solidFill>
                <a:latin typeface="Helvetica"/>
                <a:ea typeface="Helvetica"/>
                <a:cs typeface="Helvetica"/>
                <a:sym typeface="Helvetica"/>
              </a:rPr>
              <a:t>wagons</a:t>
            </a:r>
          </a:p>
          <a:p>
            <a:pPr marL="444499" indent="-444499" algn="l">
              <a:spcBef>
                <a:spcPts val="3700"/>
              </a:spcBef>
              <a:buSzPct val="75000"/>
              <a:buChar char="•"/>
              <a:defRPr sz="3700"/>
            </a:pPr>
            <a:r>
              <a:t>Jacob finally learned the pain of deceit</a:t>
            </a:r>
          </a:p>
          <a:p>
            <a:pPr marL="444499" indent="-444499" algn="l">
              <a:spcBef>
                <a:spcPts val="3700"/>
              </a:spcBef>
              <a:buSzPct val="75000"/>
              <a:buChar char="•"/>
              <a:defRPr sz="3700"/>
            </a:pPr>
            <a:r>
              <a:t>Some memories are never forgotten</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2500" fill="hold"/>
                                        <p:tgtEl>
                                          <p:spTgt spid="125"/>
                                        </p:tgtEl>
                                        <p:attrNameLst>
                                          <p:attrName>ppt_w</p:attrName>
                                        </p:attrNameLst>
                                      </p:cBhvr>
                                      <p:tavLst>
                                        <p:tav tm="0">
                                          <p:val>
                                            <p:fltVal val="0"/>
                                          </p:val>
                                        </p:tav>
                                        <p:tav tm="100000">
                                          <p:val>
                                            <p:strVal val="#ppt_w"/>
                                          </p:val>
                                        </p:tav>
                                      </p:tavLst>
                                    </p:anim>
                                    <p:anim calcmode="lin" valueType="num">
                                      <p:cBhvr>
                                        <p:cTn id="8" dur="2500" fill="hold"/>
                                        <p:tgtEl>
                                          <p:spTgt spid="125"/>
                                        </p:tgtEl>
                                        <p:attrNameLst>
                                          <p:attrName>ppt_h</p:attrName>
                                        </p:attrNameLst>
                                      </p:cBhvr>
                                      <p:tavLst>
                                        <p:tav tm="0">
                                          <p:val>
                                            <p:fltVal val="0"/>
                                          </p:val>
                                        </p:tav>
                                        <p:tav tm="100000">
                                          <p:val>
                                            <p:strVal val="#ppt_h"/>
                                          </p:val>
                                        </p:tav>
                                      </p:tavLst>
                                    </p:anim>
                                    <p:anim calcmode="lin" valueType="num">
                                      <p:cBhvr>
                                        <p:cTn id="9" dur="25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10" dur="2500" fill="hold"/>
                                        <p:tgtEl>
                                          <p:spTgt spid="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26">
                                            <p:bg/>
                                          </p:spTgt>
                                        </p:tgtEl>
                                        <p:attrNameLst>
                                          <p:attrName>style.visibility</p:attrName>
                                        </p:attrNameLst>
                                      </p:cBhvr>
                                      <p:to>
                                        <p:strVal val="visible"/>
                                      </p:to>
                                    </p:set>
                                    <p:anim calcmode="lin" valueType="num">
                                      <p:cBhvr>
                                        <p:cTn id="15" dur="2000" fill="hold"/>
                                        <p:tgtEl>
                                          <p:spTgt spid="126">
                                            <p:bg/>
                                          </p:spTgt>
                                        </p:tgtEl>
                                        <p:attrNameLst>
                                          <p:attrName>ppt_x</p:attrName>
                                        </p:attrNameLst>
                                      </p:cBhvr>
                                      <p:tavLst>
                                        <p:tav tm="0">
                                          <p:val>
                                            <p:strVal val="#ppt_x"/>
                                          </p:val>
                                        </p:tav>
                                        <p:tav tm="100000">
                                          <p:val>
                                            <p:strVal val="#ppt_x"/>
                                          </p:val>
                                        </p:tav>
                                      </p:tavLst>
                                    </p:anim>
                                    <p:anim calcmode="lin" valueType="num">
                                      <p:cBhvr>
                                        <p:cTn id="16" dur="2000" fill="hold"/>
                                        <p:tgtEl>
                                          <p:spTgt spid="126">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26">
                                            <p:txEl>
                                              <p:pRg st="0" end="0"/>
                                            </p:txEl>
                                          </p:spTgt>
                                        </p:tgtEl>
                                        <p:attrNameLst>
                                          <p:attrName>style.visibility</p:attrName>
                                        </p:attrNameLst>
                                      </p:cBhvr>
                                      <p:to>
                                        <p:strVal val="visible"/>
                                      </p:to>
                                    </p:set>
                                    <p:anim calcmode="lin" valueType="num">
                                      <p:cBhvr>
                                        <p:cTn id="19" dur="2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126">
                                            <p:txEl>
                                              <p:pRg st="1" end="1"/>
                                            </p:txEl>
                                          </p:spTgt>
                                        </p:tgtEl>
                                        <p:attrNameLst>
                                          <p:attrName>style.visibility</p:attrName>
                                        </p:attrNameLst>
                                      </p:cBhvr>
                                      <p:to>
                                        <p:strVal val="visible"/>
                                      </p:to>
                                    </p:set>
                                    <p:anim calcmode="lin" valueType="num">
                                      <p:cBhvr>
                                        <p:cTn id="25" dur="20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2" fill="hold">
                                  <p:stCondLst>
                                    <p:cond delay="0"/>
                                  </p:stCondLst>
                                  <p:iterate type="el" backwards="0">
                                    <p:tmAbs val="0"/>
                                  </p:iterate>
                                  <p:childTnLst>
                                    <p:set>
                                      <p:cBhvr>
                                        <p:cTn id="30" fill="hold"/>
                                        <p:tgtEl>
                                          <p:spTgt spid="126">
                                            <p:txEl>
                                              <p:pRg st="2" end="2"/>
                                            </p:txEl>
                                          </p:spTgt>
                                        </p:tgtEl>
                                        <p:attrNameLst>
                                          <p:attrName>style.visibility</p:attrName>
                                        </p:attrNameLst>
                                      </p:cBhvr>
                                      <p:to>
                                        <p:strVal val="visible"/>
                                      </p:to>
                                    </p:set>
                                    <p:anim calcmode="lin" valueType="num">
                                      <p:cBhvr>
                                        <p:cTn id="31" dur="20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P build="p" bldLvl="5" animBg="1" rev="0" advAuto="0" spid="126"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3) Work Through Disappointment (Genesis 46:1-4)"/>
          <p:cNvSpPr txBox="1"/>
          <p:nvPr>
            <p:ph type="title"/>
          </p:nvPr>
        </p:nvSpPr>
        <p:spPr>
          <a:xfrm>
            <a:off x="1535305" y="124048"/>
            <a:ext cx="10802552" cy="735435"/>
          </a:xfrm>
          <a:prstGeom prst="rect">
            <a:avLst/>
          </a:prstGeom>
        </p:spPr>
        <p:txBody>
          <a:bodyPr/>
          <a:lstStyle/>
          <a:p>
            <a:pPr defTabSz="549148">
              <a:defRPr sz="4136"/>
            </a:pPr>
            <a:r>
              <a:t>3) Work Through Disappointment (</a:t>
            </a:r>
            <a:r>
              <a:t>Genesis 46:1-4)</a:t>
            </a:r>
          </a:p>
        </p:txBody>
      </p:sp>
      <p:grpSp>
        <p:nvGrpSpPr>
          <p:cNvPr id="131" name="Group"/>
          <p:cNvGrpSpPr/>
          <p:nvPr/>
        </p:nvGrpSpPr>
        <p:grpSpPr>
          <a:xfrm>
            <a:off x="1728272" y="1153913"/>
            <a:ext cx="11109238" cy="4010396"/>
            <a:chOff x="0" y="0"/>
            <a:chExt cx="11109236" cy="4010394"/>
          </a:xfrm>
        </p:grpSpPr>
        <p:sp>
          <p:nvSpPr>
            <p:cNvPr id="129" name="Rectangle"/>
            <p:cNvSpPr/>
            <p:nvPr/>
          </p:nvSpPr>
          <p:spPr>
            <a:xfrm>
              <a:off x="0" y="0"/>
              <a:ext cx="11109237" cy="4010395"/>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30" name="“So Israel set out with all that he had, and came to Beersheba, and offered sacrifices to the God of his father Isaac. And God spoke to Israel in visions of the night and said, “Jacob, Jacob.” And he said, “Here I am.” And He said, “I am God, the God of your father; do not be afraid to go down to Egypt, for I will make you a great nation there. “I will go down with you to Egypt, and I will also surely bring you up again; and Joseph will close your eyes” (Gen 46:1-4)."/>
            <p:cNvSpPr txBox="1"/>
            <p:nvPr/>
          </p:nvSpPr>
          <p:spPr>
            <a:xfrm>
              <a:off x="135606" y="74797"/>
              <a:ext cx="10838024" cy="386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just">
                <a:spcBef>
                  <a:spcPts val="800"/>
                </a:spcBef>
                <a:defRPr sz="3100"/>
              </a:lvl1pPr>
            </a:lstStyle>
            <a:p>
              <a:pPr/>
              <a:r>
                <a:t>“So Israel set out with all that he had, and came to Beersheba, and offered sacrifices to the God of his father Isaac. And God spoke to Israel in visions of the night and said, “Jacob, Jacob.” And he said, “Here I am.” And He said, “I am God, the God of your father; do not be afraid to go down to Egypt, for I will make you a great nation there. “I will go down with you to Egypt, and I will also surely bring you up again; and Joseph will close your eyes” (Gen 46:1-4).</a:t>
              </a:r>
            </a:p>
          </p:txBody>
        </p:sp>
      </p:grpSp>
      <p:sp>
        <p:nvSpPr>
          <p:cNvPr id="132" name="Israel (Jacob) returned to God…"/>
          <p:cNvSpPr txBox="1"/>
          <p:nvPr/>
        </p:nvSpPr>
        <p:spPr>
          <a:xfrm>
            <a:off x="1933089" y="5361380"/>
            <a:ext cx="11071711" cy="40005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2900"/>
              </a:spcBef>
              <a:buSzPct val="75000"/>
              <a:buChar char="•"/>
              <a:defRPr sz="3700"/>
            </a:pPr>
            <a:r>
              <a:t>Israel (Jacob) returned to </a:t>
            </a:r>
            <a:r>
              <a:rPr b="1" u="sng">
                <a:solidFill>
                  <a:schemeClr val="accent5"/>
                </a:solidFill>
                <a:latin typeface="Helvetica"/>
                <a:ea typeface="Helvetica"/>
                <a:cs typeface="Helvetica"/>
                <a:sym typeface="Helvetica"/>
              </a:rPr>
              <a:t>God</a:t>
            </a:r>
          </a:p>
          <a:p>
            <a:pPr marL="444499" indent="-444499" algn="l">
              <a:spcBef>
                <a:spcPts val="2900"/>
              </a:spcBef>
              <a:buSzPct val="75000"/>
              <a:buChar char="•"/>
              <a:defRPr sz="3700"/>
            </a:pPr>
            <a:r>
              <a:t>Beersheba was Abraham’s worship place</a:t>
            </a:r>
          </a:p>
          <a:p>
            <a:pPr marL="444499" indent="-444499" algn="l">
              <a:spcBef>
                <a:spcPts val="2900"/>
              </a:spcBef>
              <a:buSzPct val="75000"/>
              <a:buChar char="•"/>
              <a:defRPr sz="3700"/>
            </a:pPr>
            <a:r>
              <a:t>Why does it take so long to return to God?</a:t>
            </a:r>
          </a:p>
          <a:p>
            <a:pPr marL="444499" indent="-444499" algn="l">
              <a:spcBef>
                <a:spcPts val="2900"/>
              </a:spcBef>
              <a:buSzPct val="75000"/>
              <a:buChar char="•"/>
              <a:defRPr sz="3700"/>
            </a:pPr>
            <a:r>
              <a:t>God was always close by, and Jacob could have trusted God with Joseph and God’s promises.</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31"/>
                                        </p:tgtEl>
                                        <p:attrNameLst>
                                          <p:attrName>style.visibility</p:attrName>
                                        </p:attrNameLst>
                                      </p:cBhvr>
                                      <p:to>
                                        <p:strVal val="visible"/>
                                      </p:to>
                                    </p:set>
                                    <p:anim calcmode="lin" valueType="num">
                                      <p:cBhvr>
                                        <p:cTn id="7" dur="2250" fill="hold"/>
                                        <p:tgtEl>
                                          <p:spTgt spid="131"/>
                                        </p:tgtEl>
                                        <p:attrNameLst>
                                          <p:attrName>ppt_w</p:attrName>
                                        </p:attrNameLst>
                                      </p:cBhvr>
                                      <p:tavLst>
                                        <p:tav tm="0">
                                          <p:val>
                                            <p:fltVal val="0"/>
                                          </p:val>
                                        </p:tav>
                                        <p:tav tm="100000">
                                          <p:val>
                                            <p:strVal val="#ppt_w"/>
                                          </p:val>
                                        </p:tav>
                                      </p:tavLst>
                                    </p:anim>
                                    <p:anim calcmode="lin" valueType="num">
                                      <p:cBhvr>
                                        <p:cTn id="8" dur="2250" fill="hold"/>
                                        <p:tgtEl>
                                          <p:spTgt spid="131"/>
                                        </p:tgtEl>
                                        <p:attrNameLst>
                                          <p:attrName>ppt_h</p:attrName>
                                        </p:attrNameLst>
                                      </p:cBhvr>
                                      <p:tavLst>
                                        <p:tav tm="0">
                                          <p:val>
                                            <p:fltVal val="0"/>
                                          </p:val>
                                        </p:tav>
                                        <p:tav tm="100000">
                                          <p:val>
                                            <p:strVal val="#ppt_h"/>
                                          </p:val>
                                        </p:tav>
                                      </p:tavLst>
                                    </p:anim>
                                    <p:anim calcmode="lin" valueType="num">
                                      <p:cBhvr>
                                        <p:cTn id="9" dur="2250" fill="hold"/>
                                        <p:tgtEl>
                                          <p:spTgt spid="131"/>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32">
                                            <p:bg/>
                                          </p:spTgt>
                                        </p:tgtEl>
                                        <p:attrNameLst>
                                          <p:attrName>style.visibility</p:attrName>
                                        </p:attrNameLst>
                                      </p:cBhvr>
                                      <p:to>
                                        <p:strVal val="visible"/>
                                      </p:to>
                                    </p:set>
                                    <p:anim calcmode="lin" valueType="num">
                                      <p:cBhvr>
                                        <p:cTn id="15" dur="2000" fill="hold"/>
                                        <p:tgtEl>
                                          <p:spTgt spid="132">
                                            <p:bg/>
                                          </p:spTgt>
                                        </p:tgtEl>
                                        <p:attrNameLst>
                                          <p:attrName>ppt_x</p:attrName>
                                        </p:attrNameLst>
                                      </p:cBhvr>
                                      <p:tavLst>
                                        <p:tav tm="0">
                                          <p:val>
                                            <p:strVal val="#ppt_x"/>
                                          </p:val>
                                        </p:tav>
                                        <p:tav tm="100000">
                                          <p:val>
                                            <p:strVal val="#ppt_x"/>
                                          </p:val>
                                        </p:tav>
                                      </p:tavLst>
                                    </p:anim>
                                    <p:anim calcmode="lin" valueType="num">
                                      <p:cBhvr>
                                        <p:cTn id="16" dur="2000" fill="hold"/>
                                        <p:tgtEl>
                                          <p:spTgt spid="132">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32">
                                            <p:txEl>
                                              <p:pRg st="0" end="0"/>
                                            </p:txEl>
                                          </p:spTgt>
                                        </p:tgtEl>
                                        <p:attrNameLst>
                                          <p:attrName>style.visibility</p:attrName>
                                        </p:attrNameLst>
                                      </p:cBhvr>
                                      <p:to>
                                        <p:strVal val="visible"/>
                                      </p:to>
                                    </p:set>
                                    <p:anim calcmode="lin" valueType="num">
                                      <p:cBhvr>
                                        <p:cTn id="19" dur="2000" fill="hold"/>
                                        <p:tgtEl>
                                          <p:spTgt spid="132">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Class="entr" nodeType="afterEffect" presetSubtype="4" presetID="2" grpId="2" fill="hold">
                                  <p:stCondLst>
                                    <p:cond delay="0"/>
                                  </p:stCondLst>
                                  <p:iterate type="el" backwards="0">
                                    <p:tmAbs val="0"/>
                                  </p:iterate>
                                  <p:childTnLst>
                                    <p:set>
                                      <p:cBhvr>
                                        <p:cTn id="23" fill="hold"/>
                                        <p:tgtEl>
                                          <p:spTgt spid="132">
                                            <p:txEl>
                                              <p:pRg st="1" end="1"/>
                                            </p:txEl>
                                          </p:spTgt>
                                        </p:tgtEl>
                                        <p:attrNameLst>
                                          <p:attrName>style.visibility</p:attrName>
                                        </p:attrNameLst>
                                      </p:cBhvr>
                                      <p:to>
                                        <p:strVal val="visible"/>
                                      </p:to>
                                    </p:set>
                                    <p:anim calcmode="lin" valueType="num">
                                      <p:cBhvr>
                                        <p:cTn id="24" dur="2000" fill="hold"/>
                                        <p:tgtEl>
                                          <p:spTgt spid="132">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 grpId="2" fill="hold">
                                  <p:stCondLst>
                                    <p:cond delay="0"/>
                                  </p:stCondLst>
                                  <p:iterate type="el" backwards="0">
                                    <p:tmAbs val="0"/>
                                  </p:iterate>
                                  <p:childTnLst>
                                    <p:set>
                                      <p:cBhvr>
                                        <p:cTn id="29" fill="hold"/>
                                        <p:tgtEl>
                                          <p:spTgt spid="132">
                                            <p:txEl>
                                              <p:pRg st="2" end="2"/>
                                            </p:txEl>
                                          </p:spTgt>
                                        </p:tgtEl>
                                        <p:attrNameLst>
                                          <p:attrName>style.visibility</p:attrName>
                                        </p:attrNameLst>
                                      </p:cBhvr>
                                      <p:to>
                                        <p:strVal val="visible"/>
                                      </p:to>
                                    </p:set>
                                    <p:anim calcmode="lin" valueType="num">
                                      <p:cBhvr>
                                        <p:cTn id="30" dur="2000" fill="hold"/>
                                        <p:tgtEl>
                                          <p:spTgt spid="132">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4" presetID="2" grpId="2" fill="hold">
                                  <p:stCondLst>
                                    <p:cond delay="0"/>
                                  </p:stCondLst>
                                  <p:iterate type="el" backwards="0">
                                    <p:tmAbs val="0"/>
                                  </p:iterate>
                                  <p:childTnLst>
                                    <p:set>
                                      <p:cBhvr>
                                        <p:cTn id="35" fill="hold"/>
                                        <p:tgtEl>
                                          <p:spTgt spid="132">
                                            <p:txEl>
                                              <p:pRg st="3" end="3"/>
                                            </p:txEl>
                                          </p:spTgt>
                                        </p:tgtEl>
                                        <p:attrNameLst>
                                          <p:attrName>style.visibility</p:attrName>
                                        </p:attrNameLst>
                                      </p:cBhvr>
                                      <p:to>
                                        <p:strVal val="visible"/>
                                      </p:to>
                                    </p:set>
                                    <p:anim calcmode="lin" valueType="num">
                                      <p:cBhvr>
                                        <p:cTn id="36" dur="2000" fill="hold"/>
                                        <p:tgtEl>
                                          <p:spTgt spid="132">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1"/>
      <p:bldP build="p" bldLvl="5" animBg="1" rev="0" advAuto="0" spid="132"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4) Seek God’s Best (Genesis 47:10-11)"/>
          <p:cNvSpPr txBox="1"/>
          <p:nvPr>
            <p:ph type="title"/>
          </p:nvPr>
        </p:nvSpPr>
        <p:spPr>
          <a:xfrm>
            <a:off x="1535305" y="124048"/>
            <a:ext cx="10802552" cy="735435"/>
          </a:xfrm>
          <a:prstGeom prst="rect">
            <a:avLst/>
          </a:prstGeom>
        </p:spPr>
        <p:txBody>
          <a:bodyPr/>
          <a:lstStyle/>
          <a:p>
            <a:pPr/>
            <a:r>
              <a:t>4) Seek God’s Best (</a:t>
            </a:r>
            <a:r>
              <a:t>Genesis 47:10-11)</a:t>
            </a:r>
          </a:p>
        </p:txBody>
      </p:sp>
      <p:grpSp>
        <p:nvGrpSpPr>
          <p:cNvPr id="137" name="Group"/>
          <p:cNvGrpSpPr/>
          <p:nvPr/>
        </p:nvGrpSpPr>
        <p:grpSpPr>
          <a:xfrm>
            <a:off x="1728272" y="1153913"/>
            <a:ext cx="11109238" cy="2922663"/>
            <a:chOff x="0" y="0"/>
            <a:chExt cx="11109236" cy="2922661"/>
          </a:xfrm>
        </p:grpSpPr>
        <p:sp>
          <p:nvSpPr>
            <p:cNvPr id="135" name="Rectangle"/>
            <p:cNvSpPr/>
            <p:nvPr/>
          </p:nvSpPr>
          <p:spPr>
            <a:xfrm>
              <a:off x="0" y="0"/>
              <a:ext cx="11109237" cy="2922662"/>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600">
                  <a:solidFill>
                    <a:srgbClr val="FFFFFF"/>
                  </a:solidFill>
                </a:defRPr>
              </a:pPr>
            </a:p>
          </p:txBody>
        </p:sp>
        <p:sp>
          <p:nvSpPr>
            <p:cNvPr id="136" name="“And Jacob blessed Pharaoh, and went out from his presence. So Joseph settled his father and his brothers, and gave them a possession in the land of Egypt, in the best of the land, in the land of Rameses, as Pharaoh had ordered” (Genesis 47:10-11)."/>
            <p:cNvSpPr txBox="1"/>
            <p:nvPr/>
          </p:nvSpPr>
          <p:spPr>
            <a:xfrm>
              <a:off x="135606" y="74797"/>
              <a:ext cx="10838024" cy="284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just">
                <a:lnSpc>
                  <a:spcPct val="110000"/>
                </a:lnSpc>
                <a:spcBef>
                  <a:spcPts val="800"/>
                </a:spcBef>
                <a:defRPr sz="3300"/>
              </a:lvl1pPr>
            </a:lstStyle>
            <a:p>
              <a:pPr/>
              <a:r>
                <a:t>“And Jacob blessed Pharaoh, and went out from his presence. So Joseph settled his father and his brothers, and gave them a possession in the land of Egypt, in the best of the land, in the land of Rameses, as Pharaoh had ordered” (Genesis 47:10-11).</a:t>
              </a:r>
            </a:p>
          </p:txBody>
        </p:sp>
      </p:grpSp>
      <p:sp>
        <p:nvSpPr>
          <p:cNvPr id="138" name="Jacob blessed Pharaoh; the greater blesses the lesser…"/>
          <p:cNvSpPr txBox="1"/>
          <p:nvPr/>
        </p:nvSpPr>
        <p:spPr>
          <a:xfrm>
            <a:off x="1728272" y="4076575"/>
            <a:ext cx="11011612" cy="39878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1800"/>
              </a:spcBef>
              <a:buSzPct val="75000"/>
              <a:buChar char="•"/>
              <a:defRPr sz="3500"/>
            </a:pPr>
            <a:r>
              <a:t>Jacob blessed Pharaoh; the greater blesses the lesser</a:t>
            </a:r>
          </a:p>
          <a:p>
            <a:pPr marL="444499" indent="-444499" algn="l">
              <a:spcBef>
                <a:spcPts val="1800"/>
              </a:spcBef>
              <a:buSzPct val="75000"/>
              <a:buChar char="•"/>
              <a:defRPr sz="3500"/>
            </a:pPr>
            <a:r>
              <a:t>God’s purposes for Jacob fulfilled by Joseph</a:t>
            </a:r>
          </a:p>
          <a:p>
            <a:pPr marL="444499" indent="-444499" algn="l">
              <a:spcBef>
                <a:spcPts val="1800"/>
              </a:spcBef>
              <a:buSzPct val="75000"/>
              <a:buChar char="•"/>
              <a:defRPr sz="3500"/>
            </a:pPr>
            <a:r>
              <a:t>“Best of land”: Israel became protected and </a:t>
            </a:r>
            <a:r>
              <a:rPr b="1" u="sng">
                <a:solidFill>
                  <a:schemeClr val="accent5"/>
                </a:solidFill>
                <a:latin typeface="Helvetica"/>
                <a:ea typeface="Helvetica"/>
                <a:cs typeface="Helvetica"/>
                <a:sym typeface="Helvetica"/>
              </a:rPr>
              <a:t>fruitful</a:t>
            </a:r>
          </a:p>
          <a:p>
            <a:pPr marL="444499" indent="-444499" algn="l">
              <a:spcBef>
                <a:spcPts val="1800"/>
              </a:spcBef>
              <a:buSzPct val="75000"/>
              <a:buChar char="•"/>
              <a:defRPr sz="3500"/>
            </a:pPr>
            <a:r>
              <a:t>Israelites remained free while the Egyptians became serfs, losing all their property.</a:t>
            </a:r>
          </a:p>
        </p:txBody>
      </p:sp>
      <p:sp>
        <p:nvSpPr>
          <p:cNvPr id="139" name="“Israel also came into Egypt; Thus Jacob sojourned in the land of Ham.  24 And He caused His people to be very fruitful, And made them stronger than their adversaries” (Ps 105:23-24)."/>
          <p:cNvSpPr txBox="1"/>
          <p:nvPr/>
        </p:nvSpPr>
        <p:spPr>
          <a:xfrm>
            <a:off x="1728272" y="8331103"/>
            <a:ext cx="11109237" cy="1397001"/>
          </a:xfrm>
          <a:prstGeom prst="rect">
            <a:avLst/>
          </a:prstGeom>
          <a:solidFill>
            <a:srgbClr val="4E3809"/>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800">
                <a:solidFill>
                  <a:srgbClr val="FFFFFF"/>
                </a:solidFill>
              </a:defRPr>
            </a:lvl1pPr>
          </a:lstStyle>
          <a:p>
            <a:pPr/>
            <a:r>
              <a:t>“Israel also came into Egypt; Thus Jacob sojourned in the land of Ham.  24 And He caused His people to be very fruitful, And made them stronger than their adversaries” (Ps 105:23-24).</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2250" fill="hold"/>
                                        <p:tgtEl>
                                          <p:spTgt spid="137"/>
                                        </p:tgtEl>
                                        <p:attrNameLst>
                                          <p:attrName>ppt_w</p:attrName>
                                        </p:attrNameLst>
                                      </p:cBhvr>
                                      <p:tavLst>
                                        <p:tav tm="0">
                                          <p:val>
                                            <p:fltVal val="0"/>
                                          </p:val>
                                        </p:tav>
                                        <p:tav tm="100000">
                                          <p:val>
                                            <p:strVal val="#ppt_w"/>
                                          </p:val>
                                        </p:tav>
                                      </p:tavLst>
                                    </p:anim>
                                    <p:anim calcmode="lin" valueType="num">
                                      <p:cBhvr>
                                        <p:cTn id="8" dur="2250" fill="hold"/>
                                        <p:tgtEl>
                                          <p:spTgt spid="137"/>
                                        </p:tgtEl>
                                        <p:attrNameLst>
                                          <p:attrName>ppt_h</p:attrName>
                                        </p:attrNameLst>
                                      </p:cBhvr>
                                      <p:tavLst>
                                        <p:tav tm="0">
                                          <p:val>
                                            <p:fltVal val="0"/>
                                          </p:val>
                                        </p:tav>
                                        <p:tav tm="100000">
                                          <p:val>
                                            <p:strVal val="#ppt_h"/>
                                          </p:val>
                                        </p:tav>
                                      </p:tavLst>
                                    </p:anim>
                                    <p:anim calcmode="lin" valueType="num">
                                      <p:cBhvr>
                                        <p:cTn id="9" dur="2250" fill="hold"/>
                                        <p:tgtEl>
                                          <p:spTgt spid="137"/>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1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38">
                                            <p:bg/>
                                          </p:spTgt>
                                        </p:tgtEl>
                                        <p:attrNameLst>
                                          <p:attrName>style.visibility</p:attrName>
                                        </p:attrNameLst>
                                      </p:cBhvr>
                                      <p:to>
                                        <p:strVal val="visible"/>
                                      </p:to>
                                    </p:set>
                                    <p:anim calcmode="lin" valueType="num">
                                      <p:cBhvr>
                                        <p:cTn id="15" dur="2000" fill="hold"/>
                                        <p:tgtEl>
                                          <p:spTgt spid="138">
                                            <p:bg/>
                                          </p:spTgt>
                                        </p:tgtEl>
                                        <p:attrNameLst>
                                          <p:attrName>ppt_x</p:attrName>
                                        </p:attrNameLst>
                                      </p:cBhvr>
                                      <p:tavLst>
                                        <p:tav tm="0">
                                          <p:val>
                                            <p:strVal val="#ppt_x"/>
                                          </p:val>
                                        </p:tav>
                                        <p:tav tm="100000">
                                          <p:val>
                                            <p:strVal val="#ppt_x"/>
                                          </p:val>
                                        </p:tav>
                                      </p:tavLst>
                                    </p:anim>
                                    <p:anim calcmode="lin" valueType="num">
                                      <p:cBhvr>
                                        <p:cTn id="16" dur="2000" fill="hold"/>
                                        <p:tgtEl>
                                          <p:spTgt spid="138">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38">
                                            <p:txEl>
                                              <p:pRg st="0" end="0"/>
                                            </p:txEl>
                                          </p:spTgt>
                                        </p:tgtEl>
                                        <p:attrNameLst>
                                          <p:attrName>style.visibility</p:attrName>
                                        </p:attrNameLst>
                                      </p:cBhvr>
                                      <p:to>
                                        <p:strVal val="visible"/>
                                      </p:to>
                                    </p:set>
                                    <p:anim calcmode="lin" valueType="num">
                                      <p:cBhvr>
                                        <p:cTn id="19" dur="20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138">
                                            <p:txEl>
                                              <p:pRg st="1" end="1"/>
                                            </p:txEl>
                                          </p:spTgt>
                                        </p:tgtEl>
                                        <p:attrNameLst>
                                          <p:attrName>style.visibility</p:attrName>
                                        </p:attrNameLst>
                                      </p:cBhvr>
                                      <p:to>
                                        <p:strVal val="visible"/>
                                      </p:to>
                                    </p:set>
                                    <p:anim calcmode="lin" valueType="num">
                                      <p:cBhvr>
                                        <p:cTn id="25" dur="2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2" fill="hold">
                                  <p:stCondLst>
                                    <p:cond delay="0"/>
                                  </p:stCondLst>
                                  <p:iterate type="el" backwards="0">
                                    <p:tmAbs val="0"/>
                                  </p:iterate>
                                  <p:childTnLst>
                                    <p:set>
                                      <p:cBhvr>
                                        <p:cTn id="30" fill="hold"/>
                                        <p:tgtEl>
                                          <p:spTgt spid="138">
                                            <p:txEl>
                                              <p:pRg st="2" end="2"/>
                                            </p:txEl>
                                          </p:spTgt>
                                        </p:tgtEl>
                                        <p:attrNameLst>
                                          <p:attrName>style.visibility</p:attrName>
                                        </p:attrNameLst>
                                      </p:cBhvr>
                                      <p:to>
                                        <p:strVal val="visible"/>
                                      </p:to>
                                    </p:set>
                                    <p:anim calcmode="lin" valueType="num">
                                      <p:cBhvr>
                                        <p:cTn id="31" dur="2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2" fill="hold">
                                  <p:stCondLst>
                                    <p:cond delay="0"/>
                                  </p:stCondLst>
                                  <p:iterate type="el" backwards="0">
                                    <p:tmAbs val="0"/>
                                  </p:iterate>
                                  <p:childTnLst>
                                    <p:set>
                                      <p:cBhvr>
                                        <p:cTn id="36" fill="hold"/>
                                        <p:tgtEl>
                                          <p:spTgt spid="138">
                                            <p:txEl>
                                              <p:pRg st="3" end="3"/>
                                            </p:txEl>
                                          </p:spTgt>
                                        </p:tgtEl>
                                        <p:attrNameLst>
                                          <p:attrName>style.visibility</p:attrName>
                                        </p:attrNameLst>
                                      </p:cBhvr>
                                      <p:to>
                                        <p:strVal val="visible"/>
                                      </p:to>
                                    </p:set>
                                    <p:anim calcmode="lin" valueType="num">
                                      <p:cBhvr>
                                        <p:cTn id="37" dur="2000" fill="hold"/>
                                        <p:tgtEl>
                                          <p:spTgt spid="138">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1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3" fill="hold">
                                  <p:stCondLst>
                                    <p:cond delay="0"/>
                                  </p:stCondLst>
                                  <p:iterate type="el" backwards="0">
                                    <p:tmAbs val="0"/>
                                  </p:iterate>
                                  <p:childTnLst>
                                    <p:set>
                                      <p:cBhvr>
                                        <p:cTn id="42" fill="hold"/>
                                        <p:tgtEl>
                                          <p:spTgt spid="139"/>
                                        </p:tgtEl>
                                        <p:attrNameLst>
                                          <p:attrName>style.visibility</p:attrName>
                                        </p:attrNameLst>
                                      </p:cBhvr>
                                      <p:to>
                                        <p:strVal val="visible"/>
                                      </p:to>
                                    </p:set>
                                    <p:animEffect filter="dissolve" transition="in">
                                      <p:cBhvr>
                                        <p:cTn id="43" dur="225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3"/>
      <p:bldP build="whole" bldLvl="1" animBg="1" rev="0" advAuto="0" spid="137" grpId="1"/>
      <p:bldP build="p" bldLvl="5" animBg="1" rev="0" advAuto="0" spid="138"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5) Living Under God’s Wisdom (Genesis 50:20)"/>
          <p:cNvSpPr txBox="1"/>
          <p:nvPr>
            <p:ph type="title"/>
          </p:nvPr>
        </p:nvSpPr>
        <p:spPr>
          <a:xfrm>
            <a:off x="1535305" y="124048"/>
            <a:ext cx="10802552" cy="735435"/>
          </a:xfrm>
          <a:prstGeom prst="rect">
            <a:avLst/>
          </a:prstGeom>
        </p:spPr>
        <p:txBody>
          <a:bodyPr/>
          <a:lstStyle/>
          <a:p>
            <a:pPr/>
            <a:r>
              <a:t>5) Living Under God’s Wisdom (</a:t>
            </a:r>
            <a:r>
              <a:t>Genesis 50:20)</a:t>
            </a:r>
          </a:p>
        </p:txBody>
      </p:sp>
      <p:grpSp>
        <p:nvGrpSpPr>
          <p:cNvPr id="144" name="Group"/>
          <p:cNvGrpSpPr/>
          <p:nvPr/>
        </p:nvGrpSpPr>
        <p:grpSpPr>
          <a:xfrm>
            <a:off x="1728272" y="1153913"/>
            <a:ext cx="11109238" cy="1976711"/>
            <a:chOff x="0" y="0"/>
            <a:chExt cx="11109236" cy="1976710"/>
          </a:xfrm>
        </p:grpSpPr>
        <p:sp>
          <p:nvSpPr>
            <p:cNvPr id="142" name="Rectangle"/>
            <p:cNvSpPr/>
            <p:nvPr/>
          </p:nvSpPr>
          <p:spPr>
            <a:xfrm>
              <a:off x="0" y="0"/>
              <a:ext cx="11109237" cy="1976711"/>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43" name="“And as for you, you meant evil against me, but God meant it for good in order to bring about this present result, to preserve many people alive” (Gen 50:20)."/>
            <p:cNvSpPr txBox="1"/>
            <p:nvPr/>
          </p:nvSpPr>
          <p:spPr>
            <a:xfrm>
              <a:off x="135606" y="112897"/>
              <a:ext cx="10838024" cy="172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just">
                <a:lnSpc>
                  <a:spcPct val="110000"/>
                </a:lnSpc>
                <a:spcBef>
                  <a:spcPts val="800"/>
                </a:spcBef>
                <a:defRPr sz="3300"/>
              </a:lvl1pPr>
            </a:lstStyle>
            <a:p>
              <a:pPr/>
              <a:r>
                <a:t>“And as for you, you meant evil against me, but God meant it for good in order to bring about this present result, to preserve many people alive” (Gen 50:20).</a:t>
              </a:r>
            </a:p>
          </p:txBody>
        </p:sp>
      </p:grpSp>
      <p:sp>
        <p:nvSpPr>
          <p:cNvPr id="145" name="You could have taken advantage of those who hurt you.…"/>
          <p:cNvSpPr txBox="1"/>
          <p:nvPr/>
        </p:nvSpPr>
        <p:spPr>
          <a:xfrm>
            <a:off x="1933089" y="3425054"/>
            <a:ext cx="1107171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500" indent="-444500" algn="l">
              <a:spcBef>
                <a:spcPts val="1800"/>
              </a:spcBef>
              <a:buSzPct val="75000"/>
              <a:buChar char="•"/>
              <a:defRPr sz="3300"/>
            </a:pPr>
            <a:r>
              <a:t>You could have taken advantage of those who hurt you.</a:t>
            </a:r>
          </a:p>
          <a:p>
            <a:pPr marL="444500" indent="-444500" algn="l">
              <a:spcBef>
                <a:spcPts val="1800"/>
              </a:spcBef>
              <a:buSzPct val="75000"/>
              <a:buChar char="•"/>
              <a:defRPr sz="3300"/>
            </a:pPr>
            <a:r>
              <a:t>God’s good providence includes even man’s malice (Rom 8:28; e.g., Jesus’ suffering)</a:t>
            </a:r>
          </a:p>
        </p:txBody>
      </p:sp>
      <p:graphicFrame>
        <p:nvGraphicFramePr>
          <p:cNvPr id="146" name="Table"/>
          <p:cNvGraphicFramePr/>
          <p:nvPr/>
        </p:nvGraphicFramePr>
        <p:xfrm>
          <a:off x="2050490" y="5753100"/>
          <a:ext cx="10464801" cy="38248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0464800"/>
              </a:tblGrid>
              <a:tr h="1274961">
                <a:tc>
                  <a:txBody>
                    <a:bodyPr/>
                    <a:lstStyle/>
                    <a:p>
                      <a:pPr lvl="1" marL="745017" indent="-491017" algn="l" defTabSz="457200">
                        <a:spcBef>
                          <a:spcPts val="1800"/>
                        </a:spcBef>
                        <a:buSzPct val="171000"/>
                        <a:buChar char="•"/>
                        <a:defRPr sz="3800">
                          <a:latin typeface="Gill Sans"/>
                          <a:ea typeface="Gill Sans"/>
                          <a:cs typeface="Gill Sans"/>
                          <a:sym typeface="Gill Sans"/>
                        </a:defRPr>
                      </a:pPr>
                      <a:r>
                        <a:t>Joseph placed himself under God’s leadership. </a:t>
                      </a:r>
                    </a:p>
                  </a:txBody>
                  <a:tcPr marL="50800" marR="50800" marT="50800" marB="50800" anchor="ctr" anchorCtr="0" horzOverflow="overflow">
                    <a:gradFill flip="none" rotWithShape="1">
                      <a:gsLst>
                        <a:gs pos="0">
                          <a:srgbClr val="DBF6FA"/>
                        </a:gs>
                        <a:gs pos="100000">
                          <a:srgbClr val="DCDEE0"/>
                        </a:gs>
                      </a:gsLst>
                      <a:lin ang="5400000" scaled="0"/>
                    </a:gradFill>
                  </a:tcPr>
                </a:tc>
              </a:tr>
              <a:tr h="1274961">
                <a:tc>
                  <a:txBody>
                    <a:bodyPr/>
                    <a:lstStyle/>
                    <a:p>
                      <a:pPr lvl="1" marL="745017" indent="-491017" algn="l" defTabSz="457200">
                        <a:spcBef>
                          <a:spcPts val="1800"/>
                        </a:spcBef>
                        <a:buSzPct val="171000"/>
                        <a:buChar char="•"/>
                        <a:defRPr sz="3800">
                          <a:latin typeface="Gill Sans"/>
                          <a:ea typeface="Gill Sans"/>
                          <a:cs typeface="Gill Sans"/>
                          <a:sym typeface="Gill Sans"/>
                        </a:defRPr>
                      </a:pPr>
                      <a:r>
                        <a:t>Joseph could see that all the evil and good were under God’s sovereign control. </a:t>
                      </a:r>
                    </a:p>
                  </a:txBody>
                  <a:tcPr marL="50800" marR="50800" marT="50800" marB="50800" anchor="ctr" anchorCtr="0" horzOverflow="overflow">
                    <a:gradFill flip="none" rotWithShape="1">
                      <a:gsLst>
                        <a:gs pos="0">
                          <a:srgbClr val="DBF6FA"/>
                        </a:gs>
                        <a:gs pos="100000">
                          <a:srgbClr val="DCDEE0"/>
                        </a:gs>
                      </a:gsLst>
                      <a:lin ang="5400000" scaled="0"/>
                    </a:gradFill>
                  </a:tcPr>
                </a:tc>
              </a:tr>
              <a:tr h="1274961">
                <a:tc>
                  <a:txBody>
                    <a:bodyPr/>
                    <a:lstStyle/>
                    <a:p>
                      <a:pPr lvl="1" marL="745017" indent="-491017" algn="l" defTabSz="457200">
                        <a:spcBef>
                          <a:spcPts val="1800"/>
                        </a:spcBef>
                        <a:buSzPct val="171000"/>
                        <a:buChar char="•"/>
                        <a:defRPr sz="3800">
                          <a:latin typeface="Gill Sans"/>
                          <a:ea typeface="Gill Sans"/>
                          <a:cs typeface="Gill Sans"/>
                          <a:sym typeface="Gill Sans"/>
                        </a:defRPr>
                      </a:pPr>
                      <a:r>
                        <a:t>Joseph saw how God brought good from it all. </a:t>
                      </a:r>
                    </a:p>
                  </a:txBody>
                  <a:tcPr marL="50800" marR="50800" marT="50800" marB="50800" anchor="ctr" anchorCtr="0" horzOverflow="overflow">
                    <a:gradFill flip="none" rotWithShape="1">
                      <a:gsLst>
                        <a:gs pos="0">
                          <a:srgbClr val="DBF6FA"/>
                        </a:gs>
                        <a:gs pos="100000">
                          <a:srgbClr val="DCDEE0"/>
                        </a:gs>
                      </a:gsLst>
                      <a:lin ang="5400000" scaled="0"/>
                    </a:gra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44"/>
                                        </p:tgtEl>
                                        <p:attrNameLst>
                                          <p:attrName>style.visibility</p:attrName>
                                        </p:attrNameLst>
                                      </p:cBhvr>
                                      <p:to>
                                        <p:strVal val="visible"/>
                                      </p:to>
                                    </p:set>
                                    <p:anim calcmode="lin" valueType="num">
                                      <p:cBhvr>
                                        <p:cTn id="7" dur="2500" fill="hold"/>
                                        <p:tgtEl>
                                          <p:spTgt spid="144"/>
                                        </p:tgtEl>
                                        <p:attrNameLst>
                                          <p:attrName>ppt_w</p:attrName>
                                        </p:attrNameLst>
                                      </p:cBhvr>
                                      <p:tavLst>
                                        <p:tav tm="0">
                                          <p:val>
                                            <p:fltVal val="0"/>
                                          </p:val>
                                        </p:tav>
                                        <p:tav tm="100000">
                                          <p:val>
                                            <p:strVal val="#ppt_w"/>
                                          </p:val>
                                        </p:tav>
                                      </p:tavLst>
                                    </p:anim>
                                    <p:anim calcmode="lin" valueType="num">
                                      <p:cBhvr>
                                        <p:cTn id="8" dur="2500" fill="hold"/>
                                        <p:tgtEl>
                                          <p:spTgt spid="144"/>
                                        </p:tgtEl>
                                        <p:attrNameLst>
                                          <p:attrName>ppt_h</p:attrName>
                                        </p:attrNameLst>
                                      </p:cBhvr>
                                      <p:tavLst>
                                        <p:tav tm="0">
                                          <p:val>
                                            <p:fltVal val="0"/>
                                          </p:val>
                                        </p:tav>
                                        <p:tav tm="100000">
                                          <p:val>
                                            <p:strVal val="#ppt_h"/>
                                          </p:val>
                                        </p:tav>
                                      </p:tavLst>
                                    </p:anim>
                                    <p:anim calcmode="lin" valueType="num">
                                      <p:cBhvr>
                                        <p:cTn id="9" dur="2500" fill="hold"/>
                                        <p:tgtEl>
                                          <p:spTgt spid="144"/>
                                        </p:tgtEl>
                                        <p:attrNameLst>
                                          <p:attrName>ppt_x</p:attrName>
                                        </p:attrNameLst>
                                      </p:cBhvr>
                                      <p:tavLst>
                                        <p:tav tm="0" fmla="#ppt_x+(cos(-2*pi*(1-$))*-#ppt_x-sin(-2*pi*(1-$))*(1-#ppt_y))*(1-$)">
                                          <p:val>
                                            <p:fltVal val="0"/>
                                          </p:val>
                                        </p:tav>
                                        <p:tav tm="100000">
                                          <p:val>
                                            <p:fltVal val="1"/>
                                          </p:val>
                                        </p:tav>
                                      </p:tavLst>
                                    </p:anim>
                                    <p:anim calcmode="lin" valueType="num">
                                      <p:cBhvr>
                                        <p:cTn id="10" dur="2500" fill="hold"/>
                                        <p:tgtEl>
                                          <p:spTgt spid="1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45">
                                            <p:bg/>
                                          </p:spTgt>
                                        </p:tgtEl>
                                        <p:attrNameLst>
                                          <p:attrName>style.visibility</p:attrName>
                                        </p:attrNameLst>
                                      </p:cBhvr>
                                      <p:to>
                                        <p:strVal val="visible"/>
                                      </p:to>
                                    </p:set>
                                    <p:anim calcmode="lin" valueType="num">
                                      <p:cBhvr>
                                        <p:cTn id="15" dur="2000" fill="hold"/>
                                        <p:tgtEl>
                                          <p:spTgt spid="145">
                                            <p:bg/>
                                          </p:spTgt>
                                        </p:tgtEl>
                                        <p:attrNameLst>
                                          <p:attrName>ppt_x</p:attrName>
                                        </p:attrNameLst>
                                      </p:cBhvr>
                                      <p:tavLst>
                                        <p:tav tm="0">
                                          <p:val>
                                            <p:strVal val="#ppt_x"/>
                                          </p:val>
                                        </p:tav>
                                        <p:tav tm="100000">
                                          <p:val>
                                            <p:strVal val="#ppt_x"/>
                                          </p:val>
                                        </p:tav>
                                      </p:tavLst>
                                    </p:anim>
                                    <p:anim calcmode="lin" valueType="num">
                                      <p:cBhvr>
                                        <p:cTn id="16" dur="2000" fill="hold"/>
                                        <p:tgtEl>
                                          <p:spTgt spid="145">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45">
                                            <p:txEl>
                                              <p:pRg st="0" end="0"/>
                                            </p:txEl>
                                          </p:spTgt>
                                        </p:tgtEl>
                                        <p:attrNameLst>
                                          <p:attrName>style.visibility</p:attrName>
                                        </p:attrNameLst>
                                      </p:cBhvr>
                                      <p:to>
                                        <p:strVal val="visible"/>
                                      </p:to>
                                    </p:set>
                                    <p:anim calcmode="lin" valueType="num">
                                      <p:cBhvr>
                                        <p:cTn id="19" dur="20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145">
                                            <p:txEl>
                                              <p:pRg st="1" end="1"/>
                                            </p:txEl>
                                          </p:spTgt>
                                        </p:tgtEl>
                                        <p:attrNameLst>
                                          <p:attrName>style.visibility</p:attrName>
                                        </p:attrNameLst>
                                      </p:cBhvr>
                                      <p:to>
                                        <p:strVal val="visible"/>
                                      </p:to>
                                    </p:set>
                                    <p:anim calcmode="lin" valueType="num">
                                      <p:cBhvr>
                                        <p:cTn id="25" dur="2000" fill="hold"/>
                                        <p:tgtEl>
                                          <p:spTgt spid="145">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1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6" presetID="2" grpId="3" fill="hold">
                                  <p:stCondLst>
                                    <p:cond delay="0"/>
                                  </p:stCondLst>
                                  <p:iterate type="el" backwards="0">
                                    <p:tmAbs val="0"/>
                                  </p:iterate>
                                  <p:childTnLst>
                                    <p:set>
                                      <p:cBhvr>
                                        <p:cTn id="30" fill="hold"/>
                                        <p:tgtEl>
                                          <p:spTgt spid="146"/>
                                        </p:tgtEl>
                                        <p:attrNameLst>
                                          <p:attrName>style.visibility</p:attrName>
                                        </p:attrNameLst>
                                      </p:cBhvr>
                                      <p:to>
                                        <p:strVal val="visible"/>
                                      </p:to>
                                    </p:set>
                                    <p:anim calcmode="lin" valueType="num">
                                      <p:cBhvr>
                                        <p:cTn id="31" dur="2250" fill="hold"/>
                                        <p:tgtEl>
                                          <p:spTgt spid="146"/>
                                        </p:tgtEl>
                                        <p:attrNameLst>
                                          <p:attrName>ppt_x</p:attrName>
                                        </p:attrNameLst>
                                      </p:cBhvr>
                                      <p:tavLst>
                                        <p:tav tm="0">
                                          <p:val>
                                            <p:strVal val="1+#ppt_w/2"/>
                                          </p:val>
                                        </p:tav>
                                        <p:tav tm="100000">
                                          <p:val>
                                            <p:strVal val="#ppt_x"/>
                                          </p:val>
                                        </p:tav>
                                      </p:tavLst>
                                    </p:anim>
                                    <p:anim calcmode="lin" valueType="num">
                                      <p:cBhvr>
                                        <p:cTn id="32" dur="225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3"/>
      <p:bldP build="whole" bldLvl="1" animBg="1" rev="0" advAuto="0" spid="144" grpId="1"/>
      <p:bldP build="p" bldLvl="5" animBg="1" rev="0" advAuto="0" spid="145"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6) The Breakthrough of Kindness (Genesis 50:21)"/>
          <p:cNvSpPr txBox="1"/>
          <p:nvPr>
            <p:ph type="title"/>
          </p:nvPr>
        </p:nvSpPr>
        <p:spPr>
          <a:xfrm>
            <a:off x="1535305" y="124048"/>
            <a:ext cx="10802552" cy="735435"/>
          </a:xfrm>
          <a:prstGeom prst="rect">
            <a:avLst/>
          </a:prstGeom>
        </p:spPr>
        <p:txBody>
          <a:bodyPr/>
          <a:lstStyle/>
          <a:p>
            <a:pPr defTabSz="560831">
              <a:defRPr sz="4224"/>
            </a:pPr>
            <a:r>
              <a:t>6) The Breakthrough of Kindness (</a:t>
            </a:r>
            <a:r>
              <a:t>Genesis 50:21)</a:t>
            </a:r>
          </a:p>
        </p:txBody>
      </p:sp>
      <p:grpSp>
        <p:nvGrpSpPr>
          <p:cNvPr id="151" name="Group"/>
          <p:cNvGrpSpPr/>
          <p:nvPr/>
        </p:nvGrpSpPr>
        <p:grpSpPr>
          <a:xfrm>
            <a:off x="1728272" y="1153913"/>
            <a:ext cx="11109238" cy="1976711"/>
            <a:chOff x="0" y="0"/>
            <a:chExt cx="11109236" cy="1976710"/>
          </a:xfrm>
        </p:grpSpPr>
        <p:sp>
          <p:nvSpPr>
            <p:cNvPr id="149" name="Rectangle"/>
            <p:cNvSpPr/>
            <p:nvPr/>
          </p:nvSpPr>
          <p:spPr>
            <a:xfrm>
              <a:off x="0" y="0"/>
              <a:ext cx="11109237" cy="197671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0" name="“So therefore, do not be afraid; I will provide for you and your little ones. So he comforted them and spoke kindly to them” (Gen 50:21)."/>
            <p:cNvSpPr txBox="1"/>
            <p:nvPr/>
          </p:nvSpPr>
          <p:spPr>
            <a:xfrm>
              <a:off x="135606" y="74797"/>
              <a:ext cx="10838024" cy="179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just">
                <a:lnSpc>
                  <a:spcPct val="130000"/>
                </a:lnSpc>
                <a:spcBef>
                  <a:spcPts val="800"/>
                </a:spcBef>
                <a:defRPr sz="3100"/>
              </a:lvl1pPr>
            </a:lstStyle>
            <a:p>
              <a:pPr/>
              <a:r>
                <a:t>“So therefore, do not be afraid; I will provide for you and your little ones. So he comforted them and spoke kindly to them” (Gen 50:21).</a:t>
              </a:r>
            </a:p>
          </p:txBody>
        </p:sp>
      </p:grpSp>
      <p:sp>
        <p:nvSpPr>
          <p:cNvPr id="152" name="Joseph could have ignored them but showed ongoing kindness.…"/>
          <p:cNvSpPr txBox="1"/>
          <p:nvPr/>
        </p:nvSpPr>
        <p:spPr>
          <a:xfrm>
            <a:off x="1933089" y="3469080"/>
            <a:ext cx="10699604" cy="24638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1800"/>
              </a:spcBef>
              <a:buSzPct val="75000"/>
              <a:buChar char="•"/>
              <a:defRPr sz="3500"/>
            </a:pPr>
            <a:r>
              <a:t>Joseph could have ignored them but showed ongoing </a:t>
            </a:r>
            <a:r>
              <a:rPr b="1" u="sng">
                <a:solidFill>
                  <a:schemeClr val="accent5"/>
                </a:solidFill>
                <a:latin typeface="Helvetica"/>
                <a:ea typeface="Helvetica"/>
                <a:cs typeface="Helvetica"/>
                <a:sym typeface="Helvetica"/>
              </a:rPr>
              <a:t>kindness</a:t>
            </a:r>
            <a:r>
              <a:t>.</a:t>
            </a:r>
          </a:p>
          <a:p>
            <a:pPr marL="444499" indent="-444499" algn="l">
              <a:spcBef>
                <a:spcPts val="1800"/>
              </a:spcBef>
              <a:buSzPct val="75000"/>
              <a:buChar char="•"/>
              <a:defRPr sz="3500"/>
            </a:pPr>
            <a:r>
              <a:t>The opportunity to show kindness to the mean-spirited is always before us (Luke 6:27-28).</a:t>
            </a:r>
          </a:p>
        </p:txBody>
      </p:sp>
      <p:sp>
        <p:nvSpPr>
          <p:cNvPr id="153" name="Friendly forgiving enables us to focus on the kindness that we need to exercise. Instead of being caught up in revenge, we compassionately think about their needs and in some little way attempt to fulfill them."/>
          <p:cNvSpPr/>
          <p:nvPr/>
        </p:nvSpPr>
        <p:spPr>
          <a:xfrm>
            <a:off x="2304705" y="6205127"/>
            <a:ext cx="9956372" cy="2988620"/>
          </a:xfrm>
          <a:prstGeom prst="roundRect">
            <a:avLst>
              <a:gd name="adj" fmla="val 19920"/>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nSpc>
                <a:spcPct val="120000"/>
              </a:lnSpc>
              <a:spcBef>
                <a:spcPts val="1800"/>
              </a:spcBef>
              <a:defRPr sz="3500">
                <a:solidFill>
                  <a:srgbClr val="FFFFFF"/>
                </a:solidFill>
                <a:latin typeface="+mj-lt"/>
                <a:ea typeface="+mj-ea"/>
                <a:cs typeface="+mj-cs"/>
                <a:sym typeface="Helvetica Condensed Medium"/>
              </a:defRPr>
            </a:lvl1pPr>
          </a:lstStyle>
          <a:p>
            <a:pPr/>
            <a:r>
              <a:t>Friendly forgiving enables us to focus on the kindness that we need to exercise. Instead of being caught up in revenge, we compassionately think about their needs and in some little way attempt to fulfill them.</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51"/>
                                        </p:tgtEl>
                                        <p:attrNameLst>
                                          <p:attrName>style.visibility</p:attrName>
                                        </p:attrNameLst>
                                      </p:cBhvr>
                                      <p:to>
                                        <p:strVal val="visible"/>
                                      </p:to>
                                    </p:set>
                                    <p:anim calcmode="lin" valueType="num">
                                      <p:cBhvr>
                                        <p:cTn id="7" dur="1000" fill="hold"/>
                                        <p:tgtEl>
                                          <p:spTgt spid="151"/>
                                        </p:tgtEl>
                                        <p:attrNameLst>
                                          <p:attrName>ppt_w</p:attrName>
                                        </p:attrNameLst>
                                      </p:cBhvr>
                                      <p:tavLst>
                                        <p:tav tm="0">
                                          <p:val>
                                            <p:fltVal val="0"/>
                                          </p:val>
                                        </p:tav>
                                        <p:tav tm="100000">
                                          <p:val>
                                            <p:strVal val="#ppt_w"/>
                                          </p:val>
                                        </p:tav>
                                      </p:tavLst>
                                    </p:anim>
                                    <p:anim calcmode="lin" valueType="num">
                                      <p:cBhvr>
                                        <p:cTn id="8" dur="1000" fill="hold"/>
                                        <p:tgtEl>
                                          <p:spTgt spid="151"/>
                                        </p:tgtEl>
                                        <p:attrNameLst>
                                          <p:attrName>ppt_h</p:attrName>
                                        </p:attrNameLst>
                                      </p:cBhvr>
                                      <p:tavLst>
                                        <p:tav tm="0">
                                          <p:val>
                                            <p:fltVal val="0"/>
                                          </p:val>
                                        </p:tav>
                                        <p:tav tm="100000">
                                          <p:val>
                                            <p:strVal val="#ppt_h"/>
                                          </p:val>
                                        </p:tav>
                                      </p:tavLst>
                                    </p:anim>
                                    <p:anim calcmode="lin" valueType="num">
                                      <p:cBhvr>
                                        <p:cTn id="9" dur="1000" fill="hold"/>
                                        <p:tgtEl>
                                          <p:spTgt spid="1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52">
                                            <p:bg/>
                                          </p:spTgt>
                                        </p:tgtEl>
                                        <p:attrNameLst>
                                          <p:attrName>style.visibility</p:attrName>
                                        </p:attrNameLst>
                                      </p:cBhvr>
                                      <p:to>
                                        <p:strVal val="visible"/>
                                      </p:to>
                                    </p:set>
                                    <p:anim calcmode="lin" valueType="num">
                                      <p:cBhvr>
                                        <p:cTn id="15" dur="2000" fill="hold"/>
                                        <p:tgtEl>
                                          <p:spTgt spid="152">
                                            <p:bg/>
                                          </p:spTgt>
                                        </p:tgtEl>
                                        <p:attrNameLst>
                                          <p:attrName>ppt_x</p:attrName>
                                        </p:attrNameLst>
                                      </p:cBhvr>
                                      <p:tavLst>
                                        <p:tav tm="0">
                                          <p:val>
                                            <p:strVal val="#ppt_x"/>
                                          </p:val>
                                        </p:tav>
                                        <p:tav tm="100000">
                                          <p:val>
                                            <p:strVal val="#ppt_x"/>
                                          </p:val>
                                        </p:tav>
                                      </p:tavLst>
                                    </p:anim>
                                    <p:anim calcmode="lin" valueType="num">
                                      <p:cBhvr>
                                        <p:cTn id="16" dur="2000" fill="hold"/>
                                        <p:tgtEl>
                                          <p:spTgt spid="152">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52">
                                            <p:txEl>
                                              <p:pRg st="0" end="0"/>
                                            </p:txEl>
                                          </p:spTgt>
                                        </p:tgtEl>
                                        <p:attrNameLst>
                                          <p:attrName>style.visibility</p:attrName>
                                        </p:attrNameLst>
                                      </p:cBhvr>
                                      <p:to>
                                        <p:strVal val="visible"/>
                                      </p:to>
                                    </p:set>
                                    <p:anim calcmode="lin" valueType="num">
                                      <p:cBhvr>
                                        <p:cTn id="19" dur="20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152">
                                            <p:txEl>
                                              <p:pRg st="1" end="1"/>
                                            </p:txEl>
                                          </p:spTgt>
                                        </p:tgtEl>
                                        <p:attrNameLst>
                                          <p:attrName>style.visibility</p:attrName>
                                        </p:attrNameLst>
                                      </p:cBhvr>
                                      <p:to>
                                        <p:strVal val="visible"/>
                                      </p:to>
                                    </p:set>
                                    <p:anim calcmode="lin" valueType="num">
                                      <p:cBhvr>
                                        <p:cTn id="25" dur="2000" fill="hold"/>
                                        <p:tgtEl>
                                          <p:spTgt spid="152">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0" presetID="19" grpId="3" fill="hold">
                                  <p:stCondLst>
                                    <p:cond delay="0"/>
                                  </p:stCondLst>
                                  <p:iterate type="lt" backwards="0">
                                    <p:tmAbs val="0"/>
                                  </p:iterate>
                                  <p:childTnLst>
                                    <p:set>
                                      <p:cBhvr>
                                        <p:cTn id="30" fill="hold"/>
                                        <p:tgtEl>
                                          <p:spTgt spid="153"/>
                                        </p:tgtEl>
                                        <p:attrNameLst>
                                          <p:attrName>style.visibility</p:attrName>
                                        </p:attrNameLst>
                                      </p:cBhvr>
                                      <p:to>
                                        <p:strVal val="visible"/>
                                      </p:to>
                                    </p:set>
                                    <p:anim calcmode="lin" valueType="num">
                                      <p:cBhvr>
                                        <p:cTn id="31" dur="1000" fill="hold"/>
                                        <p:tgtEl>
                                          <p:spTgt spid="153"/>
                                        </p:tgtEl>
                                        <p:attrNameLst>
                                          <p:attrName>ppt_w</p:attrName>
                                        </p:attrNameLst>
                                      </p:cBhvr>
                                      <p:tavLst>
                                        <p:tav tm="0" fmla="#ppt_w*sin(2.5*pi*$)">
                                          <p:val>
                                            <p:fltVal val="0"/>
                                          </p:val>
                                        </p:tav>
                                        <p:tav tm="100000">
                                          <p:val>
                                            <p:fltVal val="1"/>
                                          </p:val>
                                        </p:tav>
                                      </p:tavLst>
                                    </p:anim>
                                    <p:anim calcmode="lin" valueType="num">
                                      <p:cBhvr>
                                        <p:cTn id="32" dur="1000" fill="hold"/>
                                        <p:tgtEl>
                                          <p:spTgt spid="1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2"/>
      <p:bldP build="whole" bldLvl="1" animBg="1" rev="0" advAuto="0" spid="151" grpId="1"/>
      <p:bldP build="whole" bldLvl="1" animBg="1" rev="0" advAuto="0" spid="153"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ummary Thoughts for Genesis 45-50"/>
          <p:cNvSpPr txBox="1"/>
          <p:nvPr>
            <p:ph type="title"/>
          </p:nvPr>
        </p:nvSpPr>
        <p:spPr>
          <a:prstGeom prst="rect">
            <a:avLst/>
          </a:prstGeom>
        </p:spPr>
        <p:txBody>
          <a:bodyPr/>
          <a:lstStyle/>
          <a:p>
            <a:pPr/>
            <a:r>
              <a:t>Summary Thoughts for Genesis 45-50</a:t>
            </a:r>
          </a:p>
        </p:txBody>
      </p:sp>
      <p:pic>
        <p:nvPicPr>
          <p:cNvPr id="158" name="“Joseph is truly a remarkable man; He was loved and hated, favored and abused, tempted and trusted, exalted and abased, Yet at no point in the 110-year life of Joseph did he ever seem to get his eyes off God or cease to trust Him. Adversity did not harden his character. Prosperity did not ruin him. He was the same in private as in public. He was a truly great man.”…" descr="“Joseph is truly a remarkable man; He was loved and hated, favored and abused, tempted and trusted, exalted and abased, Yet at no point in the 110-year life of Joseph did he ever seem to get his eyes off God or cease to trust Him. Adversity did not harden his character. Prosperity did not ruin him. He was the same in private as in public. He was a truly great man.”…"/>
          <p:cNvPicPr>
            <a:picLocks noChangeAspect="0"/>
          </p:cNvPicPr>
          <p:nvPr/>
        </p:nvPicPr>
        <p:blipFill>
          <a:blip r:embed="rId2">
            <a:extLst/>
          </a:blip>
          <a:stretch>
            <a:fillRect/>
          </a:stretch>
        </p:blipFill>
        <p:spPr>
          <a:xfrm>
            <a:off x="1970905" y="1150836"/>
            <a:ext cx="10598295" cy="77571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dissolve" transition="in">
                                      <p:cBhvr>
                                        <p:cTn id="7" dur="225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000737-0011-000029.jpg" descr="000737-0011-000029.jpg"/>
          <p:cNvPicPr>
            <a:picLocks noChangeAspect="0"/>
          </p:cNvPicPr>
          <p:nvPr/>
        </p:nvPicPr>
        <p:blipFill>
          <a:blip r:embed="rId2">
            <a:alphaModFix amt="20296"/>
            <a:extLst/>
          </a:blip>
          <a:stretch>
            <a:fillRect/>
          </a:stretch>
        </p:blipFill>
        <p:spPr>
          <a:xfrm>
            <a:off x="1508085" y="-6350"/>
            <a:ext cx="11495089" cy="9753600"/>
          </a:xfrm>
          <a:prstGeom prst="rect">
            <a:avLst/>
          </a:prstGeom>
          <a:ln w="12700">
            <a:miter lim="400000"/>
          </a:ln>
        </p:spPr>
      </p:pic>
      <p:sp>
        <p:nvSpPr>
          <p:cNvPr id="161" name="Why is it so easy to get bitter and hardened than to forgive? Do you have a hard time forgiving others?…"/>
          <p:cNvSpPr txBox="1"/>
          <p:nvPr/>
        </p:nvSpPr>
        <p:spPr>
          <a:xfrm>
            <a:off x="1708811" y="1961987"/>
            <a:ext cx="11093636" cy="444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400" indent="-685800" algn="l">
              <a:spcBef>
                <a:spcPts val="6600"/>
              </a:spcBef>
              <a:buSzPct val="100000"/>
              <a:buChar char="•"/>
              <a:defRPr sz="3800"/>
            </a:pPr>
            <a:r>
              <a:t>Why is it so easy to get bitter and hardened than to forgive? Do you have a hard time forgiving others?</a:t>
            </a:r>
          </a:p>
          <a:p>
            <a:pPr marL="914400" indent="-685800" algn="l">
              <a:spcBef>
                <a:spcPts val="6600"/>
              </a:spcBef>
              <a:buSzPct val="100000"/>
              <a:buChar char="•"/>
              <a:defRPr sz="3800"/>
            </a:pPr>
            <a:r>
              <a:t>Can you accept how God can work through your life or another, even though it might include evil acts? </a:t>
            </a:r>
          </a:p>
        </p:txBody>
      </p:sp>
      <p:sp>
        <p:nvSpPr>
          <p:cNvPr id="162" name="Discussion Questions"/>
          <p:cNvSpPr txBox="1"/>
          <p:nvPr>
            <p:ph type="title"/>
          </p:nvPr>
        </p:nvSpPr>
        <p:spPr>
          <a:prstGeom prst="rect">
            <a:avLst/>
          </a:prstGeom>
        </p:spPr>
        <p:txBody>
          <a:bodyPr/>
          <a:lstStyle/>
          <a:p>
            <a:pPr/>
            <a:r>
              <a:t>Discussion Questions</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200"/>
                                  </p:stCondLst>
                                  <p:iterate type="lt" backwards="0">
                                    <p:tmAbs val="0"/>
                                  </p:iterate>
                                  <p:childTnLst>
                                    <p:set>
                                      <p:cBhvr>
                                        <p:cTn id="6" fill="hold"/>
                                        <p:tgtEl>
                                          <p:spTgt spid="161">
                                            <p:bg/>
                                          </p:spTgt>
                                        </p:tgtEl>
                                        <p:attrNameLst>
                                          <p:attrName>style.visibility</p:attrName>
                                        </p:attrNameLst>
                                      </p:cBhvr>
                                      <p:to>
                                        <p:strVal val="visible"/>
                                      </p:to>
                                    </p:set>
                                    <p:anim calcmode="lin" valueType="num">
                                      <p:cBhvr>
                                        <p:cTn id="7" dur="2000" fill="hold"/>
                                        <p:tgtEl>
                                          <p:spTgt spid="161">
                                            <p:bg/>
                                          </p:spTgt>
                                        </p:tgtEl>
                                        <p:attrNameLst>
                                          <p:attrName>ppt_x</p:attrName>
                                        </p:attrNameLst>
                                      </p:cBhvr>
                                      <p:tavLst>
                                        <p:tav tm="0">
                                          <p:val>
                                            <p:strVal val="0-#ppt_w/2"/>
                                          </p:val>
                                        </p:tav>
                                        <p:tav tm="100000">
                                          <p:val>
                                            <p:strVal val="#ppt_x"/>
                                          </p:val>
                                        </p:tav>
                                      </p:tavLst>
                                    </p:anim>
                                    <p:anim calcmode="lin" valueType="num">
                                      <p:cBhvr>
                                        <p:cTn id="8" dur="2000" fill="hold"/>
                                        <p:tgtEl>
                                          <p:spTgt spid="16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200"/>
                                  </p:stCondLst>
                                  <p:iterate type="lt" backwards="0">
                                    <p:tmAbs val="0"/>
                                  </p:iterate>
                                  <p:childTnLst>
                                    <p:set>
                                      <p:cBhvr>
                                        <p:cTn id="10" fill="hold"/>
                                        <p:tgtEl>
                                          <p:spTgt spid="161">
                                            <p:txEl>
                                              <p:pRg st="0" end="0"/>
                                            </p:txEl>
                                          </p:spTgt>
                                        </p:tgtEl>
                                        <p:attrNameLst>
                                          <p:attrName>style.visibility</p:attrName>
                                        </p:attrNameLst>
                                      </p:cBhvr>
                                      <p:to>
                                        <p:strVal val="visible"/>
                                      </p:to>
                                    </p:set>
                                    <p:anim calcmode="lin" valueType="num">
                                      <p:cBhvr>
                                        <p:cTn id="11" dur="20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200"/>
                            </p:stCondLst>
                            <p:childTnLst>
                              <p:par>
                                <p:cTn id="14" presetClass="entr" nodeType="afterEffect" presetSubtype="8" presetID="2" grpId="1" fill="hold">
                                  <p:stCondLst>
                                    <p:cond delay="200"/>
                                  </p:stCondLst>
                                  <p:iterate type="lt" backwards="0">
                                    <p:tmAbs val="0"/>
                                  </p:iterate>
                                  <p:childTnLst>
                                    <p:set>
                                      <p:cBhvr>
                                        <p:cTn id="15" fill="hold"/>
                                        <p:tgtEl>
                                          <p:spTgt spid="161">
                                            <p:txEl>
                                              <p:pRg st="1" end="1"/>
                                            </p:txEl>
                                          </p:spTgt>
                                        </p:tgtEl>
                                        <p:attrNameLst>
                                          <p:attrName>style.visibility</p:attrName>
                                        </p:attrNameLst>
                                      </p:cBhvr>
                                      <p:to>
                                        <p:strVal val="visible"/>
                                      </p:to>
                                    </p:set>
                                    <p:anim calcmode="lin" valueType="num">
                                      <p:cBhvr>
                                        <p:cTn id="16" dur="20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17" dur="20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165" name="Resilience in Difficult Times"/>
          <p:cNvSpPr txBox="1"/>
          <p:nvPr/>
        </p:nvSpPr>
        <p:spPr>
          <a:xfrm>
            <a:off x="250543" y="5666863"/>
            <a:ext cx="12503713"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Resilience in Difficult Times</a:t>
            </a:r>
          </a:p>
        </p:txBody>
      </p:sp>
      <p:sp>
        <p:nvSpPr>
          <p:cNvPr id="166"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167" name="NASB"/>
          <p:cNvSpPr txBox="1"/>
          <p:nvPr/>
        </p:nvSpPr>
        <p:spPr>
          <a:xfrm>
            <a:off x="-1448098" y="8991600"/>
            <a:ext cx="4406901" cy="762000"/>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200">
                <a:solidFill>
                  <a:srgbClr val="FFFFFF"/>
                </a:solidFill>
                <a:latin typeface="Goudy Old Style"/>
                <a:ea typeface="Goudy Old Style"/>
                <a:cs typeface="Goudy Old Style"/>
                <a:sym typeface="Goudy Old Style"/>
              </a:defRPr>
            </a:lvl1pPr>
          </a:lstStyle>
          <a:p>
            <a:pPr/>
            <a:r>
              <a:t>NASB</a:t>
            </a:r>
          </a:p>
        </p:txBody>
      </p:sp>
      <p:sp>
        <p:nvSpPr>
          <p:cNvPr id="168" name="45-50"/>
          <p:cNvSpPr txBox="1"/>
          <p:nvPr/>
        </p:nvSpPr>
        <p:spPr>
          <a:xfrm>
            <a:off x="2151831" y="2133548"/>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45-50</a:t>
            </a:r>
          </a:p>
        </p:txBody>
      </p:sp>
      <p:sp>
        <p:nvSpPr>
          <p:cNvPr id="169" name="Joseph’s Life at the Best"/>
          <p:cNvSpPr txBox="1"/>
          <p:nvPr/>
        </p:nvSpPr>
        <p:spPr>
          <a:xfrm>
            <a:off x="1564130" y="7384237"/>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Joseph’s Life at the Best</a:t>
            </a:r>
          </a:p>
        </p:txBody>
      </p:sp>
      <p:grpSp>
        <p:nvGrpSpPr>
          <p:cNvPr id="173" name="Group"/>
          <p:cNvGrpSpPr/>
          <p:nvPr/>
        </p:nvGrpSpPr>
        <p:grpSpPr>
          <a:xfrm>
            <a:off x="1095692" y="176453"/>
            <a:ext cx="10813416" cy="708931"/>
            <a:chOff x="0" y="0"/>
            <a:chExt cx="10813414" cy="708930"/>
          </a:xfrm>
        </p:grpSpPr>
        <p:sp>
          <p:nvSpPr>
            <p:cNvPr id="170"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latin typeface="Goudy Old Style"/>
                  <a:ea typeface="Goudy Old Style"/>
                  <a:cs typeface="Goudy Old Style"/>
                  <a:sym typeface="Goudy Old Style"/>
                </a:defRPr>
              </a:lvl1pPr>
            </a:lstStyle>
            <a:p>
              <a:pPr/>
              <a:r>
                <a:t>The Book of Foundations</a:t>
              </a:r>
            </a:p>
          </p:txBody>
        </p:sp>
        <p:sp>
          <p:nvSpPr>
            <p:cNvPr id="171"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172"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65"/>
                                        </p:tgtEl>
                                        <p:attrNameLst>
                                          <p:attrName>style.visibility</p:attrName>
                                        </p:attrNameLst>
                                      </p:cBhvr>
                                      <p:to>
                                        <p:strVal val="visible"/>
                                      </p:to>
                                    </p:set>
                                    <p:animEffect filter="fade" transition="in">
                                      <p:cBhvr>
                                        <p:cTn id="7" dur="3250"/>
                                        <p:tgtEl>
                                          <p:spTgt spid="165"/>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169"/>
                                        </p:tgtEl>
                                        <p:attrNameLst>
                                          <p:attrName>style.visibility</p:attrName>
                                        </p:attrNameLst>
                                      </p:cBhvr>
                                      <p:to>
                                        <p:strVal val="visible"/>
                                      </p:to>
                                    </p:set>
                                    <p:animEffect filter="fade" transition="in">
                                      <p:cBhvr>
                                        <p:cTn id="11" dur="325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1"/>
      <p:bldP build="whole" bldLvl="1" animBg="1" rev="0" advAuto="0" spid="169"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8" name="Group"/>
          <p:cNvGrpSpPr/>
          <p:nvPr/>
        </p:nvGrpSpPr>
        <p:grpSpPr>
          <a:xfrm>
            <a:off x="1687644" y="1728559"/>
            <a:ext cx="9217954" cy="6726295"/>
            <a:chOff x="-839027" y="-170177"/>
            <a:chExt cx="9217953" cy="6726293"/>
          </a:xfrm>
        </p:grpSpPr>
        <p:sp>
          <p:nvSpPr>
            <p:cNvPr id="55" name="Line"/>
            <p:cNvSpPr/>
            <p:nvPr/>
          </p:nvSpPr>
          <p:spPr>
            <a:xfrm flipV="1">
              <a:off x="973254" y="1615777"/>
              <a:ext cx="2035045" cy="2035045"/>
            </a:xfrm>
            <a:prstGeom prst="line">
              <a:avLst/>
            </a:prstGeom>
            <a:noFill/>
            <a:ln w="25400" cap="flat">
              <a:solidFill>
                <a:srgbClr val="000000"/>
              </a:solidFill>
              <a:prstDash val="solid"/>
              <a:miter lim="400000"/>
              <a:headEnd type="triangle" w="med" len="med"/>
              <a:tailEnd type="triangle" w="med" len="med"/>
            </a:ln>
            <a:effectLst/>
          </p:spPr>
          <p:txBody>
            <a:bodyPr wrap="square" lIns="101600" tIns="101600" rIns="101600" bIns="101600" numCol="1" anchor="ctr">
              <a:noAutofit/>
            </a:bodyPr>
            <a:lstStyle/>
            <a:p>
              <a:pPr algn="l" defTabSz="457200">
                <a:defRPr sz="1200">
                  <a:latin typeface="Helvetica"/>
                  <a:ea typeface="Helvetica"/>
                  <a:cs typeface="Helvetica"/>
                  <a:sym typeface="Helvetica"/>
                </a:defRPr>
              </a:pPr>
            </a:p>
          </p:txBody>
        </p:sp>
        <p:sp>
          <p:nvSpPr>
            <p:cNvPr id="56" name="Jacob returns home"/>
            <p:cNvSpPr txBox="1"/>
            <p:nvPr/>
          </p:nvSpPr>
          <p:spPr>
            <a:xfrm>
              <a:off x="1583289" y="2118063"/>
              <a:ext cx="1425011" cy="12848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sz="2100">
                  <a:solidFill>
                    <a:srgbClr val="A82130"/>
                  </a:solidFill>
                  <a:latin typeface="+mj-lt"/>
                  <a:ea typeface="+mj-ea"/>
                  <a:cs typeface="+mj-cs"/>
                  <a:sym typeface="Helvetica Condensed Medium"/>
                </a:defRPr>
              </a:lvl1pPr>
            </a:lstStyle>
            <a:p>
              <a:pPr/>
              <a:r>
                <a:t>Jacob returns home</a:t>
              </a:r>
            </a:p>
          </p:txBody>
        </p:sp>
        <p:pic>
          <p:nvPicPr>
            <p:cNvPr id="57" name="Genesis-Geogrpahy.png" descr="Genesis-Geogrpahy.png"/>
            <p:cNvPicPr>
              <a:picLocks noChangeAspect="1"/>
            </p:cNvPicPr>
            <p:nvPr/>
          </p:nvPicPr>
          <p:blipFill>
            <a:blip r:embed="rId2">
              <a:extLst/>
            </a:blip>
            <a:srcRect l="0" t="11652" r="33855" b="0"/>
            <a:stretch>
              <a:fillRect/>
            </a:stretch>
          </p:blipFill>
          <p:spPr>
            <a:xfrm>
              <a:off x="-839028" y="-170178"/>
              <a:ext cx="9217954" cy="6726295"/>
            </a:xfrm>
            <a:prstGeom prst="rect">
              <a:avLst/>
            </a:prstGeom>
            <a:ln w="38100" cap="flat">
              <a:solidFill>
                <a:srgbClr val="000000"/>
              </a:solidFill>
              <a:prstDash val="solid"/>
              <a:miter lim="400000"/>
            </a:ln>
            <a:effectLst>
              <a:outerShdw sx="100000" sy="100000" kx="0" ky="0" algn="b" rotWithShape="0" blurRad="127000" dist="76200" dir="2700000">
                <a:srgbClr val="000000">
                  <a:alpha val="75000"/>
                </a:srgbClr>
              </a:outerShdw>
            </a:effectLst>
          </p:spPr>
        </p:pic>
      </p:grpSp>
      <p:sp>
        <p:nvSpPr>
          <p:cNvPr id="59" name="Jacob and Joseph’s Travels"/>
          <p:cNvSpPr txBox="1"/>
          <p:nvPr>
            <p:ph type="title"/>
          </p:nvPr>
        </p:nvSpPr>
        <p:spPr>
          <a:prstGeom prst="rect">
            <a:avLst/>
          </a:prstGeom>
        </p:spPr>
        <p:txBody>
          <a:bodyPr/>
          <a:lstStyle/>
          <a:p>
            <a:pPr/>
            <a:r>
              <a:t>Jacob and Joseph’s Travels</a:t>
            </a:r>
          </a:p>
        </p:txBody>
      </p:sp>
      <p:grpSp>
        <p:nvGrpSpPr>
          <p:cNvPr id="62" name="Group"/>
          <p:cNvGrpSpPr/>
          <p:nvPr/>
        </p:nvGrpSpPr>
        <p:grpSpPr>
          <a:xfrm>
            <a:off x="2598287" y="4850633"/>
            <a:ext cx="3316797" cy="1886550"/>
            <a:chOff x="561094" y="122902"/>
            <a:chExt cx="3316795" cy="1886549"/>
          </a:xfrm>
        </p:grpSpPr>
        <p:sp>
          <p:nvSpPr>
            <p:cNvPr id="60" name="Line"/>
            <p:cNvSpPr/>
            <p:nvPr/>
          </p:nvSpPr>
          <p:spPr>
            <a:xfrm flipH="1">
              <a:off x="561094" y="641828"/>
              <a:ext cx="3316797" cy="1367624"/>
            </a:xfrm>
            <a:prstGeom prst="line">
              <a:avLst/>
            </a:prstGeom>
            <a:noFill/>
            <a:ln w="88900" cap="flat">
              <a:solidFill>
                <a:schemeClr val="accent3"/>
              </a:solidFill>
              <a:prstDash val="sysDot"/>
              <a:miter lim="400000"/>
              <a:tailEnd type="triangle" w="med" len="med"/>
            </a:ln>
            <a:effectLst>
              <a:outerShdw sx="100000" sy="100000" kx="0" ky="0" algn="b" rotWithShape="0" blurRad="25400" dist="50800" dir="2700000">
                <a:srgbClr val="000000">
                  <a:alpha val="75000"/>
                </a:srgbClr>
              </a:outerShdw>
            </a:effectLst>
          </p:spPr>
          <p:txBody>
            <a:bodyPr wrap="square" lIns="50800" tIns="50800" rIns="50800" bIns="50800" numCol="1" anchor="ctr">
              <a:noAutofit/>
            </a:bodyPr>
            <a:lstStyle/>
            <a:p>
              <a:pPr>
                <a:defRPr sz="2400"/>
              </a:pPr>
            </a:p>
          </p:txBody>
        </p:sp>
        <p:sp>
          <p:nvSpPr>
            <p:cNvPr id="61" name="Joseph"/>
            <p:cNvSpPr txBox="1"/>
            <p:nvPr/>
          </p:nvSpPr>
          <p:spPr>
            <a:xfrm rot="20164871">
              <a:off x="785485" y="508670"/>
              <a:ext cx="2110086" cy="977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546624"/>
                      <a:satOff val="7767"/>
                      <a:lumOff val="-14512"/>
                    </a:schemeClr>
                  </a:solidFill>
                  <a:effectLst>
                    <a:outerShdw sx="100000" sy="100000" kx="0" ky="0" algn="b" rotWithShape="0" blurRad="25400" dist="25400" dir="18900000">
                      <a:srgbClr val="000000"/>
                    </a:outerShdw>
                  </a:effectLst>
                  <a:latin typeface="Abadi MT Condensed Extra Bold"/>
                  <a:ea typeface="Abadi MT Condensed Extra Bold"/>
                  <a:cs typeface="Abadi MT Condensed Extra Bold"/>
                  <a:sym typeface="Abadi MT Condensed Extra Bold"/>
                </a:defRPr>
              </a:lvl1pPr>
            </a:lstStyle>
            <a:p>
              <a:pPr/>
              <a:r>
                <a:t>Joseph</a:t>
              </a:r>
            </a:p>
          </p:txBody>
        </p:sp>
      </p:grpSp>
      <p:grpSp>
        <p:nvGrpSpPr>
          <p:cNvPr id="65" name="Group"/>
          <p:cNvGrpSpPr/>
          <p:nvPr/>
        </p:nvGrpSpPr>
        <p:grpSpPr>
          <a:xfrm>
            <a:off x="5967178" y="2448247"/>
            <a:ext cx="2266143" cy="2643460"/>
            <a:chOff x="0" y="996608"/>
            <a:chExt cx="2266141" cy="2643458"/>
          </a:xfrm>
        </p:grpSpPr>
        <p:sp>
          <p:nvSpPr>
            <p:cNvPr id="63" name="Jacob"/>
            <p:cNvSpPr txBox="1"/>
            <p:nvPr/>
          </p:nvSpPr>
          <p:spPr>
            <a:xfrm rot="18967903">
              <a:off x="257623" y="1455422"/>
              <a:ext cx="1717924" cy="977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546624"/>
                      <a:satOff val="7767"/>
                      <a:lumOff val="-14512"/>
                    </a:schemeClr>
                  </a:solidFill>
                  <a:effectLst>
                    <a:outerShdw sx="100000" sy="100000" kx="0" ky="0" algn="b" rotWithShape="0" blurRad="25400" dist="25400" dir="18900000">
                      <a:srgbClr val="000000"/>
                    </a:outerShdw>
                  </a:effectLst>
                  <a:latin typeface="Abadi MT Condensed Extra Bold"/>
                  <a:ea typeface="Abadi MT Condensed Extra Bold"/>
                  <a:cs typeface="Abadi MT Condensed Extra Bold"/>
                  <a:sym typeface="Abadi MT Condensed Extra Bold"/>
                </a:defRPr>
              </a:lvl1pPr>
            </a:lstStyle>
            <a:p>
              <a:pPr/>
              <a:r>
                <a:t>Jacob</a:t>
              </a:r>
            </a:p>
          </p:txBody>
        </p:sp>
        <p:sp>
          <p:nvSpPr>
            <p:cNvPr id="64" name="Line"/>
            <p:cNvSpPr/>
            <p:nvPr/>
          </p:nvSpPr>
          <p:spPr>
            <a:xfrm flipV="1">
              <a:off x="-1" y="1133582"/>
              <a:ext cx="2266143" cy="2506486"/>
            </a:xfrm>
            <a:prstGeom prst="line">
              <a:avLst/>
            </a:prstGeom>
            <a:noFill/>
            <a:ln w="88900" cap="flat">
              <a:solidFill>
                <a:schemeClr val="accent3"/>
              </a:solidFill>
              <a:prstDash val="sysDot"/>
              <a:miter lim="400000"/>
              <a:tailEnd type="triangle" w="med" len="med"/>
            </a:ln>
            <a:effectLst>
              <a:outerShdw sx="100000" sy="100000" kx="0" ky="0" algn="b" rotWithShape="0" blurRad="25400" dist="50800" dir="2700000">
                <a:srgbClr val="000000">
                  <a:alpha val="75000"/>
                </a:srgbClr>
              </a:outerShdw>
            </a:effectLst>
          </p:spPr>
          <p:txBody>
            <a:bodyPr wrap="square" lIns="50800" tIns="50800" rIns="50800" bIns="50800" numCol="1" anchor="ctr">
              <a:noAutofit/>
            </a:bodyPr>
            <a:lstStyle/>
            <a:p>
              <a:pPr>
                <a:defRPr sz="2400"/>
              </a:pPr>
            </a:p>
          </p:txBody>
        </p:sp>
      </p:grpSp>
      <p:sp>
        <p:nvSpPr>
          <p:cNvPr id="66" name="2:4-4:26  The Generations of Heaven and Earth…"/>
          <p:cNvSpPr txBox="1"/>
          <p:nvPr/>
        </p:nvSpPr>
        <p:spPr>
          <a:xfrm>
            <a:off x="9376772" y="6350"/>
            <a:ext cx="3621679" cy="59309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2:4-4:26	 The Generations of Heaven and Earth </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5:1-6:8 The Generations of Adam</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6:9-9:29	 The Generations of Noah</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10:1-11:19  The Generations of Noah’s Sons</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11:10-26 The Generations of Shem	</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11:27-25:11 The Generations of Terah</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25:12-18 The Generations of Ishmael</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25:19-35:29 The Generations of Isaac</a:t>
            </a:r>
          </a:p>
          <a:p>
            <a:pPr marL="457200" indent="-457200" algn="l" defTabSz="457200">
              <a:spcBef>
                <a:spcPts val="100"/>
              </a:spcBef>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36:1-37:1 The Generations of Esau</a:t>
            </a:r>
            <a:r>
              <a:t>	</a:t>
            </a:r>
          </a:p>
          <a:p>
            <a:pPr marL="457200" indent="-457200" algn="l" defTabSz="457200">
              <a:buSzPct val="100000"/>
              <a:buAutoNum type="arabicParenBoth"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37:2-50:26 The Generations of Jacob: </a:t>
            </a:r>
            <a:r>
              <a:rPr sz="1900"/>
              <a:t>“These are the records of the generations of Jacob. Joseph,..” (Gen 37:2).</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18" grpId="1" fill="hold">
                                  <p:stCondLst>
                                    <p:cond delay="0"/>
                                  </p:stCondLst>
                                  <p:iterate type="el" backwards="0">
                                    <p:tmAbs val="0"/>
                                  </p:iterate>
                                  <p:childTnLst>
                                    <p:set>
                                      <p:cBhvr>
                                        <p:cTn id="6" fill="hold"/>
                                        <p:tgtEl>
                                          <p:spTgt spid="65"/>
                                        </p:tgtEl>
                                        <p:attrNameLst>
                                          <p:attrName>style.visibility</p:attrName>
                                        </p:attrNameLst>
                                      </p:cBhvr>
                                      <p:to>
                                        <p:strVal val="visible"/>
                                      </p:to>
                                    </p:set>
                                    <p:animEffect filter="strips(upRight)" transition="in">
                                      <p:cBhvr>
                                        <p:cTn id="7" dur="3500"/>
                                        <p:tgtEl>
                                          <p:spTgt spid="65"/>
                                        </p:tgtEl>
                                      </p:cBhvr>
                                    </p:animEffect>
                                  </p:childTnLst>
                                </p:cTn>
                              </p:par>
                            </p:childTnLst>
                          </p:cTn>
                        </p:par>
                        <p:par>
                          <p:cTn id="8" fill="hold">
                            <p:stCondLst>
                              <p:cond delay="3500"/>
                            </p:stCondLst>
                            <p:childTnLst>
                              <p:par>
                                <p:cTn id="9" presetClass="entr" nodeType="afterEffect" presetSubtype="8" presetID="15" grpId="2" fill="hold">
                                  <p:stCondLst>
                                    <p:cond delay="500"/>
                                  </p:stCondLst>
                                  <p:iterate type="el" backwards="0">
                                    <p:tmAbs val="0"/>
                                  </p:iterate>
                                  <p:childTnLst>
                                    <p:set>
                                      <p:cBhvr>
                                        <p:cTn id="10" fill="hold"/>
                                        <p:tgtEl>
                                          <p:spTgt spid="66"/>
                                        </p:tgtEl>
                                        <p:attrNameLst>
                                          <p:attrName>style.visibility</p:attrName>
                                        </p:attrNameLst>
                                      </p:cBhvr>
                                      <p:to>
                                        <p:strVal val="visible"/>
                                      </p:to>
                                    </p:set>
                                    <p:anim calcmode="lin" valueType="num">
                                      <p:cBhvr>
                                        <p:cTn id="11" dur="1750" fill="hold"/>
                                        <p:tgtEl>
                                          <p:spTgt spid="66"/>
                                        </p:tgtEl>
                                        <p:attrNameLst>
                                          <p:attrName>ppt_w</p:attrName>
                                        </p:attrNameLst>
                                      </p:cBhvr>
                                      <p:tavLst>
                                        <p:tav tm="0">
                                          <p:val>
                                            <p:fltVal val="0"/>
                                          </p:val>
                                        </p:tav>
                                        <p:tav tm="100000">
                                          <p:val>
                                            <p:strVal val="#ppt_w"/>
                                          </p:val>
                                        </p:tav>
                                      </p:tavLst>
                                    </p:anim>
                                    <p:anim calcmode="lin" valueType="num">
                                      <p:cBhvr>
                                        <p:cTn id="12" dur="1750" fill="hold"/>
                                        <p:tgtEl>
                                          <p:spTgt spid="66"/>
                                        </p:tgtEl>
                                        <p:attrNameLst>
                                          <p:attrName>ppt_h</p:attrName>
                                        </p:attrNameLst>
                                      </p:cBhvr>
                                      <p:tavLst>
                                        <p:tav tm="0">
                                          <p:val>
                                            <p:fltVal val="0"/>
                                          </p:val>
                                        </p:tav>
                                        <p:tav tm="100000">
                                          <p:val>
                                            <p:strVal val="#ppt_h"/>
                                          </p:val>
                                        </p:tav>
                                      </p:tavLst>
                                    </p:anim>
                                    <p:anim calcmode="lin" valueType="num">
                                      <p:cBhvr>
                                        <p:cTn id="13" dur="1750" fill="hold"/>
                                        <p:tgtEl>
                                          <p:spTgt spid="66"/>
                                        </p:tgtEl>
                                        <p:attrNameLst>
                                          <p:attrName>ppt_x</p:attrName>
                                        </p:attrNameLst>
                                      </p:cBhvr>
                                      <p:tavLst>
                                        <p:tav tm="0" fmla="#ppt_x+(cos(-2*pi*(1-$))*-#ppt_x-sin(-2*pi*(1-$))*(1-#ppt_y))*(1-$)">
                                          <p:val>
                                            <p:fltVal val="0"/>
                                          </p:val>
                                        </p:tav>
                                        <p:tav tm="100000">
                                          <p:val>
                                            <p:fltVal val="1"/>
                                          </p:val>
                                        </p:tav>
                                      </p:tavLst>
                                    </p:anim>
                                    <p:anim calcmode="lin" valueType="num">
                                      <p:cBhvr>
                                        <p:cTn id="14" dur="1750" fill="hold"/>
                                        <p:tgtEl>
                                          <p:spTgt spid="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2" presetID="18" grpId="3" fill="hold">
                                  <p:stCondLst>
                                    <p:cond delay="0"/>
                                  </p:stCondLst>
                                  <p:iterate type="el" backwards="0">
                                    <p:tmAbs val="0"/>
                                  </p:iterate>
                                  <p:childTnLst>
                                    <p:set>
                                      <p:cBhvr>
                                        <p:cTn id="18" fill="hold"/>
                                        <p:tgtEl>
                                          <p:spTgt spid="62"/>
                                        </p:tgtEl>
                                        <p:attrNameLst>
                                          <p:attrName>style.visibility</p:attrName>
                                        </p:attrNameLst>
                                      </p:cBhvr>
                                      <p:to>
                                        <p:strVal val="visible"/>
                                      </p:to>
                                    </p:set>
                                    <p:animEffect filter="strips(downLeft)" transition="in">
                                      <p:cBhvr>
                                        <p:cTn id="19" dur="25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P build="whole" bldLvl="1" animBg="1" rev="0" advAuto="0" spid="66" grpId="2"/>
      <p:bldP build="whole" bldLvl="1" animBg="1" rev="0" advAuto="0" spid="62"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The Difficulties of Our Lives"/>
          <p:cNvSpPr txBox="1"/>
          <p:nvPr>
            <p:ph type="title"/>
          </p:nvPr>
        </p:nvSpPr>
        <p:spPr>
          <a:prstGeom prst="rect">
            <a:avLst/>
          </a:prstGeom>
        </p:spPr>
        <p:txBody>
          <a:bodyPr/>
          <a:lstStyle/>
          <a:p>
            <a:pPr/>
            <a:r>
              <a:t>The Difficulties of Our Lives</a:t>
            </a:r>
          </a:p>
        </p:txBody>
      </p:sp>
      <p:grpSp>
        <p:nvGrpSpPr>
          <p:cNvPr id="76" name="Group"/>
          <p:cNvGrpSpPr/>
          <p:nvPr/>
        </p:nvGrpSpPr>
        <p:grpSpPr>
          <a:xfrm>
            <a:off x="1535305" y="1961987"/>
            <a:ext cx="11586696" cy="3158157"/>
            <a:chOff x="0" y="0"/>
            <a:chExt cx="11586694" cy="3158155"/>
          </a:xfrm>
        </p:grpSpPr>
        <p:grpSp>
          <p:nvGrpSpPr>
            <p:cNvPr id="74" name="Group"/>
            <p:cNvGrpSpPr/>
            <p:nvPr/>
          </p:nvGrpSpPr>
          <p:grpSpPr>
            <a:xfrm>
              <a:off x="38293" y="-1"/>
              <a:ext cx="11548402" cy="3158157"/>
              <a:chOff x="0" y="0"/>
              <a:chExt cx="11548400" cy="3158155"/>
            </a:xfrm>
          </p:grpSpPr>
          <p:sp>
            <p:nvSpPr>
              <p:cNvPr id="69" name="Shape"/>
              <p:cNvSpPr/>
              <p:nvPr/>
            </p:nvSpPr>
            <p:spPr>
              <a:xfrm>
                <a:off x="0" y="-1"/>
                <a:ext cx="2906527" cy="1568175"/>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0" name="Shape"/>
              <p:cNvSpPr/>
              <p:nvPr/>
            </p:nvSpPr>
            <p:spPr>
              <a:xfrm>
                <a:off x="4944044" y="113059"/>
                <a:ext cx="2906527" cy="1568174"/>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1" name="Shape"/>
              <p:cNvSpPr/>
              <p:nvPr/>
            </p:nvSpPr>
            <p:spPr>
              <a:xfrm rot="10800000">
                <a:off x="2726927" y="1472105"/>
                <a:ext cx="2906528" cy="1568174"/>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2" name="Shape"/>
              <p:cNvSpPr/>
              <p:nvPr/>
            </p:nvSpPr>
            <p:spPr>
              <a:xfrm rot="10800000">
                <a:off x="7716018" y="1589981"/>
                <a:ext cx="2906528" cy="1568175"/>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3" name="Shape"/>
              <p:cNvSpPr/>
              <p:nvPr/>
            </p:nvSpPr>
            <p:spPr>
              <a:xfrm>
                <a:off x="10414529" y="869417"/>
                <a:ext cx="1133872" cy="811816"/>
              </a:xfrm>
              <a:custGeom>
                <a:avLst/>
                <a:gdLst/>
                <a:ahLst/>
                <a:cxnLst>
                  <a:cxn ang="0">
                    <a:pos x="wd2" y="hd2"/>
                  </a:cxn>
                  <a:cxn ang="5400000">
                    <a:pos x="wd2" y="hd2"/>
                  </a:cxn>
                  <a:cxn ang="10800000">
                    <a:pos x="wd2" y="hd2"/>
                  </a:cxn>
                  <a:cxn ang="16200000">
                    <a:pos x="wd2" y="hd2"/>
                  </a:cxn>
                </a:cxnLst>
                <a:rect l="0" t="0" r="r" b="b"/>
                <a:pathLst>
                  <a:path w="20805" h="20315" fill="norm" stroke="1" extrusionOk="0">
                    <a:moveTo>
                      <a:pt x="1817" y="19159"/>
                    </a:moveTo>
                    <a:lnTo>
                      <a:pt x="425" y="19159"/>
                    </a:lnTo>
                    <a:cubicBezTo>
                      <a:pt x="425" y="19159"/>
                      <a:pt x="0" y="20554"/>
                      <a:pt x="0" y="20280"/>
                    </a:cubicBezTo>
                    <a:lnTo>
                      <a:pt x="1817" y="19159"/>
                    </a:lnTo>
                    <a:close/>
                    <a:moveTo>
                      <a:pt x="18602" y="2069"/>
                    </a:moveTo>
                    <a:cubicBezTo>
                      <a:pt x="16705" y="7322"/>
                      <a:pt x="14253" y="11368"/>
                      <a:pt x="11309" y="14097"/>
                    </a:cubicBezTo>
                    <a:cubicBezTo>
                      <a:pt x="8312" y="16875"/>
                      <a:pt x="4788" y="18282"/>
                      <a:pt x="835" y="18282"/>
                    </a:cubicBezTo>
                    <a:lnTo>
                      <a:pt x="835" y="20223"/>
                    </a:lnTo>
                    <a:cubicBezTo>
                      <a:pt x="9525" y="20223"/>
                      <a:pt x="16304" y="14172"/>
                      <a:pt x="20438" y="2723"/>
                    </a:cubicBezTo>
                    <a:cubicBezTo>
                      <a:pt x="21600" y="-494"/>
                      <a:pt x="19727" y="-1046"/>
                      <a:pt x="18602" y="2069"/>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75" name="Rectangle"/>
            <p:cNvSpPr/>
            <p:nvPr/>
          </p:nvSpPr>
          <p:spPr>
            <a:xfrm>
              <a:off x="0" y="1355301"/>
              <a:ext cx="11469494" cy="321570"/>
            </a:xfrm>
            <a:prstGeom prst="rect">
              <a:avLst/>
            </a:prstGeom>
            <a:blipFill rotWithShape="1">
              <a:blip r:embed="rId3">
                <a:alphaModFix amt="5438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77" name="Joseph, like Jacob, met great periods of trouble."/>
          <p:cNvSpPr txBox="1"/>
          <p:nvPr/>
        </p:nvSpPr>
        <p:spPr>
          <a:xfrm>
            <a:off x="1789319" y="996787"/>
            <a:ext cx="10961468" cy="66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44499" indent="-444499" algn="l">
              <a:spcBef>
                <a:spcPts val="1600"/>
              </a:spcBef>
              <a:buSzPct val="75000"/>
              <a:buChar char="•"/>
              <a:defRPr sz="3700"/>
            </a:lvl1pPr>
          </a:lstStyle>
          <a:p>
            <a:pPr/>
            <a:r>
              <a:t>Joseph, like Jacob, met great periods of trouble.</a:t>
            </a:r>
          </a:p>
        </p:txBody>
      </p:sp>
      <p:sp>
        <p:nvSpPr>
          <p:cNvPr id="78" name="Explain how the difficulties Joseph and Jacob met were different in character."/>
          <p:cNvSpPr txBox="1"/>
          <p:nvPr/>
        </p:nvSpPr>
        <p:spPr>
          <a:xfrm>
            <a:off x="1789319" y="5326486"/>
            <a:ext cx="10699604"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44499" indent="-444499" algn="l">
              <a:spcBef>
                <a:spcPts val="1600"/>
              </a:spcBef>
              <a:buSzPct val="75000"/>
              <a:buChar char="•"/>
              <a:defRPr sz="3700"/>
            </a:lvl1pPr>
          </a:lstStyle>
          <a:p>
            <a:pPr/>
            <a:r>
              <a:t>Explain how the difficulties Joseph and Jacob met were different in character.</a:t>
            </a:r>
          </a:p>
        </p:txBody>
      </p:sp>
      <p:sp>
        <p:nvSpPr>
          <p:cNvPr id="79" name="Jacob’s life shows the need of a Messiah.…"/>
          <p:cNvSpPr txBox="1"/>
          <p:nvPr/>
        </p:nvSpPr>
        <p:spPr>
          <a:xfrm>
            <a:off x="1789319" y="6720280"/>
            <a:ext cx="10699604" cy="15367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2500"/>
              </a:spcBef>
              <a:buSzPct val="75000"/>
              <a:buChar char="•"/>
              <a:defRPr sz="3700"/>
            </a:pPr>
            <a:r>
              <a:t>Jacob’s life shows the </a:t>
            </a:r>
            <a:r>
              <a:rPr b="1" u="sng">
                <a:solidFill>
                  <a:schemeClr val="accent5"/>
                </a:solidFill>
                <a:latin typeface="Helvetica"/>
                <a:ea typeface="Helvetica"/>
                <a:cs typeface="Helvetica"/>
                <a:sym typeface="Helvetica"/>
              </a:rPr>
              <a:t>need</a:t>
            </a:r>
            <a:r>
              <a:t> of a Messiah.</a:t>
            </a:r>
          </a:p>
          <a:p>
            <a:pPr marL="444499" indent="-444499" algn="l">
              <a:spcBef>
                <a:spcPts val="2500"/>
              </a:spcBef>
              <a:buSzPct val="75000"/>
              <a:buChar char="•"/>
              <a:defRPr sz="3700"/>
            </a:pPr>
            <a:r>
              <a:t>Joseph’s life provides a </a:t>
            </a:r>
            <a:r>
              <a:rPr b="1" u="sng">
                <a:solidFill>
                  <a:schemeClr val="accent5"/>
                </a:solidFill>
                <a:latin typeface="Helvetica"/>
                <a:ea typeface="Helvetica"/>
                <a:cs typeface="Helvetica"/>
                <a:sym typeface="Helvetica"/>
              </a:rPr>
              <a:t>picture</a:t>
            </a:r>
            <a:r>
              <a:t> of the Messiah.</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 calcmode="lin" valueType="num">
                                      <p:cBhvr>
                                        <p:cTn id="7" dur="2250" fill="hold"/>
                                        <p:tgtEl>
                                          <p:spTgt spid="77">
                                            <p:bg/>
                                          </p:spTgt>
                                        </p:tgtEl>
                                        <p:attrNameLst>
                                          <p:attrName>ppt_x</p:attrName>
                                        </p:attrNameLst>
                                      </p:cBhvr>
                                      <p:tavLst>
                                        <p:tav tm="0">
                                          <p:val>
                                            <p:strVal val="#ppt_x"/>
                                          </p:val>
                                        </p:tav>
                                        <p:tav tm="100000">
                                          <p:val>
                                            <p:strVal val="#ppt_x"/>
                                          </p:val>
                                        </p:tav>
                                      </p:tavLst>
                                    </p:anim>
                                    <p:anim calcmode="lin" valueType="num">
                                      <p:cBhvr>
                                        <p:cTn id="8" dur="2250" fill="hold"/>
                                        <p:tgtEl>
                                          <p:spTgt spid="7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7">
                                            <p:txEl>
                                              <p:pRg st="0" end="0"/>
                                            </p:txEl>
                                          </p:spTgt>
                                        </p:tgtEl>
                                        <p:attrNameLst>
                                          <p:attrName>style.visibility</p:attrName>
                                        </p:attrNameLst>
                                      </p:cBhvr>
                                      <p:to>
                                        <p:strVal val="visible"/>
                                      </p:to>
                                    </p:set>
                                    <p:anim calcmode="lin" valueType="num">
                                      <p:cBhvr>
                                        <p:cTn id="11" dur="22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2" dur="225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Class="entr" nodeType="afterEffect" presetSubtype="8" presetID="22" grpId="2" fill="hold">
                                  <p:stCondLst>
                                    <p:cond delay="0"/>
                                  </p:stCondLst>
                                  <p:iterate type="el" backwards="0">
                                    <p:tmAbs val="0"/>
                                  </p:iterate>
                                  <p:childTnLst>
                                    <p:set>
                                      <p:cBhvr>
                                        <p:cTn id="15" fill="hold"/>
                                        <p:tgtEl>
                                          <p:spTgt spid="76"/>
                                        </p:tgtEl>
                                        <p:attrNameLst>
                                          <p:attrName>style.visibility</p:attrName>
                                        </p:attrNameLst>
                                      </p:cBhvr>
                                      <p:to>
                                        <p:strVal val="visible"/>
                                      </p:to>
                                    </p:set>
                                    <p:animEffect filter="wipe(left)" transition="in">
                                      <p:cBhvr>
                                        <p:cTn id="16" dur="3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3" fill="hold">
                                  <p:stCondLst>
                                    <p:cond delay="0"/>
                                  </p:stCondLst>
                                  <p:iterate type="el" backwards="0">
                                    <p:tmAbs val="0"/>
                                  </p:iterate>
                                  <p:childTnLst>
                                    <p:set>
                                      <p:cBhvr>
                                        <p:cTn id="20" fill="hold"/>
                                        <p:tgtEl>
                                          <p:spTgt spid="78">
                                            <p:bg/>
                                          </p:spTgt>
                                        </p:tgtEl>
                                        <p:attrNameLst>
                                          <p:attrName>style.visibility</p:attrName>
                                        </p:attrNameLst>
                                      </p:cBhvr>
                                      <p:to>
                                        <p:strVal val="visible"/>
                                      </p:to>
                                    </p:set>
                                    <p:anim calcmode="lin" valueType="num">
                                      <p:cBhvr>
                                        <p:cTn id="21" dur="2000" fill="hold"/>
                                        <p:tgtEl>
                                          <p:spTgt spid="78">
                                            <p:bg/>
                                          </p:spTgt>
                                        </p:tgtEl>
                                        <p:attrNameLst>
                                          <p:attrName>ppt_x</p:attrName>
                                        </p:attrNameLst>
                                      </p:cBhvr>
                                      <p:tavLst>
                                        <p:tav tm="0">
                                          <p:val>
                                            <p:strVal val="#ppt_x"/>
                                          </p:val>
                                        </p:tav>
                                        <p:tav tm="100000">
                                          <p:val>
                                            <p:strVal val="#ppt_x"/>
                                          </p:val>
                                        </p:tav>
                                      </p:tavLst>
                                    </p:anim>
                                    <p:anim calcmode="lin" valueType="num">
                                      <p:cBhvr>
                                        <p:cTn id="22" dur="2000" fill="hold"/>
                                        <p:tgtEl>
                                          <p:spTgt spid="78">
                                            <p:bg/>
                                          </p:spTgt>
                                        </p:tgtEl>
                                        <p:attrNameLst>
                                          <p:attrName>ppt_y</p:attrName>
                                        </p:attrNameLst>
                                      </p:cBhvr>
                                      <p:tavLst>
                                        <p:tav tm="0">
                                          <p:val>
                                            <p:strVal val="1+#ppt_h/2"/>
                                          </p:val>
                                        </p:tav>
                                        <p:tav tm="100000">
                                          <p:val>
                                            <p:strVal val="#ppt_y"/>
                                          </p:val>
                                        </p:tav>
                                      </p:tavLst>
                                    </p:anim>
                                  </p:childTnLst>
                                </p:cTn>
                              </p:par>
                              <p:par>
                                <p:cTn id="23" presetClass="entr" nodeType="withEffect" presetSubtype="4" presetID="2" grpId="3" fill="hold">
                                  <p:stCondLst>
                                    <p:cond delay="0"/>
                                  </p:stCondLst>
                                  <p:iterate type="el" backwards="0">
                                    <p:tmAbs val="0"/>
                                  </p:iterate>
                                  <p:childTnLst>
                                    <p:set>
                                      <p:cBhvr>
                                        <p:cTn id="24" fill="hold"/>
                                        <p:tgtEl>
                                          <p:spTgt spid="78">
                                            <p:txEl>
                                              <p:pRg st="0" end="0"/>
                                            </p:txEl>
                                          </p:spTgt>
                                        </p:tgtEl>
                                        <p:attrNameLst>
                                          <p:attrName>style.visibility</p:attrName>
                                        </p:attrNameLst>
                                      </p:cBhvr>
                                      <p:to>
                                        <p:strVal val="visible"/>
                                      </p:to>
                                    </p:set>
                                    <p:anim calcmode="lin" valueType="num">
                                      <p:cBhvr>
                                        <p:cTn id="25" dur="2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26" dur="20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4" fill="hold">
                                  <p:stCondLst>
                                    <p:cond delay="0"/>
                                  </p:stCondLst>
                                  <p:iterate type="el" backwards="0">
                                    <p:tmAbs val="0"/>
                                  </p:iterate>
                                  <p:childTnLst>
                                    <p:set>
                                      <p:cBhvr>
                                        <p:cTn id="30" fill="hold"/>
                                        <p:tgtEl>
                                          <p:spTgt spid="79">
                                            <p:bg/>
                                          </p:spTgt>
                                        </p:tgtEl>
                                        <p:attrNameLst>
                                          <p:attrName>style.visibility</p:attrName>
                                        </p:attrNameLst>
                                      </p:cBhvr>
                                      <p:to>
                                        <p:strVal val="visible"/>
                                      </p:to>
                                    </p:set>
                                    <p:anim calcmode="lin" valueType="num">
                                      <p:cBhvr>
                                        <p:cTn id="31" dur="2000" fill="hold"/>
                                        <p:tgtEl>
                                          <p:spTgt spid="79">
                                            <p:bg/>
                                          </p:spTgt>
                                        </p:tgtEl>
                                        <p:attrNameLst>
                                          <p:attrName>ppt_x</p:attrName>
                                        </p:attrNameLst>
                                      </p:cBhvr>
                                      <p:tavLst>
                                        <p:tav tm="0">
                                          <p:val>
                                            <p:strVal val="#ppt_x"/>
                                          </p:val>
                                        </p:tav>
                                        <p:tav tm="100000">
                                          <p:val>
                                            <p:strVal val="#ppt_x"/>
                                          </p:val>
                                        </p:tav>
                                      </p:tavLst>
                                    </p:anim>
                                    <p:anim calcmode="lin" valueType="num">
                                      <p:cBhvr>
                                        <p:cTn id="32" dur="2000" fill="hold"/>
                                        <p:tgtEl>
                                          <p:spTgt spid="79">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4" fill="hold">
                                  <p:stCondLst>
                                    <p:cond delay="0"/>
                                  </p:stCondLst>
                                  <p:iterate type="el" backwards="0">
                                    <p:tmAbs val="0"/>
                                  </p:iterate>
                                  <p:childTnLst>
                                    <p:set>
                                      <p:cBhvr>
                                        <p:cTn id="34" fill="hold"/>
                                        <p:tgtEl>
                                          <p:spTgt spid="79">
                                            <p:txEl>
                                              <p:pRg st="0" end="0"/>
                                            </p:txEl>
                                          </p:spTgt>
                                        </p:tgtEl>
                                        <p:attrNameLst>
                                          <p:attrName>style.visibility</p:attrName>
                                        </p:attrNameLst>
                                      </p:cBhvr>
                                      <p:to>
                                        <p:strVal val="visible"/>
                                      </p:to>
                                    </p:set>
                                    <p:anim calcmode="lin" valueType="num">
                                      <p:cBhvr>
                                        <p:cTn id="35" dur="2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36" dur="20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4" fill="hold">
                                  <p:stCondLst>
                                    <p:cond delay="0"/>
                                  </p:stCondLst>
                                  <p:iterate type="el" backwards="0">
                                    <p:tmAbs val="0"/>
                                  </p:iterate>
                                  <p:childTnLst>
                                    <p:set>
                                      <p:cBhvr>
                                        <p:cTn id="40" fill="hold"/>
                                        <p:tgtEl>
                                          <p:spTgt spid="79">
                                            <p:txEl>
                                              <p:pRg st="1" end="1"/>
                                            </p:txEl>
                                          </p:spTgt>
                                        </p:tgtEl>
                                        <p:attrNameLst>
                                          <p:attrName>style.visibility</p:attrName>
                                        </p:attrNameLst>
                                      </p:cBhvr>
                                      <p:to>
                                        <p:strVal val="visible"/>
                                      </p:to>
                                    </p:set>
                                    <p:anim calcmode="lin" valueType="num">
                                      <p:cBhvr>
                                        <p:cTn id="41" dur="2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42" dur="2000" fill="hold"/>
                                        <p:tgtEl>
                                          <p:spTgt spid="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9" grpId="4"/>
      <p:bldP build="p" bldLvl="5" animBg="1" rev="0" advAuto="0" spid="77" grpId="1"/>
      <p:bldP build="whole" bldLvl="1" animBg="1" rev="0" advAuto="0" spid="76" grpId="2"/>
      <p:bldP build="p" bldLvl="5" animBg="1" rev="0" advAuto="0" spid="78"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Joseph’s Testings"/>
          <p:cNvSpPr txBox="1"/>
          <p:nvPr>
            <p:ph type="title"/>
          </p:nvPr>
        </p:nvSpPr>
        <p:spPr>
          <a:xfrm>
            <a:off x="1535305" y="124048"/>
            <a:ext cx="8141103" cy="652389"/>
          </a:xfrm>
          <a:prstGeom prst="rect">
            <a:avLst/>
          </a:prstGeom>
        </p:spPr>
        <p:txBody>
          <a:bodyPr/>
          <a:lstStyle>
            <a:lvl1pPr>
              <a:defRPr sz="4500"/>
            </a:lvl1pPr>
          </a:lstStyle>
          <a:p>
            <a:pPr/>
            <a:r>
              <a:t>Joseph’s Testings</a:t>
            </a:r>
          </a:p>
        </p:txBody>
      </p:sp>
      <p:sp>
        <p:nvSpPr>
          <p:cNvPr id="84" name="&quot;He sent a man before them, Joseph, [who] was sold as a slave. 18They afflicted his feet with fetters, He himself was laid in irons; 19Until the time that his word came to pass, the word of the LORD tested him&quot; (Psalm 105:17-19)."/>
          <p:cNvSpPr txBox="1"/>
          <p:nvPr/>
        </p:nvSpPr>
        <p:spPr>
          <a:xfrm>
            <a:off x="2013744" y="859482"/>
            <a:ext cx="10817508" cy="327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marR="342900" algn="l" defTabSz="457200">
              <a:defRPr i="1" sz="4100">
                <a:latin typeface="Calibri"/>
                <a:ea typeface="Calibri"/>
                <a:cs typeface="Calibri"/>
                <a:sym typeface="Calibri"/>
              </a:defRPr>
            </a:pPr>
            <a:r>
              <a:t>"He sent a man before them, Joseph, [who] was sold as a slave. </a:t>
            </a:r>
            <a:r>
              <a:rPr baseline="31999"/>
              <a:t>18</a:t>
            </a:r>
            <a:r>
              <a:t>They afflicted his feet with fetters, He himself was laid in irons; </a:t>
            </a:r>
            <a:r>
              <a:rPr baseline="31999"/>
              <a:t>19</a:t>
            </a:r>
            <a:r>
              <a:t>Until the time that his word came to pass, the word of the LORD tested him" (Psalm 105:17-19).</a:t>
            </a:r>
          </a:p>
        </p:txBody>
      </p:sp>
      <p:pic>
        <p:nvPicPr>
          <p:cNvPr id="85" name="“The word of the LORD tested him.”" descr="“The word of the LORD tested him.”"/>
          <p:cNvPicPr>
            <a:picLocks noChangeAspect="0"/>
          </p:cNvPicPr>
          <p:nvPr/>
        </p:nvPicPr>
        <p:blipFill>
          <a:blip r:embed="rId3">
            <a:extLst/>
          </a:blip>
          <a:stretch>
            <a:fillRect/>
          </a:stretch>
        </p:blipFill>
        <p:spPr>
          <a:xfrm>
            <a:off x="1897990" y="4635499"/>
            <a:ext cx="10744125" cy="1130302"/>
          </a:xfrm>
          <a:prstGeom prst="rect">
            <a:avLst/>
          </a:prstGeom>
          <a:effectLst>
            <a:outerShdw sx="100000" sy="100000" kx="0" ky="0" algn="b" rotWithShape="0" blurRad="63500" dist="50800" dir="2700000">
              <a:srgbClr val="000000">
                <a:alpha val="75000"/>
              </a:srgbClr>
            </a:outerShdw>
          </a:effectLst>
        </p:spPr>
      </p:pic>
      <p:sp>
        <p:nvSpPr>
          <p:cNvPr id="86" name="1) Test of Trust =&gt; betrayal &amp; abandonment (Gen 37)…"/>
          <p:cNvSpPr txBox="1"/>
          <p:nvPr/>
        </p:nvSpPr>
        <p:spPr>
          <a:xfrm>
            <a:off x="1728854" y="6390080"/>
            <a:ext cx="11275947"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pc="-64" sz="3200">
                <a:latin typeface="Helvetica"/>
                <a:ea typeface="Helvetica"/>
                <a:cs typeface="Helvetica"/>
                <a:sym typeface="Helvetica"/>
              </a:defRPr>
            </a:pPr>
            <a:r>
              <a:t>1) Test of Trust =&gt; betrayal &amp; abandonment (Gen 37)</a:t>
            </a:r>
          </a:p>
          <a:p>
            <a:pPr algn="l" defTabSz="457200">
              <a:defRPr b="1" sz="3000">
                <a:solidFill>
                  <a:srgbClr val="5B1800"/>
                </a:solidFill>
                <a:latin typeface="+mj-lt"/>
                <a:ea typeface="+mj-ea"/>
                <a:cs typeface="+mj-cs"/>
                <a:sym typeface="Helvetica Condensed Medium"/>
              </a:defRPr>
            </a:pPr>
          </a:p>
          <a:p>
            <a:pPr algn="l">
              <a:defRPr b="1" spc="-64" sz="3200">
                <a:latin typeface="Helvetica"/>
                <a:ea typeface="Helvetica"/>
                <a:cs typeface="Helvetica"/>
                <a:sym typeface="Helvetica"/>
              </a:defRPr>
            </a:pPr>
            <a:r>
              <a:t>2) Test of Pride =&gt; extreme ups and downs (Gen 39-41)</a:t>
            </a:r>
            <a:endParaRPr>
              <a:solidFill>
                <a:srgbClr val="5B1800"/>
              </a:solidFill>
            </a:endParaRPr>
          </a:p>
          <a:p>
            <a:pPr algn="l" defTabSz="457200">
              <a:defRPr b="1" sz="3000">
                <a:solidFill>
                  <a:srgbClr val="5B1800"/>
                </a:solidFill>
                <a:latin typeface="+mj-lt"/>
                <a:ea typeface="+mj-ea"/>
                <a:cs typeface="+mj-cs"/>
                <a:sym typeface="Helvetica Condensed Medium"/>
              </a:defRPr>
            </a:pPr>
          </a:p>
          <a:p>
            <a:pPr algn="l">
              <a:defRPr b="1" spc="-64" sz="3200">
                <a:latin typeface="Helvetica"/>
                <a:ea typeface="Helvetica"/>
                <a:cs typeface="Helvetica"/>
                <a:sym typeface="Helvetica"/>
              </a:defRPr>
            </a:pPr>
            <a:r>
              <a:t>3) Test of Compassion =&gt; opportunity for revenge (42-50)</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5" presetID="19" grpId="2" fill="hold">
                                  <p:stCondLst>
                                    <p:cond delay="0"/>
                                  </p:stCondLst>
                                  <p:iterate type="el" backwards="0">
                                    <p:tmAbs val="0"/>
                                  </p:iterate>
                                  <p:childTnLst>
                                    <p:set>
                                      <p:cBhvr>
                                        <p:cTn id="14" fill="hold"/>
                                        <p:tgtEl>
                                          <p:spTgt spid="85"/>
                                        </p:tgtEl>
                                        <p:attrNameLst>
                                          <p:attrName>style.visibility</p:attrName>
                                        </p:attrNameLst>
                                      </p:cBhvr>
                                      <p:to>
                                        <p:strVal val="visible"/>
                                      </p:to>
                                    </p:set>
                                    <p:anim calcmode="lin" valueType="num">
                                      <p:cBhvr>
                                        <p:cTn id="15" dur="3000" fill="hold"/>
                                        <p:tgtEl>
                                          <p:spTgt spid="85"/>
                                        </p:tgtEl>
                                        <p:attrNameLst>
                                          <p:attrName>ppt_w</p:attrName>
                                        </p:attrNameLst>
                                      </p:cBhvr>
                                      <p:tavLst>
                                        <p:tav tm="0">
                                          <p:val>
                                            <p:strVal val="#ppt_w"/>
                                          </p:val>
                                        </p:tav>
                                        <p:tav tm="100000">
                                          <p:val>
                                            <p:strVal val="#ppt_w"/>
                                          </p:val>
                                        </p:tav>
                                      </p:tavLst>
                                    </p:anim>
                                    <p:anim calcmode="lin" valueType="num">
                                      <p:cBhvr>
                                        <p:cTn id="16" dur="3000" fill="hold"/>
                                        <p:tgtEl>
                                          <p:spTgt spid="85"/>
                                        </p:tgtEl>
                                        <p:attrNameLst>
                                          <p:attrName>ppt_h</p:attrName>
                                        </p:attrNameLst>
                                      </p:cBhvr>
                                      <p:tavLst>
                                        <p:tav tm="0" fmla="#ppt_h*sin(2.5*pi*$)">
                                          <p:val>
                                            <p:fltVal val="0"/>
                                          </p:val>
                                        </p:tav>
                                        <p:tav tm="100000">
                                          <p:val>
                                            <p:fltVal val="1"/>
                                          </p:val>
                                        </p:tav>
                                      </p:tavLst>
                                    </p:anim>
                                  </p:childTnLst>
                                </p:cTn>
                              </p:par>
                            </p:childTnLst>
                          </p:cTn>
                        </p:par>
                        <p:par>
                          <p:cTn id="17" fill="hold">
                            <p:stCondLst>
                              <p:cond delay="3000"/>
                            </p:stCondLst>
                            <p:childTnLst>
                              <p:par>
                                <p:cTn id="18" presetClass="entr" nodeType="afterEffect" presetSubtype="1" presetID="22" grpId="3" fill="hold">
                                  <p:stCondLst>
                                    <p:cond delay="200"/>
                                  </p:stCondLst>
                                  <p:iterate type="el" backwards="0">
                                    <p:tmAbs val="0"/>
                                  </p:iterate>
                                  <p:childTnLst>
                                    <p:set>
                                      <p:cBhvr>
                                        <p:cTn id="19" fill="hold"/>
                                        <p:tgtEl>
                                          <p:spTgt spid="86"/>
                                        </p:tgtEl>
                                        <p:attrNameLst>
                                          <p:attrName>style.visibility</p:attrName>
                                        </p:attrNameLst>
                                      </p:cBhvr>
                                      <p:to>
                                        <p:strVal val="visible"/>
                                      </p:to>
                                    </p:set>
                                    <p:animEffect filter="wipe(up)" transition="in">
                                      <p:cBhvr>
                                        <p:cTn id="20" dur="4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 grpId="3"/>
      <p:bldP build="whole" bldLvl="1" animBg="1" rev="0" advAuto="0" spid="84" grpId="1"/>
      <p:bldP build="whole" bldLvl="1" animBg="1" rev="0" advAuto="0" spid="85"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1) Test of Trust =&gt; Betrayal &amp; Abandonment (Genesis 37)"/>
          <p:cNvSpPr txBox="1"/>
          <p:nvPr/>
        </p:nvSpPr>
        <p:spPr>
          <a:xfrm>
            <a:off x="2055699" y="996787"/>
            <a:ext cx="11275947"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2600"/>
              </a:spcBef>
              <a:defRPr b="1" sz="4500">
                <a:latin typeface="Calibri"/>
                <a:ea typeface="Calibri"/>
                <a:cs typeface="Calibri"/>
                <a:sym typeface="Calibri"/>
              </a:defRPr>
            </a:pPr>
            <a:r>
              <a:t>1) Test of Trust =&gt; Betrayal &amp; </a:t>
            </a:r>
            <a:r>
              <a:rPr u="sng">
                <a:solidFill>
                  <a:schemeClr val="accent5"/>
                </a:solidFill>
              </a:rPr>
              <a:t>Abandonment</a:t>
            </a:r>
            <a:r>
              <a:t> (Genesis 37)</a:t>
            </a:r>
          </a:p>
        </p:txBody>
      </p:sp>
      <p:sp>
        <p:nvSpPr>
          <p:cNvPr id="91" name="Do you trust your past life to the Lord along with all the difficulties experienced? “Rejoice in the Lord always!” (Phil 4:4)"/>
          <p:cNvSpPr txBox="1"/>
          <p:nvPr/>
        </p:nvSpPr>
        <p:spPr>
          <a:xfrm>
            <a:off x="1835566" y="6807103"/>
            <a:ext cx="10748071"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defTabSz="457200">
              <a:spcBef>
                <a:spcPts val="800"/>
              </a:spcBef>
              <a:buSzPct val="100000"/>
              <a:buChar char="•"/>
              <a:defRPr sz="4500">
                <a:latin typeface="Calibri"/>
                <a:ea typeface="Calibri"/>
                <a:cs typeface="Calibri"/>
                <a:sym typeface="Calibri"/>
              </a:defRPr>
            </a:lvl1pPr>
          </a:lstStyle>
          <a:p>
            <a:pPr/>
            <a:r>
              <a:t>Do you trust your past life to the Lord along with all the difficulties experienced? “Rejoice in the Lord always!” (Phil 4:4)</a:t>
            </a:r>
          </a:p>
        </p:txBody>
      </p:sp>
      <p:sp>
        <p:nvSpPr>
          <p:cNvPr id="92" name="How does Joseph personally bear the fact that his brothers sold him and almost killed him?"/>
          <p:cNvSpPr/>
          <p:nvPr/>
        </p:nvSpPr>
        <p:spPr>
          <a:xfrm>
            <a:off x="5605856" y="2406553"/>
            <a:ext cx="6842379" cy="4000632"/>
          </a:xfrm>
          <a:prstGeom prst="wedgeEllipseCallout">
            <a:avLst>
              <a:gd name="adj1" fmla="val -34791"/>
              <a:gd name="adj2" fmla="val -6582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nSpc>
                <a:spcPct val="140000"/>
              </a:lnSpc>
              <a:defRPr sz="4000">
                <a:solidFill>
                  <a:srgbClr val="FFFFFF"/>
                </a:solidFill>
                <a:latin typeface="+mj-lt"/>
                <a:ea typeface="+mj-ea"/>
                <a:cs typeface="+mj-cs"/>
                <a:sym typeface="Helvetica Condensed Medium"/>
              </a:defRPr>
            </a:lvl1pPr>
          </a:lstStyle>
          <a:p>
            <a:pPr/>
            <a:r>
              <a:t>How does Joseph personally bear the fact that his brothers sold him and almost killed him?</a:t>
            </a:r>
          </a:p>
        </p:txBody>
      </p:sp>
      <p:sp>
        <p:nvSpPr>
          <p:cNvPr id="93" name="Joseph’s Testings"/>
          <p:cNvSpPr txBox="1"/>
          <p:nvPr>
            <p:ph type="title"/>
          </p:nvPr>
        </p:nvSpPr>
        <p:spPr>
          <a:xfrm>
            <a:off x="1535305" y="124048"/>
            <a:ext cx="8141103" cy="652389"/>
          </a:xfrm>
          <a:prstGeom prst="rect">
            <a:avLst/>
          </a:prstGeom>
        </p:spPr>
        <p:txBody>
          <a:bodyPr/>
          <a:lstStyle>
            <a:lvl1pPr>
              <a:defRPr sz="4500"/>
            </a:lvl1pPr>
          </a:lstStyle>
          <a:p>
            <a:pPr/>
            <a:r>
              <a:t>Joseph’s Testings</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2250" fill="hold"/>
                                        <p:tgtEl>
                                          <p:spTgt spid="90"/>
                                        </p:tgtEl>
                                        <p:attrNameLst>
                                          <p:attrName>ppt_w</p:attrName>
                                        </p:attrNameLst>
                                      </p:cBhvr>
                                      <p:tavLst>
                                        <p:tav tm="0">
                                          <p:val>
                                            <p:fltVal val="0"/>
                                          </p:val>
                                        </p:tav>
                                        <p:tav tm="100000">
                                          <p:val>
                                            <p:strVal val="#ppt_w"/>
                                          </p:val>
                                        </p:tav>
                                      </p:tavLst>
                                    </p:anim>
                                    <p:anim calcmode="lin" valueType="num">
                                      <p:cBhvr>
                                        <p:cTn id="8" dur="2250" fill="hold"/>
                                        <p:tgtEl>
                                          <p:spTgt spid="90"/>
                                        </p:tgtEl>
                                        <p:attrNameLst>
                                          <p:attrName>ppt_h</p:attrName>
                                        </p:attrNameLst>
                                      </p:cBhvr>
                                      <p:tavLst>
                                        <p:tav tm="0">
                                          <p:val>
                                            <p:fltVal val="0"/>
                                          </p:val>
                                        </p:tav>
                                        <p:tav tm="100000">
                                          <p:val>
                                            <p:strVal val="#ppt_h"/>
                                          </p:val>
                                        </p:tav>
                                      </p:tavLst>
                                    </p:anim>
                                    <p:anim calcmode="lin" valueType="num">
                                      <p:cBhvr>
                                        <p:cTn id="9" dur="2250" fill="hold"/>
                                        <p:tgtEl>
                                          <p:spTgt spid="90"/>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9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250"/>
                            </p:stCondLst>
                            <p:childTnLst>
                              <p:par>
                                <p:cTn id="12" presetClass="entr" nodeType="afterEffect" presetSubtype="32" presetID="23" grpId="2" fill="hold">
                                  <p:stCondLst>
                                    <p:cond delay="400"/>
                                  </p:stCondLst>
                                  <p:iterate type="el" backwards="0">
                                    <p:tmAbs val="0"/>
                                  </p:iterate>
                                  <p:childTnLst>
                                    <p:set>
                                      <p:cBhvr>
                                        <p:cTn id="13" fill="hold"/>
                                        <p:tgtEl>
                                          <p:spTgt spid="92"/>
                                        </p:tgtEl>
                                        <p:attrNameLst>
                                          <p:attrName>style.visibility</p:attrName>
                                        </p:attrNameLst>
                                      </p:cBhvr>
                                      <p:to>
                                        <p:strVal val="visible"/>
                                      </p:to>
                                    </p:set>
                                    <p:anim calcmode="lin" valueType="num">
                                      <p:cBhvr>
                                        <p:cTn id="14" dur="1750" fill="hold"/>
                                        <p:tgtEl>
                                          <p:spTgt spid="92"/>
                                        </p:tgtEl>
                                        <p:attrNameLst>
                                          <p:attrName>ppt_w</p:attrName>
                                        </p:attrNameLst>
                                      </p:cBhvr>
                                      <p:tavLst>
                                        <p:tav tm="0">
                                          <p:val>
                                            <p:strVal val="4*#ppt_w"/>
                                          </p:val>
                                        </p:tav>
                                        <p:tav tm="100000">
                                          <p:val>
                                            <p:strVal val="#ppt_w"/>
                                          </p:val>
                                        </p:tav>
                                      </p:tavLst>
                                    </p:anim>
                                    <p:anim calcmode="lin" valueType="num">
                                      <p:cBhvr>
                                        <p:cTn id="15" dur="1750" fill="hold"/>
                                        <p:tgtEl>
                                          <p:spTgt spid="92"/>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3" fill="hold">
                                  <p:stCondLst>
                                    <p:cond delay="0"/>
                                  </p:stCondLst>
                                  <p:iterate type="el" backwards="0">
                                    <p:tmAbs val="0"/>
                                  </p:iterate>
                                  <p:childTnLst>
                                    <p:set>
                                      <p:cBhvr>
                                        <p:cTn id="19" fill="hold"/>
                                        <p:tgtEl>
                                          <p:spTgt spid="91"/>
                                        </p:tgtEl>
                                        <p:attrNameLst>
                                          <p:attrName>style.visibility</p:attrName>
                                        </p:attrNameLst>
                                      </p:cBhvr>
                                      <p:to>
                                        <p:strVal val="visible"/>
                                      </p:to>
                                    </p:set>
                                    <p:animEffect filter="wipe(up)" transition="in">
                                      <p:cBhvr>
                                        <p:cTn id="20" dur="3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3"/>
      <p:bldP build="whole" bldLvl="1" animBg="1" rev="0" advAuto="0" spid="90" grpId="1"/>
      <p:bldP build="whole" bldLvl="1" animBg="1" rev="0" advAuto="0" spid="92"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2) Test of Pride =&gt; Extreme Ups and Downs (Genesis 39-41)"/>
          <p:cNvSpPr txBox="1"/>
          <p:nvPr/>
        </p:nvSpPr>
        <p:spPr>
          <a:xfrm>
            <a:off x="1835566" y="1212687"/>
            <a:ext cx="11275947"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2600"/>
              </a:spcBef>
              <a:defRPr b="1" sz="4500">
                <a:latin typeface="Calibri"/>
                <a:ea typeface="Calibri"/>
                <a:cs typeface="Calibri"/>
                <a:sym typeface="Calibri"/>
              </a:defRPr>
            </a:lvl1pPr>
          </a:lstStyle>
          <a:p>
            <a:pPr/>
            <a:r>
              <a:t>2) Test of Pride =&gt; Extreme Ups and Downs (Genesis 39-41)</a:t>
            </a:r>
          </a:p>
        </p:txBody>
      </p:sp>
      <p:sp>
        <p:nvSpPr>
          <p:cNvPr id="96" name="How do you respond when you should be treated nicely but find yourself being treated terribly wrong?"/>
          <p:cNvSpPr txBox="1"/>
          <p:nvPr/>
        </p:nvSpPr>
        <p:spPr>
          <a:xfrm>
            <a:off x="2201522" y="6857903"/>
            <a:ext cx="10544034"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spcBef>
                <a:spcPts val="800"/>
              </a:spcBef>
              <a:buSzPct val="100000"/>
              <a:buChar char="•"/>
              <a:defRPr sz="4500">
                <a:latin typeface="Calibri"/>
                <a:ea typeface="Calibri"/>
                <a:cs typeface="Calibri"/>
                <a:sym typeface="Calibri"/>
              </a:defRPr>
            </a:lvl1pPr>
          </a:lstStyle>
          <a:p>
            <a:pPr/>
            <a:r>
              <a:t>How do you respond when you should be treated nicely but find yourself being treated terribly wrong? </a:t>
            </a:r>
          </a:p>
        </p:txBody>
      </p:sp>
      <p:sp>
        <p:nvSpPr>
          <p:cNvPr id="97" name="How does the ‘blessed’ Joseph deal with successive successes and injustice?"/>
          <p:cNvSpPr/>
          <p:nvPr/>
        </p:nvSpPr>
        <p:spPr>
          <a:xfrm>
            <a:off x="5097606" y="2834716"/>
            <a:ext cx="6767238" cy="3536210"/>
          </a:xfrm>
          <a:prstGeom prst="wedgeEllipseCallout">
            <a:avLst>
              <a:gd name="adj1" fmla="val -29325"/>
              <a:gd name="adj2" fmla="val -74681"/>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nSpc>
                <a:spcPct val="140000"/>
              </a:lnSpc>
              <a:defRPr sz="4000">
                <a:solidFill>
                  <a:srgbClr val="FFFFFF"/>
                </a:solidFill>
                <a:latin typeface="+mj-lt"/>
                <a:ea typeface="+mj-ea"/>
                <a:cs typeface="+mj-cs"/>
                <a:sym typeface="Helvetica Condensed Medium"/>
              </a:defRPr>
            </a:lvl1pPr>
          </a:lstStyle>
          <a:p>
            <a:pPr/>
            <a:r>
              <a:t>How does the ‘blessed’ Joseph deal with successive successes and injustice?</a:t>
            </a:r>
          </a:p>
        </p:txBody>
      </p:sp>
      <p:sp>
        <p:nvSpPr>
          <p:cNvPr id="98" name="Joseph’s Testings"/>
          <p:cNvSpPr txBox="1"/>
          <p:nvPr>
            <p:ph type="title"/>
          </p:nvPr>
        </p:nvSpPr>
        <p:spPr>
          <a:xfrm>
            <a:off x="1535305" y="124048"/>
            <a:ext cx="8141103" cy="652389"/>
          </a:xfrm>
          <a:prstGeom prst="rect">
            <a:avLst/>
          </a:prstGeom>
        </p:spPr>
        <p:txBody>
          <a:bodyPr/>
          <a:lstStyle>
            <a:lvl1pPr>
              <a:defRPr sz="4500"/>
            </a:lvl1pPr>
          </a:lstStyle>
          <a:p>
            <a:pPr/>
            <a:r>
              <a:t>Joseph’s Testings</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95"/>
                                        </p:tgtEl>
                                        <p:attrNameLst>
                                          <p:attrName>style.visibility</p:attrName>
                                        </p:attrNameLst>
                                      </p:cBhvr>
                                      <p:to>
                                        <p:strVal val="visible"/>
                                      </p:to>
                                    </p:set>
                                    <p:anim calcmode="lin" valueType="num">
                                      <p:cBhvr>
                                        <p:cTn id="7" dur="2250" fill="hold"/>
                                        <p:tgtEl>
                                          <p:spTgt spid="95"/>
                                        </p:tgtEl>
                                        <p:attrNameLst>
                                          <p:attrName>ppt_w</p:attrName>
                                        </p:attrNameLst>
                                      </p:cBhvr>
                                      <p:tavLst>
                                        <p:tav tm="0">
                                          <p:val>
                                            <p:fltVal val="0"/>
                                          </p:val>
                                        </p:tav>
                                        <p:tav tm="100000">
                                          <p:val>
                                            <p:strVal val="#ppt_w"/>
                                          </p:val>
                                        </p:tav>
                                      </p:tavLst>
                                    </p:anim>
                                    <p:anim calcmode="lin" valueType="num">
                                      <p:cBhvr>
                                        <p:cTn id="8" dur="2250" fill="hold"/>
                                        <p:tgtEl>
                                          <p:spTgt spid="95"/>
                                        </p:tgtEl>
                                        <p:attrNameLst>
                                          <p:attrName>ppt_h</p:attrName>
                                        </p:attrNameLst>
                                      </p:cBhvr>
                                      <p:tavLst>
                                        <p:tav tm="0">
                                          <p:val>
                                            <p:fltVal val="0"/>
                                          </p:val>
                                        </p:tav>
                                        <p:tav tm="100000">
                                          <p:val>
                                            <p:strVal val="#ppt_h"/>
                                          </p:val>
                                        </p:tav>
                                      </p:tavLst>
                                    </p:anim>
                                    <p:anim calcmode="lin" valueType="num">
                                      <p:cBhvr>
                                        <p:cTn id="9" dur="2250" fill="hold"/>
                                        <p:tgtEl>
                                          <p:spTgt spid="95"/>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9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250"/>
                            </p:stCondLst>
                            <p:childTnLst>
                              <p:par>
                                <p:cTn id="12" presetClass="entr" nodeType="afterEffect" presetSubtype="32" presetID="23" grpId="2" fill="hold">
                                  <p:stCondLst>
                                    <p:cond delay="300"/>
                                  </p:stCondLst>
                                  <p:iterate type="el" backwards="0">
                                    <p:tmAbs val="0"/>
                                  </p:iterate>
                                  <p:childTnLst>
                                    <p:set>
                                      <p:cBhvr>
                                        <p:cTn id="13" fill="hold"/>
                                        <p:tgtEl>
                                          <p:spTgt spid="97"/>
                                        </p:tgtEl>
                                        <p:attrNameLst>
                                          <p:attrName>style.visibility</p:attrName>
                                        </p:attrNameLst>
                                      </p:cBhvr>
                                      <p:to>
                                        <p:strVal val="visible"/>
                                      </p:to>
                                    </p:set>
                                    <p:anim calcmode="lin" valueType="num">
                                      <p:cBhvr>
                                        <p:cTn id="14" dur="1750" fill="hold"/>
                                        <p:tgtEl>
                                          <p:spTgt spid="97"/>
                                        </p:tgtEl>
                                        <p:attrNameLst>
                                          <p:attrName>ppt_w</p:attrName>
                                        </p:attrNameLst>
                                      </p:cBhvr>
                                      <p:tavLst>
                                        <p:tav tm="0">
                                          <p:val>
                                            <p:strVal val="4*#ppt_w"/>
                                          </p:val>
                                        </p:tav>
                                        <p:tav tm="100000">
                                          <p:val>
                                            <p:strVal val="#ppt_w"/>
                                          </p:val>
                                        </p:tav>
                                      </p:tavLst>
                                    </p:anim>
                                    <p:anim calcmode="lin" valueType="num">
                                      <p:cBhvr>
                                        <p:cTn id="15" dur="1750" fill="hold"/>
                                        <p:tgtEl>
                                          <p:spTgt spid="97"/>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15" grpId="3" fill="hold">
                                  <p:stCondLst>
                                    <p:cond delay="0"/>
                                  </p:stCondLst>
                                  <p:iterate type="el" backwards="0">
                                    <p:tmAbs val="0"/>
                                  </p:iterate>
                                  <p:childTnLst>
                                    <p:set>
                                      <p:cBhvr>
                                        <p:cTn id="19" fill="hold"/>
                                        <p:tgtEl>
                                          <p:spTgt spid="96"/>
                                        </p:tgtEl>
                                        <p:attrNameLst>
                                          <p:attrName>style.visibility</p:attrName>
                                        </p:attrNameLst>
                                      </p:cBhvr>
                                      <p:to>
                                        <p:strVal val="visible"/>
                                      </p:to>
                                    </p:set>
                                    <p:anim calcmode="lin" valueType="num">
                                      <p:cBhvr>
                                        <p:cTn id="20" dur="1750" fill="hold"/>
                                        <p:tgtEl>
                                          <p:spTgt spid="96"/>
                                        </p:tgtEl>
                                        <p:attrNameLst>
                                          <p:attrName>ppt_w</p:attrName>
                                        </p:attrNameLst>
                                      </p:cBhvr>
                                      <p:tavLst>
                                        <p:tav tm="0">
                                          <p:val>
                                            <p:fltVal val="0"/>
                                          </p:val>
                                        </p:tav>
                                        <p:tav tm="100000">
                                          <p:val>
                                            <p:strVal val="#ppt_w"/>
                                          </p:val>
                                        </p:tav>
                                      </p:tavLst>
                                    </p:anim>
                                    <p:anim calcmode="lin" valueType="num">
                                      <p:cBhvr>
                                        <p:cTn id="21" dur="1750" fill="hold"/>
                                        <p:tgtEl>
                                          <p:spTgt spid="96"/>
                                        </p:tgtEl>
                                        <p:attrNameLst>
                                          <p:attrName>ppt_h</p:attrName>
                                        </p:attrNameLst>
                                      </p:cBhvr>
                                      <p:tavLst>
                                        <p:tav tm="0">
                                          <p:val>
                                            <p:fltVal val="0"/>
                                          </p:val>
                                        </p:tav>
                                        <p:tav tm="100000">
                                          <p:val>
                                            <p:strVal val="#ppt_h"/>
                                          </p:val>
                                        </p:tav>
                                      </p:tavLst>
                                    </p:anim>
                                    <p:anim calcmode="lin" valueType="num">
                                      <p:cBhvr>
                                        <p:cTn id="22" dur="1750" fill="hold"/>
                                        <p:tgtEl>
                                          <p:spTgt spid="96"/>
                                        </p:tgtEl>
                                        <p:attrNameLst>
                                          <p:attrName>ppt_x</p:attrName>
                                        </p:attrNameLst>
                                      </p:cBhvr>
                                      <p:tavLst>
                                        <p:tav tm="0" fmla="#ppt_x+(cos(-2*pi*(1-$))*-#ppt_x-sin(-2*pi*(1-$))*(1-#ppt_y))*(1-$)">
                                          <p:val>
                                            <p:fltVal val="0"/>
                                          </p:val>
                                        </p:tav>
                                        <p:tav tm="100000">
                                          <p:val>
                                            <p:fltVal val="1"/>
                                          </p:val>
                                        </p:tav>
                                      </p:tavLst>
                                    </p:anim>
                                    <p:anim calcmode="lin" valueType="num">
                                      <p:cBhvr>
                                        <p:cTn id="23" dur="175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1"/>
      <p:bldP build="whole" bldLvl="1" animBg="1" rev="0" advAuto="0" spid="97" grpId="2"/>
      <p:bldP build="whole" bldLvl="1" animBg="1" rev="0" advAuto="0" spid="96"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3) Test of Compassion =&gt; Opportunity for Revenge (Genesis 42-50)"/>
          <p:cNvSpPr txBox="1"/>
          <p:nvPr/>
        </p:nvSpPr>
        <p:spPr>
          <a:xfrm>
            <a:off x="1738791" y="862012"/>
            <a:ext cx="11275947"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2600"/>
              </a:spcBef>
              <a:defRPr b="1" sz="4500">
                <a:latin typeface="Calibri"/>
                <a:ea typeface="Calibri"/>
                <a:cs typeface="Calibri"/>
                <a:sym typeface="Calibri"/>
              </a:defRPr>
            </a:lvl1pPr>
          </a:lstStyle>
          <a:p>
            <a:pPr/>
            <a:r>
              <a:t>3) Test of Compassion =&gt; Opportunity for Revenge (Genesis 42-50)</a:t>
            </a:r>
          </a:p>
        </p:txBody>
      </p:sp>
      <p:sp>
        <p:nvSpPr>
          <p:cNvPr id="101" name="Forgiving and feeding (42-47)…"/>
          <p:cNvSpPr txBox="1"/>
          <p:nvPr/>
        </p:nvSpPr>
        <p:spPr>
          <a:xfrm>
            <a:off x="1738791" y="2946400"/>
            <a:ext cx="3854544" cy="386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defTabSz="457200">
              <a:spcBef>
                <a:spcPts val="2600"/>
              </a:spcBef>
              <a:buSzPct val="100000"/>
              <a:buChar char="•"/>
              <a:defRPr sz="3700">
                <a:latin typeface="Calibri"/>
                <a:ea typeface="Calibri"/>
                <a:cs typeface="Calibri"/>
                <a:sym typeface="Calibri"/>
              </a:defRPr>
            </a:pPr>
            <a:r>
              <a:t>Forgiving and feeding (42-47)</a:t>
            </a:r>
          </a:p>
          <a:p>
            <a:pPr marL="228600" indent="-228600" algn="l" defTabSz="457200">
              <a:spcBef>
                <a:spcPts val="2600"/>
              </a:spcBef>
              <a:buSzPct val="100000"/>
              <a:buChar char="•"/>
              <a:defRPr sz="3700">
                <a:latin typeface="Calibri"/>
                <a:ea typeface="Calibri"/>
                <a:cs typeface="Calibri"/>
                <a:sym typeface="Calibri"/>
              </a:defRPr>
            </a:pPr>
            <a:r>
              <a:t>Forgiving and blessing after his father died (48-50)</a:t>
            </a:r>
          </a:p>
        </p:txBody>
      </p:sp>
      <p:sp>
        <p:nvSpPr>
          <p:cNvPr id="102" name="How does the powerful Joseph treat his brothers before and after his father dies?"/>
          <p:cNvSpPr/>
          <p:nvPr/>
        </p:nvSpPr>
        <p:spPr>
          <a:xfrm>
            <a:off x="5796820" y="2711287"/>
            <a:ext cx="6784303" cy="3491038"/>
          </a:xfrm>
          <a:prstGeom prst="wedgeEllipseCallout">
            <a:avLst>
              <a:gd name="adj1" fmla="val -47612"/>
              <a:gd name="adj2" fmla="val -56226"/>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nSpc>
                <a:spcPct val="140000"/>
              </a:lnSpc>
              <a:defRPr sz="4000">
                <a:solidFill>
                  <a:srgbClr val="FFFFFF"/>
                </a:solidFill>
                <a:latin typeface="+mj-lt"/>
                <a:ea typeface="+mj-ea"/>
                <a:cs typeface="+mj-cs"/>
                <a:sym typeface="Helvetica Condensed Medium"/>
              </a:defRPr>
            </a:lvl1pPr>
          </a:lstStyle>
          <a:p>
            <a:pPr/>
            <a:r>
              <a:t> How does the powerful Joseph treat his brothers before and after his father dies?</a:t>
            </a:r>
          </a:p>
        </p:txBody>
      </p:sp>
      <p:sp>
        <p:nvSpPr>
          <p:cNvPr id="103" name="Joseph’s Testings"/>
          <p:cNvSpPr txBox="1"/>
          <p:nvPr>
            <p:ph type="title"/>
          </p:nvPr>
        </p:nvSpPr>
        <p:spPr>
          <a:xfrm>
            <a:off x="1535305" y="124048"/>
            <a:ext cx="8141103" cy="652389"/>
          </a:xfrm>
          <a:prstGeom prst="rect">
            <a:avLst/>
          </a:prstGeom>
        </p:spPr>
        <p:txBody>
          <a:bodyPr/>
          <a:lstStyle>
            <a:lvl1pPr>
              <a:defRPr sz="4500"/>
            </a:lvl1pPr>
          </a:lstStyle>
          <a:p>
            <a:pPr/>
            <a:r>
              <a:t>Joseph’s Testings</a:t>
            </a:r>
          </a:p>
        </p:txBody>
      </p:sp>
      <p:sp>
        <p:nvSpPr>
          <p:cNvPr id="104" name="How can God’s grace help you conquer the corruption of power that comes with success and instead persistently carry out acts of kindness?"/>
          <p:cNvSpPr txBox="1"/>
          <p:nvPr/>
        </p:nvSpPr>
        <p:spPr>
          <a:xfrm>
            <a:off x="1822023" y="7238903"/>
            <a:ext cx="10758979" cy="181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spcBef>
                <a:spcPts val="800"/>
              </a:spcBef>
              <a:buSzPct val="100000"/>
              <a:buChar char="•"/>
              <a:defRPr sz="3700">
                <a:latin typeface="Calibri"/>
                <a:ea typeface="Calibri"/>
                <a:cs typeface="Calibri"/>
                <a:sym typeface="Calibri"/>
              </a:defRPr>
            </a:lvl1pPr>
          </a:lstStyle>
          <a:p>
            <a:pPr/>
            <a:r>
              <a:t>How can God’s grace help you conquer the corruption of power that comes with success and instead persistently carry out acts of kindness?</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00"/>
                                        </p:tgtEl>
                                        <p:attrNameLst>
                                          <p:attrName>style.visibility</p:attrName>
                                        </p:attrNameLst>
                                      </p:cBhvr>
                                      <p:to>
                                        <p:strVal val="visible"/>
                                      </p:to>
                                    </p:set>
                                    <p:anim calcmode="lin" valueType="num">
                                      <p:cBhvr>
                                        <p:cTn id="7" dur="2250" fill="hold"/>
                                        <p:tgtEl>
                                          <p:spTgt spid="100"/>
                                        </p:tgtEl>
                                        <p:attrNameLst>
                                          <p:attrName>ppt_w</p:attrName>
                                        </p:attrNameLst>
                                      </p:cBhvr>
                                      <p:tavLst>
                                        <p:tav tm="0">
                                          <p:val>
                                            <p:fltVal val="0"/>
                                          </p:val>
                                        </p:tav>
                                        <p:tav tm="100000">
                                          <p:val>
                                            <p:strVal val="#ppt_w"/>
                                          </p:val>
                                        </p:tav>
                                      </p:tavLst>
                                    </p:anim>
                                    <p:anim calcmode="lin" valueType="num">
                                      <p:cBhvr>
                                        <p:cTn id="8" dur="2250" fill="hold"/>
                                        <p:tgtEl>
                                          <p:spTgt spid="100"/>
                                        </p:tgtEl>
                                        <p:attrNameLst>
                                          <p:attrName>ppt_h</p:attrName>
                                        </p:attrNameLst>
                                      </p:cBhvr>
                                      <p:tavLst>
                                        <p:tav tm="0">
                                          <p:val>
                                            <p:fltVal val="0"/>
                                          </p:val>
                                        </p:tav>
                                        <p:tav tm="100000">
                                          <p:val>
                                            <p:strVal val="#ppt_h"/>
                                          </p:val>
                                        </p:tav>
                                      </p:tavLst>
                                    </p:anim>
                                    <p:anim calcmode="lin" valueType="num">
                                      <p:cBhvr>
                                        <p:cTn id="9" dur="2250" fill="hold"/>
                                        <p:tgtEl>
                                          <p:spTgt spid="100"/>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250"/>
                            </p:stCondLst>
                            <p:childTnLst>
                              <p:par>
                                <p:cTn id="12" presetClass="entr" nodeType="afterEffect" presetSubtype="32" presetID="23" grpId="2" fill="hold">
                                  <p:stCondLst>
                                    <p:cond delay="0"/>
                                  </p:stCondLst>
                                  <p:iterate type="el" backwards="0">
                                    <p:tmAbs val="0"/>
                                  </p:iterate>
                                  <p:childTnLst>
                                    <p:set>
                                      <p:cBhvr>
                                        <p:cTn id="13" fill="hold"/>
                                        <p:tgtEl>
                                          <p:spTgt spid="102"/>
                                        </p:tgtEl>
                                        <p:attrNameLst>
                                          <p:attrName>style.visibility</p:attrName>
                                        </p:attrNameLst>
                                      </p:cBhvr>
                                      <p:to>
                                        <p:strVal val="visible"/>
                                      </p:to>
                                    </p:set>
                                    <p:anim calcmode="lin" valueType="num">
                                      <p:cBhvr>
                                        <p:cTn id="14" dur="1750" fill="hold"/>
                                        <p:tgtEl>
                                          <p:spTgt spid="102"/>
                                        </p:tgtEl>
                                        <p:attrNameLst>
                                          <p:attrName>ppt_w</p:attrName>
                                        </p:attrNameLst>
                                      </p:cBhvr>
                                      <p:tavLst>
                                        <p:tav tm="0">
                                          <p:val>
                                            <p:strVal val="4*#ppt_w"/>
                                          </p:val>
                                        </p:tav>
                                        <p:tav tm="100000">
                                          <p:val>
                                            <p:strVal val="#ppt_w"/>
                                          </p:val>
                                        </p:tav>
                                      </p:tavLst>
                                    </p:anim>
                                    <p:anim calcmode="lin" valueType="num">
                                      <p:cBhvr>
                                        <p:cTn id="15" dur="1750" fill="hold"/>
                                        <p:tgtEl>
                                          <p:spTgt spid="102"/>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3" fill="hold">
                                  <p:stCondLst>
                                    <p:cond delay="0"/>
                                  </p:stCondLst>
                                  <p:iterate type="el" backwards="0">
                                    <p:tmAbs val="0"/>
                                  </p:iterate>
                                  <p:childTnLst>
                                    <p:set>
                                      <p:cBhvr>
                                        <p:cTn id="19" fill="hold"/>
                                        <p:tgtEl>
                                          <p:spTgt spid="101"/>
                                        </p:tgtEl>
                                        <p:attrNameLst>
                                          <p:attrName>style.visibility</p:attrName>
                                        </p:attrNameLst>
                                      </p:cBhvr>
                                      <p:to>
                                        <p:strVal val="visible"/>
                                      </p:to>
                                    </p:set>
                                    <p:animEffect filter="wipe(up)" transition="in">
                                      <p:cBhvr>
                                        <p:cTn id="20" dur="2750"/>
                                        <p:tgtEl>
                                          <p:spTgt spid="101"/>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4" fill="hold">
                                  <p:stCondLst>
                                    <p:cond delay="0"/>
                                  </p:stCondLst>
                                  <p:iterate type="el" backwards="0">
                                    <p:tmAbs val="0"/>
                                  </p:iterate>
                                  <p:childTnLst>
                                    <p:set>
                                      <p:cBhvr>
                                        <p:cTn id="24" fill="hold"/>
                                        <p:tgtEl>
                                          <p:spTgt spid="104"/>
                                        </p:tgtEl>
                                        <p:attrNameLst>
                                          <p:attrName>style.visibility</p:attrName>
                                        </p:attrNameLst>
                                      </p:cBhvr>
                                      <p:to>
                                        <p:strVal val="visible"/>
                                      </p:to>
                                    </p:set>
                                    <p:animEffect filter="wipe(up)" transition="in">
                                      <p:cBhvr>
                                        <p:cTn id="25" dur="275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3"/>
      <p:bldP build="whole" bldLvl="1" animBg="1" rev="0" advAuto="0" spid="100" grpId="1"/>
      <p:bldP build="whole" bldLvl="1" animBg="1" rev="0" advAuto="0" spid="104" grpId="4"/>
      <p:bldP build="whole" bldLvl="1" animBg="1" rev="0" advAuto="0" spid="102"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Why is Joseph’s section (37-50) so long?"/>
          <p:cNvSpPr txBox="1"/>
          <p:nvPr>
            <p:ph type="title"/>
          </p:nvPr>
        </p:nvSpPr>
        <p:spPr>
          <a:prstGeom prst="rect">
            <a:avLst/>
          </a:prstGeom>
        </p:spPr>
        <p:txBody>
          <a:bodyPr/>
          <a:lstStyle/>
          <a:p>
            <a:pPr/>
            <a:r>
              <a:t>Why is Joseph’s section (37-50) so long?</a:t>
            </a:r>
          </a:p>
        </p:txBody>
      </p:sp>
      <p:sp>
        <p:nvSpPr>
          <p:cNvPr id="109" name="Captivating…"/>
          <p:cNvSpPr txBox="1"/>
          <p:nvPr/>
        </p:nvSpPr>
        <p:spPr>
          <a:xfrm>
            <a:off x="1921215" y="1392882"/>
            <a:ext cx="10697675" cy="739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24690" indent="-124690" algn="just">
              <a:spcBef>
                <a:spcPts val="1400"/>
              </a:spcBef>
              <a:buSzPct val="100000"/>
              <a:buChar char="•"/>
              <a:defRPr sz="3500"/>
            </a:pPr>
            <a:r>
              <a:rPr b="1">
                <a:latin typeface="Helvetica"/>
                <a:ea typeface="Helvetica"/>
                <a:cs typeface="Helvetica"/>
                <a:sym typeface="Helvetica"/>
              </a:rPr>
              <a:t>Captivating</a:t>
            </a:r>
          </a:p>
          <a:p>
            <a:pPr algn="just">
              <a:spcBef>
                <a:spcPts val="1400"/>
              </a:spcBef>
              <a:defRPr sz="3500"/>
            </a:pPr>
            <a:r>
              <a:t>These chapters have all the power of a tremendously stirring movie: Violence. Seduction. Extremism. Compassion. Greed. Jealousy.</a:t>
            </a:r>
          </a:p>
          <a:p>
            <a:pPr marL="124690" indent="-124690" algn="just">
              <a:spcBef>
                <a:spcPts val="1400"/>
              </a:spcBef>
              <a:buSzPct val="100000"/>
              <a:buChar char="•"/>
              <a:defRPr sz="3500"/>
            </a:pPr>
            <a:r>
              <a:rPr b="1">
                <a:latin typeface="Helvetica"/>
                <a:ea typeface="Helvetica"/>
                <a:cs typeface="Helvetica"/>
                <a:sym typeface="Helvetica"/>
              </a:rPr>
              <a:t>Historical</a:t>
            </a:r>
          </a:p>
          <a:p>
            <a:pPr algn="just">
              <a:spcBef>
                <a:spcPts val="1400"/>
              </a:spcBef>
              <a:defRPr sz="3500"/>
            </a:pPr>
            <a:r>
              <a:t>In order to clearly set the stage for redemption they had to go into the land to be rescued out of it, otherwise there would be no Exodus.</a:t>
            </a:r>
          </a:p>
          <a:p>
            <a:pPr marL="124690" indent="-124690" algn="just">
              <a:spcBef>
                <a:spcPts val="1400"/>
              </a:spcBef>
              <a:buSzPct val="100000"/>
              <a:buChar char="•"/>
              <a:defRPr sz="3500"/>
            </a:pPr>
            <a:r>
              <a:rPr b="1">
                <a:latin typeface="Helvetica"/>
                <a:ea typeface="Helvetica"/>
                <a:cs typeface="Helvetica"/>
                <a:sym typeface="Helvetica"/>
              </a:rPr>
              <a:t>Gracious</a:t>
            </a:r>
          </a:p>
          <a:p>
            <a:pPr algn="just">
              <a:spcBef>
                <a:spcPts val="1400"/>
              </a:spcBef>
              <a:defRPr sz="3500"/>
            </a:pPr>
            <a:r>
              <a:t>To illustrate the extremes of God’s grace and the power of forgiveness that God willingly gives to His undeserving people through Jesus. </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09">
                                            <p:bg/>
                                          </p:spTgt>
                                        </p:tgtEl>
                                        <p:attrNameLst>
                                          <p:attrName>style.visibility</p:attrName>
                                        </p:attrNameLst>
                                      </p:cBhvr>
                                      <p:to>
                                        <p:strVal val="visible"/>
                                      </p:to>
                                    </p:set>
                                    <p:anim calcmode="lin" valueType="num">
                                      <p:cBhvr>
                                        <p:cTn id="7" dur="2250" fill="hold"/>
                                        <p:tgtEl>
                                          <p:spTgt spid="109">
                                            <p:bg/>
                                          </p:spTgt>
                                        </p:tgtEl>
                                        <p:attrNameLst>
                                          <p:attrName>ppt_w</p:attrName>
                                        </p:attrNameLst>
                                      </p:cBhvr>
                                      <p:tavLst>
                                        <p:tav tm="0">
                                          <p:val>
                                            <p:fltVal val="0"/>
                                          </p:val>
                                        </p:tav>
                                        <p:tav tm="100000">
                                          <p:val>
                                            <p:strVal val="#ppt_w"/>
                                          </p:val>
                                        </p:tav>
                                      </p:tavLst>
                                    </p:anim>
                                    <p:anim calcmode="lin" valueType="num">
                                      <p:cBhvr>
                                        <p:cTn id="8" dur="2250" fill="hold"/>
                                        <p:tgtEl>
                                          <p:spTgt spid="109">
                                            <p:bg/>
                                          </p:spTgt>
                                        </p:tgtEl>
                                        <p:attrNameLst>
                                          <p:attrName>ppt_h</p:attrName>
                                        </p:attrNameLst>
                                      </p:cBhvr>
                                      <p:tavLst>
                                        <p:tav tm="0">
                                          <p:val>
                                            <p:fltVal val="0"/>
                                          </p:val>
                                        </p:tav>
                                        <p:tav tm="100000">
                                          <p:val>
                                            <p:strVal val="#ppt_h"/>
                                          </p:val>
                                        </p:tav>
                                      </p:tavLst>
                                    </p:anim>
                                    <p:anim calcmode="lin" valueType="num">
                                      <p:cBhvr>
                                        <p:cTn id="9" dur="2250" fill="hold"/>
                                        <p:tgtEl>
                                          <p:spTgt spid="109">
                                            <p:bg/>
                                          </p:spTgt>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109">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109">
                                            <p:txEl>
                                              <p:pRg st="0" end="0"/>
                                            </p:txEl>
                                          </p:spTgt>
                                        </p:tgtEl>
                                        <p:attrNameLst>
                                          <p:attrName>style.visibility</p:attrName>
                                        </p:attrNameLst>
                                      </p:cBhvr>
                                      <p:to>
                                        <p:strVal val="visible"/>
                                      </p:to>
                                    </p:set>
                                    <p:anim calcmode="lin" valueType="num">
                                      <p:cBhvr>
                                        <p:cTn id="13" dur="225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14" dur="2250" fill="hold"/>
                                        <p:tgtEl>
                                          <p:spTgt spid="109">
                                            <p:txEl>
                                              <p:pRg st="0" end="0"/>
                                            </p:txEl>
                                          </p:spTgt>
                                        </p:tgtEl>
                                        <p:attrNameLst>
                                          <p:attrName>ppt_h</p:attrName>
                                        </p:attrNameLst>
                                      </p:cBhvr>
                                      <p:tavLst>
                                        <p:tav tm="0">
                                          <p:val>
                                            <p:fltVal val="0"/>
                                          </p:val>
                                        </p:tav>
                                        <p:tav tm="100000">
                                          <p:val>
                                            <p:strVal val="#ppt_h"/>
                                          </p:val>
                                        </p:tav>
                                      </p:tavLst>
                                    </p:anim>
                                    <p:anim calcmode="lin" valueType="num">
                                      <p:cBhvr>
                                        <p:cTn id="15" dur="2250" fill="hold"/>
                                        <p:tgtEl>
                                          <p:spTgt spid="10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250" fill="hold"/>
                                        <p:tgtEl>
                                          <p:spTgt spid="10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250"/>
                            </p:stCondLst>
                            <p:childTnLst>
                              <p:par>
                                <p:cTn id="18" presetClass="entr" nodeType="afterEffect" presetSubtype="8" presetID="15" grpId="1" fill="hold">
                                  <p:stCondLst>
                                    <p:cond delay="0"/>
                                  </p:stCondLst>
                                  <p:iterate type="el" backwards="0">
                                    <p:tmAbs val="0"/>
                                  </p:iterate>
                                  <p:childTnLst>
                                    <p:set>
                                      <p:cBhvr>
                                        <p:cTn id="19" fill="hold"/>
                                        <p:tgtEl>
                                          <p:spTgt spid="109">
                                            <p:txEl>
                                              <p:pRg st="1" end="1"/>
                                            </p:txEl>
                                          </p:spTgt>
                                        </p:tgtEl>
                                        <p:attrNameLst>
                                          <p:attrName>style.visibility</p:attrName>
                                        </p:attrNameLst>
                                      </p:cBhvr>
                                      <p:to>
                                        <p:strVal val="visible"/>
                                      </p:to>
                                    </p:set>
                                    <p:anim calcmode="lin" valueType="num">
                                      <p:cBhvr>
                                        <p:cTn id="20" dur="2250" fill="hold"/>
                                        <p:tgtEl>
                                          <p:spTgt spid="109">
                                            <p:txEl>
                                              <p:pRg st="1" end="1"/>
                                            </p:txEl>
                                          </p:spTgt>
                                        </p:tgtEl>
                                        <p:attrNameLst>
                                          <p:attrName>ppt_w</p:attrName>
                                        </p:attrNameLst>
                                      </p:cBhvr>
                                      <p:tavLst>
                                        <p:tav tm="0">
                                          <p:val>
                                            <p:fltVal val="0"/>
                                          </p:val>
                                        </p:tav>
                                        <p:tav tm="100000">
                                          <p:val>
                                            <p:strVal val="#ppt_w"/>
                                          </p:val>
                                        </p:tav>
                                      </p:tavLst>
                                    </p:anim>
                                    <p:anim calcmode="lin" valueType="num">
                                      <p:cBhvr>
                                        <p:cTn id="21" dur="2250" fill="hold"/>
                                        <p:tgtEl>
                                          <p:spTgt spid="109">
                                            <p:txEl>
                                              <p:pRg st="1" end="1"/>
                                            </p:txEl>
                                          </p:spTgt>
                                        </p:tgtEl>
                                        <p:attrNameLst>
                                          <p:attrName>ppt_h</p:attrName>
                                        </p:attrNameLst>
                                      </p:cBhvr>
                                      <p:tavLst>
                                        <p:tav tm="0">
                                          <p:val>
                                            <p:fltVal val="0"/>
                                          </p:val>
                                        </p:tav>
                                        <p:tav tm="100000">
                                          <p:val>
                                            <p:strVal val="#ppt_h"/>
                                          </p:val>
                                        </p:tav>
                                      </p:tavLst>
                                    </p:anim>
                                    <p:anim calcmode="lin" valueType="num">
                                      <p:cBhvr>
                                        <p:cTn id="22" dur="2250" fill="hold"/>
                                        <p:tgtEl>
                                          <p:spTgt spid="10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250" fill="hold"/>
                                        <p:tgtEl>
                                          <p:spTgt spid="10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15" grpId="1" fill="hold">
                                  <p:stCondLst>
                                    <p:cond delay="0"/>
                                  </p:stCondLst>
                                  <p:iterate type="el" backwards="0">
                                    <p:tmAbs val="0"/>
                                  </p:iterate>
                                  <p:childTnLst>
                                    <p:set>
                                      <p:cBhvr>
                                        <p:cTn id="27" fill="hold"/>
                                        <p:tgtEl>
                                          <p:spTgt spid="109">
                                            <p:txEl>
                                              <p:pRg st="2" end="2"/>
                                            </p:txEl>
                                          </p:spTgt>
                                        </p:tgtEl>
                                        <p:attrNameLst>
                                          <p:attrName>style.visibility</p:attrName>
                                        </p:attrNameLst>
                                      </p:cBhvr>
                                      <p:to>
                                        <p:strVal val="visible"/>
                                      </p:to>
                                    </p:set>
                                    <p:anim calcmode="lin" valueType="num">
                                      <p:cBhvr>
                                        <p:cTn id="28" dur="2250" fill="hold"/>
                                        <p:tgtEl>
                                          <p:spTgt spid="109">
                                            <p:txEl>
                                              <p:pRg st="2" end="2"/>
                                            </p:txEl>
                                          </p:spTgt>
                                        </p:tgtEl>
                                        <p:attrNameLst>
                                          <p:attrName>ppt_w</p:attrName>
                                        </p:attrNameLst>
                                      </p:cBhvr>
                                      <p:tavLst>
                                        <p:tav tm="0">
                                          <p:val>
                                            <p:fltVal val="0"/>
                                          </p:val>
                                        </p:tav>
                                        <p:tav tm="100000">
                                          <p:val>
                                            <p:strVal val="#ppt_w"/>
                                          </p:val>
                                        </p:tav>
                                      </p:tavLst>
                                    </p:anim>
                                    <p:anim calcmode="lin" valueType="num">
                                      <p:cBhvr>
                                        <p:cTn id="29" dur="2250" fill="hold"/>
                                        <p:tgtEl>
                                          <p:spTgt spid="109">
                                            <p:txEl>
                                              <p:pRg st="2" end="2"/>
                                            </p:txEl>
                                          </p:spTgt>
                                        </p:tgtEl>
                                        <p:attrNameLst>
                                          <p:attrName>ppt_h</p:attrName>
                                        </p:attrNameLst>
                                      </p:cBhvr>
                                      <p:tavLst>
                                        <p:tav tm="0">
                                          <p:val>
                                            <p:fltVal val="0"/>
                                          </p:val>
                                        </p:tav>
                                        <p:tav tm="100000">
                                          <p:val>
                                            <p:strVal val="#ppt_h"/>
                                          </p:val>
                                        </p:tav>
                                      </p:tavLst>
                                    </p:anim>
                                    <p:anim calcmode="lin" valueType="num">
                                      <p:cBhvr>
                                        <p:cTn id="30" dur="2250" fill="hold"/>
                                        <p:tgtEl>
                                          <p:spTgt spid="10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250" fill="hold"/>
                                        <p:tgtEl>
                                          <p:spTgt spid="10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250"/>
                            </p:stCondLst>
                            <p:childTnLst>
                              <p:par>
                                <p:cTn id="33" presetClass="entr" nodeType="afterEffect" presetSubtype="8" presetID="15" grpId="1" fill="hold">
                                  <p:stCondLst>
                                    <p:cond delay="0"/>
                                  </p:stCondLst>
                                  <p:iterate type="el" backwards="0">
                                    <p:tmAbs val="0"/>
                                  </p:iterate>
                                  <p:childTnLst>
                                    <p:set>
                                      <p:cBhvr>
                                        <p:cTn id="34" fill="hold"/>
                                        <p:tgtEl>
                                          <p:spTgt spid="109">
                                            <p:txEl>
                                              <p:pRg st="3" end="3"/>
                                            </p:txEl>
                                          </p:spTgt>
                                        </p:tgtEl>
                                        <p:attrNameLst>
                                          <p:attrName>style.visibility</p:attrName>
                                        </p:attrNameLst>
                                      </p:cBhvr>
                                      <p:to>
                                        <p:strVal val="visible"/>
                                      </p:to>
                                    </p:set>
                                    <p:anim calcmode="lin" valueType="num">
                                      <p:cBhvr>
                                        <p:cTn id="35" dur="2250" fill="hold"/>
                                        <p:tgtEl>
                                          <p:spTgt spid="109">
                                            <p:txEl>
                                              <p:pRg st="3" end="3"/>
                                            </p:txEl>
                                          </p:spTgt>
                                        </p:tgtEl>
                                        <p:attrNameLst>
                                          <p:attrName>ppt_w</p:attrName>
                                        </p:attrNameLst>
                                      </p:cBhvr>
                                      <p:tavLst>
                                        <p:tav tm="0">
                                          <p:val>
                                            <p:fltVal val="0"/>
                                          </p:val>
                                        </p:tav>
                                        <p:tav tm="100000">
                                          <p:val>
                                            <p:strVal val="#ppt_w"/>
                                          </p:val>
                                        </p:tav>
                                      </p:tavLst>
                                    </p:anim>
                                    <p:anim calcmode="lin" valueType="num">
                                      <p:cBhvr>
                                        <p:cTn id="36" dur="2250" fill="hold"/>
                                        <p:tgtEl>
                                          <p:spTgt spid="109">
                                            <p:txEl>
                                              <p:pRg st="3" end="3"/>
                                            </p:txEl>
                                          </p:spTgt>
                                        </p:tgtEl>
                                        <p:attrNameLst>
                                          <p:attrName>ppt_h</p:attrName>
                                        </p:attrNameLst>
                                      </p:cBhvr>
                                      <p:tavLst>
                                        <p:tav tm="0">
                                          <p:val>
                                            <p:fltVal val="0"/>
                                          </p:val>
                                        </p:tav>
                                        <p:tav tm="100000">
                                          <p:val>
                                            <p:strVal val="#ppt_h"/>
                                          </p:val>
                                        </p:tav>
                                      </p:tavLst>
                                    </p:anim>
                                    <p:anim calcmode="lin" valueType="num">
                                      <p:cBhvr>
                                        <p:cTn id="37" dur="2250" fill="hold"/>
                                        <p:tgtEl>
                                          <p:spTgt spid="10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2250" fill="hold"/>
                                        <p:tgtEl>
                                          <p:spTgt spid="10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15" grpId="1" fill="hold">
                                  <p:stCondLst>
                                    <p:cond delay="0"/>
                                  </p:stCondLst>
                                  <p:iterate type="el" backwards="0">
                                    <p:tmAbs val="0"/>
                                  </p:iterate>
                                  <p:childTnLst>
                                    <p:set>
                                      <p:cBhvr>
                                        <p:cTn id="42" fill="hold"/>
                                        <p:tgtEl>
                                          <p:spTgt spid="109">
                                            <p:txEl>
                                              <p:pRg st="4" end="4"/>
                                            </p:txEl>
                                          </p:spTgt>
                                        </p:tgtEl>
                                        <p:attrNameLst>
                                          <p:attrName>style.visibility</p:attrName>
                                        </p:attrNameLst>
                                      </p:cBhvr>
                                      <p:to>
                                        <p:strVal val="visible"/>
                                      </p:to>
                                    </p:set>
                                    <p:anim calcmode="lin" valueType="num">
                                      <p:cBhvr>
                                        <p:cTn id="43" dur="2250" fill="hold"/>
                                        <p:tgtEl>
                                          <p:spTgt spid="109">
                                            <p:txEl>
                                              <p:pRg st="4" end="4"/>
                                            </p:txEl>
                                          </p:spTgt>
                                        </p:tgtEl>
                                        <p:attrNameLst>
                                          <p:attrName>ppt_w</p:attrName>
                                        </p:attrNameLst>
                                      </p:cBhvr>
                                      <p:tavLst>
                                        <p:tav tm="0">
                                          <p:val>
                                            <p:fltVal val="0"/>
                                          </p:val>
                                        </p:tav>
                                        <p:tav tm="100000">
                                          <p:val>
                                            <p:strVal val="#ppt_w"/>
                                          </p:val>
                                        </p:tav>
                                      </p:tavLst>
                                    </p:anim>
                                    <p:anim calcmode="lin" valueType="num">
                                      <p:cBhvr>
                                        <p:cTn id="44" dur="2250" fill="hold"/>
                                        <p:tgtEl>
                                          <p:spTgt spid="109">
                                            <p:txEl>
                                              <p:pRg st="4" end="4"/>
                                            </p:txEl>
                                          </p:spTgt>
                                        </p:tgtEl>
                                        <p:attrNameLst>
                                          <p:attrName>ppt_h</p:attrName>
                                        </p:attrNameLst>
                                      </p:cBhvr>
                                      <p:tavLst>
                                        <p:tav tm="0">
                                          <p:val>
                                            <p:fltVal val="0"/>
                                          </p:val>
                                        </p:tav>
                                        <p:tav tm="100000">
                                          <p:val>
                                            <p:strVal val="#ppt_h"/>
                                          </p:val>
                                        </p:tav>
                                      </p:tavLst>
                                    </p:anim>
                                    <p:anim calcmode="lin" valueType="num">
                                      <p:cBhvr>
                                        <p:cTn id="45" dur="2250" fill="hold"/>
                                        <p:tgtEl>
                                          <p:spTgt spid="10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2250" fill="hold"/>
                                        <p:tgtEl>
                                          <p:spTgt spid="10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250"/>
                            </p:stCondLst>
                            <p:childTnLst>
                              <p:par>
                                <p:cTn id="48" presetClass="entr" nodeType="afterEffect" presetSubtype="8" presetID="15" grpId="1" fill="hold">
                                  <p:stCondLst>
                                    <p:cond delay="0"/>
                                  </p:stCondLst>
                                  <p:iterate type="el" backwards="0">
                                    <p:tmAbs val="0"/>
                                  </p:iterate>
                                  <p:childTnLst>
                                    <p:set>
                                      <p:cBhvr>
                                        <p:cTn id="49" fill="hold"/>
                                        <p:tgtEl>
                                          <p:spTgt spid="109">
                                            <p:txEl>
                                              <p:pRg st="5" end="5"/>
                                            </p:txEl>
                                          </p:spTgt>
                                        </p:tgtEl>
                                        <p:attrNameLst>
                                          <p:attrName>style.visibility</p:attrName>
                                        </p:attrNameLst>
                                      </p:cBhvr>
                                      <p:to>
                                        <p:strVal val="visible"/>
                                      </p:to>
                                    </p:set>
                                    <p:anim calcmode="lin" valueType="num">
                                      <p:cBhvr>
                                        <p:cTn id="50" dur="2250" fill="hold"/>
                                        <p:tgtEl>
                                          <p:spTgt spid="109">
                                            <p:txEl>
                                              <p:pRg st="5" end="5"/>
                                            </p:txEl>
                                          </p:spTgt>
                                        </p:tgtEl>
                                        <p:attrNameLst>
                                          <p:attrName>ppt_w</p:attrName>
                                        </p:attrNameLst>
                                      </p:cBhvr>
                                      <p:tavLst>
                                        <p:tav tm="0">
                                          <p:val>
                                            <p:fltVal val="0"/>
                                          </p:val>
                                        </p:tav>
                                        <p:tav tm="100000">
                                          <p:val>
                                            <p:strVal val="#ppt_w"/>
                                          </p:val>
                                        </p:tav>
                                      </p:tavLst>
                                    </p:anim>
                                    <p:anim calcmode="lin" valueType="num">
                                      <p:cBhvr>
                                        <p:cTn id="51" dur="2250" fill="hold"/>
                                        <p:tgtEl>
                                          <p:spTgt spid="109">
                                            <p:txEl>
                                              <p:pRg st="5" end="5"/>
                                            </p:txEl>
                                          </p:spTgt>
                                        </p:tgtEl>
                                        <p:attrNameLst>
                                          <p:attrName>ppt_h</p:attrName>
                                        </p:attrNameLst>
                                      </p:cBhvr>
                                      <p:tavLst>
                                        <p:tav tm="0">
                                          <p:val>
                                            <p:fltVal val="0"/>
                                          </p:val>
                                        </p:tav>
                                        <p:tav tm="100000">
                                          <p:val>
                                            <p:strVal val="#ppt_h"/>
                                          </p:val>
                                        </p:tav>
                                      </p:tavLst>
                                    </p:anim>
                                    <p:anim calcmode="lin" valueType="num">
                                      <p:cBhvr>
                                        <p:cTn id="52" dur="2250" fill="hold"/>
                                        <p:tgtEl>
                                          <p:spTgt spid="10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3" dur="2250" fill="hold"/>
                                        <p:tgtEl>
                                          <p:spTgt spid="10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Faithful…"/>
          <p:cNvSpPr txBox="1"/>
          <p:nvPr/>
        </p:nvSpPr>
        <p:spPr>
          <a:xfrm>
            <a:off x="1513238" y="859482"/>
            <a:ext cx="5793686" cy="868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14299" indent="-114299" algn="l" defTabSz="457200">
              <a:spcBef>
                <a:spcPts val="400"/>
              </a:spcBef>
              <a:buSzPct val="100000"/>
              <a:buChar char="•"/>
              <a:defRPr sz="3400">
                <a:latin typeface="Calibri"/>
                <a:ea typeface="Calibri"/>
                <a:cs typeface="Calibri"/>
                <a:sym typeface="Calibri"/>
              </a:defRPr>
            </a:pPr>
            <a:r>
              <a:rPr b="1"/>
              <a:t>Faithful</a:t>
            </a:r>
          </a:p>
          <a:p>
            <a:pPr algn="l" defTabSz="457200">
              <a:spcBef>
                <a:spcPts val="400"/>
              </a:spcBef>
              <a:defRPr sz="3400">
                <a:latin typeface="Calibri"/>
                <a:ea typeface="Calibri"/>
                <a:cs typeface="Calibri"/>
                <a:sym typeface="Calibri"/>
              </a:defRPr>
            </a:pPr>
            <a:r>
              <a:t>God demonstrates His faithfulness both by disciplining His own and fulfilling given dreams and covenants. </a:t>
            </a:r>
          </a:p>
          <a:p>
            <a:pPr marL="114299" indent="-114299" algn="l" defTabSz="457200">
              <a:spcBef>
                <a:spcPts val="400"/>
              </a:spcBef>
              <a:buSzPct val="100000"/>
              <a:buChar char="•"/>
              <a:defRPr sz="3400">
                <a:latin typeface="Calibri"/>
                <a:ea typeface="Calibri"/>
                <a:cs typeface="Calibri"/>
                <a:sym typeface="Calibri"/>
              </a:defRPr>
            </a:pPr>
            <a:r>
              <a:rPr b="1"/>
              <a:t>Pure</a:t>
            </a:r>
          </a:p>
          <a:p>
            <a:pPr algn="l" defTabSz="457200">
              <a:spcBef>
                <a:spcPts val="400"/>
              </a:spcBef>
              <a:defRPr sz="3400">
                <a:latin typeface="Calibri"/>
                <a:ea typeface="Calibri"/>
                <a:cs typeface="Calibri"/>
                <a:sym typeface="Calibri"/>
              </a:defRPr>
            </a:pPr>
            <a:r>
              <a:t>God shows His willingness to greatly bless those who live with integrity before God and man.</a:t>
            </a:r>
          </a:p>
          <a:p>
            <a:pPr marL="114299" indent="-114299" algn="l" defTabSz="457200">
              <a:spcBef>
                <a:spcPts val="400"/>
              </a:spcBef>
              <a:buSzPct val="100000"/>
              <a:buChar char="•"/>
              <a:defRPr sz="3400">
                <a:latin typeface="Calibri"/>
                <a:ea typeface="Calibri"/>
                <a:cs typeface="Calibri"/>
                <a:sym typeface="Calibri"/>
              </a:defRPr>
            </a:pPr>
            <a:r>
              <a:rPr b="1"/>
              <a:t>Prophetical</a:t>
            </a:r>
          </a:p>
          <a:p>
            <a:pPr algn="l" defTabSz="457200">
              <a:spcBef>
                <a:spcPts val="400"/>
              </a:spcBef>
              <a:defRPr sz="3400">
                <a:latin typeface="Calibri"/>
                <a:ea typeface="Calibri"/>
                <a:cs typeface="Calibri"/>
                <a:sym typeface="Calibri"/>
              </a:defRPr>
            </a:pPr>
            <a:r>
              <a:t>Joseph is a type of Jesus: betrayed by brothers, sunken down before raised up, forgives those who hurt him, etc. (chart).</a:t>
            </a:r>
          </a:p>
        </p:txBody>
      </p:sp>
      <p:sp>
        <p:nvSpPr>
          <p:cNvPr id="112" name="Why is Genesis 37-50 so long?"/>
          <p:cNvSpPr txBox="1"/>
          <p:nvPr/>
        </p:nvSpPr>
        <p:spPr>
          <a:xfrm>
            <a:off x="1535305" y="98648"/>
            <a:ext cx="11469495" cy="735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defRPr sz="4400">
                <a:latin typeface="+mj-lt"/>
                <a:ea typeface="+mj-ea"/>
                <a:cs typeface="+mj-cs"/>
                <a:sym typeface="Helvetica Condensed Medium"/>
              </a:defRPr>
            </a:lvl1pPr>
          </a:lstStyle>
          <a:p>
            <a:pPr/>
            <a:r>
              <a:t>Why is Genesis 37-50 so long?</a:t>
            </a:r>
          </a:p>
        </p:txBody>
      </p:sp>
      <p:pic>
        <p:nvPicPr>
          <p:cNvPr id="113" name="Jesus-Joseph30no.png" descr="Jesus-Joseph30no.png"/>
          <p:cNvPicPr>
            <a:picLocks noChangeAspect="1"/>
          </p:cNvPicPr>
          <p:nvPr/>
        </p:nvPicPr>
        <p:blipFill>
          <a:blip r:embed="rId2">
            <a:extLst/>
          </a:blip>
          <a:stretch>
            <a:fillRect/>
          </a:stretch>
        </p:blipFill>
        <p:spPr>
          <a:xfrm>
            <a:off x="7306923" y="937694"/>
            <a:ext cx="5600141" cy="85303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11">
                                            <p:bg/>
                                          </p:spTgt>
                                        </p:tgtEl>
                                        <p:attrNameLst>
                                          <p:attrName>style.visibility</p:attrName>
                                        </p:attrNameLst>
                                      </p:cBhvr>
                                      <p:to>
                                        <p:strVal val="visible"/>
                                      </p:to>
                                    </p:set>
                                    <p:anim calcmode="lin" valueType="num">
                                      <p:cBhvr>
                                        <p:cTn id="7" dur="2500" fill="hold"/>
                                        <p:tgtEl>
                                          <p:spTgt spid="111">
                                            <p:bg/>
                                          </p:spTgt>
                                        </p:tgtEl>
                                        <p:attrNameLst>
                                          <p:attrName>ppt_w</p:attrName>
                                        </p:attrNameLst>
                                      </p:cBhvr>
                                      <p:tavLst>
                                        <p:tav tm="0">
                                          <p:val>
                                            <p:fltVal val="0"/>
                                          </p:val>
                                        </p:tav>
                                        <p:tav tm="100000">
                                          <p:val>
                                            <p:strVal val="#ppt_w"/>
                                          </p:val>
                                        </p:tav>
                                      </p:tavLst>
                                    </p:anim>
                                    <p:anim calcmode="lin" valueType="num">
                                      <p:cBhvr>
                                        <p:cTn id="8" dur="2500" fill="hold"/>
                                        <p:tgtEl>
                                          <p:spTgt spid="111">
                                            <p:bg/>
                                          </p:spTgt>
                                        </p:tgtEl>
                                        <p:attrNameLst>
                                          <p:attrName>ppt_h</p:attrName>
                                        </p:attrNameLst>
                                      </p:cBhvr>
                                      <p:tavLst>
                                        <p:tav tm="0">
                                          <p:val>
                                            <p:fltVal val="0"/>
                                          </p:val>
                                        </p:tav>
                                        <p:tav tm="100000">
                                          <p:val>
                                            <p:strVal val="#ppt_h"/>
                                          </p:val>
                                        </p:tav>
                                      </p:tavLst>
                                    </p:anim>
                                    <p:anim calcmode="lin" valueType="num">
                                      <p:cBhvr>
                                        <p:cTn id="9" dur="2500" fill="hold"/>
                                        <p:tgtEl>
                                          <p:spTgt spid="111">
                                            <p:bg/>
                                          </p:spTgt>
                                        </p:tgtEl>
                                        <p:attrNameLst>
                                          <p:attrName>ppt_x</p:attrName>
                                        </p:attrNameLst>
                                      </p:cBhvr>
                                      <p:tavLst>
                                        <p:tav tm="0" fmla="#ppt_x+(cos(-2*pi*(1-$))*-#ppt_x-sin(-2*pi*(1-$))*(1-#ppt_y))*(1-$)">
                                          <p:val>
                                            <p:fltVal val="0"/>
                                          </p:val>
                                        </p:tav>
                                        <p:tav tm="100000">
                                          <p:val>
                                            <p:fltVal val="1"/>
                                          </p:val>
                                        </p:tav>
                                      </p:tavLst>
                                    </p:anim>
                                    <p:anim calcmode="lin" valueType="num">
                                      <p:cBhvr>
                                        <p:cTn id="10" dur="2500" fill="hold"/>
                                        <p:tgtEl>
                                          <p:spTgt spid="11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111">
                                            <p:txEl>
                                              <p:pRg st="0" end="0"/>
                                            </p:txEl>
                                          </p:spTgt>
                                        </p:tgtEl>
                                        <p:attrNameLst>
                                          <p:attrName>style.visibility</p:attrName>
                                        </p:attrNameLst>
                                      </p:cBhvr>
                                      <p:to>
                                        <p:strVal val="visible"/>
                                      </p:to>
                                    </p:set>
                                    <p:anim calcmode="lin" valueType="num">
                                      <p:cBhvr>
                                        <p:cTn id="13" dur="25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14" dur="2500" fill="hold"/>
                                        <p:tgtEl>
                                          <p:spTgt spid="111">
                                            <p:txEl>
                                              <p:pRg st="0" end="0"/>
                                            </p:txEl>
                                          </p:spTgt>
                                        </p:tgtEl>
                                        <p:attrNameLst>
                                          <p:attrName>ppt_h</p:attrName>
                                        </p:attrNameLst>
                                      </p:cBhvr>
                                      <p:tavLst>
                                        <p:tav tm="0">
                                          <p:val>
                                            <p:fltVal val="0"/>
                                          </p:val>
                                        </p:tav>
                                        <p:tav tm="100000">
                                          <p:val>
                                            <p:strVal val="#ppt_h"/>
                                          </p:val>
                                        </p:tav>
                                      </p:tavLst>
                                    </p:anim>
                                    <p:anim calcmode="lin" valueType="num">
                                      <p:cBhvr>
                                        <p:cTn id="15" dur="2500" fill="hold"/>
                                        <p:tgtEl>
                                          <p:spTgt spid="1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500" fill="hold"/>
                                        <p:tgtEl>
                                          <p:spTgt spid="1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500"/>
                            </p:stCondLst>
                            <p:childTnLst>
                              <p:par>
                                <p:cTn id="18" presetClass="entr" nodeType="afterEffect" presetSubtype="8" presetID="15" grpId="1" fill="hold">
                                  <p:stCondLst>
                                    <p:cond delay="0"/>
                                  </p:stCondLst>
                                  <p:iterate type="el" backwards="0">
                                    <p:tmAbs val="0"/>
                                  </p:iterate>
                                  <p:childTnLst>
                                    <p:set>
                                      <p:cBhvr>
                                        <p:cTn id="19" fill="hold"/>
                                        <p:tgtEl>
                                          <p:spTgt spid="111">
                                            <p:txEl>
                                              <p:pRg st="1" end="1"/>
                                            </p:txEl>
                                          </p:spTgt>
                                        </p:tgtEl>
                                        <p:attrNameLst>
                                          <p:attrName>style.visibility</p:attrName>
                                        </p:attrNameLst>
                                      </p:cBhvr>
                                      <p:to>
                                        <p:strVal val="visible"/>
                                      </p:to>
                                    </p:set>
                                    <p:anim calcmode="lin" valueType="num">
                                      <p:cBhvr>
                                        <p:cTn id="20" dur="2500" fill="hold"/>
                                        <p:tgtEl>
                                          <p:spTgt spid="111">
                                            <p:txEl>
                                              <p:pRg st="1" end="1"/>
                                            </p:txEl>
                                          </p:spTgt>
                                        </p:tgtEl>
                                        <p:attrNameLst>
                                          <p:attrName>ppt_w</p:attrName>
                                        </p:attrNameLst>
                                      </p:cBhvr>
                                      <p:tavLst>
                                        <p:tav tm="0">
                                          <p:val>
                                            <p:fltVal val="0"/>
                                          </p:val>
                                        </p:tav>
                                        <p:tav tm="100000">
                                          <p:val>
                                            <p:strVal val="#ppt_w"/>
                                          </p:val>
                                        </p:tav>
                                      </p:tavLst>
                                    </p:anim>
                                    <p:anim calcmode="lin" valueType="num">
                                      <p:cBhvr>
                                        <p:cTn id="21" dur="2500" fill="hold"/>
                                        <p:tgtEl>
                                          <p:spTgt spid="111">
                                            <p:txEl>
                                              <p:pRg st="1" end="1"/>
                                            </p:txEl>
                                          </p:spTgt>
                                        </p:tgtEl>
                                        <p:attrNameLst>
                                          <p:attrName>ppt_h</p:attrName>
                                        </p:attrNameLst>
                                      </p:cBhvr>
                                      <p:tavLst>
                                        <p:tav tm="0">
                                          <p:val>
                                            <p:fltVal val="0"/>
                                          </p:val>
                                        </p:tav>
                                        <p:tav tm="100000">
                                          <p:val>
                                            <p:strVal val="#ppt_h"/>
                                          </p:val>
                                        </p:tav>
                                      </p:tavLst>
                                    </p:anim>
                                    <p:anim calcmode="lin" valueType="num">
                                      <p:cBhvr>
                                        <p:cTn id="22" dur="2500" fill="hold"/>
                                        <p:tgtEl>
                                          <p:spTgt spid="1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500" fill="hold"/>
                                        <p:tgtEl>
                                          <p:spTgt spid="1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15" grpId="1" fill="hold">
                                  <p:stCondLst>
                                    <p:cond delay="0"/>
                                  </p:stCondLst>
                                  <p:iterate type="el" backwards="0">
                                    <p:tmAbs val="0"/>
                                  </p:iterate>
                                  <p:childTnLst>
                                    <p:set>
                                      <p:cBhvr>
                                        <p:cTn id="27" fill="hold"/>
                                        <p:tgtEl>
                                          <p:spTgt spid="111">
                                            <p:txEl>
                                              <p:pRg st="2" end="2"/>
                                            </p:txEl>
                                          </p:spTgt>
                                        </p:tgtEl>
                                        <p:attrNameLst>
                                          <p:attrName>style.visibility</p:attrName>
                                        </p:attrNameLst>
                                      </p:cBhvr>
                                      <p:to>
                                        <p:strVal val="visible"/>
                                      </p:to>
                                    </p:set>
                                    <p:anim calcmode="lin" valueType="num">
                                      <p:cBhvr>
                                        <p:cTn id="28" dur="2500" fill="hold"/>
                                        <p:tgtEl>
                                          <p:spTgt spid="111">
                                            <p:txEl>
                                              <p:pRg st="2" end="2"/>
                                            </p:txEl>
                                          </p:spTgt>
                                        </p:tgtEl>
                                        <p:attrNameLst>
                                          <p:attrName>ppt_w</p:attrName>
                                        </p:attrNameLst>
                                      </p:cBhvr>
                                      <p:tavLst>
                                        <p:tav tm="0">
                                          <p:val>
                                            <p:fltVal val="0"/>
                                          </p:val>
                                        </p:tav>
                                        <p:tav tm="100000">
                                          <p:val>
                                            <p:strVal val="#ppt_w"/>
                                          </p:val>
                                        </p:tav>
                                      </p:tavLst>
                                    </p:anim>
                                    <p:anim calcmode="lin" valueType="num">
                                      <p:cBhvr>
                                        <p:cTn id="29" dur="2500" fill="hold"/>
                                        <p:tgtEl>
                                          <p:spTgt spid="111">
                                            <p:txEl>
                                              <p:pRg st="2" end="2"/>
                                            </p:txEl>
                                          </p:spTgt>
                                        </p:tgtEl>
                                        <p:attrNameLst>
                                          <p:attrName>ppt_h</p:attrName>
                                        </p:attrNameLst>
                                      </p:cBhvr>
                                      <p:tavLst>
                                        <p:tav tm="0">
                                          <p:val>
                                            <p:fltVal val="0"/>
                                          </p:val>
                                        </p:tav>
                                        <p:tav tm="100000">
                                          <p:val>
                                            <p:strVal val="#ppt_h"/>
                                          </p:val>
                                        </p:tav>
                                      </p:tavLst>
                                    </p:anim>
                                    <p:anim calcmode="lin" valueType="num">
                                      <p:cBhvr>
                                        <p:cTn id="30" dur="2500" fill="hold"/>
                                        <p:tgtEl>
                                          <p:spTgt spid="1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500" fill="hold"/>
                                        <p:tgtEl>
                                          <p:spTgt spid="1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500"/>
                            </p:stCondLst>
                            <p:childTnLst>
                              <p:par>
                                <p:cTn id="33" presetClass="entr" nodeType="afterEffect" presetSubtype="8" presetID="15" grpId="1" fill="hold">
                                  <p:stCondLst>
                                    <p:cond delay="0"/>
                                  </p:stCondLst>
                                  <p:iterate type="el" backwards="0">
                                    <p:tmAbs val="0"/>
                                  </p:iterate>
                                  <p:childTnLst>
                                    <p:set>
                                      <p:cBhvr>
                                        <p:cTn id="34" fill="hold"/>
                                        <p:tgtEl>
                                          <p:spTgt spid="111">
                                            <p:txEl>
                                              <p:pRg st="3" end="3"/>
                                            </p:txEl>
                                          </p:spTgt>
                                        </p:tgtEl>
                                        <p:attrNameLst>
                                          <p:attrName>style.visibility</p:attrName>
                                        </p:attrNameLst>
                                      </p:cBhvr>
                                      <p:to>
                                        <p:strVal val="visible"/>
                                      </p:to>
                                    </p:set>
                                    <p:anim calcmode="lin" valueType="num">
                                      <p:cBhvr>
                                        <p:cTn id="35" dur="2500" fill="hold"/>
                                        <p:tgtEl>
                                          <p:spTgt spid="111">
                                            <p:txEl>
                                              <p:pRg st="3" end="3"/>
                                            </p:txEl>
                                          </p:spTgt>
                                        </p:tgtEl>
                                        <p:attrNameLst>
                                          <p:attrName>ppt_w</p:attrName>
                                        </p:attrNameLst>
                                      </p:cBhvr>
                                      <p:tavLst>
                                        <p:tav tm="0">
                                          <p:val>
                                            <p:fltVal val="0"/>
                                          </p:val>
                                        </p:tav>
                                        <p:tav tm="100000">
                                          <p:val>
                                            <p:strVal val="#ppt_w"/>
                                          </p:val>
                                        </p:tav>
                                      </p:tavLst>
                                    </p:anim>
                                    <p:anim calcmode="lin" valueType="num">
                                      <p:cBhvr>
                                        <p:cTn id="36" dur="2500" fill="hold"/>
                                        <p:tgtEl>
                                          <p:spTgt spid="111">
                                            <p:txEl>
                                              <p:pRg st="3" end="3"/>
                                            </p:txEl>
                                          </p:spTgt>
                                        </p:tgtEl>
                                        <p:attrNameLst>
                                          <p:attrName>ppt_h</p:attrName>
                                        </p:attrNameLst>
                                      </p:cBhvr>
                                      <p:tavLst>
                                        <p:tav tm="0">
                                          <p:val>
                                            <p:fltVal val="0"/>
                                          </p:val>
                                        </p:tav>
                                        <p:tav tm="100000">
                                          <p:val>
                                            <p:strVal val="#ppt_h"/>
                                          </p:val>
                                        </p:tav>
                                      </p:tavLst>
                                    </p:anim>
                                    <p:anim calcmode="lin" valueType="num">
                                      <p:cBhvr>
                                        <p:cTn id="37" dur="2500" fill="hold"/>
                                        <p:tgtEl>
                                          <p:spTgt spid="1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2500" fill="hold"/>
                                        <p:tgtEl>
                                          <p:spTgt spid="1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15" grpId="1" fill="hold">
                                  <p:stCondLst>
                                    <p:cond delay="0"/>
                                  </p:stCondLst>
                                  <p:iterate type="el" backwards="0">
                                    <p:tmAbs val="0"/>
                                  </p:iterate>
                                  <p:childTnLst>
                                    <p:set>
                                      <p:cBhvr>
                                        <p:cTn id="42" fill="hold"/>
                                        <p:tgtEl>
                                          <p:spTgt spid="111">
                                            <p:txEl>
                                              <p:pRg st="4" end="4"/>
                                            </p:txEl>
                                          </p:spTgt>
                                        </p:tgtEl>
                                        <p:attrNameLst>
                                          <p:attrName>style.visibility</p:attrName>
                                        </p:attrNameLst>
                                      </p:cBhvr>
                                      <p:to>
                                        <p:strVal val="visible"/>
                                      </p:to>
                                    </p:set>
                                    <p:anim calcmode="lin" valueType="num">
                                      <p:cBhvr>
                                        <p:cTn id="43" dur="2500" fill="hold"/>
                                        <p:tgtEl>
                                          <p:spTgt spid="111">
                                            <p:txEl>
                                              <p:pRg st="4" end="4"/>
                                            </p:txEl>
                                          </p:spTgt>
                                        </p:tgtEl>
                                        <p:attrNameLst>
                                          <p:attrName>ppt_w</p:attrName>
                                        </p:attrNameLst>
                                      </p:cBhvr>
                                      <p:tavLst>
                                        <p:tav tm="0">
                                          <p:val>
                                            <p:fltVal val="0"/>
                                          </p:val>
                                        </p:tav>
                                        <p:tav tm="100000">
                                          <p:val>
                                            <p:strVal val="#ppt_w"/>
                                          </p:val>
                                        </p:tav>
                                      </p:tavLst>
                                    </p:anim>
                                    <p:anim calcmode="lin" valueType="num">
                                      <p:cBhvr>
                                        <p:cTn id="44" dur="2500" fill="hold"/>
                                        <p:tgtEl>
                                          <p:spTgt spid="111">
                                            <p:txEl>
                                              <p:pRg st="4" end="4"/>
                                            </p:txEl>
                                          </p:spTgt>
                                        </p:tgtEl>
                                        <p:attrNameLst>
                                          <p:attrName>ppt_h</p:attrName>
                                        </p:attrNameLst>
                                      </p:cBhvr>
                                      <p:tavLst>
                                        <p:tav tm="0">
                                          <p:val>
                                            <p:fltVal val="0"/>
                                          </p:val>
                                        </p:tav>
                                        <p:tav tm="100000">
                                          <p:val>
                                            <p:strVal val="#ppt_h"/>
                                          </p:val>
                                        </p:tav>
                                      </p:tavLst>
                                    </p:anim>
                                    <p:anim calcmode="lin" valueType="num">
                                      <p:cBhvr>
                                        <p:cTn id="45" dur="2500" fill="hold"/>
                                        <p:tgtEl>
                                          <p:spTgt spid="1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2500" fill="hold"/>
                                        <p:tgtEl>
                                          <p:spTgt spid="1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500"/>
                            </p:stCondLst>
                            <p:childTnLst>
                              <p:par>
                                <p:cTn id="48" presetClass="entr" nodeType="afterEffect" presetSubtype="8" presetID="15" grpId="1" fill="hold">
                                  <p:stCondLst>
                                    <p:cond delay="0"/>
                                  </p:stCondLst>
                                  <p:iterate type="el" backwards="0">
                                    <p:tmAbs val="0"/>
                                  </p:iterate>
                                  <p:childTnLst>
                                    <p:set>
                                      <p:cBhvr>
                                        <p:cTn id="49" fill="hold"/>
                                        <p:tgtEl>
                                          <p:spTgt spid="111">
                                            <p:txEl>
                                              <p:pRg st="5" end="5"/>
                                            </p:txEl>
                                          </p:spTgt>
                                        </p:tgtEl>
                                        <p:attrNameLst>
                                          <p:attrName>style.visibility</p:attrName>
                                        </p:attrNameLst>
                                      </p:cBhvr>
                                      <p:to>
                                        <p:strVal val="visible"/>
                                      </p:to>
                                    </p:set>
                                    <p:anim calcmode="lin" valueType="num">
                                      <p:cBhvr>
                                        <p:cTn id="50" dur="2500" fill="hold"/>
                                        <p:tgtEl>
                                          <p:spTgt spid="111">
                                            <p:txEl>
                                              <p:pRg st="5" end="5"/>
                                            </p:txEl>
                                          </p:spTgt>
                                        </p:tgtEl>
                                        <p:attrNameLst>
                                          <p:attrName>ppt_w</p:attrName>
                                        </p:attrNameLst>
                                      </p:cBhvr>
                                      <p:tavLst>
                                        <p:tav tm="0">
                                          <p:val>
                                            <p:fltVal val="0"/>
                                          </p:val>
                                        </p:tav>
                                        <p:tav tm="100000">
                                          <p:val>
                                            <p:strVal val="#ppt_w"/>
                                          </p:val>
                                        </p:tav>
                                      </p:tavLst>
                                    </p:anim>
                                    <p:anim calcmode="lin" valueType="num">
                                      <p:cBhvr>
                                        <p:cTn id="51" dur="2500" fill="hold"/>
                                        <p:tgtEl>
                                          <p:spTgt spid="111">
                                            <p:txEl>
                                              <p:pRg st="5" end="5"/>
                                            </p:txEl>
                                          </p:spTgt>
                                        </p:tgtEl>
                                        <p:attrNameLst>
                                          <p:attrName>ppt_h</p:attrName>
                                        </p:attrNameLst>
                                      </p:cBhvr>
                                      <p:tavLst>
                                        <p:tav tm="0">
                                          <p:val>
                                            <p:fltVal val="0"/>
                                          </p:val>
                                        </p:tav>
                                        <p:tav tm="100000">
                                          <p:val>
                                            <p:strVal val="#ppt_h"/>
                                          </p:val>
                                        </p:tav>
                                      </p:tavLst>
                                    </p:anim>
                                    <p:anim calcmode="lin" valueType="num">
                                      <p:cBhvr>
                                        <p:cTn id="52" dur="2500" fill="hold"/>
                                        <p:tgtEl>
                                          <p:spTgt spid="11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3" dur="2500" fill="hold"/>
                                        <p:tgtEl>
                                          <p:spTgt spid="11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2" fill="hold">
                                  <p:stCondLst>
                                    <p:cond delay="0"/>
                                  </p:stCondLst>
                                  <p:iterate type="el" backwards="0">
                                    <p:tmAbs val="0"/>
                                  </p:iterate>
                                  <p:childTnLst>
                                    <p:set>
                                      <p:cBhvr>
                                        <p:cTn id="57" fill="hold"/>
                                        <p:tgtEl>
                                          <p:spTgt spid="113"/>
                                        </p:tgtEl>
                                        <p:attrNameLst>
                                          <p:attrName>style.visibility</p:attrName>
                                        </p:attrNameLst>
                                      </p:cBhvr>
                                      <p:to>
                                        <p:strVal val="visible"/>
                                      </p:to>
                                    </p:set>
                                    <p:animEffect filter="dissolve" transition="in">
                                      <p:cBhvr>
                                        <p:cTn id="58" dur="3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2"/>
      <p:bldP build="p" bldLvl="1" animBg="1" rev="0" advAuto="0" spid="111"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