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eg" ContentType="image/jpeg"/>
  <Override PartName="/ppt/media/image4.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5.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6.jpeg" ContentType="image/jpeg"/>
  <Override PartName="/ppt/notesSlides/notesSlide14.xml" ContentType="application/vnd.openxmlformats-officedocument.presentationml.notesSlide+xml"/>
  <Override PartName="/ppt/media/image7.jpeg" ContentType="image/jpeg"/>
  <Override PartName="/ppt/notesSlides/notesSlide1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ph type="sldImg"/>
          </p:nvPr>
        </p:nvSpPr>
        <p:spPr>
          <a:xfrm>
            <a:off x="1143000" y="685800"/>
            <a:ext cx="4572000" cy="3429000"/>
          </a:xfrm>
          <a:prstGeom prst="rect">
            <a:avLst/>
          </a:prstGeom>
        </p:spPr>
        <p:txBody>
          <a:bodyPr/>
          <a:lstStyle/>
          <a:p>
            <a:pPr/>
          </a:p>
        </p:txBody>
      </p:sp>
      <p:sp>
        <p:nvSpPr>
          <p:cNvPr id="69" name="Shape 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sldImg"/>
          </p:nvPr>
        </p:nvSpPr>
        <p:spPr>
          <a:prstGeom prst="rect">
            <a:avLst/>
          </a:prstGeom>
        </p:spPr>
        <p:txBody>
          <a:bodyPr/>
          <a:lstStyle/>
          <a:p>
            <a:pPr/>
          </a:p>
        </p:txBody>
      </p:sp>
      <p:sp>
        <p:nvSpPr>
          <p:cNvPr id="79" name="Shape 79"/>
          <p:cNvSpPr/>
          <p:nvPr>
            <p:ph type="body" sz="quarter" idx="1"/>
          </p:nvPr>
        </p:nvSpPr>
        <p:spPr>
          <a:prstGeom prst="rect">
            <a:avLst/>
          </a:prstGeom>
        </p:spPr>
        <p:txBody>
          <a:bodyPr/>
          <a:lstStyle/>
          <a:p>
            <a:pPr>
              <a:defRPr sz="1400"/>
            </a:pPr>
            <a:r>
              <a:t>Fostering Spiritual Growth in the Church, is all about reviving the people of God, initiating spiritual growth. We must not think this as the work of man. Revival is all about the work of God. Being made into the image of Christ is Christ living Himself in our lives through the Holy Spirit. We are fools if we use humans means to accomplish God’s work. On the other hand, we must remember that we must pay very close attention to how we can get God to work. Remember this. God is powerfully working in His people’s lives. This is the whole meaning behind the life-giving essence of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p>
          <a:p>
            <a:pPr>
              <a:defRPr sz="1400"/>
            </a:p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p>
          <a:p>
            <a:pPr defTabSz="317500">
              <a:defRPr sz="800">
                <a:latin typeface="+mj-lt"/>
                <a:ea typeface="+mj-ea"/>
                <a:cs typeface="+mj-cs"/>
                <a:sym typeface="Helvetica"/>
              </a:defRPr>
            </a:pPr>
            <a:r>
              <a:t>#1 Theology of the Flow (Eph 4 and 1 John 2:12-14)</a:t>
            </a:r>
          </a:p>
          <a:p>
            <a:pPr defTabSz="317500">
              <a:spcBef>
                <a:spcPts val="300"/>
              </a:spcBef>
              <a:defRPr b="1" sz="700">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b="1" sz="700">
                <a:solidFill>
                  <a:srgbClr val="171857"/>
                </a:solidFill>
                <a:latin typeface="+mj-lt"/>
                <a:ea typeface="+mj-ea"/>
                <a:cs typeface="+mj-cs"/>
                <a:sym typeface="Helvetica"/>
              </a:defRPr>
            </a:pPr>
            <a:r>
              <a:t>Teaching Purpose: Excite people as to what God wants to do in the church through training by showing them </a:t>
            </a:r>
            <a:r>
              <a:t>the theological basis and nature of The Flow</a:t>
            </a:r>
            <a:r>
              <a:t>.</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defRPr sz="2000"/>
            </a:pPr>
            <a:r>
              <a:t>Spiritual Life Begins!</a:t>
            </a:r>
          </a:p>
          <a:p>
            <a:pPr>
              <a:defRPr sz="2000"/>
            </a:pPr>
            <a:r>
              <a:t>There are two key things, if we want to be simplistic, to know about spiritual growth to be effective in the ministry</a:t>
            </a:r>
          </a:p>
          <a:p>
            <a:pPr>
              <a:defRPr sz="2000"/>
            </a:pPr>
            <a:r>
              <a:t>(1) how one gains spiritual life (evangelism). I am glad that this knowledge is becoming more common among Christians. I am not so sure that God’s people are so convinced on </a:t>
            </a:r>
          </a:p>
          <a:p>
            <a:pPr>
              <a:defRPr sz="2000"/>
            </a:pPr>
            <a:r>
              <a:t>(2) how one grows in one’s spiritual life (Sanctification).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lvl1pPr>
              <a:defRPr sz="1300"/>
            </a:lvl1pPr>
          </a:lstStyle>
          <a:p>
            <a:pPr/>
            <a:r>
              <a:t>Seed, growth, and life are three such analogies.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defRPr sz="1300"/>
            </a:pPr>
            <a:r>
              <a:t>Spiritual Life Begins!</a:t>
            </a:r>
          </a:p>
          <a:p>
            <a:pPr>
              <a:defRPr sz="1300"/>
            </a:pPr>
            <a:r>
              <a:t>There are two key things, if we want to be simplistic, to know about spiritual growth to be effective in the ministry</a:t>
            </a:r>
          </a:p>
          <a:p>
            <a:pPr>
              <a:defRPr sz="1300"/>
            </a:pPr>
            <a:r>
              <a:t>(1) how one gains spiritual life (evangelism). I am glad that this knowledge is becoming more common among Christians. I am not so sure that God’s people are so convinced on </a:t>
            </a:r>
          </a:p>
          <a:p>
            <a:pPr>
              <a:defRPr sz="1300"/>
            </a:pPr>
            <a:r>
              <a:t>(2) how one grows in one’s spiritual life (Sanctification).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Where does spiritual life end up? What are the signs of its fullness?</a:t>
            </a:r>
          </a:p>
          <a:p>
            <a:pPr/>
          </a:p>
          <a:p>
            <a:pPr/>
            <a:r>
              <a:t>Do you see the seeds there? Each of you are as a seed to grow into the full potential of God’s purpose in you.</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Where does spiritual life end up? What are the signs of its fullness?</a:t>
            </a:r>
          </a:p>
          <a:p>
            <a:pPr/>
            <a:r>
              <a:t>Life is a frame on which all the other truths can hang. </a:t>
            </a:r>
          </a:p>
          <a:p>
            <a:pPr/>
            <a:r>
              <a:t>Theology classes include teaching on holiness and sanctification (very important topics no doubt), but they are presented more in terms of concepts rather than the practical steps to spiritual living. So much so, that although many can describe what sanctification is, few can explain how spiritual life can be gained.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defRPr sz="1400"/>
            </a:pPr>
            <a:r>
              <a:t>The Heart of Discipleship Isaiah 50:4 (part 1/2)</a:t>
            </a:r>
          </a:p>
          <a:p>
            <a:pPr>
              <a:defRPr sz="1400"/>
            </a:pPr>
            <a:r>
              <a:t>This series, Fostering Spiritual Growth in the Church, is all about reviving the people of God, initiating spiritual growth. We must not think this as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p>
          <a:p>
            <a:pPr>
              <a:defRPr sz="1400"/>
            </a:p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p>
          <a:p>
            <a:pPr defTabSz="317500">
              <a:defRPr sz="800">
                <a:latin typeface="+mj-lt"/>
                <a:ea typeface="+mj-ea"/>
                <a:cs typeface="+mj-cs"/>
                <a:sym typeface="Helvetica"/>
              </a:defRPr>
            </a:pPr>
            <a:r>
              <a:t>#1 Theology of the Flow (Eph 4 and 1 John 2:12-14)</a:t>
            </a:r>
          </a:p>
          <a:p>
            <a:pPr defTabSz="317500">
              <a:spcBef>
                <a:spcPts val="300"/>
              </a:spcBef>
              <a:defRPr b="1" sz="700">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b="1" sz="700">
                <a:solidFill>
                  <a:srgbClr val="171857"/>
                </a:solidFill>
                <a:latin typeface="+mj-lt"/>
                <a:ea typeface="+mj-ea"/>
                <a:cs typeface="+mj-cs"/>
                <a:sym typeface="Helvetica"/>
              </a:defRPr>
            </a:pPr>
            <a:r>
              <a:t>Teaching Purpose: Excite people as to what God wants to do in the church through training by showing them </a:t>
            </a:r>
            <a:r>
              <a:t>the theological basis and nature of The Flow</a:t>
            </a:r>
            <a:r>
              <a:t>.</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a:p>
        </p:txBody>
      </p:sp>
      <p:sp>
        <p:nvSpPr>
          <p:cNvPr id="115" name="Shape 115"/>
          <p:cNvSpPr/>
          <p:nvPr>
            <p:ph type="body" sz="quarter" idx="1"/>
          </p:nvPr>
        </p:nvSpPr>
        <p:spPr>
          <a:prstGeom prst="rect">
            <a:avLst/>
          </a:prstGeom>
        </p:spPr>
        <p:txBody>
          <a:bodyPr/>
          <a:lstStyle/>
          <a:p>
            <a:pPr/>
            <a:r>
              <a:t>Establishing a Growth Pattern in the Church</a:t>
            </a:r>
          </a:p>
          <a:p>
            <a:pPr/>
            <a:r>
              <a:t>1 Theology of the Flow</a:t>
            </a:r>
          </a:p>
          <a:p>
            <a:pPr/>
            <a:r>
              <a:t>#2 The Flow in the whole of scriptures</a:t>
            </a:r>
          </a:p>
          <a:p>
            <a:pPr/>
            <a:r>
              <a:t>#3 Level #1 - New believers (the child)</a:t>
            </a:r>
          </a:p>
          <a:p>
            <a:pPr/>
            <a:r>
              <a:t>#4 Level #2 - Maturing disciple (young men) &amp; mobilize coworkers</a:t>
            </a:r>
          </a:p>
          <a:p>
            <a:pPr/>
            <a:r>
              <a:t>#5 Level #3 - Servant Leaders (within)</a:t>
            </a:r>
          </a:p>
          <a:p>
            <a:pPr/>
            <a:r>
              <a:t>#6 Using the Flow with newcomers (house visitation)</a:t>
            </a:r>
          </a:p>
          <a:p>
            <a:pPr/>
            <a:r>
              <a:t>#7 Full-time or tent maker (bivocational)</a:t>
            </a:r>
          </a:p>
          <a:p>
            <a:pPr/>
            <a:r>
              <a:t>#8 Use as discipleship material</a:t>
            </a:r>
          </a:p>
          <a:p>
            <a:pPr/>
          </a:p>
          <a:p>
            <a:pPr/>
            <a:r>
              <a:t>#1 Theology of the Flow (Eph 4 and 1 John 2:12-14)</a:t>
            </a:r>
          </a:p>
          <a:p>
            <a:pPr/>
            <a:r>
              <a:t>Popular Purpose: The excitement of seeing how God can help me and others grow in the church. </a:t>
            </a:r>
          </a:p>
          <a:p>
            <a:pPr/>
            <a:r>
              <a:t>Teaching Purpose: Excite people as to what God wants to do in the church through training by showing them the theological basis and nature of The Flow.</a:t>
            </a:r>
          </a:p>
          <a:p>
            <a:pPr/>
            <a:r>
              <a:t>The energy within: Excitement to see what God is doing and working with Him. How leaders work and what God expects of all His people. Seeing the mobilization of those in the church. God treasures the use of every bodies’ gifts.  He wants to reward them. </a:t>
            </a:r>
          </a:p>
          <a:p>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a:r>
              <a:t>Excitement, design, necessity and context (church Eph 4) of growth.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defRPr sz="1400"/>
            </a:pPr>
            <a:r>
              <a:t>This series, Fostering Spiritual Growth in the Church, is all about reviving the people of God, initiating spiritual growth. We must not think this as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p>
          <a:p>
            <a:pPr>
              <a:defRPr sz="1400"/>
            </a:p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p>
          <a:p>
            <a:pPr defTabSz="317500">
              <a:defRPr sz="800">
                <a:latin typeface="+mj-lt"/>
                <a:ea typeface="+mj-ea"/>
                <a:cs typeface="+mj-cs"/>
                <a:sym typeface="Helvetica"/>
              </a:defRPr>
            </a:pPr>
            <a:r>
              <a:t>#1 Theology of the Flow (Eph 4 and 1 John 2:12-14)</a:t>
            </a:r>
          </a:p>
          <a:p>
            <a:pPr defTabSz="317500">
              <a:spcBef>
                <a:spcPts val="300"/>
              </a:spcBef>
              <a:defRPr b="1" sz="700">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b="1" sz="700">
                <a:solidFill>
                  <a:srgbClr val="171857"/>
                </a:solidFill>
                <a:latin typeface="+mj-lt"/>
                <a:ea typeface="+mj-ea"/>
                <a:cs typeface="+mj-cs"/>
                <a:sym typeface="Helvetica"/>
              </a:defRPr>
            </a:pPr>
            <a:r>
              <a:t>Teaching Purpose: Excite people as to what God wants to do in the church through training by showing them </a:t>
            </a:r>
            <a:r>
              <a:t>the theological basis and nature of The Flow</a:t>
            </a:r>
            <a:r>
              <a:t>.</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r>
              <a:t>Believers often confuse devotion with attending worship, and though it does not exclude that, it goes much deeper–often unobserved by our eyes and therefore easily ignored. When we equate religious acts with our Christian lives, we then have no real spiritual direction in our lives, merely going to church each week. Many are distracted and go off into the world where things are happening! but actually, much is happening in the Christian life if we would only see it. This work is the powerful work of God in our personal lives and it is not only exciting but enriching!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Missions and its worldwide evangelism thrust is the more well-known strong outward and expansive thrust of God, but there is also an inner transformative thrust, penetrating deeper into our lives affecting our love for God and others. The outward should come from the inner, and though the mission effort often starts that way, the development of the inner life in the presence of God is lost in the shuffle to accomplish the more outward and visible expansion of God’s kingdom. Jesus wonderfully kept the balance of the two thrusts of the Holy Spirit’s 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lvl1pPr>
              <a:defRPr sz="1600"/>
            </a:lvl1pPr>
          </a:lstStyle>
          <a:p>
            <a:pPr/>
            <a:r>
              <a:t>The Lord has given us simple explanations for complicated questions. He often gives us visual pictures for those spiritual truths that we cannot see.  He does this for a number of spiritual truths. Spiritual growth is one of them. Let’s read a Bible passage together and see what truth is being revealed.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defRPr sz="1300"/>
            </a:pPr>
            <a:r>
              <a:t>Spiritual Life Begins!</a:t>
            </a:r>
          </a:p>
          <a:p>
            <a:pPr>
              <a:defRPr sz="1300"/>
            </a:pPr>
            <a:r>
              <a:t>There are two key things, if we want to be simplistic, to know about spiritual growth to be effective in the ministry</a:t>
            </a:r>
          </a:p>
          <a:p>
            <a:pPr>
              <a:defRPr sz="1300"/>
            </a:pPr>
            <a:r>
              <a:t>(1) how one gains spiritual life (evangelism). I am glad that this knowledge is becoming more common among Christians. I am not so sure that God’s people are so convinced on </a:t>
            </a:r>
          </a:p>
          <a:p>
            <a:pPr>
              <a:defRPr sz="1300"/>
            </a:pPr>
            <a:r>
              <a:t>(2) how one grows in one’s spiritual life (Sanctification).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lvl1pPr>
              <a:defRPr sz="1400"/>
            </a:lvl1pPr>
          </a:lstStyle>
          <a:p>
            <a:pPr/>
            <a:r>
              <a:t>This is the signs of new life. If one does not observe them in the person with whom he is speaking, he should go back to John 1:12 and further discuss the new life in Christ.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lvl1pPr>
              <a:defRPr sz="1400"/>
            </a:lvl1pPr>
          </a:lstStyle>
          <a:p>
            <a:pPr/>
            <a:r>
              <a:t>What are the signs of spiritual life? The clearer we can identify them, the greater our faith will be encouraged. We find that God has started a work in us, the seed of spiritual life has begun.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 Top copy">
    <p:spTree>
      <p:nvGrpSpPr>
        <p:cNvPr id="1" name=""/>
        <p:cNvGrpSpPr/>
        <p:nvPr/>
      </p:nvGrpSpPr>
      <p:grpSpPr>
        <a:xfrm>
          <a:off x="0" y="0"/>
          <a:ext cx="0" cy="0"/>
          <a:chOff x="0" y="0"/>
          <a:chExt cx="0" cy="0"/>
        </a:xfrm>
      </p:grpSpPr>
      <p:pic>
        <p:nvPicPr>
          <p:cNvPr id="14"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15" name="Shape 15"/>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pPr/>
            <a:r>
              <a:t>Title Text</a:t>
            </a:r>
          </a:p>
        </p:txBody>
      </p:sp>
      <p:sp>
        <p:nvSpPr>
          <p:cNvPr id="16" name="Shape 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3" name="Shape 23"/>
          <p:cNvSpPr/>
          <p:nvPr>
            <p:ph type="title"/>
          </p:nvPr>
        </p:nvSpPr>
        <p:spPr>
          <a:prstGeom prst="rect">
            <a:avLst/>
          </a:prstGeom>
        </p:spPr>
        <p:txBody>
          <a:bodyPr/>
          <a:lstStyle/>
          <a:p>
            <a:pPr/>
            <a:r>
              <a:t>Title Text</a:t>
            </a:r>
          </a:p>
        </p:txBody>
      </p:sp>
      <p:sp>
        <p:nvSpPr>
          <p:cNvPr id="24" name="Shape 2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 name="Shape 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Banner">
    <p:spTree>
      <p:nvGrpSpPr>
        <p:cNvPr id="1" name=""/>
        <p:cNvGrpSpPr/>
        <p:nvPr/>
      </p:nvGrpSpPr>
      <p:grpSpPr>
        <a:xfrm>
          <a:off x="0" y="0"/>
          <a:ext cx="0" cy="0"/>
          <a:chOff x="0" y="0"/>
          <a:chExt cx="0" cy="0"/>
        </a:xfrm>
      </p:grpSpPr>
      <p:pic>
        <p:nvPicPr>
          <p:cNvPr id="3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3" name="Shape 3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p>
        </p:txBody>
      </p:sp>
      <p:pic>
        <p:nvPicPr>
          <p:cNvPr id="3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5" name="Shape 35"/>
          <p:cNvSpPr/>
          <p:nvPr/>
        </p:nvSpPr>
        <p:spPr>
          <a:xfrm>
            <a:off x="5300595" y="31749"/>
            <a:ext cx="9220201" cy="1016001"/>
          </a:xfrm>
          <a:prstGeom prst="rect">
            <a:avLst/>
          </a:prstGeom>
          <a:ln w="12700">
            <a:miter lim="400000"/>
          </a:ln>
          <a:effectLst>
            <a:outerShdw sx="100000" sy="100000" kx="0" ky="0" algn="b" rotWithShape="0" blurRad="114300" dist="0" dir="2700000">
              <a:srgbClr val="020206">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1" sz="3000">
                <a:solidFill>
                  <a:srgbClr val="FFFFFF"/>
                </a:solidFill>
                <a:effectLst>
                  <a:outerShdw sx="100000" sy="100000" kx="0" ky="0" algn="b" rotWithShape="0" blurRad="12700" dist="12700" dir="5400000">
                    <a:srgbClr val="060606"/>
                  </a:outerShdw>
                </a:effectLst>
                <a:latin typeface="+mj-lt"/>
                <a:ea typeface="+mj-ea"/>
                <a:cs typeface="+mj-cs"/>
                <a:sym typeface="Helvetica"/>
              </a:defRPr>
            </a:pPr>
            <a:r>
              <a:t>Embracing God’s Purposes </a:t>
            </a:r>
            <a:br/>
            <a:r>
              <a:t>for the Church</a:t>
            </a:r>
          </a:p>
        </p:txBody>
      </p:sp>
      <p:sp>
        <p:nvSpPr>
          <p:cNvPr id="36" name="Shape 36"/>
          <p:cNvSpPr/>
          <p:nvPr>
            <p:ph type="title"/>
          </p:nvPr>
        </p:nvSpPr>
        <p:spPr>
          <a:xfrm>
            <a:off x="0" y="1047750"/>
            <a:ext cx="11912601" cy="990600"/>
          </a:xfrm>
          <a:prstGeom prst="rect">
            <a:avLst/>
          </a:prstGeom>
        </p:spPr>
        <p:txBody>
          <a:bodyPr/>
          <a:lstStyle>
            <a:lvl1pPr>
              <a:defRPr b="1" sz="4500">
                <a:latin typeface="+mj-lt"/>
                <a:ea typeface="+mj-ea"/>
                <a:cs typeface="+mj-cs"/>
                <a:sym typeface="Helvetica"/>
              </a:defRPr>
            </a:lvl1pPr>
          </a:lstStyle>
          <a:p>
            <a:pPr/>
            <a:r>
              <a:t>Title Text</a:t>
            </a:r>
          </a:p>
        </p:txBody>
      </p:sp>
      <p:sp>
        <p:nvSpPr>
          <p:cNvPr id="37" name="Shape 37"/>
          <p:cNvSpPr/>
          <p:nvPr>
            <p:ph type="sldNum" sz="quarter" idx="2"/>
          </p:nvPr>
        </p:nvSpPr>
        <p:spPr>
          <a:xfrm>
            <a:off x="6330950" y="9283700"/>
            <a:ext cx="317500" cy="342900"/>
          </a:xfrm>
          <a:prstGeom prst="rect">
            <a:avLst/>
          </a:prstGeom>
        </p:spPr>
        <p:txBody>
          <a:bodyPr/>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Top copy 1">
    <p:spTree>
      <p:nvGrpSpPr>
        <p:cNvPr id="1" name=""/>
        <p:cNvGrpSpPr/>
        <p:nvPr/>
      </p:nvGrpSpPr>
      <p:grpSpPr>
        <a:xfrm>
          <a:off x="0" y="0"/>
          <a:ext cx="0" cy="0"/>
          <a:chOff x="0" y="0"/>
          <a:chExt cx="0" cy="0"/>
        </a:xfrm>
      </p:grpSpPr>
      <p:pic>
        <p:nvPicPr>
          <p:cNvPr id="44"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45" name="Shape 45"/>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pPr/>
            <a:r>
              <a:t>Title Text</a:t>
            </a:r>
          </a:p>
        </p:txBody>
      </p:sp>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53" name="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54" name="Shape 54"/>
          <p:cNvSpPr/>
          <p:nvPr>
            <p:ph type="title"/>
          </p:nvPr>
        </p:nvSpPr>
        <p:spPr>
          <a:xfrm>
            <a:off x="1257300" y="254000"/>
            <a:ext cx="9842500" cy="1231900"/>
          </a:xfrm>
          <a:prstGeom prst="rect">
            <a:avLst/>
          </a:prstGeom>
        </p:spPr>
        <p:txBody>
          <a:bodyPr anchor="ctr"/>
          <a:lstStyle>
            <a:lvl1pPr algn="ctr">
              <a:defRPr sz="7000">
                <a:latin typeface="Gill Sans"/>
                <a:ea typeface="Gill Sans"/>
                <a:cs typeface="Gill Sans"/>
                <a:sym typeface="Gill Sans"/>
              </a:defRPr>
            </a:lvl1pPr>
          </a:lstStyle>
          <a:p>
            <a:pPr/>
            <a:r>
              <a:t>Title Text</a:t>
            </a:r>
          </a:p>
        </p:txBody>
      </p:sp>
      <p:sp>
        <p:nvSpPr>
          <p:cNvPr id="55" name="Shape 55"/>
          <p:cNvSpPr/>
          <p:nvPr>
            <p:ph type="sldNum" sz="quarter" idx="2"/>
          </p:nvPr>
        </p:nvSpPr>
        <p:spPr>
          <a:xfrm>
            <a:off x="6330950" y="9283700"/>
            <a:ext cx="317500" cy="342900"/>
          </a:xfrm>
          <a:prstGeom prst="rect">
            <a:avLst/>
          </a:prstGeom>
        </p:spPr>
        <p:txBody>
          <a:bodyPr/>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 Top copy 1">
    <p:spTree>
      <p:nvGrpSpPr>
        <p:cNvPr id="1" name=""/>
        <p:cNvGrpSpPr/>
        <p:nvPr/>
      </p:nvGrpSpPr>
      <p:grpSpPr>
        <a:xfrm>
          <a:off x="0" y="0"/>
          <a:ext cx="0" cy="0"/>
          <a:chOff x="0" y="0"/>
          <a:chExt cx="0" cy="0"/>
        </a:xfrm>
      </p:grpSpPr>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droppedImage.pdf"/>
          <p:cNvPicPr>
            <a:picLocks noChangeAspect="1"/>
          </p:cNvPicPr>
          <p:nvPr/>
        </p:nvPicPr>
        <p:blipFill>
          <a:blip r:embed="rId2">
            <a:extLst/>
          </a:blip>
          <a:srcRect l="230" t="76947" r="115" b="0"/>
          <a:stretch>
            <a:fillRect/>
          </a:stretch>
        </p:blipFill>
        <p:spPr>
          <a:xfrm>
            <a:off x="-38100" y="-876300"/>
            <a:ext cx="13271500" cy="1997236"/>
          </a:xfrm>
          <a:prstGeom prst="rect">
            <a:avLst/>
          </a:prstGeom>
          <a:ln w="12700">
            <a:miter lim="400000"/>
          </a:ln>
        </p:spPr>
      </p:pic>
      <p:pic>
        <p:nvPicPr>
          <p:cNvPr id="3" name="droppedImage.pdf"/>
          <p:cNvPicPr>
            <a:picLocks noChangeAspect="1"/>
          </p:cNvPicPr>
          <p:nvPr/>
        </p:nvPicPr>
        <p:blipFill>
          <a:blip r:embed="rId3">
            <a:extLst/>
          </a:blip>
          <a:stretch>
            <a:fillRect/>
          </a:stretch>
        </p:blipFill>
        <p:spPr>
          <a:xfrm>
            <a:off x="4849813" y="107950"/>
            <a:ext cx="3286125" cy="876301"/>
          </a:xfrm>
          <a:prstGeom prst="rect">
            <a:avLst/>
          </a:prstGeom>
          <a:ln w="12700">
            <a:miter lim="400000"/>
          </a:ln>
          <a:effectLst>
            <a:outerShdw sx="100000" sy="100000" kx="0" ky="0" algn="b" rotWithShape="0" blurRad="127000" dist="76200" dir="2700000">
              <a:srgbClr val="000000">
                <a:alpha val="75000"/>
              </a:srgbClr>
            </a:outerShdw>
          </a:effectLst>
        </p:spPr>
      </p:pic>
      <p:sp>
        <p:nvSpPr>
          <p:cNvPr id="4" name="Shape 4"/>
          <p:cNvSpPr/>
          <p:nvPr/>
        </p:nvSpPr>
        <p:spPr>
          <a:xfrm>
            <a:off x="-254000" y="1079500"/>
            <a:ext cx="14020824" cy="127"/>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p>
        </p:txBody>
      </p:sp>
      <p:sp>
        <p:nvSpPr>
          <p:cNvPr id="5" name="Shape 5"/>
          <p:cNvSpPr/>
          <p:nvPr>
            <p:ph type="title"/>
          </p:nvPr>
        </p:nvSpPr>
        <p:spPr>
          <a:xfrm>
            <a:off x="76200" y="1092200"/>
            <a:ext cx="11912600"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Title Text</a:t>
            </a:r>
          </a:p>
        </p:txBody>
      </p:sp>
      <p:sp>
        <p:nvSpPr>
          <p:cNvPr id="6" name="Shape 6"/>
          <p:cNvSpPr/>
          <p:nvPr>
            <p:ph type="body" idx="1"/>
          </p:nvPr>
        </p:nvSpPr>
        <p:spPr>
          <a:xfrm>
            <a:off x="635000" y="22733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7" name="Shape 7"/>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1pPr>
      <a:lvl2pPr marL="0" marR="0" indent="2286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2pPr>
      <a:lvl3pPr marL="0" marR="0" indent="4572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3pPr>
      <a:lvl4pPr marL="0" marR="0" indent="6858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4pPr>
      <a:lvl5pPr marL="0" marR="0" indent="9144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5pPr>
      <a:lvl6pPr marL="0" marR="0" indent="11430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6pPr>
      <a:lvl7pPr marL="0" marR="0" indent="13716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7pPr>
      <a:lvl8pPr marL="0" marR="0" indent="16002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8pPr>
      <a:lvl9pPr marL="0" marR="0" indent="1828800" algn="l" defTabSz="584200" rtl="0" latinLnBrk="0">
        <a:lnSpc>
          <a:spcPct val="100000"/>
        </a:lnSpc>
        <a:spcBef>
          <a:spcPts val="0"/>
        </a:spcBef>
        <a:spcAft>
          <a:spcPts val="0"/>
        </a:spcAft>
        <a:buClrTx/>
        <a:buSzTx/>
        <a:buFontTx/>
        <a:buNone/>
        <a:tabLst/>
        <a:defRPr b="0" baseline="0" cap="none" i="0" spc="0" strike="noStrike" sz="6100" u="none">
          <a:ln>
            <a:noFill/>
          </a:ln>
          <a:solidFill>
            <a:srgbClr val="000000"/>
          </a:solidFill>
          <a:uFillTx/>
          <a:latin typeface="+mn-lt"/>
          <a:ea typeface="+mn-ea"/>
          <a:cs typeface="+mn-cs"/>
          <a:sym typeface="Arial"/>
        </a:defRPr>
      </a:lvl9pPr>
    </p:titleStyle>
    <p:bodyStyle>
      <a:lvl1pPr marL="8890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1pPr>
      <a:lvl2pPr marL="13335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2pPr>
      <a:lvl3pPr marL="17780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3pPr>
      <a:lvl4pPr marL="22225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4pPr>
      <a:lvl5pPr marL="26670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5pPr>
      <a:lvl6pPr marL="30226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6pPr>
      <a:lvl7pPr marL="33782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7pPr>
      <a:lvl8pPr marL="37338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8pPr>
      <a:lvl9pPr marL="4089400" marR="0" indent="-571500" algn="l" defTabSz="584200" rtl="0" latinLnBrk="0">
        <a:lnSpc>
          <a:spcPct val="100000"/>
        </a:lnSpc>
        <a:spcBef>
          <a:spcPts val="24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bit.ly/SG-ST"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eg"/><Relationship Id="rId4" Type="http://schemas.openxmlformats.org/officeDocument/2006/relationships/image" Target="../media/image1.g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 name="droppedImage.pdf"/>
          <p:cNvPicPr>
            <a:picLocks noChangeAspect="1"/>
          </p:cNvPicPr>
          <p:nvPr/>
        </p:nvPicPr>
        <p:blipFill>
          <a:blip r:embed="rId3">
            <a:extLst/>
          </a:blip>
          <a:stretch>
            <a:fillRect/>
          </a:stretch>
        </p:blipFill>
        <p:spPr>
          <a:xfrm>
            <a:off x="257175" y="246380"/>
            <a:ext cx="12477749" cy="3327401"/>
          </a:xfrm>
          <a:prstGeom prst="rect">
            <a:avLst/>
          </a:prstGeom>
          <a:ln w="12700">
            <a:miter lim="400000"/>
          </a:ln>
          <a:effectLst>
            <a:outerShdw sx="100000" sy="100000" kx="0" ky="0" algn="b" rotWithShape="0" blurRad="127000" dist="76200" dir="2700000">
              <a:srgbClr val="FFFFFF">
                <a:alpha val="75000"/>
              </a:srgbClr>
            </a:outerShdw>
          </a:effectLst>
        </p:spPr>
      </p:pic>
      <p:sp>
        <p:nvSpPr>
          <p:cNvPr id="72" name="Shape 72"/>
          <p:cNvSpPr/>
          <p:nvPr/>
        </p:nvSpPr>
        <p:spPr>
          <a:xfrm>
            <a:off x="-1" y="8093053"/>
            <a:ext cx="13098081"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p>
        </p:txBody>
      </p:sp>
      <p:sp>
        <p:nvSpPr>
          <p:cNvPr id="73" name="Shape 73"/>
          <p:cNvSpPr/>
          <p:nvPr/>
        </p:nvSpPr>
        <p:spPr>
          <a:xfrm>
            <a:off x="-825913" y="9150350"/>
            <a:ext cx="9601201" cy="469900"/>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914400">
              <a:buClr>
                <a:srgbClr val="C1F3F6"/>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3000">
                <a:solidFill>
                  <a:srgbClr val="C1F3F6"/>
                </a:solidFill>
                <a:uFill>
                  <a:solidFill>
                    <a:srgbClr val="C1F3F6"/>
                  </a:solidFill>
                </a:uFill>
                <a:latin typeface="DIN Alternate"/>
                <a:ea typeface="DIN Alternate"/>
                <a:cs typeface="DIN Alternate"/>
                <a:sym typeface="DIN Alternate"/>
              </a:defRPr>
            </a:lvl1pPr>
          </a:lstStyle>
          <a:p>
            <a:pPr/>
            <a:r>
              <a:t>Oakland International Fellowship</a:t>
            </a:r>
          </a:p>
        </p:txBody>
      </p:sp>
      <p:sp>
        <p:nvSpPr>
          <p:cNvPr id="74" name="Shape 74"/>
          <p:cNvSpPr/>
          <p:nvPr/>
        </p:nvSpPr>
        <p:spPr>
          <a:xfrm>
            <a:off x="2012576" y="8242299"/>
            <a:ext cx="8966946"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pPr/>
            <a:r>
              <a:t>Fostering Spiritual Growth in the Church</a:t>
            </a:r>
          </a:p>
        </p:txBody>
      </p:sp>
      <p:sp>
        <p:nvSpPr>
          <p:cNvPr id="75" name="Shape 75"/>
          <p:cNvSpPr/>
          <p:nvPr/>
        </p:nvSpPr>
        <p:spPr>
          <a:xfrm>
            <a:off x="1409700" y="9000331"/>
            <a:ext cx="9906000" cy="1588"/>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p>
        </p:txBody>
      </p:sp>
      <p:sp>
        <p:nvSpPr>
          <p:cNvPr id="76" name="Shape 76"/>
          <p:cNvSpPr/>
          <p:nvPr/>
        </p:nvSpPr>
        <p:spPr>
          <a:xfrm>
            <a:off x="0" y="4223024"/>
            <a:ext cx="12738101" cy="2806152"/>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5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7500">
                <a:solidFill>
                  <a:srgbClr val="FFFFFF"/>
                </a:solidFill>
                <a:effectLst>
                  <a:outerShdw sx="100000" sy="100000" kx="0" ky="0" algn="b" rotWithShape="0" blurRad="38100" dist="25400" dir="1500000">
                    <a:srgbClr val="000000"/>
                  </a:outerShdw>
                </a:effectLst>
                <a:latin typeface="+mn-lt"/>
                <a:ea typeface="+mn-ea"/>
                <a:cs typeface="+mn-cs"/>
                <a:sym typeface="Arial"/>
              </a:defRPr>
            </a:lvl1pPr>
          </a:lstStyle>
          <a:p>
            <a:pPr/>
            <a:r>
              <a:t>Fostering Spiritual Growth in the Church</a:t>
            </a:r>
          </a:p>
        </p:txBody>
      </p:sp>
      <p:sp>
        <p:nvSpPr>
          <p:cNvPr id="77" name="Shape 77"/>
          <p:cNvSpPr/>
          <p:nvPr/>
        </p:nvSpPr>
        <p:spPr>
          <a:xfrm>
            <a:off x="9390825" y="9056676"/>
            <a:ext cx="2021162"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3000" u="sng">
                <a:solidFill>
                  <a:srgbClr val="D9FEFF"/>
                </a:solidFill>
                <a:latin typeface="Corbel"/>
                <a:ea typeface="Corbel"/>
                <a:cs typeface="Corbel"/>
                <a:sym typeface="Corbel"/>
                <a:hlinkClick r:id="rId4" invalidUrl="" action="" tgtFrame="" tooltip="" history="1" highlightClick="0" endSnd="0"/>
              </a:defRPr>
            </a:lvl1pPr>
          </a:lstStyle>
          <a:p>
            <a:pPr>
              <a:defRPr u="none"/>
            </a:pPr>
            <a:r>
              <a:rPr u="sng">
                <a:hlinkClick r:id="rId4" invalidUrl="" action="" tgtFrame="" tooltip="" history="1" highlightClick="0" endSnd="0"/>
              </a:rPr>
              <a:t>bit.ly/SG-ST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6"/>
                                        </p:tgtEl>
                                        <p:attrNameLst>
                                          <p:attrName>style.visibility</p:attrName>
                                        </p:attrNameLst>
                                      </p:cBhvr>
                                      <p:to>
                                        <p:strVal val="visible"/>
                                      </p:to>
                                    </p:set>
                                    <p:animEffect filter="fade" transition="in">
                                      <p:cBhvr>
                                        <p:cTn id="7" dur="15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216871" y="1168294"/>
            <a:ext cx="12813329" cy="990601"/>
          </a:xfrm>
          <a:prstGeom prst="rect">
            <a:avLst/>
          </a:prstGeom>
        </p:spPr>
        <p:txBody>
          <a:bodyPr/>
          <a:lstStyle/>
          <a:p>
            <a:pPr/>
            <a:r>
              <a:t>What are the signs of spiritual life and death?</a:t>
            </a:r>
          </a:p>
        </p:txBody>
      </p:sp>
      <p:graphicFrame>
        <p:nvGraphicFramePr>
          <p:cNvPr id="179" name="Table 179"/>
          <p:cNvGraphicFramePr/>
          <p:nvPr/>
        </p:nvGraphicFramePr>
        <p:xfrm>
          <a:off x="436776" y="2059513"/>
          <a:ext cx="12182048" cy="736821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078323"/>
                <a:gridCol w="6078323"/>
              </a:tblGrid>
              <a:tr h="1048973">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048973">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048973">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048973">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048973">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048973">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048973">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bl>
          </a:graphicData>
        </a:graphic>
      </p:graphicFrame>
      <p:pic>
        <p:nvPicPr>
          <p:cNvPr id="180" name="Signs.png"/>
          <p:cNvPicPr>
            <a:picLocks noChangeAspect="1"/>
          </p:cNvPicPr>
          <p:nvPr/>
        </p:nvPicPr>
        <p:blipFill>
          <a:blip r:embed="rId3">
            <a:extLst/>
          </a:blip>
          <a:srcRect l="7279" t="10702" r="12724" b="3520"/>
          <a:stretch>
            <a:fillRect/>
          </a:stretch>
        </p:blipFill>
        <p:spPr>
          <a:xfrm rot="288329">
            <a:off x="27148" y="1930492"/>
            <a:ext cx="2379166" cy="2225936"/>
          </a:xfrm>
          <a:custGeom>
            <a:avLst/>
            <a:gdLst/>
            <a:ahLst/>
            <a:cxnLst>
              <a:cxn ang="0">
                <a:pos x="wd2" y="hd2"/>
              </a:cxn>
              <a:cxn ang="5400000">
                <a:pos x="wd2" y="hd2"/>
              </a:cxn>
              <a:cxn ang="10800000">
                <a:pos x="wd2" y="hd2"/>
              </a:cxn>
              <a:cxn ang="16200000">
                <a:pos x="wd2" y="hd2"/>
              </a:cxn>
            </a:cxnLst>
            <a:rect l="0" t="0" r="r" b="b"/>
            <a:pathLst>
              <a:path w="21546" h="21574" fill="norm" stroke="1" extrusionOk="0">
                <a:moveTo>
                  <a:pt x="3870" y="3"/>
                </a:moveTo>
                <a:cubicBezTo>
                  <a:pt x="3844" y="31"/>
                  <a:pt x="3969" y="686"/>
                  <a:pt x="4147" y="1460"/>
                </a:cubicBezTo>
                <a:cubicBezTo>
                  <a:pt x="4439" y="2729"/>
                  <a:pt x="4496" y="2868"/>
                  <a:pt x="4733" y="2868"/>
                </a:cubicBezTo>
                <a:cubicBezTo>
                  <a:pt x="4878" y="2868"/>
                  <a:pt x="5027" y="2811"/>
                  <a:pt x="5067" y="2741"/>
                </a:cubicBezTo>
                <a:cubicBezTo>
                  <a:pt x="5202" y="2507"/>
                  <a:pt x="5336" y="2615"/>
                  <a:pt x="6189" y="3626"/>
                </a:cubicBezTo>
                <a:lnTo>
                  <a:pt x="7037" y="4634"/>
                </a:lnTo>
                <a:lnTo>
                  <a:pt x="6541" y="5261"/>
                </a:lnTo>
                <a:cubicBezTo>
                  <a:pt x="6268" y="5607"/>
                  <a:pt x="5872" y="6250"/>
                  <a:pt x="5664" y="6688"/>
                </a:cubicBezTo>
                <a:lnTo>
                  <a:pt x="5286" y="7484"/>
                </a:lnTo>
                <a:lnTo>
                  <a:pt x="4144" y="7519"/>
                </a:lnTo>
                <a:lnTo>
                  <a:pt x="3001" y="7553"/>
                </a:lnTo>
                <a:lnTo>
                  <a:pt x="3001" y="9127"/>
                </a:lnTo>
                <a:cubicBezTo>
                  <a:pt x="3001" y="10939"/>
                  <a:pt x="2896" y="10804"/>
                  <a:pt x="4359" y="10861"/>
                </a:cubicBezTo>
                <a:cubicBezTo>
                  <a:pt x="4818" y="10879"/>
                  <a:pt x="5183" y="10953"/>
                  <a:pt x="5179" y="11023"/>
                </a:cubicBezTo>
                <a:cubicBezTo>
                  <a:pt x="5174" y="11092"/>
                  <a:pt x="4509" y="11497"/>
                  <a:pt x="3701" y="11923"/>
                </a:cubicBezTo>
                <a:lnTo>
                  <a:pt x="2235" y="12696"/>
                </a:lnTo>
                <a:lnTo>
                  <a:pt x="1890" y="12327"/>
                </a:lnTo>
                <a:cubicBezTo>
                  <a:pt x="1701" y="12124"/>
                  <a:pt x="1511" y="12003"/>
                  <a:pt x="1466" y="12058"/>
                </a:cubicBezTo>
                <a:cubicBezTo>
                  <a:pt x="815" y="12859"/>
                  <a:pt x="-54" y="14268"/>
                  <a:pt x="3" y="14427"/>
                </a:cubicBezTo>
                <a:cubicBezTo>
                  <a:pt x="62" y="14591"/>
                  <a:pt x="307" y="14623"/>
                  <a:pt x="1434" y="14623"/>
                </a:cubicBezTo>
                <a:lnTo>
                  <a:pt x="2796" y="14623"/>
                </a:lnTo>
                <a:lnTo>
                  <a:pt x="2720" y="14116"/>
                </a:lnTo>
                <a:lnTo>
                  <a:pt x="2641" y="13604"/>
                </a:lnTo>
                <a:lnTo>
                  <a:pt x="4018" y="12912"/>
                </a:lnTo>
                <a:cubicBezTo>
                  <a:pt x="4774" y="12531"/>
                  <a:pt x="5414" y="12223"/>
                  <a:pt x="5437" y="12223"/>
                </a:cubicBezTo>
                <a:cubicBezTo>
                  <a:pt x="5461" y="12223"/>
                  <a:pt x="5697" y="12589"/>
                  <a:pt x="5962" y="13039"/>
                </a:cubicBezTo>
                <a:cubicBezTo>
                  <a:pt x="6844" y="14532"/>
                  <a:pt x="8092" y="15483"/>
                  <a:pt x="9793" y="15950"/>
                </a:cubicBezTo>
                <a:lnTo>
                  <a:pt x="10739" y="16208"/>
                </a:lnTo>
                <a:lnTo>
                  <a:pt x="10739" y="17462"/>
                </a:lnTo>
                <a:lnTo>
                  <a:pt x="10739" y="18716"/>
                </a:lnTo>
                <a:lnTo>
                  <a:pt x="10354" y="18820"/>
                </a:lnTo>
                <a:cubicBezTo>
                  <a:pt x="10143" y="18878"/>
                  <a:pt x="9970" y="18955"/>
                  <a:pt x="9970" y="18989"/>
                </a:cubicBezTo>
                <a:cubicBezTo>
                  <a:pt x="9970" y="19023"/>
                  <a:pt x="10237" y="19618"/>
                  <a:pt x="10563" y="20312"/>
                </a:cubicBezTo>
                <a:cubicBezTo>
                  <a:pt x="10888" y="21006"/>
                  <a:pt x="11223" y="21574"/>
                  <a:pt x="11306" y="21574"/>
                </a:cubicBezTo>
                <a:cubicBezTo>
                  <a:pt x="11518" y="21574"/>
                  <a:pt x="12651" y="19080"/>
                  <a:pt x="12507" y="18931"/>
                </a:cubicBezTo>
                <a:cubicBezTo>
                  <a:pt x="12445" y="18867"/>
                  <a:pt x="12260" y="18797"/>
                  <a:pt x="12097" y="18774"/>
                </a:cubicBezTo>
                <a:cubicBezTo>
                  <a:pt x="11805" y="18732"/>
                  <a:pt x="11802" y="18719"/>
                  <a:pt x="11802" y="17470"/>
                </a:cubicBezTo>
                <a:lnTo>
                  <a:pt x="11802" y="16208"/>
                </a:lnTo>
                <a:lnTo>
                  <a:pt x="12629" y="15981"/>
                </a:lnTo>
                <a:cubicBezTo>
                  <a:pt x="14244" y="15537"/>
                  <a:pt x="15535" y="14622"/>
                  <a:pt x="16478" y="13250"/>
                </a:cubicBezTo>
                <a:lnTo>
                  <a:pt x="16769" y="12823"/>
                </a:lnTo>
                <a:lnTo>
                  <a:pt x="17869" y="13550"/>
                </a:lnTo>
                <a:cubicBezTo>
                  <a:pt x="18812" y="14177"/>
                  <a:pt x="18955" y="14318"/>
                  <a:pt x="18890" y="14546"/>
                </a:cubicBezTo>
                <a:cubicBezTo>
                  <a:pt x="18688" y="15254"/>
                  <a:pt x="18755" y="15295"/>
                  <a:pt x="20453" y="15431"/>
                </a:cubicBezTo>
                <a:cubicBezTo>
                  <a:pt x="21499" y="15515"/>
                  <a:pt x="21546" y="15507"/>
                  <a:pt x="21546" y="15262"/>
                </a:cubicBezTo>
                <a:cubicBezTo>
                  <a:pt x="21546" y="14954"/>
                  <a:pt x="20560" y="13254"/>
                  <a:pt x="20209" y="12958"/>
                </a:cubicBezTo>
                <a:cubicBezTo>
                  <a:pt x="19971" y="12756"/>
                  <a:pt x="19952" y="12765"/>
                  <a:pt x="19753" y="13115"/>
                </a:cubicBezTo>
                <a:lnTo>
                  <a:pt x="19544" y="13481"/>
                </a:lnTo>
                <a:lnTo>
                  <a:pt x="18351" y="12712"/>
                </a:lnTo>
                <a:lnTo>
                  <a:pt x="17158" y="11938"/>
                </a:lnTo>
                <a:lnTo>
                  <a:pt x="17237" y="11481"/>
                </a:lnTo>
                <a:cubicBezTo>
                  <a:pt x="17347" y="10852"/>
                  <a:pt x="17366" y="10831"/>
                  <a:pt x="17884" y="10831"/>
                </a:cubicBezTo>
                <a:cubicBezTo>
                  <a:pt x="18609" y="10831"/>
                  <a:pt x="18714" y="10626"/>
                  <a:pt x="18714" y="9188"/>
                </a:cubicBezTo>
                <a:cubicBezTo>
                  <a:pt x="18714" y="8504"/>
                  <a:pt x="18681" y="7856"/>
                  <a:pt x="18642" y="7746"/>
                </a:cubicBezTo>
                <a:cubicBezTo>
                  <a:pt x="18590" y="7600"/>
                  <a:pt x="18406" y="7546"/>
                  <a:pt x="17970" y="7546"/>
                </a:cubicBezTo>
                <a:cubicBezTo>
                  <a:pt x="17392" y="7546"/>
                  <a:pt x="16942" y="7308"/>
                  <a:pt x="16942" y="7003"/>
                </a:cubicBezTo>
                <a:cubicBezTo>
                  <a:pt x="16942" y="6935"/>
                  <a:pt x="16781" y="6600"/>
                  <a:pt x="16586" y="6261"/>
                </a:cubicBezTo>
                <a:cubicBezTo>
                  <a:pt x="16391" y="5922"/>
                  <a:pt x="16230" y="5618"/>
                  <a:pt x="16230" y="5584"/>
                </a:cubicBezTo>
                <a:cubicBezTo>
                  <a:pt x="16230" y="5550"/>
                  <a:pt x="16663" y="5181"/>
                  <a:pt x="17190" y="4768"/>
                </a:cubicBezTo>
                <a:lnTo>
                  <a:pt x="18146" y="4018"/>
                </a:lnTo>
                <a:lnTo>
                  <a:pt x="18484" y="4288"/>
                </a:lnTo>
                <a:cubicBezTo>
                  <a:pt x="18732" y="4484"/>
                  <a:pt x="18860" y="4515"/>
                  <a:pt x="18973" y="4415"/>
                </a:cubicBezTo>
                <a:cubicBezTo>
                  <a:pt x="19262" y="4158"/>
                  <a:pt x="20185" y="1993"/>
                  <a:pt x="20062" y="1860"/>
                </a:cubicBezTo>
                <a:cubicBezTo>
                  <a:pt x="19984" y="1778"/>
                  <a:pt x="19586" y="1800"/>
                  <a:pt x="18886" y="1926"/>
                </a:cubicBezTo>
                <a:cubicBezTo>
                  <a:pt x="17146" y="2238"/>
                  <a:pt x="17267" y="2173"/>
                  <a:pt x="17463" y="2676"/>
                </a:cubicBezTo>
                <a:lnTo>
                  <a:pt x="17632" y="3111"/>
                </a:lnTo>
                <a:lnTo>
                  <a:pt x="16575" y="3953"/>
                </a:lnTo>
                <a:lnTo>
                  <a:pt x="15519" y="4795"/>
                </a:lnTo>
                <a:lnTo>
                  <a:pt x="15077" y="4468"/>
                </a:lnTo>
                <a:cubicBezTo>
                  <a:pt x="14448" y="4004"/>
                  <a:pt x="13205" y="3430"/>
                  <a:pt x="12475" y="3264"/>
                </a:cubicBezTo>
                <a:cubicBezTo>
                  <a:pt x="11168" y="2969"/>
                  <a:pt x="9790" y="3143"/>
                  <a:pt x="8406" y="3780"/>
                </a:cubicBezTo>
                <a:lnTo>
                  <a:pt x="7806" y="4057"/>
                </a:lnTo>
                <a:lnTo>
                  <a:pt x="7339" y="3495"/>
                </a:lnTo>
                <a:cubicBezTo>
                  <a:pt x="6110" y="2020"/>
                  <a:pt x="6025" y="1874"/>
                  <a:pt x="6235" y="1626"/>
                </a:cubicBezTo>
                <a:cubicBezTo>
                  <a:pt x="6597" y="1199"/>
                  <a:pt x="6457" y="1049"/>
                  <a:pt x="5171" y="491"/>
                </a:cubicBezTo>
                <a:cubicBezTo>
                  <a:pt x="4483" y="192"/>
                  <a:pt x="3897" y="-26"/>
                  <a:pt x="3870" y="3"/>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9" presetID="15" grpId="1" fill="hold">
                                  <p:stCondLst>
                                    <p:cond delay="0"/>
                                  </p:stCondLst>
                                  <p:iterate type="el" backwards="0">
                                    <p:tmAbs val="0"/>
                                  </p:iterate>
                                  <p:childTnLst>
                                    <p:set>
                                      <p:cBhvr>
                                        <p:cTn id="6" fill="hold"/>
                                        <p:tgtEl>
                                          <p:spTgt spid="179"/>
                                        </p:tgtEl>
                                        <p:attrNameLst>
                                          <p:attrName>style.visibility</p:attrName>
                                        </p:attrNameLst>
                                      </p:cBhvr>
                                      <p:to>
                                        <p:strVal val="visible"/>
                                      </p:to>
                                    </p:set>
                                    <p:anim calcmode="lin" valueType="num">
                                      <p:cBhvr>
                                        <p:cTn id="7" dur="1000" fill="hold"/>
                                        <p:tgtEl>
                                          <p:spTgt spid="179"/>
                                        </p:tgtEl>
                                        <p:attrNameLst>
                                          <p:attrName>ppt_w</p:attrName>
                                        </p:attrNameLst>
                                      </p:cBhvr>
                                      <p:tavLst>
                                        <p:tav tm="0">
                                          <p:val>
                                            <p:fltVal val="0"/>
                                          </p:val>
                                        </p:tav>
                                        <p:tav tm="100000">
                                          <p:val>
                                            <p:strVal val="#ppt_w"/>
                                          </p:val>
                                        </p:tav>
                                      </p:tavLst>
                                    </p:anim>
                                    <p:anim calcmode="lin" valueType="num">
                                      <p:cBhvr>
                                        <p:cTn id="8" dur="1000" fill="hold"/>
                                        <p:tgtEl>
                                          <p:spTgt spid="179"/>
                                        </p:tgtEl>
                                        <p:attrNameLst>
                                          <p:attrName>ppt_h</p:attrName>
                                        </p:attrNameLst>
                                      </p:cBhvr>
                                      <p:tavLst>
                                        <p:tav tm="0">
                                          <p:val>
                                            <p:fltVal val="0"/>
                                          </p:val>
                                        </p:tav>
                                        <p:tav tm="100000">
                                          <p:val>
                                            <p:strVal val="#ppt_h"/>
                                          </p:val>
                                        </p:tav>
                                      </p:tavLst>
                                    </p:anim>
                                    <p:anim calcmode="lin" valueType="num">
                                      <p:cBhvr>
                                        <p:cTn id="9" dur="1000" fill="hold"/>
                                        <p:tgtEl>
                                          <p:spTgt spid="17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Class="entr" nodeType="afterEffect" presetSubtype="9" presetID="15" grpId="2" fill="hold">
                                  <p:stCondLst>
                                    <p:cond delay="0"/>
                                  </p:stCondLst>
                                  <p:iterate type="el" backwards="0">
                                    <p:tmAbs val="0"/>
                                  </p:iterate>
                                  <p:childTnLst>
                                    <p:set>
                                      <p:cBhvr>
                                        <p:cTn id="13" fill="hold"/>
                                        <p:tgtEl>
                                          <p:spTgt spid="180"/>
                                        </p:tgtEl>
                                        <p:attrNameLst>
                                          <p:attrName>style.visibility</p:attrName>
                                        </p:attrNameLst>
                                      </p:cBhvr>
                                      <p:to>
                                        <p:strVal val="visible"/>
                                      </p:to>
                                    </p:set>
                                    <p:anim calcmode="lin" valueType="num">
                                      <p:cBhvr>
                                        <p:cTn id="14" dur="2000" fill="hold"/>
                                        <p:tgtEl>
                                          <p:spTgt spid="180"/>
                                        </p:tgtEl>
                                        <p:attrNameLst>
                                          <p:attrName>ppt_w</p:attrName>
                                        </p:attrNameLst>
                                      </p:cBhvr>
                                      <p:tavLst>
                                        <p:tav tm="0">
                                          <p:val>
                                            <p:fltVal val="0"/>
                                          </p:val>
                                        </p:tav>
                                        <p:tav tm="100000">
                                          <p:val>
                                            <p:strVal val="#ppt_w"/>
                                          </p:val>
                                        </p:tav>
                                      </p:tavLst>
                                    </p:anim>
                                    <p:anim calcmode="lin" valueType="num">
                                      <p:cBhvr>
                                        <p:cTn id="15" dur="2000" fill="hold"/>
                                        <p:tgtEl>
                                          <p:spTgt spid="180"/>
                                        </p:tgtEl>
                                        <p:attrNameLst>
                                          <p:attrName>ppt_h</p:attrName>
                                        </p:attrNameLst>
                                      </p:cBhvr>
                                      <p:tavLst>
                                        <p:tav tm="0">
                                          <p:val>
                                            <p:fltVal val="0"/>
                                          </p:val>
                                        </p:tav>
                                        <p:tav tm="100000">
                                          <p:val>
                                            <p:strVal val="#ppt_h"/>
                                          </p:val>
                                        </p:tav>
                                      </p:tavLst>
                                    </p:anim>
                                    <p:anim calcmode="lin" valueType="num">
                                      <p:cBhvr>
                                        <p:cTn id="16" dur="2000" fill="hold"/>
                                        <p:tgtEl>
                                          <p:spTgt spid="180"/>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1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2"/>
      <p:bldP build="whole" bldLvl="1" animBg="1" rev="0" advAuto="0" spid="179"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0" y="2316489"/>
            <a:ext cx="11976100" cy="2174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34035" algn="just">
              <a:lnSpc>
                <a:spcPct val="120000"/>
              </a:lnSpc>
              <a:tabLst>
                <a:tab pos="11531600" algn="l"/>
              </a:tabLst>
              <a:defRPr sz="4000">
                <a:solidFill>
                  <a:srgbClr val="020206"/>
                </a:solidFill>
                <a:latin typeface="Verdana"/>
                <a:ea typeface="Verdana"/>
                <a:cs typeface="Verdana"/>
                <a:sym typeface="Verdana"/>
              </a:defRPr>
            </a:pPr>
            <a:r>
              <a:t>Beloved, let us love one another, for love is from God; and everyone who loves is </a:t>
            </a:r>
            <a:r>
              <a:rPr b="1">
                <a:solidFill>
                  <a:srgbClr val="B13E36"/>
                </a:solidFill>
              </a:rPr>
              <a:t>born of God</a:t>
            </a:r>
            <a:r>
              <a:rPr b="1"/>
              <a:t> </a:t>
            </a:r>
            <a:r>
              <a:t>and</a:t>
            </a:r>
            <a:r>
              <a:rPr b="1"/>
              <a:t> </a:t>
            </a:r>
            <a:r>
              <a:rPr b="1">
                <a:solidFill>
                  <a:srgbClr val="3F9FAF"/>
                </a:solidFill>
              </a:rPr>
              <a:t>knows God</a:t>
            </a:r>
            <a:r>
              <a:t>. (1 John 4:7) </a:t>
            </a:r>
          </a:p>
        </p:txBody>
      </p:sp>
      <p:sp>
        <p:nvSpPr>
          <p:cNvPr id="185" name="Shape 185"/>
          <p:cNvSpPr/>
          <p:nvPr/>
        </p:nvSpPr>
        <p:spPr>
          <a:xfrm>
            <a:off x="514350" y="5203876"/>
            <a:ext cx="11976100" cy="189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736600" indent="-736600" algn="l">
              <a:spcBef>
                <a:spcPts val="3500"/>
              </a:spcBef>
              <a:buSzPct val="100000"/>
              <a:buAutoNum type="arabicPeriod" startAt="1"/>
              <a:defRPr sz="4500">
                <a:solidFill>
                  <a:srgbClr val="B13E36"/>
                </a:solidFill>
                <a:latin typeface="Lucida Grande"/>
                <a:ea typeface="Lucida Grande"/>
                <a:cs typeface="Lucida Grande"/>
                <a:sym typeface="Lucida Grande"/>
              </a:defRPr>
            </a:pPr>
            <a:r>
              <a:t>Gains faith - Evangelism (John 1:12-13)</a:t>
            </a:r>
          </a:p>
          <a:p>
            <a:pPr marL="736600" indent="-736600" algn="l">
              <a:spcBef>
                <a:spcPts val="3500"/>
              </a:spcBef>
              <a:buSzPct val="100000"/>
              <a:buAutoNum type="arabicPeriod" startAt="1"/>
              <a:defRPr sz="4500">
                <a:solidFill>
                  <a:srgbClr val="3F9FAF"/>
                </a:solidFill>
                <a:latin typeface="Lucida Grande"/>
                <a:ea typeface="Lucida Grande"/>
                <a:cs typeface="Lucida Grande"/>
                <a:sym typeface="Lucida Grande"/>
              </a:defRPr>
            </a:pPr>
            <a:r>
              <a:t>Grows in faith - Sanctification (Phil 1:6)</a:t>
            </a:r>
          </a:p>
        </p:txBody>
      </p:sp>
      <p:sp>
        <p:nvSpPr>
          <p:cNvPr id="186" name="Shape 186"/>
          <p:cNvSpPr/>
          <p:nvPr>
            <p:ph type="title"/>
          </p:nvPr>
        </p:nvSpPr>
        <p:spPr>
          <a:xfrm>
            <a:off x="292100" y="1219200"/>
            <a:ext cx="8013700" cy="977900"/>
          </a:xfrm>
          <a:prstGeom prst="rect">
            <a:avLst/>
          </a:prstGeom>
        </p:spPr>
        <p:txBody>
          <a:bodyPr/>
          <a:lstStyle>
            <a:lvl1pPr>
              <a:defRPr b="0" sz="4200">
                <a:latin typeface="Charcoal CY"/>
                <a:ea typeface="Charcoal CY"/>
                <a:cs typeface="Charcoal CY"/>
                <a:sym typeface="Charcoal CY"/>
              </a:defRPr>
            </a:lvl1pPr>
          </a:lstStyle>
          <a:p>
            <a:pPr/>
            <a:r>
              <a:t>Spiritual Life Begins!</a:t>
            </a:r>
          </a:p>
        </p:txBody>
      </p:sp>
      <p:sp>
        <p:nvSpPr>
          <p:cNvPr id="187" name="Shape 187"/>
          <p:cNvSpPr/>
          <p:nvPr/>
        </p:nvSpPr>
        <p:spPr>
          <a:xfrm>
            <a:off x="12700" y="8445500"/>
            <a:ext cx="13004801" cy="1295400"/>
          </a:xfrm>
          <a:prstGeom prst="rect">
            <a:avLst/>
          </a:prstGeom>
          <a:ln w="25400">
            <a:solidFill>
              <a:srgbClr val="000000"/>
            </a:solidFill>
            <a:miter lim="400000"/>
          </a:ln>
          <a:effectLst>
            <a:outerShdw sx="100000" sy="100000" kx="0" ky="0" algn="b" rotWithShape="0" blurRad="38100" dist="6583" dir="5400000">
              <a:srgbClr val="000000">
                <a:alpha val="73273"/>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lvl1pPr>
          </a:lstStyle>
          <a:p>
            <a:pPr/>
            <a:r>
              <a:t>Spiritual life is that persistent force of God that drives us toward God, like light for a plant. </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wipe(left)" transition="in">
                                      <p:cBhvr>
                                        <p:cTn id="7" dur="275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lt" backwards="0">
                                    <p:tmAbs val="0"/>
                                  </p:iterate>
                                  <p:childTnLst>
                                    <p:set>
                                      <p:cBhvr>
                                        <p:cTn id="11" fill="hold"/>
                                        <p:tgtEl>
                                          <p:spTgt spid="185">
                                            <p:bg/>
                                          </p:spTgt>
                                        </p:tgtEl>
                                        <p:attrNameLst>
                                          <p:attrName>style.visibility</p:attrName>
                                        </p:attrNameLst>
                                      </p:cBhvr>
                                      <p:to>
                                        <p:strVal val="visible"/>
                                      </p:to>
                                    </p:set>
                                    <p:animEffect filter="dissolve" transition="in">
                                      <p:cBhvr>
                                        <p:cTn id="12" dur="2500"/>
                                        <p:tgtEl>
                                          <p:spTgt spid="185">
                                            <p:bg/>
                                          </p:spTgt>
                                        </p:tgtEl>
                                      </p:cBhvr>
                                    </p:animEffect>
                                  </p:childTnLst>
                                </p:cTn>
                              </p:par>
                              <p:par>
                                <p:cTn id="13" presetClass="entr" nodeType="withEffect" presetSubtype="0" presetID="9" grpId="2" fill="hold">
                                  <p:stCondLst>
                                    <p:cond delay="0"/>
                                  </p:stCondLst>
                                  <p:iterate type="lt" backwards="0">
                                    <p:tmAbs val="0"/>
                                  </p:iterate>
                                  <p:childTnLst>
                                    <p:set>
                                      <p:cBhvr>
                                        <p:cTn id="14" fill="hold"/>
                                        <p:tgtEl>
                                          <p:spTgt spid="185">
                                            <p:txEl>
                                              <p:pRg st="0" end="0"/>
                                            </p:txEl>
                                          </p:spTgt>
                                        </p:tgtEl>
                                        <p:attrNameLst>
                                          <p:attrName>style.visibility</p:attrName>
                                        </p:attrNameLst>
                                      </p:cBhvr>
                                      <p:to>
                                        <p:strVal val="visible"/>
                                      </p:to>
                                    </p:set>
                                    <p:animEffect filter="dissolve" transition="in">
                                      <p:cBhvr>
                                        <p:cTn id="15" dur="2500"/>
                                        <p:tgtEl>
                                          <p:spTgt spid="18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lt" backwards="0">
                                    <p:tmAbs val="0"/>
                                  </p:iterate>
                                  <p:childTnLst>
                                    <p:set>
                                      <p:cBhvr>
                                        <p:cTn id="19" fill="hold"/>
                                        <p:tgtEl>
                                          <p:spTgt spid="185">
                                            <p:txEl>
                                              <p:pRg st="1" end="1"/>
                                            </p:txEl>
                                          </p:spTgt>
                                        </p:tgtEl>
                                        <p:attrNameLst>
                                          <p:attrName>style.visibility</p:attrName>
                                        </p:attrNameLst>
                                      </p:cBhvr>
                                      <p:to>
                                        <p:strVal val="visible"/>
                                      </p:to>
                                    </p:set>
                                    <p:animEffect filter="dissolve" transition="in">
                                      <p:cBhvr>
                                        <p:cTn id="20" dur="2500"/>
                                        <p:tgtEl>
                                          <p:spTgt spid="185">
                                            <p:txEl>
                                              <p:pRg st="1" end="1"/>
                                            </p:txEl>
                                          </p:spTgt>
                                        </p:tgtEl>
                                      </p:cBhvr>
                                    </p:animEffect>
                                  </p:childTnLst>
                                </p:cTn>
                              </p:par>
                            </p:childTnLst>
                          </p:cTn>
                        </p:par>
                        <p:par>
                          <p:cTn id="21" fill="hold">
                            <p:stCondLst>
                              <p:cond delay="2500"/>
                            </p:stCondLst>
                            <p:childTnLst>
                              <p:par>
                                <p:cTn id="22" presetClass="entr" nodeType="afterEffect" presetSubtype="32" presetID="23" grpId="3" fill="hold">
                                  <p:stCondLst>
                                    <p:cond delay="500"/>
                                  </p:stCondLst>
                                  <p:iterate type="lt" backwards="0">
                                    <p:tmAbs val="0"/>
                                  </p:iterate>
                                  <p:childTnLst>
                                    <p:set>
                                      <p:cBhvr>
                                        <p:cTn id="23" fill="hold"/>
                                        <p:tgtEl>
                                          <p:spTgt spid="187"/>
                                        </p:tgtEl>
                                        <p:attrNameLst>
                                          <p:attrName>style.visibility</p:attrName>
                                        </p:attrNameLst>
                                      </p:cBhvr>
                                      <p:to>
                                        <p:strVal val="visible"/>
                                      </p:to>
                                    </p:set>
                                    <p:anim calcmode="lin" valueType="num">
                                      <p:cBhvr>
                                        <p:cTn id="24" dur="1000" fill="hold"/>
                                        <p:tgtEl>
                                          <p:spTgt spid="187"/>
                                        </p:tgtEl>
                                        <p:attrNameLst>
                                          <p:attrName>ppt_w</p:attrName>
                                        </p:attrNameLst>
                                      </p:cBhvr>
                                      <p:tavLst>
                                        <p:tav tm="0">
                                          <p:val>
                                            <p:strVal val="4*#ppt_w"/>
                                          </p:val>
                                        </p:tav>
                                        <p:tav tm="100000">
                                          <p:val>
                                            <p:strVal val="#ppt_w"/>
                                          </p:val>
                                        </p:tav>
                                      </p:tavLst>
                                    </p:anim>
                                    <p:anim calcmode="lin" valueType="num">
                                      <p:cBhvr>
                                        <p:cTn id="25" dur="1000" fill="hold"/>
                                        <p:tgtEl>
                                          <p:spTgt spid="18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P build="p" bldLvl="5" animBg="1" rev="0" advAuto="0" spid="185" grpId="2"/>
      <p:bldP build="whole" bldLvl="1" animBg="1" rev="0" advAuto="0" spid="187"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xfrm>
            <a:off x="163894" y="1028700"/>
            <a:ext cx="10755626" cy="977900"/>
          </a:xfrm>
          <a:prstGeom prst="rect">
            <a:avLst/>
          </a:prstGeom>
        </p:spPr>
        <p:txBody>
          <a:bodyPr/>
          <a:lstStyle>
            <a:lvl1pPr>
              <a:defRPr sz="5200"/>
            </a:lvl1pPr>
          </a:lstStyle>
          <a:p>
            <a:pPr/>
            <a:r>
              <a:t>The Scriptures and Spiritual Life</a:t>
            </a:r>
          </a:p>
        </p:txBody>
      </p:sp>
      <p:sp>
        <p:nvSpPr>
          <p:cNvPr id="192" name="Shape 192"/>
          <p:cNvSpPr/>
          <p:nvPr/>
        </p:nvSpPr>
        <p:spPr>
          <a:xfrm>
            <a:off x="627931" y="1930400"/>
            <a:ext cx="11748938"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4300"/>
              </a:lnSpc>
              <a:spcBef>
                <a:spcPts val="1200"/>
              </a:spcBef>
              <a:defRPr sz="3500">
                <a:solidFill>
                  <a:schemeClr val="accent1">
                    <a:hueOff val="273561"/>
                    <a:satOff val="2937"/>
                    <a:lumOff val="-22233"/>
                  </a:schemeClr>
                </a:solidFill>
                <a:latin typeface="Calibri"/>
                <a:ea typeface="Calibri"/>
                <a:cs typeface="Calibri"/>
                <a:sym typeface="Calibri"/>
              </a:defRPr>
            </a:lvl1pPr>
          </a:lstStyle>
          <a:p>
            <a:pPr/>
            <a:r>
              <a:t>“But as many as received Him, to them He gave the right to become children of God, even to those who believe in His name, who were born not of blood, nor of the will of the flesh, nor of the will of man, but of God” (John 1:12-13).</a:t>
            </a:r>
          </a:p>
        </p:txBody>
      </p:sp>
      <p:sp>
        <p:nvSpPr>
          <p:cNvPr id="193" name="Shape 193"/>
          <p:cNvSpPr/>
          <p:nvPr/>
        </p:nvSpPr>
        <p:spPr>
          <a:xfrm>
            <a:off x="163894" y="5591175"/>
            <a:ext cx="12329039"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6000"/>
              </a:lnSpc>
              <a:spcBef>
                <a:spcPts val="1200"/>
              </a:spcBef>
              <a:defRPr sz="3500">
                <a:solidFill>
                  <a:schemeClr val="accent1">
                    <a:hueOff val="273561"/>
                    <a:satOff val="2937"/>
                    <a:lumOff val="-22233"/>
                  </a:schemeClr>
                </a:solidFill>
                <a:latin typeface="Calibri"/>
                <a:ea typeface="Calibri"/>
                <a:cs typeface="Calibri"/>
                <a:sym typeface="Calibri"/>
              </a:defRPr>
            </a:lvl1pPr>
          </a:lstStyle>
          <a:p>
            <a:pPr/>
            <a:r>
              <a:t>“Jesus answered, ‘Truly, truly, I say to you, unless one is born of water and the Spirit, he cannot enter into the kingdom of God. That which is born of the flesh is flesh, and that which is born of the Spirit is spirit’” (John 3:5-6). </a:t>
            </a:r>
          </a:p>
        </p:txBody>
      </p:sp>
      <p:sp>
        <p:nvSpPr>
          <p:cNvPr id="194" name="Shape 194"/>
          <p:cNvSpPr/>
          <p:nvPr/>
        </p:nvSpPr>
        <p:spPr>
          <a:xfrm>
            <a:off x="1084632" y="4349750"/>
            <a:ext cx="10835536" cy="119380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ts val="6000"/>
              </a:lnSpc>
              <a:spcBef>
                <a:spcPts val="1200"/>
              </a:spcBef>
              <a:defRPr b="1" sz="3500">
                <a:latin typeface="Calibri"/>
                <a:ea typeface="Calibri"/>
                <a:cs typeface="Calibri"/>
                <a:sym typeface="Calibri"/>
              </a:defRPr>
            </a:lvl1pPr>
          </a:lstStyle>
          <a:p>
            <a:pPr/>
            <a:r>
              <a:t>Spiritual life starts with being born of God. Tradition and ritual or even self-determination do not bring life.</a:t>
            </a:r>
          </a:p>
        </p:txBody>
      </p:sp>
      <p:sp>
        <p:nvSpPr>
          <p:cNvPr id="195" name="Shape 195"/>
          <p:cNvSpPr/>
          <p:nvPr/>
        </p:nvSpPr>
        <p:spPr>
          <a:xfrm>
            <a:off x="1084632" y="7874000"/>
            <a:ext cx="10835536" cy="66040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ts val="6000"/>
              </a:lnSpc>
              <a:spcBef>
                <a:spcPts val="1200"/>
              </a:spcBef>
              <a:defRPr b="1" sz="3500">
                <a:latin typeface="Calibri"/>
                <a:ea typeface="Calibri"/>
                <a:cs typeface="Calibri"/>
                <a:sym typeface="Calibri"/>
              </a:defRPr>
            </a:lvl1pPr>
          </a:lstStyle>
          <a:p>
            <a:pPr/>
            <a:r>
              <a:t>This spiritual life begins with the Spirit of God’s work!</a:t>
            </a:r>
          </a:p>
        </p:txBody>
      </p:sp>
      <p:sp>
        <p:nvSpPr>
          <p:cNvPr id="196" name="Shape 196"/>
          <p:cNvSpPr/>
          <p:nvPr/>
        </p:nvSpPr>
        <p:spPr>
          <a:xfrm>
            <a:off x="0" y="8610600"/>
            <a:ext cx="13004800" cy="1143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FFFFFF"/>
                </a:solidFill>
                <a:effectLst>
                  <a:outerShdw sx="100000" sy="100000" kx="0" ky="0" algn="b" rotWithShape="0" blurRad="38100" dist="12700" dir="5400000">
                    <a:srgbClr val="000000">
                      <a:alpha val="50000"/>
                    </a:srgbClr>
                  </a:outerShdw>
                </a:effectLst>
              </a:defRPr>
            </a:lvl1pPr>
          </a:lstStyle>
          <a:p>
            <a:pPr/>
            <a:r>
              <a:t>Jesus and scripture writers used analogies including the term ‘life’ to help us grasp and understand important truths for our Christian lives. </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92"/>
                                        </p:tgtEl>
                                        <p:attrNameLst>
                                          <p:attrName>style.visibility</p:attrName>
                                        </p:attrNameLst>
                                      </p:cBhvr>
                                      <p:to>
                                        <p:strVal val="visible"/>
                                      </p:to>
                                    </p:set>
                                    <p:animEffect filter="wipe(left)" transition="in">
                                      <p:cBhvr>
                                        <p:cTn id="7" dur="175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 grpId="2" fill="hold">
                                  <p:stCondLst>
                                    <p:cond delay="0"/>
                                  </p:stCondLst>
                                  <p:iterate type="el" backwards="0">
                                    <p:tmAbs val="0"/>
                                  </p:iterate>
                                  <p:childTnLst>
                                    <p:set>
                                      <p:cBhvr>
                                        <p:cTn id="11" fill="hold"/>
                                        <p:tgtEl>
                                          <p:spTgt spid="194"/>
                                        </p:tgtEl>
                                        <p:attrNameLst>
                                          <p:attrName>style.visibility</p:attrName>
                                        </p:attrNameLst>
                                      </p:cBhvr>
                                      <p:to>
                                        <p:strVal val="visible"/>
                                      </p:to>
                                    </p:set>
                                    <p:anim calcmode="lin" valueType="num">
                                      <p:cBhvr>
                                        <p:cTn id="12" dur="2250" fill="hold"/>
                                        <p:tgtEl>
                                          <p:spTgt spid="194"/>
                                        </p:tgtEl>
                                        <p:attrNameLst>
                                          <p:attrName>ppt_x</p:attrName>
                                        </p:attrNameLst>
                                      </p:cBhvr>
                                      <p:tavLst>
                                        <p:tav tm="0">
                                          <p:val>
                                            <p:strVal val="0-#ppt_w/2"/>
                                          </p:val>
                                        </p:tav>
                                        <p:tav tm="100000">
                                          <p:val>
                                            <p:strVal val="#ppt_x"/>
                                          </p:val>
                                        </p:tav>
                                      </p:tavLst>
                                    </p:anim>
                                    <p:anim calcmode="lin" valueType="num">
                                      <p:cBhvr>
                                        <p:cTn id="13" dur="2250" fill="hold"/>
                                        <p:tgtEl>
                                          <p:spTgt spid="19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2" grpId="3" fill="hold">
                                  <p:stCondLst>
                                    <p:cond delay="0"/>
                                  </p:stCondLst>
                                  <p:iterate type="el" backwards="0">
                                    <p:tmAbs val="0"/>
                                  </p:iterate>
                                  <p:childTnLst>
                                    <p:set>
                                      <p:cBhvr>
                                        <p:cTn id="17" fill="hold"/>
                                        <p:tgtEl>
                                          <p:spTgt spid="193"/>
                                        </p:tgtEl>
                                        <p:attrNameLst>
                                          <p:attrName>style.visibility</p:attrName>
                                        </p:attrNameLst>
                                      </p:cBhvr>
                                      <p:to>
                                        <p:strVal val="visible"/>
                                      </p:to>
                                    </p:set>
                                    <p:animEffect filter="wipe(left)" transition="in">
                                      <p:cBhvr>
                                        <p:cTn id="18" dur="1750"/>
                                        <p:tgtEl>
                                          <p:spTgt spid="193"/>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4" fill="hold">
                                  <p:stCondLst>
                                    <p:cond delay="0"/>
                                  </p:stCondLst>
                                  <p:iterate type="el" backwards="0">
                                    <p:tmAbs val="0"/>
                                  </p:iterate>
                                  <p:childTnLst>
                                    <p:set>
                                      <p:cBhvr>
                                        <p:cTn id="22" fill="hold"/>
                                        <p:tgtEl>
                                          <p:spTgt spid="195"/>
                                        </p:tgtEl>
                                        <p:attrNameLst>
                                          <p:attrName>style.visibility</p:attrName>
                                        </p:attrNameLst>
                                      </p:cBhvr>
                                      <p:to>
                                        <p:strVal val="visible"/>
                                      </p:to>
                                    </p:set>
                                    <p:anim calcmode="lin" valueType="num">
                                      <p:cBhvr>
                                        <p:cTn id="23" dur="2250" fill="hold"/>
                                        <p:tgtEl>
                                          <p:spTgt spid="195"/>
                                        </p:tgtEl>
                                        <p:attrNameLst>
                                          <p:attrName>ppt_x</p:attrName>
                                        </p:attrNameLst>
                                      </p:cBhvr>
                                      <p:tavLst>
                                        <p:tav tm="0">
                                          <p:val>
                                            <p:strVal val="0-#ppt_w/2"/>
                                          </p:val>
                                        </p:tav>
                                        <p:tav tm="100000">
                                          <p:val>
                                            <p:strVal val="#ppt_x"/>
                                          </p:val>
                                        </p:tav>
                                      </p:tavLst>
                                    </p:anim>
                                    <p:anim calcmode="lin" valueType="num">
                                      <p:cBhvr>
                                        <p:cTn id="24" dur="2250" fill="hold"/>
                                        <p:tgtEl>
                                          <p:spTgt spid="19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5" fill="hold">
                                  <p:stCondLst>
                                    <p:cond delay="0"/>
                                  </p:stCondLst>
                                  <p:iterate type="el" backwards="0">
                                    <p:tmAbs val="0"/>
                                  </p:iterate>
                                  <p:childTnLst>
                                    <p:set>
                                      <p:cBhvr>
                                        <p:cTn id="28" fill="hold"/>
                                        <p:tgtEl>
                                          <p:spTgt spid="196"/>
                                        </p:tgtEl>
                                        <p:attrNameLst>
                                          <p:attrName>style.visibility</p:attrName>
                                        </p:attrNameLst>
                                      </p:cBhvr>
                                      <p:to>
                                        <p:strVal val="visible"/>
                                      </p:to>
                                    </p:set>
                                    <p:anim calcmode="lin" valueType="num">
                                      <p:cBhvr>
                                        <p:cTn id="29" dur="1000" fill="hold"/>
                                        <p:tgtEl>
                                          <p:spTgt spid="196"/>
                                        </p:tgtEl>
                                        <p:attrNameLst>
                                          <p:attrName>ppt_x</p:attrName>
                                        </p:attrNameLst>
                                      </p:cBhvr>
                                      <p:tavLst>
                                        <p:tav tm="0">
                                          <p:val>
                                            <p:strVal val="0-#ppt_w/2"/>
                                          </p:val>
                                        </p:tav>
                                        <p:tav tm="100000">
                                          <p:val>
                                            <p:strVal val="#ppt_x"/>
                                          </p:val>
                                        </p:tav>
                                      </p:tavLst>
                                    </p:anim>
                                    <p:anim calcmode="lin" valueType="num">
                                      <p:cBhvr>
                                        <p:cTn id="30" dur="1000" fill="hold"/>
                                        <p:tgtEl>
                                          <p:spTgt spid="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5"/>
      <p:bldP build="whole" bldLvl="1" animBg="1" rev="0" advAuto="0" spid="195" grpId="4"/>
      <p:bldP build="whole" bldLvl="1" animBg="1" rev="0" advAuto="0" spid="193" grpId="3"/>
      <p:bldP build="whole" bldLvl="1" animBg="1" rev="0" advAuto="0" spid="192" grpId="1"/>
      <p:bldP build="whole" bldLvl="1" animBg="1" rev="0" advAuto="0" spid="194"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nvSpPr>
        <p:spPr>
          <a:xfrm>
            <a:off x="862382" y="7167471"/>
            <a:ext cx="10835535"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6000"/>
              </a:lnSpc>
              <a:spcBef>
                <a:spcPts val="1200"/>
              </a:spcBef>
              <a:defRPr sz="3500">
                <a:solidFill>
                  <a:schemeClr val="accent1">
                    <a:hueOff val="273561"/>
                    <a:satOff val="2937"/>
                    <a:lumOff val="-22233"/>
                  </a:schemeClr>
                </a:solidFill>
                <a:latin typeface="Calibri"/>
                <a:ea typeface="Calibri"/>
                <a:cs typeface="Calibri"/>
                <a:sym typeface="Calibri"/>
              </a:defRPr>
            </a:lvl1pPr>
          </a:lstStyle>
          <a:p>
            <a:pPr/>
            <a:r>
              <a:t>“I came that they might have life, and might have it abundantly” (John 10:10).</a:t>
            </a:r>
          </a:p>
        </p:txBody>
      </p:sp>
      <p:sp>
        <p:nvSpPr>
          <p:cNvPr id="201" name="Shape 201"/>
          <p:cNvSpPr/>
          <p:nvPr/>
        </p:nvSpPr>
        <p:spPr>
          <a:xfrm>
            <a:off x="514351" y="2057400"/>
            <a:ext cx="10835536"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6000"/>
              </a:lnSpc>
              <a:spcBef>
                <a:spcPts val="1200"/>
              </a:spcBef>
              <a:defRPr sz="3500">
                <a:solidFill>
                  <a:schemeClr val="accent1">
                    <a:hueOff val="273561"/>
                    <a:satOff val="2937"/>
                    <a:lumOff val="-22233"/>
                  </a:schemeClr>
                </a:solidFill>
                <a:latin typeface="Calibri"/>
                <a:ea typeface="Calibri"/>
                <a:cs typeface="Calibri"/>
                <a:sym typeface="Calibri"/>
              </a:defRPr>
            </a:lvl1pPr>
          </a:lstStyle>
          <a:p>
            <a:pPr/>
            <a:r>
              <a:t>“The Spirit gives life” (2 Corinthians 3:6).</a:t>
            </a:r>
          </a:p>
        </p:txBody>
      </p:sp>
      <p:sp>
        <p:nvSpPr>
          <p:cNvPr id="202" name="Shape 202"/>
          <p:cNvSpPr/>
          <p:nvPr/>
        </p:nvSpPr>
        <p:spPr>
          <a:xfrm>
            <a:off x="1084632" y="2755900"/>
            <a:ext cx="10835536" cy="119380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ts val="6000"/>
              </a:lnSpc>
              <a:spcBef>
                <a:spcPts val="1200"/>
              </a:spcBef>
              <a:defRPr b="1" sz="3500">
                <a:latin typeface="Calibri"/>
                <a:ea typeface="Calibri"/>
                <a:cs typeface="Calibri"/>
                <a:sym typeface="Calibri"/>
              </a:defRPr>
            </a:lvl1pPr>
          </a:lstStyle>
          <a:p>
            <a:pPr/>
            <a:r>
              <a:t>The Spirit of God begins our spiritual lives and continues to empower us to affect our whole beings. </a:t>
            </a:r>
          </a:p>
        </p:txBody>
      </p:sp>
      <p:sp>
        <p:nvSpPr>
          <p:cNvPr id="203" name="Shape 203"/>
          <p:cNvSpPr/>
          <p:nvPr/>
        </p:nvSpPr>
        <p:spPr>
          <a:xfrm>
            <a:off x="875082" y="8348571"/>
            <a:ext cx="10835535" cy="66040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ts val="6000"/>
              </a:lnSpc>
              <a:spcBef>
                <a:spcPts val="1200"/>
              </a:spcBef>
              <a:defRPr b="1" sz="3500">
                <a:latin typeface="Calibri"/>
                <a:ea typeface="Calibri"/>
                <a:cs typeface="Calibri"/>
                <a:sym typeface="Calibri"/>
              </a:defRPr>
            </a:lvl1pPr>
          </a:lstStyle>
          <a:p>
            <a:pPr/>
            <a:r>
              <a:t>Spiritual life is of such design to grow and be magnificent!</a:t>
            </a:r>
          </a:p>
        </p:txBody>
      </p:sp>
      <p:sp>
        <p:nvSpPr>
          <p:cNvPr id="204" name="Shape 204"/>
          <p:cNvSpPr/>
          <p:nvPr/>
        </p:nvSpPr>
        <p:spPr>
          <a:xfrm>
            <a:off x="627431" y="4324785"/>
            <a:ext cx="11305437"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6000"/>
              </a:lnSpc>
              <a:spcBef>
                <a:spcPts val="1200"/>
              </a:spcBef>
              <a:defRPr sz="3500">
                <a:solidFill>
                  <a:schemeClr val="accent1">
                    <a:hueOff val="273561"/>
                    <a:satOff val="2937"/>
                    <a:lumOff val="-22233"/>
                  </a:schemeClr>
                </a:solidFill>
                <a:latin typeface="Calibri"/>
                <a:ea typeface="Calibri"/>
                <a:cs typeface="Calibri"/>
                <a:sym typeface="Calibri"/>
              </a:defRPr>
            </a:lvl1pPr>
          </a:lstStyle>
          <a:p>
            <a:pPr/>
            <a:r>
              <a:t>“But whoever drinks of the water that I shall give him shall never thirst; but the water that I shall give him shall become in him a well of water springing up to eternal life” (John 4:14).</a:t>
            </a:r>
          </a:p>
        </p:txBody>
      </p:sp>
      <p:sp>
        <p:nvSpPr>
          <p:cNvPr id="205" name="Shape 205"/>
          <p:cNvSpPr/>
          <p:nvPr/>
        </p:nvSpPr>
        <p:spPr>
          <a:xfrm>
            <a:off x="862381" y="6039285"/>
            <a:ext cx="10835536" cy="660401"/>
          </a:xfrm>
          <a:prstGeom prst="rect">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ts val="6000"/>
              </a:lnSpc>
              <a:spcBef>
                <a:spcPts val="1200"/>
              </a:spcBef>
              <a:defRPr b="1" sz="3500">
                <a:latin typeface="Calibri"/>
                <a:ea typeface="Calibri"/>
                <a:cs typeface="Calibri"/>
                <a:sym typeface="Calibri"/>
              </a:defRPr>
            </a:lvl1pPr>
          </a:lstStyle>
          <a:p>
            <a:pPr/>
            <a:r>
              <a:t>Spiritual life will abound and go on into eternity.</a:t>
            </a:r>
          </a:p>
        </p:txBody>
      </p:sp>
      <p:sp>
        <p:nvSpPr>
          <p:cNvPr id="206" name="Shape 206"/>
          <p:cNvSpPr/>
          <p:nvPr>
            <p:ph type="title"/>
          </p:nvPr>
        </p:nvSpPr>
        <p:spPr>
          <a:xfrm>
            <a:off x="163894" y="1028700"/>
            <a:ext cx="9220201" cy="977900"/>
          </a:xfrm>
          <a:prstGeom prst="rect">
            <a:avLst/>
          </a:prstGeom>
        </p:spPr>
        <p:txBody>
          <a:bodyPr/>
          <a:lstStyle>
            <a:lvl1pPr>
              <a:defRPr sz="5200"/>
            </a:lvl1pPr>
          </a:lstStyle>
          <a:p>
            <a:pPr/>
            <a:r>
              <a:t>Scriptures and Spiritual Life</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01"/>
                                        </p:tgtEl>
                                        <p:attrNameLst>
                                          <p:attrName>style.visibility</p:attrName>
                                        </p:attrNameLst>
                                      </p:cBhvr>
                                      <p:to>
                                        <p:strVal val="visible"/>
                                      </p:to>
                                    </p:set>
                                    <p:animEffect filter="wipe(left)" transition="in">
                                      <p:cBhvr>
                                        <p:cTn id="7" dur="1750"/>
                                        <p:tgtEl>
                                          <p:spTgt spid="201"/>
                                        </p:tgtEl>
                                      </p:cBhvr>
                                    </p:animEffect>
                                  </p:childTnLst>
                                </p:cTn>
                              </p:par>
                            </p:childTnLst>
                          </p:cTn>
                        </p:par>
                        <p:par>
                          <p:cTn id="8" fill="hold">
                            <p:stCondLst>
                              <p:cond delay="1750"/>
                            </p:stCondLst>
                            <p:childTnLst>
                              <p:par>
                                <p:cTn id="9" presetClass="entr" nodeType="afterEffect" presetSubtype="8" presetID="2" grpId="2" fill="hold">
                                  <p:stCondLst>
                                    <p:cond delay="0"/>
                                  </p:stCondLst>
                                  <p:iterate type="el" backwards="0">
                                    <p:tmAbs val="0"/>
                                  </p:iterate>
                                  <p:childTnLst>
                                    <p:set>
                                      <p:cBhvr>
                                        <p:cTn id="10" fill="hold"/>
                                        <p:tgtEl>
                                          <p:spTgt spid="202"/>
                                        </p:tgtEl>
                                        <p:attrNameLst>
                                          <p:attrName>style.visibility</p:attrName>
                                        </p:attrNameLst>
                                      </p:cBhvr>
                                      <p:to>
                                        <p:strVal val="visible"/>
                                      </p:to>
                                    </p:set>
                                    <p:anim calcmode="lin" valueType="num">
                                      <p:cBhvr>
                                        <p:cTn id="11" dur="2250" fill="hold"/>
                                        <p:tgtEl>
                                          <p:spTgt spid="202"/>
                                        </p:tgtEl>
                                        <p:attrNameLst>
                                          <p:attrName>ppt_x</p:attrName>
                                        </p:attrNameLst>
                                      </p:cBhvr>
                                      <p:tavLst>
                                        <p:tav tm="0">
                                          <p:val>
                                            <p:strVal val="0-#ppt_w/2"/>
                                          </p:val>
                                        </p:tav>
                                        <p:tav tm="100000">
                                          <p:val>
                                            <p:strVal val="#ppt_x"/>
                                          </p:val>
                                        </p:tav>
                                      </p:tavLst>
                                    </p:anim>
                                    <p:anim calcmode="lin" valueType="num">
                                      <p:cBhvr>
                                        <p:cTn id="12" dur="2250" fill="hold"/>
                                        <p:tgtEl>
                                          <p:spTgt spid="20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04"/>
                                        </p:tgtEl>
                                        <p:attrNameLst>
                                          <p:attrName>style.visibility</p:attrName>
                                        </p:attrNameLst>
                                      </p:cBhvr>
                                      <p:to>
                                        <p:strVal val="visible"/>
                                      </p:to>
                                    </p:set>
                                    <p:animEffect filter="wipe(left)" transition="in">
                                      <p:cBhvr>
                                        <p:cTn id="17" dur="1750"/>
                                        <p:tgtEl>
                                          <p:spTgt spid="204"/>
                                        </p:tgtEl>
                                      </p:cBhvr>
                                    </p:animEffect>
                                  </p:childTnLst>
                                </p:cTn>
                              </p:par>
                            </p:childTnLst>
                          </p:cTn>
                        </p:par>
                        <p:par>
                          <p:cTn id="18" fill="hold">
                            <p:stCondLst>
                              <p:cond delay="1750"/>
                            </p:stCondLst>
                            <p:childTnLst>
                              <p:par>
                                <p:cTn id="19" presetClass="entr" nodeType="afterEffect" presetSubtype="8" presetID="2" grpId="4" fill="hold">
                                  <p:stCondLst>
                                    <p:cond delay="0"/>
                                  </p:stCondLst>
                                  <p:iterate type="el" backwards="0">
                                    <p:tmAbs val="0"/>
                                  </p:iterate>
                                  <p:childTnLst>
                                    <p:set>
                                      <p:cBhvr>
                                        <p:cTn id="20" fill="hold"/>
                                        <p:tgtEl>
                                          <p:spTgt spid="205"/>
                                        </p:tgtEl>
                                        <p:attrNameLst>
                                          <p:attrName>style.visibility</p:attrName>
                                        </p:attrNameLst>
                                      </p:cBhvr>
                                      <p:to>
                                        <p:strVal val="visible"/>
                                      </p:to>
                                    </p:set>
                                    <p:anim calcmode="lin" valueType="num">
                                      <p:cBhvr>
                                        <p:cTn id="21" dur="2250" fill="hold"/>
                                        <p:tgtEl>
                                          <p:spTgt spid="205"/>
                                        </p:tgtEl>
                                        <p:attrNameLst>
                                          <p:attrName>ppt_x</p:attrName>
                                        </p:attrNameLst>
                                      </p:cBhvr>
                                      <p:tavLst>
                                        <p:tav tm="0">
                                          <p:val>
                                            <p:strVal val="0-#ppt_w/2"/>
                                          </p:val>
                                        </p:tav>
                                        <p:tav tm="100000">
                                          <p:val>
                                            <p:strVal val="#ppt_x"/>
                                          </p:val>
                                        </p:tav>
                                      </p:tavLst>
                                    </p:anim>
                                    <p:anim calcmode="lin" valueType="num">
                                      <p:cBhvr>
                                        <p:cTn id="22" dur="225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200"/>
                                        </p:tgtEl>
                                        <p:attrNameLst>
                                          <p:attrName>style.visibility</p:attrName>
                                        </p:attrNameLst>
                                      </p:cBhvr>
                                      <p:to>
                                        <p:strVal val="visible"/>
                                      </p:to>
                                    </p:set>
                                    <p:animEffect filter="wipe(left)" transition="in">
                                      <p:cBhvr>
                                        <p:cTn id="27" dur="1750"/>
                                        <p:tgtEl>
                                          <p:spTgt spid="200"/>
                                        </p:tgtEl>
                                      </p:cBhvr>
                                    </p:animEffect>
                                  </p:childTnLst>
                                </p:cTn>
                              </p:par>
                            </p:childTnLst>
                          </p:cTn>
                        </p:par>
                        <p:par>
                          <p:cTn id="28" fill="hold">
                            <p:stCondLst>
                              <p:cond delay="1750"/>
                            </p:stCondLst>
                            <p:childTnLst>
                              <p:par>
                                <p:cTn id="29" presetClass="entr" nodeType="afterEffect" presetSubtype="8" presetID="2" grpId="6" fill="hold">
                                  <p:stCondLst>
                                    <p:cond delay="0"/>
                                  </p:stCondLst>
                                  <p:iterate type="el" backwards="0">
                                    <p:tmAbs val="0"/>
                                  </p:iterate>
                                  <p:childTnLst>
                                    <p:set>
                                      <p:cBhvr>
                                        <p:cTn id="30" fill="hold"/>
                                        <p:tgtEl>
                                          <p:spTgt spid="203"/>
                                        </p:tgtEl>
                                        <p:attrNameLst>
                                          <p:attrName>style.visibility</p:attrName>
                                        </p:attrNameLst>
                                      </p:cBhvr>
                                      <p:to>
                                        <p:strVal val="visible"/>
                                      </p:to>
                                    </p:set>
                                    <p:anim calcmode="lin" valueType="num">
                                      <p:cBhvr>
                                        <p:cTn id="31" dur="2250" fill="hold"/>
                                        <p:tgtEl>
                                          <p:spTgt spid="203"/>
                                        </p:tgtEl>
                                        <p:attrNameLst>
                                          <p:attrName>ppt_x</p:attrName>
                                        </p:attrNameLst>
                                      </p:cBhvr>
                                      <p:tavLst>
                                        <p:tav tm="0">
                                          <p:val>
                                            <p:strVal val="0-#ppt_w/2"/>
                                          </p:val>
                                        </p:tav>
                                        <p:tav tm="100000">
                                          <p:val>
                                            <p:strVal val="#ppt_x"/>
                                          </p:val>
                                        </p:tav>
                                      </p:tavLst>
                                    </p:anim>
                                    <p:anim calcmode="lin" valueType="num">
                                      <p:cBhvr>
                                        <p:cTn id="32" dur="2250" fill="hold"/>
                                        <p:tgtEl>
                                          <p:spTgt spid="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4"/>
      <p:bldP build="whole" bldLvl="1" animBg="1" rev="0" advAuto="0" spid="201" grpId="1"/>
      <p:bldP build="whole" bldLvl="1" animBg="1" rev="0" advAuto="0" spid="202" grpId="2"/>
      <p:bldP build="whole" bldLvl="1" animBg="1" rev="0" advAuto="0" spid="204" grpId="3"/>
      <p:bldP build="whole" bldLvl="1" animBg="1" rev="0" advAuto="0" spid="200" grpId="5"/>
      <p:bldP build="whole" bldLvl="1" animBg="1" rev="0" advAuto="0" spid="203" grpId="6"/>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0" name="091114_img_1333.jpg"/>
          <p:cNvPicPr>
            <a:picLocks noChangeAspect="1"/>
          </p:cNvPicPr>
          <p:nvPr/>
        </p:nvPicPr>
        <p:blipFill>
          <a:blip r:embed="rId3">
            <a:extLst/>
          </a:blip>
          <a:srcRect l="14479" t="0" r="8243" b="13008"/>
          <a:stretch>
            <a:fillRect/>
          </a:stretch>
        </p:blipFill>
        <p:spPr>
          <a:xfrm>
            <a:off x="0" y="-1"/>
            <a:ext cx="13004800" cy="9753601"/>
          </a:xfrm>
          <a:prstGeom prst="rect">
            <a:avLst/>
          </a:prstGeom>
          <a:ln w="12700">
            <a:miter lim="400000"/>
          </a:ln>
        </p:spPr>
      </p:pic>
      <p:sp>
        <p:nvSpPr>
          <p:cNvPr id="211" name="Shape 211"/>
          <p:cNvSpPr/>
          <p:nvPr/>
        </p:nvSpPr>
        <p:spPr>
          <a:xfrm>
            <a:off x="3994150" y="240664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latin typeface="Times"/>
                <a:ea typeface="Times"/>
                <a:cs typeface="Times"/>
                <a:sym typeface="Times"/>
              </a:defRPr>
            </a:lvl1pPr>
          </a:lstStyle>
          <a:p>
            <a:pPr/>
            <a:r>
              <a:t> </a:t>
            </a:r>
          </a:p>
        </p:txBody>
      </p:sp>
      <p:sp>
        <p:nvSpPr>
          <p:cNvPr id="212" name="Shape 212"/>
          <p:cNvSpPr/>
          <p:nvPr/>
        </p:nvSpPr>
        <p:spPr>
          <a:xfrm>
            <a:off x="47029" y="1708149"/>
            <a:ext cx="1905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latin typeface="Times"/>
                <a:ea typeface="Times"/>
                <a:cs typeface="Times"/>
                <a:sym typeface="Times"/>
              </a:defRPr>
            </a:lvl1pPr>
          </a:lstStyle>
          <a:p>
            <a:pPr/>
            <a:r>
              <a:t> </a:t>
            </a:r>
          </a:p>
        </p:txBody>
      </p:sp>
      <p:sp>
        <p:nvSpPr>
          <p:cNvPr id="213" name="Shape 213"/>
          <p:cNvSpPr/>
          <p:nvPr/>
        </p:nvSpPr>
        <p:spPr>
          <a:xfrm>
            <a:off x="-1" y="-57151"/>
            <a:ext cx="12899060" cy="347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3300"/>
            </a:lvl1pPr>
          </a:lstStyle>
          <a:p>
            <a:pPr/>
            <a:r>
              <a:t>“16 That He would grant you, according to the riches of His glory, to be strengthened with power through His Spirit in the inner man; 17 so that Christ may dwell in your hearts through faith; and that you, being rooted and grounded in love, 18 may be able to comprehend with all the saints what is the breadth and length and height and depth, 19 and to know the love of Christ which surpasses knowledge, that you may be filled up to all the fulness of God” (Eph 3:16-19).</a:t>
            </a:r>
          </a:p>
        </p:txBody>
      </p:sp>
      <p:sp>
        <p:nvSpPr>
          <p:cNvPr id="214" name="Shape 214"/>
          <p:cNvSpPr/>
          <p:nvPr>
            <p:ph type="title"/>
          </p:nvPr>
        </p:nvSpPr>
        <p:spPr>
          <a:xfrm>
            <a:off x="304799" y="6278527"/>
            <a:ext cx="7873386" cy="1653684"/>
          </a:xfrm>
          <a:prstGeom prst="rect">
            <a:avLst/>
          </a:prstGeom>
        </p:spPr>
        <p:txBody>
          <a:bodyPr/>
          <a:lstStyle>
            <a:lvl1pPr>
              <a:defRPr b="0" sz="4200">
                <a:solidFill>
                  <a:srgbClr val="5F3800"/>
                </a:solidFill>
                <a:latin typeface="Charcoal CY"/>
                <a:ea typeface="Charcoal CY"/>
                <a:cs typeface="Charcoal CY"/>
                <a:sym typeface="Charcoal CY"/>
              </a:defRPr>
            </a:lvl1pPr>
          </a:lstStyle>
          <a:p>
            <a:pPr/>
            <a:r>
              <a:t>The seed presents a great vision for our spiritual lives</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6" presetID="18" grpId="1" fill="hold">
                                  <p:stCondLst>
                                    <p:cond delay="0"/>
                                  </p:stCondLst>
                                  <p:iterate type="el" backwards="0">
                                    <p:tmAbs val="0"/>
                                  </p:iterate>
                                  <p:childTnLst>
                                    <p:set>
                                      <p:cBhvr>
                                        <p:cTn id="6" fill="hold"/>
                                        <p:tgtEl>
                                          <p:spTgt spid="213"/>
                                        </p:tgtEl>
                                        <p:attrNameLst>
                                          <p:attrName>style.visibility</p:attrName>
                                        </p:attrNameLst>
                                      </p:cBhvr>
                                      <p:to>
                                        <p:strVal val="visible"/>
                                      </p:to>
                                    </p:set>
                                    <p:animEffect filter="strips(downRight)" transition="in">
                                      <p:cBhvr>
                                        <p:cTn id="7" dur="1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14"/>
                                        </p:tgtEl>
                                        <p:attrNameLst>
                                          <p:attrName>style.visibility</p:attrName>
                                        </p:attrNameLst>
                                      </p:cBhvr>
                                      <p:to>
                                        <p:strVal val="visible"/>
                                      </p:to>
                                    </p:set>
                                    <p:animEffect filter="wipe(left)" transition="in">
                                      <p:cBhvr>
                                        <p:cTn id="12" dur="3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2"/>
      <p:bldP build="whole" bldLvl="1" animBg="1" rev="0" advAuto="0" spid="213"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8" name="Hang-gliding.jpg"/>
          <p:cNvPicPr>
            <a:picLocks noChangeAspect="1"/>
          </p:cNvPicPr>
          <p:nvPr/>
        </p:nvPicPr>
        <p:blipFill>
          <a:blip r:embed="rId3">
            <a:extLst/>
          </a:blip>
          <a:srcRect l="6005" t="15370" r="19946" b="9426"/>
          <a:stretch>
            <a:fillRect/>
          </a:stretch>
        </p:blipFill>
        <p:spPr>
          <a:xfrm>
            <a:off x="-32861" y="1066799"/>
            <a:ext cx="13070376" cy="8854069"/>
          </a:xfrm>
          <a:prstGeom prst="rect">
            <a:avLst/>
          </a:prstGeom>
          <a:ln w="12700">
            <a:miter lim="400000"/>
          </a:ln>
        </p:spPr>
      </p:pic>
      <p:sp>
        <p:nvSpPr>
          <p:cNvPr id="219" name="Shape 219"/>
          <p:cNvSpPr/>
          <p:nvPr>
            <p:ph type="title"/>
          </p:nvPr>
        </p:nvSpPr>
        <p:spPr>
          <a:xfrm>
            <a:off x="292100" y="1219200"/>
            <a:ext cx="8013700" cy="977900"/>
          </a:xfrm>
          <a:prstGeom prst="rect">
            <a:avLst/>
          </a:prstGeom>
        </p:spPr>
        <p:txBody>
          <a:bodyPr/>
          <a:lstStyle>
            <a:lvl1pPr>
              <a:defRPr b="0" sz="4200">
                <a:latin typeface="Charcoal CY"/>
                <a:ea typeface="Charcoal CY"/>
                <a:cs typeface="Charcoal CY"/>
                <a:sym typeface="Charcoal CY"/>
              </a:defRPr>
            </a:lvl1pPr>
          </a:lstStyle>
          <a:p>
            <a:pPr/>
            <a:r>
              <a:t>The Flow’s Stream</a:t>
            </a:r>
          </a:p>
        </p:txBody>
      </p:sp>
      <p:sp>
        <p:nvSpPr>
          <p:cNvPr id="220" name="Shape 220"/>
          <p:cNvSpPr/>
          <p:nvPr/>
        </p:nvSpPr>
        <p:spPr>
          <a:xfrm>
            <a:off x="3994150" y="240664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latin typeface="Times"/>
                <a:ea typeface="Times"/>
                <a:cs typeface="Times"/>
                <a:sym typeface="Times"/>
              </a:defRPr>
            </a:lvl1pPr>
          </a:lstStyle>
          <a:p>
            <a:pPr/>
            <a:r>
              <a:t> </a:t>
            </a:r>
          </a:p>
        </p:txBody>
      </p:sp>
      <p:sp>
        <p:nvSpPr>
          <p:cNvPr id="221" name="Shape 221"/>
          <p:cNvSpPr/>
          <p:nvPr/>
        </p:nvSpPr>
        <p:spPr>
          <a:xfrm>
            <a:off x="47029" y="1708149"/>
            <a:ext cx="1905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latin typeface="Times"/>
                <a:ea typeface="Times"/>
                <a:cs typeface="Times"/>
                <a:sym typeface="Times"/>
              </a:defRPr>
            </a:lvl1pPr>
          </a:lstStyle>
          <a:p>
            <a:pPr/>
            <a:r>
              <a:t> </a:t>
            </a:r>
          </a:p>
        </p:txBody>
      </p:sp>
      <p:sp>
        <p:nvSpPr>
          <p:cNvPr id="222" name="Shape 222"/>
          <p:cNvSpPr/>
          <p:nvPr/>
        </p:nvSpPr>
        <p:spPr>
          <a:xfrm>
            <a:off x="3841750" y="2914649"/>
            <a:ext cx="1905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latin typeface="Times"/>
                <a:ea typeface="Times"/>
                <a:cs typeface="Times"/>
                <a:sym typeface="Times"/>
              </a:defRPr>
            </a:lvl1pPr>
          </a:lstStyle>
          <a:p>
            <a:pPr/>
            <a:r>
              <a:t> </a:t>
            </a:r>
          </a:p>
        </p:txBody>
      </p:sp>
      <p:sp>
        <p:nvSpPr>
          <p:cNvPr id="223" name="Shape 223"/>
          <p:cNvSpPr/>
          <p:nvPr/>
        </p:nvSpPr>
        <p:spPr>
          <a:xfrm>
            <a:off x="4089400" y="7813799"/>
            <a:ext cx="9554706" cy="16098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10000"/>
              </a:lnSpc>
              <a:spcBef>
                <a:spcPts val="400"/>
              </a:spcBef>
              <a:defRPr sz="5200">
                <a:solidFill>
                  <a:srgbClr val="FFFFFF"/>
                </a:solidFill>
                <a:latin typeface="Garamond Premier Pro"/>
                <a:ea typeface="Garamond Premier Pro"/>
                <a:cs typeface="Garamond Premier Pro"/>
                <a:sym typeface="Garamond Premier Pro"/>
              </a:defRPr>
            </a:lvl1pPr>
          </a:lstStyle>
          <a:p>
            <a:pPr/>
            <a:r>
              <a:t>God’s life pours out as a constant stream in the lives of His people.</a:t>
            </a:r>
          </a:p>
        </p:txBody>
      </p:sp>
      <p:sp>
        <p:nvSpPr>
          <p:cNvPr id="224" name="Shape 224"/>
          <p:cNvSpPr/>
          <p:nvPr/>
        </p:nvSpPr>
        <p:spPr>
          <a:xfrm>
            <a:off x="-32861" y="2042121"/>
            <a:ext cx="4922145" cy="6477001"/>
          </a:xfrm>
          <a:prstGeom prst="rect">
            <a:avLst/>
          </a:prstGeom>
          <a:ln w="12700">
            <a:miter lim="400000"/>
          </a:ln>
          <a:effectLst>
            <a:outerShdw sx="100000" sy="100000" kx="0" ky="0" algn="b" rotWithShape="0" blurRad="38100" dist="19283" dir="5400000">
              <a:srgbClr val="A6AAA9">
                <a:alpha val="73273"/>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marL="390143" indent="16259" algn="l" defTabSz="585216">
              <a:lnSpc>
                <a:spcPts val="4400"/>
              </a:lnSpc>
              <a:tabLst>
                <a:tab pos="12433300" algn="l"/>
              </a:tabLst>
              <a:defRPr sz="3400">
                <a:solidFill>
                  <a:srgbClr val="000501"/>
                </a:solidFill>
                <a:latin typeface="Lucida Grande"/>
                <a:ea typeface="Lucida Grande"/>
                <a:cs typeface="Lucida Grande"/>
                <a:sym typeface="Lucida Grande"/>
              </a:defRPr>
            </a:pPr>
            <a:r>
              <a:t>“</a:t>
            </a:r>
            <a:r>
              <a:rPr sz="3200">
                <a:solidFill>
                  <a:srgbClr val="000000"/>
                </a:solidFill>
                <a:latin typeface="Lucida Sans"/>
                <a:ea typeface="Lucida Sans"/>
                <a:cs typeface="Lucida Sans"/>
                <a:sym typeface="Lucida Sans"/>
              </a:rPr>
              <a:t>And it will come about in the last days that the mountain of the house of the LORD will be established as the chief of the mountains. It will be raised above the hills, and the peoples will stream to it” (Micah 4:1-2; Is 2:1-3).</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224"/>
                                        </p:tgtEl>
                                        <p:attrNameLst>
                                          <p:attrName>style.visibility</p:attrName>
                                        </p:attrNameLst>
                                      </p:cBhvr>
                                      <p:to>
                                        <p:strVal val="visible"/>
                                      </p:to>
                                    </p:set>
                                    <p:animEffect filter="wipe(up)" transition="in">
                                      <p:cBhvr>
                                        <p:cTn id="7" dur="15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23"/>
                                        </p:tgtEl>
                                        <p:attrNameLst>
                                          <p:attrName>style.visibility</p:attrName>
                                        </p:attrNameLst>
                                      </p:cBhvr>
                                      <p:to>
                                        <p:strVal val="visible"/>
                                      </p:to>
                                    </p:set>
                                    <p:animEffect filter="wipe(left)" transition="in">
                                      <p:cBhvr>
                                        <p:cTn id="12" dur="2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2"/>
      <p:bldP build="whole" bldLvl="1" animBg="1" rev="0" advAuto="0" spid="224"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8"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229" name="Shape 229"/>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p>
        </p:txBody>
      </p:sp>
      <p:sp>
        <p:nvSpPr>
          <p:cNvPr id="230" name="Shape 230"/>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pPr/>
            <a:r>
              <a:t>Fostering Spiritual Growth in the Church</a:t>
            </a:r>
          </a:p>
        </p:txBody>
      </p:sp>
      <p:sp>
        <p:nvSpPr>
          <p:cNvPr id="231" name="Shape 231"/>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p>
        </p:txBody>
      </p:sp>
      <p:sp>
        <p:nvSpPr>
          <p:cNvPr id="232" name="Shape 232"/>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39" sz="3000">
                <a:solidFill>
                  <a:srgbClr val="FFFFFF"/>
                </a:solidFill>
                <a:effectLst>
                  <a:outerShdw sx="100000" sy="100000" kx="0" ky="0" algn="b" rotWithShape="0" blurRad="25400" dist="25400" dir="2060505">
                    <a:srgbClr val="000000"/>
                  </a:outerShdw>
                </a:effectLst>
                <a:latin typeface="+mn-lt"/>
                <a:ea typeface="+mn-ea"/>
                <a:cs typeface="+mn-cs"/>
                <a:sym typeface="Arial"/>
              </a:defRPr>
            </a:lvl1pPr>
          </a:lstStyle>
          <a:p>
            <a:pPr>
              <a:defRPr b="0" spc="384" sz="4800"/>
            </a:pPr>
            <a:r>
              <a:rPr b="1" spc="239" sz="3000"/>
              <a:t>Paul J. Bucknell</a:t>
            </a:r>
          </a:p>
        </p:txBody>
      </p:sp>
      <p:sp>
        <p:nvSpPr>
          <p:cNvPr id="233" name="Shape 233"/>
          <p:cNvSpPr/>
          <p:nvPr/>
        </p:nvSpPr>
        <p:spPr>
          <a:xfrm>
            <a:off x="198427" y="2768658"/>
            <a:ext cx="12595244" cy="2483782"/>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800">
                <a:solidFill>
                  <a:srgbClr val="FFFFFF"/>
                </a:solidFill>
                <a:effectLst>
                  <a:outerShdw sx="100000" sy="100000" kx="0" ky="0" algn="b" rotWithShape="0" blurRad="38100" dist="25400" dir="1500000">
                    <a:srgbClr val="000000"/>
                  </a:outerShdw>
                </a:effectLst>
                <a:latin typeface="+mn-lt"/>
                <a:ea typeface="+mn-ea"/>
                <a:cs typeface="+mn-cs"/>
                <a:sym typeface="Arial"/>
              </a:defRPr>
            </a:lvl1pPr>
          </a:lstStyle>
          <a:p>
            <a:pPr/>
            <a:r>
              <a:t>Embracing God’s Purposes for the Church</a:t>
            </a:r>
          </a:p>
        </p:txBody>
      </p:sp>
      <p:sp>
        <p:nvSpPr>
          <p:cNvPr id="234" name="Shape 234"/>
          <p:cNvSpPr/>
          <p:nvPr/>
        </p:nvSpPr>
        <p:spPr>
          <a:xfrm>
            <a:off x="3557931" y="5837164"/>
            <a:ext cx="5888937" cy="1016001"/>
          </a:xfrm>
          <a:prstGeom prst="roundRect">
            <a:avLst>
              <a:gd name="adj" fmla="val 16924"/>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235" name="Shape 235"/>
          <p:cNvSpPr/>
          <p:nvPr/>
        </p:nvSpPr>
        <p:spPr>
          <a:xfrm>
            <a:off x="3928665" y="5837164"/>
            <a:ext cx="5134769" cy="1016001"/>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250" sz="5000">
                <a:solidFill>
                  <a:srgbClr val="FFFFFF"/>
                </a:solidFill>
                <a:effectLst>
                  <a:outerShdw sx="100000" sy="100000" kx="0" ky="0" algn="b" rotWithShape="0" blurRad="25400" dist="25400" dir="2060505">
                    <a:srgbClr val="000000"/>
                  </a:outerShdw>
                </a:effectLst>
                <a:latin typeface="+mn-lt"/>
                <a:ea typeface="+mn-ea"/>
                <a:cs typeface="+mn-cs"/>
                <a:sym typeface="Arial"/>
              </a:defRPr>
            </a:lvl1pPr>
          </a:lstStyle>
          <a:p>
            <a:pPr/>
            <a:r>
              <a:t>1 Peter 1:23-25</a:t>
            </a:r>
          </a:p>
        </p:txBody>
      </p:sp>
      <p:sp>
        <p:nvSpPr>
          <p:cNvPr id="236" name="Shape 236"/>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5800">
                <a:solidFill>
                  <a:srgbClr val="FFFFFF"/>
                </a:solidFill>
                <a:effectLst>
                  <a:outerShdw sx="100000" sy="100000" kx="0" ky="0" algn="b" rotWithShape="0" blurRad="38100" dist="12700" dir="5400000">
                    <a:srgbClr val="000000">
                      <a:alpha val="50000"/>
                    </a:srgbClr>
                  </a:outerShdw>
                </a:effectLst>
                <a:latin typeface="+mj-lt"/>
                <a:ea typeface="+mj-ea"/>
                <a:cs typeface="+mj-cs"/>
                <a:sym typeface="Helvetica"/>
              </a:defRPr>
            </a:lvl1pPr>
          </a:lstStyle>
          <a:p>
            <a:pPr/>
            <a:r>
              <a:t>1</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river1.jpg"/>
          <p:cNvPicPr>
            <a:picLocks noChangeAspect="1"/>
          </p:cNvPicPr>
          <p:nvPr/>
        </p:nvPicPr>
        <p:blipFill>
          <a:blip r:embed="rId3">
            <a:extLst/>
          </a:blip>
          <a:srcRect l="3729" t="0" r="17832" b="12493"/>
          <a:stretch>
            <a:fillRect/>
          </a:stretch>
        </p:blipFill>
        <p:spPr>
          <a:xfrm>
            <a:off x="-139700" y="2104834"/>
            <a:ext cx="13284200" cy="9871428"/>
          </a:xfrm>
          <a:prstGeom prst="rect">
            <a:avLst/>
          </a:prstGeom>
          <a:ln w="12700">
            <a:miter lim="400000"/>
          </a:ln>
        </p:spPr>
      </p:pic>
      <p:sp>
        <p:nvSpPr>
          <p:cNvPr id="82" name="Shape 82"/>
          <p:cNvSpPr/>
          <p:nvPr/>
        </p:nvSpPr>
        <p:spPr>
          <a:xfrm>
            <a:off x="-122599" y="-228428"/>
            <a:ext cx="13127399" cy="24384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6900">
                <a:solidFill>
                  <a:srgbClr val="FFFFFF"/>
                </a:solidFill>
                <a:uFill>
                  <a:solidFill>
                    <a:srgbClr val="FFFFFF"/>
                  </a:solidFill>
                </a:uFill>
                <a:latin typeface="Bell MT"/>
                <a:ea typeface="Bell MT"/>
                <a:cs typeface="Bell MT"/>
                <a:sym typeface="Bell MT"/>
              </a:defRPr>
            </a:pPr>
            <a:r>
              <a:t>Fostering Spiritual Growth </a:t>
            </a:r>
            <a:br/>
            <a:r>
              <a:t>in the Church</a:t>
            </a:r>
          </a:p>
        </p:txBody>
      </p:sp>
      <p:grpSp>
        <p:nvGrpSpPr>
          <p:cNvPr id="107" name="Group 107"/>
          <p:cNvGrpSpPr/>
          <p:nvPr/>
        </p:nvGrpSpPr>
        <p:grpSpPr>
          <a:xfrm>
            <a:off x="-109899" y="2184572"/>
            <a:ext cx="6008217" cy="7967961"/>
            <a:chOff x="0" y="0"/>
            <a:chExt cx="6008216" cy="7967960"/>
          </a:xfrm>
        </p:grpSpPr>
        <p:sp>
          <p:nvSpPr>
            <p:cNvPr id="83" name="Shape 83"/>
            <p:cNvSpPr/>
            <p:nvPr/>
          </p:nvSpPr>
          <p:spPr>
            <a:xfrm>
              <a:off x="109898" y="1820640"/>
              <a:ext cx="3734774" cy="1854201"/>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effectLst>
                    <a:outerShdw sx="100000" sy="100000" kx="0" ky="0" algn="b" rotWithShape="0" blurRad="38100" dist="12700" dir="5400000">
                      <a:srgbClr val="000000">
                        <a:alpha val="50000"/>
                      </a:srgbClr>
                    </a:outerShdw>
                  </a:effectLst>
                </a:defRPr>
              </a:pPr>
              <a:r>
                <a:t>2 Lessons: </a:t>
              </a:r>
            </a:p>
            <a:p>
              <a:pPr>
                <a:defRPr sz="4000">
                  <a:solidFill>
                    <a:srgbClr val="FFFFFF"/>
                  </a:solidFill>
                  <a:effectLst>
                    <a:outerShdw sx="100000" sy="100000" kx="0" ky="0" algn="b" rotWithShape="0" blurRad="38100" dist="12700" dir="5400000">
                      <a:srgbClr val="000000">
                        <a:alpha val="50000"/>
                      </a:srgbClr>
                    </a:outerShdw>
                  </a:effectLst>
                </a:defRPr>
              </a:pPr>
              <a:r>
                <a:t>Being like Jesus (Isaiah 54:4-9)</a:t>
              </a:r>
            </a:p>
          </p:txBody>
        </p:sp>
        <p:sp>
          <p:nvSpPr>
            <p:cNvPr id="84" name="Shape 84"/>
            <p:cNvSpPr/>
            <p:nvPr/>
          </p:nvSpPr>
          <p:spPr>
            <a:xfrm>
              <a:off x="109898" y="3689167"/>
              <a:ext cx="3734774" cy="1270001"/>
            </a:xfrm>
            <a:prstGeom prst="rect">
              <a:avLst/>
            </a:prstGeom>
            <a:blipFill rotWithShape="1">
              <a:blip r:embed="rId5"/>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effectLst>
                    <a:outerShdw sx="100000" sy="100000" kx="0" ky="0" algn="b" rotWithShape="0" blurRad="38100" dist="12700" dir="5400000">
                      <a:srgbClr val="000000">
                        <a:alpha val="50000"/>
                      </a:srgbClr>
                    </a:outerShdw>
                  </a:effectLst>
                </a:defRPr>
              </a:pPr>
              <a:r>
                <a:t>1 Lesson: </a:t>
              </a:r>
            </a:p>
            <a:p>
              <a:pPr>
                <a:defRPr sz="4000">
                  <a:solidFill>
                    <a:srgbClr val="FFFFFF"/>
                  </a:solidFill>
                  <a:effectLst>
                    <a:outerShdw sx="100000" sy="100000" kx="0" ky="0" algn="b" rotWithShape="0" blurRad="38100" dist="12700" dir="5400000">
                      <a:srgbClr val="000000">
                        <a:alpha val="50000"/>
                      </a:srgbClr>
                    </a:outerShdw>
                  </a:effectLst>
                </a:defRPr>
              </a:pPr>
              <a:r>
                <a:t>Vision of Church</a:t>
              </a:r>
            </a:p>
          </p:txBody>
        </p:sp>
        <p:sp>
          <p:nvSpPr>
            <p:cNvPr id="85" name="Shape 85"/>
            <p:cNvSpPr/>
            <p:nvPr/>
          </p:nvSpPr>
          <p:spPr>
            <a:xfrm>
              <a:off x="109898" y="4951544"/>
              <a:ext cx="3836487" cy="2590801"/>
            </a:xfrm>
            <a:prstGeom prst="rect">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r>
                <a:t>6-8 Lessons: </a:t>
              </a:r>
            </a:p>
            <a:p>
              <a:pPr/>
              <a:r>
                <a:t>Topical Analysis of Christian Growth</a:t>
              </a:r>
            </a:p>
          </p:txBody>
        </p:sp>
        <p:sp>
          <p:nvSpPr>
            <p:cNvPr id="86" name="Shape 86"/>
            <p:cNvSpPr/>
            <p:nvPr/>
          </p:nvSpPr>
          <p:spPr>
            <a:xfrm>
              <a:off x="3844671" y="0"/>
              <a:ext cx="2163546" cy="7967961"/>
            </a:xfrm>
            <a:prstGeom prst="rect">
              <a:avLst/>
            </a:prstGeom>
            <a:solidFill>
              <a:srgbClr val="11008E"/>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87" name="Shape 87"/>
            <p:cNvSpPr/>
            <p:nvPr/>
          </p:nvSpPr>
          <p:spPr>
            <a:xfrm>
              <a:off x="4587711" y="370935"/>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0</a:t>
              </a:r>
            </a:p>
          </p:txBody>
        </p:sp>
        <p:sp>
          <p:nvSpPr>
            <p:cNvPr id="88" name="Shape 88"/>
            <p:cNvSpPr/>
            <p:nvPr/>
          </p:nvSpPr>
          <p:spPr>
            <a:xfrm>
              <a:off x="4587711" y="761190"/>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0</a:t>
              </a:r>
            </a:p>
          </p:txBody>
        </p:sp>
        <p:sp>
          <p:nvSpPr>
            <p:cNvPr id="89" name="Shape 89"/>
            <p:cNvSpPr/>
            <p:nvPr/>
          </p:nvSpPr>
          <p:spPr>
            <a:xfrm>
              <a:off x="4575011" y="1138744"/>
              <a:ext cx="677466" cy="259425"/>
            </a:xfrm>
            <a:prstGeom prst="roundRect">
              <a:avLst>
                <a:gd name="adj" fmla="val 39171"/>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FFFFFF"/>
                  </a:solidFill>
                  <a:effectLst>
                    <a:outerShdw sx="100000" sy="100000" kx="0" ky="0" algn="b" rotWithShape="0" blurRad="38100" dist="12700" dir="5400000">
                      <a:srgbClr val="000000">
                        <a:alpha val="50000"/>
                      </a:srgbClr>
                    </a:outerShdw>
                  </a:effectLst>
                </a:defRPr>
              </a:lvl1pPr>
            </a:lstStyle>
            <a:p>
              <a:pPr/>
              <a:r>
                <a:t>Is 54</a:t>
              </a:r>
            </a:p>
          </p:txBody>
        </p:sp>
        <p:sp>
          <p:nvSpPr>
            <p:cNvPr id="90" name="Shape 90"/>
            <p:cNvSpPr/>
            <p:nvPr/>
          </p:nvSpPr>
          <p:spPr>
            <a:xfrm>
              <a:off x="4575011" y="1503599"/>
              <a:ext cx="677466" cy="259425"/>
            </a:xfrm>
            <a:prstGeom prst="roundRect">
              <a:avLst>
                <a:gd name="adj" fmla="val 39171"/>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FFFFFF"/>
                  </a:solidFill>
                  <a:effectLst>
                    <a:outerShdw sx="100000" sy="100000" kx="0" ky="0" algn="b" rotWithShape="0" blurRad="38100" dist="12700" dir="5400000">
                      <a:srgbClr val="000000">
                        <a:alpha val="50000"/>
                      </a:srgbClr>
                    </a:outerShdw>
                  </a:effectLst>
                </a:defRPr>
              </a:lvl1pPr>
            </a:lstStyle>
            <a:p>
              <a:pPr/>
              <a:r>
                <a:t>Is 54</a:t>
              </a:r>
            </a:p>
          </p:txBody>
        </p:sp>
        <p:sp>
          <p:nvSpPr>
            <p:cNvPr id="91" name="Shape 91"/>
            <p:cNvSpPr/>
            <p:nvPr/>
          </p:nvSpPr>
          <p:spPr>
            <a:xfrm>
              <a:off x="4587711" y="1855754"/>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1</a:t>
              </a:r>
            </a:p>
          </p:txBody>
        </p:sp>
        <p:sp>
          <p:nvSpPr>
            <p:cNvPr id="92" name="Shape 92"/>
            <p:cNvSpPr/>
            <p:nvPr/>
          </p:nvSpPr>
          <p:spPr>
            <a:xfrm>
              <a:off x="4587711" y="2585464"/>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2</a:t>
              </a:r>
            </a:p>
          </p:txBody>
        </p:sp>
        <p:sp>
          <p:nvSpPr>
            <p:cNvPr id="93" name="Shape 93"/>
            <p:cNvSpPr/>
            <p:nvPr/>
          </p:nvSpPr>
          <p:spPr>
            <a:xfrm>
              <a:off x="4587711" y="2950319"/>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2</a:t>
              </a:r>
            </a:p>
          </p:txBody>
        </p:sp>
        <p:sp>
          <p:nvSpPr>
            <p:cNvPr id="94" name="Shape 94"/>
            <p:cNvSpPr/>
            <p:nvPr/>
          </p:nvSpPr>
          <p:spPr>
            <a:xfrm>
              <a:off x="4587711" y="3680028"/>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3</a:t>
              </a:r>
            </a:p>
          </p:txBody>
        </p:sp>
        <p:sp>
          <p:nvSpPr>
            <p:cNvPr id="95" name="Shape 95"/>
            <p:cNvSpPr/>
            <p:nvPr/>
          </p:nvSpPr>
          <p:spPr>
            <a:xfrm>
              <a:off x="4587711" y="4044883"/>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3</a:t>
              </a:r>
            </a:p>
          </p:txBody>
        </p:sp>
        <p:sp>
          <p:nvSpPr>
            <p:cNvPr id="96" name="Shape 96"/>
            <p:cNvSpPr/>
            <p:nvPr/>
          </p:nvSpPr>
          <p:spPr>
            <a:xfrm>
              <a:off x="4575011" y="4409738"/>
              <a:ext cx="677466" cy="259425"/>
            </a:xfrm>
            <a:prstGeom prst="roundRect">
              <a:avLst>
                <a:gd name="adj" fmla="val 39171"/>
              </a:avLst>
            </a:prstGeom>
            <a:blipFill rotWithShape="1">
              <a:blip r:embed="rId5"/>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1200">
                  <a:solidFill>
                    <a:srgbClr val="FFFFFF"/>
                  </a:solidFill>
                  <a:effectLst>
                    <a:outerShdw sx="100000" sy="100000" kx="0" ky="0" algn="b" rotWithShape="0" blurRad="38100" dist="12700" dir="5400000">
                      <a:srgbClr val="000000">
                        <a:alpha val="50000"/>
                      </a:srgbClr>
                    </a:outerShdw>
                  </a:effectLst>
                </a:defRPr>
              </a:lvl1pPr>
            </a:lstStyle>
            <a:p>
              <a:pPr/>
              <a:r>
                <a:t>Church</a:t>
              </a:r>
            </a:p>
          </p:txBody>
        </p:sp>
        <p:sp>
          <p:nvSpPr>
            <p:cNvPr id="97" name="Shape 97"/>
            <p:cNvSpPr/>
            <p:nvPr/>
          </p:nvSpPr>
          <p:spPr>
            <a:xfrm>
              <a:off x="4587711" y="4774593"/>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98" name="Shape 98"/>
            <p:cNvSpPr/>
            <p:nvPr/>
          </p:nvSpPr>
          <p:spPr>
            <a:xfrm>
              <a:off x="4587711" y="5139447"/>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99" name="Shape 99"/>
            <p:cNvSpPr/>
            <p:nvPr/>
          </p:nvSpPr>
          <p:spPr>
            <a:xfrm>
              <a:off x="4587711" y="550430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00" name="Shape 100"/>
            <p:cNvSpPr/>
            <p:nvPr/>
          </p:nvSpPr>
          <p:spPr>
            <a:xfrm>
              <a:off x="4587711" y="5869157"/>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01" name="Shape 101"/>
            <p:cNvSpPr/>
            <p:nvPr/>
          </p:nvSpPr>
          <p:spPr>
            <a:xfrm>
              <a:off x="4587711" y="623401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02" name="Shape 102"/>
            <p:cNvSpPr/>
            <p:nvPr/>
          </p:nvSpPr>
          <p:spPr>
            <a:xfrm>
              <a:off x="4587711" y="6598866"/>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03" name="Shape 103"/>
            <p:cNvSpPr/>
            <p:nvPr/>
          </p:nvSpPr>
          <p:spPr>
            <a:xfrm>
              <a:off x="4587711" y="6963722"/>
              <a:ext cx="677466" cy="259425"/>
            </a:xfrm>
            <a:prstGeom prst="roundRect">
              <a:avLst>
                <a:gd name="adj" fmla="val 39171"/>
              </a:avLst>
            </a:prstGeom>
            <a:solidFill>
              <a:schemeClr val="accent3"/>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1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Growth</a:t>
              </a:r>
            </a:p>
          </p:txBody>
        </p:sp>
        <p:sp>
          <p:nvSpPr>
            <p:cNvPr id="104" name="Shape 104"/>
            <p:cNvSpPr/>
            <p:nvPr/>
          </p:nvSpPr>
          <p:spPr>
            <a:xfrm>
              <a:off x="4587711" y="2220609"/>
              <a:ext cx="677466" cy="259425"/>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1</a:t>
              </a:r>
            </a:p>
          </p:txBody>
        </p:sp>
        <p:sp>
          <p:nvSpPr>
            <p:cNvPr id="105" name="Shape 105"/>
            <p:cNvSpPr/>
            <p:nvPr/>
          </p:nvSpPr>
          <p:spPr>
            <a:xfrm>
              <a:off x="4587711" y="3315174"/>
              <a:ext cx="677466" cy="259424"/>
            </a:xfrm>
            <a:prstGeom prst="roundRect">
              <a:avLst>
                <a:gd name="adj" fmla="val 39171"/>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1" sz="1200">
                  <a:effectLst>
                    <a:outerShdw sx="100000" sy="100000" kx="0" ky="0" algn="b" rotWithShape="0" blurRad="38100" dist="12700" dir="5400000">
                      <a:srgbClr val="000000">
                        <a:alpha val="50000"/>
                      </a:srgbClr>
                    </a:outerShdw>
                  </a:effectLst>
                  <a:latin typeface="Georgia"/>
                  <a:ea typeface="Georgia"/>
                  <a:cs typeface="Georgia"/>
                  <a:sym typeface="Georgia"/>
                </a:defRPr>
              </a:lvl1pPr>
            </a:lstStyle>
            <a:p>
              <a:pPr/>
              <a:r>
                <a:t>2</a:t>
              </a:r>
            </a:p>
          </p:txBody>
        </p:sp>
        <p:sp>
          <p:nvSpPr>
            <p:cNvPr id="106" name="Shape 106"/>
            <p:cNvSpPr/>
            <p:nvPr/>
          </p:nvSpPr>
          <p:spPr>
            <a:xfrm>
              <a:off x="0" y="33729"/>
              <a:ext cx="3831972" cy="1778001"/>
            </a:xfrm>
            <a:prstGeom prst="rect">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1300"/>
                </a:spcBef>
                <a:defRPr sz="5700">
                  <a:effectLst>
                    <a:outerShdw sx="100000" sy="100000" kx="0" ky="0" algn="b" rotWithShape="0" blurRad="38100" dist="12700" dir="5400000">
                      <a:srgbClr val="000000">
                        <a:alpha val="50000"/>
                      </a:srgbClr>
                    </a:outerShdw>
                  </a:effectLst>
                </a:defRPr>
              </a:lvl1pPr>
            </a:lstStyle>
            <a:p>
              <a:pPr/>
              <a:r>
                <a:t>3 Stages of Spiritual Life</a:t>
              </a:r>
            </a:p>
          </p:txBody>
        </p:sp>
      </p:grpSp>
      <p:grpSp>
        <p:nvGrpSpPr>
          <p:cNvPr id="110" name="Group 110"/>
          <p:cNvGrpSpPr/>
          <p:nvPr/>
        </p:nvGrpSpPr>
        <p:grpSpPr>
          <a:xfrm>
            <a:off x="6801575" y="5167423"/>
            <a:ext cx="5487492" cy="1617706"/>
            <a:chOff x="0" y="0"/>
            <a:chExt cx="5487490" cy="1617704"/>
          </a:xfrm>
        </p:grpSpPr>
        <p:sp>
          <p:nvSpPr>
            <p:cNvPr id="108" name="Shape 108"/>
            <p:cNvSpPr/>
            <p:nvPr/>
          </p:nvSpPr>
          <p:spPr>
            <a:xfrm>
              <a:off x="0" y="0"/>
              <a:ext cx="5487491" cy="1617705"/>
            </a:xfrm>
            <a:prstGeom prst="roundRect">
              <a:avLst>
                <a:gd name="adj" fmla="val 23311"/>
              </a:avLst>
            </a:prstGeom>
            <a:solidFill>
              <a:srgbClr val="FFFFFF">
                <a:alpha val="79744"/>
              </a:srgb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4000">
                  <a:solidFill>
                    <a:srgbClr val="FFFFFF"/>
                  </a:solidFill>
                  <a:effectLst>
                    <a:outerShdw sx="100000" sy="100000" kx="0" ky="0" algn="b" rotWithShape="0" blurRad="38100" dist="12700" dir="5400000">
                      <a:srgbClr val="000000">
                        <a:alpha val="50000"/>
                      </a:srgbClr>
                    </a:outerShdw>
                  </a:effectLst>
                </a:defRPr>
              </a:pPr>
            </a:p>
          </p:txBody>
        </p:sp>
        <p:pic>
          <p:nvPicPr>
            <p:cNvPr id="109" name="droppedImage.pdf"/>
            <p:cNvPicPr>
              <a:picLocks noChangeAspect="1"/>
            </p:cNvPicPr>
            <p:nvPr/>
          </p:nvPicPr>
          <p:blipFill>
            <a:blip r:embed="rId6">
              <a:extLst/>
            </a:blip>
            <a:stretch>
              <a:fillRect/>
            </a:stretch>
          </p:blipFill>
          <p:spPr>
            <a:xfrm>
              <a:off x="373816" y="176871"/>
              <a:ext cx="4739858" cy="1263963"/>
            </a:xfrm>
            <a:prstGeom prst="rect">
              <a:avLst/>
            </a:prstGeom>
            <a:ln w="12700" cap="flat">
              <a:noFill/>
              <a:miter lim="400000"/>
            </a:ln>
            <a:effectLst>
              <a:outerShdw sx="100000" sy="100000" kx="0" ky="0" algn="b" rotWithShape="0" blurRad="127000" dist="76200" dir="2700000">
                <a:srgbClr val="FFFFFF">
                  <a:alpha val="75000"/>
                </a:srgbClr>
              </a:outerShdw>
            </a:effectLst>
          </p:spPr>
        </p:pic>
      </p:grpSp>
      <p:grpSp>
        <p:nvGrpSpPr>
          <p:cNvPr id="113" name="Group 113"/>
          <p:cNvGrpSpPr/>
          <p:nvPr/>
        </p:nvGrpSpPr>
        <p:grpSpPr>
          <a:xfrm>
            <a:off x="6230310" y="7789934"/>
            <a:ext cx="6630021" cy="1257301"/>
            <a:chOff x="0" y="0"/>
            <a:chExt cx="6630020" cy="1257300"/>
          </a:xfrm>
        </p:grpSpPr>
        <p:sp>
          <p:nvSpPr>
            <p:cNvPr id="111" name="Shape 111"/>
            <p:cNvSpPr/>
            <p:nvPr/>
          </p:nvSpPr>
          <p:spPr>
            <a:xfrm>
              <a:off x="25400" y="25399"/>
              <a:ext cx="6604621"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spcBef>
                  <a:spcPts val="1300"/>
                </a:spcBef>
                <a:defRPr sz="3300">
                  <a:effectLst>
                    <a:outerShdw sx="100000" sy="100000" kx="0" ky="0" algn="b" rotWithShape="0" blurRad="50800" dist="25400" dir="5400000">
                      <a:srgbClr val="000000">
                        <a:alpha val="90000"/>
                      </a:srgbClr>
                    </a:outerShdw>
                  </a:effectLst>
                </a:defRPr>
              </a:pPr>
              <a:r>
                <a:t>A) The Pattern of Spiritual Growth</a:t>
              </a:r>
            </a:p>
            <a:p>
              <a:pPr algn="l">
                <a:spcBef>
                  <a:spcPts val="1300"/>
                </a:spcBef>
                <a:defRPr sz="3300">
                  <a:effectLst>
                    <a:outerShdw sx="100000" sy="100000" kx="0" ky="0" algn="b" rotWithShape="0" blurRad="50800" dist="25400" dir="5400000">
                      <a:srgbClr val="000000">
                        <a:alpha val="90000"/>
                      </a:srgbClr>
                    </a:outerShdw>
                  </a:effectLst>
                </a:defRPr>
              </a:pPr>
              <a:r>
                <a:t>B) The Application of Spiritual Growth</a:t>
              </a:r>
            </a:p>
          </p:txBody>
        </p:sp>
        <p:sp>
          <p:nvSpPr>
            <p:cNvPr id="112" name="Shape 112"/>
            <p:cNvSpPr/>
            <p:nvPr/>
          </p:nvSpPr>
          <p:spPr>
            <a:xfrm>
              <a:off x="0" y="-1"/>
              <a:ext cx="6604621"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spcBef>
                  <a:spcPts val="1300"/>
                </a:spcBef>
                <a:defRPr sz="3300">
                  <a:solidFill>
                    <a:srgbClr val="FFFFFF"/>
                  </a:solidFill>
                  <a:effectLst>
                    <a:outerShdw sx="100000" sy="100000" kx="0" ky="0" algn="b" rotWithShape="0" blurRad="50800" dist="25400" dir="5400000">
                      <a:srgbClr val="000000">
                        <a:alpha val="90000"/>
                      </a:srgbClr>
                    </a:outerShdw>
                  </a:effectLst>
                </a:defRPr>
              </a:pPr>
              <a:r>
                <a:t>A) The Pattern of Spiritual Growth</a:t>
              </a:r>
            </a:p>
            <a:p>
              <a:pPr algn="l">
                <a:spcBef>
                  <a:spcPts val="1300"/>
                </a:spcBef>
                <a:defRPr sz="3300">
                  <a:solidFill>
                    <a:schemeClr val="accent3"/>
                  </a:solidFill>
                  <a:effectLst>
                    <a:outerShdw sx="100000" sy="100000" kx="0" ky="0" algn="b" rotWithShape="0" blurRad="50800" dist="25400" dir="5400000">
                      <a:srgbClr val="000000">
                        <a:alpha val="90000"/>
                      </a:srgbClr>
                    </a:outerShdw>
                  </a:effectLst>
                </a:defRPr>
              </a:pPr>
              <a:r>
                <a:t>B) The Application of Spiritual Growth</a:t>
              </a:r>
            </a:p>
          </p:txBody>
        </p:sp>
      </p:gr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0"/>
                                  </p:stCondLst>
                                  <p:iterate type="el" backwards="0">
                                    <p:tmAbs val="0"/>
                                  </p:iterate>
                                  <p:childTnLst>
                                    <p:set>
                                      <p:cBhvr>
                                        <p:cTn id="6" fill="hold"/>
                                        <p:tgtEl>
                                          <p:spTgt spid="110"/>
                                        </p:tgtEl>
                                        <p:attrNameLst>
                                          <p:attrName>style.visibility</p:attrName>
                                        </p:attrNameLst>
                                      </p:cBhvr>
                                      <p:to>
                                        <p:strVal val="visible"/>
                                      </p:to>
                                    </p:set>
                                    <p:animEffect filter="box(out)" transition="in">
                                      <p:cBhvr>
                                        <p:cTn id="7" dur="1000"/>
                                        <p:tgtEl>
                                          <p:spTgt spid="110"/>
                                        </p:tgtEl>
                                      </p:cBhvr>
                                    </p:animEffect>
                                  </p:childTnLst>
                                </p:cTn>
                              </p:par>
                            </p:childTnLst>
                          </p:cTn>
                        </p:par>
                        <p:par>
                          <p:cTn id="8" fill="hold">
                            <p:stCondLst>
                              <p:cond delay="1000"/>
                            </p:stCondLst>
                            <p:childTnLst>
                              <p:par>
                                <p:cTn id="9" presetClass="entr" nodeType="afterEffect" presetSubtype="1" presetID="22" grpId="2" fill="hold">
                                  <p:stCondLst>
                                    <p:cond delay="200"/>
                                  </p:stCondLst>
                                  <p:iterate type="el" backwards="0">
                                    <p:tmAbs val="0"/>
                                  </p:iterate>
                                  <p:childTnLst>
                                    <p:set>
                                      <p:cBhvr>
                                        <p:cTn id="10" fill="hold"/>
                                        <p:tgtEl>
                                          <p:spTgt spid="107"/>
                                        </p:tgtEl>
                                        <p:attrNameLst>
                                          <p:attrName>style.visibility</p:attrName>
                                        </p:attrNameLst>
                                      </p:cBhvr>
                                      <p:to>
                                        <p:strVal val="visible"/>
                                      </p:to>
                                    </p:set>
                                    <p:animEffect filter="wipe(up)" transition="in">
                                      <p:cBhvr>
                                        <p:cTn id="11" dur="3750"/>
                                        <p:tgtEl>
                                          <p:spTgt spid="107"/>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1" presetID="22" grpId="3" fill="hold">
                                  <p:stCondLst>
                                    <p:cond delay="0"/>
                                  </p:stCondLst>
                                  <p:iterate type="el" backwards="0">
                                    <p:tmAbs val="0"/>
                                  </p:iterate>
                                  <p:childTnLst>
                                    <p:set>
                                      <p:cBhvr>
                                        <p:cTn id="15" fill="hold"/>
                                        <p:tgtEl>
                                          <p:spTgt spid="113"/>
                                        </p:tgtEl>
                                        <p:attrNameLst>
                                          <p:attrName>style.visibility</p:attrName>
                                        </p:attrNameLst>
                                      </p:cBhvr>
                                      <p:to>
                                        <p:strVal val="visible"/>
                                      </p:to>
                                    </p:set>
                                    <p:animEffect filter="wipe(up)" transition="in">
                                      <p:cBhvr>
                                        <p:cTn id="16" dur="2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2"/>
      <p:bldP build="whole" bldLvl="1" animBg="1" rev="0" advAuto="0" spid="113" grpId="3"/>
      <p:bldP build="whole" bldLvl="1" animBg="1" rev="0" advAuto="0" spid="110"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118" name="Shape 118"/>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p>
        </p:txBody>
      </p:sp>
      <p:sp>
        <p:nvSpPr>
          <p:cNvPr id="119" name="Shape 119"/>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pPr/>
            <a:r>
              <a:t>Fostering Spiritual Growth in the Church</a:t>
            </a:r>
          </a:p>
        </p:txBody>
      </p:sp>
      <p:sp>
        <p:nvSpPr>
          <p:cNvPr id="120" name="Shape 120"/>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p>
        </p:txBody>
      </p:sp>
      <p:sp>
        <p:nvSpPr>
          <p:cNvPr id="121" name="Shape 121"/>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b="1" spc="239" sz="3000">
                <a:solidFill>
                  <a:srgbClr val="FFFFFF"/>
                </a:solidFill>
                <a:effectLst>
                  <a:outerShdw sx="100000" sy="100000" kx="0" ky="0" algn="b" rotWithShape="0" blurRad="25400" dist="25400" dir="2060505">
                    <a:srgbClr val="000000"/>
                  </a:outerShdw>
                </a:effectLst>
                <a:latin typeface="+mn-lt"/>
                <a:ea typeface="+mn-ea"/>
                <a:cs typeface="+mn-cs"/>
                <a:sym typeface="Arial"/>
              </a:defRPr>
            </a:lvl1pPr>
          </a:lstStyle>
          <a:p>
            <a:pPr>
              <a:defRPr b="0" spc="384" sz="4800"/>
            </a:pPr>
            <a:r>
              <a:rPr b="1" spc="239" sz="3000"/>
              <a:t>Paul J. Bucknell</a:t>
            </a:r>
          </a:p>
        </p:txBody>
      </p:sp>
      <p:sp>
        <p:nvSpPr>
          <p:cNvPr id="122" name="Shape 122"/>
          <p:cNvSpPr/>
          <p:nvPr/>
        </p:nvSpPr>
        <p:spPr>
          <a:xfrm>
            <a:off x="3557931" y="5837164"/>
            <a:ext cx="5888937" cy="1016001"/>
          </a:xfrm>
          <a:prstGeom prst="roundRect">
            <a:avLst>
              <a:gd name="adj" fmla="val 16924"/>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23" name="Shape 123"/>
          <p:cNvSpPr/>
          <p:nvPr/>
        </p:nvSpPr>
        <p:spPr>
          <a:xfrm>
            <a:off x="3928665" y="5837164"/>
            <a:ext cx="5134769" cy="1016001"/>
          </a:xfrm>
          <a:prstGeom prst="rect">
            <a:avLst/>
          </a:prstGeom>
          <a:ln w="12700">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250" sz="5000">
                <a:solidFill>
                  <a:srgbClr val="FFFFFF"/>
                </a:solidFill>
                <a:effectLst>
                  <a:outerShdw sx="100000" sy="100000" kx="0" ky="0" algn="b" rotWithShape="0" blurRad="25400" dist="25400" dir="2060505">
                    <a:srgbClr val="000000"/>
                  </a:outerShdw>
                </a:effectLst>
                <a:latin typeface="+mn-lt"/>
                <a:ea typeface="+mn-ea"/>
                <a:cs typeface="+mn-cs"/>
                <a:sym typeface="Arial"/>
              </a:defRPr>
            </a:lvl1pPr>
          </a:lstStyle>
          <a:p>
            <a:pPr/>
            <a:r>
              <a:t>1 Peter 1:23-25</a:t>
            </a:r>
          </a:p>
        </p:txBody>
      </p:sp>
      <p:sp>
        <p:nvSpPr>
          <p:cNvPr id="124" name="Shape 124"/>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1" sz="5800">
                <a:solidFill>
                  <a:srgbClr val="FFFFFF"/>
                </a:solidFill>
                <a:effectLst>
                  <a:outerShdw sx="100000" sy="100000" kx="0" ky="0" algn="b" rotWithShape="0" blurRad="38100" dist="12700" dir="5400000">
                    <a:srgbClr val="000000">
                      <a:alpha val="50000"/>
                    </a:srgbClr>
                  </a:outerShdw>
                </a:effectLst>
                <a:latin typeface="+mj-lt"/>
                <a:ea typeface="+mj-ea"/>
                <a:cs typeface="+mj-cs"/>
                <a:sym typeface="Helvetica"/>
              </a:defRPr>
            </a:lvl1pPr>
          </a:lstStyle>
          <a:p>
            <a:pPr/>
            <a:r>
              <a:t>1</a:t>
            </a:r>
          </a:p>
        </p:txBody>
      </p:sp>
      <p:sp>
        <p:nvSpPr>
          <p:cNvPr id="125" name="Shape 125"/>
          <p:cNvSpPr/>
          <p:nvPr/>
        </p:nvSpPr>
        <p:spPr>
          <a:xfrm>
            <a:off x="198427" y="2768658"/>
            <a:ext cx="12595244" cy="2483782"/>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800">
                <a:solidFill>
                  <a:srgbClr val="FFFFFF"/>
                </a:solidFill>
                <a:effectLst>
                  <a:outerShdw sx="100000" sy="100000" kx="0" ky="0" algn="b" rotWithShape="0" blurRad="38100" dist="25400" dir="1500000">
                    <a:srgbClr val="000000"/>
                  </a:outerShdw>
                </a:effectLst>
                <a:latin typeface="+mn-lt"/>
                <a:ea typeface="+mn-ea"/>
                <a:cs typeface="+mn-cs"/>
                <a:sym typeface="Arial"/>
              </a:defRPr>
            </a:lvl1pPr>
          </a:lstStyle>
          <a:p>
            <a:pPr/>
            <a:r>
              <a:t>Embracing God’s Purposes for the Church</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25"/>
                                        </p:tgtEl>
                                        <p:attrNameLst>
                                          <p:attrName>style.visibility</p:attrName>
                                        </p:attrNameLst>
                                      </p:cBhvr>
                                      <p:to>
                                        <p:strVal val="visible"/>
                                      </p:to>
                                    </p:set>
                                    <p:animEffect filter="fade" transition="in">
                                      <p:cBhvr>
                                        <p:cTn id="7" dur="1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1" y="1066800"/>
            <a:ext cx="13004801" cy="1874394"/>
          </a:xfrm>
          <a:prstGeom prst="rect">
            <a:avLst/>
          </a:prstGeom>
          <a:solidFill>
            <a:srgbClr val="000000"/>
          </a:solidFill>
        </p:spPr>
        <p:txBody>
          <a:bodyPr anchor="ctr"/>
          <a:lstStyle>
            <a:lvl1pPr algn="ctr">
              <a:defRPr sz="5400">
                <a:solidFill>
                  <a:srgbClr val="FFFFFF"/>
                </a:solidFill>
              </a:defRPr>
            </a:lvl1pPr>
          </a:lstStyle>
          <a:p>
            <a:pPr/>
            <a:r>
              <a:t>No spiritual map</a:t>
            </a:r>
          </a:p>
        </p:txBody>
      </p:sp>
      <p:sp>
        <p:nvSpPr>
          <p:cNvPr id="130" name="Shape 130"/>
          <p:cNvSpPr/>
          <p:nvPr/>
        </p:nvSpPr>
        <p:spPr>
          <a:xfrm>
            <a:off x="3049720" y="4573618"/>
            <a:ext cx="2133601" cy="1943101"/>
          </a:xfrm>
          <a:prstGeom prst="ellipse">
            <a:avLst/>
          </a:prstGeom>
          <a:blipFill>
            <a:blip r:embed="rId3"/>
          </a:blipFill>
          <a:ln w="25400">
            <a:solidFill>
              <a:srgbClr val="000000"/>
            </a:solidFill>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5400">
                <a:solidFill>
                  <a:srgbClr val="FFFFFF"/>
                </a:solidFill>
                <a:latin typeface="Impact"/>
                <a:ea typeface="Impact"/>
                <a:cs typeface="Impact"/>
                <a:sym typeface="Impact"/>
              </a:defRPr>
            </a:lvl1pPr>
          </a:lstStyle>
          <a:p>
            <a:pPr/>
            <a:r>
              <a:t>me</a:t>
            </a:r>
          </a:p>
        </p:txBody>
      </p:sp>
      <p:sp>
        <p:nvSpPr>
          <p:cNvPr id="131" name="Shape 131"/>
          <p:cNvSpPr/>
          <p:nvPr/>
        </p:nvSpPr>
        <p:spPr>
          <a:xfrm>
            <a:off x="3733800" y="7091777"/>
            <a:ext cx="3048000"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800"/>
              </a:spcBef>
              <a:defRPr sz="4000">
                <a:solidFill>
                  <a:srgbClr val="315B89"/>
                </a:solidFill>
                <a:effectLst>
                  <a:outerShdw sx="100000" sy="100000" kx="0" ky="0" algn="b" rotWithShape="0" blurRad="38100" dist="12700" dir="5400000">
                    <a:srgbClr val="000000">
                      <a:alpha val="50000"/>
                    </a:srgbClr>
                  </a:outerShdw>
                </a:effectLst>
              </a:defRPr>
            </a:lvl1pPr>
          </a:lstStyle>
          <a:p>
            <a:pPr/>
            <a:r>
              <a:t>No goals</a:t>
            </a:r>
          </a:p>
        </p:txBody>
      </p:sp>
      <p:sp>
        <p:nvSpPr>
          <p:cNvPr id="132" name="Shape 132"/>
          <p:cNvSpPr/>
          <p:nvPr/>
        </p:nvSpPr>
        <p:spPr>
          <a:xfrm>
            <a:off x="461270" y="7091777"/>
            <a:ext cx="3048001"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800"/>
              </a:spcBef>
              <a:defRPr sz="4000">
                <a:solidFill>
                  <a:srgbClr val="315B89"/>
                </a:solidFill>
                <a:effectLst>
                  <a:outerShdw sx="100000" sy="100000" kx="0" ky="0" algn="b" rotWithShape="0" blurRad="38100" dist="12700" dir="5400000">
                    <a:srgbClr val="000000">
                      <a:alpha val="50000"/>
                    </a:srgbClr>
                  </a:outerShdw>
                </a:effectLst>
              </a:defRPr>
            </a:lvl1pPr>
          </a:lstStyle>
          <a:p>
            <a:pPr/>
            <a:r>
              <a:t>Confused</a:t>
            </a:r>
          </a:p>
        </p:txBody>
      </p:sp>
      <p:sp>
        <p:nvSpPr>
          <p:cNvPr id="133" name="Shape 133"/>
          <p:cNvSpPr/>
          <p:nvPr/>
        </p:nvSpPr>
        <p:spPr>
          <a:xfrm rot="1467601">
            <a:off x="5568791" y="5847216"/>
            <a:ext cx="1270001" cy="1270001"/>
          </a:xfrm>
          <a:prstGeom prst="rightArrow">
            <a:avLst>
              <a:gd name="adj1" fmla="val 32000"/>
              <a:gd name="adj2" fmla="val 44000"/>
            </a:avLst>
          </a:prstGeom>
          <a:blipFill>
            <a:blip r:embed="rId3"/>
          </a:blipFill>
          <a:ln w="12700">
            <a:miter lim="400000"/>
          </a:ln>
          <a:effectLst>
            <a:outerShdw sx="100000" sy="100000" kx="0" ky="0" algn="b" rotWithShape="0" blurRad="63500" dist="72870" dir="5400000">
              <a:srgbClr val="000000">
                <a:alpha val="73273"/>
              </a:srgbClr>
            </a:outerShdw>
          </a:effectLst>
        </p:spPr>
        <p:txBody>
          <a:bodyPr lIns="50800" tIns="50800" rIns="50800" bIns="50800" anchor="ct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134" name="Shape 134"/>
          <p:cNvSpPr/>
          <p:nvPr/>
        </p:nvSpPr>
        <p:spPr>
          <a:xfrm rot="18948776">
            <a:off x="5276691" y="3408816"/>
            <a:ext cx="1270001" cy="1270001"/>
          </a:xfrm>
          <a:prstGeom prst="rightArrow">
            <a:avLst>
              <a:gd name="adj1" fmla="val 32000"/>
              <a:gd name="adj2" fmla="val 44000"/>
            </a:avLst>
          </a:prstGeom>
          <a:blipFill>
            <a:blip r:embed="rId3"/>
          </a:blipFill>
          <a:ln w="12700">
            <a:miter lim="400000"/>
          </a:ln>
          <a:effectLst>
            <a:outerShdw sx="100000" sy="100000" kx="0" ky="0" algn="b" rotWithShape="0" blurRad="63500" dist="72870" dir="5400000">
              <a:srgbClr val="000000">
                <a:alpha val="73273"/>
              </a:srgbClr>
            </a:outerShdw>
          </a:effectLst>
        </p:spPr>
        <p:txBody>
          <a:bodyPr lIns="50800" tIns="50800" rIns="50800" bIns="50800" anchor="ct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135" name="Shape 135"/>
          <p:cNvSpPr/>
          <p:nvPr/>
        </p:nvSpPr>
        <p:spPr>
          <a:xfrm rot="10023275">
            <a:off x="1390490" y="5224916"/>
            <a:ext cx="1270001" cy="1270001"/>
          </a:xfrm>
          <a:prstGeom prst="rightArrow">
            <a:avLst>
              <a:gd name="adj1" fmla="val 32000"/>
              <a:gd name="adj2" fmla="val 44000"/>
            </a:avLst>
          </a:prstGeom>
          <a:blipFill>
            <a:blip r:embed="rId3"/>
          </a:blipFill>
          <a:ln w="12700">
            <a:miter lim="400000"/>
          </a:ln>
          <a:effectLst>
            <a:outerShdw sx="100000" sy="100000" kx="0" ky="0" algn="b" rotWithShape="0" blurRad="63500" dist="72870" dir="5400000">
              <a:srgbClr val="000000">
                <a:alpha val="73273"/>
              </a:srgbClr>
            </a:outerShdw>
          </a:effectLst>
        </p:spPr>
        <p:txBody>
          <a:bodyPr lIns="50800" tIns="50800" rIns="50800" bIns="50800" anchor="ctr"/>
          <a:lstStyle/>
          <a:p>
            <a:pPr>
              <a:defRPr sz="3800">
                <a:solidFill>
                  <a:srgbClr val="FFFFFF"/>
                </a:solidFill>
                <a:effectLst>
                  <a:outerShdw sx="100000" sy="100000" kx="0" ky="0" algn="b" rotWithShape="0" blurRad="38100" dist="12700" dir="5400000">
                    <a:srgbClr val="000000">
                      <a:alpha val="50000"/>
                    </a:srgbClr>
                  </a:outerShdw>
                </a:effectLst>
              </a:defRPr>
            </a:pPr>
          </a:p>
        </p:txBody>
      </p:sp>
      <p:sp>
        <p:nvSpPr>
          <p:cNvPr id="136" name="Shape 136"/>
          <p:cNvSpPr/>
          <p:nvPr/>
        </p:nvSpPr>
        <p:spPr>
          <a:xfrm>
            <a:off x="0" y="7879205"/>
            <a:ext cx="13030201" cy="1874395"/>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1" sz="5400">
                <a:solidFill>
                  <a:srgbClr val="FFFFFF"/>
                </a:solidFill>
                <a:latin typeface="+mj-lt"/>
                <a:ea typeface="+mj-ea"/>
                <a:cs typeface="+mj-cs"/>
                <a:sym typeface="Helvetica"/>
              </a:defRPr>
            </a:lvl1pPr>
          </a:lstStyle>
          <a:p>
            <a:pPr/>
            <a:r>
              <a:t>No life direction</a:t>
            </a:r>
          </a:p>
        </p:txBody>
      </p:sp>
      <p:sp>
        <p:nvSpPr>
          <p:cNvPr id="137" name="Shape 137"/>
          <p:cNvSpPr/>
          <p:nvPr/>
        </p:nvSpPr>
        <p:spPr>
          <a:xfrm>
            <a:off x="3344300" y="3027366"/>
            <a:ext cx="1544441" cy="121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3800"/>
            </a:lvl1pPr>
          </a:lstStyle>
          <a:p>
            <a:pPr/>
            <a:r>
              <a:t>Here I am</a:t>
            </a:r>
          </a:p>
        </p:txBody>
      </p:sp>
      <p:sp>
        <p:nvSpPr>
          <p:cNvPr id="138" name="Shape 138"/>
          <p:cNvSpPr/>
          <p:nvPr/>
        </p:nvSpPr>
        <p:spPr>
          <a:xfrm>
            <a:off x="8584031" y="5702187"/>
            <a:ext cx="3768726" cy="1719791"/>
          </a:xfrm>
          <a:prstGeom prst="roundRect">
            <a:avLst>
              <a:gd name="adj" fmla="val 11374"/>
            </a:avLst>
          </a:prstGeom>
          <a:blipFill>
            <a:blip r:embed="rId4">
              <a:alphaModFix amt="84383"/>
            </a:blip>
          </a:blipFill>
          <a:ln w="25400">
            <a:solidFill>
              <a:srgbClr val="000000">
                <a:alpha val="84383"/>
              </a:srgbClr>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1" sz="3300"/>
            </a:pPr>
            <a:r>
              <a:t>Or leave the Lord for another</a:t>
            </a:r>
          </a:p>
          <a:p>
            <a:pPr>
              <a:defRPr b="1" sz="3300"/>
            </a:pPr>
            <a:r>
              <a:t>(worldliness)</a:t>
            </a:r>
          </a:p>
        </p:txBody>
      </p:sp>
      <p:sp>
        <p:nvSpPr>
          <p:cNvPr id="139" name="Shape 139"/>
          <p:cNvSpPr/>
          <p:nvPr/>
        </p:nvSpPr>
        <p:spPr>
          <a:xfrm>
            <a:off x="8584031" y="3320477"/>
            <a:ext cx="3508460" cy="1719791"/>
          </a:xfrm>
          <a:prstGeom prst="roundRect">
            <a:avLst>
              <a:gd name="adj" fmla="val 10588"/>
            </a:avLst>
          </a:prstGeom>
          <a:blipFill>
            <a:blip r:embed="rId4">
              <a:alphaModFix amt="84383"/>
            </a:blip>
          </a:blipFill>
          <a:ln w="25400">
            <a:solidFill>
              <a:srgbClr val="000000">
                <a:alpha val="84383"/>
              </a:srgbClr>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1" sz="3300"/>
            </a:pPr>
            <a:r>
              <a:t>So I stay </a:t>
            </a:r>
            <a:br/>
            <a:r>
              <a:t>where I am </a:t>
            </a:r>
            <a:br/>
            <a:r>
              <a:t>(stagnant)</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30"/>
                                        </p:tgtEl>
                                        <p:attrNameLst>
                                          <p:attrName>style.visibility</p:attrName>
                                        </p:attrNameLst>
                                      </p:cBhvr>
                                      <p:to>
                                        <p:strVal val="visible"/>
                                      </p:to>
                                    </p:set>
                                    <p:anim calcmode="lin" valueType="num">
                                      <p:cBhvr>
                                        <p:cTn id="7" dur="3250" fill="hold"/>
                                        <p:tgtEl>
                                          <p:spTgt spid="130"/>
                                        </p:tgtEl>
                                        <p:attrNameLst>
                                          <p:attrName>ppt_w</p:attrName>
                                        </p:attrNameLst>
                                      </p:cBhvr>
                                      <p:tavLst>
                                        <p:tav tm="0">
                                          <p:val>
                                            <p:fltVal val="0"/>
                                          </p:val>
                                        </p:tav>
                                        <p:tav tm="100000">
                                          <p:val>
                                            <p:strVal val="#ppt_w"/>
                                          </p:val>
                                        </p:tav>
                                      </p:tavLst>
                                    </p:anim>
                                    <p:anim calcmode="lin" valueType="num">
                                      <p:cBhvr>
                                        <p:cTn id="8" dur="3250" fill="hold"/>
                                        <p:tgtEl>
                                          <p:spTgt spid="130"/>
                                        </p:tgtEl>
                                        <p:attrNameLst>
                                          <p:attrName>ppt_h</p:attrName>
                                        </p:attrNameLst>
                                      </p:cBhvr>
                                      <p:tavLst>
                                        <p:tav tm="0">
                                          <p:val>
                                            <p:fltVal val="0"/>
                                          </p:val>
                                        </p:tav>
                                        <p:tav tm="100000">
                                          <p:val>
                                            <p:strVal val="#ppt_h"/>
                                          </p:val>
                                        </p:tav>
                                      </p:tavLst>
                                    </p:anim>
                                  </p:childTnLst>
                                </p:cTn>
                              </p:par>
                            </p:childTnLst>
                          </p:cTn>
                        </p:par>
                        <p:par>
                          <p:cTn id="9" fill="hold">
                            <p:stCondLst>
                              <p:cond delay="3250"/>
                            </p:stCondLst>
                            <p:childTnLst>
                              <p:par>
                                <p:cTn id="10" presetClass="entr" nodeType="afterEffect" presetSubtype="12" presetID="2" grpId="2" fill="hold">
                                  <p:stCondLst>
                                    <p:cond delay="0"/>
                                  </p:stCondLst>
                                  <p:iterate type="el" backwards="0">
                                    <p:tmAbs val="0"/>
                                  </p:iterate>
                                  <p:childTnLst>
                                    <p:set>
                                      <p:cBhvr>
                                        <p:cTn id="11" fill="hold"/>
                                        <p:tgtEl>
                                          <p:spTgt spid="134"/>
                                        </p:tgtEl>
                                        <p:attrNameLst>
                                          <p:attrName>style.visibility</p:attrName>
                                        </p:attrNameLst>
                                      </p:cBhvr>
                                      <p:to>
                                        <p:strVal val="visible"/>
                                      </p:to>
                                    </p:set>
                                    <p:anim calcmode="lin" valueType="num">
                                      <p:cBhvr>
                                        <p:cTn id="12" dur="2500" fill="hold"/>
                                        <p:tgtEl>
                                          <p:spTgt spid="134"/>
                                        </p:tgtEl>
                                        <p:attrNameLst>
                                          <p:attrName>ppt_x</p:attrName>
                                        </p:attrNameLst>
                                      </p:cBhvr>
                                      <p:tavLst>
                                        <p:tav tm="0">
                                          <p:val>
                                            <p:strVal val="0-#ppt_w/2"/>
                                          </p:val>
                                        </p:tav>
                                        <p:tav tm="100000">
                                          <p:val>
                                            <p:strVal val="#ppt_x"/>
                                          </p:val>
                                        </p:tav>
                                      </p:tavLst>
                                    </p:anim>
                                    <p:anim calcmode="lin" valueType="num">
                                      <p:cBhvr>
                                        <p:cTn id="13" dur="2500" fill="hold"/>
                                        <p:tgtEl>
                                          <p:spTgt spid="134"/>
                                        </p:tgtEl>
                                        <p:attrNameLst>
                                          <p:attrName>ppt_y</p:attrName>
                                        </p:attrNameLst>
                                      </p:cBhvr>
                                      <p:tavLst>
                                        <p:tav tm="0">
                                          <p:val>
                                            <p:strVal val="1+#ppt_h/2"/>
                                          </p:val>
                                        </p:tav>
                                        <p:tav tm="100000">
                                          <p:val>
                                            <p:strVal val="#ppt_y"/>
                                          </p:val>
                                        </p:tav>
                                      </p:tavLst>
                                    </p:anim>
                                  </p:childTnLst>
                                </p:cTn>
                              </p:par>
                            </p:childTnLst>
                          </p:cTn>
                        </p:par>
                        <p:par>
                          <p:cTn id="14" fill="hold">
                            <p:stCondLst>
                              <p:cond delay="5750"/>
                            </p:stCondLst>
                            <p:childTnLst>
                              <p:par>
                                <p:cTn id="15" presetClass="entr" nodeType="afterEffect" presetSubtype="9" presetID="2" grpId="3" fill="hold">
                                  <p:stCondLst>
                                    <p:cond delay="0"/>
                                  </p:stCondLst>
                                  <p:iterate type="el" backwards="0">
                                    <p:tmAbs val="0"/>
                                  </p:iterate>
                                  <p:childTnLst>
                                    <p:set>
                                      <p:cBhvr>
                                        <p:cTn id="16" fill="hold"/>
                                        <p:tgtEl>
                                          <p:spTgt spid="133"/>
                                        </p:tgtEl>
                                        <p:attrNameLst>
                                          <p:attrName>style.visibility</p:attrName>
                                        </p:attrNameLst>
                                      </p:cBhvr>
                                      <p:to>
                                        <p:strVal val="visible"/>
                                      </p:to>
                                    </p:set>
                                    <p:anim calcmode="lin" valueType="num">
                                      <p:cBhvr>
                                        <p:cTn id="17" dur="2500" fill="hold"/>
                                        <p:tgtEl>
                                          <p:spTgt spid="133"/>
                                        </p:tgtEl>
                                        <p:attrNameLst>
                                          <p:attrName>ppt_x</p:attrName>
                                        </p:attrNameLst>
                                      </p:cBhvr>
                                      <p:tavLst>
                                        <p:tav tm="0">
                                          <p:val>
                                            <p:strVal val="0-#ppt_w/2"/>
                                          </p:val>
                                        </p:tav>
                                        <p:tav tm="100000">
                                          <p:val>
                                            <p:strVal val="#ppt_x"/>
                                          </p:val>
                                        </p:tav>
                                      </p:tavLst>
                                    </p:anim>
                                    <p:anim calcmode="lin" valueType="num">
                                      <p:cBhvr>
                                        <p:cTn id="18" dur="2500" fill="hold"/>
                                        <p:tgtEl>
                                          <p:spTgt spid="133"/>
                                        </p:tgtEl>
                                        <p:attrNameLst>
                                          <p:attrName>ppt_y</p:attrName>
                                        </p:attrNameLst>
                                      </p:cBhvr>
                                      <p:tavLst>
                                        <p:tav tm="0">
                                          <p:val>
                                            <p:strVal val="0-#ppt_h/2"/>
                                          </p:val>
                                        </p:tav>
                                        <p:tav tm="100000">
                                          <p:val>
                                            <p:strVal val="#ppt_y"/>
                                          </p:val>
                                        </p:tav>
                                      </p:tavLst>
                                    </p:anim>
                                  </p:childTnLst>
                                </p:cTn>
                              </p:par>
                            </p:childTnLst>
                          </p:cTn>
                        </p:par>
                        <p:par>
                          <p:cTn id="19" fill="hold">
                            <p:stCondLst>
                              <p:cond delay="8250"/>
                            </p:stCondLst>
                            <p:childTnLst>
                              <p:par>
                                <p:cTn id="20" presetClass="entr" nodeType="afterEffect" presetSubtype="3" presetID="2" grpId="4" fill="hold">
                                  <p:stCondLst>
                                    <p:cond delay="0"/>
                                  </p:stCondLst>
                                  <p:iterate type="el" backwards="0">
                                    <p:tmAbs val="0"/>
                                  </p:iterate>
                                  <p:childTnLst>
                                    <p:set>
                                      <p:cBhvr>
                                        <p:cTn id="21" fill="hold"/>
                                        <p:tgtEl>
                                          <p:spTgt spid="135"/>
                                        </p:tgtEl>
                                        <p:attrNameLst>
                                          <p:attrName>style.visibility</p:attrName>
                                        </p:attrNameLst>
                                      </p:cBhvr>
                                      <p:to>
                                        <p:strVal val="visible"/>
                                      </p:to>
                                    </p:set>
                                    <p:anim calcmode="lin" valueType="num">
                                      <p:cBhvr>
                                        <p:cTn id="22" dur="2500" fill="hold"/>
                                        <p:tgtEl>
                                          <p:spTgt spid="135"/>
                                        </p:tgtEl>
                                        <p:attrNameLst>
                                          <p:attrName>ppt_x</p:attrName>
                                        </p:attrNameLst>
                                      </p:cBhvr>
                                      <p:tavLst>
                                        <p:tav tm="0">
                                          <p:val>
                                            <p:strVal val="1+#ppt_w/2"/>
                                          </p:val>
                                        </p:tav>
                                        <p:tav tm="100000">
                                          <p:val>
                                            <p:strVal val="#ppt_x"/>
                                          </p:val>
                                        </p:tav>
                                      </p:tavLst>
                                    </p:anim>
                                    <p:anim calcmode="lin" valueType="num">
                                      <p:cBhvr>
                                        <p:cTn id="23" dur="2500" fill="hold"/>
                                        <p:tgtEl>
                                          <p:spTgt spid="135"/>
                                        </p:tgtEl>
                                        <p:attrNameLst>
                                          <p:attrName>ppt_y</p:attrName>
                                        </p:attrNameLst>
                                      </p:cBhvr>
                                      <p:tavLst>
                                        <p:tav tm="0">
                                          <p:val>
                                            <p:strVal val="0-#ppt_h/2"/>
                                          </p:val>
                                        </p:tav>
                                        <p:tav tm="100000">
                                          <p:val>
                                            <p:strVal val="#ppt_y"/>
                                          </p:val>
                                        </p:tav>
                                      </p:tavLst>
                                    </p:anim>
                                  </p:childTnLst>
                                </p:cTn>
                              </p:par>
                            </p:childTnLst>
                          </p:cTn>
                        </p:par>
                        <p:par>
                          <p:cTn id="24" fill="hold">
                            <p:stCondLst>
                              <p:cond delay="10750"/>
                            </p:stCondLst>
                            <p:childTnLst>
                              <p:par>
                                <p:cTn id="25" presetClass="entr" nodeType="afterEffect" presetID="9" grpId="5" fill="hold">
                                  <p:stCondLst>
                                    <p:cond delay="0"/>
                                  </p:stCondLst>
                                  <p:iterate type="lt" backwards="0">
                                    <p:tmAbs val="0"/>
                                  </p:iterate>
                                  <p:childTnLst>
                                    <p:set>
                                      <p:cBhvr>
                                        <p:cTn id="26" fill="hold"/>
                                        <p:tgtEl>
                                          <p:spTgt spid="132"/>
                                        </p:tgtEl>
                                        <p:attrNameLst>
                                          <p:attrName>style.visibility</p:attrName>
                                        </p:attrNameLst>
                                      </p:cBhvr>
                                      <p:to>
                                        <p:strVal val="visible"/>
                                      </p:to>
                                    </p:set>
                                    <p:animEffect filter="dissolve" transition="in">
                                      <p:cBhvr>
                                        <p:cTn id="27" dur="2000"/>
                                        <p:tgtEl>
                                          <p:spTgt spid="132"/>
                                        </p:tgtEl>
                                      </p:cBhvr>
                                    </p:animEffect>
                                  </p:childTnLst>
                                </p:cTn>
                              </p:par>
                            </p:childTnLst>
                          </p:cTn>
                        </p:par>
                        <p:par>
                          <p:cTn id="28" fill="hold">
                            <p:stCondLst>
                              <p:cond delay="12750"/>
                            </p:stCondLst>
                            <p:childTnLst>
                              <p:par>
                                <p:cTn id="29" presetClass="entr" nodeType="afterEffect" presetID="9" grpId="6" fill="hold">
                                  <p:stCondLst>
                                    <p:cond delay="0"/>
                                  </p:stCondLst>
                                  <p:iterate type="lt" backwards="0">
                                    <p:tmAbs val="0"/>
                                  </p:iterate>
                                  <p:childTnLst>
                                    <p:set>
                                      <p:cBhvr>
                                        <p:cTn id="30" fill="hold"/>
                                        <p:tgtEl>
                                          <p:spTgt spid="131"/>
                                        </p:tgtEl>
                                        <p:attrNameLst>
                                          <p:attrName>style.visibility</p:attrName>
                                        </p:attrNameLst>
                                      </p:cBhvr>
                                      <p:to>
                                        <p:strVal val="visible"/>
                                      </p:to>
                                    </p:set>
                                    <p:animEffect filter="dissolve" transition="in">
                                      <p:cBhvr>
                                        <p:cTn id="31" dur="2000"/>
                                        <p:tgtEl>
                                          <p:spTgt spid="131"/>
                                        </p:tgtEl>
                                      </p:cBhvr>
                                    </p:animEffect>
                                  </p:childTnLst>
                                </p:cTn>
                              </p:par>
                            </p:childTnLst>
                          </p:cTn>
                        </p:par>
                        <p:par>
                          <p:cTn id="32" fill="hold">
                            <p:stCondLst>
                              <p:cond delay="14750"/>
                            </p:stCondLst>
                            <p:childTnLst>
                              <p:par>
                                <p:cTn id="33" presetClass="entr" nodeType="afterEffect" presetSubtype="16" presetID="23" grpId="7" fill="hold">
                                  <p:stCondLst>
                                    <p:cond delay="0"/>
                                  </p:stCondLst>
                                  <p:iterate type="el" backwards="0">
                                    <p:tmAbs val="0"/>
                                  </p:iterate>
                                  <p:childTnLst>
                                    <p:set>
                                      <p:cBhvr>
                                        <p:cTn id="34" fill="hold"/>
                                        <p:tgtEl>
                                          <p:spTgt spid="137"/>
                                        </p:tgtEl>
                                        <p:attrNameLst>
                                          <p:attrName>style.visibility</p:attrName>
                                        </p:attrNameLst>
                                      </p:cBhvr>
                                      <p:to>
                                        <p:strVal val="visible"/>
                                      </p:to>
                                    </p:set>
                                    <p:anim calcmode="lin" valueType="num">
                                      <p:cBhvr>
                                        <p:cTn id="35" dur="1000" fill="hold"/>
                                        <p:tgtEl>
                                          <p:spTgt spid="137"/>
                                        </p:tgtEl>
                                        <p:attrNameLst>
                                          <p:attrName>ppt_w</p:attrName>
                                        </p:attrNameLst>
                                      </p:cBhvr>
                                      <p:tavLst>
                                        <p:tav tm="0">
                                          <p:val>
                                            <p:fltVal val="0"/>
                                          </p:val>
                                        </p:tav>
                                        <p:tav tm="100000">
                                          <p:val>
                                            <p:strVal val="#ppt_w"/>
                                          </p:val>
                                        </p:tav>
                                      </p:tavLst>
                                    </p:anim>
                                    <p:anim calcmode="lin" valueType="num">
                                      <p:cBhvr>
                                        <p:cTn id="36" dur="1000" fill="hold"/>
                                        <p:tgtEl>
                                          <p:spTgt spid="137"/>
                                        </p:tgtEl>
                                        <p:attrNameLst>
                                          <p:attrName>ppt_h</p:attrName>
                                        </p:attrNameLst>
                                      </p:cBhvr>
                                      <p:tavLst>
                                        <p:tav tm="0">
                                          <p:val>
                                            <p:fltVal val="0"/>
                                          </p:val>
                                        </p:tav>
                                        <p:tav tm="100000">
                                          <p:val>
                                            <p:strVal val="#ppt_h"/>
                                          </p:val>
                                        </p:tav>
                                      </p:tavLst>
                                    </p:anim>
                                  </p:childTnLst>
                                </p:cTn>
                              </p:par>
                            </p:childTnLst>
                          </p:cTn>
                        </p:par>
                        <p:par>
                          <p:cTn id="37" fill="hold">
                            <p:stCondLst>
                              <p:cond delay="15750"/>
                            </p:stCondLst>
                            <p:childTnLst>
                              <p:par>
                                <p:cTn id="38" presetClass="entr" nodeType="afterEffect" presetSubtype="8" presetID="22" grpId="8" fill="hold">
                                  <p:stCondLst>
                                    <p:cond delay="0"/>
                                  </p:stCondLst>
                                  <p:iterate type="el" backwards="0">
                                    <p:tmAbs val="0"/>
                                  </p:iterate>
                                  <p:childTnLst>
                                    <p:set>
                                      <p:cBhvr>
                                        <p:cTn id="39" fill="hold"/>
                                        <p:tgtEl>
                                          <p:spTgt spid="129"/>
                                        </p:tgtEl>
                                        <p:attrNameLst>
                                          <p:attrName>style.visibility</p:attrName>
                                        </p:attrNameLst>
                                      </p:cBhvr>
                                      <p:to>
                                        <p:strVal val="visible"/>
                                      </p:to>
                                    </p:set>
                                    <p:animEffect filter="wipe(left)" transition="in">
                                      <p:cBhvr>
                                        <p:cTn id="40" dur="2000"/>
                                        <p:tgtEl>
                                          <p:spTgt spid="129"/>
                                        </p:tgtEl>
                                      </p:cBhvr>
                                    </p:animEffect>
                                  </p:childTnLst>
                                </p:cTn>
                              </p:par>
                            </p:childTnLst>
                          </p:cTn>
                        </p:par>
                        <p:par>
                          <p:cTn id="41" fill="hold">
                            <p:stCondLst>
                              <p:cond delay="17750"/>
                            </p:stCondLst>
                            <p:childTnLst>
                              <p:par>
                                <p:cTn id="42" presetClass="entr" nodeType="afterEffect" presetSubtype="2" presetID="22" grpId="9" fill="hold">
                                  <p:stCondLst>
                                    <p:cond delay="0"/>
                                  </p:stCondLst>
                                  <p:iterate type="el" backwards="0">
                                    <p:tmAbs val="0"/>
                                  </p:iterate>
                                  <p:childTnLst>
                                    <p:set>
                                      <p:cBhvr>
                                        <p:cTn id="43" fill="hold"/>
                                        <p:tgtEl>
                                          <p:spTgt spid="136"/>
                                        </p:tgtEl>
                                        <p:attrNameLst>
                                          <p:attrName>style.visibility</p:attrName>
                                        </p:attrNameLst>
                                      </p:cBhvr>
                                      <p:to>
                                        <p:strVal val="visible"/>
                                      </p:to>
                                    </p:set>
                                    <p:animEffect filter="wipe(right)" transition="in">
                                      <p:cBhvr>
                                        <p:cTn id="44" dur="2000"/>
                                        <p:tgtEl>
                                          <p:spTgt spid="136"/>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5" presetID="3" grpId="10" fill="hold">
                                  <p:stCondLst>
                                    <p:cond delay="0"/>
                                  </p:stCondLst>
                                  <p:iterate type="el" backwards="0">
                                    <p:tmAbs val="0"/>
                                  </p:iterate>
                                  <p:childTnLst>
                                    <p:set>
                                      <p:cBhvr>
                                        <p:cTn id="48" fill="hold"/>
                                        <p:tgtEl>
                                          <p:spTgt spid="139"/>
                                        </p:tgtEl>
                                        <p:attrNameLst>
                                          <p:attrName>style.visibility</p:attrName>
                                        </p:attrNameLst>
                                      </p:cBhvr>
                                      <p:to>
                                        <p:strVal val="visible"/>
                                      </p:to>
                                    </p:set>
                                    <p:animEffect filter="blinds(vertical)" transition="in">
                                      <p:cBhvr>
                                        <p:cTn id="49" dur="2750"/>
                                        <p:tgtEl>
                                          <p:spTgt spid="139"/>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5" presetID="3" grpId="11" fill="hold">
                                  <p:stCondLst>
                                    <p:cond delay="0"/>
                                  </p:stCondLst>
                                  <p:iterate type="el" backwards="0">
                                    <p:tmAbs val="0"/>
                                  </p:iterate>
                                  <p:childTnLst>
                                    <p:set>
                                      <p:cBhvr>
                                        <p:cTn id="53" fill="hold"/>
                                        <p:tgtEl>
                                          <p:spTgt spid="138"/>
                                        </p:tgtEl>
                                        <p:attrNameLst>
                                          <p:attrName>style.visibility</p:attrName>
                                        </p:attrNameLst>
                                      </p:cBhvr>
                                      <p:to>
                                        <p:strVal val="visible"/>
                                      </p:to>
                                    </p:set>
                                    <p:animEffect filter="blinds(vertical)" transition="in">
                                      <p:cBhvr>
                                        <p:cTn id="54" dur="275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7"/>
      <p:bldP build="whole" bldLvl="1" animBg="1" rev="0" advAuto="0" spid="135" grpId="4"/>
      <p:bldP build="whole" bldLvl="1" animBg="1" rev="0" advAuto="0" spid="130" grpId="1"/>
      <p:bldP build="whole" bldLvl="1" animBg="1" rev="0" advAuto="0" spid="136" grpId="9"/>
      <p:bldP build="whole" bldLvl="1" animBg="1" rev="0" advAuto="0" spid="138" grpId="11"/>
      <p:bldP build="whole" bldLvl="1" animBg="1" rev="0" advAuto="0" spid="132" grpId="5"/>
      <p:bldP build="whole" bldLvl="1" animBg="1" rev="0" advAuto="0" spid="131" grpId="6"/>
      <p:bldP build="whole" bldLvl="1" animBg="1" rev="0" advAuto="0" spid="139" grpId="10"/>
      <p:bldP build="whole" bldLvl="1" animBg="1" rev="0" advAuto="0" spid="134" grpId="2"/>
      <p:bldP build="whole" bldLvl="1" animBg="1" rev="0" advAuto="0" spid="133" grpId="3"/>
      <p:bldP build="whole" bldLvl="1" animBg="1" rev="0" advAuto="0" spid="129" grpId="8"/>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Sailboat-flow-filtered.jpeg"/>
          <p:cNvPicPr>
            <a:picLocks noChangeAspect="1"/>
          </p:cNvPicPr>
          <p:nvPr/>
        </p:nvPicPr>
        <p:blipFill>
          <a:blip r:embed="rId2">
            <a:extLst/>
          </a:blip>
          <a:stretch>
            <a:fillRect/>
          </a:stretch>
        </p:blipFill>
        <p:spPr>
          <a:xfrm>
            <a:off x="-1" y="1047750"/>
            <a:ext cx="13058776" cy="8705850"/>
          </a:xfrm>
          <a:prstGeom prst="rect">
            <a:avLst/>
          </a:prstGeom>
          <a:ln w="12700">
            <a:miter lim="400000"/>
          </a:ln>
        </p:spPr>
      </p:pic>
      <p:sp>
        <p:nvSpPr>
          <p:cNvPr id="144" name="Shape 144"/>
          <p:cNvSpPr/>
          <p:nvPr>
            <p:ph type="title"/>
          </p:nvPr>
        </p:nvSpPr>
        <p:spPr>
          <a:xfrm>
            <a:off x="101600" y="1104900"/>
            <a:ext cx="11912600" cy="990600"/>
          </a:xfrm>
          <a:prstGeom prst="rect">
            <a:avLst/>
          </a:prstGeom>
        </p:spPr>
        <p:txBody>
          <a:bodyPr/>
          <a:lstStyle/>
          <a:p>
            <a:pPr/>
            <a:r>
              <a:t>The Flow</a:t>
            </a:r>
          </a:p>
        </p:txBody>
      </p:sp>
      <p:sp>
        <p:nvSpPr>
          <p:cNvPr id="145" name="Shape 145"/>
          <p:cNvSpPr/>
          <p:nvPr/>
        </p:nvSpPr>
        <p:spPr>
          <a:xfrm>
            <a:off x="7219041" y="5030924"/>
            <a:ext cx="4053298" cy="32842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spcBef>
                <a:spcPts val="800"/>
              </a:spcBef>
              <a:defRPr sz="6000">
                <a:solidFill>
                  <a:srgbClr val="315B89"/>
                </a:solidFill>
                <a:effectLst>
                  <a:outerShdw sx="100000" sy="100000" kx="0" ky="0" algn="b" rotWithShape="0" blurRad="38100" dist="12700" dir="5400000">
                    <a:srgbClr val="000000">
                      <a:alpha val="50000"/>
                    </a:srgbClr>
                  </a:outerShdw>
                </a:effectLst>
              </a:defRPr>
            </a:pPr>
            <a:r>
              <a:t>A power</a:t>
            </a:r>
          </a:p>
          <a:p>
            <a:pPr algn="l">
              <a:lnSpc>
                <a:spcPct val="120000"/>
              </a:lnSpc>
              <a:spcBef>
                <a:spcPts val="800"/>
              </a:spcBef>
              <a:defRPr sz="6000">
                <a:solidFill>
                  <a:srgbClr val="315B89"/>
                </a:solidFill>
                <a:effectLst>
                  <a:outerShdw sx="100000" sy="100000" kx="0" ky="0" algn="b" rotWithShape="0" blurRad="38100" dist="12700" dir="5400000">
                    <a:srgbClr val="000000">
                      <a:alpha val="50000"/>
                    </a:srgbClr>
                  </a:outerShdw>
                </a:effectLst>
              </a:defRPr>
            </a:pPr>
            <a:r>
              <a:t>A direction</a:t>
            </a:r>
          </a:p>
          <a:p>
            <a:pPr algn="l">
              <a:lnSpc>
                <a:spcPct val="120000"/>
              </a:lnSpc>
              <a:spcBef>
                <a:spcPts val="800"/>
              </a:spcBef>
              <a:defRPr sz="6000">
                <a:solidFill>
                  <a:srgbClr val="315B89"/>
                </a:solidFill>
                <a:effectLst>
                  <a:outerShdw sx="100000" sy="100000" kx="0" ky="0" algn="b" rotWithShape="0" blurRad="38100" dist="12700" dir="5400000">
                    <a:srgbClr val="000000">
                      <a:alpha val="50000"/>
                    </a:srgbClr>
                  </a:outerShdw>
                </a:effectLst>
              </a:defRPr>
            </a:pPr>
            <a:r>
              <a:t>A force</a:t>
            </a:r>
          </a:p>
        </p:txBody>
      </p:sp>
      <p:sp>
        <p:nvSpPr>
          <p:cNvPr id="146" name="Shape 146"/>
          <p:cNvSpPr/>
          <p:nvPr/>
        </p:nvSpPr>
        <p:spPr>
          <a:xfrm>
            <a:off x="3771900" y="9017000"/>
            <a:ext cx="9194800" cy="711201"/>
          </a:xfrm>
          <a:prstGeom prst="rect">
            <a:avLst/>
          </a:prstGeom>
          <a:ln w="25400">
            <a:solidFill>
              <a:srgbClr val="000000"/>
            </a:solidFill>
            <a:miter lim="400000"/>
          </a:ln>
          <a:effectLst>
            <a:outerShdw sx="100000" sy="100000" kx="0" ky="0" algn="b" rotWithShape="0" blurRad="38100" dist="19283" dir="5400000">
              <a:srgbClr val="000000">
                <a:alpha val="73273"/>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4000"/>
            </a:lvl1pPr>
          </a:lstStyle>
          <a:p>
            <a:pPr/>
            <a:r>
              <a:t>God’s life-giving spiritual presence</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lt" backwards="0">
                                    <p:tmAbs val="0"/>
                                  </p:iterate>
                                  <p:childTnLst>
                                    <p:set>
                                      <p:cBhvr>
                                        <p:cTn id="6" fill="hold"/>
                                        <p:tgtEl>
                                          <p:spTgt spid="145"/>
                                        </p:tgtEl>
                                        <p:attrNameLst>
                                          <p:attrName>style.visibility</p:attrName>
                                        </p:attrNameLst>
                                      </p:cBhvr>
                                      <p:to>
                                        <p:strVal val="visible"/>
                                      </p:to>
                                    </p:set>
                                    <p:animEffect filter="dissolve" transition="in">
                                      <p:cBhvr>
                                        <p:cTn id="7" dur="2000"/>
                                        <p:tgtEl>
                                          <p:spTgt spid="145"/>
                                        </p:tgtEl>
                                      </p:cBhvr>
                                    </p:animEffect>
                                  </p:childTnLst>
                                </p:cTn>
                              </p:par>
                            </p:childTnLst>
                          </p:cTn>
                        </p:par>
                        <p:par>
                          <p:cTn id="8" fill="hold">
                            <p:stCondLst>
                              <p:cond delay="2000"/>
                            </p:stCondLst>
                            <p:childTnLst>
                              <p:par>
                                <p:cTn id="9" presetClass="entr" nodeType="afterEffect" presetSubtype="32" presetID="23" grpId="2" fill="hold">
                                  <p:stCondLst>
                                    <p:cond delay="500"/>
                                  </p:stCondLst>
                                  <p:iterate type="lt" backwards="0">
                                    <p:tmAbs val="0"/>
                                  </p:iterate>
                                  <p:childTnLst>
                                    <p:set>
                                      <p:cBhvr>
                                        <p:cTn id="10" fill="hold"/>
                                        <p:tgtEl>
                                          <p:spTgt spid="146"/>
                                        </p:tgtEl>
                                        <p:attrNameLst>
                                          <p:attrName>style.visibility</p:attrName>
                                        </p:attrNameLst>
                                      </p:cBhvr>
                                      <p:to>
                                        <p:strVal val="visible"/>
                                      </p:to>
                                    </p:set>
                                    <p:anim calcmode="lin" valueType="num">
                                      <p:cBhvr>
                                        <p:cTn id="11" dur="1000" fill="hold"/>
                                        <p:tgtEl>
                                          <p:spTgt spid="146"/>
                                        </p:tgtEl>
                                        <p:attrNameLst>
                                          <p:attrName>ppt_w</p:attrName>
                                        </p:attrNameLst>
                                      </p:cBhvr>
                                      <p:tavLst>
                                        <p:tav tm="0">
                                          <p:val>
                                            <p:strVal val="4*#ppt_w"/>
                                          </p:val>
                                        </p:tav>
                                        <p:tav tm="100000">
                                          <p:val>
                                            <p:strVal val="#ppt_w"/>
                                          </p:val>
                                        </p:tav>
                                      </p:tavLst>
                                    </p:anim>
                                    <p:anim calcmode="lin" valueType="num">
                                      <p:cBhvr>
                                        <p:cTn id="12" dur="1000" fill="hold"/>
                                        <p:tgtEl>
                                          <p:spTgt spid="1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P build="whole" bldLvl="1" animBg="1" rev="0" advAuto="0" spid="146"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river-side1.png"/>
          <p:cNvPicPr>
            <a:picLocks noChangeAspect="0"/>
          </p:cNvPicPr>
          <p:nvPr/>
        </p:nvPicPr>
        <p:blipFill>
          <a:blip r:embed="rId3">
            <a:alphaModFix amt="22427"/>
            <a:extLst/>
          </a:blip>
          <a:srcRect l="0" t="437" r="19333" b="75715"/>
          <a:stretch>
            <a:fillRect/>
          </a:stretch>
        </p:blipFill>
        <p:spPr>
          <a:xfrm flipH="1" rot="681943">
            <a:off x="498361" y="-395836"/>
            <a:ext cx="16866763" cy="10860884"/>
          </a:xfrm>
          <a:prstGeom prst="rect">
            <a:avLst/>
          </a:prstGeom>
          <a:ln w="12700">
            <a:miter lim="400000"/>
          </a:ln>
        </p:spPr>
      </p:pic>
      <p:pic>
        <p:nvPicPr>
          <p:cNvPr id="149" name="river-side1.png"/>
          <p:cNvPicPr>
            <a:picLocks noChangeAspect="0"/>
          </p:cNvPicPr>
          <p:nvPr/>
        </p:nvPicPr>
        <p:blipFill>
          <a:blip r:embed="rId3">
            <a:extLst/>
          </a:blip>
          <a:srcRect l="21892" t="0" r="0" b="0"/>
          <a:stretch>
            <a:fillRect/>
          </a:stretch>
        </p:blipFill>
        <p:spPr>
          <a:xfrm flipH="1" rot="10800000">
            <a:off x="-1" y="-6154"/>
            <a:ext cx="5575508" cy="9766104"/>
          </a:xfrm>
          <a:prstGeom prst="rect">
            <a:avLst/>
          </a:prstGeom>
          <a:ln w="12700">
            <a:miter lim="400000"/>
          </a:ln>
        </p:spPr>
      </p:pic>
      <p:sp>
        <p:nvSpPr>
          <p:cNvPr id="150" name="Shape 150"/>
          <p:cNvSpPr/>
          <p:nvPr/>
        </p:nvSpPr>
        <p:spPr>
          <a:xfrm>
            <a:off x="1928736" y="1231844"/>
            <a:ext cx="9147328" cy="17108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1" sz="4500">
                <a:latin typeface="+mj-lt"/>
                <a:ea typeface="+mj-ea"/>
                <a:cs typeface="+mj-cs"/>
                <a:sym typeface="Helvetica"/>
              </a:defRPr>
            </a:pPr>
            <a:r>
              <a:t>Missions </a:t>
            </a:r>
            <a:br/>
            <a:r>
              <a:t>(the outward expansion)</a:t>
            </a:r>
          </a:p>
        </p:txBody>
      </p:sp>
      <p:sp>
        <p:nvSpPr>
          <p:cNvPr id="151" name="Shape 151"/>
          <p:cNvSpPr/>
          <p:nvPr/>
        </p:nvSpPr>
        <p:spPr>
          <a:xfrm flipV="1">
            <a:off x="6502400" y="3485366"/>
            <a:ext cx="1" cy="5852953"/>
          </a:xfrm>
          <a:prstGeom prst="line">
            <a:avLst/>
          </a:prstGeom>
          <a:ln w="317500">
            <a:solidFill>
              <a:srgbClr val="A6AAA9"/>
            </a:solidFill>
            <a:miter lim="400000"/>
            <a:tailEnd type="triangle"/>
          </a:ln>
          <a:effectLst>
            <a:outerShdw sx="100000" sy="100000" kx="0" ky="0" algn="b" rotWithShape="0" blurRad="38100" dist="19283" dir="5400000">
              <a:srgbClr val="000000">
                <a:alpha val="73273"/>
              </a:srgbClr>
            </a:outerShdw>
          </a:effectLst>
        </p:spPr>
        <p:txBody>
          <a:bodyPr lIns="50800" tIns="50800" rIns="50800" bIns="50800" anchor="ctr"/>
          <a:lstStyle/>
          <a:p>
            <a:pPr>
              <a:defRPr sz="4000">
                <a:solidFill>
                  <a:srgbClr val="FFFFFF"/>
                </a:solidFill>
                <a:effectLst>
                  <a:outerShdw sx="100000" sy="100000" kx="0" ky="0" algn="b" rotWithShape="0" blurRad="38100" dist="12700" dir="5400000">
                    <a:srgbClr val="000000">
                      <a:alpha val="50000"/>
                    </a:srgbClr>
                  </a:outerShdw>
                </a:effectLst>
              </a:defRPr>
            </a:pPr>
          </a:p>
        </p:txBody>
      </p:sp>
      <p:sp>
        <p:nvSpPr>
          <p:cNvPr id="152" name="Shape 152"/>
          <p:cNvSpPr/>
          <p:nvPr/>
        </p:nvSpPr>
        <p:spPr>
          <a:xfrm>
            <a:off x="3143241" y="5034585"/>
            <a:ext cx="6718318" cy="27545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1" sz="4500">
                <a:latin typeface="+mj-lt"/>
                <a:ea typeface="+mj-ea"/>
                <a:cs typeface="+mj-cs"/>
                <a:sym typeface="Helvetica"/>
              </a:defRPr>
            </a:pPr>
            <a:r>
              <a:t>Spiritual life </a:t>
            </a:r>
            <a:br/>
            <a:r>
              <a:t>(the inner transformation)</a:t>
            </a:r>
          </a:p>
        </p:txBody>
      </p:sp>
      <p:pic>
        <p:nvPicPr>
          <p:cNvPr id="153" name="river-side1.png"/>
          <p:cNvPicPr>
            <a:picLocks noChangeAspect="0"/>
          </p:cNvPicPr>
          <p:nvPr/>
        </p:nvPicPr>
        <p:blipFill>
          <a:blip r:embed="rId3">
            <a:extLst/>
          </a:blip>
          <a:srcRect l="27773" t="0" r="0" b="0"/>
          <a:stretch>
            <a:fillRect/>
          </a:stretch>
        </p:blipFill>
        <p:spPr>
          <a:xfrm rot="10800000">
            <a:off x="7429569" y="59"/>
            <a:ext cx="5564618" cy="975989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1000" fill="hold"/>
                                        <p:tgtEl>
                                          <p:spTgt spid="150"/>
                                        </p:tgtEl>
                                        <p:attrNameLst>
                                          <p:attrName>ppt_w</p:attrName>
                                        </p:attrNameLst>
                                      </p:cBhvr>
                                      <p:tavLst>
                                        <p:tav tm="0">
                                          <p:val>
                                            <p:strVal val="4*#ppt_w"/>
                                          </p:val>
                                        </p:tav>
                                        <p:tav tm="100000">
                                          <p:val>
                                            <p:strVal val="#ppt_w"/>
                                          </p:val>
                                        </p:tav>
                                      </p:tavLst>
                                    </p:anim>
                                    <p:anim calcmode="lin" valueType="num">
                                      <p:cBhvr>
                                        <p:cTn id="8" dur="1000" fill="hold"/>
                                        <p:tgtEl>
                                          <p:spTgt spid="150"/>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Subtype="4" presetID="22" grpId="2" fill="hold">
                                  <p:stCondLst>
                                    <p:cond delay="300"/>
                                  </p:stCondLst>
                                  <p:iterate type="el" backwards="0">
                                    <p:tmAbs val="0"/>
                                  </p:iterate>
                                  <p:childTnLst>
                                    <p:set>
                                      <p:cBhvr>
                                        <p:cTn id="11" fill="hold"/>
                                        <p:tgtEl>
                                          <p:spTgt spid="151"/>
                                        </p:tgtEl>
                                        <p:attrNameLst>
                                          <p:attrName>style.visibility</p:attrName>
                                        </p:attrNameLst>
                                      </p:cBhvr>
                                      <p:to>
                                        <p:strVal val="visible"/>
                                      </p:to>
                                    </p:set>
                                    <p:animEffect filter="wipe(down)" transition="in">
                                      <p:cBhvr>
                                        <p:cTn id="12" dur="2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52"/>
                                        </p:tgtEl>
                                        <p:attrNameLst>
                                          <p:attrName>style.visibility</p:attrName>
                                        </p:attrNameLst>
                                      </p:cBhvr>
                                      <p:to>
                                        <p:strVal val="visible"/>
                                      </p:to>
                                    </p:set>
                                    <p:animEffect filter="wipe(left)" transition="in">
                                      <p:cBhvr>
                                        <p:cTn id="17" dur="2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2"/>
      <p:bldP build="whole" bldLvl="1" animBg="1" rev="0" advAuto="0" spid="152" grpId="3"/>
      <p:bldP build="whole" bldLvl="1" animBg="1" rev="0" advAuto="0" spid="15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tree.jpg"/>
          <p:cNvPicPr>
            <a:picLocks noChangeAspect="1"/>
          </p:cNvPicPr>
          <p:nvPr/>
        </p:nvPicPr>
        <p:blipFill>
          <a:blip r:embed="rId3">
            <a:extLst/>
          </a:blip>
          <a:srcRect l="0" t="0" r="11971" b="7199"/>
          <a:stretch>
            <a:fillRect/>
          </a:stretch>
        </p:blipFill>
        <p:spPr>
          <a:xfrm>
            <a:off x="0" y="-528638"/>
            <a:ext cx="13004801" cy="10282314"/>
          </a:xfrm>
          <a:prstGeom prst="rect">
            <a:avLst/>
          </a:prstGeom>
          <a:ln w="12700">
            <a:miter lim="400000"/>
          </a:ln>
        </p:spPr>
      </p:pic>
      <p:pic>
        <p:nvPicPr>
          <p:cNvPr id="158" name="Maple_Seed.gif"/>
          <p:cNvPicPr>
            <a:picLocks noChangeAspect="1"/>
          </p:cNvPicPr>
          <p:nvPr/>
        </p:nvPicPr>
        <p:blipFill>
          <a:blip r:embed="rId4">
            <a:extLst/>
          </a:blip>
          <a:srcRect l="4158" t="2535" r="2199" b="1460"/>
          <a:stretch>
            <a:fillRect/>
          </a:stretch>
        </p:blipFill>
        <p:spPr>
          <a:xfrm rot="4151310">
            <a:off x="2818903" y="1217600"/>
            <a:ext cx="3199064" cy="7527882"/>
          </a:xfrm>
          <a:custGeom>
            <a:avLst/>
            <a:gdLst/>
            <a:ahLst/>
            <a:cxnLst>
              <a:cxn ang="0">
                <a:pos x="wd2" y="hd2"/>
              </a:cxn>
              <a:cxn ang="5400000">
                <a:pos x="wd2" y="hd2"/>
              </a:cxn>
              <a:cxn ang="10800000">
                <a:pos x="wd2" y="hd2"/>
              </a:cxn>
              <a:cxn ang="16200000">
                <a:pos x="wd2" y="hd2"/>
              </a:cxn>
            </a:cxnLst>
            <a:rect l="0" t="0" r="r" b="b"/>
            <a:pathLst>
              <a:path w="21448" h="21558" fill="norm" stroke="1" extrusionOk="0">
                <a:moveTo>
                  <a:pt x="0" y="0"/>
                </a:moveTo>
                <a:lnTo>
                  <a:pt x="77" y="426"/>
                </a:lnTo>
                <a:cubicBezTo>
                  <a:pt x="219" y="1191"/>
                  <a:pt x="261" y="2636"/>
                  <a:pt x="141" y="2667"/>
                </a:cubicBezTo>
                <a:cubicBezTo>
                  <a:pt x="-124" y="2737"/>
                  <a:pt x="141" y="3678"/>
                  <a:pt x="524" y="4028"/>
                </a:cubicBezTo>
                <a:cubicBezTo>
                  <a:pt x="614" y="4110"/>
                  <a:pt x="686" y="4236"/>
                  <a:pt x="684" y="4307"/>
                </a:cubicBezTo>
                <a:cubicBezTo>
                  <a:pt x="682" y="4379"/>
                  <a:pt x="702" y="4606"/>
                  <a:pt x="729" y="4811"/>
                </a:cubicBezTo>
                <a:cubicBezTo>
                  <a:pt x="757" y="5016"/>
                  <a:pt x="813" y="5467"/>
                  <a:pt x="852" y="5813"/>
                </a:cubicBezTo>
                <a:cubicBezTo>
                  <a:pt x="924" y="6461"/>
                  <a:pt x="1278" y="7520"/>
                  <a:pt x="1522" y="7816"/>
                </a:cubicBezTo>
                <a:cubicBezTo>
                  <a:pt x="1554" y="7854"/>
                  <a:pt x="1592" y="7949"/>
                  <a:pt x="1605" y="8026"/>
                </a:cubicBezTo>
                <a:cubicBezTo>
                  <a:pt x="1618" y="8103"/>
                  <a:pt x="1689" y="8365"/>
                  <a:pt x="1762" y="8608"/>
                </a:cubicBezTo>
                <a:cubicBezTo>
                  <a:pt x="1835" y="8852"/>
                  <a:pt x="1945" y="9218"/>
                  <a:pt x="2007" y="9423"/>
                </a:cubicBezTo>
                <a:cubicBezTo>
                  <a:pt x="2290" y="10373"/>
                  <a:pt x="2437" y="10784"/>
                  <a:pt x="2531" y="10891"/>
                </a:cubicBezTo>
                <a:cubicBezTo>
                  <a:pt x="2680" y="11063"/>
                  <a:pt x="3059" y="11981"/>
                  <a:pt x="3143" y="12374"/>
                </a:cubicBezTo>
                <a:cubicBezTo>
                  <a:pt x="3198" y="12632"/>
                  <a:pt x="3271" y="12735"/>
                  <a:pt x="3443" y="12804"/>
                </a:cubicBezTo>
                <a:cubicBezTo>
                  <a:pt x="3620" y="12874"/>
                  <a:pt x="3643" y="12908"/>
                  <a:pt x="3542" y="12951"/>
                </a:cubicBezTo>
                <a:cubicBezTo>
                  <a:pt x="3300" y="13054"/>
                  <a:pt x="3458" y="13638"/>
                  <a:pt x="3933" y="14385"/>
                </a:cubicBezTo>
                <a:cubicBezTo>
                  <a:pt x="4191" y="14791"/>
                  <a:pt x="4521" y="15473"/>
                  <a:pt x="4542" y="15648"/>
                </a:cubicBezTo>
                <a:cubicBezTo>
                  <a:pt x="4550" y="15714"/>
                  <a:pt x="4608" y="15798"/>
                  <a:pt x="4673" y="15834"/>
                </a:cubicBezTo>
                <a:cubicBezTo>
                  <a:pt x="4856" y="15936"/>
                  <a:pt x="5154" y="16232"/>
                  <a:pt x="5154" y="16312"/>
                </a:cubicBezTo>
                <a:cubicBezTo>
                  <a:pt x="5154" y="16351"/>
                  <a:pt x="5204" y="16396"/>
                  <a:pt x="5264" y="16412"/>
                </a:cubicBezTo>
                <a:cubicBezTo>
                  <a:pt x="5323" y="16427"/>
                  <a:pt x="5375" y="16518"/>
                  <a:pt x="5375" y="16613"/>
                </a:cubicBezTo>
                <a:cubicBezTo>
                  <a:pt x="5376" y="16707"/>
                  <a:pt x="5445" y="16841"/>
                  <a:pt x="5530" y="16911"/>
                </a:cubicBezTo>
                <a:cubicBezTo>
                  <a:pt x="5614" y="16980"/>
                  <a:pt x="5739" y="17150"/>
                  <a:pt x="5806" y="17288"/>
                </a:cubicBezTo>
                <a:cubicBezTo>
                  <a:pt x="5891" y="17461"/>
                  <a:pt x="6027" y="17580"/>
                  <a:pt x="6251" y="17671"/>
                </a:cubicBezTo>
                <a:cubicBezTo>
                  <a:pt x="6428" y="17744"/>
                  <a:pt x="6573" y="17828"/>
                  <a:pt x="6573" y="17858"/>
                </a:cubicBezTo>
                <a:cubicBezTo>
                  <a:pt x="6573" y="17924"/>
                  <a:pt x="7408" y="18617"/>
                  <a:pt x="7608" y="18718"/>
                </a:cubicBezTo>
                <a:cubicBezTo>
                  <a:pt x="7684" y="18756"/>
                  <a:pt x="7829" y="18857"/>
                  <a:pt x="7930" y="18943"/>
                </a:cubicBezTo>
                <a:cubicBezTo>
                  <a:pt x="8390" y="19331"/>
                  <a:pt x="10016" y="20103"/>
                  <a:pt x="10676" y="20246"/>
                </a:cubicBezTo>
                <a:cubicBezTo>
                  <a:pt x="10923" y="20300"/>
                  <a:pt x="11266" y="20395"/>
                  <a:pt x="11439" y="20457"/>
                </a:cubicBezTo>
                <a:cubicBezTo>
                  <a:pt x="11612" y="20519"/>
                  <a:pt x="12146" y="20658"/>
                  <a:pt x="12626" y="20767"/>
                </a:cubicBezTo>
                <a:cubicBezTo>
                  <a:pt x="13106" y="20875"/>
                  <a:pt x="13658" y="21014"/>
                  <a:pt x="13853" y="21077"/>
                </a:cubicBezTo>
                <a:cubicBezTo>
                  <a:pt x="14048" y="21140"/>
                  <a:pt x="14209" y="21179"/>
                  <a:pt x="14209" y="21165"/>
                </a:cubicBezTo>
                <a:cubicBezTo>
                  <a:pt x="14209" y="21150"/>
                  <a:pt x="14357" y="21170"/>
                  <a:pt x="14537" y="21210"/>
                </a:cubicBezTo>
                <a:cubicBezTo>
                  <a:pt x="14717" y="21250"/>
                  <a:pt x="14864" y="21269"/>
                  <a:pt x="14864" y="21252"/>
                </a:cubicBezTo>
                <a:cubicBezTo>
                  <a:pt x="14864" y="21236"/>
                  <a:pt x="14936" y="21249"/>
                  <a:pt x="15026" y="21281"/>
                </a:cubicBezTo>
                <a:cubicBezTo>
                  <a:pt x="15116" y="21312"/>
                  <a:pt x="15191" y="21322"/>
                  <a:pt x="15191" y="21303"/>
                </a:cubicBezTo>
                <a:cubicBezTo>
                  <a:pt x="15191" y="21284"/>
                  <a:pt x="15311" y="21304"/>
                  <a:pt x="15460" y="21345"/>
                </a:cubicBezTo>
                <a:cubicBezTo>
                  <a:pt x="15609" y="21387"/>
                  <a:pt x="15866" y="21425"/>
                  <a:pt x="16032" y="21431"/>
                </a:cubicBezTo>
                <a:cubicBezTo>
                  <a:pt x="16198" y="21436"/>
                  <a:pt x="16457" y="21467"/>
                  <a:pt x="16607" y="21500"/>
                </a:cubicBezTo>
                <a:cubicBezTo>
                  <a:pt x="17065" y="21600"/>
                  <a:pt x="17755" y="21570"/>
                  <a:pt x="18656" y="21411"/>
                </a:cubicBezTo>
                <a:cubicBezTo>
                  <a:pt x="19788" y="21212"/>
                  <a:pt x="20227" y="21058"/>
                  <a:pt x="20588" y="20734"/>
                </a:cubicBezTo>
                <a:cubicBezTo>
                  <a:pt x="20752" y="20586"/>
                  <a:pt x="20936" y="20425"/>
                  <a:pt x="20995" y="20377"/>
                </a:cubicBezTo>
                <a:cubicBezTo>
                  <a:pt x="21090" y="20299"/>
                  <a:pt x="21188" y="20079"/>
                  <a:pt x="21367" y="19556"/>
                </a:cubicBezTo>
                <a:cubicBezTo>
                  <a:pt x="21472" y="19251"/>
                  <a:pt x="21476" y="19114"/>
                  <a:pt x="21378" y="18997"/>
                </a:cubicBezTo>
                <a:cubicBezTo>
                  <a:pt x="21217" y="18806"/>
                  <a:pt x="21172" y="18707"/>
                  <a:pt x="21133" y="18438"/>
                </a:cubicBezTo>
                <a:cubicBezTo>
                  <a:pt x="21095" y="18177"/>
                  <a:pt x="21018" y="17976"/>
                  <a:pt x="20891" y="17810"/>
                </a:cubicBezTo>
                <a:cubicBezTo>
                  <a:pt x="20810" y="17704"/>
                  <a:pt x="20754" y="17607"/>
                  <a:pt x="20707" y="17506"/>
                </a:cubicBezTo>
                <a:cubicBezTo>
                  <a:pt x="20690" y="17468"/>
                  <a:pt x="20644" y="17405"/>
                  <a:pt x="20609" y="17366"/>
                </a:cubicBezTo>
                <a:cubicBezTo>
                  <a:pt x="20498" y="17246"/>
                  <a:pt x="20287" y="16882"/>
                  <a:pt x="20271" y="16784"/>
                </a:cubicBezTo>
                <a:cubicBezTo>
                  <a:pt x="20262" y="16733"/>
                  <a:pt x="20226" y="16670"/>
                  <a:pt x="20188" y="16645"/>
                </a:cubicBezTo>
                <a:cubicBezTo>
                  <a:pt x="20151" y="16619"/>
                  <a:pt x="20083" y="16493"/>
                  <a:pt x="20039" y="16365"/>
                </a:cubicBezTo>
                <a:cubicBezTo>
                  <a:pt x="19996" y="16237"/>
                  <a:pt x="19927" y="16111"/>
                  <a:pt x="19885" y="16085"/>
                </a:cubicBezTo>
                <a:cubicBezTo>
                  <a:pt x="19843" y="16060"/>
                  <a:pt x="19744" y="15913"/>
                  <a:pt x="19667" y="15759"/>
                </a:cubicBezTo>
                <a:cubicBezTo>
                  <a:pt x="19590" y="15606"/>
                  <a:pt x="19413" y="15292"/>
                  <a:pt x="19273" y="15064"/>
                </a:cubicBezTo>
                <a:cubicBezTo>
                  <a:pt x="19133" y="14835"/>
                  <a:pt x="19046" y="14630"/>
                  <a:pt x="19079" y="14607"/>
                </a:cubicBezTo>
                <a:cubicBezTo>
                  <a:pt x="19112" y="14584"/>
                  <a:pt x="19065" y="14531"/>
                  <a:pt x="18975" y="14487"/>
                </a:cubicBezTo>
                <a:cubicBezTo>
                  <a:pt x="18885" y="14444"/>
                  <a:pt x="18656" y="14209"/>
                  <a:pt x="18464" y="13966"/>
                </a:cubicBezTo>
                <a:cubicBezTo>
                  <a:pt x="17922" y="13276"/>
                  <a:pt x="17590" y="12891"/>
                  <a:pt x="17323" y="12638"/>
                </a:cubicBezTo>
                <a:cubicBezTo>
                  <a:pt x="17187" y="12510"/>
                  <a:pt x="16865" y="12175"/>
                  <a:pt x="16607" y="11893"/>
                </a:cubicBezTo>
                <a:cubicBezTo>
                  <a:pt x="16026" y="11259"/>
                  <a:pt x="15755" y="10996"/>
                  <a:pt x="15072" y="10397"/>
                </a:cubicBezTo>
                <a:cubicBezTo>
                  <a:pt x="14776" y="10138"/>
                  <a:pt x="14537" y="9913"/>
                  <a:pt x="14537" y="9896"/>
                </a:cubicBezTo>
                <a:cubicBezTo>
                  <a:pt x="14537" y="9879"/>
                  <a:pt x="14423" y="9786"/>
                  <a:pt x="14284" y="9690"/>
                </a:cubicBezTo>
                <a:cubicBezTo>
                  <a:pt x="14145" y="9595"/>
                  <a:pt x="13967" y="9443"/>
                  <a:pt x="13887" y="9354"/>
                </a:cubicBezTo>
                <a:cubicBezTo>
                  <a:pt x="13808" y="9264"/>
                  <a:pt x="13591" y="9054"/>
                  <a:pt x="13406" y="8888"/>
                </a:cubicBezTo>
                <a:cubicBezTo>
                  <a:pt x="13221" y="8721"/>
                  <a:pt x="13068" y="8562"/>
                  <a:pt x="13065" y="8533"/>
                </a:cubicBezTo>
                <a:cubicBezTo>
                  <a:pt x="13063" y="8505"/>
                  <a:pt x="13010" y="8452"/>
                  <a:pt x="12948" y="8416"/>
                </a:cubicBezTo>
                <a:cubicBezTo>
                  <a:pt x="12886" y="8381"/>
                  <a:pt x="12719" y="8227"/>
                  <a:pt x="12578" y="8073"/>
                </a:cubicBezTo>
                <a:cubicBezTo>
                  <a:pt x="12437" y="7919"/>
                  <a:pt x="12249" y="7758"/>
                  <a:pt x="12161" y="7714"/>
                </a:cubicBezTo>
                <a:cubicBezTo>
                  <a:pt x="12072" y="7670"/>
                  <a:pt x="12028" y="7602"/>
                  <a:pt x="12062" y="7565"/>
                </a:cubicBezTo>
                <a:cubicBezTo>
                  <a:pt x="12096" y="7527"/>
                  <a:pt x="12057" y="7474"/>
                  <a:pt x="11977" y="7445"/>
                </a:cubicBezTo>
                <a:cubicBezTo>
                  <a:pt x="11897" y="7417"/>
                  <a:pt x="11769" y="7327"/>
                  <a:pt x="11692" y="7244"/>
                </a:cubicBezTo>
                <a:cubicBezTo>
                  <a:pt x="11442" y="6976"/>
                  <a:pt x="10594" y="6122"/>
                  <a:pt x="10364" y="5907"/>
                </a:cubicBezTo>
                <a:cubicBezTo>
                  <a:pt x="10241" y="5791"/>
                  <a:pt x="10102" y="5633"/>
                  <a:pt x="10056" y="5557"/>
                </a:cubicBezTo>
                <a:cubicBezTo>
                  <a:pt x="10010" y="5480"/>
                  <a:pt x="9875" y="5302"/>
                  <a:pt x="9758" y="5161"/>
                </a:cubicBezTo>
                <a:cubicBezTo>
                  <a:pt x="9640" y="5020"/>
                  <a:pt x="9341" y="4636"/>
                  <a:pt x="9090" y="4306"/>
                </a:cubicBezTo>
                <a:cubicBezTo>
                  <a:pt x="8646" y="3724"/>
                  <a:pt x="8370" y="3439"/>
                  <a:pt x="7600" y="2760"/>
                </a:cubicBezTo>
                <a:cubicBezTo>
                  <a:pt x="7395" y="2579"/>
                  <a:pt x="7227" y="2409"/>
                  <a:pt x="7227" y="2383"/>
                </a:cubicBezTo>
                <a:cubicBezTo>
                  <a:pt x="7227" y="2358"/>
                  <a:pt x="7080" y="2276"/>
                  <a:pt x="6900" y="2203"/>
                </a:cubicBezTo>
                <a:cubicBezTo>
                  <a:pt x="6720" y="2129"/>
                  <a:pt x="6573" y="2051"/>
                  <a:pt x="6573" y="2029"/>
                </a:cubicBezTo>
                <a:cubicBezTo>
                  <a:pt x="6573" y="1938"/>
                  <a:pt x="5274" y="1300"/>
                  <a:pt x="5069" y="1291"/>
                </a:cubicBezTo>
                <a:cubicBezTo>
                  <a:pt x="4663" y="1273"/>
                  <a:pt x="4420" y="1234"/>
                  <a:pt x="4282" y="1166"/>
                </a:cubicBezTo>
                <a:cubicBezTo>
                  <a:pt x="3728" y="893"/>
                  <a:pt x="725" y="16"/>
                  <a:pt x="314" y="7"/>
                </a:cubicBezTo>
                <a:lnTo>
                  <a:pt x="0" y="0"/>
                </a:lnTo>
                <a:close/>
              </a:path>
            </a:pathLst>
          </a:custGeom>
          <a:ln w="12700">
            <a:miter lim="400000"/>
          </a:ln>
        </p:spPr>
      </p:pic>
      <p:sp>
        <p:nvSpPr>
          <p:cNvPr id="159" name="Shape 159"/>
          <p:cNvSpPr/>
          <p:nvPr>
            <p:ph type="title"/>
          </p:nvPr>
        </p:nvSpPr>
        <p:spPr>
          <a:xfrm>
            <a:off x="469451" y="423425"/>
            <a:ext cx="10464801" cy="1562101"/>
          </a:xfrm>
          <a:prstGeom prst="rect">
            <a:avLst/>
          </a:prstGeom>
          <a:effectLst>
            <a:outerShdw sx="100000" sy="100000" kx="0" ky="0" algn="b" rotWithShape="0" blurRad="127000" dist="76200" dir="2700000">
              <a:srgbClr val="000000">
                <a:alpha val="75000"/>
              </a:srgbClr>
            </a:outerShdw>
          </a:effectLst>
        </p:spPr>
        <p:txBody>
          <a:bodyPr/>
          <a:lstStyle>
            <a:lvl1pPr>
              <a:defRPr sz="4800">
                <a:solidFill>
                  <a:srgbClr val="FFFFFF"/>
                </a:solidFill>
              </a:defRPr>
            </a:lvl1pPr>
          </a:lstStyle>
          <a:p>
            <a:pPr/>
            <a:r>
              <a:t>The Potential of a Seed</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58"/>
                                        </p:tgtEl>
                                        <p:attrNameLst>
                                          <p:attrName>style.visibility</p:attrName>
                                        </p:attrNameLst>
                                      </p:cBhvr>
                                      <p:to>
                                        <p:strVal val="visible"/>
                                      </p:to>
                                    </p:set>
                                    <p:anim calcmode="lin" valueType="num">
                                      <p:cBhvr>
                                        <p:cTn id="7" dur="7000" fill="hold"/>
                                        <p:tgtEl>
                                          <p:spTgt spid="158"/>
                                        </p:tgtEl>
                                        <p:attrNameLst>
                                          <p:attrName>ppt_w</p:attrName>
                                        </p:attrNameLst>
                                      </p:cBhvr>
                                      <p:tavLst>
                                        <p:tav tm="0">
                                          <p:val>
                                            <p:fltVal val="0"/>
                                          </p:val>
                                        </p:tav>
                                        <p:tav tm="100000">
                                          <p:val>
                                            <p:strVal val="#ppt_w"/>
                                          </p:val>
                                        </p:tav>
                                      </p:tavLst>
                                    </p:anim>
                                    <p:anim calcmode="lin" valueType="num">
                                      <p:cBhvr>
                                        <p:cTn id="8" dur="7000" fill="hold"/>
                                        <p:tgtEl>
                                          <p:spTgt spid="1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nvSpPr>
        <p:spPr>
          <a:xfrm>
            <a:off x="5821420" y="2306685"/>
            <a:ext cx="3175001" cy="698501"/>
          </a:xfrm>
          <a:prstGeom prst="rect">
            <a:avLst/>
          </a:prstGeom>
          <a:solidFill>
            <a:srgbClr val="FCFC96"/>
          </a:solidFill>
          <a:ln w="12700">
            <a:miter lim="400000"/>
          </a:ln>
        </p:spPr>
        <p:txBody>
          <a:bodyPr lIns="50800" tIns="50800" rIns="50800" bIns="50800" anchor="ctr"/>
          <a:lstStyle/>
          <a:p>
            <a:pPr>
              <a:lnSpc>
                <a:spcPts val="4800"/>
              </a:lnSpc>
              <a:tabLst>
                <a:tab pos="1066800" algn="l"/>
              </a:tabLst>
              <a:defRPr sz="4000">
                <a:effectLst>
                  <a:outerShdw sx="100000" sy="100000" kx="0" ky="0" algn="b" rotWithShape="0" blurRad="38100" dist="12700" dir="5400000">
                    <a:srgbClr val="000000">
                      <a:alpha val="50000"/>
                    </a:srgbClr>
                  </a:outerShdw>
                </a:effectLst>
              </a:defRPr>
            </a:pPr>
          </a:p>
        </p:txBody>
      </p:sp>
      <p:sp>
        <p:nvSpPr>
          <p:cNvPr id="164" name="Shape 164"/>
          <p:cNvSpPr/>
          <p:nvPr/>
        </p:nvSpPr>
        <p:spPr>
          <a:xfrm>
            <a:off x="0" y="1871946"/>
            <a:ext cx="12357100" cy="657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34035" algn="just">
              <a:lnSpc>
                <a:spcPct val="110000"/>
              </a:lnSpc>
              <a:tabLst>
                <a:tab pos="11531600" algn="l"/>
              </a:tabLst>
              <a:defRPr sz="4000">
                <a:solidFill>
                  <a:srgbClr val="020001"/>
                </a:solidFill>
                <a:latin typeface="Verdana"/>
                <a:ea typeface="Verdana"/>
                <a:cs typeface="Verdana"/>
                <a:sym typeface="Verdana"/>
              </a:defRPr>
            </a:pPr>
            <a:r>
              <a:t>“For you have been </a:t>
            </a:r>
            <a:r>
              <a:rPr b="1">
                <a:solidFill>
                  <a:schemeClr val="accent3">
                    <a:hueOff val="-546624"/>
                    <a:satOff val="7767"/>
                    <a:lumOff val="-14512"/>
                  </a:schemeClr>
                </a:solidFill>
              </a:rPr>
              <a:t>born again</a:t>
            </a:r>
            <a:r>
              <a:t> not of </a:t>
            </a:r>
            <a:r>
              <a:rPr b="1">
                <a:solidFill>
                  <a:schemeClr val="accent1">
                    <a:hueOff val="47394"/>
                    <a:satOff val="-25753"/>
                    <a:lumOff val="-7544"/>
                  </a:schemeClr>
                </a:solidFill>
              </a:rPr>
              <a:t>seed</a:t>
            </a:r>
            <a:r>
              <a:t> which is perishable but imperishable, that is, </a:t>
            </a:r>
            <a:r>
              <a:rPr b="1">
                <a:solidFill>
                  <a:schemeClr val="accent5">
                    <a:hueOff val="-176146"/>
                    <a:satOff val="3665"/>
                    <a:lumOff val="-13986"/>
                  </a:schemeClr>
                </a:solidFill>
              </a:rPr>
              <a:t>through the living and abiding word of God</a:t>
            </a:r>
            <a:r>
              <a:t>. For, “All flesh is like grass, and all its glory like the flower of grass. The grass withers, and the flower falls off, but the Word of the Lord abides forever.” </a:t>
            </a:r>
            <a:r>
              <a:rPr>
                <a:solidFill>
                  <a:schemeClr val="accent4">
                    <a:hueOff val="46120"/>
                    <a:satOff val="4178"/>
                    <a:lumOff val="-16732"/>
                  </a:schemeClr>
                </a:solidFill>
              </a:rPr>
              <a:t>And this is the word which was preached to you.”</a:t>
            </a:r>
            <a:r>
              <a:rPr b="1">
                <a:solidFill>
                  <a:schemeClr val="accent1">
                    <a:hueOff val="47394"/>
                    <a:satOff val="-25753"/>
                    <a:lumOff val="-7544"/>
                  </a:schemeClr>
                </a:solidFill>
              </a:rPr>
              <a:t> </a:t>
            </a:r>
            <a:r>
              <a:t>(1 Peter 1:23-25).</a:t>
            </a:r>
          </a:p>
        </p:txBody>
      </p:sp>
      <p:sp>
        <p:nvSpPr>
          <p:cNvPr id="165" name="Shape 165"/>
          <p:cNvSpPr/>
          <p:nvPr>
            <p:ph type="title"/>
          </p:nvPr>
        </p:nvSpPr>
        <p:spPr>
          <a:xfrm>
            <a:off x="163894" y="1130300"/>
            <a:ext cx="9220201" cy="977900"/>
          </a:xfrm>
          <a:prstGeom prst="rect">
            <a:avLst/>
          </a:prstGeom>
        </p:spPr>
        <p:txBody>
          <a:bodyPr/>
          <a:lstStyle>
            <a:lvl1pPr>
              <a:defRPr sz="5200"/>
            </a:lvl1pPr>
          </a:lstStyle>
          <a:p>
            <a:pPr/>
            <a:r>
              <a:t>1 Peter 1:23-25 Born Again</a:t>
            </a:r>
          </a:p>
        </p:txBody>
      </p:sp>
      <p:sp>
        <p:nvSpPr>
          <p:cNvPr id="166" name="Shape 166"/>
          <p:cNvSpPr/>
          <p:nvPr/>
        </p:nvSpPr>
        <p:spPr>
          <a:xfrm>
            <a:off x="304800" y="8671721"/>
            <a:ext cx="2915116"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10000"/>
              </a:lnSpc>
              <a:tabLst>
                <a:tab pos="11531600" algn="l"/>
              </a:tabLst>
              <a:defRPr sz="3900">
                <a:solidFill>
                  <a:srgbClr val="020001"/>
                </a:solidFill>
                <a:latin typeface="Verdana"/>
                <a:ea typeface="Verdana"/>
                <a:cs typeface="Verdana"/>
                <a:sym typeface="Verdana"/>
              </a:defRPr>
            </a:pPr>
            <a:r>
              <a:rPr b="1"/>
              <a:t>• </a:t>
            </a:r>
            <a:r>
              <a:rPr b="1">
                <a:solidFill>
                  <a:schemeClr val="accent3">
                    <a:hueOff val="-546624"/>
                    <a:satOff val="7767"/>
                    <a:lumOff val="-14512"/>
                  </a:schemeClr>
                </a:solidFill>
              </a:rPr>
              <a:t>New life</a:t>
            </a:r>
          </a:p>
        </p:txBody>
      </p:sp>
      <p:sp>
        <p:nvSpPr>
          <p:cNvPr id="167" name="Shape 167"/>
          <p:cNvSpPr/>
          <p:nvPr/>
        </p:nvSpPr>
        <p:spPr>
          <a:xfrm>
            <a:off x="3495487" y="8671721"/>
            <a:ext cx="5888609"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10000"/>
              </a:lnSpc>
              <a:tabLst>
                <a:tab pos="11531600" algn="l"/>
              </a:tabLst>
              <a:defRPr sz="3900">
                <a:solidFill>
                  <a:srgbClr val="020001"/>
                </a:solidFill>
                <a:latin typeface="Verdana"/>
                <a:ea typeface="Verdana"/>
                <a:cs typeface="Verdana"/>
                <a:sym typeface="Verdana"/>
              </a:defRPr>
            </a:pPr>
            <a:r>
              <a:rPr b="1"/>
              <a:t>• </a:t>
            </a:r>
            <a:r>
              <a:rPr b="1">
                <a:solidFill>
                  <a:schemeClr val="accent1">
                    <a:hueOff val="47394"/>
                    <a:satOff val="-25753"/>
                    <a:lumOff val="-7544"/>
                  </a:schemeClr>
                </a:solidFill>
              </a:rPr>
              <a:t>Seed=Word of God</a:t>
            </a:r>
          </a:p>
        </p:txBody>
      </p:sp>
      <p:sp>
        <p:nvSpPr>
          <p:cNvPr id="168" name="Shape 168"/>
          <p:cNvSpPr/>
          <p:nvPr/>
        </p:nvSpPr>
        <p:spPr>
          <a:xfrm>
            <a:off x="9711931" y="8671721"/>
            <a:ext cx="2310985"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lnSpc>
                <a:spcPct val="110000"/>
              </a:lnSpc>
              <a:tabLst>
                <a:tab pos="11531600" algn="l"/>
              </a:tabLst>
              <a:defRPr sz="3900">
                <a:solidFill>
                  <a:srgbClr val="020001"/>
                </a:solidFill>
                <a:latin typeface="Verdana"/>
                <a:ea typeface="Verdana"/>
                <a:cs typeface="Verdana"/>
                <a:sym typeface="Verdana"/>
              </a:defRPr>
            </a:pPr>
            <a:r>
              <a:rPr b="1"/>
              <a:t>• </a:t>
            </a:r>
            <a:r>
              <a:rPr b="1">
                <a:solidFill>
                  <a:schemeClr val="accent5">
                    <a:hueOff val="-176146"/>
                    <a:satOff val="3665"/>
                    <a:lumOff val="-13986"/>
                  </a:schemeClr>
                </a:solidFill>
              </a:rPr>
              <a:t>Living</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64"/>
                                        </p:tgtEl>
                                        <p:attrNameLst>
                                          <p:attrName>style.visibility</p:attrName>
                                        </p:attrNameLst>
                                      </p:cBhvr>
                                      <p:to>
                                        <p:strVal val="visible"/>
                                      </p:to>
                                    </p:set>
                                    <p:animEffect filter="strips(downRight)" transition="in">
                                      <p:cBhvr>
                                        <p:cTn id="7" dur="1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15" grpId="2" fill="hold">
                                  <p:stCondLst>
                                    <p:cond delay="0"/>
                                  </p:stCondLst>
                                  <p:iterate type="el" backwards="0">
                                    <p:tmAbs val="0"/>
                                  </p:iterate>
                                  <p:childTnLst>
                                    <p:set>
                                      <p:cBhvr>
                                        <p:cTn id="11" fill="hold"/>
                                        <p:tgtEl>
                                          <p:spTgt spid="163"/>
                                        </p:tgtEl>
                                        <p:attrNameLst>
                                          <p:attrName>style.visibility</p:attrName>
                                        </p:attrNameLst>
                                      </p:cBhvr>
                                      <p:to>
                                        <p:strVal val="visible"/>
                                      </p:to>
                                    </p:set>
                                    <p:anim calcmode="lin" valueType="num">
                                      <p:cBhvr>
                                        <p:cTn id="12" dur="1000" fill="hold"/>
                                        <p:tgtEl>
                                          <p:spTgt spid="163"/>
                                        </p:tgtEl>
                                        <p:attrNameLst>
                                          <p:attrName>ppt_w</p:attrName>
                                        </p:attrNameLst>
                                      </p:cBhvr>
                                      <p:tavLst>
                                        <p:tav tm="0">
                                          <p:val>
                                            <p:fltVal val="0"/>
                                          </p:val>
                                        </p:tav>
                                        <p:tav tm="100000">
                                          <p:val>
                                            <p:strVal val="#ppt_w"/>
                                          </p:val>
                                        </p:tav>
                                      </p:tavLst>
                                    </p:anim>
                                    <p:anim calcmode="lin" valueType="num">
                                      <p:cBhvr>
                                        <p:cTn id="13" dur="1000" fill="hold"/>
                                        <p:tgtEl>
                                          <p:spTgt spid="163"/>
                                        </p:tgtEl>
                                        <p:attrNameLst>
                                          <p:attrName>ppt_h</p:attrName>
                                        </p:attrNameLst>
                                      </p:cBhvr>
                                      <p:tavLst>
                                        <p:tav tm="0">
                                          <p:val>
                                            <p:fltVal val="0"/>
                                          </p:val>
                                        </p:tav>
                                        <p:tav tm="100000">
                                          <p:val>
                                            <p:strVal val="#ppt_h"/>
                                          </p:val>
                                        </p:tav>
                                      </p:tavLst>
                                    </p:anim>
                                    <p:anim calcmode="lin" valueType="num">
                                      <p:cBhvr>
                                        <p:cTn id="14" dur="1000" fill="hold"/>
                                        <p:tgtEl>
                                          <p:spTgt spid="16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63"/>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Class="entr" nodeType="afterEffect" presetSubtype="4" presetID="2" grpId="3" fill="hold">
                                  <p:stCondLst>
                                    <p:cond delay="0"/>
                                  </p:stCondLst>
                                  <p:iterate type="el" backwards="0">
                                    <p:tmAbs val="0"/>
                                  </p:iterate>
                                  <p:childTnLst>
                                    <p:set>
                                      <p:cBhvr>
                                        <p:cTn id="18" fill="hold"/>
                                        <p:tgtEl>
                                          <p:spTgt spid="166"/>
                                        </p:tgtEl>
                                        <p:attrNameLst>
                                          <p:attrName>style.visibility</p:attrName>
                                        </p:attrNameLst>
                                      </p:cBhvr>
                                      <p:to>
                                        <p:strVal val="visible"/>
                                      </p:to>
                                    </p:set>
                                    <p:anim calcmode="lin" valueType="num">
                                      <p:cBhvr>
                                        <p:cTn id="19" dur="2250" fill="hold"/>
                                        <p:tgtEl>
                                          <p:spTgt spid="166"/>
                                        </p:tgtEl>
                                        <p:attrNameLst>
                                          <p:attrName>ppt_x</p:attrName>
                                        </p:attrNameLst>
                                      </p:cBhvr>
                                      <p:tavLst>
                                        <p:tav tm="0">
                                          <p:val>
                                            <p:strVal val="#ppt_x"/>
                                          </p:val>
                                        </p:tav>
                                        <p:tav tm="100000">
                                          <p:val>
                                            <p:strVal val="#ppt_x"/>
                                          </p:val>
                                        </p:tav>
                                      </p:tavLst>
                                    </p:anim>
                                    <p:anim calcmode="lin" valueType="num">
                                      <p:cBhvr>
                                        <p:cTn id="20" dur="225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4" fill="hold">
                                  <p:stCondLst>
                                    <p:cond delay="0"/>
                                  </p:stCondLst>
                                  <p:iterate type="el" backwards="0">
                                    <p:tmAbs val="0"/>
                                  </p:iterate>
                                  <p:childTnLst>
                                    <p:set>
                                      <p:cBhvr>
                                        <p:cTn id="24" fill="hold"/>
                                        <p:tgtEl>
                                          <p:spTgt spid="167"/>
                                        </p:tgtEl>
                                        <p:attrNameLst>
                                          <p:attrName>style.visibility</p:attrName>
                                        </p:attrNameLst>
                                      </p:cBhvr>
                                      <p:to>
                                        <p:strVal val="visible"/>
                                      </p:to>
                                    </p:set>
                                    <p:anim calcmode="lin" valueType="num">
                                      <p:cBhvr>
                                        <p:cTn id="25" dur="2250" fill="hold"/>
                                        <p:tgtEl>
                                          <p:spTgt spid="167"/>
                                        </p:tgtEl>
                                        <p:attrNameLst>
                                          <p:attrName>ppt_x</p:attrName>
                                        </p:attrNameLst>
                                      </p:cBhvr>
                                      <p:tavLst>
                                        <p:tav tm="0">
                                          <p:val>
                                            <p:strVal val="#ppt_x"/>
                                          </p:val>
                                        </p:tav>
                                        <p:tav tm="100000">
                                          <p:val>
                                            <p:strVal val="#ppt_x"/>
                                          </p:val>
                                        </p:tav>
                                      </p:tavLst>
                                    </p:anim>
                                    <p:anim calcmode="lin" valueType="num">
                                      <p:cBhvr>
                                        <p:cTn id="26" dur="225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5" fill="hold">
                                  <p:stCondLst>
                                    <p:cond delay="0"/>
                                  </p:stCondLst>
                                  <p:iterate type="el" backwards="0">
                                    <p:tmAbs val="0"/>
                                  </p:iterate>
                                  <p:childTnLst>
                                    <p:set>
                                      <p:cBhvr>
                                        <p:cTn id="30" fill="hold"/>
                                        <p:tgtEl>
                                          <p:spTgt spid="168"/>
                                        </p:tgtEl>
                                        <p:attrNameLst>
                                          <p:attrName>style.visibility</p:attrName>
                                        </p:attrNameLst>
                                      </p:cBhvr>
                                      <p:to>
                                        <p:strVal val="visible"/>
                                      </p:to>
                                    </p:set>
                                    <p:anim calcmode="lin" valueType="num">
                                      <p:cBhvr>
                                        <p:cTn id="31" dur="2250" fill="hold"/>
                                        <p:tgtEl>
                                          <p:spTgt spid="168"/>
                                        </p:tgtEl>
                                        <p:attrNameLst>
                                          <p:attrName>ppt_x</p:attrName>
                                        </p:attrNameLst>
                                      </p:cBhvr>
                                      <p:tavLst>
                                        <p:tav tm="0">
                                          <p:val>
                                            <p:strVal val="#ppt_x"/>
                                          </p:val>
                                        </p:tav>
                                        <p:tav tm="100000">
                                          <p:val>
                                            <p:strVal val="#ppt_x"/>
                                          </p:val>
                                        </p:tav>
                                      </p:tavLst>
                                    </p:anim>
                                    <p:anim calcmode="lin" valueType="num">
                                      <p:cBhvr>
                                        <p:cTn id="32" dur="225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3"/>
      <p:bldP build="whole" bldLvl="1" animBg="1" rev="0" advAuto="0" spid="167" grpId="4"/>
      <p:bldP build="whole" bldLvl="1" animBg="1" rev="0" advAuto="0" spid="168" grpId="5"/>
      <p:bldP build="whole" bldLvl="1" animBg="1" rev="0" advAuto="0" spid="164" grpId="1"/>
      <p:bldP build="whole" bldLvl="1" animBg="1" rev="0" advAuto="0" spid="163"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216871" y="1168294"/>
            <a:ext cx="11912601" cy="990601"/>
          </a:xfrm>
          <a:prstGeom prst="rect">
            <a:avLst/>
          </a:prstGeom>
        </p:spPr>
        <p:txBody>
          <a:bodyPr/>
          <a:lstStyle/>
          <a:p>
            <a:pPr/>
            <a:r>
              <a:t>Signs of life &amp; death</a:t>
            </a:r>
          </a:p>
        </p:txBody>
      </p:sp>
      <p:graphicFrame>
        <p:nvGraphicFramePr>
          <p:cNvPr id="173" name="Table 173"/>
          <p:cNvGraphicFramePr/>
          <p:nvPr/>
        </p:nvGraphicFramePr>
        <p:xfrm>
          <a:off x="1155700" y="2057400"/>
          <a:ext cx="10718800" cy="640156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346700"/>
                <a:gridCol w="5346700"/>
              </a:tblGrid>
              <a:tr h="1275232">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Alive</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Dead</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275232">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Breathing</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Not breathing</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275232">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Growing</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Does not grow</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275232">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Cry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Does not cry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r h="1275232">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Hungry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chemeClr val="accent2">
                            <a:hueOff val="-2473792"/>
                            <a:satOff val="-50209"/>
                            <a:lumOff val="23543"/>
                          </a:schemeClr>
                        </a:gs>
                      </a:gsLst>
                      <a:lin ang="5400000" scaled="0"/>
                    </a:gradFill>
                  </a:tcPr>
                </a:tc>
                <a:tc>
                  <a:txBody>
                    <a:bodyPr/>
                    <a:lstStyle/>
                    <a:p>
                      <a:pPr defTabSz="914400">
                        <a:tabLst>
                          <a:tab pos="927100" algn="l"/>
                        </a:tabLst>
                      </a:pPr>
                      <a:r>
                        <a:rPr sz="5600">
                          <a:effectLst>
                            <a:outerShdw sx="100000" sy="100000" kx="0" ky="0" algn="b" rotWithShape="0" blurRad="165100" dist="101600" dir="2700000">
                              <a:srgbClr val="000000">
                                <a:alpha val="80000"/>
                              </a:srgbClr>
                            </a:outerShdw>
                          </a:effectLst>
                          <a:latin typeface="Gill Sans"/>
                          <a:ea typeface="Gill Sans"/>
                          <a:cs typeface="Gill Sans"/>
                        </a:rPr>
                        <a:t>Is not hungry</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gradFill flip="none" rotWithShape="1">
                      <a:gsLst>
                        <a:gs pos="0">
                          <a:srgbClr val="FFFFFF"/>
                        </a:gs>
                        <a:gs pos="100000">
                          <a:srgbClr val="DCDEE0"/>
                        </a:gs>
                      </a:gsLst>
                      <a:lin ang="5400000" scaled="0"/>
                    </a:gradFill>
                  </a:tcPr>
                </a:tc>
              </a:tr>
            </a:tbl>
          </a:graphicData>
        </a:graphic>
      </p:graphicFrame>
      <p:sp>
        <p:nvSpPr>
          <p:cNvPr id="174" name="Shape 174"/>
          <p:cNvSpPr/>
          <p:nvPr/>
        </p:nvSpPr>
        <p:spPr>
          <a:xfrm>
            <a:off x="478613" y="8780791"/>
            <a:ext cx="13004801" cy="659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ts val="6200"/>
              </a:lnSpc>
              <a:spcBef>
                <a:spcPts val="1200"/>
              </a:spcBef>
              <a:defRPr b="1" sz="3700">
                <a:latin typeface="Helvetica Neue"/>
                <a:ea typeface="Helvetica Neue"/>
                <a:cs typeface="Helvetica Neue"/>
                <a:sym typeface="Helvetica Neue"/>
              </a:defRPr>
            </a:lvl1pPr>
          </a:lstStyle>
          <a:p>
            <a:pPr/>
            <a:r>
              <a:t>“Bring forth fruit in keeping with repentance! (Mat 3:8). </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15" grpId="1" fill="hold">
                                  <p:stCondLst>
                                    <p:cond delay="0"/>
                                  </p:stCondLst>
                                  <p:iterate type="el" backwards="0">
                                    <p:tmAbs val="0"/>
                                  </p:iterate>
                                  <p:childTnLst>
                                    <p:set>
                                      <p:cBhvr>
                                        <p:cTn id="6" fill="hold"/>
                                        <p:tgtEl>
                                          <p:spTgt spid="173"/>
                                        </p:tgtEl>
                                        <p:attrNameLst>
                                          <p:attrName>style.visibility</p:attrName>
                                        </p:attrNameLst>
                                      </p:cBhvr>
                                      <p:to>
                                        <p:strVal val="visible"/>
                                      </p:to>
                                    </p:set>
                                    <p:anim calcmode="lin" valueType="num">
                                      <p:cBhvr>
                                        <p:cTn id="7" dur="1000" fill="hold"/>
                                        <p:tgtEl>
                                          <p:spTgt spid="173"/>
                                        </p:tgtEl>
                                        <p:attrNameLst>
                                          <p:attrName>ppt_w</p:attrName>
                                        </p:attrNameLst>
                                      </p:cBhvr>
                                      <p:tavLst>
                                        <p:tav tm="0">
                                          <p:val>
                                            <p:fltVal val="0"/>
                                          </p:val>
                                        </p:tav>
                                        <p:tav tm="100000">
                                          <p:val>
                                            <p:strVal val="#ppt_w"/>
                                          </p:val>
                                        </p:tav>
                                      </p:tavLst>
                                    </p:anim>
                                    <p:anim calcmode="lin" valueType="num">
                                      <p:cBhvr>
                                        <p:cTn id="8" dur="1000" fill="hold"/>
                                        <p:tgtEl>
                                          <p:spTgt spid="173"/>
                                        </p:tgtEl>
                                        <p:attrNameLst>
                                          <p:attrName>ppt_h</p:attrName>
                                        </p:attrNameLst>
                                      </p:cBhvr>
                                      <p:tavLst>
                                        <p:tav tm="0">
                                          <p:val>
                                            <p:fltVal val="0"/>
                                          </p:val>
                                        </p:tav>
                                        <p:tav tm="100000">
                                          <p:val>
                                            <p:strVal val="#ppt_h"/>
                                          </p:val>
                                        </p:tav>
                                      </p:tavLst>
                                    </p:anim>
                                    <p:anim calcmode="lin" valueType="num">
                                      <p:cBhvr>
                                        <p:cTn id="9" dur="1000" fill="hold"/>
                                        <p:tgtEl>
                                          <p:spTgt spid="1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Class="entr" nodeType="afterEffect" presetSubtype="16" presetID="23" grpId="2" fill="hold">
                                  <p:stCondLst>
                                    <p:cond delay="300"/>
                                  </p:stCondLst>
                                  <p:iterate type="el" backwards="0">
                                    <p:tmAbs val="0"/>
                                  </p:iterate>
                                  <p:childTnLst>
                                    <p:set>
                                      <p:cBhvr>
                                        <p:cTn id="13" fill="hold"/>
                                        <p:tgtEl>
                                          <p:spTgt spid="174"/>
                                        </p:tgtEl>
                                        <p:attrNameLst>
                                          <p:attrName>style.visibility</p:attrName>
                                        </p:attrNameLst>
                                      </p:cBhvr>
                                      <p:to>
                                        <p:strVal val="visible"/>
                                      </p:to>
                                    </p:set>
                                    <p:anim calcmode="lin" valueType="num">
                                      <p:cBhvr>
                                        <p:cTn id="14" dur="3000" fill="hold"/>
                                        <p:tgtEl>
                                          <p:spTgt spid="174"/>
                                        </p:tgtEl>
                                        <p:attrNameLst>
                                          <p:attrName>ppt_w</p:attrName>
                                        </p:attrNameLst>
                                      </p:cBhvr>
                                      <p:tavLst>
                                        <p:tav tm="0">
                                          <p:val>
                                            <p:fltVal val="0"/>
                                          </p:val>
                                        </p:tav>
                                        <p:tav tm="100000">
                                          <p:val>
                                            <p:strVal val="#ppt_w"/>
                                          </p:val>
                                        </p:tav>
                                      </p:tavLst>
                                    </p:anim>
                                    <p:anim calcmode="lin" valueType="num">
                                      <p:cBhvr>
                                        <p:cTn id="15" dur="3000" fill="hold"/>
                                        <p:tgtEl>
                                          <p:spTgt spid="1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1"/>
      <p:bldP build="whole" bldLvl="1" animBg="1" rev="0" advAuto="0" spid="174"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3.png"/></Relationships>

</file>

<file path=ppt/theme/_rels/theme2.xml.rels><?xml version="1.0" encoding="UTF-8" standalone="yes"?><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