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media/image1.jpeg" ContentType="image/jpeg"/>
  <Override PartName="/ppt/media/image2.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3.jpeg" ContentType="image/jpeg"/>
  <Override PartName="/ppt/media/image4.jpeg" ContentType="image/jpeg"/>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5.jpeg" ContentType="image/jpe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1pPr>
    <a:lvl2pPr marL="0" marR="0" indent="3429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2pPr>
    <a:lvl3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3pPr>
    <a:lvl4pPr marL="0" marR="0" indent="10287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4pPr>
    <a:lvl5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5pPr>
    <a:lvl6pPr marL="0" marR="0" indent="17145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6pPr>
    <a:lvl7pPr marL="0" marR="0" indent="20574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7pPr>
    <a:lvl8pPr marL="0" marR="0" indent="24003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8pPr>
    <a:lvl9pPr marL="0" marR="0" indent="27432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Ref idx="maj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Ref idx="maj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Ref idx="maj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Ref idx="maj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Ref idx="maj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Ref idx="maj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Ref idx="maj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Ref idx="maj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Ref idx="maj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D51ADE6A-740E-44AE-83CC-AE7238B6C88D}"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p:nvPr>
            <p:ph type="sldImg"/>
          </p:nvPr>
        </p:nvSpPr>
        <p:spPr>
          <a:xfrm>
            <a:off x="1143000" y="685800"/>
            <a:ext cx="4572000" cy="3429000"/>
          </a:xfrm>
          <a:prstGeom prst="rect">
            <a:avLst/>
          </a:prstGeom>
        </p:spPr>
        <p:txBody>
          <a:bodyPr/>
          <a:lstStyle/>
          <a:p>
            <a:pPr/>
          </a:p>
        </p:txBody>
      </p:sp>
      <p:sp>
        <p:nvSpPr>
          <p:cNvPr id="75" name="Shape 7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6" name="Shape 86"/>
          <p:cNvSpPr/>
          <p:nvPr>
            <p:ph type="sldImg"/>
          </p:nvPr>
        </p:nvSpPr>
        <p:spPr>
          <a:prstGeom prst="rect">
            <a:avLst/>
          </a:prstGeom>
        </p:spPr>
        <p:txBody>
          <a:bodyPr/>
          <a:lstStyle/>
          <a:p>
            <a:pPr/>
          </a:p>
        </p:txBody>
      </p:sp>
      <p:sp>
        <p:nvSpPr>
          <p:cNvPr id="87" name="Shape 87"/>
          <p:cNvSpPr/>
          <p:nvPr>
            <p:ph type="body" sz="quarter" idx="1"/>
          </p:nvPr>
        </p:nvSpPr>
        <p:spPr>
          <a:prstGeom prst="rect">
            <a:avLst/>
          </a:prstGeom>
        </p:spPr>
        <p:txBody>
          <a:bodyPr/>
          <a:lstStyle/>
          <a:p>
            <a:pPr>
              <a:defRPr sz="1400"/>
            </a:pPr>
            <a:r>
              <a:t>This series, Fostering Spiritual Growth in the Church, is all about reviving the people of God, initiating spiritual growth. We must not think this as the work of man. Revival is all about the work of God. We are fools if we use humans means to accomplish God’s work. On the other hand, we must remember that we pay very close attention to how we can get God to work. Remember this. God is at work. This is the whole meaning behind the Flow. The most important part is getting in a place where God is freely able to move and work. Think of a river. Things can block a river from going a certain direction. </a:t>
            </a:r>
          </a:p>
          <a:p>
            <a:pPr>
              <a:defRPr sz="1400"/>
            </a:pPr>
            <a:r>
              <a:t>So I want to begin this series by focusing on how we can make ourselves fully open to the Spirit of God. This can be a dangerous topic as there are many thoughts on spirituality out there. The best is for us to go back to Jesus who was full of the Holy Spirit. We can learn much from His life on how to live in close communion with God. Interestingly, we will go to a prophesy about Christ in Isaiah 50:4-9 to study the person of Christ. We begin and end our study with Jesus Christ. </a:t>
            </a:r>
          </a:p>
          <a:p>
            <a:pPr>
              <a:defRPr sz="1400"/>
            </a:pPr>
          </a:p>
          <a:p>
            <a:pPr>
              <a:defRPr sz="1400"/>
            </a:pPr>
          </a:p>
          <a:p>
            <a:pPr>
              <a:defRPr sz="1400"/>
            </a:pPr>
            <a:r>
              <a:t>The Flow</a:t>
            </a:r>
          </a:p>
          <a:p>
            <a:pPr>
              <a:defRPr sz="1400"/>
            </a:pPr>
            <a:r>
              <a:t>Establishing a Growth Pattern in the Church</a:t>
            </a:r>
          </a:p>
          <a:p>
            <a:pPr defTabSz="317500">
              <a:defRPr sz="800">
                <a:latin typeface="+mj-lt"/>
                <a:ea typeface="+mj-ea"/>
                <a:cs typeface="+mj-cs"/>
                <a:sym typeface="Helvetica"/>
              </a:defRPr>
            </a:pPr>
            <a:r>
              <a:t>1 Theology of the Flow</a:t>
            </a:r>
          </a:p>
          <a:p>
            <a:pPr defTabSz="317500">
              <a:defRPr sz="800">
                <a:latin typeface="+mj-lt"/>
                <a:ea typeface="+mj-ea"/>
                <a:cs typeface="+mj-cs"/>
                <a:sym typeface="Helvetica"/>
              </a:defRPr>
            </a:pPr>
            <a:r>
              <a:t>#2 The Flow in the whole of scriptures</a:t>
            </a:r>
          </a:p>
          <a:p>
            <a:pPr defTabSz="317500">
              <a:defRPr sz="800">
                <a:latin typeface="+mj-lt"/>
                <a:ea typeface="+mj-ea"/>
                <a:cs typeface="+mj-cs"/>
                <a:sym typeface="Helvetica"/>
              </a:defRPr>
            </a:pPr>
            <a:r>
              <a:t>#3 Level #1 - New believers (the child)</a:t>
            </a:r>
          </a:p>
          <a:p>
            <a:pPr defTabSz="317500">
              <a:defRPr sz="800">
                <a:latin typeface="+mj-lt"/>
                <a:ea typeface="+mj-ea"/>
                <a:cs typeface="+mj-cs"/>
                <a:sym typeface="Helvetica"/>
              </a:defRPr>
            </a:pPr>
            <a:r>
              <a:t>#4 Level #2 - Maturing disciple (young men) &amp; mobilize coworkers</a:t>
            </a:r>
          </a:p>
          <a:p>
            <a:pPr defTabSz="317500">
              <a:defRPr sz="800">
                <a:latin typeface="+mj-lt"/>
                <a:ea typeface="+mj-ea"/>
                <a:cs typeface="+mj-cs"/>
                <a:sym typeface="Helvetica"/>
              </a:defRPr>
            </a:pPr>
            <a:r>
              <a:t>#5 Level #3 - Servant Leaders (within)</a:t>
            </a:r>
          </a:p>
          <a:p>
            <a:pPr defTabSz="317500">
              <a:defRPr sz="800">
                <a:latin typeface="+mj-lt"/>
                <a:ea typeface="+mj-ea"/>
                <a:cs typeface="+mj-cs"/>
                <a:sym typeface="Helvetica"/>
              </a:defRPr>
            </a:pPr>
            <a:r>
              <a:t>#6 Using the Flow with newcomers (house visitation)</a:t>
            </a:r>
          </a:p>
          <a:p>
            <a:pPr defTabSz="317500">
              <a:defRPr sz="800">
                <a:latin typeface="+mj-lt"/>
                <a:ea typeface="+mj-ea"/>
                <a:cs typeface="+mj-cs"/>
                <a:sym typeface="Helvetica"/>
              </a:defRPr>
            </a:pPr>
            <a:r>
              <a:t>#7 Full-time or tent maker (bivocational)</a:t>
            </a:r>
          </a:p>
          <a:p>
            <a:pPr defTabSz="317500">
              <a:defRPr sz="800">
                <a:latin typeface="+mj-lt"/>
                <a:ea typeface="+mj-ea"/>
                <a:cs typeface="+mj-cs"/>
                <a:sym typeface="Helvetica"/>
              </a:defRPr>
            </a:pPr>
            <a:r>
              <a:t>#8 Use as discipleship material</a:t>
            </a:r>
          </a:p>
          <a:p>
            <a:pPr defTabSz="317500">
              <a:defRPr sz="800">
                <a:latin typeface="+mj-lt"/>
                <a:ea typeface="+mj-ea"/>
                <a:cs typeface="+mj-cs"/>
                <a:sym typeface="Helvetica"/>
              </a:defRPr>
            </a:pPr>
          </a:p>
          <a:p>
            <a:pPr defTabSz="317500">
              <a:defRPr sz="800">
                <a:latin typeface="+mj-lt"/>
                <a:ea typeface="+mj-ea"/>
                <a:cs typeface="+mj-cs"/>
                <a:sym typeface="Helvetica"/>
              </a:defRPr>
            </a:pPr>
            <a:r>
              <a:t>#1 Theology of the Flow (Eph 4 and 1 John 2:12-14)</a:t>
            </a:r>
          </a:p>
          <a:p>
            <a:pPr defTabSz="317500">
              <a:spcBef>
                <a:spcPts val="300"/>
              </a:spcBef>
              <a:defRPr b="1" sz="700">
                <a:solidFill>
                  <a:srgbClr val="171857"/>
                </a:solidFill>
                <a:latin typeface="+mj-lt"/>
                <a:ea typeface="+mj-ea"/>
                <a:cs typeface="+mj-cs"/>
                <a:sym typeface="Helvetica"/>
              </a:defRPr>
            </a:pPr>
            <a:r>
              <a:t>Popular Purpose: The excitement of seeing how God can help me and others grow in the church. </a:t>
            </a:r>
          </a:p>
          <a:p>
            <a:pPr defTabSz="317500">
              <a:spcBef>
                <a:spcPts val="300"/>
              </a:spcBef>
              <a:defRPr b="1" sz="700">
                <a:solidFill>
                  <a:srgbClr val="171857"/>
                </a:solidFill>
                <a:latin typeface="+mj-lt"/>
                <a:ea typeface="+mj-ea"/>
                <a:cs typeface="+mj-cs"/>
                <a:sym typeface="Helvetica"/>
              </a:defRPr>
            </a:pPr>
            <a:r>
              <a:t>Teaching Purpose: Excite people as to what God wants to do in the church through training by showing them </a:t>
            </a:r>
            <a:r>
              <a:t>the theological basis and nature of The Flow</a:t>
            </a:r>
            <a:r>
              <a:t>.</a:t>
            </a:r>
          </a:p>
          <a:p>
            <a:pPr defTabSz="317500">
              <a:defRPr sz="800">
                <a:latin typeface="+mj-lt"/>
                <a:ea typeface="+mj-ea"/>
                <a:cs typeface="+mj-cs"/>
                <a:sym typeface="Helvetica"/>
              </a:defRPr>
            </a:pPr>
            <a:r>
              <a:t>The energy within: Excitement to see what God is doing and working with Him. How leaders work and what God expects of all His people. Seeing the mobilization of those in the church. God treasures the use of every bodies’ gifts.  He wants to reward them. </a:t>
            </a:r>
          </a:p>
          <a:p>
            <a:pPr defTabSz="317500">
              <a:defRPr sz="800">
                <a:latin typeface="+mj-lt"/>
                <a:ea typeface="+mj-ea"/>
                <a:cs typeface="+mj-cs"/>
                <a:sym typeface="Helvetica"/>
              </a:defRPr>
            </a:pPr>
            <a:r>
              <a:t>: Growth in our lives: Godly character - living like Jesus; ministry skills ( serving like Jesus) and biblical knowledge - knowing like Jesus  (growth comes by seeing how God works through the Word in your life). Christlike character, service (ministry), and knowledge. </a:t>
            </a:r>
          </a:p>
          <a:p>
            <a:pPr defTabSz="317500">
              <a:defRPr sz="800">
                <a:latin typeface="+mj-lt"/>
                <a:ea typeface="+mj-ea"/>
                <a:cs typeface="+mj-cs"/>
                <a:sym typeface="Helvetica"/>
              </a:defRPr>
            </a:pPr>
            <a:r>
              <a:t>Excitement, design, necessity and context (church Eph 4) of growth.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4" name="Shape 274"/>
          <p:cNvSpPr/>
          <p:nvPr>
            <p:ph type="sldImg"/>
          </p:nvPr>
        </p:nvSpPr>
        <p:spPr>
          <a:prstGeom prst="rect">
            <a:avLst/>
          </a:prstGeom>
        </p:spPr>
        <p:txBody>
          <a:bodyPr/>
          <a:lstStyle/>
          <a:p>
            <a:pPr/>
          </a:p>
        </p:txBody>
      </p:sp>
      <p:sp>
        <p:nvSpPr>
          <p:cNvPr id="275" name="Shape 275"/>
          <p:cNvSpPr/>
          <p:nvPr>
            <p:ph type="body" sz="quarter" idx="1"/>
          </p:nvPr>
        </p:nvSpPr>
        <p:spPr>
          <a:prstGeom prst="rect">
            <a:avLst/>
          </a:prstGeom>
        </p:spPr>
        <p:txBody>
          <a:bodyPr/>
          <a:lstStyle/>
          <a:p>
            <a:pPr defTabSz="457200">
              <a:defRPr sz="1200">
                <a:latin typeface="+mj-lt"/>
                <a:ea typeface="+mj-ea"/>
                <a:cs typeface="+mj-cs"/>
                <a:sym typeface="Helvetica"/>
              </a:defRPr>
            </a:pPr>
            <a:r>
              <a:t>The Flow</a:t>
            </a:r>
          </a:p>
          <a:p>
            <a:pPr defTabSz="457200">
              <a:defRPr sz="1200">
                <a:latin typeface="+mj-lt"/>
                <a:ea typeface="+mj-ea"/>
                <a:cs typeface="+mj-cs"/>
                <a:sym typeface="Helvetica"/>
              </a:defRPr>
            </a:pPr>
            <a:r>
              <a:t>Establishing a Growth Pattern in the Church</a:t>
            </a:r>
          </a:p>
          <a:p>
            <a:pPr defTabSz="457200">
              <a:defRPr sz="1200">
                <a:latin typeface="+mj-lt"/>
                <a:ea typeface="+mj-ea"/>
                <a:cs typeface="+mj-cs"/>
                <a:sym typeface="Helvetica"/>
              </a:defRPr>
            </a:pPr>
            <a:r>
              <a:t>1 Theology of the Flow</a:t>
            </a:r>
          </a:p>
          <a:p>
            <a:pPr defTabSz="457200">
              <a:defRPr sz="1200">
                <a:latin typeface="+mj-lt"/>
                <a:ea typeface="+mj-ea"/>
                <a:cs typeface="+mj-cs"/>
                <a:sym typeface="Helvetica"/>
              </a:defRPr>
            </a:pPr>
            <a:r>
              <a:t>#2 The Flow in the whole of scriptures</a:t>
            </a:r>
          </a:p>
          <a:p>
            <a:pPr defTabSz="457200">
              <a:defRPr sz="1200">
                <a:latin typeface="+mj-lt"/>
                <a:ea typeface="+mj-ea"/>
                <a:cs typeface="+mj-cs"/>
                <a:sym typeface="Helvetica"/>
              </a:defRPr>
            </a:pPr>
            <a:r>
              <a:t>#3 Level #1 - New believers (the child)</a:t>
            </a:r>
          </a:p>
          <a:p>
            <a:pPr defTabSz="457200">
              <a:defRPr sz="1200">
                <a:latin typeface="+mj-lt"/>
                <a:ea typeface="+mj-ea"/>
                <a:cs typeface="+mj-cs"/>
                <a:sym typeface="Helvetica"/>
              </a:defRPr>
            </a:pPr>
            <a:r>
              <a:t>#4 Level #2 - Maturing disciple (young men) &amp; mobilize coworkers</a:t>
            </a:r>
          </a:p>
          <a:p>
            <a:pPr defTabSz="457200">
              <a:defRPr sz="1200">
                <a:latin typeface="+mj-lt"/>
                <a:ea typeface="+mj-ea"/>
                <a:cs typeface="+mj-cs"/>
                <a:sym typeface="Helvetica"/>
              </a:defRPr>
            </a:pPr>
            <a:r>
              <a:t>#5 Level #3 - Servant Leaders (within)</a:t>
            </a:r>
          </a:p>
          <a:p>
            <a:pPr defTabSz="457200">
              <a:defRPr sz="1200">
                <a:latin typeface="+mj-lt"/>
                <a:ea typeface="+mj-ea"/>
                <a:cs typeface="+mj-cs"/>
                <a:sym typeface="Helvetica"/>
              </a:defRPr>
            </a:pPr>
            <a:r>
              <a:t>#6 Using the Flow with newcomers (house visitation)</a:t>
            </a:r>
          </a:p>
          <a:p>
            <a:pPr defTabSz="457200">
              <a:defRPr sz="1200">
                <a:latin typeface="+mj-lt"/>
                <a:ea typeface="+mj-ea"/>
                <a:cs typeface="+mj-cs"/>
                <a:sym typeface="Helvetica"/>
              </a:defRPr>
            </a:pPr>
            <a:r>
              <a:t>#7 Full-time or tent maker (bivocational)</a:t>
            </a:r>
          </a:p>
          <a:p>
            <a:pPr defTabSz="457200">
              <a:defRPr sz="1200">
                <a:latin typeface="+mj-lt"/>
                <a:ea typeface="+mj-ea"/>
                <a:cs typeface="+mj-cs"/>
                <a:sym typeface="Helvetica"/>
              </a:defRPr>
            </a:pPr>
            <a:r>
              <a:t>#8 Use as discipleship material</a:t>
            </a:r>
          </a:p>
          <a:p>
            <a:pPr defTabSz="457200">
              <a:defRPr sz="1200">
                <a:latin typeface="+mj-lt"/>
                <a:ea typeface="+mj-ea"/>
                <a:cs typeface="+mj-cs"/>
                <a:sym typeface="Helvetica"/>
              </a:defRPr>
            </a:pPr>
          </a:p>
          <a:p>
            <a:pPr defTabSz="457200">
              <a:defRPr sz="1200">
                <a:latin typeface="+mj-lt"/>
                <a:ea typeface="+mj-ea"/>
                <a:cs typeface="+mj-cs"/>
                <a:sym typeface="Helvetica"/>
              </a:defRPr>
            </a:pPr>
            <a:r>
              <a:t>#1 Theology of the Flow (Eph 4 and 1 John 2:12-14)</a:t>
            </a:r>
          </a:p>
          <a:p>
            <a:pPr defTabSz="457200">
              <a:defRPr sz="1200">
                <a:latin typeface="+mj-lt"/>
                <a:ea typeface="+mj-ea"/>
                <a:cs typeface="+mj-cs"/>
                <a:sym typeface="Helvetica"/>
              </a:defRPr>
            </a:pPr>
            <a:r>
              <a:t>Popular Purpose: The excitement of seeing how God can help me and others grow in the church. </a:t>
            </a:r>
          </a:p>
          <a:p>
            <a:pPr defTabSz="457200">
              <a:defRPr sz="1200">
                <a:latin typeface="+mj-lt"/>
                <a:ea typeface="+mj-ea"/>
                <a:cs typeface="+mj-cs"/>
                <a:sym typeface="Helvetica"/>
              </a:defRPr>
            </a:pPr>
            <a:r>
              <a:t>Teaching Purpose: Excite people as to what God wants to do in the church through training by showing them the theological basis and nature of The Flow.</a:t>
            </a:r>
          </a:p>
          <a:p>
            <a:pPr defTabSz="457200">
              <a:defRPr sz="1200">
                <a:latin typeface="+mj-lt"/>
                <a:ea typeface="+mj-ea"/>
                <a:cs typeface="+mj-cs"/>
                <a:sym typeface="Helvetica"/>
              </a:defRPr>
            </a:pPr>
            <a:r>
              <a:t>The energy within: Excitement to see what God is doing and working with Him. How leaders work and what God expects of all His people. Seeing the mobilization of those in the church. God treasures the use of every bodies’ gifts.  He wants to reward them. </a:t>
            </a:r>
          </a:p>
          <a:p>
            <a:pPr defTabSz="457200">
              <a:defRPr sz="1200">
                <a:latin typeface="+mj-lt"/>
                <a:ea typeface="+mj-ea"/>
                <a:cs typeface="+mj-cs"/>
                <a:sym typeface="Helvetica"/>
              </a:defRPr>
            </a:pPr>
            <a:r>
              <a:t>: Growth in our lives: Godly character - living like Jesus; ministry skills ( serving like Jesus) and biblical knowledge - knowing like Jesus  (growth comes by seeing how God works through the Word in your life). Christlike character, service (ministry), and knowledge. </a:t>
            </a:r>
          </a:p>
          <a:p>
            <a:pPr defTabSz="457200">
              <a:defRPr sz="1200">
                <a:latin typeface="+mj-lt"/>
                <a:ea typeface="+mj-ea"/>
                <a:cs typeface="+mj-cs"/>
                <a:sym typeface="Helvetica"/>
              </a:defRPr>
            </a:pPr>
            <a:r>
              <a:t>Excitement, design, necessity and context (church Eph 4) of growth.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2" name="Shape 92"/>
          <p:cNvSpPr/>
          <p:nvPr>
            <p:ph type="sldImg"/>
          </p:nvPr>
        </p:nvSpPr>
        <p:spPr>
          <a:prstGeom prst="rect">
            <a:avLst/>
          </a:prstGeom>
        </p:spPr>
        <p:txBody>
          <a:bodyPr/>
          <a:lstStyle/>
          <a:p>
            <a:pPr/>
          </a:p>
        </p:txBody>
      </p:sp>
      <p:sp>
        <p:nvSpPr>
          <p:cNvPr id="93" name="Shape 93"/>
          <p:cNvSpPr/>
          <p:nvPr>
            <p:ph type="body" sz="quarter" idx="1"/>
          </p:nvPr>
        </p:nvSpPr>
        <p:spPr>
          <a:prstGeom prst="rect">
            <a:avLst/>
          </a:prstGeom>
        </p:spPr>
        <p:txBody>
          <a:bodyPr/>
          <a:lstStyle/>
          <a:p>
            <a:pPr>
              <a:defRPr sz="1700"/>
            </a:pPr>
            <a:r>
              <a:t>Questions to think about.</a:t>
            </a:r>
          </a:p>
          <a:p>
            <a:pPr>
              <a:defRPr sz="1700"/>
            </a:pPr>
            <a:r>
              <a:t>I highlighted four questions about this later area. </a:t>
            </a:r>
          </a:p>
          <a:p>
            <a:pPr>
              <a:defRPr sz="1700"/>
            </a:pPr>
            <a:r>
              <a:t>How do Christians spiritually grow?</a:t>
            </a:r>
          </a:p>
          <a:p>
            <a:pPr>
              <a:defRPr sz="1700"/>
            </a:pPr>
            <a:r>
              <a:t>Why is it that many Christians do not properly grow?</a:t>
            </a:r>
          </a:p>
          <a:p>
            <a:pPr>
              <a:defRPr sz="1700"/>
            </a:pPr>
            <a:r>
              <a:t>How can I help a believer spiritually grow?</a:t>
            </a:r>
          </a:p>
          <a:p>
            <a:pPr>
              <a:defRPr sz="1700"/>
            </a:pPr>
            <a:r>
              <a:t>What is the design God has for each believer’s spiritual growth?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6" name="Shape 106"/>
          <p:cNvSpPr/>
          <p:nvPr>
            <p:ph type="sldImg"/>
          </p:nvPr>
        </p:nvSpPr>
        <p:spPr>
          <a:prstGeom prst="rect">
            <a:avLst/>
          </a:prstGeom>
        </p:spPr>
        <p:txBody>
          <a:bodyPr/>
          <a:lstStyle/>
          <a:p>
            <a:pPr/>
          </a:p>
        </p:txBody>
      </p:sp>
      <p:sp>
        <p:nvSpPr>
          <p:cNvPr id="107" name="Shape 107"/>
          <p:cNvSpPr/>
          <p:nvPr>
            <p:ph type="body" sz="quarter" idx="1"/>
          </p:nvPr>
        </p:nvSpPr>
        <p:spPr>
          <a:prstGeom prst="rect">
            <a:avLst/>
          </a:prstGeom>
        </p:spPr>
        <p:txBody>
          <a:bodyPr/>
          <a:lstStyle/>
          <a:p>
            <a:pPr>
              <a:defRPr sz="1400"/>
            </a:pPr>
            <a:r>
              <a:t>1 John 2:12-14    * What do you discover here?</a:t>
            </a:r>
          </a:p>
          <a:p>
            <a:pPr>
              <a:defRPr sz="1400"/>
            </a:pPr>
            <a:r>
              <a:t>The first observation we find is that there are three groups mentioned. Each group is mentioned twice. This leads us to the second observation.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8" name="Shape 118"/>
          <p:cNvSpPr/>
          <p:nvPr>
            <p:ph type="sldImg"/>
          </p:nvPr>
        </p:nvSpPr>
        <p:spPr>
          <a:prstGeom prst="rect">
            <a:avLst/>
          </a:prstGeom>
        </p:spPr>
        <p:txBody>
          <a:bodyPr/>
          <a:lstStyle/>
          <a:p>
            <a:pPr/>
          </a:p>
        </p:txBody>
      </p:sp>
      <p:sp>
        <p:nvSpPr>
          <p:cNvPr id="119" name="Shape 119"/>
          <p:cNvSpPr/>
          <p:nvPr>
            <p:ph type="body" sz="quarter" idx="1"/>
          </p:nvPr>
        </p:nvSpPr>
        <p:spPr>
          <a:prstGeom prst="rect">
            <a:avLst/>
          </a:prstGeom>
        </p:spPr>
        <p:txBody>
          <a:bodyPr/>
          <a:lstStyle>
            <a:lvl1pPr>
              <a:defRPr sz="1400"/>
            </a:lvl1pPr>
          </a:lstStyle>
          <a:p>
            <a:pPr/>
            <a:r>
              <a:t>When we carefully observe what John has written, we find that what was unclear becomes very clear. John has written before. the later things are things which he has written to them. They are still applicable. However, John either wants to amplify or emphasize certain points and brings them up here in “I am writing to you” phrases.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Shape 137"/>
          <p:cNvSpPr/>
          <p:nvPr>
            <p:ph type="sldImg"/>
          </p:nvPr>
        </p:nvSpPr>
        <p:spPr>
          <a:prstGeom prst="rect">
            <a:avLst/>
          </a:prstGeom>
        </p:spPr>
        <p:txBody>
          <a:bodyPr/>
          <a:lstStyle/>
          <a:p>
            <a:pPr/>
          </a:p>
        </p:txBody>
      </p:sp>
      <p:sp>
        <p:nvSpPr>
          <p:cNvPr id="138" name="Shape 138"/>
          <p:cNvSpPr/>
          <p:nvPr>
            <p:ph type="body" sz="quarter" idx="1"/>
          </p:nvPr>
        </p:nvSpPr>
        <p:spPr>
          <a:prstGeom prst="rect">
            <a:avLst/>
          </a:prstGeom>
        </p:spPr>
        <p:txBody>
          <a:bodyPr/>
          <a:lstStyle/>
          <a:p>
            <a:pPr defTabSz="457200">
              <a:defRPr sz="1600"/>
            </a:pPr>
            <a:r>
              <a:t>The power of this overview of Christian growth is its interconnectivity and its ability to help everyone see where they are in their spiritual growth and where they need to be.</a:t>
            </a:r>
          </a:p>
          <a:p>
            <a:pPr defTabSz="457200">
              <a:defRPr sz="1600"/>
            </a:pPr>
          </a:p>
          <a:p>
            <a:pPr defTabSz="457200">
              <a:defRPr sz="1600"/>
            </a:pPr>
            <a:r>
              <a:t>In a moment, one can see where one has been, where one needs to be and where one is at. It creates a greater willingness to seek what is right, normal and good. This produces a greater eagerness to grow and rejects the willingness just to be. Growth points us to a target. It fosters good questions like, “What are you going to be like when you grow up?” In enables one to take steps that help bring about normal growth. (One might think of a growing boy and his appetite).</a:t>
            </a:r>
          </a:p>
          <a:p>
            <a:pPr defTabSz="457200">
              <a:defRPr sz="1600"/>
            </a:pPr>
          </a:p>
          <a:p>
            <a:pPr defTabSz="457200">
              <a:defRPr sz="1600"/>
            </a:pPr>
            <a:r>
              <a:t>This life and growth is a natural process. Just as the physical life grows, so does spiritual life. It does need time, but we do not need to doubt the presence of the growth principle. God assures us of this, and of course this is what we see in daily life and in our churches. This includes all Christians.</a:t>
            </a:r>
          </a:p>
          <a:p>
            <a:pPr defTabSz="457200">
              <a:defRPr sz="1600"/>
            </a:pPr>
          </a:p>
          <a:p>
            <a:pPr defTabSz="457200">
              <a:defRPr sz="1600"/>
            </a:pPr>
          </a:p>
          <a:p>
            <a:pPr defTabSz="457200">
              <a:defRPr sz="1600"/>
            </a:pPr>
          </a:p>
          <a:p>
            <a:pPr defTabSz="457200">
              <a:defRPr sz="1600"/>
            </a:pPr>
            <a:r>
              <a:t>Let’s look at the complete ‘Flow’ diagram and answer these two questions.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Shape 160"/>
          <p:cNvSpPr/>
          <p:nvPr>
            <p:ph type="sldImg"/>
          </p:nvPr>
        </p:nvSpPr>
        <p:spPr>
          <a:prstGeom prst="rect">
            <a:avLst/>
          </a:prstGeom>
        </p:spPr>
        <p:txBody>
          <a:bodyPr/>
          <a:lstStyle/>
          <a:p>
            <a:pPr/>
          </a:p>
        </p:txBody>
      </p:sp>
      <p:sp>
        <p:nvSpPr>
          <p:cNvPr id="161" name="Shape 161"/>
          <p:cNvSpPr/>
          <p:nvPr>
            <p:ph type="body" sz="quarter" idx="1"/>
          </p:nvPr>
        </p:nvSpPr>
        <p:spPr>
          <a:prstGeom prst="rect">
            <a:avLst/>
          </a:prstGeom>
        </p:spPr>
        <p:txBody>
          <a:bodyPr/>
          <a:lstStyle/>
          <a:p>
            <a:pPr defTabSz="457200">
              <a:defRPr sz="1600"/>
            </a:pPr>
            <a:r>
              <a:t>This is the summary of what you have on your sheet. The additional lines and arrow reveal the way that individual and church growth naturally flows. It is essential that we place  our confidence on God’s ways. The Word of God gives us faith to make those decisions that will help shape our decisions and priorities.</a:t>
            </a:r>
          </a:p>
          <a:p>
            <a:pPr defTabSz="457200">
              <a:defRPr sz="1600"/>
            </a:pPr>
          </a:p>
          <a:p>
            <a:pPr defTabSz="457200">
              <a:defRPr sz="1600"/>
            </a:pPr>
            <a:r>
              <a:t>Just one example. It fosters faith in us to pray for those who seem to have great difficulty. More than this, it helps us to gain confidence in God’s Word that can help the individual believer. We want to look much more closely at this particular aspect. We want to learn how to use this FLOW to help us properly care for believers.</a:t>
            </a:r>
          </a:p>
          <a:p>
            <a:pPr defTabSz="457200">
              <a:defRPr sz="1600"/>
            </a:pPr>
          </a:p>
          <a:p>
            <a:pPr defTabSz="457200">
              <a:defRPr sz="1600"/>
            </a:pPr>
            <a:r>
              <a:t>Let me summarize some of the basic things we have learned from the Word of God here so that we can begin to utilize these teachings to help the believer.</a:t>
            </a:r>
          </a:p>
          <a:p>
            <a:pPr defTabSz="457200">
              <a:defRPr sz="1600"/>
            </a:pPr>
          </a:p>
          <a:p>
            <a:pPr defTabSz="457200">
              <a:defRPr sz="1600"/>
            </a:pPr>
            <a:r>
              <a:t>Before going on, however, we need to first understand what ‘the Flow’ refers to. The word is not used here but the concept is. Let’s look at a picture to help us understand this concept.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Shape 197"/>
          <p:cNvSpPr/>
          <p:nvPr>
            <p:ph type="sldImg"/>
          </p:nvPr>
        </p:nvSpPr>
        <p:spPr>
          <a:prstGeom prst="rect">
            <a:avLst/>
          </a:prstGeom>
        </p:spPr>
        <p:txBody>
          <a:bodyPr/>
          <a:lstStyle/>
          <a:p>
            <a:pPr/>
          </a:p>
        </p:txBody>
      </p:sp>
      <p:sp>
        <p:nvSpPr>
          <p:cNvPr id="198" name="Shape 198"/>
          <p:cNvSpPr/>
          <p:nvPr>
            <p:ph type="body" sz="quarter" idx="1"/>
          </p:nvPr>
        </p:nvSpPr>
        <p:spPr>
          <a:prstGeom prst="rect">
            <a:avLst/>
          </a:prstGeom>
        </p:spPr>
        <p:txBody>
          <a:bodyPr/>
          <a:lstStyle/>
          <a:p>
            <a:pPr defTabSz="457200">
              <a:spcBef>
                <a:spcPts val="800"/>
              </a:spcBef>
              <a:defRPr b="1" sz="1200">
                <a:latin typeface="+mj-lt"/>
                <a:ea typeface="+mj-ea"/>
                <a:cs typeface="+mj-cs"/>
                <a:sym typeface="Helvetica"/>
              </a:defRPr>
            </a:pPr>
            <a:r>
              <a:t>Discipleship Level 1: </a:t>
            </a:r>
            <a:r>
              <a:t>Discovering Love</a:t>
            </a:r>
          </a:p>
          <a:p>
            <a:pPr marL="480059" indent="-251459" defTabSz="457200">
              <a:spcBef>
                <a:spcPts val="600"/>
              </a:spcBef>
              <a:buSzPct val="100000"/>
              <a:buFont typeface="Zapf Dingbats"/>
              <a:buChar char="✦"/>
              <a:defRPr b="1" sz="1100">
                <a:solidFill>
                  <a:srgbClr val="3C4686"/>
                </a:solidFill>
                <a:latin typeface="+mj-lt"/>
                <a:ea typeface="+mj-ea"/>
                <a:cs typeface="+mj-cs"/>
                <a:sym typeface="Helvetica"/>
              </a:defRPr>
            </a:pPr>
            <a:r>
              <a:t>Theme: Strong Security in His Love</a:t>
            </a:r>
            <a:endParaRPr b="0">
              <a:solidFill>
                <a:srgbClr val="250D40"/>
              </a:solidFill>
            </a:endParaRPr>
          </a:p>
          <a:p>
            <a:pPr marL="457200" indent="-228600" defTabSz="457200">
              <a:spcBef>
                <a:spcPts val="600"/>
              </a:spcBef>
              <a:buSzPct val="100000"/>
              <a:buFont typeface="Zapf Dingbats"/>
              <a:buChar char="✦"/>
              <a:defRPr sz="1000">
                <a:latin typeface="+mj-lt"/>
                <a:ea typeface="+mj-ea"/>
                <a:cs typeface="+mj-cs"/>
                <a:sym typeface="Helvetica"/>
              </a:defRPr>
            </a:pPr>
            <a:r>
              <a:t>Discover how our trust in God grows as we better grasp God's love for us seen in our salvation through Christ. God adopts us as His children, trains us to be like Him and engages us in His work with Him.</a:t>
            </a:r>
          </a:p>
          <a:p>
            <a:pPr marL="457200" indent="-228600" defTabSz="457200">
              <a:spcBef>
                <a:spcPts val="600"/>
              </a:spcBef>
              <a:buSzPct val="100000"/>
              <a:buFont typeface="Zapf Dingbats"/>
              <a:buChar char="✦"/>
              <a:defRPr sz="1000">
                <a:latin typeface="+mj-lt"/>
                <a:ea typeface="+mj-ea"/>
                <a:cs typeface="+mj-cs"/>
                <a:sym typeface="Helvetica"/>
              </a:defRPr>
            </a:pPr>
            <a:r>
              <a:t>No matter what I face in life, God is with me.</a:t>
            </a:r>
          </a:p>
          <a:p>
            <a:pPr marL="457200" indent="-228600" defTabSz="457200">
              <a:spcBef>
                <a:spcPts val="600"/>
              </a:spcBef>
              <a:buSzPct val="100000"/>
              <a:buFont typeface="Zapf Dingbats"/>
              <a:buChar char="✦"/>
              <a:defRPr sz="1000">
                <a:latin typeface="+mj-lt"/>
                <a:ea typeface="+mj-ea"/>
                <a:cs typeface="+mj-cs"/>
                <a:sym typeface="Helvetica"/>
              </a:defRPr>
            </a:pPr>
            <a:r>
              <a:rPr b="1"/>
              <a:t>The meaning of life</a:t>
            </a:r>
            <a:r>
              <a:t> - know we are loved and belong to Christ.</a:t>
            </a:r>
          </a:p>
          <a:p>
            <a:pPr marL="457200" indent="-228600" defTabSz="457200">
              <a:spcBef>
                <a:spcPts val="600"/>
              </a:spcBef>
              <a:buSzPct val="100000"/>
              <a:buFont typeface="Zapf Dingbats"/>
              <a:buChar char="✦"/>
              <a:defRPr sz="1000">
                <a:latin typeface="+mj-lt"/>
                <a:ea typeface="+mj-ea"/>
                <a:cs typeface="+mj-cs"/>
                <a:sym typeface="Helvetica"/>
              </a:defRPr>
            </a:pPr>
            <a:r>
              <a:t>As teachers we excite believers at this level to understand the many ways God loves them in Christ. As we instruct them regarding His salvation and the ways He equips and engages them in His plans, we lay a foundation by which they eagerly adopt God’s plan for their lives and His people as their own.</a:t>
            </a:r>
          </a:p>
          <a:p>
            <a:pPr defTabSz="457200">
              <a:spcBef>
                <a:spcPts val="800"/>
              </a:spcBef>
              <a:defRPr b="1" sz="1200">
                <a:latin typeface="+mj-lt"/>
                <a:ea typeface="+mj-ea"/>
                <a:cs typeface="+mj-cs"/>
                <a:sym typeface="Helvetica"/>
              </a:defRPr>
            </a:pPr>
            <a:r>
              <a:t>Discipleship Level 2: Establishing Hope</a:t>
            </a:r>
          </a:p>
          <a:p>
            <a:pPr marL="480059" indent="-251459" defTabSz="457200">
              <a:spcBef>
                <a:spcPts val="600"/>
              </a:spcBef>
              <a:buSzPct val="100000"/>
              <a:buFont typeface="Zapf Dingbats"/>
              <a:buChar char="✦"/>
              <a:defRPr b="1" sz="1100">
                <a:solidFill>
                  <a:srgbClr val="3C4686"/>
                </a:solidFill>
                <a:latin typeface="+mj-lt"/>
                <a:ea typeface="+mj-ea"/>
                <a:cs typeface="+mj-cs"/>
                <a:sym typeface="Helvetica"/>
              </a:defRPr>
            </a:pPr>
            <a:r>
              <a:t>Theme: Great Confidence in His Word</a:t>
            </a:r>
          </a:p>
          <a:p>
            <a:pPr marL="457200" indent="-228600" defTabSz="457200">
              <a:spcBef>
                <a:spcPts val="600"/>
              </a:spcBef>
              <a:buSzPct val="100000"/>
              <a:buFont typeface="Zapf Dingbats"/>
              <a:buChar char="✦"/>
              <a:defRPr sz="1000">
                <a:latin typeface="+mj-lt"/>
                <a:ea typeface="+mj-ea"/>
                <a:cs typeface="+mj-cs"/>
                <a:sym typeface="Helvetica"/>
              </a:defRPr>
            </a:pPr>
            <a:r>
              <a:t>Establish a greater confidence in God’s Word as we regularly experience the power of the Holy Spirit in our lives. Through His Word the Lord reveals His truths which mark out His path for us. At the same time we are better able to discern the evil one’s way of confusing and distressing us.</a:t>
            </a:r>
          </a:p>
          <a:p>
            <a:pPr marL="457200" indent="-228600" defTabSz="457200">
              <a:spcBef>
                <a:spcPts val="600"/>
              </a:spcBef>
              <a:buSzPct val="100000"/>
              <a:buFont typeface="Zapf Dingbats"/>
              <a:buChar char="✦"/>
              <a:defRPr sz="1000">
                <a:latin typeface="+mj-lt"/>
                <a:ea typeface="+mj-ea"/>
                <a:cs typeface="+mj-cs"/>
                <a:sym typeface="Helvetica"/>
              </a:defRPr>
            </a:pPr>
            <a:r>
              <a:t>No matter what pr</a:t>
            </a:r>
            <a:r>
              <a:t>oble</a:t>
            </a:r>
            <a:r>
              <a:t>ms I face, God's Word enables me to overcome.</a:t>
            </a:r>
          </a:p>
          <a:p>
            <a:pPr marL="457200" indent="-228600" defTabSz="457200">
              <a:spcBef>
                <a:spcPts val="600"/>
              </a:spcBef>
              <a:buSzPct val="100000"/>
              <a:buFont typeface="Zapf Dingbats"/>
              <a:buChar char="✦"/>
              <a:defRPr sz="1000">
                <a:latin typeface="+mj-lt"/>
                <a:ea typeface="+mj-ea"/>
                <a:cs typeface="+mj-cs"/>
                <a:sym typeface="Helvetica"/>
              </a:defRPr>
            </a:pPr>
            <a:r>
              <a:rPr b="1"/>
              <a:t>The power of life</a:t>
            </a:r>
            <a:r>
              <a:t> - obtain victory by our confidence in God’s Word.</a:t>
            </a:r>
          </a:p>
          <a:p>
            <a:pPr marL="457200" indent="-228600" defTabSz="457200">
              <a:spcBef>
                <a:spcPts val="600"/>
              </a:spcBef>
              <a:buSzPct val="100000"/>
              <a:buFont typeface="Zapf Dingbats"/>
              <a:buChar char="✦"/>
              <a:defRPr sz="1000">
                <a:latin typeface="+mj-lt"/>
                <a:ea typeface="+mj-ea"/>
                <a:cs typeface="+mj-cs"/>
                <a:sym typeface="Helvetica"/>
              </a:defRPr>
            </a:pPr>
            <a:r>
              <a:t>As teachers we encourage these believers to look back and see how far God has brought them in their spiritual growth and to observe coming challenges ahead. As they gain confidence, they will increase their number of victories which in turn strengthens them. We hope their increased confidence in God’s Word will inspire hope in the lives of others. </a:t>
            </a:r>
          </a:p>
          <a:p>
            <a:pPr defTabSz="457200">
              <a:spcBef>
                <a:spcPts val="800"/>
              </a:spcBef>
              <a:defRPr b="1" sz="1200">
                <a:latin typeface="+mj-lt"/>
                <a:ea typeface="+mj-ea"/>
                <a:cs typeface="+mj-cs"/>
                <a:sym typeface="Helvetica"/>
              </a:defRPr>
            </a:pPr>
            <a:r>
              <a:t>Discipleship Level 3: Strengthening Faith</a:t>
            </a:r>
          </a:p>
          <a:p>
            <a:pPr marL="480059" indent="-251459" defTabSz="457200">
              <a:spcBef>
                <a:spcPts val="600"/>
              </a:spcBef>
              <a:buSzPct val="100000"/>
              <a:buFont typeface="Zapf Dingbats"/>
              <a:buChar char="✦"/>
              <a:defRPr b="1" sz="1100">
                <a:solidFill>
                  <a:srgbClr val="3C4686"/>
                </a:solidFill>
                <a:latin typeface="+mj-lt"/>
                <a:ea typeface="+mj-ea"/>
                <a:cs typeface="+mj-cs"/>
                <a:sym typeface="Helvetica"/>
              </a:defRPr>
            </a:pPr>
            <a:r>
              <a:t>Theme: Deep Intimacy with God</a:t>
            </a:r>
          </a:p>
          <a:p>
            <a:pPr marL="457200" indent="-228600" defTabSz="457200">
              <a:spcBef>
                <a:spcPts val="600"/>
              </a:spcBef>
              <a:buSzPct val="100000"/>
              <a:buFont typeface="Zapf Dingbats"/>
              <a:buChar char="✦"/>
              <a:defRPr sz="1000">
                <a:latin typeface="+mj-lt"/>
                <a:ea typeface="+mj-ea"/>
                <a:cs typeface="+mj-cs"/>
                <a:sym typeface="Helvetica"/>
              </a:defRPr>
            </a:pPr>
            <a:r>
              <a:t>Learn how intimacy with God the Father produces glorious results as we better discern and  complete the Lord’s good works. God further reveals His mysterious self, welcomes us step further in and engages us to carry out His good works.</a:t>
            </a:r>
          </a:p>
          <a:p>
            <a:pPr marL="457200" indent="-228600" defTabSz="457200">
              <a:spcBef>
                <a:spcPts val="600"/>
              </a:spcBef>
              <a:buSzPct val="100000"/>
              <a:buFont typeface="Zapf Dingbats"/>
              <a:buChar char="✦"/>
              <a:defRPr sz="1000">
                <a:latin typeface="+mj-lt"/>
                <a:ea typeface="+mj-ea"/>
                <a:cs typeface="+mj-cs"/>
                <a:sym typeface="Helvetica"/>
              </a:defRPr>
            </a:pPr>
            <a:r>
              <a:t>No matter which situation I find myself in, God will bear fruit that glorifies Him.</a:t>
            </a:r>
          </a:p>
          <a:p>
            <a:pPr marL="457200" indent="-228600" defTabSz="457200">
              <a:spcBef>
                <a:spcPts val="600"/>
              </a:spcBef>
              <a:buSzPct val="100000"/>
              <a:buFont typeface="Zapf Dingbats"/>
              <a:buChar char="✦"/>
              <a:defRPr sz="1000">
                <a:latin typeface="+mj-lt"/>
                <a:ea typeface="+mj-ea"/>
                <a:cs typeface="+mj-cs"/>
                <a:sym typeface="Helvetica"/>
              </a:defRPr>
            </a:pPr>
            <a:r>
              <a:rPr b="1"/>
              <a:t>The purpose of life</a:t>
            </a:r>
            <a:r>
              <a:t> - enjoy God and carry out His will.</a:t>
            </a:r>
          </a:p>
          <a:p>
            <a:pPr marL="457200" indent="-228600" defTabSz="457200">
              <a:spcBef>
                <a:spcPts val="600"/>
              </a:spcBef>
              <a:buSzPct val="100000"/>
              <a:buFont typeface="Zapf Dingbats"/>
              <a:buChar char="✦"/>
              <a:defRPr sz="1000">
                <a:latin typeface="+mj-lt"/>
                <a:ea typeface="+mj-ea"/>
                <a:cs typeface="+mj-cs"/>
                <a:sym typeface="Helvetica"/>
              </a:defRPr>
            </a:pPr>
            <a:r>
              <a:t>As teachers we emphasize the special desire of God to create a deep intimacy with us by displaying His magnificent person and ways in good and difficult times so that He can bring about many wonderful great and good things through our lives in this world.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2" name="Shape 242"/>
          <p:cNvSpPr/>
          <p:nvPr>
            <p:ph type="sldImg"/>
          </p:nvPr>
        </p:nvSpPr>
        <p:spPr>
          <a:prstGeom prst="rect">
            <a:avLst/>
          </a:prstGeom>
        </p:spPr>
        <p:txBody>
          <a:bodyPr/>
          <a:lstStyle/>
          <a:p>
            <a:pPr/>
          </a:p>
        </p:txBody>
      </p:sp>
      <p:sp>
        <p:nvSpPr>
          <p:cNvPr id="243" name="Shape 243"/>
          <p:cNvSpPr/>
          <p:nvPr>
            <p:ph type="body" sz="quarter" idx="1"/>
          </p:nvPr>
        </p:nvSpPr>
        <p:spPr>
          <a:prstGeom prst="rect">
            <a:avLst/>
          </a:prstGeom>
        </p:spPr>
        <p:txBody>
          <a:bodyPr/>
          <a:lstStyle/>
          <a:p>
            <a:pPr marL="457200" indent="-457200">
              <a:spcBef>
                <a:spcPts val="1800"/>
              </a:spcBef>
              <a:buSzPct val="90000"/>
              <a:buFont typeface="Zapf Dingbats"/>
              <a:buChar char="✦"/>
              <a:defRPr b="1" sz="1200">
                <a:latin typeface="+mn-lt"/>
                <a:ea typeface="+mn-ea"/>
                <a:cs typeface="+mn-cs"/>
                <a:sym typeface="Arial"/>
              </a:defRPr>
            </a:pPr>
          </a:p>
          <a:p>
            <a:pPr marL="457200" indent="-457200">
              <a:spcBef>
                <a:spcPts val="1800"/>
              </a:spcBef>
              <a:buSzPct val="90000"/>
              <a:buFont typeface="Zapf Dingbats"/>
              <a:buChar char="✦"/>
              <a:defRPr b="1" sz="1200">
                <a:latin typeface="+mn-lt"/>
                <a:ea typeface="+mn-ea"/>
                <a:cs typeface="+mn-cs"/>
                <a:sym typeface="Arial"/>
              </a:defRPr>
            </a:pPr>
          </a:p>
          <a:p>
            <a:pPr marL="457200" indent="-457200">
              <a:spcBef>
                <a:spcPts val="1800"/>
              </a:spcBef>
              <a:buSzPct val="90000"/>
              <a:buFont typeface="Zapf Dingbats"/>
              <a:buChar char="✦"/>
              <a:defRPr b="1" sz="1200">
                <a:latin typeface="+mn-lt"/>
                <a:ea typeface="+mn-ea"/>
                <a:cs typeface="+mn-cs"/>
                <a:sym typeface="Arial"/>
              </a:defRPr>
            </a:pPr>
            <a:r>
              <a:t>What frustrations are you facing in your spiritual life?</a:t>
            </a:r>
          </a:p>
          <a:p>
            <a:pPr marL="457200" indent="-457200">
              <a:spcBef>
                <a:spcPts val="1800"/>
              </a:spcBef>
              <a:buSzPct val="90000"/>
              <a:buFont typeface="Zapf Dingbats"/>
              <a:buChar char="✦"/>
              <a:defRPr b="1" sz="1200">
                <a:latin typeface="+mn-lt"/>
                <a:ea typeface="+mn-ea"/>
                <a:cs typeface="+mn-cs"/>
                <a:sym typeface="Arial"/>
              </a:defRPr>
            </a:pPr>
            <a:r>
              <a:t>Why are you not growing?</a:t>
            </a:r>
          </a:p>
          <a:p>
            <a:pPr marL="457200" indent="-457200">
              <a:spcBef>
                <a:spcPts val="1800"/>
              </a:spcBef>
              <a:buSzPct val="90000"/>
              <a:buFont typeface="Zapf Dingbats"/>
              <a:buChar char="✦"/>
              <a:defRPr b="1" sz="1200">
                <a:latin typeface="+mn-lt"/>
                <a:ea typeface="+mn-ea"/>
                <a:cs typeface="+mn-cs"/>
                <a:sym typeface="Arial"/>
              </a:defRPr>
            </a:pPr>
            <a:r>
              <a:t>Can I show you how to continue growing in your spiritual life?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1" name="Shape 251"/>
          <p:cNvSpPr/>
          <p:nvPr>
            <p:ph type="sldImg"/>
          </p:nvPr>
        </p:nvSpPr>
        <p:spPr>
          <a:prstGeom prst="rect">
            <a:avLst/>
          </a:prstGeom>
        </p:spPr>
        <p:txBody>
          <a:bodyPr/>
          <a:lstStyle/>
          <a:p>
            <a:pPr/>
          </a:p>
        </p:txBody>
      </p:sp>
      <p:sp>
        <p:nvSpPr>
          <p:cNvPr id="252" name="Shape 252"/>
          <p:cNvSpPr/>
          <p:nvPr>
            <p:ph type="body" sz="quarter" idx="1"/>
          </p:nvPr>
        </p:nvSpPr>
        <p:spPr>
          <a:prstGeom prst="rect">
            <a:avLst/>
          </a:prstGeom>
        </p:spPr>
        <p:txBody>
          <a:bodyPr/>
          <a:lstStyle>
            <a:lvl1pPr>
              <a:defRPr sz="1600"/>
            </a:lvl1pPr>
          </a:lstStyle>
          <a:p>
            <a:pPr/>
            <a:r>
              <a:t>The power of The Flow is that it is a natural force that is surging through the believer’s life, even through the life of all believers. God is at work. Just as in natural life, growth naturally occurs. so it is with spiritual life. Our problem is that we focus on new life or certain experiences of growth and do not like in real life connect the whole process together. Anytime a believer recognizes this Flow process, he will gain faith and perspective. He will also be able to better perceive how God can use him to help others.</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4.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Title - Top copy">
    <p:spTree>
      <p:nvGrpSpPr>
        <p:cNvPr id="1" name=""/>
        <p:cNvGrpSpPr/>
        <p:nvPr/>
      </p:nvGrpSpPr>
      <p:grpSpPr>
        <a:xfrm>
          <a:off x="0" y="0"/>
          <a:ext cx="0" cy="0"/>
          <a:chOff x="0" y="0"/>
          <a:chExt cx="0" cy="0"/>
        </a:xfrm>
      </p:grpSpPr>
      <p:pic>
        <p:nvPicPr>
          <p:cNvPr id="14" name="river1.jpg"/>
          <p:cNvPicPr>
            <a:picLocks noChangeAspect="1"/>
          </p:cNvPicPr>
          <p:nvPr/>
        </p:nvPicPr>
        <p:blipFill>
          <a:blip r:embed="rId2">
            <a:extLst/>
          </a:blip>
          <a:srcRect l="3729" t="0" r="5550" b="0"/>
          <a:stretch>
            <a:fillRect/>
          </a:stretch>
        </p:blipFill>
        <p:spPr>
          <a:xfrm>
            <a:off x="-279400" y="0"/>
            <a:ext cx="13284200" cy="9753600"/>
          </a:xfrm>
          <a:prstGeom prst="rect">
            <a:avLst/>
          </a:prstGeom>
          <a:ln w="12700">
            <a:miter lim="400000"/>
          </a:ln>
        </p:spPr>
      </p:pic>
      <p:sp>
        <p:nvSpPr>
          <p:cNvPr id="15" name="Shape 15"/>
          <p:cNvSpPr/>
          <p:nvPr>
            <p:ph type="title"/>
          </p:nvPr>
        </p:nvSpPr>
        <p:spPr>
          <a:xfrm>
            <a:off x="1270000" y="254000"/>
            <a:ext cx="9842500" cy="1231900"/>
          </a:xfrm>
          <a:prstGeom prst="rect">
            <a:avLst/>
          </a:prstGeom>
        </p:spPr>
        <p:txBody>
          <a:bodyPr anchor="ctr"/>
          <a:lstStyle>
            <a:lvl1pPr algn="ctr">
              <a:defRPr sz="7200">
                <a:latin typeface="Gill Sans"/>
                <a:ea typeface="Gill Sans"/>
                <a:cs typeface="Gill Sans"/>
                <a:sym typeface="Gill Sans"/>
              </a:defRPr>
            </a:lvl1pPr>
          </a:lstStyle>
          <a:p>
            <a:pPr/>
            <a:r>
              <a:t>Title Text</a:t>
            </a:r>
          </a:p>
        </p:txBody>
      </p:sp>
      <p:sp>
        <p:nvSpPr>
          <p:cNvPr id="16" name="Shape 1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23" name="Shape 23"/>
          <p:cNvSpPr/>
          <p:nvPr>
            <p:ph type="title"/>
          </p:nvPr>
        </p:nvSpPr>
        <p:spPr>
          <a:prstGeom prst="rect">
            <a:avLst/>
          </a:prstGeom>
        </p:spPr>
        <p:txBody>
          <a:bodyPr/>
          <a:lstStyle/>
          <a:p>
            <a:pPr/>
            <a:r>
              <a:t>Title Text</a:t>
            </a:r>
          </a:p>
        </p:txBody>
      </p:sp>
      <p:sp>
        <p:nvSpPr>
          <p:cNvPr id="24" name="Shape 24"/>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5" name="Shape 2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Banner">
    <p:spTree>
      <p:nvGrpSpPr>
        <p:cNvPr id="1" name=""/>
        <p:cNvGrpSpPr/>
        <p:nvPr/>
      </p:nvGrpSpPr>
      <p:grpSpPr>
        <a:xfrm>
          <a:off x="0" y="0"/>
          <a:ext cx="0" cy="0"/>
          <a:chOff x="0" y="0"/>
          <a:chExt cx="0" cy="0"/>
        </a:xfrm>
      </p:grpSpPr>
      <p:pic>
        <p:nvPicPr>
          <p:cNvPr id="32" name="Flow_Banner1.jpg"/>
          <p:cNvPicPr>
            <a:picLocks noChangeAspect="1"/>
          </p:cNvPicPr>
          <p:nvPr/>
        </p:nvPicPr>
        <p:blipFill>
          <a:blip r:embed="rId2">
            <a:extLst/>
          </a:blip>
          <a:srcRect l="281" t="34306" r="3289" b="2919"/>
          <a:stretch>
            <a:fillRect/>
          </a:stretch>
        </p:blipFill>
        <p:spPr>
          <a:xfrm>
            <a:off x="0" y="0"/>
            <a:ext cx="13030200" cy="1092200"/>
          </a:xfrm>
          <a:prstGeom prst="rect">
            <a:avLst/>
          </a:prstGeom>
          <a:ln w="12700">
            <a:miter lim="400000"/>
          </a:ln>
        </p:spPr>
      </p:pic>
      <p:sp>
        <p:nvSpPr>
          <p:cNvPr id="33" name="Shape 33"/>
          <p:cNvSpPr/>
          <p:nvPr/>
        </p:nvSpPr>
        <p:spPr>
          <a:xfrm>
            <a:off x="-228600" y="1066800"/>
            <a:ext cx="14020800" cy="0"/>
          </a:xfrm>
          <a:prstGeom prst="line">
            <a:avLst/>
          </a:prstGeom>
          <a:ln w="38100">
            <a:solidFill>
              <a:srgbClr val="11008E"/>
            </a:solidFill>
            <a:miter lim="400000"/>
          </a:ln>
        </p:spPr>
        <p:txBody>
          <a:bodyPr lIns="50800" tIns="50800" rIns="50800" bIns="50800" anchor="ctr"/>
          <a:lstStyle/>
          <a:p>
            <a:pPr algn="l" defTabSz="457200">
              <a:defRPr sz="1200">
                <a:latin typeface="+mj-lt"/>
                <a:ea typeface="+mj-ea"/>
                <a:cs typeface="+mj-cs"/>
                <a:sym typeface="Helvetica"/>
              </a:defRPr>
            </a:pPr>
          </a:p>
        </p:txBody>
      </p:sp>
      <p:pic>
        <p:nvPicPr>
          <p:cNvPr id="34" name="droppedImage.pdf"/>
          <p:cNvPicPr>
            <a:picLocks noChangeAspect="1"/>
          </p:cNvPicPr>
          <p:nvPr/>
        </p:nvPicPr>
        <p:blipFill>
          <a:blip r:embed="rId3">
            <a:extLst/>
          </a:blip>
          <a:stretch>
            <a:fillRect/>
          </a:stretch>
        </p:blipFill>
        <p:spPr>
          <a:xfrm>
            <a:off x="304800" y="279400"/>
            <a:ext cx="3102188" cy="532891"/>
          </a:xfrm>
          <a:prstGeom prst="rect">
            <a:avLst/>
          </a:prstGeom>
          <a:ln w="12700">
            <a:miter lim="400000"/>
          </a:ln>
        </p:spPr>
      </p:pic>
      <p:sp>
        <p:nvSpPr>
          <p:cNvPr id="35" name="Shape 35"/>
          <p:cNvSpPr/>
          <p:nvPr/>
        </p:nvSpPr>
        <p:spPr>
          <a:xfrm>
            <a:off x="3226499" y="132503"/>
            <a:ext cx="9220201" cy="660401"/>
          </a:xfrm>
          <a:prstGeom prst="rect">
            <a:avLst/>
          </a:prstGeom>
          <a:ln w="12700">
            <a:miter lim="400000"/>
          </a:ln>
          <a:effectLst>
            <a:outerShdw sx="100000" sy="100000" kx="0" ky="0" algn="b" rotWithShape="0" blurRad="114300" dist="0" dir="2700000">
              <a:srgbClr val="020206">
                <a:alpha val="75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gn="r">
              <a:defRPr b="1" sz="3700">
                <a:solidFill>
                  <a:srgbClr val="FFFFFF"/>
                </a:solidFill>
                <a:effectLst>
                  <a:outerShdw sx="100000" sy="100000" kx="0" ky="0" algn="b" rotWithShape="0" blurRad="12700" dist="12700" dir="5400000">
                    <a:srgbClr val="060606"/>
                  </a:outerShdw>
                </a:effectLst>
                <a:latin typeface="+mj-lt"/>
                <a:ea typeface="+mj-ea"/>
                <a:cs typeface="+mj-cs"/>
                <a:sym typeface="Helvetica"/>
              </a:defRPr>
            </a:lvl1pPr>
          </a:lstStyle>
          <a:p>
            <a:pPr/>
            <a:r>
              <a:t>An Overview</a:t>
            </a:r>
          </a:p>
        </p:txBody>
      </p:sp>
      <p:sp>
        <p:nvSpPr>
          <p:cNvPr id="36" name="Shape 36"/>
          <p:cNvSpPr/>
          <p:nvPr>
            <p:ph type="title"/>
          </p:nvPr>
        </p:nvSpPr>
        <p:spPr>
          <a:xfrm>
            <a:off x="0" y="1104900"/>
            <a:ext cx="11912600" cy="990600"/>
          </a:xfrm>
          <a:prstGeom prst="rect">
            <a:avLst/>
          </a:prstGeom>
        </p:spPr>
        <p:txBody>
          <a:bodyPr/>
          <a:lstStyle>
            <a:lvl1pPr>
              <a:defRPr b="1" sz="5400">
                <a:latin typeface="+mj-lt"/>
                <a:ea typeface="+mj-ea"/>
                <a:cs typeface="+mj-cs"/>
                <a:sym typeface="Helvetica"/>
              </a:defRPr>
            </a:lvl1pPr>
          </a:lstStyle>
          <a:p>
            <a:pPr/>
            <a:r>
              <a:t>Title Text</a:t>
            </a:r>
          </a:p>
        </p:txBody>
      </p:sp>
      <p:sp>
        <p:nvSpPr>
          <p:cNvPr id="37" name="Shape 37"/>
          <p:cNvSpPr/>
          <p:nvPr>
            <p:ph type="body" idx="1"/>
          </p:nvPr>
        </p:nvSpPr>
        <p:spPr>
          <a:xfrm>
            <a:off x="381000" y="2641600"/>
            <a:ext cx="10452100" cy="5702300"/>
          </a:xfrm>
          <a:prstGeom prst="rect">
            <a:avLst/>
          </a:prstGeom>
        </p:spPr>
        <p:txBody>
          <a:bodyPr/>
          <a:lstStyle>
            <a:lvl1pPr>
              <a:spcBef>
                <a:spcPts val="2500"/>
              </a:spcBef>
              <a:defRPr b="1">
                <a:latin typeface="+mj-lt"/>
                <a:ea typeface="+mj-ea"/>
                <a:cs typeface="+mj-cs"/>
                <a:sym typeface="Helvetica"/>
              </a:defRPr>
            </a:lvl1pPr>
            <a:lvl2pPr>
              <a:spcBef>
                <a:spcPts val="2500"/>
              </a:spcBef>
              <a:defRPr b="1">
                <a:latin typeface="+mj-lt"/>
                <a:ea typeface="+mj-ea"/>
                <a:cs typeface="+mj-cs"/>
                <a:sym typeface="Helvetica"/>
              </a:defRPr>
            </a:lvl2pPr>
            <a:lvl3pPr>
              <a:spcBef>
                <a:spcPts val="2500"/>
              </a:spcBef>
              <a:defRPr b="1">
                <a:latin typeface="+mj-lt"/>
                <a:ea typeface="+mj-ea"/>
                <a:cs typeface="+mj-cs"/>
                <a:sym typeface="Helvetica"/>
              </a:defRPr>
            </a:lvl3pPr>
            <a:lvl4pPr>
              <a:spcBef>
                <a:spcPts val="2500"/>
              </a:spcBef>
              <a:defRPr b="1">
                <a:latin typeface="+mj-lt"/>
                <a:ea typeface="+mj-ea"/>
                <a:cs typeface="+mj-cs"/>
                <a:sym typeface="Helvetica"/>
              </a:defRPr>
            </a:lvl4pPr>
            <a:lvl5pPr>
              <a:spcBef>
                <a:spcPts val="2500"/>
              </a:spcBef>
              <a:defRPr b="1">
                <a:latin typeface="+mj-lt"/>
                <a:ea typeface="+mj-ea"/>
                <a:cs typeface="+mj-cs"/>
                <a:sym typeface="Helvetica"/>
              </a:defRPr>
            </a:lvl5pPr>
          </a:lstStyle>
          <a:p>
            <a:pPr/>
            <a:r>
              <a:t>Body Level One</a:t>
            </a:r>
          </a:p>
          <a:p>
            <a:pPr lvl="1"/>
            <a:r>
              <a:t>Body Level Two</a:t>
            </a:r>
          </a:p>
          <a:p>
            <a:pPr lvl="2"/>
            <a:r>
              <a:t>Body Level Three</a:t>
            </a:r>
          </a:p>
          <a:p>
            <a:pPr lvl="3"/>
            <a:r>
              <a:t>Body Level Four</a:t>
            </a:r>
          </a:p>
          <a:p>
            <a:pPr lvl="4"/>
            <a:r>
              <a:t>Body Level Five</a:t>
            </a:r>
          </a:p>
        </p:txBody>
      </p:sp>
      <p:sp>
        <p:nvSpPr>
          <p:cNvPr id="38" name="Shape 38"/>
          <p:cNvSpPr/>
          <p:nvPr>
            <p:ph type="sldNum" sz="quarter" idx="2"/>
          </p:nvPr>
        </p:nvSpPr>
        <p:spPr>
          <a:xfrm>
            <a:off x="6330950" y="9283700"/>
            <a:ext cx="317500" cy="342900"/>
          </a:xfrm>
          <a:prstGeom prst="rect">
            <a:avLst/>
          </a:prstGeom>
        </p:spPr>
        <p:txBody>
          <a:bodyPr/>
          <a:lstStyle>
            <a:lvl1pPr>
              <a:defRPr sz="16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Title - Top copy 1">
    <p:spTree>
      <p:nvGrpSpPr>
        <p:cNvPr id="1" name=""/>
        <p:cNvGrpSpPr/>
        <p:nvPr/>
      </p:nvGrpSpPr>
      <p:grpSpPr>
        <a:xfrm>
          <a:off x="0" y="0"/>
          <a:ext cx="0" cy="0"/>
          <a:chOff x="0" y="0"/>
          <a:chExt cx="0" cy="0"/>
        </a:xfrm>
      </p:grpSpPr>
      <p:pic>
        <p:nvPicPr>
          <p:cNvPr id="45" name="river1.jpg"/>
          <p:cNvPicPr>
            <a:picLocks noChangeAspect="1"/>
          </p:cNvPicPr>
          <p:nvPr/>
        </p:nvPicPr>
        <p:blipFill>
          <a:blip r:embed="rId2">
            <a:extLst/>
          </a:blip>
          <a:srcRect l="3729" t="0" r="5550" b="0"/>
          <a:stretch>
            <a:fillRect/>
          </a:stretch>
        </p:blipFill>
        <p:spPr>
          <a:xfrm>
            <a:off x="-279400" y="0"/>
            <a:ext cx="13284200" cy="9753600"/>
          </a:xfrm>
          <a:prstGeom prst="rect">
            <a:avLst/>
          </a:prstGeom>
          <a:ln w="12700">
            <a:miter lim="400000"/>
          </a:ln>
        </p:spPr>
      </p:pic>
      <p:sp>
        <p:nvSpPr>
          <p:cNvPr id="46" name="Shape 46"/>
          <p:cNvSpPr/>
          <p:nvPr>
            <p:ph type="title"/>
          </p:nvPr>
        </p:nvSpPr>
        <p:spPr>
          <a:xfrm>
            <a:off x="1270000" y="254000"/>
            <a:ext cx="9842500" cy="1231900"/>
          </a:xfrm>
          <a:prstGeom prst="rect">
            <a:avLst/>
          </a:prstGeom>
        </p:spPr>
        <p:txBody>
          <a:bodyPr anchor="ctr"/>
          <a:lstStyle>
            <a:lvl1pPr algn="ctr">
              <a:defRPr sz="7200">
                <a:latin typeface="Gill Sans"/>
                <a:ea typeface="Gill Sans"/>
                <a:cs typeface="Gill Sans"/>
                <a:sym typeface="Gill Sans"/>
              </a:defRPr>
            </a:lvl1pPr>
          </a:lstStyle>
          <a:p>
            <a:pPr/>
            <a:r>
              <a:t>Title Text</a:t>
            </a:r>
          </a:p>
        </p:txBody>
      </p:sp>
      <p:sp>
        <p:nvSpPr>
          <p:cNvPr id="47" name="Shape 4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Title - Top">
    <p:spTree>
      <p:nvGrpSpPr>
        <p:cNvPr id="1" name=""/>
        <p:cNvGrpSpPr/>
        <p:nvPr/>
      </p:nvGrpSpPr>
      <p:grpSpPr>
        <a:xfrm>
          <a:off x="0" y="0"/>
          <a:ext cx="0" cy="0"/>
          <a:chOff x="0" y="0"/>
          <a:chExt cx="0" cy="0"/>
        </a:xfrm>
      </p:grpSpPr>
      <p:pic>
        <p:nvPicPr>
          <p:cNvPr id="54" name="river1.jpg"/>
          <p:cNvPicPr>
            <a:picLocks noChangeAspect="1"/>
          </p:cNvPicPr>
          <p:nvPr/>
        </p:nvPicPr>
        <p:blipFill>
          <a:blip r:embed="rId2">
            <a:extLst/>
          </a:blip>
          <a:srcRect l="3729" t="0" r="5550" b="0"/>
          <a:stretch>
            <a:fillRect/>
          </a:stretch>
        </p:blipFill>
        <p:spPr>
          <a:xfrm>
            <a:off x="-279400" y="0"/>
            <a:ext cx="13284200" cy="9753600"/>
          </a:xfrm>
          <a:prstGeom prst="rect">
            <a:avLst/>
          </a:prstGeom>
          <a:ln w="12700">
            <a:miter lim="400000"/>
          </a:ln>
        </p:spPr>
      </p:pic>
      <p:sp>
        <p:nvSpPr>
          <p:cNvPr id="55" name="Shape 55"/>
          <p:cNvSpPr/>
          <p:nvPr>
            <p:ph type="title"/>
          </p:nvPr>
        </p:nvSpPr>
        <p:spPr>
          <a:xfrm>
            <a:off x="1257300" y="254000"/>
            <a:ext cx="9842500" cy="1231900"/>
          </a:xfrm>
          <a:prstGeom prst="rect">
            <a:avLst/>
          </a:prstGeom>
        </p:spPr>
        <p:txBody>
          <a:bodyPr anchor="ctr"/>
          <a:lstStyle>
            <a:lvl1pPr algn="ctr">
              <a:defRPr sz="7000">
                <a:latin typeface="Gill Sans"/>
                <a:ea typeface="Gill Sans"/>
                <a:cs typeface="Gill Sans"/>
                <a:sym typeface="Gill Sans"/>
              </a:defRPr>
            </a:lvl1pPr>
          </a:lstStyle>
          <a:p>
            <a:pPr/>
            <a:r>
              <a:t>Title Text</a:t>
            </a:r>
          </a:p>
        </p:txBody>
      </p:sp>
      <p:sp>
        <p:nvSpPr>
          <p:cNvPr id="56" name="Shape 56"/>
          <p:cNvSpPr/>
          <p:nvPr>
            <p:ph type="sldNum" sz="quarter" idx="2"/>
          </p:nvPr>
        </p:nvSpPr>
        <p:spPr>
          <a:xfrm>
            <a:off x="6330950" y="9283700"/>
            <a:ext cx="317500" cy="342900"/>
          </a:xfrm>
          <a:prstGeom prst="rect">
            <a:avLst/>
          </a:prstGeom>
        </p:spPr>
        <p:txBody>
          <a:bodyPr/>
          <a:lstStyle>
            <a:lvl1pPr>
              <a:defRPr sz="16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Banner">
    <p:spTree>
      <p:nvGrpSpPr>
        <p:cNvPr id="1" name=""/>
        <p:cNvGrpSpPr/>
        <p:nvPr/>
      </p:nvGrpSpPr>
      <p:grpSpPr>
        <a:xfrm>
          <a:off x="0" y="0"/>
          <a:ext cx="0" cy="0"/>
          <a:chOff x="0" y="0"/>
          <a:chExt cx="0" cy="0"/>
        </a:xfrm>
      </p:grpSpPr>
      <p:pic>
        <p:nvPicPr>
          <p:cNvPr id="63" name="Flow_Banner1.jpg"/>
          <p:cNvPicPr>
            <a:picLocks noChangeAspect="1"/>
          </p:cNvPicPr>
          <p:nvPr/>
        </p:nvPicPr>
        <p:blipFill>
          <a:blip r:embed="rId2">
            <a:extLst/>
          </a:blip>
          <a:srcRect l="281" t="34306" r="3289" b="2919"/>
          <a:stretch>
            <a:fillRect/>
          </a:stretch>
        </p:blipFill>
        <p:spPr>
          <a:xfrm>
            <a:off x="0" y="0"/>
            <a:ext cx="13030200" cy="1092200"/>
          </a:xfrm>
          <a:prstGeom prst="rect">
            <a:avLst/>
          </a:prstGeom>
          <a:ln w="12700">
            <a:miter lim="400000"/>
          </a:ln>
        </p:spPr>
      </p:pic>
      <p:sp>
        <p:nvSpPr>
          <p:cNvPr id="64" name="Shape 64"/>
          <p:cNvSpPr/>
          <p:nvPr/>
        </p:nvSpPr>
        <p:spPr>
          <a:xfrm>
            <a:off x="-228600" y="1066800"/>
            <a:ext cx="14020800" cy="0"/>
          </a:xfrm>
          <a:prstGeom prst="line">
            <a:avLst/>
          </a:prstGeom>
          <a:ln w="38100">
            <a:solidFill>
              <a:srgbClr val="11008E"/>
            </a:solidFill>
            <a:miter lim="400000"/>
          </a:ln>
        </p:spPr>
        <p:txBody>
          <a:bodyPr lIns="50800" tIns="50800" rIns="50800" bIns="50800" anchor="ctr"/>
          <a:lstStyle/>
          <a:p>
            <a:pPr algn="l" defTabSz="457200">
              <a:defRPr sz="1200">
                <a:latin typeface="+mj-lt"/>
                <a:ea typeface="+mj-ea"/>
                <a:cs typeface="+mj-cs"/>
                <a:sym typeface="Helvetica"/>
              </a:defRPr>
            </a:pPr>
          </a:p>
        </p:txBody>
      </p:sp>
      <p:pic>
        <p:nvPicPr>
          <p:cNvPr id="65" name="droppedImage.pdf"/>
          <p:cNvPicPr>
            <a:picLocks noChangeAspect="1"/>
          </p:cNvPicPr>
          <p:nvPr/>
        </p:nvPicPr>
        <p:blipFill>
          <a:blip r:embed="rId3">
            <a:extLst/>
          </a:blip>
          <a:stretch>
            <a:fillRect/>
          </a:stretch>
        </p:blipFill>
        <p:spPr>
          <a:xfrm>
            <a:off x="304800" y="279400"/>
            <a:ext cx="3102188" cy="532891"/>
          </a:xfrm>
          <a:prstGeom prst="rect">
            <a:avLst/>
          </a:prstGeom>
          <a:ln w="12700">
            <a:miter lim="400000"/>
          </a:ln>
        </p:spPr>
      </p:pic>
      <p:sp>
        <p:nvSpPr>
          <p:cNvPr id="66" name="Shape 66"/>
          <p:cNvSpPr/>
          <p:nvPr/>
        </p:nvSpPr>
        <p:spPr>
          <a:xfrm>
            <a:off x="8269354" y="-1"/>
            <a:ext cx="4760847" cy="1016001"/>
          </a:xfrm>
          <a:prstGeom prst="rect">
            <a:avLst/>
          </a:prstGeom>
          <a:ln w="12700">
            <a:miter lim="400000"/>
          </a:ln>
          <a:effectLst>
            <a:outerShdw sx="100000" sy="100000" kx="0" ky="0" algn="b" rotWithShape="0" blurRad="114300" dist="0" dir="2700000">
              <a:srgbClr val="020206">
                <a:alpha val="75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b="1" sz="3000">
                <a:solidFill>
                  <a:srgbClr val="FFFFFF"/>
                </a:solidFill>
                <a:effectLst>
                  <a:outerShdw sx="100000" sy="100000" kx="0" ky="0" algn="b" rotWithShape="0" blurRad="12700" dist="12700" dir="5400000">
                    <a:srgbClr val="060606"/>
                  </a:outerShdw>
                </a:effectLst>
                <a:latin typeface="+mj-lt"/>
                <a:ea typeface="+mj-ea"/>
                <a:cs typeface="+mj-cs"/>
                <a:sym typeface="Helvetica"/>
              </a:defRPr>
            </a:lvl1pPr>
          </a:lstStyle>
          <a:p>
            <a:pPr/>
            <a:r>
              <a:t>The Three Stages of Christian Life</a:t>
            </a:r>
          </a:p>
        </p:txBody>
      </p:sp>
      <p:sp>
        <p:nvSpPr>
          <p:cNvPr id="67" name="Shape 67"/>
          <p:cNvSpPr/>
          <p:nvPr>
            <p:ph type="title"/>
          </p:nvPr>
        </p:nvSpPr>
        <p:spPr>
          <a:xfrm>
            <a:off x="0" y="1047750"/>
            <a:ext cx="11912601" cy="990600"/>
          </a:xfrm>
          <a:prstGeom prst="rect">
            <a:avLst/>
          </a:prstGeom>
        </p:spPr>
        <p:txBody>
          <a:bodyPr/>
          <a:lstStyle>
            <a:lvl1pPr>
              <a:defRPr b="1" sz="4500">
                <a:latin typeface="+mj-lt"/>
                <a:ea typeface="+mj-ea"/>
                <a:cs typeface="+mj-cs"/>
                <a:sym typeface="Helvetica"/>
              </a:defRPr>
            </a:lvl1pPr>
          </a:lstStyle>
          <a:p>
            <a:pPr/>
            <a:r>
              <a:t>Title Text</a:t>
            </a:r>
          </a:p>
        </p:txBody>
      </p:sp>
      <p:sp>
        <p:nvSpPr>
          <p:cNvPr id="68" name="Shape 68"/>
          <p:cNvSpPr/>
          <p:nvPr>
            <p:ph type="sldNum" sz="quarter" idx="2"/>
          </p:nvPr>
        </p:nvSpPr>
        <p:spPr>
          <a:xfrm>
            <a:off x="6330950" y="9283700"/>
            <a:ext cx="317500" cy="342900"/>
          </a:xfrm>
          <a:prstGeom prst="rect">
            <a:avLst/>
          </a:prstGeom>
        </p:spPr>
        <p:txBody>
          <a:bodyPr/>
          <a:lstStyle>
            <a:lvl1pPr>
              <a:defRPr sz="1600"/>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droppedImage.pdf"/>
          <p:cNvPicPr>
            <a:picLocks noChangeAspect="1"/>
          </p:cNvPicPr>
          <p:nvPr/>
        </p:nvPicPr>
        <p:blipFill>
          <a:blip r:embed="rId2">
            <a:extLst/>
          </a:blip>
          <a:srcRect l="230" t="76947" r="115" b="0"/>
          <a:stretch>
            <a:fillRect/>
          </a:stretch>
        </p:blipFill>
        <p:spPr>
          <a:xfrm>
            <a:off x="-38100" y="-876300"/>
            <a:ext cx="13271500" cy="1997236"/>
          </a:xfrm>
          <a:prstGeom prst="rect">
            <a:avLst/>
          </a:prstGeom>
          <a:ln w="12700">
            <a:miter lim="400000"/>
          </a:ln>
        </p:spPr>
      </p:pic>
      <p:pic>
        <p:nvPicPr>
          <p:cNvPr id="3" name="droppedImage.pdf"/>
          <p:cNvPicPr>
            <a:picLocks noChangeAspect="1"/>
          </p:cNvPicPr>
          <p:nvPr/>
        </p:nvPicPr>
        <p:blipFill>
          <a:blip r:embed="rId3">
            <a:extLst/>
          </a:blip>
          <a:stretch>
            <a:fillRect/>
          </a:stretch>
        </p:blipFill>
        <p:spPr>
          <a:xfrm>
            <a:off x="4849813" y="107950"/>
            <a:ext cx="3286125" cy="876301"/>
          </a:xfrm>
          <a:prstGeom prst="rect">
            <a:avLst/>
          </a:prstGeom>
          <a:ln w="12700">
            <a:miter lim="400000"/>
          </a:ln>
          <a:effectLst>
            <a:outerShdw sx="100000" sy="100000" kx="0" ky="0" algn="b" rotWithShape="0" blurRad="127000" dist="76200" dir="2700000">
              <a:srgbClr val="000000">
                <a:alpha val="75000"/>
              </a:srgbClr>
            </a:outerShdw>
          </a:effectLst>
        </p:spPr>
      </p:pic>
      <p:sp>
        <p:nvSpPr>
          <p:cNvPr id="4" name="Shape 4"/>
          <p:cNvSpPr/>
          <p:nvPr/>
        </p:nvSpPr>
        <p:spPr>
          <a:xfrm>
            <a:off x="-254000" y="1079500"/>
            <a:ext cx="14020824" cy="127"/>
          </a:xfrm>
          <a:prstGeom prst="line">
            <a:avLst/>
          </a:prstGeom>
          <a:ln w="38100">
            <a:solidFill>
              <a:srgbClr val="11008E"/>
            </a:solidFill>
            <a:miter lim="400000"/>
          </a:ln>
        </p:spPr>
        <p:txBody>
          <a:bodyPr lIns="50800" tIns="50800" rIns="50800" bIns="50800" anchor="ctr"/>
          <a:lstStyle/>
          <a:p>
            <a:pPr algn="l" defTabSz="457200">
              <a:defRPr sz="1200">
                <a:latin typeface="+mj-lt"/>
                <a:ea typeface="+mj-ea"/>
                <a:cs typeface="+mj-cs"/>
                <a:sym typeface="Helvetica"/>
              </a:defRPr>
            </a:pPr>
          </a:p>
        </p:txBody>
      </p:sp>
      <p:sp>
        <p:nvSpPr>
          <p:cNvPr id="5" name="Shape 5"/>
          <p:cNvSpPr/>
          <p:nvPr>
            <p:ph type="title"/>
          </p:nvPr>
        </p:nvSpPr>
        <p:spPr>
          <a:xfrm>
            <a:off x="76200" y="1092200"/>
            <a:ext cx="11912600" cy="990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a:r>
              <a:t>Title Text</a:t>
            </a:r>
          </a:p>
        </p:txBody>
      </p:sp>
      <p:sp>
        <p:nvSpPr>
          <p:cNvPr id="6" name="Shape 6"/>
          <p:cNvSpPr/>
          <p:nvPr>
            <p:ph type="body" idx="1"/>
          </p:nvPr>
        </p:nvSpPr>
        <p:spPr>
          <a:xfrm>
            <a:off x="635000" y="2273300"/>
            <a:ext cx="10464800" cy="571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Body Level One</a:t>
            </a:r>
          </a:p>
          <a:p>
            <a:pPr lvl="1"/>
            <a:r>
              <a:t>Body Level Two</a:t>
            </a:r>
          </a:p>
          <a:p>
            <a:pPr lvl="2"/>
            <a:r>
              <a:t>Body Level Three</a:t>
            </a:r>
          </a:p>
          <a:p>
            <a:pPr lvl="3"/>
            <a:r>
              <a:t>Body Level Four</a:t>
            </a:r>
          </a:p>
          <a:p>
            <a:pPr lvl="4"/>
            <a:r>
              <a:t>Body Level Five</a:t>
            </a:r>
          </a:p>
        </p:txBody>
      </p:sp>
      <p:sp>
        <p:nvSpPr>
          <p:cNvPr id="7" name="Shape 7"/>
          <p:cNvSpPr/>
          <p:nvPr>
            <p:ph type="sldNum" sz="quarter" idx="2"/>
          </p:nvPr>
        </p:nvSpPr>
        <p:spPr>
          <a:xfrm>
            <a:off x="6324600" y="9258300"/>
            <a:ext cx="342900" cy="3683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Lst>
  <p:transition xmlns:p14="http://schemas.microsoft.com/office/powerpoint/2010/main" spd="med" advClick="1"/>
  <p:txStyles>
    <p:titleStyle>
      <a:lvl1pPr marL="0" marR="0" indent="0" algn="l" defTabSz="584200" rtl="0" latinLnBrk="0">
        <a:lnSpc>
          <a:spcPct val="100000"/>
        </a:lnSpc>
        <a:spcBef>
          <a:spcPts val="0"/>
        </a:spcBef>
        <a:spcAft>
          <a:spcPts val="0"/>
        </a:spcAft>
        <a:buClrTx/>
        <a:buSzTx/>
        <a:buFontTx/>
        <a:buNone/>
        <a:tabLst/>
        <a:defRPr b="0" baseline="0" cap="none" i="0" spc="0" strike="noStrike" sz="6100" u="none">
          <a:ln>
            <a:noFill/>
          </a:ln>
          <a:solidFill>
            <a:srgbClr val="000000"/>
          </a:solidFill>
          <a:uFillTx/>
          <a:latin typeface="+mn-lt"/>
          <a:ea typeface="+mn-ea"/>
          <a:cs typeface="+mn-cs"/>
          <a:sym typeface="Arial"/>
        </a:defRPr>
      </a:lvl1pPr>
      <a:lvl2pPr marL="0" marR="0" indent="228600" algn="l" defTabSz="584200" rtl="0" latinLnBrk="0">
        <a:lnSpc>
          <a:spcPct val="100000"/>
        </a:lnSpc>
        <a:spcBef>
          <a:spcPts val="0"/>
        </a:spcBef>
        <a:spcAft>
          <a:spcPts val="0"/>
        </a:spcAft>
        <a:buClrTx/>
        <a:buSzTx/>
        <a:buFontTx/>
        <a:buNone/>
        <a:tabLst/>
        <a:defRPr b="0" baseline="0" cap="none" i="0" spc="0" strike="noStrike" sz="6100" u="none">
          <a:ln>
            <a:noFill/>
          </a:ln>
          <a:solidFill>
            <a:srgbClr val="000000"/>
          </a:solidFill>
          <a:uFillTx/>
          <a:latin typeface="+mn-lt"/>
          <a:ea typeface="+mn-ea"/>
          <a:cs typeface="+mn-cs"/>
          <a:sym typeface="Arial"/>
        </a:defRPr>
      </a:lvl2pPr>
      <a:lvl3pPr marL="0" marR="0" indent="457200" algn="l" defTabSz="584200" rtl="0" latinLnBrk="0">
        <a:lnSpc>
          <a:spcPct val="100000"/>
        </a:lnSpc>
        <a:spcBef>
          <a:spcPts val="0"/>
        </a:spcBef>
        <a:spcAft>
          <a:spcPts val="0"/>
        </a:spcAft>
        <a:buClrTx/>
        <a:buSzTx/>
        <a:buFontTx/>
        <a:buNone/>
        <a:tabLst/>
        <a:defRPr b="0" baseline="0" cap="none" i="0" spc="0" strike="noStrike" sz="6100" u="none">
          <a:ln>
            <a:noFill/>
          </a:ln>
          <a:solidFill>
            <a:srgbClr val="000000"/>
          </a:solidFill>
          <a:uFillTx/>
          <a:latin typeface="+mn-lt"/>
          <a:ea typeface="+mn-ea"/>
          <a:cs typeface="+mn-cs"/>
          <a:sym typeface="Arial"/>
        </a:defRPr>
      </a:lvl3pPr>
      <a:lvl4pPr marL="0" marR="0" indent="685800" algn="l" defTabSz="584200" rtl="0" latinLnBrk="0">
        <a:lnSpc>
          <a:spcPct val="100000"/>
        </a:lnSpc>
        <a:spcBef>
          <a:spcPts val="0"/>
        </a:spcBef>
        <a:spcAft>
          <a:spcPts val="0"/>
        </a:spcAft>
        <a:buClrTx/>
        <a:buSzTx/>
        <a:buFontTx/>
        <a:buNone/>
        <a:tabLst/>
        <a:defRPr b="0" baseline="0" cap="none" i="0" spc="0" strike="noStrike" sz="6100" u="none">
          <a:ln>
            <a:noFill/>
          </a:ln>
          <a:solidFill>
            <a:srgbClr val="000000"/>
          </a:solidFill>
          <a:uFillTx/>
          <a:latin typeface="+mn-lt"/>
          <a:ea typeface="+mn-ea"/>
          <a:cs typeface="+mn-cs"/>
          <a:sym typeface="Arial"/>
        </a:defRPr>
      </a:lvl4pPr>
      <a:lvl5pPr marL="0" marR="0" indent="914400" algn="l" defTabSz="584200" rtl="0" latinLnBrk="0">
        <a:lnSpc>
          <a:spcPct val="100000"/>
        </a:lnSpc>
        <a:spcBef>
          <a:spcPts val="0"/>
        </a:spcBef>
        <a:spcAft>
          <a:spcPts val="0"/>
        </a:spcAft>
        <a:buClrTx/>
        <a:buSzTx/>
        <a:buFontTx/>
        <a:buNone/>
        <a:tabLst/>
        <a:defRPr b="0" baseline="0" cap="none" i="0" spc="0" strike="noStrike" sz="6100" u="none">
          <a:ln>
            <a:noFill/>
          </a:ln>
          <a:solidFill>
            <a:srgbClr val="000000"/>
          </a:solidFill>
          <a:uFillTx/>
          <a:latin typeface="+mn-lt"/>
          <a:ea typeface="+mn-ea"/>
          <a:cs typeface="+mn-cs"/>
          <a:sym typeface="Arial"/>
        </a:defRPr>
      </a:lvl5pPr>
      <a:lvl6pPr marL="0" marR="0" indent="1143000" algn="l" defTabSz="584200" rtl="0" latinLnBrk="0">
        <a:lnSpc>
          <a:spcPct val="100000"/>
        </a:lnSpc>
        <a:spcBef>
          <a:spcPts val="0"/>
        </a:spcBef>
        <a:spcAft>
          <a:spcPts val="0"/>
        </a:spcAft>
        <a:buClrTx/>
        <a:buSzTx/>
        <a:buFontTx/>
        <a:buNone/>
        <a:tabLst/>
        <a:defRPr b="0" baseline="0" cap="none" i="0" spc="0" strike="noStrike" sz="6100" u="none">
          <a:ln>
            <a:noFill/>
          </a:ln>
          <a:solidFill>
            <a:srgbClr val="000000"/>
          </a:solidFill>
          <a:uFillTx/>
          <a:latin typeface="+mn-lt"/>
          <a:ea typeface="+mn-ea"/>
          <a:cs typeface="+mn-cs"/>
          <a:sym typeface="Arial"/>
        </a:defRPr>
      </a:lvl6pPr>
      <a:lvl7pPr marL="0" marR="0" indent="1371600" algn="l" defTabSz="584200" rtl="0" latinLnBrk="0">
        <a:lnSpc>
          <a:spcPct val="100000"/>
        </a:lnSpc>
        <a:spcBef>
          <a:spcPts val="0"/>
        </a:spcBef>
        <a:spcAft>
          <a:spcPts val="0"/>
        </a:spcAft>
        <a:buClrTx/>
        <a:buSzTx/>
        <a:buFontTx/>
        <a:buNone/>
        <a:tabLst/>
        <a:defRPr b="0" baseline="0" cap="none" i="0" spc="0" strike="noStrike" sz="6100" u="none">
          <a:ln>
            <a:noFill/>
          </a:ln>
          <a:solidFill>
            <a:srgbClr val="000000"/>
          </a:solidFill>
          <a:uFillTx/>
          <a:latin typeface="+mn-lt"/>
          <a:ea typeface="+mn-ea"/>
          <a:cs typeface="+mn-cs"/>
          <a:sym typeface="Arial"/>
        </a:defRPr>
      </a:lvl7pPr>
      <a:lvl8pPr marL="0" marR="0" indent="1600200" algn="l" defTabSz="584200" rtl="0" latinLnBrk="0">
        <a:lnSpc>
          <a:spcPct val="100000"/>
        </a:lnSpc>
        <a:spcBef>
          <a:spcPts val="0"/>
        </a:spcBef>
        <a:spcAft>
          <a:spcPts val="0"/>
        </a:spcAft>
        <a:buClrTx/>
        <a:buSzTx/>
        <a:buFontTx/>
        <a:buNone/>
        <a:tabLst/>
        <a:defRPr b="0" baseline="0" cap="none" i="0" spc="0" strike="noStrike" sz="6100" u="none">
          <a:ln>
            <a:noFill/>
          </a:ln>
          <a:solidFill>
            <a:srgbClr val="000000"/>
          </a:solidFill>
          <a:uFillTx/>
          <a:latin typeface="+mn-lt"/>
          <a:ea typeface="+mn-ea"/>
          <a:cs typeface="+mn-cs"/>
          <a:sym typeface="Arial"/>
        </a:defRPr>
      </a:lvl8pPr>
      <a:lvl9pPr marL="0" marR="0" indent="1828800" algn="l" defTabSz="584200" rtl="0" latinLnBrk="0">
        <a:lnSpc>
          <a:spcPct val="100000"/>
        </a:lnSpc>
        <a:spcBef>
          <a:spcPts val="0"/>
        </a:spcBef>
        <a:spcAft>
          <a:spcPts val="0"/>
        </a:spcAft>
        <a:buClrTx/>
        <a:buSzTx/>
        <a:buFontTx/>
        <a:buNone/>
        <a:tabLst/>
        <a:defRPr b="0" baseline="0" cap="none" i="0" spc="0" strike="noStrike" sz="6100" u="none">
          <a:ln>
            <a:noFill/>
          </a:ln>
          <a:solidFill>
            <a:srgbClr val="000000"/>
          </a:solidFill>
          <a:uFillTx/>
          <a:latin typeface="+mn-lt"/>
          <a:ea typeface="+mn-ea"/>
          <a:cs typeface="+mn-cs"/>
          <a:sym typeface="Arial"/>
        </a:defRPr>
      </a:lvl9pPr>
    </p:titleStyle>
    <p:bodyStyle>
      <a:lvl1pPr marL="889000" marR="0" indent="-571500" algn="l" defTabSz="584200" rtl="0" latinLnBrk="0">
        <a:lnSpc>
          <a:spcPct val="100000"/>
        </a:lnSpc>
        <a:spcBef>
          <a:spcPts val="24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Arial"/>
        </a:defRPr>
      </a:lvl1pPr>
      <a:lvl2pPr marL="1333500" marR="0" indent="-571500" algn="l" defTabSz="584200" rtl="0" latinLnBrk="0">
        <a:lnSpc>
          <a:spcPct val="100000"/>
        </a:lnSpc>
        <a:spcBef>
          <a:spcPts val="24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Arial"/>
        </a:defRPr>
      </a:lvl2pPr>
      <a:lvl3pPr marL="1778000" marR="0" indent="-571500" algn="l" defTabSz="584200" rtl="0" latinLnBrk="0">
        <a:lnSpc>
          <a:spcPct val="100000"/>
        </a:lnSpc>
        <a:spcBef>
          <a:spcPts val="24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Arial"/>
        </a:defRPr>
      </a:lvl3pPr>
      <a:lvl4pPr marL="2222500" marR="0" indent="-571500" algn="l" defTabSz="584200" rtl="0" latinLnBrk="0">
        <a:lnSpc>
          <a:spcPct val="100000"/>
        </a:lnSpc>
        <a:spcBef>
          <a:spcPts val="24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Arial"/>
        </a:defRPr>
      </a:lvl4pPr>
      <a:lvl5pPr marL="2667000" marR="0" indent="-571500" algn="l" defTabSz="584200" rtl="0" latinLnBrk="0">
        <a:lnSpc>
          <a:spcPct val="100000"/>
        </a:lnSpc>
        <a:spcBef>
          <a:spcPts val="24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Arial"/>
        </a:defRPr>
      </a:lvl5pPr>
      <a:lvl6pPr marL="3022600" marR="0" indent="-571500" algn="l" defTabSz="584200" rtl="0" latinLnBrk="0">
        <a:lnSpc>
          <a:spcPct val="100000"/>
        </a:lnSpc>
        <a:spcBef>
          <a:spcPts val="24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Arial"/>
        </a:defRPr>
      </a:lvl6pPr>
      <a:lvl7pPr marL="3378200" marR="0" indent="-571500" algn="l" defTabSz="584200" rtl="0" latinLnBrk="0">
        <a:lnSpc>
          <a:spcPct val="100000"/>
        </a:lnSpc>
        <a:spcBef>
          <a:spcPts val="24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Arial"/>
        </a:defRPr>
      </a:lvl7pPr>
      <a:lvl8pPr marL="3733800" marR="0" indent="-571500" algn="l" defTabSz="584200" rtl="0" latinLnBrk="0">
        <a:lnSpc>
          <a:spcPct val="100000"/>
        </a:lnSpc>
        <a:spcBef>
          <a:spcPts val="24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Arial"/>
        </a:defRPr>
      </a:lvl8pPr>
      <a:lvl9pPr marL="4089400" marR="0" indent="-571500" algn="l" defTabSz="584200" rtl="0" latinLnBrk="0">
        <a:lnSpc>
          <a:spcPct val="100000"/>
        </a:lnSpc>
        <a:spcBef>
          <a:spcPts val="24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Arial"/>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5.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2.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hyperlink" Target="http://www.foundationsforfreedom.net" TargetMode="Externa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 Id="rId3" Type="http://schemas.openxmlformats.org/officeDocument/2006/relationships/image" Target="../media/image4.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7" name="droppedImage.pdf"/>
          <p:cNvPicPr>
            <a:picLocks noChangeAspect="1"/>
          </p:cNvPicPr>
          <p:nvPr/>
        </p:nvPicPr>
        <p:blipFill>
          <a:blip r:embed="rId3">
            <a:extLst/>
          </a:blip>
          <a:stretch>
            <a:fillRect/>
          </a:stretch>
        </p:blipFill>
        <p:spPr>
          <a:xfrm>
            <a:off x="265038" y="246380"/>
            <a:ext cx="6467019" cy="1724539"/>
          </a:xfrm>
          <a:prstGeom prst="rect">
            <a:avLst/>
          </a:prstGeom>
          <a:ln w="12700">
            <a:miter lim="400000"/>
          </a:ln>
          <a:effectLst>
            <a:outerShdw sx="100000" sy="100000" kx="0" ky="0" algn="b" rotWithShape="0" blurRad="127000" dist="76200" dir="2700000">
              <a:srgbClr val="FFFFFF">
                <a:alpha val="75000"/>
              </a:srgbClr>
            </a:outerShdw>
          </a:effectLst>
        </p:spPr>
      </p:pic>
      <p:sp>
        <p:nvSpPr>
          <p:cNvPr id="78" name="Shape 78"/>
          <p:cNvSpPr/>
          <p:nvPr/>
        </p:nvSpPr>
        <p:spPr>
          <a:xfrm>
            <a:off x="-1" y="8093053"/>
            <a:ext cx="12992100" cy="1927248"/>
          </a:xfrm>
          <a:prstGeom prst="roundRect">
            <a:avLst>
              <a:gd name="adj" fmla="val 0"/>
            </a:avLst>
          </a:prstGeom>
          <a:solidFill>
            <a:srgbClr val="000000">
              <a:alpha val="85358"/>
            </a:srgbClr>
          </a:solidFill>
          <a:ln w="12700">
            <a:miter lim="400000"/>
          </a:ln>
        </p:spPr>
        <p:txBody>
          <a:bodyPr lIns="50800" tIns="50800" rIns="50800" bIns="50800" anchor="ctr"/>
          <a:lstStyle/>
          <a:p>
            <a:pPr marL="40639" marR="40639" algn="l" defTabSz="914400">
              <a:defRPr sz="1200">
                <a:uFill>
                  <a:solidFill>
                    <a:srgbClr val="000000"/>
                  </a:solidFill>
                </a:uFill>
              </a:defRPr>
            </a:pPr>
          </a:p>
        </p:txBody>
      </p:sp>
      <p:sp>
        <p:nvSpPr>
          <p:cNvPr id="79" name="Shape 79"/>
          <p:cNvSpPr/>
          <p:nvPr/>
        </p:nvSpPr>
        <p:spPr>
          <a:xfrm>
            <a:off x="2018927" y="8231089"/>
            <a:ext cx="8966945" cy="609601"/>
          </a:xfrm>
          <a:prstGeom prst="rect">
            <a:avLst/>
          </a:prstGeom>
          <a:ln w="12700">
            <a:miter lim="400000"/>
          </a:ln>
          <a:effectLst>
            <a:outerShdw sx="100000" sy="100000" kx="0" ky="0" algn="b" rotWithShape="0" blurRad="63500" dist="50800" dir="2700000">
              <a:srgbClr val="000000">
                <a:alpha val="7500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defTabSz="914400">
              <a:buClr>
                <a:srgbClr val="FFFFFF"/>
              </a:buClr>
              <a:buFont typeface="Aria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a:solidFill>
                  <a:srgbClr val="FFFFFF"/>
                </a:solidFill>
                <a:uFill>
                  <a:solidFill>
                    <a:srgbClr val="FFFFFF"/>
                  </a:solidFill>
                </a:uFill>
                <a:latin typeface="DIN Alternate"/>
                <a:ea typeface="DIN Alternate"/>
                <a:cs typeface="DIN Alternate"/>
                <a:sym typeface="DIN Alternate"/>
              </a:defRPr>
            </a:lvl1pPr>
          </a:lstStyle>
          <a:p>
            <a:pPr/>
            <a:r>
              <a:t>Fostering Spiritual Growth in the Church</a:t>
            </a:r>
          </a:p>
        </p:txBody>
      </p:sp>
      <p:sp>
        <p:nvSpPr>
          <p:cNvPr id="80" name="Shape 80"/>
          <p:cNvSpPr/>
          <p:nvPr/>
        </p:nvSpPr>
        <p:spPr>
          <a:xfrm>
            <a:off x="1549400" y="9055882"/>
            <a:ext cx="9906000" cy="1589"/>
          </a:xfrm>
          <a:prstGeom prst="line">
            <a:avLst/>
          </a:prstGeom>
          <a:ln w="38100">
            <a:solidFill>
              <a:srgbClr val="FFA050"/>
            </a:solidFill>
            <a:miter lim="400000"/>
          </a:ln>
          <a:effectLst>
            <a:outerShdw sx="100000" sy="100000" kx="0" ky="0" algn="b" rotWithShape="0" blurRad="63500" dist="50800" dir="2700000">
              <a:srgbClr val="000000">
                <a:alpha val="75000"/>
              </a:srgbClr>
            </a:outerShdw>
          </a:effectLst>
        </p:spPr>
        <p:txBody>
          <a:bodyPr lIns="50800" tIns="50800" rIns="50800" bIns="50800" anchor="ctr"/>
          <a:lstStyle/>
          <a:p>
            <a:pPr algn="l" defTabSz="457200">
              <a:defRPr sz="1200">
                <a:latin typeface="+mj-lt"/>
                <a:ea typeface="+mj-ea"/>
                <a:cs typeface="+mj-cs"/>
                <a:sym typeface="Helvetica"/>
              </a:defRPr>
            </a:pPr>
          </a:p>
        </p:txBody>
      </p:sp>
      <p:sp>
        <p:nvSpPr>
          <p:cNvPr id="81" name="Shape 81"/>
          <p:cNvSpPr/>
          <p:nvPr/>
        </p:nvSpPr>
        <p:spPr>
          <a:xfrm>
            <a:off x="12701" y="9108152"/>
            <a:ext cx="12979398" cy="520937"/>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tabLst>
                <a:tab pos="368300" algn="l"/>
                <a:tab pos="698500" algn="l"/>
                <a:tab pos="1066800" algn="l"/>
                <a:tab pos="1422400" algn="l"/>
                <a:tab pos="1778000" algn="l"/>
                <a:tab pos="2120900" algn="l"/>
                <a:tab pos="2489200" algn="l"/>
                <a:tab pos="2857500" algn="l"/>
                <a:tab pos="3200400" algn="l"/>
                <a:tab pos="3568700" algn="l"/>
                <a:tab pos="3911600" algn="l"/>
                <a:tab pos="4267200" algn="l"/>
              </a:tabLst>
              <a:defRPr b="1" spc="239" sz="3000">
                <a:solidFill>
                  <a:srgbClr val="FFFFFF"/>
                </a:solidFill>
                <a:effectLst>
                  <a:outerShdw sx="100000" sy="100000" kx="0" ky="0" algn="b" rotWithShape="0" blurRad="25400" dist="25400" dir="2060505">
                    <a:srgbClr val="000000"/>
                  </a:outerShdw>
                </a:effectLst>
                <a:latin typeface="+mn-lt"/>
                <a:ea typeface="+mn-ea"/>
                <a:cs typeface="+mn-cs"/>
                <a:sym typeface="Arial"/>
              </a:defRPr>
            </a:lvl1pPr>
          </a:lstStyle>
          <a:p>
            <a:pPr>
              <a:defRPr b="0" spc="384" sz="4800"/>
            </a:pPr>
            <a:r>
              <a:rPr b="1" spc="239" sz="3000"/>
              <a:t>Paul J. Bucknell</a:t>
            </a:r>
          </a:p>
        </p:txBody>
      </p:sp>
      <p:sp>
        <p:nvSpPr>
          <p:cNvPr id="82" name="Shape 82"/>
          <p:cNvSpPr/>
          <p:nvPr/>
        </p:nvSpPr>
        <p:spPr>
          <a:xfrm>
            <a:off x="3557931" y="5837164"/>
            <a:ext cx="5888937" cy="1016001"/>
          </a:xfrm>
          <a:prstGeom prst="roundRect">
            <a:avLst>
              <a:gd name="adj" fmla="val 16924"/>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4000">
                <a:solidFill>
                  <a:srgbClr val="FFFFFF"/>
                </a:solidFill>
                <a:effectLst>
                  <a:outerShdw sx="100000" sy="100000" kx="0" ky="0" algn="b" rotWithShape="0" blurRad="38100" dist="12700" dir="5400000">
                    <a:srgbClr val="000000">
                      <a:alpha val="50000"/>
                    </a:srgbClr>
                  </a:outerShdw>
                </a:effectLst>
              </a:defRPr>
            </a:pPr>
          </a:p>
        </p:txBody>
      </p:sp>
      <p:sp>
        <p:nvSpPr>
          <p:cNvPr id="83" name="Shape 83"/>
          <p:cNvSpPr/>
          <p:nvPr/>
        </p:nvSpPr>
        <p:spPr>
          <a:xfrm>
            <a:off x="3928665" y="5837164"/>
            <a:ext cx="5134769" cy="1016001"/>
          </a:xfrm>
          <a:prstGeom prst="rect">
            <a:avLst/>
          </a:prstGeom>
          <a:ln w="12700">
            <a:miter lim="400000"/>
          </a:ln>
          <a:effectLst>
            <a:outerShdw sx="100000" sy="100000" kx="0" ky="0" algn="b" rotWithShape="0" blurRad="165100" dist="101600" dir="2700000">
              <a:srgbClr val="000000">
                <a:alpha val="8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ct val="120000"/>
              </a:lnSpc>
              <a:spcBef>
                <a:spcPts val="2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pc="250" sz="5000">
                <a:solidFill>
                  <a:srgbClr val="FFFFFF"/>
                </a:solidFill>
                <a:effectLst>
                  <a:outerShdw sx="100000" sy="100000" kx="0" ky="0" algn="b" rotWithShape="0" blurRad="25400" dist="25400" dir="2060505">
                    <a:srgbClr val="000000"/>
                  </a:outerShdw>
                </a:effectLst>
                <a:latin typeface="+mn-lt"/>
                <a:ea typeface="+mn-ea"/>
                <a:cs typeface="+mn-cs"/>
                <a:sym typeface="Arial"/>
              </a:defRPr>
            </a:lvl1pPr>
          </a:lstStyle>
          <a:p>
            <a:pPr/>
            <a:r>
              <a:t>1 John 2:12-14</a:t>
            </a:r>
          </a:p>
        </p:txBody>
      </p:sp>
      <p:sp>
        <p:nvSpPr>
          <p:cNvPr id="84" name="Shape 84"/>
          <p:cNvSpPr/>
          <p:nvPr/>
        </p:nvSpPr>
        <p:spPr>
          <a:xfrm>
            <a:off x="198427" y="2768658"/>
            <a:ext cx="12595244" cy="2483782"/>
          </a:xfrm>
          <a:prstGeom prst="rect">
            <a:avLst/>
          </a:prstGeom>
          <a:ln w="12700">
            <a:miter lim="400000"/>
          </a:ln>
          <a:effectLst>
            <a:outerShdw sx="100000" sy="100000" kx="0" ky="0" algn="b" rotWithShape="0" blurRad="76200" dist="69781" dir="11722004">
              <a:srgbClr val="000000">
                <a:alpha val="80000"/>
              </a:srgbClr>
            </a:outerShdw>
          </a:effectLst>
          <a:extLst>
            <a:ext uri="{C572A759-6A51-4108-AA02-DFA0A04FC94B}">
              <ma14:wrappingTextBoxFlag xmlns:ma14="http://schemas.microsoft.com/office/mac/drawingml/2011/main" val="1"/>
            </a:ext>
          </a:extLst>
        </p:spPr>
        <p:txBody>
          <a:bodyPr lIns="50800" tIns="50800" rIns="50800" bIns="50800"/>
          <a:lstStyle>
            <a:lvl1pPr defTabSz="457200">
              <a:lnSpc>
                <a:spcPct val="140000"/>
              </a:lnSpc>
              <a:spcBef>
                <a:spcPts val="2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6800">
                <a:solidFill>
                  <a:srgbClr val="FFFFFF"/>
                </a:solidFill>
                <a:effectLst>
                  <a:outerShdw sx="100000" sy="100000" kx="0" ky="0" algn="b" rotWithShape="0" blurRad="38100" dist="25400" dir="1500000">
                    <a:srgbClr val="000000"/>
                  </a:outerShdw>
                </a:effectLst>
                <a:latin typeface="+mn-lt"/>
                <a:ea typeface="+mn-ea"/>
                <a:cs typeface="+mn-cs"/>
                <a:sym typeface="Arial"/>
              </a:defRPr>
            </a:lvl1pPr>
          </a:lstStyle>
          <a:p>
            <a:pPr/>
            <a:r>
              <a:t>The Three Stages of Christian Life</a:t>
            </a:r>
          </a:p>
        </p:txBody>
      </p:sp>
      <p:sp>
        <p:nvSpPr>
          <p:cNvPr id="85" name="Shape 85"/>
          <p:cNvSpPr/>
          <p:nvPr/>
        </p:nvSpPr>
        <p:spPr>
          <a:xfrm>
            <a:off x="11099800" y="431800"/>
            <a:ext cx="1625600" cy="1295400"/>
          </a:xfrm>
          <a:prstGeom prst="ellipse">
            <a:avLst/>
          </a:prstGeom>
          <a:solidFill>
            <a:srgbClr val="11008E">
              <a:alpha val="90000"/>
            </a:srgbClr>
          </a:solidFill>
          <a:ln w="25400">
            <a:solidFill>
              <a:srgbClr val="000000">
                <a:alpha val="90000"/>
              </a:srgbClr>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b="1" sz="5800">
                <a:solidFill>
                  <a:srgbClr val="FFFFFF"/>
                </a:solidFill>
                <a:effectLst>
                  <a:outerShdw sx="100000" sy="100000" kx="0" ky="0" algn="b" rotWithShape="0" blurRad="38100" dist="12700" dir="5400000">
                    <a:srgbClr val="000000">
                      <a:alpha val="50000"/>
                    </a:srgbClr>
                  </a:outerShdw>
                </a:effectLst>
                <a:latin typeface="+mj-lt"/>
                <a:ea typeface="+mj-ea"/>
                <a:cs typeface="+mj-cs"/>
                <a:sym typeface="Helvetica"/>
              </a:defRPr>
            </a:lvl1pPr>
          </a:lstStyle>
          <a:p>
            <a:pPr/>
            <a:r>
              <a:t>2</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84"/>
                                        </p:tgtEl>
                                        <p:attrNameLst>
                                          <p:attrName>style.visibility</p:attrName>
                                        </p:attrNameLst>
                                      </p:cBhvr>
                                      <p:to>
                                        <p:strVal val="visible"/>
                                      </p:to>
                                    </p:set>
                                    <p:animEffect filter="fade" transition="in">
                                      <p:cBhvr>
                                        <p:cTn id="7" dur="1500"/>
                                        <p:tgtEl>
                                          <p:spTgt spid="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4" grpId="1"/>
    </p:bld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1" name="Shape 181"/>
          <p:cNvSpPr/>
          <p:nvPr>
            <p:ph type="title"/>
          </p:nvPr>
        </p:nvSpPr>
        <p:spPr>
          <a:xfrm>
            <a:off x="0" y="1047750"/>
            <a:ext cx="11912601" cy="1193801"/>
          </a:xfrm>
          <a:prstGeom prst="rect">
            <a:avLst/>
          </a:prstGeom>
          <a:effectLst>
            <a:outerShdw sx="100000" sy="100000" kx="0" ky="0" algn="b" rotWithShape="0" blurRad="63500" dist="25400" dir="5400000">
              <a:srgbClr val="060606"/>
            </a:outerShdw>
          </a:effectLst>
        </p:spPr>
        <p:txBody>
          <a:bodyPr/>
          <a:lstStyle>
            <a:lvl1pPr>
              <a:defRPr b="0" sz="7000">
                <a:solidFill>
                  <a:srgbClr val="48506E"/>
                </a:solidFill>
                <a:effectLst>
                  <a:outerShdw sx="100000" sy="100000" kx="0" ky="0" algn="b" rotWithShape="0" blurRad="63500" dist="12700" dir="5400000">
                    <a:srgbClr val="000000">
                      <a:alpha val="30000"/>
                    </a:srgbClr>
                  </a:outerShdw>
                </a:effectLst>
                <a:latin typeface="Baskerville"/>
                <a:ea typeface="Baskerville"/>
                <a:cs typeface="Baskerville"/>
                <a:sym typeface="Baskerville"/>
              </a:defRPr>
            </a:lvl1pPr>
          </a:lstStyle>
          <a:p>
            <a:pPr/>
            <a:r>
              <a:t>Path of Discipleship</a:t>
            </a:r>
          </a:p>
        </p:txBody>
      </p:sp>
      <p:sp>
        <p:nvSpPr>
          <p:cNvPr id="182" name="Shape 182"/>
          <p:cNvSpPr/>
          <p:nvPr/>
        </p:nvSpPr>
        <p:spPr>
          <a:xfrm>
            <a:off x="585930" y="3003550"/>
            <a:ext cx="3860801" cy="1473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4300"/>
              </a:spcBef>
              <a:defRPr spc="94" sz="4700">
                <a:solidFill>
                  <a:srgbClr val="355B6E"/>
                </a:solidFill>
                <a:effectLst>
                  <a:outerShdw sx="100000" sy="100000" kx="0" ky="0" algn="b" rotWithShape="0" blurRad="63500" dist="12700" dir="5400000">
                    <a:srgbClr val="000000">
                      <a:alpha val="30000"/>
                    </a:srgbClr>
                  </a:outerShdw>
                </a:effectLst>
                <a:latin typeface="Baskerville"/>
                <a:ea typeface="Baskerville"/>
                <a:cs typeface="Baskerville"/>
                <a:sym typeface="Baskerville"/>
              </a:defRPr>
            </a:lvl1pPr>
          </a:lstStyle>
          <a:p>
            <a:pPr/>
            <a:r>
              <a:t>Discovering Love</a:t>
            </a:r>
          </a:p>
        </p:txBody>
      </p:sp>
      <p:sp>
        <p:nvSpPr>
          <p:cNvPr id="183" name="Shape 183"/>
          <p:cNvSpPr/>
          <p:nvPr/>
        </p:nvSpPr>
        <p:spPr>
          <a:xfrm>
            <a:off x="1148730" y="3213100"/>
            <a:ext cx="2731741" cy="5473700"/>
          </a:xfrm>
          <a:prstGeom prst="rect">
            <a:avLst/>
          </a:prstGeom>
          <a:ln w="12700">
            <a:miter lim="400000"/>
          </a:ln>
          <a:effectLst>
            <a:outerShdw sx="100000" sy="100000" kx="0" ky="0" algn="b" rotWithShape="0" blurRad="114300" dist="76200" dir="5400000">
              <a:srgbClr val="060606"/>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spcBef>
                <a:spcPts val="2600"/>
              </a:spcBef>
              <a:defRPr spc="600" sz="30000">
                <a:solidFill>
                  <a:srgbClr val="355B6E"/>
                </a:solidFill>
                <a:effectLst>
                  <a:outerShdw sx="100000" sy="100000" kx="0" ky="0" algn="b" rotWithShape="0" blurRad="63500" dist="12700" dir="5400000">
                    <a:srgbClr val="000000">
                      <a:alpha val="30000"/>
                    </a:srgbClr>
                  </a:outerShdw>
                </a:effectLst>
                <a:latin typeface="Arial Black"/>
                <a:ea typeface="Arial Black"/>
                <a:cs typeface="Arial Black"/>
                <a:sym typeface="Arial Black"/>
              </a:defRPr>
            </a:lvl1pPr>
          </a:lstStyle>
          <a:p>
            <a:pPr/>
            <a:r>
              <a:t>1</a:t>
            </a:r>
          </a:p>
        </p:txBody>
      </p:sp>
      <p:sp>
        <p:nvSpPr>
          <p:cNvPr id="184" name="Shape 184"/>
          <p:cNvSpPr/>
          <p:nvPr/>
        </p:nvSpPr>
        <p:spPr>
          <a:xfrm>
            <a:off x="815997" y="8441055"/>
            <a:ext cx="3441701" cy="11391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90000"/>
              </a:lnSpc>
              <a:defRPr sz="3600">
                <a:solidFill>
                  <a:srgbClr val="355B6E"/>
                </a:solidFill>
                <a:latin typeface="Hoefler Text"/>
                <a:ea typeface="Hoefler Text"/>
                <a:cs typeface="Hoefler Text"/>
                <a:sym typeface="Hoefler Text"/>
              </a:defRPr>
            </a:lvl1pPr>
          </a:lstStyle>
          <a:p>
            <a:pPr/>
            <a:r>
              <a:t>Strong security from His love</a:t>
            </a:r>
          </a:p>
        </p:txBody>
      </p:sp>
      <p:sp>
        <p:nvSpPr>
          <p:cNvPr id="185" name="Shape 185"/>
          <p:cNvSpPr/>
          <p:nvPr/>
        </p:nvSpPr>
        <p:spPr>
          <a:xfrm>
            <a:off x="568826" y="7980063"/>
            <a:ext cx="3887573" cy="549874"/>
          </a:xfrm>
          <a:prstGeom prst="rect">
            <a:avLst/>
          </a:prstGeom>
          <a:solidFill>
            <a:srgbClr val="FFFFFF">
              <a:alpha val="13000"/>
            </a:srgbClr>
          </a:solidFill>
          <a:ln w="12700">
            <a:miter lim="400000"/>
          </a:ln>
          <a:effectLst>
            <a:outerShdw sx="100000" sy="100000" kx="0" ky="0" algn="b" rotWithShape="0" blurRad="63500" dist="38100" dir="5400000">
              <a:srgbClr val="060606"/>
            </a:outerShdw>
          </a:effectLst>
          <a:extLst>
            <a:ext uri="{C572A759-6A51-4108-AA02-DFA0A04FC94B}">
              <ma14:wrappingTextBoxFlag xmlns:ma14="http://schemas.microsoft.com/office/mac/drawingml/2011/main" val="1"/>
            </a:ext>
          </a:extLst>
        </p:spPr>
        <p:txBody>
          <a:bodyPr wrap="none" lIns="38100" tIns="38100" rIns="38100" bIns="38100" anchor="ctr">
            <a:spAutoFit/>
          </a:bodyPr>
          <a:lstStyle>
            <a:lvl1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700">
                <a:solidFill>
                  <a:srgbClr val="355B6E"/>
                </a:solidFill>
                <a:latin typeface="Copperplate"/>
                <a:ea typeface="Copperplate"/>
                <a:cs typeface="Copperplate"/>
                <a:sym typeface="Copperplate"/>
              </a:defRPr>
            </a:lvl1pPr>
          </a:lstStyle>
          <a:p>
            <a:pPr/>
            <a:r>
              <a:t>Little Children</a:t>
            </a:r>
          </a:p>
        </p:txBody>
      </p:sp>
      <p:sp>
        <p:nvSpPr>
          <p:cNvPr id="186" name="Shape 186"/>
          <p:cNvSpPr/>
          <p:nvPr/>
        </p:nvSpPr>
        <p:spPr>
          <a:xfrm rot="20695979">
            <a:off x="3733829" y="5724010"/>
            <a:ext cx="1117601" cy="711201"/>
          </a:xfrm>
          <a:prstGeom prst="rightArrow">
            <a:avLst>
              <a:gd name="adj1" fmla="val 32000"/>
              <a:gd name="adj2" fmla="val 78571"/>
            </a:avLst>
          </a:prstGeom>
          <a:solidFill>
            <a:srgbClr val="365667"/>
          </a:solidFill>
          <a:ln w="12700">
            <a:miter lim="400000"/>
          </a:ln>
          <a:effectLst>
            <a:outerShdw sx="100000" sy="100000" kx="0" ky="0" algn="b" rotWithShape="0" blurRad="165100" dist="139700" dir="2700000">
              <a:srgbClr val="000000">
                <a:alpha val="70000"/>
              </a:srgbClr>
            </a:outerShdw>
          </a:effectLst>
        </p:spPr>
        <p:txBody>
          <a:bodyPr lIns="50800" tIns="50800" rIns="50800" bIns="50800" anchor="ctr"/>
          <a:lstStyle/>
          <a:p>
            <a:pPr>
              <a:defRPr sz="3600">
                <a:solidFill>
                  <a:srgbClr val="355B6E"/>
                </a:solidFill>
                <a:latin typeface="Hoefler Text"/>
                <a:ea typeface="Hoefler Text"/>
                <a:cs typeface="Hoefler Text"/>
                <a:sym typeface="Hoefler Text"/>
              </a:defRPr>
            </a:pPr>
          </a:p>
        </p:txBody>
      </p:sp>
      <p:grpSp>
        <p:nvGrpSpPr>
          <p:cNvPr id="191" name="Group 191"/>
          <p:cNvGrpSpPr/>
          <p:nvPr/>
        </p:nvGrpSpPr>
        <p:grpSpPr>
          <a:xfrm>
            <a:off x="4388863" y="2486325"/>
            <a:ext cx="4031238" cy="6545897"/>
            <a:chOff x="-7066" y="244775"/>
            <a:chExt cx="4031236" cy="6545896"/>
          </a:xfrm>
        </p:grpSpPr>
        <p:sp>
          <p:nvSpPr>
            <p:cNvPr id="187" name="Shape 187"/>
            <p:cNvSpPr/>
            <p:nvPr/>
          </p:nvSpPr>
          <p:spPr>
            <a:xfrm>
              <a:off x="163370" y="5651481"/>
              <a:ext cx="3860801" cy="11391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90000"/>
                </a:lnSpc>
                <a:defRPr sz="3600">
                  <a:solidFill>
                    <a:srgbClr val="355B6E"/>
                  </a:solidFill>
                  <a:latin typeface="Hoefler Text"/>
                  <a:ea typeface="Hoefler Text"/>
                  <a:cs typeface="Hoefler Text"/>
                  <a:sym typeface="Hoefler Text"/>
                </a:defRPr>
              </a:lvl1pPr>
            </a:lstStyle>
            <a:p>
              <a:pPr/>
              <a:r>
                <a:t>Great confidence from His word</a:t>
              </a:r>
            </a:p>
          </p:txBody>
        </p:sp>
        <p:sp>
          <p:nvSpPr>
            <p:cNvPr id="188" name="Shape 188"/>
            <p:cNvSpPr/>
            <p:nvPr/>
          </p:nvSpPr>
          <p:spPr>
            <a:xfrm>
              <a:off x="727900" y="501650"/>
              <a:ext cx="2731741" cy="5473700"/>
            </a:xfrm>
            <a:prstGeom prst="rect">
              <a:avLst/>
            </a:prstGeom>
            <a:noFill/>
            <a:ln w="12700" cap="flat">
              <a:noFill/>
              <a:miter lim="400000"/>
            </a:ln>
            <a:effectLst>
              <a:outerShdw sx="100000" sy="100000" kx="0" ky="0" algn="b" rotWithShape="0" blurRad="114300" dist="76200" dir="5400000">
                <a:srgbClr val="060606"/>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spcBef>
                  <a:spcPts val="2600"/>
                </a:spcBef>
                <a:defRPr spc="600" sz="30000">
                  <a:solidFill>
                    <a:srgbClr val="355B6E"/>
                  </a:solidFill>
                  <a:effectLst>
                    <a:outerShdw sx="100000" sy="100000" kx="0" ky="0" algn="b" rotWithShape="0" blurRad="63500" dist="12700" dir="5400000">
                      <a:srgbClr val="000000">
                        <a:alpha val="30000"/>
                      </a:srgbClr>
                    </a:outerShdw>
                  </a:effectLst>
                  <a:latin typeface="Arial Black"/>
                  <a:ea typeface="Arial Black"/>
                  <a:cs typeface="Arial Black"/>
                  <a:sym typeface="Arial Black"/>
                </a:defRPr>
              </a:lvl1pPr>
            </a:lstStyle>
            <a:p>
              <a:pPr/>
              <a:r>
                <a:t>2</a:t>
              </a:r>
            </a:p>
          </p:txBody>
        </p:sp>
        <p:sp>
          <p:nvSpPr>
            <p:cNvPr id="189" name="Shape 189"/>
            <p:cNvSpPr/>
            <p:nvPr/>
          </p:nvSpPr>
          <p:spPr>
            <a:xfrm>
              <a:off x="-7067" y="244775"/>
              <a:ext cx="3860801" cy="1473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spcBef>
                  <a:spcPts val="4300"/>
                </a:spcBef>
                <a:defRPr spc="94" sz="4700">
                  <a:solidFill>
                    <a:srgbClr val="355B6E"/>
                  </a:solidFill>
                  <a:effectLst>
                    <a:outerShdw sx="100000" sy="100000" kx="0" ky="0" algn="b" rotWithShape="0" blurRad="63500" dist="12700" dir="5400000">
                      <a:srgbClr val="000000">
                        <a:alpha val="30000"/>
                      </a:srgbClr>
                    </a:outerShdw>
                  </a:effectLst>
                  <a:latin typeface="Baskerville"/>
                  <a:ea typeface="Baskerville"/>
                  <a:cs typeface="Baskerville"/>
                  <a:sym typeface="Baskerville"/>
                </a:defRPr>
              </a:pPr>
              <a:r>
                <a:t>Establishing</a:t>
              </a:r>
              <a:br/>
              <a:r>
                <a:t>Hope</a:t>
              </a:r>
            </a:p>
          </p:txBody>
        </p:sp>
        <p:sp>
          <p:nvSpPr>
            <p:cNvPr id="190" name="Shape 190"/>
            <p:cNvSpPr/>
            <p:nvPr/>
          </p:nvSpPr>
          <p:spPr>
            <a:xfrm>
              <a:off x="606159" y="5128913"/>
              <a:ext cx="2634349" cy="549874"/>
            </a:xfrm>
            <a:prstGeom prst="rect">
              <a:avLst/>
            </a:prstGeom>
            <a:solidFill>
              <a:srgbClr val="FFFFFF">
                <a:alpha val="13000"/>
              </a:srgbClr>
            </a:solidFill>
            <a:ln w="12700" cap="flat">
              <a:noFill/>
              <a:miter lim="400000"/>
            </a:ln>
            <a:effectLst>
              <a:outerShdw sx="100000" sy="100000" kx="0" ky="0" algn="b" rotWithShape="0" blurRad="63500" dist="38100" dir="5400000">
                <a:srgbClr val="060606"/>
              </a:outerShdw>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700">
                  <a:solidFill>
                    <a:srgbClr val="355B6E"/>
                  </a:solidFill>
                  <a:latin typeface="Copperplate"/>
                  <a:ea typeface="Copperplate"/>
                  <a:cs typeface="Copperplate"/>
                  <a:sym typeface="Copperplate"/>
                </a:defRPr>
              </a:lvl1pPr>
            </a:lstStyle>
            <a:p>
              <a:pPr/>
              <a:r>
                <a:t>Young men</a:t>
              </a:r>
            </a:p>
          </p:txBody>
        </p:sp>
      </p:grpSp>
      <p:sp>
        <p:nvSpPr>
          <p:cNvPr id="192" name="Shape 192"/>
          <p:cNvSpPr/>
          <p:nvPr/>
        </p:nvSpPr>
        <p:spPr>
          <a:xfrm>
            <a:off x="8984630" y="1816100"/>
            <a:ext cx="2731741" cy="5473700"/>
          </a:xfrm>
          <a:prstGeom prst="rect">
            <a:avLst/>
          </a:prstGeom>
          <a:ln w="12700">
            <a:miter lim="400000"/>
          </a:ln>
          <a:effectLst>
            <a:outerShdw sx="100000" sy="100000" kx="0" ky="0" algn="b" rotWithShape="0" blurRad="114300" dist="76200" dir="5400000">
              <a:srgbClr val="060606"/>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spcBef>
                <a:spcPts val="2600"/>
              </a:spcBef>
              <a:defRPr spc="600" sz="30000">
                <a:solidFill>
                  <a:srgbClr val="355B6E"/>
                </a:solidFill>
                <a:effectLst>
                  <a:outerShdw sx="100000" sy="100000" kx="0" ky="0" algn="b" rotWithShape="0" blurRad="63500" dist="12700" dir="5400000">
                    <a:srgbClr val="000000">
                      <a:alpha val="30000"/>
                    </a:srgbClr>
                  </a:outerShdw>
                </a:effectLst>
                <a:latin typeface="Arial Black"/>
                <a:ea typeface="Arial Black"/>
                <a:cs typeface="Arial Black"/>
                <a:sym typeface="Arial Black"/>
              </a:defRPr>
            </a:lvl1pPr>
          </a:lstStyle>
          <a:p>
            <a:pPr/>
            <a:r>
              <a:t>3</a:t>
            </a:r>
          </a:p>
        </p:txBody>
      </p:sp>
      <p:sp>
        <p:nvSpPr>
          <p:cNvPr id="193" name="Shape 193"/>
          <p:cNvSpPr/>
          <p:nvPr/>
        </p:nvSpPr>
        <p:spPr>
          <a:xfrm>
            <a:off x="8307530" y="1568450"/>
            <a:ext cx="3860801" cy="1473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spcBef>
                <a:spcPts val="4300"/>
              </a:spcBef>
              <a:defRPr spc="94" sz="4700">
                <a:solidFill>
                  <a:srgbClr val="355B6E"/>
                </a:solidFill>
                <a:effectLst>
                  <a:outerShdw sx="100000" sy="100000" kx="0" ky="0" algn="b" rotWithShape="0" blurRad="63500" dist="12700" dir="5400000">
                    <a:srgbClr val="000000">
                      <a:alpha val="30000"/>
                    </a:srgbClr>
                  </a:outerShdw>
                </a:effectLst>
                <a:latin typeface="Baskerville"/>
                <a:ea typeface="Baskerville"/>
                <a:cs typeface="Baskerville"/>
                <a:sym typeface="Baskerville"/>
              </a:defRPr>
            </a:pPr>
            <a:r>
              <a:t>Strengthening</a:t>
            </a:r>
            <a:br/>
            <a:r>
              <a:t>Faith</a:t>
            </a:r>
          </a:p>
        </p:txBody>
      </p:sp>
      <p:sp>
        <p:nvSpPr>
          <p:cNvPr id="194" name="Shape 194"/>
          <p:cNvSpPr/>
          <p:nvPr/>
        </p:nvSpPr>
        <p:spPr>
          <a:xfrm>
            <a:off x="8372497" y="6993255"/>
            <a:ext cx="3860801" cy="11391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90000"/>
              </a:lnSpc>
              <a:defRPr sz="3600">
                <a:solidFill>
                  <a:srgbClr val="355B6E"/>
                </a:solidFill>
                <a:latin typeface="Hoefler Text"/>
                <a:ea typeface="Hoefler Text"/>
                <a:cs typeface="Hoefler Text"/>
                <a:sym typeface="Hoefler Text"/>
              </a:defRPr>
            </a:lvl1pPr>
          </a:lstStyle>
          <a:p>
            <a:pPr/>
            <a:r>
              <a:t>Deep intimacy with God</a:t>
            </a:r>
          </a:p>
        </p:txBody>
      </p:sp>
      <p:sp>
        <p:nvSpPr>
          <p:cNvPr id="195" name="Shape 195"/>
          <p:cNvSpPr/>
          <p:nvPr/>
        </p:nvSpPr>
        <p:spPr>
          <a:xfrm>
            <a:off x="9344664" y="6468763"/>
            <a:ext cx="1995285" cy="549874"/>
          </a:xfrm>
          <a:prstGeom prst="rect">
            <a:avLst/>
          </a:prstGeom>
          <a:solidFill>
            <a:srgbClr val="FFFFFF">
              <a:alpha val="13000"/>
            </a:srgbClr>
          </a:solidFill>
          <a:ln w="12700">
            <a:miter lim="400000"/>
          </a:ln>
          <a:effectLst>
            <a:outerShdw sx="100000" sy="100000" kx="0" ky="0" algn="b" rotWithShape="0" blurRad="63500" dist="38100" dir="5400000">
              <a:srgbClr val="060606"/>
            </a:outerShdw>
          </a:effectLst>
          <a:extLst>
            <a:ext uri="{C572A759-6A51-4108-AA02-DFA0A04FC94B}">
              <ma14:wrappingTextBoxFlag xmlns:ma14="http://schemas.microsoft.com/office/mac/drawingml/2011/main" val="1"/>
            </a:ext>
          </a:extLst>
        </p:spPr>
        <p:txBody>
          <a:bodyPr wrap="none" lIns="38100" tIns="38100" rIns="38100" bIns="38100" anchor="ctr">
            <a:spAutoFit/>
          </a:bodyPr>
          <a:lstStyle>
            <a:lvl1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700">
                <a:solidFill>
                  <a:srgbClr val="355B6E"/>
                </a:solidFill>
                <a:latin typeface="Copperplate"/>
                <a:ea typeface="Copperplate"/>
                <a:cs typeface="Copperplate"/>
                <a:sym typeface="Copperplate"/>
              </a:defRPr>
            </a:lvl1pPr>
          </a:lstStyle>
          <a:p>
            <a:pPr/>
            <a:r>
              <a:t>Fathers</a:t>
            </a:r>
          </a:p>
        </p:txBody>
      </p:sp>
      <p:sp>
        <p:nvSpPr>
          <p:cNvPr id="196" name="Shape 196"/>
          <p:cNvSpPr/>
          <p:nvPr/>
        </p:nvSpPr>
        <p:spPr>
          <a:xfrm rot="20695979">
            <a:off x="8140728" y="4517510"/>
            <a:ext cx="1117601" cy="711201"/>
          </a:xfrm>
          <a:prstGeom prst="rightArrow">
            <a:avLst>
              <a:gd name="adj1" fmla="val 32000"/>
              <a:gd name="adj2" fmla="val 78571"/>
            </a:avLst>
          </a:prstGeom>
          <a:solidFill>
            <a:srgbClr val="365667"/>
          </a:solidFill>
          <a:ln w="12700">
            <a:miter lim="400000"/>
          </a:ln>
          <a:effectLst>
            <a:outerShdw sx="100000" sy="100000" kx="0" ky="0" algn="b" rotWithShape="0" blurRad="165100" dist="139700" dir="2700000">
              <a:srgbClr val="000000">
                <a:alpha val="70000"/>
              </a:srgbClr>
            </a:outerShdw>
          </a:effectLst>
        </p:spPr>
        <p:txBody>
          <a:bodyPr lIns="50800" tIns="50800" rIns="50800" bIns="50800" anchor="ctr"/>
          <a:lstStyle/>
          <a:p>
            <a:pPr>
              <a:defRPr sz="3600">
                <a:solidFill>
                  <a:srgbClr val="355B6E"/>
                </a:solidFill>
                <a:latin typeface="Hoefler Text"/>
                <a:ea typeface="Hoefler Text"/>
                <a:cs typeface="Hoefler Text"/>
                <a:sym typeface="Hoefler Text"/>
              </a:defRPr>
            </a:pPr>
          </a:p>
        </p:txBody>
      </p:sp>
    </p:spTree>
  </p:cSld>
  <p:clrMapOvr>
    <a:masterClrMapping/>
  </p:clrMapOvr>
  <mc:AlternateContent xmlns:mc="http://schemas.openxmlformats.org/markup-compatibility/2006">
    <mc:Choice xmlns:p14="http://schemas.microsoft.com/office/powerpoint/2010/main" Requires="p14">
      <p:transition spd="slow" advClick="1" p14:dur="3000">
        <p:fade thruBlk="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0" name="Shape 200"/>
          <p:cNvSpPr/>
          <p:nvPr>
            <p:ph type="title"/>
          </p:nvPr>
        </p:nvSpPr>
        <p:spPr>
          <a:prstGeom prst="rect">
            <a:avLst/>
          </a:prstGeom>
        </p:spPr>
        <p:txBody>
          <a:bodyPr/>
          <a:lstStyle>
            <a:lvl1pPr>
              <a:defRPr sz="5200"/>
            </a:lvl1pPr>
          </a:lstStyle>
          <a:p>
            <a:pPr/>
            <a:r>
              <a:t>Discerning One’s Spiritual Growth</a:t>
            </a:r>
          </a:p>
        </p:txBody>
      </p:sp>
      <p:sp>
        <p:nvSpPr>
          <p:cNvPr id="201" name="Shape 201"/>
          <p:cNvSpPr/>
          <p:nvPr/>
        </p:nvSpPr>
        <p:spPr>
          <a:xfrm>
            <a:off x="176092" y="5283199"/>
            <a:ext cx="1536701" cy="2654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137160" indent="-137160" algn="l" defTabSz="457200">
              <a:spcBef>
                <a:spcPts val="1700"/>
              </a:spcBef>
              <a:buClr>
                <a:srgbClr val="000000"/>
              </a:buClr>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uFill>
                  <a:solidFill>
                    <a:srgbClr val="000000"/>
                  </a:solidFill>
                </a:uFill>
                <a:latin typeface="Lucida Grande"/>
                <a:ea typeface="Lucida Grande"/>
                <a:cs typeface="Lucida Grande"/>
                <a:sym typeface="Lucida Grande"/>
              </a:defRPr>
            </a:pPr>
            <a:r>
              <a:t>Do you have new life?</a:t>
            </a:r>
          </a:p>
          <a:p>
            <a:pPr marL="137160" indent="-137160" algn="l" defTabSz="457200">
              <a:spcBef>
                <a:spcPts val="1700"/>
              </a:spcBef>
              <a:buClr>
                <a:srgbClr val="000000"/>
              </a:buClr>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uFill>
                  <a:solidFill>
                    <a:srgbClr val="000000"/>
                  </a:solidFill>
                </a:uFill>
                <a:latin typeface="Lucida Grande"/>
                <a:ea typeface="Lucida Grande"/>
                <a:cs typeface="Lucida Grande"/>
                <a:sym typeface="Lucida Grande"/>
              </a:defRPr>
            </a:pPr>
            <a:r>
              <a:t>What signs of new life do you have?</a:t>
            </a:r>
          </a:p>
        </p:txBody>
      </p:sp>
      <p:sp>
        <p:nvSpPr>
          <p:cNvPr id="202" name="Shape 202"/>
          <p:cNvSpPr/>
          <p:nvPr/>
        </p:nvSpPr>
        <p:spPr>
          <a:xfrm>
            <a:off x="1855893" y="5283199"/>
            <a:ext cx="2476501" cy="3746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137160" indent="-137160" algn="l" defTabSz="457200">
              <a:spcBef>
                <a:spcPts val="1700"/>
              </a:spcBef>
              <a:buClr>
                <a:srgbClr val="000000"/>
              </a:buClr>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uFill>
                  <a:solidFill>
                    <a:srgbClr val="000000"/>
                  </a:solidFill>
                </a:uFill>
                <a:latin typeface="Lucida Grande"/>
                <a:ea typeface="Lucida Grande"/>
                <a:cs typeface="Lucida Grande"/>
                <a:sym typeface="Lucida Grande"/>
              </a:defRPr>
            </a:pPr>
            <a:r>
              <a:t>Do you doubt your salvation? Why?</a:t>
            </a:r>
          </a:p>
          <a:p>
            <a:pPr marL="137160" indent="-137160" algn="l" defTabSz="457200">
              <a:spcBef>
                <a:spcPts val="1700"/>
              </a:spcBef>
              <a:buClr>
                <a:srgbClr val="000000"/>
              </a:buClr>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uFill>
                  <a:solidFill>
                    <a:srgbClr val="000000"/>
                  </a:solidFill>
                </a:uFill>
                <a:latin typeface="Lucida Grande"/>
                <a:ea typeface="Lucida Grande"/>
                <a:cs typeface="Lucida Grande"/>
                <a:sym typeface="Lucida Grande"/>
              </a:defRPr>
            </a:pPr>
            <a:r>
              <a:t>Are there any sins you think God has not forgiven? What are they? </a:t>
            </a:r>
          </a:p>
          <a:p>
            <a:pPr marL="137160" indent="-137160" algn="l" defTabSz="457200">
              <a:spcBef>
                <a:spcPts val="1700"/>
              </a:spcBef>
              <a:buClr>
                <a:srgbClr val="000000"/>
              </a:buClr>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uFill>
                  <a:solidFill>
                    <a:srgbClr val="000000"/>
                  </a:solidFill>
                </a:uFill>
                <a:latin typeface="Lucida Grande"/>
                <a:ea typeface="Lucida Grande"/>
                <a:cs typeface="Lucida Grande"/>
                <a:sym typeface="Lucida Grande"/>
              </a:defRPr>
            </a:pPr>
            <a:r>
              <a:t>Why does God want to have a close relationship with you?</a:t>
            </a:r>
          </a:p>
        </p:txBody>
      </p:sp>
      <p:sp>
        <p:nvSpPr>
          <p:cNvPr id="203" name="Shape 203"/>
          <p:cNvSpPr/>
          <p:nvPr/>
        </p:nvSpPr>
        <p:spPr>
          <a:xfrm>
            <a:off x="4838700" y="5283199"/>
            <a:ext cx="2235201" cy="3746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137160" indent="-137160" algn="l" defTabSz="457200">
              <a:spcBef>
                <a:spcPts val="1700"/>
              </a:spcBef>
              <a:buClr>
                <a:srgbClr val="000000"/>
              </a:buClr>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uFill>
                  <a:solidFill>
                    <a:srgbClr val="000000"/>
                  </a:solidFill>
                </a:uFill>
                <a:latin typeface="Lucida Grande"/>
                <a:ea typeface="Lucida Grande"/>
                <a:cs typeface="Lucida Grande"/>
                <a:sym typeface="Lucida Grande"/>
              </a:defRPr>
            </a:pPr>
            <a:r>
              <a:t>What steps are you taking to deepen your intake of God’s Word?</a:t>
            </a:r>
          </a:p>
          <a:p>
            <a:pPr marL="137160" indent="-137160" algn="l" defTabSz="457200">
              <a:spcBef>
                <a:spcPts val="1700"/>
              </a:spcBef>
              <a:buClr>
                <a:srgbClr val="000000"/>
              </a:buClr>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uFill>
                  <a:solidFill>
                    <a:srgbClr val="000000"/>
                  </a:solidFill>
                </a:uFill>
                <a:latin typeface="Lucida Grande"/>
                <a:ea typeface="Lucida Grande"/>
                <a:cs typeface="Lucida Grande"/>
                <a:sym typeface="Lucida Grande"/>
              </a:defRPr>
            </a:pPr>
            <a:r>
              <a:t>How do you handle defeat?</a:t>
            </a:r>
          </a:p>
          <a:p>
            <a:pPr marL="137160" indent="-137160" algn="l" defTabSz="457200">
              <a:spcBef>
                <a:spcPts val="1700"/>
              </a:spcBef>
              <a:buClr>
                <a:srgbClr val="000000"/>
              </a:buClr>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uFill>
                  <a:solidFill>
                    <a:srgbClr val="000000"/>
                  </a:solidFill>
                </a:uFill>
                <a:latin typeface="Lucida Grande"/>
                <a:ea typeface="Lucida Grande"/>
                <a:cs typeface="Lucida Grande"/>
                <a:sym typeface="Lucida Grande"/>
              </a:defRPr>
            </a:pPr>
            <a:r>
              <a:t>What temptations are you learning to overcome?</a:t>
            </a:r>
          </a:p>
        </p:txBody>
      </p:sp>
      <p:sp>
        <p:nvSpPr>
          <p:cNvPr id="204" name="Shape 204"/>
          <p:cNvSpPr/>
          <p:nvPr/>
        </p:nvSpPr>
        <p:spPr>
          <a:xfrm>
            <a:off x="7785100" y="5283199"/>
            <a:ext cx="2476500" cy="4038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137160" indent="-137160" algn="l" defTabSz="457200">
              <a:spcBef>
                <a:spcPts val="1700"/>
              </a:spcBef>
              <a:buClr>
                <a:srgbClr val="000000"/>
              </a:buClr>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uFill>
                  <a:solidFill>
                    <a:srgbClr val="000000"/>
                  </a:solidFill>
                </a:uFill>
                <a:latin typeface="Lucida Grande"/>
                <a:ea typeface="Lucida Grande"/>
                <a:cs typeface="Lucida Grande"/>
                <a:sym typeface="Lucida Grande"/>
              </a:defRPr>
            </a:pPr>
            <a:r>
              <a:t>Are you going through any trials right now? Is your faith being strengthened or weakened?</a:t>
            </a:r>
          </a:p>
          <a:p>
            <a:pPr marL="137160" indent="-137160" algn="l" defTabSz="457200">
              <a:spcBef>
                <a:spcPts val="1700"/>
              </a:spcBef>
              <a:buClr>
                <a:srgbClr val="000000"/>
              </a:buClr>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uFill>
                  <a:solidFill>
                    <a:srgbClr val="000000"/>
                  </a:solidFill>
                </a:uFill>
                <a:latin typeface="Lucida Grande"/>
                <a:ea typeface="Lucida Grande"/>
                <a:cs typeface="Lucida Grande"/>
                <a:sym typeface="Lucida Grande"/>
              </a:defRPr>
            </a:pPr>
            <a:r>
              <a:t>Who are you presently serving?</a:t>
            </a:r>
          </a:p>
          <a:p>
            <a:pPr marL="137160" indent="-137160" algn="l" defTabSz="457200">
              <a:spcBef>
                <a:spcPts val="1700"/>
              </a:spcBef>
              <a:buClr>
                <a:srgbClr val="000000"/>
              </a:buClr>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uFill>
                  <a:solidFill>
                    <a:srgbClr val="000000"/>
                  </a:solidFill>
                </a:uFill>
                <a:latin typeface="Lucida Grande"/>
                <a:ea typeface="Lucida Grande"/>
                <a:cs typeface="Lucida Grande"/>
                <a:sym typeface="Lucida Grande"/>
              </a:defRPr>
            </a:pPr>
            <a:r>
              <a:t>Can you share a lesson of life with another to help them?</a:t>
            </a:r>
          </a:p>
        </p:txBody>
      </p:sp>
      <p:sp>
        <p:nvSpPr>
          <p:cNvPr id="205" name="Shape 205"/>
          <p:cNvSpPr/>
          <p:nvPr/>
        </p:nvSpPr>
        <p:spPr>
          <a:xfrm>
            <a:off x="10649777" y="5283199"/>
            <a:ext cx="2209800" cy="2946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137160" indent="-137160" algn="l" defTabSz="457200">
              <a:spcBef>
                <a:spcPts val="1700"/>
              </a:spcBef>
              <a:buClr>
                <a:srgbClr val="000000"/>
              </a:buClr>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uFill>
                  <a:solidFill>
                    <a:srgbClr val="000000"/>
                  </a:solidFill>
                </a:uFill>
                <a:latin typeface="Lucida Grande"/>
                <a:ea typeface="Lucida Grande"/>
                <a:cs typeface="Lucida Grande"/>
                <a:sym typeface="Lucida Grande"/>
              </a:defRPr>
            </a:pPr>
            <a:r>
              <a:t>To what degree are you becoming made more in Christ’s image? Explain.</a:t>
            </a:r>
          </a:p>
          <a:p>
            <a:pPr marL="137160" indent="-137160" algn="l" defTabSz="457200">
              <a:spcBef>
                <a:spcPts val="1700"/>
              </a:spcBef>
              <a:buClr>
                <a:srgbClr val="000000"/>
              </a:buClr>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uFill>
                  <a:solidFill>
                    <a:srgbClr val="000000"/>
                  </a:solidFill>
                </a:uFill>
                <a:latin typeface="Lucida Grande"/>
                <a:ea typeface="Lucida Grande"/>
                <a:cs typeface="Lucida Grande"/>
                <a:sym typeface="Lucida Grande"/>
              </a:defRPr>
            </a:pPr>
            <a:r>
              <a:t>Are you presently growing?</a:t>
            </a:r>
          </a:p>
        </p:txBody>
      </p:sp>
      <p:sp>
        <p:nvSpPr>
          <p:cNvPr id="206" name="Shape 206"/>
          <p:cNvSpPr/>
          <p:nvPr/>
        </p:nvSpPr>
        <p:spPr>
          <a:xfrm>
            <a:off x="3251200" y="1816100"/>
            <a:ext cx="6096000" cy="990600"/>
          </a:xfrm>
          <a:prstGeom prst="rect">
            <a:avLst/>
          </a:prstGeom>
          <a:ln w="12700">
            <a:miter lim="400000"/>
          </a:ln>
          <a:effectLst>
            <a:outerShdw sx="100000" sy="100000" kx="0" ky="0" algn="b" rotWithShape="0" blurRad="127000" dist="76200" dir="234000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lstStyle>
            <a:lvl1pPr>
              <a:defRPr b="1" sz="3800">
                <a:latin typeface="+mn-lt"/>
                <a:ea typeface="+mn-ea"/>
                <a:cs typeface="+mn-cs"/>
                <a:sym typeface="Arial"/>
              </a:defRPr>
            </a:lvl1pPr>
          </a:lstStyle>
          <a:p>
            <a:pPr/>
            <a:r>
              <a:t>Where are you?</a:t>
            </a:r>
          </a:p>
        </p:txBody>
      </p:sp>
      <p:grpSp>
        <p:nvGrpSpPr>
          <p:cNvPr id="219" name="Group 219"/>
          <p:cNvGrpSpPr/>
          <p:nvPr/>
        </p:nvGrpSpPr>
        <p:grpSpPr>
          <a:xfrm>
            <a:off x="546100" y="2486823"/>
            <a:ext cx="12256881" cy="2567777"/>
            <a:chOff x="0" y="-152399"/>
            <a:chExt cx="12256880" cy="2567776"/>
          </a:xfrm>
        </p:grpSpPr>
        <p:sp>
          <p:nvSpPr>
            <p:cNvPr id="207" name="Shape 207"/>
            <p:cNvSpPr/>
            <p:nvPr/>
          </p:nvSpPr>
          <p:spPr>
            <a:xfrm flipH="1">
              <a:off x="281620" y="751817"/>
              <a:ext cx="10089982" cy="3"/>
            </a:xfrm>
            <a:prstGeom prst="line">
              <a:avLst/>
            </a:prstGeom>
            <a:noFill/>
            <a:ln w="76200" cap="flat">
              <a:solidFill>
                <a:srgbClr val="000000"/>
              </a:solidFill>
              <a:prstDash val="solid"/>
              <a:miter lim="400000"/>
              <a:headEnd type="triangle" w="med" len="med"/>
              <a:tailEnd type="triangle" w="med" len="med"/>
            </a:ln>
            <a:effectLst/>
          </p:spPr>
          <p:txBody>
            <a:bodyPr wrap="square" lIns="50800" tIns="50800" rIns="50800" bIns="50800" numCol="1" anchor="ctr">
              <a:noAutofit/>
            </a:bodyPr>
            <a:lstStyle/>
            <a:p>
              <a:pPr algn="l" defTabSz="457200">
                <a:defRPr sz="1200">
                  <a:latin typeface="+mj-lt"/>
                  <a:ea typeface="+mj-ea"/>
                  <a:cs typeface="+mj-cs"/>
                  <a:sym typeface="Helvetica"/>
                </a:defRPr>
              </a:pPr>
            </a:p>
          </p:txBody>
        </p:sp>
        <p:sp>
          <p:nvSpPr>
            <p:cNvPr id="208" name="Shape 208"/>
            <p:cNvSpPr/>
            <p:nvPr/>
          </p:nvSpPr>
          <p:spPr>
            <a:xfrm>
              <a:off x="1619250" y="59526"/>
              <a:ext cx="1384300" cy="1384301"/>
            </a:xfrm>
            <a:prstGeom prst="ellipse">
              <a:avLst/>
            </a:prstGeom>
            <a:solidFill>
              <a:schemeClr val="accent3">
                <a:satOff val="18648"/>
                <a:lumOff val="5971"/>
              </a:schemeClr>
            </a:solidFill>
            <a:ln w="12700" cap="flat">
              <a:solidFill>
                <a:srgbClr val="000000"/>
              </a:solidFill>
              <a:prstDash val="solid"/>
              <a:miter lim="400000"/>
            </a:ln>
            <a:effectLst>
              <a:outerShdw sx="100000" sy="100000" kx="0" ky="0" algn="b" rotWithShape="0" blurRad="127000" dist="76200" dir="2340000">
                <a:srgbClr val="000000">
                  <a:alpha val="75000"/>
                </a:srgbClr>
              </a:outerShdw>
            </a:effectLst>
          </p:spPr>
          <p:txBody>
            <a:bodyPr wrap="square" lIns="101600" tIns="101600" rIns="101600" bIns="101600" numCol="1" anchor="t">
              <a:noAutofit/>
            </a:bodyPr>
            <a:lstStyle/>
            <a:p>
              <a:pPr algn="l" defTabSz="457200">
                <a:defRPr sz="2100">
                  <a:solidFill>
                    <a:schemeClr val="accent3">
                      <a:satOff val="18648"/>
                      <a:lumOff val="5971"/>
                    </a:schemeClr>
                  </a:solidFill>
                  <a:latin typeface="+mj-lt"/>
                  <a:ea typeface="+mj-ea"/>
                  <a:cs typeface="+mj-cs"/>
                  <a:sym typeface="Helvetica"/>
                </a:defRPr>
              </a:pPr>
            </a:p>
          </p:txBody>
        </p:sp>
        <p:sp>
          <p:nvSpPr>
            <p:cNvPr id="209" name="Shape 209"/>
            <p:cNvSpPr/>
            <p:nvPr/>
          </p:nvSpPr>
          <p:spPr>
            <a:xfrm>
              <a:off x="4718050" y="59526"/>
              <a:ext cx="1384300" cy="1384301"/>
            </a:xfrm>
            <a:prstGeom prst="ellipse">
              <a:avLst/>
            </a:prstGeom>
            <a:solidFill>
              <a:schemeClr val="accent3"/>
            </a:solidFill>
            <a:ln w="12700" cap="flat">
              <a:solidFill>
                <a:srgbClr val="000000"/>
              </a:solidFill>
              <a:prstDash val="solid"/>
              <a:miter lim="400000"/>
            </a:ln>
            <a:effectLst>
              <a:outerShdw sx="100000" sy="100000" kx="0" ky="0" algn="b" rotWithShape="0" blurRad="127000" dist="76200" dir="2340000">
                <a:srgbClr val="000000">
                  <a:alpha val="75000"/>
                </a:srgbClr>
              </a:outerShdw>
            </a:effectLst>
          </p:spPr>
          <p:txBody>
            <a:bodyPr wrap="square" lIns="101600" tIns="101600" rIns="101600" bIns="101600" numCol="1" anchor="t">
              <a:noAutofit/>
            </a:bodyPr>
            <a:lstStyle/>
            <a:p>
              <a:pPr algn="l" defTabSz="457200">
                <a:defRPr sz="2100">
                  <a:latin typeface="+mj-lt"/>
                  <a:ea typeface="+mj-ea"/>
                  <a:cs typeface="+mj-cs"/>
                  <a:sym typeface="Helvetica"/>
                </a:defRPr>
              </a:pPr>
            </a:p>
          </p:txBody>
        </p:sp>
        <p:sp>
          <p:nvSpPr>
            <p:cNvPr id="210" name="Shape 210"/>
            <p:cNvSpPr/>
            <p:nvPr/>
          </p:nvSpPr>
          <p:spPr>
            <a:xfrm>
              <a:off x="7689850" y="59526"/>
              <a:ext cx="1384300" cy="1384301"/>
            </a:xfrm>
            <a:prstGeom prst="ellipse">
              <a:avLst/>
            </a:prstGeom>
            <a:solidFill>
              <a:schemeClr val="accent3">
                <a:hueOff val="-333990"/>
                <a:satOff val="3917"/>
                <a:lumOff val="-6666"/>
              </a:schemeClr>
            </a:solidFill>
            <a:ln w="12700" cap="flat">
              <a:solidFill>
                <a:srgbClr val="000000"/>
              </a:solidFill>
              <a:prstDash val="solid"/>
              <a:miter lim="400000"/>
            </a:ln>
            <a:effectLst>
              <a:outerShdw sx="100000" sy="100000" kx="0" ky="0" algn="b" rotWithShape="0" blurRad="127000" dist="76200" dir="2340000">
                <a:srgbClr val="000000">
                  <a:alpha val="75000"/>
                </a:srgbClr>
              </a:outerShdw>
            </a:effectLst>
          </p:spPr>
          <p:txBody>
            <a:bodyPr wrap="square" lIns="101600" tIns="101600" rIns="101600" bIns="101600" numCol="1" anchor="t">
              <a:noAutofit/>
            </a:bodyPr>
            <a:lstStyle/>
            <a:p>
              <a:pPr algn="l" defTabSz="457200">
                <a:defRPr sz="2100">
                  <a:latin typeface="+mj-lt"/>
                  <a:ea typeface="+mj-ea"/>
                  <a:cs typeface="+mj-cs"/>
                  <a:sym typeface="Helvetica"/>
                </a:defRPr>
              </a:pPr>
            </a:p>
          </p:txBody>
        </p:sp>
        <p:sp>
          <p:nvSpPr>
            <p:cNvPr id="211" name="Shape 211"/>
            <p:cNvSpPr/>
            <p:nvPr/>
          </p:nvSpPr>
          <p:spPr>
            <a:xfrm>
              <a:off x="0" y="1145376"/>
              <a:ext cx="635000" cy="812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defTabSz="457200">
                <a:defRPr b="1" sz="2300">
                  <a:latin typeface="+mj-lt"/>
                  <a:ea typeface="+mj-ea"/>
                  <a:cs typeface="+mj-cs"/>
                  <a:sym typeface="Helvetica"/>
                </a:defRPr>
              </a:lvl1pPr>
            </a:lstStyle>
            <a:p>
              <a:pPr/>
              <a:r>
                <a:t>New life</a:t>
              </a:r>
            </a:p>
          </p:txBody>
        </p:sp>
        <p:sp>
          <p:nvSpPr>
            <p:cNvPr id="212" name="Shape 212"/>
            <p:cNvSpPr/>
            <p:nvPr/>
          </p:nvSpPr>
          <p:spPr>
            <a:xfrm>
              <a:off x="1727200" y="1577176"/>
              <a:ext cx="1168400" cy="787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defTabSz="457200">
                <a:defRPr b="1" sz="2300">
                  <a:latin typeface="+mj-lt"/>
                  <a:ea typeface="+mj-ea"/>
                  <a:cs typeface="+mj-cs"/>
                  <a:sym typeface="Helvetica"/>
                </a:defRPr>
              </a:lvl1pPr>
            </a:lstStyle>
            <a:p>
              <a:pPr/>
              <a:r>
                <a:t>New believer</a:t>
              </a:r>
            </a:p>
          </p:txBody>
        </p:sp>
        <p:sp>
          <p:nvSpPr>
            <p:cNvPr id="213" name="Shape 213"/>
            <p:cNvSpPr/>
            <p:nvPr/>
          </p:nvSpPr>
          <p:spPr>
            <a:xfrm>
              <a:off x="4724400" y="1526376"/>
              <a:ext cx="1358900" cy="889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defTabSz="457200">
                <a:defRPr b="1" sz="2300">
                  <a:latin typeface="+mj-lt"/>
                  <a:ea typeface="+mj-ea"/>
                  <a:cs typeface="+mj-cs"/>
                  <a:sym typeface="Helvetica"/>
                </a:defRPr>
              </a:lvl1pPr>
            </a:lstStyle>
            <a:p>
              <a:pPr/>
              <a:r>
                <a:t>Young believer</a:t>
              </a:r>
            </a:p>
          </p:txBody>
        </p:sp>
        <p:sp>
          <p:nvSpPr>
            <p:cNvPr id="214" name="Shape 214"/>
            <p:cNvSpPr/>
            <p:nvPr/>
          </p:nvSpPr>
          <p:spPr>
            <a:xfrm>
              <a:off x="7086600" y="1551776"/>
              <a:ext cx="2590800" cy="838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defTabSz="457200">
                <a:defRPr b="1" sz="2300">
                  <a:latin typeface="+mj-lt"/>
                  <a:ea typeface="+mj-ea"/>
                  <a:cs typeface="+mj-cs"/>
                  <a:sym typeface="Helvetica"/>
                </a:defRPr>
              </a:lvl1pPr>
            </a:lstStyle>
            <a:p>
              <a:pPr/>
              <a:r>
                <a:t>Mature and mobilized believer</a:t>
              </a:r>
            </a:p>
          </p:txBody>
        </p:sp>
        <p:sp>
          <p:nvSpPr>
            <p:cNvPr id="215" name="Shape 215"/>
            <p:cNvSpPr/>
            <p:nvPr/>
          </p:nvSpPr>
          <p:spPr>
            <a:xfrm rot="5400000">
              <a:off x="88900" y="396076"/>
              <a:ext cx="609600" cy="685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10800" y="0"/>
                  </a:lnTo>
                  <a:close/>
                </a:path>
              </a:pathLst>
            </a:custGeom>
            <a:solidFill>
              <a:schemeClr val="accent2"/>
            </a:solidFill>
            <a:ln w="12700" cap="flat">
              <a:solidFill>
                <a:srgbClr val="000000"/>
              </a:solidFill>
              <a:prstDash val="solid"/>
              <a:miter lim="400000"/>
            </a:ln>
            <a:effectLst>
              <a:outerShdw sx="100000" sy="100000" kx="0" ky="0" algn="b" rotWithShape="0" blurRad="127000" dist="76200" dir="2340000">
                <a:srgbClr val="000000">
                  <a:alpha val="75000"/>
                </a:srgbClr>
              </a:outerShdw>
            </a:effectLst>
          </p:spPr>
          <p:txBody>
            <a:bodyPr wrap="square" lIns="101600" tIns="101600" rIns="101600" bIns="101600" numCol="1" anchor="t">
              <a:noAutofit/>
            </a:bodyPr>
            <a:lstStyle/>
            <a:p>
              <a:pPr algn="l" defTabSz="457200">
                <a:defRPr sz="2100">
                  <a:latin typeface="+mj-lt"/>
                  <a:ea typeface="+mj-ea"/>
                  <a:cs typeface="+mj-cs"/>
                  <a:sym typeface="Helvetica"/>
                </a:defRPr>
              </a:pPr>
            </a:p>
          </p:txBody>
        </p:sp>
        <p:grpSp>
          <p:nvGrpSpPr>
            <p:cNvPr id="218" name="Group 218"/>
            <p:cNvGrpSpPr/>
            <p:nvPr/>
          </p:nvGrpSpPr>
          <p:grpSpPr>
            <a:xfrm>
              <a:off x="10460501" y="-152400"/>
              <a:ext cx="1796380" cy="1808436"/>
              <a:chOff x="0" y="0"/>
              <a:chExt cx="1796379" cy="1808435"/>
            </a:xfrm>
          </p:grpSpPr>
          <p:pic>
            <p:nvPicPr>
              <p:cNvPr id="216" name="c766317_l.jpg"/>
              <p:cNvPicPr>
                <a:picLocks noChangeAspect="1"/>
              </p:cNvPicPr>
              <p:nvPr/>
            </p:nvPicPr>
            <p:blipFill>
              <a:blip r:embed="rId2">
                <a:extLst/>
              </a:blip>
              <a:stretch>
                <a:fillRect/>
              </a:stretch>
            </p:blipFill>
            <p:spPr>
              <a:xfrm>
                <a:off x="0" y="0"/>
                <a:ext cx="1796380" cy="1808436"/>
              </a:xfrm>
              <a:prstGeom prst="rect">
                <a:avLst/>
              </a:prstGeom>
              <a:ln w="12700" cap="flat">
                <a:noFill/>
                <a:miter lim="400000"/>
              </a:ln>
              <a:effectLst/>
            </p:spPr>
          </p:pic>
          <p:sp>
            <p:nvSpPr>
              <p:cNvPr id="217" name="Shape 217"/>
              <p:cNvSpPr/>
              <p:nvPr/>
            </p:nvSpPr>
            <p:spPr>
              <a:xfrm>
                <a:off x="353548" y="383517"/>
                <a:ext cx="1168564" cy="1016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defTabSz="457200">
                  <a:lnSpc>
                    <a:spcPct val="160000"/>
                  </a:lnSpc>
                  <a:defRPr b="1" sz="2300">
                    <a:effectLst>
                      <a:outerShdw sx="100000" sy="100000" kx="0" ky="0" algn="b" rotWithShape="0" blurRad="25400" dist="25400" dir="18900000">
                        <a:srgbClr val="FFFFFF"/>
                      </a:outerShdw>
                    </a:effectLst>
                    <a:latin typeface="+mj-lt"/>
                    <a:ea typeface="+mj-ea"/>
                    <a:cs typeface="+mj-cs"/>
                    <a:sym typeface="Helvetica"/>
                  </a:defRPr>
                </a:lvl1pPr>
              </a:lstStyle>
              <a:p>
                <a:pPr/>
                <a:r>
                  <a:t>Christ’s image</a:t>
                </a:r>
              </a:p>
            </p:txBody>
          </p:sp>
        </p:grpSp>
      </p:grpSp>
    </p:spTree>
  </p:cSld>
  <p:clrMapOvr>
    <a:masterClrMapping/>
  </p:clrMapOvr>
  <mc:AlternateContent xmlns:mc="http://schemas.openxmlformats.org/markup-compatibility/2006">
    <mc:Choice xmlns:p14="http://schemas.microsoft.com/office/powerpoint/2010/main" Requires="p14">
      <p:transition spd="slow" advClick="1" p14:dur="30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219"/>
                                        </p:tgtEl>
                                        <p:attrNameLst>
                                          <p:attrName>style.visibility</p:attrName>
                                        </p:attrNameLst>
                                      </p:cBhvr>
                                      <p:to>
                                        <p:strVal val="visible"/>
                                      </p:to>
                                    </p:set>
                                    <p:animEffect filter="wipe(left)" transition="in">
                                      <p:cBhvr>
                                        <p:cTn id="7" dur="2250"/>
                                        <p:tgtEl>
                                          <p:spTgt spid="21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 presetID="22" grpId="2" fill="hold">
                                  <p:stCondLst>
                                    <p:cond delay="0"/>
                                  </p:stCondLst>
                                  <p:iterate type="el" backwards="0">
                                    <p:tmAbs val="0"/>
                                  </p:iterate>
                                  <p:childTnLst>
                                    <p:set>
                                      <p:cBhvr>
                                        <p:cTn id="11" fill="hold"/>
                                        <p:tgtEl>
                                          <p:spTgt spid="201"/>
                                        </p:tgtEl>
                                        <p:attrNameLst>
                                          <p:attrName>style.visibility</p:attrName>
                                        </p:attrNameLst>
                                      </p:cBhvr>
                                      <p:to>
                                        <p:strVal val="visible"/>
                                      </p:to>
                                    </p:set>
                                    <p:animEffect filter="wipe(up)" transition="in">
                                      <p:cBhvr>
                                        <p:cTn id="12" dur="1000"/>
                                        <p:tgtEl>
                                          <p:spTgt spid="201"/>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 presetID="22" grpId="3" fill="hold">
                                  <p:stCondLst>
                                    <p:cond delay="0"/>
                                  </p:stCondLst>
                                  <p:iterate type="el" backwards="0">
                                    <p:tmAbs val="0"/>
                                  </p:iterate>
                                  <p:childTnLst>
                                    <p:set>
                                      <p:cBhvr>
                                        <p:cTn id="16" fill="hold"/>
                                        <p:tgtEl>
                                          <p:spTgt spid="205"/>
                                        </p:tgtEl>
                                        <p:attrNameLst>
                                          <p:attrName>style.visibility</p:attrName>
                                        </p:attrNameLst>
                                      </p:cBhvr>
                                      <p:to>
                                        <p:strVal val="visible"/>
                                      </p:to>
                                    </p:set>
                                    <p:animEffect filter="wipe(up)" transition="in">
                                      <p:cBhvr>
                                        <p:cTn id="17" dur="1000"/>
                                        <p:tgtEl>
                                          <p:spTgt spid="205"/>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1" presetID="22" grpId="4" fill="hold">
                                  <p:stCondLst>
                                    <p:cond delay="0"/>
                                  </p:stCondLst>
                                  <p:iterate type="el" backwards="0">
                                    <p:tmAbs val="0"/>
                                  </p:iterate>
                                  <p:childTnLst>
                                    <p:set>
                                      <p:cBhvr>
                                        <p:cTn id="21" fill="hold"/>
                                        <p:tgtEl>
                                          <p:spTgt spid="202"/>
                                        </p:tgtEl>
                                        <p:attrNameLst>
                                          <p:attrName>style.visibility</p:attrName>
                                        </p:attrNameLst>
                                      </p:cBhvr>
                                      <p:to>
                                        <p:strVal val="visible"/>
                                      </p:to>
                                    </p:set>
                                    <p:animEffect filter="wipe(up)" transition="in">
                                      <p:cBhvr>
                                        <p:cTn id="22" dur="1000"/>
                                        <p:tgtEl>
                                          <p:spTgt spid="202"/>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1" presetID="22" grpId="5" fill="hold">
                                  <p:stCondLst>
                                    <p:cond delay="0"/>
                                  </p:stCondLst>
                                  <p:iterate type="el" backwards="0">
                                    <p:tmAbs val="0"/>
                                  </p:iterate>
                                  <p:childTnLst>
                                    <p:set>
                                      <p:cBhvr>
                                        <p:cTn id="26" fill="hold"/>
                                        <p:tgtEl>
                                          <p:spTgt spid="203"/>
                                        </p:tgtEl>
                                        <p:attrNameLst>
                                          <p:attrName>style.visibility</p:attrName>
                                        </p:attrNameLst>
                                      </p:cBhvr>
                                      <p:to>
                                        <p:strVal val="visible"/>
                                      </p:to>
                                    </p:set>
                                    <p:animEffect filter="wipe(up)" transition="in">
                                      <p:cBhvr>
                                        <p:cTn id="27" dur="1000"/>
                                        <p:tgtEl>
                                          <p:spTgt spid="203"/>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1" presetID="22" grpId="6" fill="hold">
                                  <p:stCondLst>
                                    <p:cond delay="0"/>
                                  </p:stCondLst>
                                  <p:iterate type="el" backwards="0">
                                    <p:tmAbs val="0"/>
                                  </p:iterate>
                                  <p:childTnLst>
                                    <p:set>
                                      <p:cBhvr>
                                        <p:cTn id="31" fill="hold"/>
                                        <p:tgtEl>
                                          <p:spTgt spid="204"/>
                                        </p:tgtEl>
                                        <p:attrNameLst>
                                          <p:attrName>style.visibility</p:attrName>
                                        </p:attrNameLst>
                                      </p:cBhvr>
                                      <p:to>
                                        <p:strVal val="visible"/>
                                      </p:to>
                                    </p:set>
                                    <p:animEffect filter="wipe(up)" transition="in">
                                      <p:cBhvr>
                                        <p:cTn id="32" dur="1000"/>
                                        <p:tgtEl>
                                          <p:spTgt spid="204"/>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10" presetID="19" grpId="7" fill="hold">
                                  <p:stCondLst>
                                    <p:cond delay="0"/>
                                  </p:stCondLst>
                                  <p:iterate type="el" backwards="0">
                                    <p:tmAbs val="0"/>
                                  </p:iterate>
                                  <p:childTnLst>
                                    <p:set>
                                      <p:cBhvr>
                                        <p:cTn id="36" fill="hold"/>
                                        <p:tgtEl>
                                          <p:spTgt spid="206"/>
                                        </p:tgtEl>
                                        <p:attrNameLst>
                                          <p:attrName>style.visibility</p:attrName>
                                        </p:attrNameLst>
                                      </p:cBhvr>
                                      <p:to>
                                        <p:strVal val="visible"/>
                                      </p:to>
                                    </p:set>
                                    <p:anim calcmode="lin" valueType="num">
                                      <p:cBhvr>
                                        <p:cTn id="37" dur="1000" fill="hold"/>
                                        <p:tgtEl>
                                          <p:spTgt spid="206"/>
                                        </p:tgtEl>
                                        <p:attrNameLst>
                                          <p:attrName>ppt_w</p:attrName>
                                        </p:attrNameLst>
                                      </p:cBhvr>
                                      <p:tavLst>
                                        <p:tav tm="0" fmla="#ppt_w*sin(2.5*pi*$)">
                                          <p:val>
                                            <p:fltVal val="0"/>
                                          </p:val>
                                        </p:tav>
                                        <p:tav tm="100000">
                                          <p:val>
                                            <p:fltVal val="1"/>
                                          </p:val>
                                        </p:tav>
                                      </p:tavLst>
                                    </p:anim>
                                    <p:anim calcmode="lin" valueType="num">
                                      <p:cBhvr>
                                        <p:cTn id="38" dur="1000" fill="hold"/>
                                        <p:tgtEl>
                                          <p:spTgt spid="20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2" grpId="4"/>
      <p:bldP build="whole" bldLvl="1" animBg="1" rev="0" advAuto="0" spid="205" grpId="3"/>
      <p:bldP build="whole" bldLvl="1" animBg="1" rev="0" advAuto="0" spid="203" grpId="5"/>
      <p:bldP build="whole" bldLvl="1" animBg="1" rev="0" advAuto="0" spid="206" grpId="7"/>
      <p:bldP build="whole" bldLvl="1" animBg="1" rev="0" advAuto="0" spid="219" grpId="1"/>
      <p:bldP build="whole" bldLvl="1" animBg="1" rev="0" advAuto="0" spid="204" grpId="6"/>
      <p:bldP build="whole" bldLvl="1" animBg="1" rev="0" advAuto="0" spid="201" grpId="2"/>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1" name="Shape 221"/>
          <p:cNvSpPr/>
          <p:nvPr/>
        </p:nvSpPr>
        <p:spPr>
          <a:xfrm>
            <a:off x="385048" y="6096281"/>
            <a:ext cx="12260104" cy="3336740"/>
          </a:xfrm>
          <a:prstGeom prst="rect">
            <a:avLst/>
          </a:prstGeom>
          <a:solidFill>
            <a:srgbClr val="C5E8F8"/>
          </a:solidFill>
          <a:ln w="25400">
            <a:solidFill>
              <a:srgbClr val="000000"/>
            </a:solidFill>
            <a:miter lim="400000"/>
          </a:ln>
          <a:effectLst>
            <a:outerShdw sx="100000" sy="100000" kx="0" ky="0" algn="b" rotWithShape="0" blurRad="127000" dist="76200" dir="234000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p>
            <a:pPr marL="395416" indent="-395416" algn="l">
              <a:spcBef>
                <a:spcPts val="2100"/>
              </a:spcBef>
              <a:buSzPct val="90000"/>
              <a:buFont typeface="Zapf Dingbats"/>
              <a:buChar char="✦"/>
              <a:defRPr b="1" sz="3200">
                <a:latin typeface="+mn-lt"/>
                <a:ea typeface="+mn-ea"/>
                <a:cs typeface="+mn-cs"/>
                <a:sym typeface="Arial"/>
              </a:defRPr>
            </a:pPr>
            <a:r>
              <a:t>Frustrations in your spiritual life are not due to the lack of God’s grace.</a:t>
            </a:r>
          </a:p>
          <a:p>
            <a:pPr marL="395416" indent="-395416" algn="l">
              <a:spcBef>
                <a:spcPts val="2100"/>
              </a:spcBef>
              <a:buSzPct val="90000"/>
              <a:buFont typeface="Zapf Dingbats"/>
              <a:buChar char="✦"/>
              <a:defRPr b="1" sz="3200">
                <a:latin typeface="+mn-lt"/>
                <a:ea typeface="+mn-ea"/>
                <a:cs typeface="+mn-cs"/>
                <a:sym typeface="Arial"/>
              </a:defRPr>
            </a:pPr>
            <a:r>
              <a:t>Frustrations occur because of improper training and our poor response to training.</a:t>
            </a:r>
          </a:p>
          <a:p>
            <a:pPr marL="395416" indent="-395416" algn="l">
              <a:spcBef>
                <a:spcPts val="2100"/>
              </a:spcBef>
              <a:buSzPct val="90000"/>
              <a:buFont typeface="Zapf Dingbats"/>
              <a:buChar char="✦"/>
              <a:defRPr b="1" sz="3200">
                <a:latin typeface="+mn-lt"/>
                <a:ea typeface="+mn-ea"/>
                <a:cs typeface="+mn-cs"/>
                <a:sym typeface="Arial"/>
              </a:defRPr>
            </a:pPr>
            <a:r>
              <a:t>Why are you or others not growing?</a:t>
            </a:r>
          </a:p>
        </p:txBody>
      </p:sp>
      <p:sp>
        <p:nvSpPr>
          <p:cNvPr id="222" name="Shape 222"/>
          <p:cNvSpPr/>
          <p:nvPr>
            <p:ph type="title"/>
          </p:nvPr>
        </p:nvSpPr>
        <p:spPr>
          <a:prstGeom prst="rect">
            <a:avLst/>
          </a:prstGeom>
        </p:spPr>
        <p:txBody>
          <a:bodyPr/>
          <a:lstStyle>
            <a:lvl1pPr>
              <a:defRPr sz="4600"/>
            </a:lvl1pPr>
          </a:lstStyle>
          <a:p>
            <a:pPr/>
            <a:r>
              <a:t>Consequences of Improper Training</a:t>
            </a:r>
          </a:p>
        </p:txBody>
      </p:sp>
      <p:sp>
        <p:nvSpPr>
          <p:cNvPr id="223" name="Shape 223"/>
          <p:cNvSpPr/>
          <p:nvPr/>
        </p:nvSpPr>
        <p:spPr>
          <a:xfrm flipH="1">
            <a:off x="954720" y="4064140"/>
            <a:ext cx="10089982" cy="3"/>
          </a:xfrm>
          <a:prstGeom prst="line">
            <a:avLst/>
          </a:prstGeom>
          <a:ln w="88900">
            <a:solidFill>
              <a:srgbClr val="000000"/>
            </a:solidFill>
            <a:miter lim="400000"/>
            <a:headEnd type="triangle"/>
            <a:tailEnd type="triangle"/>
          </a:ln>
          <a:effectLst>
            <a:outerShdw sx="100000" sy="100000" kx="0" ky="0" algn="b" rotWithShape="0" blurRad="127000" dist="76200" dir="2700000">
              <a:srgbClr val="000000">
                <a:alpha val="75000"/>
              </a:srgbClr>
            </a:outerShdw>
          </a:effectLst>
        </p:spPr>
        <p:txBody>
          <a:bodyPr lIns="50800" tIns="50800" rIns="50800" bIns="50800" anchor="ctr"/>
          <a:lstStyle/>
          <a:p>
            <a:pPr algn="l" defTabSz="457200">
              <a:defRPr sz="1200">
                <a:latin typeface="+mj-lt"/>
                <a:ea typeface="+mj-ea"/>
                <a:cs typeface="+mj-cs"/>
                <a:sym typeface="Helvetica"/>
              </a:defRPr>
            </a:pPr>
          </a:p>
        </p:txBody>
      </p:sp>
      <p:grpSp>
        <p:nvGrpSpPr>
          <p:cNvPr id="226" name="Group 226"/>
          <p:cNvGrpSpPr/>
          <p:nvPr/>
        </p:nvGrpSpPr>
        <p:grpSpPr>
          <a:xfrm>
            <a:off x="2774950" y="3371850"/>
            <a:ext cx="1384300" cy="2305050"/>
            <a:chOff x="0" y="0"/>
            <a:chExt cx="1384300" cy="2305050"/>
          </a:xfrm>
        </p:grpSpPr>
        <p:sp>
          <p:nvSpPr>
            <p:cNvPr id="224" name="Shape 224"/>
            <p:cNvSpPr/>
            <p:nvPr/>
          </p:nvSpPr>
          <p:spPr>
            <a:xfrm>
              <a:off x="0" y="0"/>
              <a:ext cx="1384300" cy="1384300"/>
            </a:xfrm>
            <a:prstGeom prst="ellipse">
              <a:avLst/>
            </a:prstGeom>
            <a:solidFill>
              <a:srgbClr val="8CA5B1"/>
            </a:solidFill>
            <a:ln w="12700" cap="flat">
              <a:solidFill>
                <a:srgbClr val="000000"/>
              </a:solidFill>
              <a:prstDash val="solid"/>
              <a:miter lim="400000"/>
            </a:ln>
            <a:effectLst>
              <a:outerShdw sx="100000" sy="100000" kx="0" ky="0" algn="b" rotWithShape="0" blurRad="127000" dist="76200" dir="2340000">
                <a:srgbClr val="000000">
                  <a:alpha val="75000"/>
                </a:srgbClr>
              </a:outerShdw>
            </a:effectLst>
          </p:spPr>
          <p:txBody>
            <a:bodyPr wrap="square" lIns="101600" tIns="101600" rIns="101600" bIns="101600" numCol="1" anchor="t">
              <a:noAutofit/>
            </a:bodyPr>
            <a:lstStyle/>
            <a:p>
              <a:pPr algn="l" defTabSz="457200">
                <a:defRPr sz="2100">
                  <a:latin typeface="+mj-lt"/>
                  <a:ea typeface="+mj-ea"/>
                  <a:cs typeface="+mj-cs"/>
                  <a:sym typeface="Helvetica"/>
                </a:defRPr>
              </a:pPr>
            </a:p>
          </p:txBody>
        </p:sp>
        <p:sp>
          <p:nvSpPr>
            <p:cNvPr id="225" name="Shape 225"/>
            <p:cNvSpPr/>
            <p:nvPr/>
          </p:nvSpPr>
          <p:spPr>
            <a:xfrm>
              <a:off x="107950" y="1517650"/>
              <a:ext cx="1168400" cy="787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defTabSz="457200">
                <a:defRPr b="1" sz="2300">
                  <a:latin typeface="+mj-lt"/>
                  <a:ea typeface="+mj-ea"/>
                  <a:cs typeface="+mj-cs"/>
                  <a:sym typeface="Helvetica"/>
                </a:defRPr>
              </a:lvl1pPr>
            </a:lstStyle>
            <a:p>
              <a:pPr/>
              <a:r>
                <a:t>New believer</a:t>
              </a:r>
            </a:p>
          </p:txBody>
        </p:sp>
      </p:grpSp>
      <p:grpSp>
        <p:nvGrpSpPr>
          <p:cNvPr id="229" name="Group 229"/>
          <p:cNvGrpSpPr/>
          <p:nvPr/>
        </p:nvGrpSpPr>
        <p:grpSpPr>
          <a:xfrm>
            <a:off x="5683250" y="3371850"/>
            <a:ext cx="1384300" cy="2355850"/>
            <a:chOff x="0" y="0"/>
            <a:chExt cx="1384300" cy="2355850"/>
          </a:xfrm>
        </p:grpSpPr>
        <p:sp>
          <p:nvSpPr>
            <p:cNvPr id="227" name="Shape 227"/>
            <p:cNvSpPr/>
            <p:nvPr/>
          </p:nvSpPr>
          <p:spPr>
            <a:xfrm>
              <a:off x="0" y="0"/>
              <a:ext cx="1384300" cy="1384300"/>
            </a:xfrm>
            <a:prstGeom prst="ellipse">
              <a:avLst/>
            </a:prstGeom>
            <a:solidFill>
              <a:srgbClr val="8CA5B1"/>
            </a:solidFill>
            <a:ln w="12700" cap="flat">
              <a:solidFill>
                <a:srgbClr val="000000"/>
              </a:solidFill>
              <a:prstDash val="solid"/>
              <a:miter lim="400000"/>
            </a:ln>
            <a:effectLst>
              <a:outerShdw sx="100000" sy="100000" kx="0" ky="0" algn="b" rotWithShape="0" blurRad="127000" dist="76200" dir="2340000">
                <a:srgbClr val="000000">
                  <a:alpha val="75000"/>
                </a:srgbClr>
              </a:outerShdw>
            </a:effectLst>
          </p:spPr>
          <p:txBody>
            <a:bodyPr wrap="square" lIns="101600" tIns="101600" rIns="101600" bIns="101600" numCol="1" anchor="t">
              <a:noAutofit/>
            </a:bodyPr>
            <a:lstStyle/>
            <a:p>
              <a:pPr algn="l" defTabSz="457200">
                <a:defRPr sz="2100">
                  <a:latin typeface="+mj-lt"/>
                  <a:ea typeface="+mj-ea"/>
                  <a:cs typeface="+mj-cs"/>
                  <a:sym typeface="Helvetica"/>
                </a:defRPr>
              </a:pPr>
            </a:p>
          </p:txBody>
        </p:sp>
        <p:sp>
          <p:nvSpPr>
            <p:cNvPr id="228" name="Shape 228"/>
            <p:cNvSpPr/>
            <p:nvPr/>
          </p:nvSpPr>
          <p:spPr>
            <a:xfrm>
              <a:off x="6350" y="1466850"/>
              <a:ext cx="1358900"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defTabSz="457200">
                <a:defRPr b="1" sz="2300">
                  <a:latin typeface="+mj-lt"/>
                  <a:ea typeface="+mj-ea"/>
                  <a:cs typeface="+mj-cs"/>
                  <a:sym typeface="Helvetica"/>
                </a:defRPr>
              </a:lvl1pPr>
            </a:lstStyle>
            <a:p>
              <a:pPr/>
              <a:r>
                <a:t>Young believer</a:t>
              </a:r>
            </a:p>
          </p:txBody>
        </p:sp>
      </p:grpSp>
      <p:grpSp>
        <p:nvGrpSpPr>
          <p:cNvPr id="232" name="Group 232"/>
          <p:cNvGrpSpPr/>
          <p:nvPr/>
        </p:nvGrpSpPr>
        <p:grpSpPr>
          <a:xfrm>
            <a:off x="673100" y="3759199"/>
            <a:ext cx="736601" cy="1511301"/>
            <a:chOff x="0" y="0"/>
            <a:chExt cx="736600" cy="1511300"/>
          </a:xfrm>
        </p:grpSpPr>
        <p:sp>
          <p:nvSpPr>
            <p:cNvPr id="230" name="Shape 230"/>
            <p:cNvSpPr/>
            <p:nvPr/>
          </p:nvSpPr>
          <p:spPr>
            <a:xfrm>
              <a:off x="0" y="698500"/>
              <a:ext cx="635000" cy="812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defTabSz="457200">
                <a:defRPr b="1" sz="2300">
                  <a:latin typeface="+mj-lt"/>
                  <a:ea typeface="+mj-ea"/>
                  <a:cs typeface="+mj-cs"/>
                  <a:sym typeface="Helvetica"/>
                </a:defRPr>
              </a:lvl1pPr>
            </a:lstStyle>
            <a:p>
              <a:pPr/>
              <a:r>
                <a:t>New life</a:t>
              </a:r>
            </a:p>
          </p:txBody>
        </p:sp>
        <p:sp>
          <p:nvSpPr>
            <p:cNvPr id="231" name="Shape 231"/>
            <p:cNvSpPr/>
            <p:nvPr/>
          </p:nvSpPr>
          <p:spPr>
            <a:xfrm rot="5400000">
              <a:off x="88900" y="-38100"/>
              <a:ext cx="609600" cy="685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10800" y="0"/>
                  </a:lnTo>
                  <a:close/>
                </a:path>
              </a:pathLst>
            </a:custGeom>
            <a:solidFill>
              <a:srgbClr val="8CA5B1"/>
            </a:solidFill>
            <a:ln w="12700" cap="flat">
              <a:solidFill>
                <a:srgbClr val="000000"/>
              </a:solidFill>
              <a:prstDash val="solid"/>
              <a:miter lim="400000"/>
            </a:ln>
            <a:effectLst>
              <a:outerShdw sx="100000" sy="100000" kx="0" ky="0" algn="b" rotWithShape="0" blurRad="127000" dist="76200" dir="2340000">
                <a:srgbClr val="000000">
                  <a:alpha val="75000"/>
                </a:srgbClr>
              </a:outerShdw>
            </a:effectLst>
          </p:spPr>
          <p:txBody>
            <a:bodyPr wrap="square" lIns="101600" tIns="101600" rIns="101600" bIns="101600" numCol="1" anchor="t">
              <a:noAutofit/>
            </a:bodyPr>
            <a:lstStyle/>
            <a:p>
              <a:pPr algn="l" defTabSz="457200">
                <a:defRPr sz="2100">
                  <a:latin typeface="+mj-lt"/>
                  <a:ea typeface="+mj-ea"/>
                  <a:cs typeface="+mj-cs"/>
                  <a:sym typeface="Helvetica"/>
                </a:defRPr>
              </a:pPr>
            </a:p>
          </p:txBody>
        </p:sp>
      </p:grpSp>
      <p:pic>
        <p:nvPicPr>
          <p:cNvPr id="233" name="droppedImage.pdf"/>
          <p:cNvPicPr>
            <a:picLocks noChangeAspect="1"/>
          </p:cNvPicPr>
          <p:nvPr/>
        </p:nvPicPr>
        <p:blipFill>
          <a:blip r:embed="rId3">
            <a:extLst/>
          </a:blip>
          <a:stretch>
            <a:fillRect/>
          </a:stretch>
        </p:blipFill>
        <p:spPr>
          <a:xfrm>
            <a:off x="1460754" y="2408644"/>
            <a:ext cx="1168563" cy="2438401"/>
          </a:xfrm>
          <a:prstGeom prst="rect">
            <a:avLst/>
          </a:prstGeom>
          <a:ln w="12700">
            <a:miter lim="400000"/>
          </a:ln>
        </p:spPr>
      </p:pic>
      <p:pic>
        <p:nvPicPr>
          <p:cNvPr id="234" name="droppedImage.pdf"/>
          <p:cNvPicPr>
            <a:picLocks noChangeAspect="1"/>
          </p:cNvPicPr>
          <p:nvPr/>
        </p:nvPicPr>
        <p:blipFill>
          <a:blip r:embed="rId3">
            <a:extLst/>
          </a:blip>
          <a:stretch>
            <a:fillRect/>
          </a:stretch>
        </p:blipFill>
        <p:spPr>
          <a:xfrm>
            <a:off x="4330954" y="2408644"/>
            <a:ext cx="1168563" cy="2438401"/>
          </a:xfrm>
          <a:prstGeom prst="rect">
            <a:avLst/>
          </a:prstGeom>
          <a:ln w="12700">
            <a:miter lim="400000"/>
          </a:ln>
        </p:spPr>
      </p:pic>
      <p:pic>
        <p:nvPicPr>
          <p:cNvPr id="235" name="droppedImage.pdf"/>
          <p:cNvPicPr>
            <a:picLocks noChangeAspect="1"/>
          </p:cNvPicPr>
          <p:nvPr/>
        </p:nvPicPr>
        <p:blipFill>
          <a:blip r:embed="rId3">
            <a:extLst/>
          </a:blip>
          <a:stretch>
            <a:fillRect/>
          </a:stretch>
        </p:blipFill>
        <p:spPr>
          <a:xfrm>
            <a:off x="7112254" y="2408644"/>
            <a:ext cx="1168563" cy="2438401"/>
          </a:xfrm>
          <a:prstGeom prst="rect">
            <a:avLst/>
          </a:prstGeom>
          <a:ln w="12700">
            <a:miter lim="400000"/>
          </a:ln>
        </p:spPr>
      </p:pic>
      <p:grpSp>
        <p:nvGrpSpPr>
          <p:cNvPr id="238" name="Group 238"/>
          <p:cNvGrpSpPr/>
          <p:nvPr/>
        </p:nvGrpSpPr>
        <p:grpSpPr>
          <a:xfrm>
            <a:off x="7924800" y="3371850"/>
            <a:ext cx="2590800" cy="2305050"/>
            <a:chOff x="0" y="0"/>
            <a:chExt cx="2590800" cy="2305050"/>
          </a:xfrm>
        </p:grpSpPr>
        <p:sp>
          <p:nvSpPr>
            <p:cNvPr id="236" name="Shape 236"/>
            <p:cNvSpPr/>
            <p:nvPr/>
          </p:nvSpPr>
          <p:spPr>
            <a:xfrm>
              <a:off x="603250" y="0"/>
              <a:ext cx="1384300" cy="1384300"/>
            </a:xfrm>
            <a:prstGeom prst="ellipse">
              <a:avLst/>
            </a:prstGeom>
            <a:solidFill>
              <a:srgbClr val="8CA5B1"/>
            </a:solidFill>
            <a:ln w="12700" cap="flat">
              <a:solidFill>
                <a:srgbClr val="000000"/>
              </a:solidFill>
              <a:prstDash val="solid"/>
              <a:miter lim="400000"/>
            </a:ln>
            <a:effectLst>
              <a:outerShdw sx="100000" sy="100000" kx="0" ky="0" algn="b" rotWithShape="0" blurRad="127000" dist="76200" dir="2340000">
                <a:srgbClr val="000000">
                  <a:alpha val="75000"/>
                </a:srgbClr>
              </a:outerShdw>
            </a:effectLst>
          </p:spPr>
          <p:txBody>
            <a:bodyPr wrap="square" lIns="101600" tIns="101600" rIns="101600" bIns="101600" numCol="1" anchor="t">
              <a:noAutofit/>
            </a:bodyPr>
            <a:lstStyle/>
            <a:p>
              <a:pPr algn="l" defTabSz="457200">
                <a:defRPr sz="2100">
                  <a:latin typeface="+mj-lt"/>
                  <a:ea typeface="+mj-ea"/>
                  <a:cs typeface="+mj-cs"/>
                  <a:sym typeface="Helvetica"/>
                </a:defRPr>
              </a:pPr>
            </a:p>
          </p:txBody>
        </p:sp>
        <p:sp>
          <p:nvSpPr>
            <p:cNvPr id="237" name="Shape 237"/>
            <p:cNvSpPr/>
            <p:nvPr/>
          </p:nvSpPr>
          <p:spPr>
            <a:xfrm>
              <a:off x="0" y="1466850"/>
              <a:ext cx="2590800" cy="838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defTabSz="457200">
                <a:defRPr b="1" sz="2300">
                  <a:latin typeface="+mj-lt"/>
                  <a:ea typeface="+mj-ea"/>
                  <a:cs typeface="+mj-cs"/>
                  <a:sym typeface="Helvetica"/>
                </a:defRPr>
              </a:lvl1pPr>
            </a:lstStyle>
            <a:p>
              <a:pPr/>
              <a:r>
                <a:t>Mature and mobilized believer</a:t>
              </a:r>
            </a:p>
          </p:txBody>
        </p:sp>
      </p:grpSp>
      <p:grpSp>
        <p:nvGrpSpPr>
          <p:cNvPr id="241" name="Group 241"/>
          <p:cNvGrpSpPr/>
          <p:nvPr/>
        </p:nvGrpSpPr>
        <p:grpSpPr>
          <a:xfrm>
            <a:off x="11044701" y="3182664"/>
            <a:ext cx="1796380" cy="1808436"/>
            <a:chOff x="0" y="0"/>
            <a:chExt cx="1796379" cy="1808435"/>
          </a:xfrm>
        </p:grpSpPr>
        <p:pic>
          <p:nvPicPr>
            <p:cNvPr id="239" name="c766317_l.jpg"/>
            <p:cNvPicPr>
              <a:picLocks noChangeAspect="1"/>
            </p:cNvPicPr>
            <p:nvPr/>
          </p:nvPicPr>
          <p:blipFill>
            <a:blip r:embed="rId4">
              <a:extLst/>
            </a:blip>
            <a:stretch>
              <a:fillRect/>
            </a:stretch>
          </p:blipFill>
          <p:spPr>
            <a:xfrm>
              <a:off x="0" y="0"/>
              <a:ext cx="1796380" cy="1808436"/>
            </a:xfrm>
            <a:prstGeom prst="rect">
              <a:avLst/>
            </a:prstGeom>
            <a:ln w="12700" cap="flat">
              <a:noFill/>
              <a:miter lim="400000"/>
            </a:ln>
            <a:effectLst/>
          </p:spPr>
        </p:pic>
        <p:sp>
          <p:nvSpPr>
            <p:cNvPr id="240" name="Shape 240"/>
            <p:cNvSpPr/>
            <p:nvPr/>
          </p:nvSpPr>
          <p:spPr>
            <a:xfrm>
              <a:off x="353548" y="383517"/>
              <a:ext cx="1168564" cy="1016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defTabSz="457200">
                <a:lnSpc>
                  <a:spcPct val="160000"/>
                </a:lnSpc>
                <a:defRPr b="1" sz="2300">
                  <a:effectLst>
                    <a:outerShdw sx="100000" sy="100000" kx="0" ky="0" algn="b" rotWithShape="0" blurRad="25400" dist="25400" dir="18900000">
                      <a:srgbClr val="FFFFFF"/>
                    </a:outerShdw>
                  </a:effectLst>
                  <a:latin typeface="+mj-lt"/>
                  <a:ea typeface="+mj-ea"/>
                  <a:cs typeface="+mj-cs"/>
                  <a:sym typeface="Helvetica"/>
                </a:defRPr>
              </a:lvl1pPr>
            </a:lstStyle>
            <a:p>
              <a:pPr/>
              <a:r>
                <a:t>Christ’s image</a:t>
              </a:r>
            </a:p>
          </p:txBody>
        </p:sp>
      </p:grpSp>
    </p:spTree>
  </p:cSld>
  <p:clrMapOvr>
    <a:masterClrMapping/>
  </p:clrMapOvr>
  <mc:AlternateContent xmlns:mc="http://schemas.openxmlformats.org/markup-compatibility/2006">
    <mc:Choice xmlns:p14="http://schemas.microsoft.com/office/powerpoint/2010/main" Requires="p14">
      <p:transition spd="slow" advClick="1" p14:dur="30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223"/>
                                        </p:tgtEl>
                                        <p:attrNameLst>
                                          <p:attrName>style.visibility</p:attrName>
                                        </p:attrNameLst>
                                      </p:cBhvr>
                                      <p:to>
                                        <p:strVal val="visible"/>
                                      </p:to>
                                    </p:set>
                                    <p:anim calcmode="lin" valueType="num">
                                      <p:cBhvr>
                                        <p:cTn id="7" dur="2500" fill="hold"/>
                                        <p:tgtEl>
                                          <p:spTgt spid="223"/>
                                        </p:tgtEl>
                                        <p:attrNameLst>
                                          <p:attrName>ppt_x</p:attrName>
                                        </p:attrNameLst>
                                      </p:cBhvr>
                                      <p:tavLst>
                                        <p:tav tm="0">
                                          <p:val>
                                            <p:strVal val="0-#ppt_w/2"/>
                                          </p:val>
                                        </p:tav>
                                        <p:tav tm="100000">
                                          <p:val>
                                            <p:strVal val="#ppt_x"/>
                                          </p:val>
                                        </p:tav>
                                      </p:tavLst>
                                    </p:anim>
                                    <p:anim calcmode="lin" valueType="num">
                                      <p:cBhvr>
                                        <p:cTn id="8" dur="2500" fill="hold"/>
                                        <p:tgtEl>
                                          <p:spTgt spid="223"/>
                                        </p:tgtEl>
                                        <p:attrNameLst>
                                          <p:attrName>ppt_y</p:attrName>
                                        </p:attrNameLst>
                                      </p:cBhvr>
                                      <p:tavLst>
                                        <p:tav tm="0">
                                          <p:val>
                                            <p:strVal val="#ppt_y"/>
                                          </p:val>
                                        </p:tav>
                                        <p:tav tm="100000">
                                          <p:val>
                                            <p:strVal val="#ppt_y"/>
                                          </p:val>
                                        </p:tav>
                                      </p:tavLst>
                                    </p:anim>
                                  </p:childTnLst>
                                </p:cTn>
                              </p:par>
                            </p:childTnLst>
                          </p:cTn>
                        </p:par>
                        <p:par>
                          <p:cTn id="9" fill="hold">
                            <p:stCondLst>
                              <p:cond delay="2500"/>
                            </p:stCondLst>
                            <p:childTnLst>
                              <p:par>
                                <p:cTn id="10" presetClass="entr" nodeType="afterEffect" presetSubtype="8" presetID="2" grpId="2" fill="hold">
                                  <p:stCondLst>
                                    <p:cond delay="0"/>
                                  </p:stCondLst>
                                  <p:iterate type="el" backwards="0">
                                    <p:tmAbs val="0"/>
                                  </p:iterate>
                                  <p:childTnLst>
                                    <p:set>
                                      <p:cBhvr>
                                        <p:cTn id="11" fill="hold"/>
                                        <p:tgtEl>
                                          <p:spTgt spid="232"/>
                                        </p:tgtEl>
                                        <p:attrNameLst>
                                          <p:attrName>style.visibility</p:attrName>
                                        </p:attrNameLst>
                                      </p:cBhvr>
                                      <p:to>
                                        <p:strVal val="visible"/>
                                      </p:to>
                                    </p:set>
                                    <p:anim calcmode="lin" valueType="num">
                                      <p:cBhvr>
                                        <p:cTn id="12" dur="1000" fill="hold"/>
                                        <p:tgtEl>
                                          <p:spTgt spid="232"/>
                                        </p:tgtEl>
                                        <p:attrNameLst>
                                          <p:attrName>ppt_x</p:attrName>
                                        </p:attrNameLst>
                                      </p:cBhvr>
                                      <p:tavLst>
                                        <p:tav tm="0">
                                          <p:val>
                                            <p:strVal val="0-#ppt_w/2"/>
                                          </p:val>
                                        </p:tav>
                                        <p:tav tm="100000">
                                          <p:val>
                                            <p:strVal val="#ppt_x"/>
                                          </p:val>
                                        </p:tav>
                                      </p:tavLst>
                                    </p:anim>
                                    <p:anim calcmode="lin" valueType="num">
                                      <p:cBhvr>
                                        <p:cTn id="13" dur="1000" fill="hold"/>
                                        <p:tgtEl>
                                          <p:spTgt spid="232"/>
                                        </p:tgtEl>
                                        <p:attrNameLst>
                                          <p:attrName>ppt_y</p:attrName>
                                        </p:attrNameLst>
                                      </p:cBhvr>
                                      <p:tavLst>
                                        <p:tav tm="0">
                                          <p:val>
                                            <p:strVal val="#ppt_y"/>
                                          </p:val>
                                        </p:tav>
                                        <p:tav tm="100000">
                                          <p:val>
                                            <p:strVal val="#ppt_y"/>
                                          </p:val>
                                        </p:tav>
                                      </p:tavLst>
                                    </p:anim>
                                  </p:childTnLst>
                                </p:cTn>
                              </p:par>
                            </p:childTnLst>
                          </p:cTn>
                        </p:par>
                        <p:par>
                          <p:cTn id="14" fill="hold">
                            <p:stCondLst>
                              <p:cond delay="3500"/>
                            </p:stCondLst>
                            <p:childTnLst>
                              <p:par>
                                <p:cTn id="15" presetClass="entr" nodeType="afterEffect" presetSubtype="8" presetID="2" grpId="3" fill="hold">
                                  <p:stCondLst>
                                    <p:cond delay="0"/>
                                  </p:stCondLst>
                                  <p:iterate type="el" backwards="0">
                                    <p:tmAbs val="0"/>
                                  </p:iterate>
                                  <p:childTnLst>
                                    <p:set>
                                      <p:cBhvr>
                                        <p:cTn id="16" fill="hold"/>
                                        <p:tgtEl>
                                          <p:spTgt spid="226"/>
                                        </p:tgtEl>
                                        <p:attrNameLst>
                                          <p:attrName>style.visibility</p:attrName>
                                        </p:attrNameLst>
                                      </p:cBhvr>
                                      <p:to>
                                        <p:strVal val="visible"/>
                                      </p:to>
                                    </p:set>
                                    <p:anim calcmode="lin" valueType="num">
                                      <p:cBhvr>
                                        <p:cTn id="17" dur="1000" fill="hold"/>
                                        <p:tgtEl>
                                          <p:spTgt spid="226"/>
                                        </p:tgtEl>
                                        <p:attrNameLst>
                                          <p:attrName>ppt_x</p:attrName>
                                        </p:attrNameLst>
                                      </p:cBhvr>
                                      <p:tavLst>
                                        <p:tav tm="0">
                                          <p:val>
                                            <p:strVal val="0-#ppt_w/2"/>
                                          </p:val>
                                        </p:tav>
                                        <p:tav tm="100000">
                                          <p:val>
                                            <p:strVal val="#ppt_x"/>
                                          </p:val>
                                        </p:tav>
                                      </p:tavLst>
                                    </p:anim>
                                    <p:anim calcmode="lin" valueType="num">
                                      <p:cBhvr>
                                        <p:cTn id="18" dur="1000" fill="hold"/>
                                        <p:tgtEl>
                                          <p:spTgt spid="226"/>
                                        </p:tgtEl>
                                        <p:attrNameLst>
                                          <p:attrName>ppt_y</p:attrName>
                                        </p:attrNameLst>
                                      </p:cBhvr>
                                      <p:tavLst>
                                        <p:tav tm="0">
                                          <p:val>
                                            <p:strVal val="#ppt_y"/>
                                          </p:val>
                                        </p:tav>
                                        <p:tav tm="100000">
                                          <p:val>
                                            <p:strVal val="#ppt_y"/>
                                          </p:val>
                                        </p:tav>
                                      </p:tavLst>
                                    </p:anim>
                                  </p:childTnLst>
                                </p:cTn>
                              </p:par>
                            </p:childTnLst>
                          </p:cTn>
                        </p:par>
                        <p:par>
                          <p:cTn id="19" fill="hold">
                            <p:stCondLst>
                              <p:cond delay="4500"/>
                            </p:stCondLst>
                            <p:childTnLst>
                              <p:par>
                                <p:cTn id="20" presetClass="entr" nodeType="afterEffect" presetSubtype="8" presetID="2" grpId="4" fill="hold">
                                  <p:stCondLst>
                                    <p:cond delay="0"/>
                                  </p:stCondLst>
                                  <p:iterate type="el" backwards="0">
                                    <p:tmAbs val="0"/>
                                  </p:iterate>
                                  <p:childTnLst>
                                    <p:set>
                                      <p:cBhvr>
                                        <p:cTn id="21" fill="hold"/>
                                        <p:tgtEl>
                                          <p:spTgt spid="229"/>
                                        </p:tgtEl>
                                        <p:attrNameLst>
                                          <p:attrName>style.visibility</p:attrName>
                                        </p:attrNameLst>
                                      </p:cBhvr>
                                      <p:to>
                                        <p:strVal val="visible"/>
                                      </p:to>
                                    </p:set>
                                    <p:anim calcmode="lin" valueType="num">
                                      <p:cBhvr>
                                        <p:cTn id="22" dur="1000" fill="hold"/>
                                        <p:tgtEl>
                                          <p:spTgt spid="229"/>
                                        </p:tgtEl>
                                        <p:attrNameLst>
                                          <p:attrName>ppt_x</p:attrName>
                                        </p:attrNameLst>
                                      </p:cBhvr>
                                      <p:tavLst>
                                        <p:tav tm="0">
                                          <p:val>
                                            <p:strVal val="0-#ppt_w/2"/>
                                          </p:val>
                                        </p:tav>
                                        <p:tav tm="100000">
                                          <p:val>
                                            <p:strVal val="#ppt_x"/>
                                          </p:val>
                                        </p:tav>
                                      </p:tavLst>
                                    </p:anim>
                                    <p:anim calcmode="lin" valueType="num">
                                      <p:cBhvr>
                                        <p:cTn id="23" dur="1000" fill="hold"/>
                                        <p:tgtEl>
                                          <p:spTgt spid="229"/>
                                        </p:tgtEl>
                                        <p:attrNameLst>
                                          <p:attrName>ppt_y</p:attrName>
                                        </p:attrNameLst>
                                      </p:cBhvr>
                                      <p:tavLst>
                                        <p:tav tm="0">
                                          <p:val>
                                            <p:strVal val="#ppt_y"/>
                                          </p:val>
                                        </p:tav>
                                        <p:tav tm="100000">
                                          <p:val>
                                            <p:strVal val="#ppt_y"/>
                                          </p:val>
                                        </p:tav>
                                      </p:tavLst>
                                    </p:anim>
                                  </p:childTnLst>
                                </p:cTn>
                              </p:par>
                            </p:childTnLst>
                          </p:cTn>
                        </p:par>
                        <p:par>
                          <p:cTn id="24" fill="hold">
                            <p:stCondLst>
                              <p:cond delay="5500"/>
                            </p:stCondLst>
                            <p:childTnLst>
                              <p:par>
                                <p:cTn id="25" presetClass="entr" nodeType="afterEffect" presetSubtype="8" presetID="2" grpId="5" fill="hold">
                                  <p:stCondLst>
                                    <p:cond delay="0"/>
                                  </p:stCondLst>
                                  <p:iterate type="el" backwards="0">
                                    <p:tmAbs val="0"/>
                                  </p:iterate>
                                  <p:childTnLst>
                                    <p:set>
                                      <p:cBhvr>
                                        <p:cTn id="26" fill="hold"/>
                                        <p:tgtEl>
                                          <p:spTgt spid="238"/>
                                        </p:tgtEl>
                                        <p:attrNameLst>
                                          <p:attrName>style.visibility</p:attrName>
                                        </p:attrNameLst>
                                      </p:cBhvr>
                                      <p:to>
                                        <p:strVal val="visible"/>
                                      </p:to>
                                    </p:set>
                                    <p:anim calcmode="lin" valueType="num">
                                      <p:cBhvr>
                                        <p:cTn id="27" dur="1000" fill="hold"/>
                                        <p:tgtEl>
                                          <p:spTgt spid="238"/>
                                        </p:tgtEl>
                                        <p:attrNameLst>
                                          <p:attrName>ppt_x</p:attrName>
                                        </p:attrNameLst>
                                      </p:cBhvr>
                                      <p:tavLst>
                                        <p:tav tm="0">
                                          <p:val>
                                            <p:strVal val="0-#ppt_w/2"/>
                                          </p:val>
                                        </p:tav>
                                        <p:tav tm="100000">
                                          <p:val>
                                            <p:strVal val="#ppt_x"/>
                                          </p:val>
                                        </p:tav>
                                      </p:tavLst>
                                    </p:anim>
                                    <p:anim calcmode="lin" valueType="num">
                                      <p:cBhvr>
                                        <p:cTn id="28" dur="1000" fill="hold"/>
                                        <p:tgtEl>
                                          <p:spTgt spid="238"/>
                                        </p:tgtEl>
                                        <p:attrNameLst>
                                          <p:attrName>ppt_y</p:attrName>
                                        </p:attrNameLst>
                                      </p:cBhvr>
                                      <p:tavLst>
                                        <p:tav tm="0">
                                          <p:val>
                                            <p:strVal val="#ppt_y"/>
                                          </p:val>
                                        </p:tav>
                                        <p:tav tm="100000">
                                          <p:val>
                                            <p:strVal val="#ppt_y"/>
                                          </p:val>
                                        </p:tav>
                                      </p:tavLst>
                                    </p:anim>
                                  </p:childTnLst>
                                </p:cTn>
                              </p:par>
                            </p:childTnLst>
                          </p:cTn>
                        </p:par>
                        <p:par>
                          <p:cTn id="29" fill="hold">
                            <p:stCondLst>
                              <p:cond delay="6500"/>
                            </p:stCondLst>
                            <p:childTnLst>
                              <p:par>
                                <p:cTn id="30" presetClass="entr" nodeType="afterEffect" presetID="10" grpId="6" fill="hold">
                                  <p:stCondLst>
                                    <p:cond delay="0"/>
                                  </p:stCondLst>
                                  <p:iterate type="el" backwards="0">
                                    <p:tmAbs val="0"/>
                                  </p:iterate>
                                  <p:childTnLst>
                                    <p:set>
                                      <p:cBhvr>
                                        <p:cTn id="31" fill="hold"/>
                                        <p:tgtEl>
                                          <p:spTgt spid="241"/>
                                        </p:tgtEl>
                                        <p:attrNameLst>
                                          <p:attrName>style.visibility</p:attrName>
                                        </p:attrNameLst>
                                      </p:cBhvr>
                                      <p:to>
                                        <p:strVal val="visible"/>
                                      </p:to>
                                    </p:set>
                                    <p:animEffect filter="fade" transition="in">
                                      <p:cBhvr>
                                        <p:cTn id="32" dur="3000"/>
                                        <p:tgtEl>
                                          <p:spTgt spid="241"/>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1" presetID="2" grpId="7" fill="hold">
                                  <p:stCondLst>
                                    <p:cond delay="0"/>
                                  </p:stCondLst>
                                  <p:iterate type="el" backwards="0">
                                    <p:tmAbs val="0"/>
                                  </p:iterate>
                                  <p:childTnLst>
                                    <p:set>
                                      <p:cBhvr>
                                        <p:cTn id="36" fill="hold"/>
                                        <p:tgtEl>
                                          <p:spTgt spid="233"/>
                                        </p:tgtEl>
                                        <p:attrNameLst>
                                          <p:attrName>style.visibility</p:attrName>
                                        </p:attrNameLst>
                                      </p:cBhvr>
                                      <p:to>
                                        <p:strVal val="visible"/>
                                      </p:to>
                                    </p:set>
                                    <p:anim calcmode="lin" valueType="num">
                                      <p:cBhvr>
                                        <p:cTn id="37" dur="1500" fill="hold"/>
                                        <p:tgtEl>
                                          <p:spTgt spid="233"/>
                                        </p:tgtEl>
                                        <p:attrNameLst>
                                          <p:attrName>ppt_x</p:attrName>
                                        </p:attrNameLst>
                                      </p:cBhvr>
                                      <p:tavLst>
                                        <p:tav tm="0">
                                          <p:val>
                                            <p:strVal val="#ppt_x"/>
                                          </p:val>
                                        </p:tav>
                                        <p:tav tm="100000">
                                          <p:val>
                                            <p:strVal val="#ppt_x"/>
                                          </p:val>
                                        </p:tav>
                                      </p:tavLst>
                                    </p:anim>
                                    <p:anim calcmode="lin" valueType="num">
                                      <p:cBhvr>
                                        <p:cTn id="38" dur="1500" fill="hold"/>
                                        <p:tgtEl>
                                          <p:spTgt spid="233"/>
                                        </p:tgtEl>
                                        <p:attrNameLst>
                                          <p:attrName>ppt_y</p:attrName>
                                        </p:attrNameLst>
                                      </p:cBhvr>
                                      <p:tavLst>
                                        <p:tav tm="0">
                                          <p:val>
                                            <p:strVal val="0-#ppt_h/2"/>
                                          </p:val>
                                        </p:tav>
                                        <p:tav tm="100000">
                                          <p:val>
                                            <p:strVal val="#ppt_y"/>
                                          </p:val>
                                        </p:tav>
                                      </p:tavLst>
                                    </p:anim>
                                  </p:childTnLst>
                                </p:cTn>
                              </p:par>
                            </p:childTnLst>
                          </p:cTn>
                        </p:par>
                        <p:par>
                          <p:cTn id="39" fill="hold">
                            <p:stCondLst>
                              <p:cond delay="1500"/>
                            </p:stCondLst>
                            <p:childTnLst>
                              <p:par>
                                <p:cTn id="40" presetClass="entr" nodeType="afterEffect" presetSubtype="1" presetID="2" grpId="8" fill="hold">
                                  <p:stCondLst>
                                    <p:cond delay="0"/>
                                  </p:stCondLst>
                                  <p:iterate type="el" backwards="0">
                                    <p:tmAbs val="0"/>
                                  </p:iterate>
                                  <p:childTnLst>
                                    <p:set>
                                      <p:cBhvr>
                                        <p:cTn id="41" fill="hold"/>
                                        <p:tgtEl>
                                          <p:spTgt spid="234"/>
                                        </p:tgtEl>
                                        <p:attrNameLst>
                                          <p:attrName>style.visibility</p:attrName>
                                        </p:attrNameLst>
                                      </p:cBhvr>
                                      <p:to>
                                        <p:strVal val="visible"/>
                                      </p:to>
                                    </p:set>
                                    <p:anim calcmode="lin" valueType="num">
                                      <p:cBhvr>
                                        <p:cTn id="42" dur="1500" fill="hold"/>
                                        <p:tgtEl>
                                          <p:spTgt spid="234"/>
                                        </p:tgtEl>
                                        <p:attrNameLst>
                                          <p:attrName>ppt_x</p:attrName>
                                        </p:attrNameLst>
                                      </p:cBhvr>
                                      <p:tavLst>
                                        <p:tav tm="0">
                                          <p:val>
                                            <p:strVal val="#ppt_x"/>
                                          </p:val>
                                        </p:tav>
                                        <p:tav tm="100000">
                                          <p:val>
                                            <p:strVal val="#ppt_x"/>
                                          </p:val>
                                        </p:tav>
                                      </p:tavLst>
                                    </p:anim>
                                    <p:anim calcmode="lin" valueType="num">
                                      <p:cBhvr>
                                        <p:cTn id="43" dur="1500" fill="hold"/>
                                        <p:tgtEl>
                                          <p:spTgt spid="234"/>
                                        </p:tgtEl>
                                        <p:attrNameLst>
                                          <p:attrName>ppt_y</p:attrName>
                                        </p:attrNameLst>
                                      </p:cBhvr>
                                      <p:tavLst>
                                        <p:tav tm="0">
                                          <p:val>
                                            <p:strVal val="0-#ppt_h/2"/>
                                          </p:val>
                                        </p:tav>
                                        <p:tav tm="100000">
                                          <p:val>
                                            <p:strVal val="#ppt_y"/>
                                          </p:val>
                                        </p:tav>
                                      </p:tavLst>
                                    </p:anim>
                                  </p:childTnLst>
                                </p:cTn>
                              </p:par>
                            </p:childTnLst>
                          </p:cTn>
                        </p:par>
                        <p:par>
                          <p:cTn id="44" fill="hold">
                            <p:stCondLst>
                              <p:cond delay="3000"/>
                            </p:stCondLst>
                            <p:childTnLst>
                              <p:par>
                                <p:cTn id="45" presetClass="entr" nodeType="afterEffect" presetSubtype="1" presetID="2" grpId="9" fill="hold">
                                  <p:stCondLst>
                                    <p:cond delay="0"/>
                                  </p:stCondLst>
                                  <p:iterate type="el" backwards="0">
                                    <p:tmAbs val="0"/>
                                  </p:iterate>
                                  <p:childTnLst>
                                    <p:set>
                                      <p:cBhvr>
                                        <p:cTn id="46" fill="hold"/>
                                        <p:tgtEl>
                                          <p:spTgt spid="235"/>
                                        </p:tgtEl>
                                        <p:attrNameLst>
                                          <p:attrName>style.visibility</p:attrName>
                                        </p:attrNameLst>
                                      </p:cBhvr>
                                      <p:to>
                                        <p:strVal val="visible"/>
                                      </p:to>
                                    </p:set>
                                    <p:anim calcmode="lin" valueType="num">
                                      <p:cBhvr>
                                        <p:cTn id="47" dur="1500" fill="hold"/>
                                        <p:tgtEl>
                                          <p:spTgt spid="235"/>
                                        </p:tgtEl>
                                        <p:attrNameLst>
                                          <p:attrName>ppt_x</p:attrName>
                                        </p:attrNameLst>
                                      </p:cBhvr>
                                      <p:tavLst>
                                        <p:tav tm="0">
                                          <p:val>
                                            <p:strVal val="#ppt_x"/>
                                          </p:val>
                                        </p:tav>
                                        <p:tav tm="100000">
                                          <p:val>
                                            <p:strVal val="#ppt_x"/>
                                          </p:val>
                                        </p:tav>
                                      </p:tavLst>
                                    </p:anim>
                                    <p:anim calcmode="lin" valueType="num">
                                      <p:cBhvr>
                                        <p:cTn id="48" dur="1500" fill="hold"/>
                                        <p:tgtEl>
                                          <p:spTgt spid="235"/>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8" presetID="22" grpId="10" fill="hold">
                                  <p:stCondLst>
                                    <p:cond delay="0"/>
                                  </p:stCondLst>
                                  <p:iterate type="el" backwards="0">
                                    <p:tmAbs val="0"/>
                                  </p:iterate>
                                  <p:childTnLst>
                                    <p:set>
                                      <p:cBhvr>
                                        <p:cTn id="52" fill="hold"/>
                                        <p:tgtEl>
                                          <p:spTgt spid="221"/>
                                        </p:tgtEl>
                                        <p:attrNameLst>
                                          <p:attrName>style.visibility</p:attrName>
                                        </p:attrNameLst>
                                      </p:cBhvr>
                                      <p:to>
                                        <p:strVal val="visible"/>
                                      </p:to>
                                    </p:set>
                                    <p:animEffect filter="wipe(left)" transition="in">
                                      <p:cBhvr>
                                        <p:cTn id="53" dur="1000"/>
                                        <p:tgtEl>
                                          <p:spTgt spid="2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9" grpId="4"/>
      <p:bldP build="whole" bldLvl="1" animBg="1" rev="0" advAuto="0" spid="241" grpId="6"/>
      <p:bldP build="whole" bldLvl="1" animBg="1" rev="0" advAuto="0" spid="223" grpId="1"/>
      <p:bldP build="whole" bldLvl="1" animBg="1" rev="0" advAuto="0" spid="235" grpId="9"/>
      <p:bldP build="whole" bldLvl="1" animBg="1" rev="0" advAuto="0" spid="221" grpId="10"/>
      <p:bldP build="whole" bldLvl="1" animBg="1" rev="0" advAuto="0" spid="238" grpId="5"/>
      <p:bldP build="whole" bldLvl="1" animBg="1" rev="0" advAuto="0" spid="226" grpId="3"/>
      <p:bldP build="whole" bldLvl="1" animBg="1" rev="0" advAuto="0" spid="234" grpId="8"/>
      <p:bldP build="whole" bldLvl="1" animBg="1" rev="0" advAuto="0" spid="232" grpId="2"/>
      <p:bldP build="whole" bldLvl="1" animBg="1" rev="0" advAuto="0" spid="233" grpId="7"/>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5" name="Shape 245"/>
          <p:cNvSpPr/>
          <p:nvPr>
            <p:ph type="title"/>
          </p:nvPr>
        </p:nvSpPr>
        <p:spPr>
          <a:prstGeom prst="rect">
            <a:avLst/>
          </a:prstGeom>
        </p:spPr>
        <p:txBody>
          <a:bodyPr/>
          <a:lstStyle/>
          <a:p>
            <a:pPr/>
            <a:r>
              <a:t>Summary of Spiritual Growth</a:t>
            </a:r>
          </a:p>
        </p:txBody>
      </p:sp>
      <p:grpSp>
        <p:nvGrpSpPr>
          <p:cNvPr id="248" name="Group 248"/>
          <p:cNvGrpSpPr/>
          <p:nvPr/>
        </p:nvGrpSpPr>
        <p:grpSpPr>
          <a:xfrm>
            <a:off x="457200" y="6781800"/>
            <a:ext cx="12090400" cy="2857500"/>
            <a:chOff x="0" y="0"/>
            <a:chExt cx="12090400" cy="2857500"/>
          </a:xfrm>
        </p:grpSpPr>
        <p:pic>
          <p:nvPicPr>
            <p:cNvPr id="246" name="Change_Child.png"/>
            <p:cNvPicPr>
              <a:picLocks noChangeAspect="1"/>
            </p:cNvPicPr>
            <p:nvPr/>
          </p:nvPicPr>
          <p:blipFill>
            <a:blip r:embed="rId3">
              <a:extLst/>
            </a:blip>
            <a:stretch>
              <a:fillRect/>
            </a:stretch>
          </p:blipFill>
          <p:spPr>
            <a:xfrm>
              <a:off x="812800" y="520700"/>
              <a:ext cx="10807700" cy="2061362"/>
            </a:xfrm>
            <a:prstGeom prst="rect">
              <a:avLst/>
            </a:prstGeom>
            <a:ln w="12700" cap="flat">
              <a:noFill/>
              <a:miter lim="400000"/>
            </a:ln>
            <a:effectLst/>
          </p:spPr>
        </p:pic>
        <p:sp>
          <p:nvSpPr>
            <p:cNvPr id="247" name="Shape 247"/>
            <p:cNvSpPr/>
            <p:nvPr/>
          </p:nvSpPr>
          <p:spPr>
            <a:xfrm>
              <a:off x="0" y="0"/>
              <a:ext cx="12090400" cy="2857500"/>
            </a:xfrm>
            <a:prstGeom prst="rect">
              <a:avLst/>
            </a:prstGeom>
            <a:noFill/>
            <a:ln w="50800" cap="flat">
              <a:solidFill>
                <a:srgbClr val="000000"/>
              </a:solidFill>
              <a:prstDash val="solid"/>
              <a:miter lim="400000"/>
            </a:ln>
            <a:effectLst>
              <a:outerShdw sx="100000" sy="100000" kx="0" ky="0" algn="b" rotWithShape="0" blurRad="127000" dist="76200" dir="2700000">
                <a:srgbClr val="000000">
                  <a:alpha val="75000"/>
                </a:srgbClr>
              </a:outerShdw>
            </a:effectLst>
          </p:spPr>
          <p:txBody>
            <a:bodyPr wrap="square" lIns="50800" tIns="50800" rIns="50800" bIns="50800" numCol="1" anchor="ctr">
              <a:noAutofit/>
            </a:bodyPr>
            <a:lstStyle/>
            <a:p>
              <a:pPr>
                <a:defRPr sz="3800">
                  <a:solidFill>
                    <a:srgbClr val="FFFFFF"/>
                  </a:solidFill>
                  <a:effectLst>
                    <a:outerShdw sx="100000" sy="100000" kx="0" ky="0" algn="b" rotWithShape="0" blurRad="38100" dist="12700" dir="5400000">
                      <a:srgbClr val="000000">
                        <a:alpha val="50000"/>
                      </a:srgbClr>
                    </a:outerShdw>
                  </a:effectLst>
                </a:defRPr>
              </a:pPr>
            </a:p>
          </p:txBody>
        </p:sp>
      </p:grpSp>
      <p:pic>
        <p:nvPicPr>
          <p:cNvPr id="249" name="droppedImage.pdf"/>
          <p:cNvPicPr>
            <a:picLocks noChangeAspect="1"/>
          </p:cNvPicPr>
          <p:nvPr/>
        </p:nvPicPr>
        <p:blipFill>
          <a:blip r:embed="rId4">
            <a:extLst/>
          </a:blip>
          <a:stretch>
            <a:fillRect/>
          </a:stretch>
        </p:blipFill>
        <p:spPr>
          <a:xfrm rot="2004802">
            <a:off x="7537646" y="2756098"/>
            <a:ext cx="4415653" cy="1177508"/>
          </a:xfrm>
          <a:prstGeom prst="rect">
            <a:avLst/>
          </a:prstGeom>
          <a:ln w="12700">
            <a:miter lim="400000"/>
          </a:ln>
          <a:effectLst>
            <a:outerShdw sx="100000" sy="100000" kx="0" ky="0" algn="b" rotWithShape="0" blurRad="127000" dist="76200" dir="2700000">
              <a:srgbClr val="000000">
                <a:alpha val="75000"/>
              </a:srgbClr>
            </a:outerShdw>
          </a:effectLst>
        </p:spPr>
      </p:pic>
      <p:sp>
        <p:nvSpPr>
          <p:cNvPr id="250" name="Shape 250"/>
          <p:cNvSpPr/>
          <p:nvPr/>
        </p:nvSpPr>
        <p:spPr>
          <a:xfrm>
            <a:off x="652090" y="1752600"/>
            <a:ext cx="10171163" cy="4495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marL="104775" indent="-104775" algn="l" defTabSz="457200">
              <a:spcBef>
                <a:spcPts val="2200"/>
              </a:spcBef>
              <a:buSzPct val="100000"/>
              <a:buChar char="•"/>
              <a:defRPr sz="4000"/>
            </a:pPr>
            <a:r>
              <a:t>Growth is normal and </a:t>
            </a:r>
            <a:r>
              <a:rPr>
                <a:solidFill>
                  <a:schemeClr val="accent5">
                    <a:hueOff val="-176146"/>
                    <a:satOff val="3665"/>
                    <a:lumOff val="-13986"/>
                  </a:schemeClr>
                </a:solidFill>
                <a:latin typeface="Gill Sans SemiBold"/>
                <a:ea typeface="Gill Sans SemiBold"/>
                <a:cs typeface="Gill Sans SemiBold"/>
                <a:sym typeface="Gill Sans SemiBold"/>
              </a:rPr>
              <a:t>expected</a:t>
            </a:r>
            <a:r>
              <a:t>.</a:t>
            </a:r>
          </a:p>
          <a:p>
            <a:pPr lvl="1" marL="104775" indent="-104775" algn="l" defTabSz="457200">
              <a:spcBef>
                <a:spcPts val="2200"/>
              </a:spcBef>
              <a:buSzPct val="100000"/>
              <a:buChar char="•"/>
              <a:defRPr sz="4000"/>
            </a:pPr>
            <a:r>
              <a:t>Each Christian is expected to </a:t>
            </a:r>
            <a:r>
              <a:rPr>
                <a:solidFill>
                  <a:schemeClr val="accent5">
                    <a:hueOff val="-176146"/>
                    <a:satOff val="3665"/>
                    <a:lumOff val="-13986"/>
                  </a:schemeClr>
                </a:solidFill>
                <a:latin typeface="Gill Sans SemiBold"/>
                <a:ea typeface="Gill Sans SemiBold"/>
                <a:cs typeface="Gill Sans SemiBold"/>
                <a:sym typeface="Gill Sans SemiBold"/>
              </a:rPr>
              <a:t>grow </a:t>
            </a:r>
            <a:br>
              <a:rPr>
                <a:solidFill>
                  <a:schemeClr val="accent5">
                    <a:hueOff val="-176146"/>
                    <a:satOff val="3665"/>
                    <a:lumOff val="-13986"/>
                  </a:schemeClr>
                </a:solidFill>
                <a:latin typeface="Gill Sans SemiBold"/>
                <a:ea typeface="Gill Sans SemiBold"/>
                <a:cs typeface="Gill Sans SemiBold"/>
                <a:sym typeface="Gill Sans SemiBold"/>
              </a:rPr>
            </a:br>
            <a:r>
              <a:t>(no exceptions). </a:t>
            </a:r>
          </a:p>
          <a:p>
            <a:pPr lvl="1" marL="104775" indent="-104775" algn="l" defTabSz="457200">
              <a:spcBef>
                <a:spcPts val="2200"/>
              </a:spcBef>
              <a:buSzPct val="100000"/>
              <a:buChar char="•"/>
              <a:defRPr sz="4000"/>
            </a:pPr>
            <a:r>
              <a:t>Greater blessings come at each stage.</a:t>
            </a:r>
          </a:p>
          <a:p>
            <a:pPr lvl="1" marL="104775" indent="-104775" algn="l" defTabSz="457200">
              <a:spcBef>
                <a:spcPts val="2200"/>
              </a:spcBef>
              <a:buSzPct val="100000"/>
              <a:buChar char="•"/>
              <a:defRPr sz="4000"/>
            </a:pPr>
            <a:r>
              <a:t>The effectiveness of our service increases as we spiritually grow.</a:t>
            </a:r>
          </a:p>
        </p:txBody>
      </p:sp>
    </p:spTree>
  </p:cSld>
  <p:clrMapOvr>
    <a:masterClrMapping/>
  </p:clrMapOvr>
  <mc:AlternateContent xmlns:mc="http://schemas.openxmlformats.org/markup-compatibility/2006">
    <mc:Choice xmlns:p14="http://schemas.microsoft.com/office/powerpoint/2010/main" Requires="p14">
      <p:transition spd="slow" advClick="1" p14:dur="30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250">
                                            <p:bg/>
                                          </p:spTgt>
                                        </p:tgtEl>
                                        <p:attrNameLst>
                                          <p:attrName>style.visibility</p:attrName>
                                        </p:attrNameLst>
                                      </p:cBhvr>
                                      <p:to>
                                        <p:strVal val="visible"/>
                                      </p:to>
                                    </p:set>
                                    <p:animEffect filter="wipe(left)" transition="in">
                                      <p:cBhvr>
                                        <p:cTn id="7" dur="1000"/>
                                        <p:tgtEl>
                                          <p:spTgt spid="250">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250">
                                            <p:txEl>
                                              <p:pRg st="0" end="0"/>
                                            </p:txEl>
                                          </p:spTgt>
                                        </p:tgtEl>
                                        <p:attrNameLst>
                                          <p:attrName>style.visibility</p:attrName>
                                        </p:attrNameLst>
                                      </p:cBhvr>
                                      <p:to>
                                        <p:strVal val="visible"/>
                                      </p:to>
                                    </p:set>
                                    <p:animEffect filter="wipe(left)" transition="in">
                                      <p:cBhvr>
                                        <p:cTn id="10" dur="1000"/>
                                        <p:tgtEl>
                                          <p:spTgt spid="250">
                                            <p:txEl>
                                              <p:pRg st="0" end="0"/>
                                            </p:txEl>
                                          </p:spTgt>
                                        </p:tgtEl>
                                      </p:cBhvr>
                                    </p:animEffect>
                                  </p:childTnLst>
                                </p:cTn>
                              </p:par>
                            </p:childTnLst>
                          </p:cTn>
                        </p:par>
                        <p:par>
                          <p:cTn id="11" fill="hold">
                            <p:stCondLst>
                              <p:cond delay="1000"/>
                            </p:stCondLst>
                            <p:childTnLst>
                              <p:par>
                                <p:cTn id="12" presetClass="entr" nodeType="afterEffect" presetSubtype="6" presetID="18" grpId="2" fill="hold">
                                  <p:stCondLst>
                                    <p:cond delay="0"/>
                                  </p:stCondLst>
                                  <p:iterate type="el" backwards="0">
                                    <p:tmAbs val="0"/>
                                  </p:iterate>
                                  <p:childTnLst>
                                    <p:set>
                                      <p:cBhvr>
                                        <p:cTn id="13" fill="hold"/>
                                        <p:tgtEl>
                                          <p:spTgt spid="249"/>
                                        </p:tgtEl>
                                        <p:attrNameLst>
                                          <p:attrName>style.visibility</p:attrName>
                                        </p:attrNameLst>
                                      </p:cBhvr>
                                      <p:to>
                                        <p:strVal val="visible"/>
                                      </p:to>
                                    </p:set>
                                    <p:animEffect filter="strips(downRight)" transition="in">
                                      <p:cBhvr>
                                        <p:cTn id="14" dur="1750"/>
                                        <p:tgtEl>
                                          <p:spTgt spid="249"/>
                                        </p:tgtEl>
                                      </p:cBhvr>
                                    </p:animEffec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8" presetID="22" grpId="1" fill="hold">
                                  <p:stCondLst>
                                    <p:cond delay="0"/>
                                  </p:stCondLst>
                                  <p:iterate type="el" backwards="0">
                                    <p:tmAbs val="0"/>
                                  </p:iterate>
                                  <p:childTnLst>
                                    <p:set>
                                      <p:cBhvr>
                                        <p:cTn id="18" fill="hold"/>
                                        <p:tgtEl>
                                          <p:spTgt spid="250">
                                            <p:txEl>
                                              <p:pRg st="1" end="1"/>
                                            </p:txEl>
                                          </p:spTgt>
                                        </p:tgtEl>
                                        <p:attrNameLst>
                                          <p:attrName>style.visibility</p:attrName>
                                        </p:attrNameLst>
                                      </p:cBhvr>
                                      <p:to>
                                        <p:strVal val="visible"/>
                                      </p:to>
                                    </p:set>
                                    <p:animEffect filter="wipe(left)" transition="in">
                                      <p:cBhvr>
                                        <p:cTn id="19" dur="1000"/>
                                        <p:tgtEl>
                                          <p:spTgt spid="25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8" presetID="22" grpId="1" fill="hold">
                                  <p:stCondLst>
                                    <p:cond delay="0"/>
                                  </p:stCondLst>
                                  <p:iterate type="el" backwards="0">
                                    <p:tmAbs val="0"/>
                                  </p:iterate>
                                  <p:childTnLst>
                                    <p:set>
                                      <p:cBhvr>
                                        <p:cTn id="23" fill="hold"/>
                                        <p:tgtEl>
                                          <p:spTgt spid="250">
                                            <p:txEl>
                                              <p:pRg st="2" end="2"/>
                                            </p:txEl>
                                          </p:spTgt>
                                        </p:tgtEl>
                                        <p:attrNameLst>
                                          <p:attrName>style.visibility</p:attrName>
                                        </p:attrNameLst>
                                      </p:cBhvr>
                                      <p:to>
                                        <p:strVal val="visible"/>
                                      </p:to>
                                    </p:set>
                                    <p:animEffect filter="wipe(left)" transition="in">
                                      <p:cBhvr>
                                        <p:cTn id="24" dur="1000"/>
                                        <p:tgtEl>
                                          <p:spTgt spid="250">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8" presetID="22" grpId="1" fill="hold">
                                  <p:stCondLst>
                                    <p:cond delay="0"/>
                                  </p:stCondLst>
                                  <p:iterate type="el" backwards="0">
                                    <p:tmAbs val="0"/>
                                  </p:iterate>
                                  <p:childTnLst>
                                    <p:set>
                                      <p:cBhvr>
                                        <p:cTn id="28" fill="hold"/>
                                        <p:tgtEl>
                                          <p:spTgt spid="250">
                                            <p:txEl>
                                              <p:pRg st="3" end="3"/>
                                            </p:txEl>
                                          </p:spTgt>
                                        </p:tgtEl>
                                        <p:attrNameLst>
                                          <p:attrName>style.visibility</p:attrName>
                                        </p:attrNameLst>
                                      </p:cBhvr>
                                      <p:to>
                                        <p:strVal val="visible"/>
                                      </p:to>
                                    </p:set>
                                    <p:animEffect filter="wipe(left)" transition="in">
                                      <p:cBhvr>
                                        <p:cTn id="29" dur="1000"/>
                                        <p:tgtEl>
                                          <p:spTgt spid="250">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8" presetID="22" grpId="3" fill="hold">
                                  <p:stCondLst>
                                    <p:cond delay="0"/>
                                  </p:stCondLst>
                                  <p:iterate type="el" backwards="0">
                                    <p:tmAbs val="0"/>
                                  </p:iterate>
                                  <p:childTnLst>
                                    <p:set>
                                      <p:cBhvr>
                                        <p:cTn id="33" fill="hold"/>
                                        <p:tgtEl>
                                          <p:spTgt spid="248"/>
                                        </p:tgtEl>
                                        <p:attrNameLst>
                                          <p:attrName>style.visibility</p:attrName>
                                        </p:attrNameLst>
                                      </p:cBhvr>
                                      <p:to>
                                        <p:strVal val="visible"/>
                                      </p:to>
                                    </p:set>
                                    <p:animEffect filter="wipe(left)" transition="in">
                                      <p:cBhvr>
                                        <p:cTn id="34" dur="1500"/>
                                        <p:tgtEl>
                                          <p:spTgt spid="2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9" grpId="2"/>
      <p:bldP build="whole" bldLvl="1" animBg="1" rev="0" advAuto="0" spid="248" grpId="3"/>
      <p:bldP build="p" bldLvl="5" animBg="1" rev="0" advAuto="0" spid="250"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54" name="droppedImage.pdf"/>
          <p:cNvPicPr>
            <a:picLocks noChangeAspect="1"/>
          </p:cNvPicPr>
          <p:nvPr/>
        </p:nvPicPr>
        <p:blipFill>
          <a:blip r:embed="rId2">
            <a:extLst/>
          </a:blip>
          <a:stretch>
            <a:fillRect/>
          </a:stretch>
        </p:blipFill>
        <p:spPr>
          <a:xfrm>
            <a:off x="265038" y="246380"/>
            <a:ext cx="6467019" cy="1724539"/>
          </a:xfrm>
          <a:prstGeom prst="rect">
            <a:avLst/>
          </a:prstGeom>
          <a:ln w="12700">
            <a:miter lim="400000"/>
          </a:ln>
          <a:effectLst>
            <a:outerShdw sx="100000" sy="100000" kx="0" ky="0" algn="b" rotWithShape="0" blurRad="127000" dist="76200" dir="2700000">
              <a:srgbClr val="FFFFFF">
                <a:alpha val="75000"/>
              </a:srgbClr>
            </a:outerShdw>
          </a:effectLst>
        </p:spPr>
      </p:pic>
      <p:grpSp>
        <p:nvGrpSpPr>
          <p:cNvPr id="258" name="Group 258"/>
          <p:cNvGrpSpPr/>
          <p:nvPr/>
        </p:nvGrpSpPr>
        <p:grpSpPr>
          <a:xfrm>
            <a:off x="959231" y="3657643"/>
            <a:ext cx="11086338" cy="5170503"/>
            <a:chOff x="0" y="240058"/>
            <a:chExt cx="11086336" cy="5170502"/>
          </a:xfrm>
        </p:grpSpPr>
        <p:sp>
          <p:nvSpPr>
            <p:cNvPr id="255" name="Shape 255"/>
            <p:cNvSpPr/>
            <p:nvPr/>
          </p:nvSpPr>
          <p:spPr>
            <a:xfrm>
              <a:off x="0" y="240058"/>
              <a:ext cx="11086337" cy="5170503"/>
            </a:xfrm>
            <a:prstGeom prst="roundRect">
              <a:avLst>
                <a:gd name="adj" fmla="val 6261"/>
              </a:avLst>
            </a:prstGeom>
            <a:solidFill>
              <a:srgbClr val="000000"/>
            </a:soli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4000">
                  <a:solidFill>
                    <a:srgbClr val="FFFFFF"/>
                  </a:solidFill>
                  <a:effectLst>
                    <a:outerShdw sx="100000" sy="100000" kx="0" ky="0" algn="b" rotWithShape="0" blurRad="38100" dist="12700" dir="5400000">
                      <a:srgbClr val="000000">
                        <a:alpha val="50000"/>
                      </a:srgbClr>
                    </a:outerShdw>
                  </a:effectLst>
                </a:defRPr>
              </a:pPr>
            </a:p>
          </p:txBody>
        </p:sp>
        <p:sp>
          <p:nvSpPr>
            <p:cNvPr id="256" name="Shape 256"/>
            <p:cNvSpPr/>
            <p:nvPr/>
          </p:nvSpPr>
          <p:spPr>
            <a:xfrm>
              <a:off x="967802" y="895292"/>
              <a:ext cx="9150732" cy="1467"/>
            </a:xfrm>
            <a:prstGeom prst="line">
              <a:avLst/>
            </a:prstGeom>
            <a:noFill/>
            <a:ln w="38100" cap="flat">
              <a:solidFill>
                <a:srgbClr val="FFA050"/>
              </a:solidFill>
              <a:prstDash val="solid"/>
              <a:miter lim="400000"/>
            </a:ln>
            <a:effectLst>
              <a:outerShdw sx="100000" sy="100000" kx="0" ky="0" algn="b" rotWithShape="0" blurRad="63500" dist="50800" dir="2700000">
                <a:srgbClr val="000000">
                  <a:alpha val="75000"/>
                </a:srgbClr>
              </a:outerShdw>
            </a:effectLst>
          </p:spPr>
          <p:txBody>
            <a:bodyPr wrap="square" lIns="50800" tIns="50800" rIns="50800" bIns="50800" numCol="1" anchor="ctr">
              <a:noAutofit/>
            </a:bodyPr>
            <a:lstStyle/>
            <a:p>
              <a:pPr algn="l" defTabSz="457200">
                <a:defRPr sz="1200">
                  <a:latin typeface="+mj-lt"/>
                  <a:ea typeface="+mj-ea"/>
                  <a:cs typeface="+mj-cs"/>
                  <a:sym typeface="Helvetica"/>
                </a:defRPr>
              </a:pPr>
            </a:p>
          </p:txBody>
        </p:sp>
        <p:sp>
          <p:nvSpPr>
            <p:cNvPr id="257" name="Shape 257"/>
            <p:cNvSpPr/>
            <p:nvPr/>
          </p:nvSpPr>
          <p:spPr>
            <a:xfrm>
              <a:off x="0" y="240335"/>
              <a:ext cx="11086337" cy="572386"/>
            </a:xfrm>
            <a:prstGeom prst="rect">
              <a:avLst/>
            </a:prstGeom>
            <a:noFill/>
            <a:ln w="12700" cap="flat">
              <a:noFill/>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tabLst>
                  <a:tab pos="368300" algn="l"/>
                  <a:tab pos="698500" algn="l"/>
                  <a:tab pos="1066800" algn="l"/>
                  <a:tab pos="1422400" algn="l"/>
                  <a:tab pos="1778000" algn="l"/>
                  <a:tab pos="2120900" algn="l"/>
                  <a:tab pos="2489200" algn="l"/>
                  <a:tab pos="2857500" algn="l"/>
                  <a:tab pos="3200400" algn="l"/>
                  <a:tab pos="3568700" algn="l"/>
                  <a:tab pos="3911600" algn="l"/>
                  <a:tab pos="4267200" algn="l"/>
                </a:tabLst>
                <a:defRPr b="1" spc="296" sz="3700">
                  <a:solidFill>
                    <a:srgbClr val="FFFFFF"/>
                  </a:solidFill>
                  <a:effectLst>
                    <a:outerShdw sx="100000" sy="100000" kx="0" ky="0" algn="b" rotWithShape="0" blurRad="25400" dist="25400" dir="2060505">
                      <a:srgbClr val="000000"/>
                    </a:outerShdw>
                  </a:effectLst>
                  <a:latin typeface="+mn-lt"/>
                  <a:ea typeface="+mn-ea"/>
                  <a:cs typeface="+mn-cs"/>
                  <a:sym typeface="Arial"/>
                </a:defRPr>
              </a:lvl1pPr>
            </a:lstStyle>
            <a:p>
              <a:pPr>
                <a:defRPr b="0" spc="440" sz="5500"/>
              </a:pPr>
              <a:r>
                <a:rPr b="1" spc="296" sz="3700"/>
                <a:t>Discussion Questions</a:t>
              </a:r>
            </a:p>
          </p:txBody>
        </p:sp>
      </p:grpSp>
      <p:sp>
        <p:nvSpPr>
          <p:cNvPr id="259" name="Shape 259"/>
          <p:cNvSpPr/>
          <p:nvPr/>
        </p:nvSpPr>
        <p:spPr>
          <a:xfrm>
            <a:off x="1234115" y="4628570"/>
            <a:ext cx="10536570" cy="4013201"/>
          </a:xfrm>
          <a:prstGeom prst="rect">
            <a:avLst/>
          </a:prstGeom>
          <a:ln w="12700">
            <a:miter lim="400000"/>
          </a:ln>
          <a:effectLst>
            <a:outerShdw sx="100000" sy="100000" kx="0" ky="0" algn="b" rotWithShape="0" blurRad="63500" dist="50800" dir="2700000">
              <a:srgbClr val="000000">
                <a:alpha val="75000"/>
              </a:srgbClr>
            </a:outerShdw>
          </a:effectLst>
          <a:extLst>
            <a:ext uri="{C572A759-6A51-4108-AA02-DFA0A04FC94B}">
              <ma14:wrappingTextBoxFlag xmlns:ma14="http://schemas.microsoft.com/office/mac/drawingml/2011/main" val="1"/>
            </a:ext>
          </a:extLst>
        </p:spPr>
        <p:txBody>
          <a:bodyPr lIns="0" tIns="0" rIns="0" bIns="0" anchor="ctr">
            <a:spAutoFit/>
          </a:bodyPr>
          <a:lstStyle/>
          <a:p>
            <a:pPr marL="457200" indent="-457200" algn="just" defTabSz="914400">
              <a:spcBef>
                <a:spcPts val="2300"/>
              </a:spcBef>
              <a:buClr>
                <a:srgbClr val="FFFFFF"/>
              </a:buClr>
              <a:buSzPct val="100000"/>
              <a:buFont typeface="Arial"/>
              <a:buAutoNum type="arabicPeriod" startAt="1"/>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3800">
                <a:solidFill>
                  <a:srgbClr val="FFFFFF"/>
                </a:solidFill>
                <a:uFill>
                  <a:solidFill>
                    <a:srgbClr val="FFFFFF"/>
                  </a:solidFill>
                </a:uFill>
                <a:latin typeface="DIN Alternate"/>
                <a:ea typeface="DIN Alternate"/>
                <a:cs typeface="DIN Alternate"/>
                <a:sym typeface="DIN Alternate"/>
              </a:defRPr>
            </a:pPr>
            <a:r>
              <a:t>Explain spiritual growth and whether you are growing or not.</a:t>
            </a:r>
          </a:p>
          <a:p>
            <a:pPr marL="457200" indent="-457200" algn="just" defTabSz="914400">
              <a:spcBef>
                <a:spcPts val="2300"/>
              </a:spcBef>
              <a:buClr>
                <a:srgbClr val="FFFFFF"/>
              </a:buClr>
              <a:buSzPct val="100000"/>
              <a:buFont typeface="Arial"/>
              <a:buAutoNum type="arabicPeriod" startAt="1"/>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3800">
                <a:solidFill>
                  <a:srgbClr val="FFFFFF"/>
                </a:solidFill>
                <a:uFill>
                  <a:solidFill>
                    <a:srgbClr val="FFFFFF"/>
                  </a:solidFill>
                </a:uFill>
                <a:latin typeface="DIN Alternate"/>
                <a:ea typeface="DIN Alternate"/>
                <a:cs typeface="DIN Alternate"/>
                <a:sym typeface="DIN Alternate"/>
              </a:defRPr>
            </a:pPr>
            <a:r>
              <a:t>Which stage of spiritual growth are you at? How do you know?</a:t>
            </a:r>
          </a:p>
          <a:p>
            <a:pPr marL="457200" indent="-457200" algn="just" defTabSz="914400">
              <a:spcBef>
                <a:spcPts val="2300"/>
              </a:spcBef>
              <a:buClr>
                <a:srgbClr val="FFFFFF"/>
              </a:buClr>
              <a:buSzPct val="100000"/>
              <a:buFont typeface="Arial"/>
              <a:buAutoNum type="arabicPeriod" startAt="1"/>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3800">
                <a:solidFill>
                  <a:srgbClr val="FFFFFF"/>
                </a:solidFill>
                <a:uFill>
                  <a:solidFill>
                    <a:srgbClr val="FFFFFF"/>
                  </a:solidFill>
                </a:uFill>
                <a:latin typeface="DIN Alternate"/>
                <a:ea typeface="DIN Alternate"/>
                <a:cs typeface="DIN Alternate"/>
                <a:sym typeface="DIN Alternate"/>
              </a:defRPr>
            </a:pPr>
            <a:r>
              <a:t>Are you helping others to grow spiritually? How so?</a:t>
            </a:r>
          </a:p>
        </p:txBody>
      </p:sp>
    </p:spTree>
  </p:cSld>
  <p:clrMapOvr>
    <a:masterClrMapping/>
  </p:clrMapOvr>
  <mc:AlternateContent xmlns:mc="http://schemas.openxmlformats.org/markup-compatibility/2006">
    <mc:Choice xmlns:p14="http://schemas.microsoft.com/office/powerpoint/2010/main" Requires="p14">
      <p:transition spd="slow" advClick="1" p14:dur="30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258"/>
                                        </p:tgtEl>
                                        <p:attrNameLst>
                                          <p:attrName>style.visibility</p:attrName>
                                        </p:attrNameLst>
                                      </p:cBhvr>
                                      <p:to>
                                        <p:strVal val="visible"/>
                                      </p:to>
                                    </p:set>
                                    <p:anim calcmode="lin" valueType="num">
                                      <p:cBhvr>
                                        <p:cTn id="7" dur="1000" fill="hold"/>
                                        <p:tgtEl>
                                          <p:spTgt spid="258"/>
                                        </p:tgtEl>
                                        <p:attrNameLst>
                                          <p:attrName>ppt_x</p:attrName>
                                        </p:attrNameLst>
                                      </p:cBhvr>
                                      <p:tavLst>
                                        <p:tav tm="0">
                                          <p:val>
                                            <p:strVal val="0-#ppt_w/2"/>
                                          </p:val>
                                        </p:tav>
                                        <p:tav tm="100000">
                                          <p:val>
                                            <p:strVal val="#ppt_x"/>
                                          </p:val>
                                        </p:tav>
                                      </p:tavLst>
                                    </p:anim>
                                    <p:anim calcmode="lin" valueType="num">
                                      <p:cBhvr>
                                        <p:cTn id="8" dur="1000" fill="hold"/>
                                        <p:tgtEl>
                                          <p:spTgt spid="25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Class="entr" nodeType="afterEffect" presetSubtype="1" presetID="22" grpId="2" fill="hold">
                                  <p:stCondLst>
                                    <p:cond delay="400"/>
                                  </p:stCondLst>
                                  <p:iterate type="el" backwards="0">
                                    <p:tmAbs val="0"/>
                                  </p:iterate>
                                  <p:childTnLst>
                                    <p:set>
                                      <p:cBhvr>
                                        <p:cTn id="11" fill="hold"/>
                                        <p:tgtEl>
                                          <p:spTgt spid="259">
                                            <p:bg/>
                                          </p:spTgt>
                                        </p:tgtEl>
                                        <p:attrNameLst>
                                          <p:attrName>style.visibility</p:attrName>
                                        </p:attrNameLst>
                                      </p:cBhvr>
                                      <p:to>
                                        <p:strVal val="visible"/>
                                      </p:to>
                                    </p:set>
                                    <p:animEffect filter="wipe(up)" transition="in">
                                      <p:cBhvr>
                                        <p:cTn id="12" dur="2250"/>
                                        <p:tgtEl>
                                          <p:spTgt spid="259">
                                            <p:bg/>
                                          </p:spTgt>
                                        </p:tgtEl>
                                      </p:cBhvr>
                                    </p:animEffect>
                                  </p:childTnLst>
                                </p:cTn>
                              </p:par>
                              <p:par>
                                <p:cTn id="13" presetClass="entr" nodeType="withEffect" presetSubtype="1" presetID="22" grpId="2" fill="hold">
                                  <p:stCondLst>
                                    <p:cond delay="400"/>
                                  </p:stCondLst>
                                  <p:iterate type="el" backwards="0">
                                    <p:tmAbs val="0"/>
                                  </p:iterate>
                                  <p:childTnLst>
                                    <p:set>
                                      <p:cBhvr>
                                        <p:cTn id="14" fill="hold"/>
                                        <p:tgtEl>
                                          <p:spTgt spid="259">
                                            <p:txEl>
                                              <p:pRg st="0" end="0"/>
                                            </p:txEl>
                                          </p:spTgt>
                                        </p:tgtEl>
                                        <p:attrNameLst>
                                          <p:attrName>style.visibility</p:attrName>
                                        </p:attrNameLst>
                                      </p:cBhvr>
                                      <p:to>
                                        <p:strVal val="visible"/>
                                      </p:to>
                                    </p:set>
                                    <p:animEffect filter="wipe(up)" transition="in">
                                      <p:cBhvr>
                                        <p:cTn id="15" dur="2250"/>
                                        <p:tgtEl>
                                          <p:spTgt spid="259">
                                            <p:txEl>
                                              <p:pRg st="0" end="0"/>
                                            </p:txEl>
                                          </p:spTgt>
                                        </p:tgtEl>
                                      </p:cBhvr>
                                    </p:animEffect>
                                  </p:childTnLst>
                                </p:cTn>
                              </p:par>
                            </p:childTnLst>
                          </p:cTn>
                        </p:par>
                        <p:par>
                          <p:cTn id="16" fill="hold">
                            <p:stCondLst>
                              <p:cond delay="3650"/>
                            </p:stCondLst>
                            <p:childTnLst>
                              <p:par>
                                <p:cTn id="17" presetClass="entr" nodeType="afterEffect" presetSubtype="1" presetID="22" grpId="2" fill="hold">
                                  <p:stCondLst>
                                    <p:cond delay="400"/>
                                  </p:stCondLst>
                                  <p:iterate type="el" backwards="0">
                                    <p:tmAbs val="0"/>
                                  </p:iterate>
                                  <p:childTnLst>
                                    <p:set>
                                      <p:cBhvr>
                                        <p:cTn id="18" fill="hold"/>
                                        <p:tgtEl>
                                          <p:spTgt spid="259">
                                            <p:txEl>
                                              <p:pRg st="1" end="1"/>
                                            </p:txEl>
                                          </p:spTgt>
                                        </p:tgtEl>
                                        <p:attrNameLst>
                                          <p:attrName>style.visibility</p:attrName>
                                        </p:attrNameLst>
                                      </p:cBhvr>
                                      <p:to>
                                        <p:strVal val="visible"/>
                                      </p:to>
                                    </p:set>
                                    <p:animEffect filter="wipe(up)" transition="in">
                                      <p:cBhvr>
                                        <p:cTn id="19" dur="2250"/>
                                        <p:tgtEl>
                                          <p:spTgt spid="259">
                                            <p:txEl>
                                              <p:pRg st="1" end="1"/>
                                            </p:txEl>
                                          </p:spTgt>
                                        </p:tgtEl>
                                      </p:cBhvr>
                                    </p:animEffect>
                                  </p:childTnLst>
                                </p:cTn>
                              </p:par>
                            </p:childTnLst>
                          </p:cTn>
                        </p:par>
                        <p:par>
                          <p:cTn id="20" fill="hold">
                            <p:stCondLst>
                              <p:cond delay="6300"/>
                            </p:stCondLst>
                            <p:childTnLst>
                              <p:par>
                                <p:cTn id="21" presetClass="entr" nodeType="afterEffect" presetSubtype="1" presetID="22" grpId="2" fill="hold">
                                  <p:stCondLst>
                                    <p:cond delay="400"/>
                                  </p:stCondLst>
                                  <p:iterate type="el" backwards="0">
                                    <p:tmAbs val="0"/>
                                  </p:iterate>
                                  <p:childTnLst>
                                    <p:set>
                                      <p:cBhvr>
                                        <p:cTn id="22" fill="hold"/>
                                        <p:tgtEl>
                                          <p:spTgt spid="259">
                                            <p:txEl>
                                              <p:pRg st="2" end="2"/>
                                            </p:txEl>
                                          </p:spTgt>
                                        </p:tgtEl>
                                        <p:attrNameLst>
                                          <p:attrName>style.visibility</p:attrName>
                                        </p:attrNameLst>
                                      </p:cBhvr>
                                      <p:to>
                                        <p:strVal val="visible"/>
                                      </p:to>
                                    </p:set>
                                    <p:animEffect filter="wipe(up)" transition="in">
                                      <p:cBhvr>
                                        <p:cTn id="23" dur="2250"/>
                                        <p:tgtEl>
                                          <p:spTgt spid="259">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8" grpId="1"/>
      <p:bldP build="p" bldLvl="5" animBg="1" rev="0" advAuto="0" spid="259" grpId="2"/>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61" name="droppedImage.pdf"/>
          <p:cNvPicPr>
            <a:picLocks noChangeAspect="1"/>
          </p:cNvPicPr>
          <p:nvPr/>
        </p:nvPicPr>
        <p:blipFill>
          <a:blip r:embed="rId3">
            <a:extLst/>
          </a:blip>
          <a:stretch>
            <a:fillRect/>
          </a:stretch>
        </p:blipFill>
        <p:spPr>
          <a:xfrm>
            <a:off x="457200" y="927100"/>
            <a:ext cx="11925300" cy="3180081"/>
          </a:xfrm>
          <a:prstGeom prst="rect">
            <a:avLst/>
          </a:prstGeom>
          <a:ln w="12700">
            <a:miter lim="400000"/>
          </a:ln>
          <a:effectLst>
            <a:outerShdw sx="100000" sy="100000" kx="0" ky="0" algn="b" rotWithShape="0" blurRad="127000" dist="76200" dir="2700000">
              <a:srgbClr val="FFFFFF">
                <a:alpha val="75000"/>
              </a:srgbClr>
            </a:outerShdw>
          </a:effectLst>
        </p:spPr>
      </p:pic>
      <p:sp>
        <p:nvSpPr>
          <p:cNvPr id="262" name="Shape 262"/>
          <p:cNvSpPr/>
          <p:nvPr/>
        </p:nvSpPr>
        <p:spPr>
          <a:xfrm>
            <a:off x="0" y="8013700"/>
            <a:ext cx="13309600" cy="1841500"/>
          </a:xfrm>
          <a:prstGeom prst="roundRect">
            <a:avLst>
              <a:gd name="adj" fmla="val 10341"/>
            </a:avLst>
          </a:prstGeom>
          <a:solidFill>
            <a:srgbClr val="000000">
              <a:alpha val="85358"/>
            </a:srgbClr>
          </a:solidFill>
          <a:ln w="12700">
            <a:miter lim="400000"/>
          </a:ln>
        </p:spPr>
        <p:txBody>
          <a:bodyPr lIns="50800" tIns="50800" rIns="50800" bIns="50800" anchor="ctr"/>
          <a:lstStyle/>
          <a:p>
            <a:pPr marL="40639" marR="40639" algn="l" defTabSz="914400">
              <a:defRPr sz="1200">
                <a:uFill>
                  <a:solidFill>
                    <a:srgbClr val="000000"/>
                  </a:solidFill>
                </a:uFill>
              </a:defRPr>
            </a:pPr>
          </a:p>
        </p:txBody>
      </p:sp>
      <p:grpSp>
        <p:nvGrpSpPr>
          <p:cNvPr id="265" name="Group 265"/>
          <p:cNvGrpSpPr/>
          <p:nvPr/>
        </p:nvGrpSpPr>
        <p:grpSpPr>
          <a:xfrm>
            <a:off x="927100" y="8089900"/>
            <a:ext cx="1574800" cy="1574800"/>
            <a:chOff x="0" y="0"/>
            <a:chExt cx="1574799" cy="1574799"/>
          </a:xfrm>
        </p:grpSpPr>
        <p:pic>
          <p:nvPicPr>
            <p:cNvPr id="263" name="image.png"/>
            <p:cNvPicPr>
              <a:picLocks noChangeAspect="0"/>
            </p:cNvPicPr>
            <p:nvPr/>
          </p:nvPicPr>
          <p:blipFill>
            <a:blip r:embed="rId4">
              <a:extLst/>
            </a:blip>
            <a:stretch>
              <a:fillRect/>
            </a:stretch>
          </p:blipFill>
          <p:spPr>
            <a:xfrm>
              <a:off x="8497" y="18410"/>
              <a:ext cx="1552141" cy="1529483"/>
            </a:xfrm>
            <a:prstGeom prst="rect">
              <a:avLst/>
            </a:prstGeom>
            <a:ln w="12700" cap="flat">
              <a:noFill/>
              <a:miter lim="400000"/>
            </a:ln>
            <a:effectLst/>
          </p:spPr>
        </p:pic>
        <p:sp>
          <p:nvSpPr>
            <p:cNvPr id="264" name="Shape 264"/>
            <p:cNvSpPr/>
            <p:nvPr/>
          </p:nvSpPr>
          <p:spPr>
            <a:xfrm>
              <a:off x="0" y="0"/>
              <a:ext cx="1574800" cy="1574800"/>
            </a:xfrm>
            <a:prstGeom prst="ellipse">
              <a:avLst/>
            </a:prstGeom>
            <a:noFill/>
            <a:ln w="76200" cap="flat">
              <a:solidFill>
                <a:srgbClr val="000000"/>
              </a:solidFill>
              <a:prstDash val="solid"/>
              <a:miter lim="400000"/>
            </a:ln>
            <a:effectLst/>
          </p:spPr>
          <p:txBody>
            <a:bodyPr wrap="square" lIns="50800" tIns="50800" rIns="50800" bIns="50800" numCol="1" anchor="ctr">
              <a:noAutofit/>
            </a:bodyPr>
            <a:lstStyle/>
            <a:p>
              <a:pPr marL="40639" marR="40639" algn="l" defTabSz="914400">
                <a:defRPr sz="1200">
                  <a:uFill>
                    <a:solidFill>
                      <a:srgbClr val="000000"/>
                    </a:solidFill>
                  </a:uFill>
                </a:defRPr>
              </a:pPr>
            </a:p>
          </p:txBody>
        </p:sp>
      </p:grpSp>
      <p:sp>
        <p:nvSpPr>
          <p:cNvPr id="266" name="Shape 266"/>
          <p:cNvSpPr/>
          <p:nvPr/>
        </p:nvSpPr>
        <p:spPr>
          <a:xfrm>
            <a:off x="3488594" y="7011247"/>
            <a:ext cx="6019801" cy="584201"/>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tabLst>
                <a:tab pos="368300" algn="l"/>
                <a:tab pos="698500" algn="l"/>
                <a:tab pos="1066800" algn="l"/>
                <a:tab pos="1422400" algn="l"/>
                <a:tab pos="1778000" algn="l"/>
                <a:tab pos="2120900" algn="l"/>
                <a:tab pos="2489200" algn="l"/>
                <a:tab pos="2857500" algn="l"/>
                <a:tab pos="3200400" algn="l"/>
                <a:tab pos="3568700" algn="l"/>
                <a:tab pos="3911600" algn="l"/>
                <a:tab pos="4267200" algn="l"/>
              </a:tabLst>
              <a:defRPr b="1" spc="272" sz="3400">
                <a:solidFill>
                  <a:srgbClr val="FFFFFF"/>
                </a:solidFill>
                <a:latin typeface="+mn-lt"/>
                <a:ea typeface="+mn-ea"/>
                <a:cs typeface="+mn-cs"/>
                <a:sym typeface="Arial"/>
              </a:defRPr>
            </a:lvl1pPr>
          </a:lstStyle>
          <a:p>
            <a:pPr>
              <a:defRPr b="0" spc="416" sz="5200"/>
            </a:pPr>
            <a:r>
              <a:rPr b="1" spc="272" sz="3400"/>
              <a:t>Rev. Paul J. Bucknell</a:t>
            </a:r>
          </a:p>
        </p:txBody>
      </p:sp>
      <p:sp>
        <p:nvSpPr>
          <p:cNvPr id="267" name="Shape 267"/>
          <p:cNvSpPr/>
          <p:nvPr/>
        </p:nvSpPr>
        <p:spPr>
          <a:xfrm>
            <a:off x="2628900" y="8775700"/>
            <a:ext cx="9601201" cy="469900"/>
          </a:xfrm>
          <a:prstGeom prst="rect">
            <a:avLst/>
          </a:prstGeom>
          <a:ln w="12700">
            <a:miter lim="400000"/>
          </a:ln>
          <a:effectLst>
            <a:outerShdw sx="100000" sy="100000" kx="0" ky="0" algn="b" rotWithShape="0" blurRad="63500" dist="50800" dir="2700000">
              <a:srgbClr val="000000">
                <a:alpha val="75000"/>
              </a:srgbClr>
            </a:outerShdw>
          </a:effectLst>
          <a:extLst>
            <a:ext uri="{C572A759-6A51-4108-AA02-DFA0A04FC94B}">
              <ma14:wrappingTextBoxFlag xmlns:ma14="http://schemas.microsoft.com/office/mac/drawingml/2011/main" val="1"/>
            </a:ext>
          </a:extLst>
        </p:spPr>
        <p:txBody>
          <a:bodyPr lIns="0" tIns="0" rIns="0" bIns="0" anchor="ctr">
            <a:spAutoFit/>
          </a:bodyPr>
          <a:lstStyle>
            <a:lvl1pPr defTabSz="914400">
              <a:buClr>
                <a:srgbClr val="C1F3F6"/>
              </a:buClr>
              <a:buFont typeface="Aria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b="1" sz="3300">
                <a:solidFill>
                  <a:srgbClr val="C1F3F6"/>
                </a:solidFill>
                <a:uFill>
                  <a:solidFill>
                    <a:srgbClr val="C1F3F6"/>
                  </a:solidFill>
                </a:uFill>
                <a:latin typeface="+mn-lt"/>
                <a:ea typeface="+mn-ea"/>
                <a:cs typeface="+mn-cs"/>
                <a:sym typeface="Arial"/>
              </a:defRPr>
            </a:lvl1pPr>
          </a:lstStyle>
          <a:p>
            <a:pPr/>
            <a:r>
              <a:t>Biblical Foundations For Freedom</a:t>
            </a:r>
          </a:p>
        </p:txBody>
      </p:sp>
      <p:sp>
        <p:nvSpPr>
          <p:cNvPr id="268" name="Shape 268"/>
          <p:cNvSpPr/>
          <p:nvPr/>
        </p:nvSpPr>
        <p:spPr>
          <a:xfrm>
            <a:off x="3374305" y="8064500"/>
            <a:ext cx="8381852" cy="533400"/>
          </a:xfrm>
          <a:prstGeom prst="rect">
            <a:avLst/>
          </a:prstGeom>
          <a:ln w="12700">
            <a:miter lim="400000"/>
          </a:ln>
          <a:effectLst>
            <a:outerShdw sx="100000" sy="100000" kx="0" ky="0" algn="b" rotWithShape="0" blurRad="63500" dist="50800" dir="2700000">
              <a:srgbClr val="000000">
                <a:alpha val="7500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defTabSz="914400">
              <a:buClr>
                <a:srgbClr val="FFFFFF"/>
              </a:buClr>
              <a:buFont typeface="Aria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3800">
                <a:solidFill>
                  <a:srgbClr val="FFFFFF"/>
                </a:solidFill>
                <a:uFill>
                  <a:solidFill>
                    <a:srgbClr val="FFFFFF"/>
                  </a:solidFill>
                </a:uFill>
                <a:latin typeface="+mn-lt"/>
                <a:ea typeface="+mn-ea"/>
                <a:cs typeface="+mn-cs"/>
                <a:sym typeface="Arial"/>
              </a:defRPr>
            </a:lvl1pPr>
          </a:lstStyle>
          <a:p>
            <a:pPr/>
            <a:r>
              <a:t>Initiating Spiritual Growth in the Church</a:t>
            </a:r>
          </a:p>
        </p:txBody>
      </p:sp>
      <p:sp>
        <p:nvSpPr>
          <p:cNvPr id="269" name="Shape 269"/>
          <p:cNvSpPr/>
          <p:nvPr/>
        </p:nvSpPr>
        <p:spPr>
          <a:xfrm>
            <a:off x="4882988" y="9231951"/>
            <a:ext cx="4656461" cy="382898"/>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914400">
              <a:buClr>
                <a:srgbClr val="FFFFFF"/>
              </a:buClr>
              <a:buFont typeface="Aria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2600">
                <a:solidFill>
                  <a:srgbClr val="00A8AA"/>
                </a:solidFill>
                <a:uFill>
                  <a:solidFill>
                    <a:srgbClr val="00A8AA"/>
                  </a:solidFill>
                </a:uFill>
                <a:latin typeface="+mn-lt"/>
                <a:ea typeface="+mn-ea"/>
                <a:cs typeface="+mn-cs"/>
                <a:sym typeface="Arial"/>
                <a:hlinkClick r:id="rId5" invalidUrl="" action="" tgtFrame="" tooltip="" history="1" highlightClick="0" endSnd="0"/>
              </a:defRPr>
            </a:lvl1pPr>
          </a:lstStyle>
          <a:p>
            <a:pPr>
              <a:defRPr sz="1200">
                <a:solidFill>
                  <a:srgbClr val="000000"/>
                </a:solidFill>
                <a:uFill>
                  <a:solidFill>
                    <a:srgbClr val="000000"/>
                  </a:solidFill>
                </a:uFill>
                <a:latin typeface="Gill Sans"/>
                <a:ea typeface="Gill Sans"/>
                <a:cs typeface="Gill Sans"/>
                <a:sym typeface="Gill Sans"/>
              </a:defRPr>
            </a:pPr>
            <a:r>
              <a:rPr sz="2600">
                <a:solidFill>
                  <a:srgbClr val="00A8AA"/>
                </a:solidFill>
                <a:uFill>
                  <a:solidFill>
                    <a:srgbClr val="00A8AA"/>
                  </a:solidFill>
                </a:uFill>
                <a:latin typeface="+mn-lt"/>
                <a:ea typeface="+mn-ea"/>
                <a:cs typeface="+mn-cs"/>
                <a:sym typeface="Arial"/>
                <a:hlinkClick r:id="rId5" invalidUrl="" action="" tgtFrame="" tooltip="" history="1" highlightClick="0" endSnd="0"/>
              </a:rPr>
              <a:t>www.foundationsforfreedom.net</a:t>
            </a:r>
          </a:p>
        </p:txBody>
      </p:sp>
      <p:sp>
        <p:nvSpPr>
          <p:cNvPr id="270" name="Shape 270"/>
          <p:cNvSpPr/>
          <p:nvPr/>
        </p:nvSpPr>
        <p:spPr>
          <a:xfrm>
            <a:off x="2286000" y="8699500"/>
            <a:ext cx="9906000" cy="1588"/>
          </a:xfrm>
          <a:prstGeom prst="line">
            <a:avLst/>
          </a:prstGeom>
          <a:ln w="38100">
            <a:solidFill>
              <a:srgbClr val="FFA050"/>
            </a:solidFill>
            <a:miter lim="400000"/>
          </a:ln>
          <a:effectLst>
            <a:outerShdw sx="100000" sy="100000" kx="0" ky="0" algn="b" rotWithShape="0" blurRad="63500" dist="50800" dir="2700000">
              <a:srgbClr val="000000">
                <a:alpha val="75000"/>
              </a:srgbClr>
            </a:outerShdw>
          </a:effectLst>
        </p:spPr>
        <p:txBody>
          <a:bodyPr lIns="50800" tIns="50800" rIns="50800" bIns="50800" anchor="ctr"/>
          <a:lstStyle/>
          <a:p>
            <a:pPr algn="l" defTabSz="457200">
              <a:defRPr sz="1200">
                <a:latin typeface="+mj-lt"/>
                <a:ea typeface="+mj-ea"/>
                <a:cs typeface="+mj-cs"/>
                <a:sym typeface="Helvetica"/>
              </a:defRPr>
            </a:pPr>
          </a:p>
        </p:txBody>
      </p:sp>
      <p:sp>
        <p:nvSpPr>
          <p:cNvPr id="271" name="Shape 271"/>
          <p:cNvSpPr/>
          <p:nvPr/>
        </p:nvSpPr>
        <p:spPr>
          <a:xfrm>
            <a:off x="50800" y="5080000"/>
            <a:ext cx="12738100" cy="1841500"/>
          </a:xfrm>
          <a:prstGeom prst="rect">
            <a:avLst/>
          </a:prstGeom>
          <a:ln w="12700">
            <a:miter lim="400000"/>
          </a:ln>
          <a:effectLst>
            <a:outerShdw sx="100000" sy="100000" kx="0" ky="0" algn="b" rotWithShape="0" blurRad="165100" dist="101600" dir="2700000">
              <a:srgbClr val="000000">
                <a:alpha val="80000"/>
              </a:srgbClr>
            </a:outerShdw>
          </a:effectLst>
          <a:extLst>
            <a:ext uri="{C572A759-6A51-4108-AA02-DFA0A04FC94B}">
              <ma14:wrappingTextBoxFlag xmlns:ma14="http://schemas.microsoft.com/office/mac/drawingml/2011/main" val="1"/>
            </a:ext>
          </a:extLst>
        </p:spPr>
        <p:txBody>
          <a:bodyPr lIns="50800" tIns="50800" rIns="50800" bIns="50800"/>
          <a:lstStyle>
            <a:lvl1pPr defTabSz="457200">
              <a:lnSpc>
                <a:spcPct val="90000"/>
              </a:lnSpc>
              <a:spcBef>
                <a:spcPts val="2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9100">
                <a:solidFill>
                  <a:srgbClr val="FFFFFF"/>
                </a:solidFill>
                <a:latin typeface="+mn-lt"/>
                <a:ea typeface="+mn-ea"/>
                <a:cs typeface="+mn-cs"/>
                <a:sym typeface="Arial"/>
              </a:defRPr>
            </a:lvl1pPr>
          </a:lstStyle>
          <a:p>
            <a:pPr/>
            <a:r>
              <a:t>Growth in the Church</a:t>
            </a:r>
          </a:p>
        </p:txBody>
      </p:sp>
      <p:sp>
        <p:nvSpPr>
          <p:cNvPr id="272" name="Shape 272"/>
          <p:cNvSpPr/>
          <p:nvPr/>
        </p:nvSpPr>
        <p:spPr>
          <a:xfrm>
            <a:off x="11099800" y="431800"/>
            <a:ext cx="1625600" cy="1295400"/>
          </a:xfrm>
          <a:prstGeom prst="ellipse">
            <a:avLst/>
          </a:prstGeom>
          <a:solidFill>
            <a:srgbClr val="11008E">
              <a:alpha val="90000"/>
            </a:srgbClr>
          </a:solidFill>
          <a:ln w="25400">
            <a:solidFill>
              <a:srgbClr val="000000">
                <a:alpha val="90000"/>
              </a:srgbClr>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b="1" sz="5800">
                <a:solidFill>
                  <a:srgbClr val="FFFFFF"/>
                </a:solidFill>
                <a:effectLst>
                  <a:outerShdw sx="100000" sy="100000" kx="0" ky="0" algn="b" rotWithShape="0" blurRad="38100" dist="12700" dir="5400000">
                    <a:srgbClr val="000000">
                      <a:alpha val="50000"/>
                    </a:srgbClr>
                  </a:outerShdw>
                </a:effectLst>
                <a:latin typeface="+mj-lt"/>
                <a:ea typeface="+mj-ea"/>
                <a:cs typeface="+mj-cs"/>
                <a:sym typeface="Helvetica"/>
              </a:defRPr>
            </a:lvl1pPr>
          </a:lstStyle>
          <a:p>
            <a:pPr/>
            <a:r>
              <a:t>2</a:t>
            </a:r>
          </a:p>
        </p:txBody>
      </p:sp>
      <p:sp>
        <p:nvSpPr>
          <p:cNvPr id="273" name="Shape 273"/>
          <p:cNvSpPr/>
          <p:nvPr/>
        </p:nvSpPr>
        <p:spPr>
          <a:xfrm>
            <a:off x="3032601" y="3924300"/>
            <a:ext cx="6787198" cy="1016000"/>
          </a:xfrm>
          <a:prstGeom prst="rect">
            <a:avLst/>
          </a:prstGeom>
          <a:ln w="12700">
            <a:miter lim="400000"/>
          </a:ln>
          <a:effectLst>
            <a:outerShdw sx="100000" sy="100000" kx="0" ky="0" algn="b" rotWithShape="0" blurRad="165100" dist="101600" dir="2700000">
              <a:srgbClr val="000000">
                <a:alpha val="8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ct val="120000"/>
              </a:lnSpc>
              <a:spcBef>
                <a:spcPts val="2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pc="320" sz="6400">
                <a:solidFill>
                  <a:srgbClr val="FFFFFF"/>
                </a:solidFill>
                <a:latin typeface="+mn-lt"/>
                <a:ea typeface="+mn-ea"/>
                <a:cs typeface="+mn-cs"/>
                <a:sym typeface="Arial"/>
              </a:defRPr>
            </a:lvl1pPr>
          </a:lstStyle>
          <a:p>
            <a:pPr/>
            <a:r>
              <a:t>1 John 2:12-14</a:t>
            </a:r>
          </a:p>
        </p:txBody>
      </p:sp>
    </p:spTree>
  </p:cSld>
  <p:clrMapOvr>
    <a:masterClrMapping/>
  </p:clrMapOvr>
  <mc:AlternateContent xmlns:mc="http://schemas.openxmlformats.org/markup-compatibility/2006">
    <mc:Choice xmlns:p14="http://schemas.microsoft.com/office/powerpoint/2010/main" Requires="p14">
      <p:transition spd="slow" advClick="1" p14:dur="3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271"/>
                                        </p:tgtEl>
                                        <p:attrNameLst>
                                          <p:attrName>style.visibility</p:attrName>
                                        </p:attrNameLst>
                                      </p:cBhvr>
                                      <p:to>
                                        <p:strVal val="visible"/>
                                      </p:to>
                                    </p:set>
                                    <p:animEffect filter="fade" transition="in">
                                      <p:cBhvr>
                                        <p:cTn id="7" dur="1500"/>
                                        <p:tgtEl>
                                          <p:spTgt spid="2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1"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7" name="Shape 277"/>
          <p:cNvSpPr/>
          <p:nvPr>
            <p:ph type="title"/>
          </p:nvPr>
        </p:nvSpPr>
        <p:spPr>
          <a:prstGeom prst="rect">
            <a:avLst/>
          </a:prstGeom>
        </p:spPr>
        <p:txBody>
          <a:bodyPr/>
          <a:lstStyle>
            <a:lvl1pPr>
              <a:defRPr sz="4400"/>
            </a:lvl1pPr>
          </a:lstStyle>
          <a:p>
            <a:pPr/>
            <a:r>
              <a:t>Three Discipleship Stages Compared</a:t>
            </a:r>
          </a:p>
        </p:txBody>
      </p:sp>
      <p:grpSp>
        <p:nvGrpSpPr>
          <p:cNvPr id="282" name="Group 282"/>
          <p:cNvGrpSpPr/>
          <p:nvPr/>
        </p:nvGrpSpPr>
        <p:grpSpPr>
          <a:xfrm>
            <a:off x="4460199" y="2006482"/>
            <a:ext cx="4061501" cy="7309710"/>
            <a:chOff x="0" y="0"/>
            <a:chExt cx="4061500" cy="7309708"/>
          </a:xfrm>
        </p:grpSpPr>
        <p:sp>
          <p:nvSpPr>
            <p:cNvPr id="278" name="Shape 278"/>
            <p:cNvSpPr/>
            <p:nvPr/>
          </p:nvSpPr>
          <p:spPr>
            <a:xfrm rot="5400000">
              <a:off x="759500" y="1701800"/>
              <a:ext cx="2984501" cy="3619500"/>
            </a:xfrm>
            <a:prstGeom prst="rightArrow">
              <a:avLst>
                <a:gd name="adj1" fmla="val 75151"/>
                <a:gd name="adj2" fmla="val 61146"/>
              </a:avLst>
            </a:prstGeom>
            <a:blipFill rotWithShape="1">
              <a:blip r:embed="rId2">
                <a:alphaModFix amt="24000"/>
              </a:blip>
              <a:srcRect l="0" t="0" r="0" b="0"/>
              <a:tile tx="0" ty="0" sx="100000" sy="100000" flip="none" algn="tl"/>
            </a:blipFill>
            <a:ln w="25400" cap="flat">
              <a:solidFill>
                <a:srgbClr val="000000">
                  <a:alpha val="24000"/>
                </a:srgbClr>
              </a:solidFill>
              <a:prstDash val="solid"/>
              <a:miter lim="400000"/>
            </a:ln>
            <a:effectLst/>
          </p:spPr>
          <p:txBody>
            <a:bodyPr wrap="square" lIns="50800" tIns="50800" rIns="50800" bIns="50800" numCol="1" anchor="ctr">
              <a:noAutofit/>
            </a:bodyPr>
            <a:lstStyle/>
            <a:p>
              <a:pPr>
                <a:defRPr sz="3800">
                  <a:solidFill>
                    <a:srgbClr val="FFFFFF"/>
                  </a:solidFill>
                  <a:effectLst>
                    <a:outerShdw sx="100000" sy="100000" kx="0" ky="0" algn="b" rotWithShape="0" blurRad="38100" dist="12700" dir="5400000">
                      <a:srgbClr val="000000">
                        <a:alpha val="50000"/>
                      </a:srgbClr>
                    </a:outerShdw>
                  </a:effectLst>
                </a:defRPr>
              </a:pPr>
            </a:p>
          </p:txBody>
        </p:sp>
        <p:sp>
          <p:nvSpPr>
            <p:cNvPr id="279" name="Shape 279"/>
            <p:cNvSpPr/>
            <p:nvPr/>
          </p:nvSpPr>
          <p:spPr>
            <a:xfrm>
              <a:off x="1178600" y="2451793"/>
              <a:ext cx="2540001" cy="12307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p>
              <a:pPr marL="235185" indent="-235185" algn="l" defTabSz="457200">
                <a:lnSpc>
                  <a:spcPct val="80000"/>
                </a:lnSpc>
                <a:spcBef>
                  <a:spcPts val="800"/>
                </a:spcBef>
                <a:buSzPct val="81000"/>
                <a:buFont typeface="Zapf Dingbats"/>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700">
                  <a:latin typeface="+mn-lt"/>
                  <a:ea typeface="+mn-ea"/>
                  <a:cs typeface="+mn-cs"/>
                  <a:sym typeface="Arial"/>
                </a:defRPr>
              </a:pPr>
              <a:r>
                <a:rPr sz="2500"/>
                <a:t>Overcome</a:t>
              </a:r>
              <a:endParaRPr sz="2500"/>
            </a:p>
            <a:p>
              <a:pPr marL="235185" indent="-235185" algn="l" defTabSz="457200">
                <a:lnSpc>
                  <a:spcPct val="80000"/>
                </a:lnSpc>
                <a:spcBef>
                  <a:spcPts val="800"/>
                </a:spcBef>
                <a:buSzPct val="81000"/>
                <a:buFont typeface="Zapf Dingbats"/>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700">
                  <a:latin typeface="+mn-lt"/>
                  <a:ea typeface="+mn-ea"/>
                  <a:cs typeface="+mn-cs"/>
                  <a:sym typeface="Arial"/>
                </a:defRPr>
              </a:pPr>
              <a:r>
                <a:rPr sz="2500"/>
                <a:t>Strong</a:t>
              </a:r>
              <a:endParaRPr sz="2500"/>
            </a:p>
            <a:p>
              <a:pPr marL="235185" indent="-235185" algn="l" defTabSz="457200">
                <a:lnSpc>
                  <a:spcPct val="80000"/>
                </a:lnSpc>
                <a:spcBef>
                  <a:spcPts val="800"/>
                </a:spcBef>
                <a:buSzPct val="81000"/>
                <a:buFont typeface="Zapf Dingbats"/>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700">
                  <a:latin typeface="+mn-lt"/>
                  <a:ea typeface="+mn-ea"/>
                  <a:cs typeface="+mn-cs"/>
                  <a:sym typeface="Arial"/>
                </a:defRPr>
              </a:pPr>
              <a:r>
                <a:rPr sz="2500"/>
                <a:t>Word of God</a:t>
              </a:r>
            </a:p>
          </p:txBody>
        </p:sp>
        <p:sp>
          <p:nvSpPr>
            <p:cNvPr id="280" name="Shape 280"/>
            <p:cNvSpPr/>
            <p:nvPr/>
          </p:nvSpPr>
          <p:spPr>
            <a:xfrm>
              <a:off x="416600" y="5276226"/>
              <a:ext cx="3340101" cy="203348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700">
                  <a:latin typeface="+mn-lt"/>
                  <a:ea typeface="+mn-ea"/>
                  <a:cs typeface="+mn-cs"/>
                  <a:sym typeface="Arial"/>
                </a:defRPr>
              </a:lvl1pPr>
            </a:lstStyle>
            <a:p>
              <a:pPr>
                <a:defRPr b="1" sz="2900"/>
              </a:pPr>
              <a:r>
                <a:rPr b="0" sz="2700"/>
                <a:t>As young believers deepen their trust in God’s Word, they will grow in their personal character. </a:t>
              </a:r>
            </a:p>
          </p:txBody>
        </p:sp>
        <p:sp>
          <p:nvSpPr>
            <p:cNvPr id="281" name="Shape 281"/>
            <p:cNvSpPr/>
            <p:nvPr/>
          </p:nvSpPr>
          <p:spPr>
            <a:xfrm>
              <a:off x="0" y="-1"/>
              <a:ext cx="3987800" cy="13845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marL="520700" indent="-533400" defTabSz="457200">
                <a:lnSpc>
                  <a:spcPts val="3600"/>
                </a:lnSpc>
                <a:buSzPct val="125000"/>
                <a:buFont typeface="Zapf Dingbats"/>
                <a:buChar char="➡"/>
                <a:tabLst>
                  <a:tab pos="254000" algn="l"/>
                  <a:tab pos="635000" algn="l"/>
                  <a:tab pos="1016000" algn="l"/>
                  <a:tab pos="3136900" algn="ctr"/>
                  <a:tab pos="3314700" algn="l"/>
                  <a:tab pos="4318000" algn="l"/>
                </a:tabLst>
                <a:defRPr b="1" sz="3000">
                  <a:solidFill>
                    <a:srgbClr val="101010"/>
                  </a:solidFill>
                  <a:latin typeface="+mn-lt"/>
                  <a:ea typeface="+mn-ea"/>
                  <a:cs typeface="+mn-cs"/>
                  <a:sym typeface="Arial"/>
                </a:defRPr>
              </a:lvl1pPr>
            </a:lstStyle>
            <a:p>
              <a:pPr/>
              <a:r>
                <a:t>Growing strong through the Word of God</a:t>
              </a:r>
            </a:p>
          </p:txBody>
        </p:sp>
      </p:grpSp>
      <p:grpSp>
        <p:nvGrpSpPr>
          <p:cNvPr id="287" name="Group 287"/>
          <p:cNvGrpSpPr/>
          <p:nvPr/>
        </p:nvGrpSpPr>
        <p:grpSpPr>
          <a:xfrm>
            <a:off x="319999" y="2006482"/>
            <a:ext cx="3883701" cy="7309710"/>
            <a:chOff x="0" y="0"/>
            <a:chExt cx="3883700" cy="7309708"/>
          </a:xfrm>
        </p:grpSpPr>
        <p:sp>
          <p:nvSpPr>
            <p:cNvPr id="283" name="Shape 283"/>
            <p:cNvSpPr/>
            <p:nvPr/>
          </p:nvSpPr>
          <p:spPr>
            <a:xfrm rot="5400000">
              <a:off x="581700" y="1803400"/>
              <a:ext cx="2984501" cy="3619500"/>
            </a:xfrm>
            <a:prstGeom prst="rightArrow">
              <a:avLst>
                <a:gd name="adj1" fmla="val 75151"/>
                <a:gd name="adj2" fmla="val 61146"/>
              </a:avLst>
            </a:prstGeom>
            <a:blipFill rotWithShape="1">
              <a:blip r:embed="rId2">
                <a:alphaModFix amt="24000"/>
              </a:blip>
              <a:srcRect l="0" t="0" r="0" b="0"/>
              <a:tile tx="0" ty="0" sx="100000" sy="100000" flip="none" algn="tl"/>
            </a:blipFill>
            <a:ln w="25400" cap="flat">
              <a:solidFill>
                <a:srgbClr val="000000">
                  <a:alpha val="24000"/>
                </a:srgbClr>
              </a:solidFill>
              <a:prstDash val="solid"/>
              <a:miter lim="400000"/>
            </a:ln>
            <a:effectLst/>
          </p:spPr>
          <p:txBody>
            <a:bodyPr wrap="square" lIns="50800" tIns="50800" rIns="50800" bIns="50800" numCol="1" anchor="ctr">
              <a:noAutofit/>
            </a:bodyPr>
            <a:lstStyle/>
            <a:p>
              <a:pPr>
                <a:defRPr sz="3800">
                  <a:solidFill>
                    <a:srgbClr val="FFFFFF"/>
                  </a:solidFill>
                  <a:effectLst>
                    <a:outerShdw sx="100000" sy="100000" kx="0" ky="0" algn="b" rotWithShape="0" blurRad="38100" dist="12700" dir="5400000">
                      <a:srgbClr val="000000">
                        <a:alpha val="50000"/>
                      </a:srgbClr>
                    </a:outerShdw>
                  </a:effectLst>
                </a:defRPr>
              </a:pPr>
            </a:p>
          </p:txBody>
        </p:sp>
        <p:sp>
          <p:nvSpPr>
            <p:cNvPr id="284" name="Shape 284"/>
            <p:cNvSpPr/>
            <p:nvPr/>
          </p:nvSpPr>
          <p:spPr>
            <a:xfrm>
              <a:off x="810300" y="2451793"/>
              <a:ext cx="2540001" cy="12307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p>
              <a:pPr marL="235185" indent="-235185" algn="l" defTabSz="457200">
                <a:lnSpc>
                  <a:spcPct val="80000"/>
                </a:lnSpc>
                <a:spcBef>
                  <a:spcPts val="800"/>
                </a:spcBef>
                <a:buSzPct val="81000"/>
                <a:buFont typeface="Zapf Dingbats"/>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700">
                  <a:latin typeface="+mn-lt"/>
                  <a:ea typeface="+mn-ea"/>
                  <a:cs typeface="+mn-cs"/>
                  <a:sym typeface="Arial"/>
                </a:defRPr>
              </a:pPr>
              <a:r>
                <a:rPr sz="2500"/>
                <a:t>Encouraged</a:t>
              </a:r>
              <a:endParaRPr sz="2500"/>
            </a:p>
            <a:p>
              <a:pPr marL="235185" indent="-235185" algn="l" defTabSz="457200">
                <a:lnSpc>
                  <a:spcPct val="80000"/>
                </a:lnSpc>
                <a:spcBef>
                  <a:spcPts val="800"/>
                </a:spcBef>
                <a:buSzPct val="81000"/>
                <a:buFont typeface="Zapf Dingbats"/>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700">
                  <a:latin typeface="+mn-lt"/>
                  <a:ea typeface="+mn-ea"/>
                  <a:cs typeface="+mn-cs"/>
                  <a:sym typeface="Arial"/>
                </a:defRPr>
              </a:pPr>
              <a:r>
                <a:rPr sz="2500"/>
                <a:t>Accepted</a:t>
              </a:r>
              <a:endParaRPr sz="2500"/>
            </a:p>
            <a:p>
              <a:pPr marL="235185" indent="-235185" algn="l" defTabSz="457200">
                <a:lnSpc>
                  <a:spcPct val="80000"/>
                </a:lnSpc>
                <a:spcBef>
                  <a:spcPts val="800"/>
                </a:spcBef>
                <a:buSzPct val="81000"/>
                <a:buFont typeface="Zapf Dingbats"/>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700">
                  <a:latin typeface="+mn-lt"/>
                  <a:ea typeface="+mn-ea"/>
                  <a:cs typeface="+mn-cs"/>
                  <a:sym typeface="Arial"/>
                </a:defRPr>
              </a:pPr>
              <a:r>
                <a:rPr sz="2500"/>
                <a:t>Belonging</a:t>
              </a:r>
            </a:p>
          </p:txBody>
        </p:sp>
        <p:sp>
          <p:nvSpPr>
            <p:cNvPr id="285" name="Shape 285"/>
            <p:cNvSpPr/>
            <p:nvPr/>
          </p:nvSpPr>
          <p:spPr>
            <a:xfrm>
              <a:off x="378500" y="5276226"/>
              <a:ext cx="3390901" cy="203348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700">
                  <a:latin typeface="+mn-lt"/>
                  <a:ea typeface="+mn-ea"/>
                  <a:cs typeface="+mn-cs"/>
                  <a:sym typeface="Arial"/>
                </a:defRPr>
              </a:lvl1pPr>
            </a:lstStyle>
            <a:p>
              <a:pPr>
                <a:defRPr b="1" sz="2900"/>
              </a:pPr>
              <a:r>
                <a:rPr b="0" sz="2700"/>
                <a:t>New believers develop a strong trust in the Lord as they receive good basic biblical instruction.</a:t>
              </a:r>
            </a:p>
          </p:txBody>
        </p:sp>
        <p:sp>
          <p:nvSpPr>
            <p:cNvPr id="286" name="Shape 286"/>
            <p:cNvSpPr/>
            <p:nvPr/>
          </p:nvSpPr>
          <p:spPr>
            <a:xfrm>
              <a:off x="0" y="-1"/>
              <a:ext cx="3390900" cy="13845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marL="520700" indent="-533400" defTabSz="457200">
                <a:lnSpc>
                  <a:spcPts val="3600"/>
                </a:lnSpc>
                <a:buSzPct val="125000"/>
                <a:buFont typeface="Zapf Dingbats"/>
                <a:buChar char="➡"/>
                <a:tabLst>
                  <a:tab pos="254000" algn="l"/>
                  <a:tab pos="635000" algn="l"/>
                  <a:tab pos="1016000" algn="l"/>
                  <a:tab pos="3136900" algn="ctr"/>
                  <a:tab pos="3314700" algn="l"/>
                  <a:tab pos="4318000" algn="l"/>
                </a:tabLst>
                <a:defRPr b="1" sz="3000">
                  <a:solidFill>
                    <a:srgbClr val="101010"/>
                  </a:solidFill>
                  <a:latin typeface="+mn-lt"/>
                  <a:ea typeface="+mn-ea"/>
                  <a:cs typeface="+mn-cs"/>
                  <a:sym typeface="Arial"/>
                </a:defRPr>
              </a:lvl1pPr>
            </a:lstStyle>
            <a:p>
              <a:pPr/>
              <a:r>
                <a:t>Securing trust from the love of God  </a:t>
              </a:r>
            </a:p>
          </p:txBody>
        </p:sp>
      </p:grpSp>
      <p:grpSp>
        <p:nvGrpSpPr>
          <p:cNvPr id="292" name="Group 292"/>
          <p:cNvGrpSpPr/>
          <p:nvPr/>
        </p:nvGrpSpPr>
        <p:grpSpPr>
          <a:xfrm>
            <a:off x="8701999" y="1917582"/>
            <a:ext cx="4036101" cy="7398610"/>
            <a:chOff x="0" y="0"/>
            <a:chExt cx="4036100" cy="7398608"/>
          </a:xfrm>
        </p:grpSpPr>
        <p:sp>
          <p:nvSpPr>
            <p:cNvPr id="288" name="Shape 288"/>
            <p:cNvSpPr/>
            <p:nvPr/>
          </p:nvSpPr>
          <p:spPr>
            <a:xfrm rot="5400000">
              <a:off x="632500" y="1790700"/>
              <a:ext cx="2984501" cy="3619500"/>
            </a:xfrm>
            <a:prstGeom prst="rightArrow">
              <a:avLst>
                <a:gd name="adj1" fmla="val 75151"/>
                <a:gd name="adj2" fmla="val 61146"/>
              </a:avLst>
            </a:prstGeom>
            <a:blipFill rotWithShape="1">
              <a:blip r:embed="rId2">
                <a:alphaModFix amt="24000"/>
              </a:blip>
              <a:srcRect l="0" t="0" r="0" b="0"/>
              <a:tile tx="0" ty="0" sx="100000" sy="100000" flip="none" algn="tl"/>
            </a:blipFill>
            <a:ln w="25400" cap="flat">
              <a:solidFill>
                <a:srgbClr val="000000">
                  <a:alpha val="24000"/>
                </a:srgbClr>
              </a:solidFill>
              <a:prstDash val="solid"/>
              <a:miter lim="400000"/>
            </a:ln>
            <a:effectLst/>
          </p:spPr>
          <p:txBody>
            <a:bodyPr wrap="square" lIns="50800" tIns="50800" rIns="50800" bIns="50800" numCol="1" anchor="ctr">
              <a:noAutofit/>
            </a:bodyPr>
            <a:lstStyle/>
            <a:p>
              <a:pPr>
                <a:defRPr sz="3800">
                  <a:solidFill>
                    <a:srgbClr val="FFFFFF"/>
                  </a:solidFill>
                  <a:effectLst>
                    <a:outerShdw sx="100000" sy="100000" kx="0" ky="0" algn="b" rotWithShape="0" blurRad="38100" dist="12700" dir="5400000">
                      <a:srgbClr val="000000">
                        <a:alpha val="50000"/>
                      </a:srgbClr>
                    </a:outerShdw>
                  </a:effectLst>
                </a:defRPr>
              </a:pPr>
            </a:p>
          </p:txBody>
        </p:sp>
        <p:sp>
          <p:nvSpPr>
            <p:cNvPr id="289" name="Shape 289"/>
            <p:cNvSpPr/>
            <p:nvPr/>
          </p:nvSpPr>
          <p:spPr>
            <a:xfrm>
              <a:off x="0" y="0"/>
              <a:ext cx="3987800" cy="181633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marL="520700" indent="-533400" defTabSz="457200">
                <a:lnSpc>
                  <a:spcPts val="3600"/>
                </a:lnSpc>
                <a:buSzPct val="125000"/>
                <a:buFont typeface="Zapf Dingbats"/>
                <a:buChar char="➡"/>
                <a:tabLst>
                  <a:tab pos="254000" algn="l"/>
                  <a:tab pos="635000" algn="l"/>
                  <a:tab pos="1016000" algn="l"/>
                  <a:tab pos="3136900" algn="ctr"/>
                  <a:tab pos="3314700" algn="l"/>
                  <a:tab pos="4318000" algn="l"/>
                </a:tabLst>
                <a:defRPr b="1" sz="3000">
                  <a:solidFill>
                    <a:srgbClr val="101010"/>
                  </a:solidFill>
                  <a:latin typeface="+mn-lt"/>
                  <a:ea typeface="+mn-ea"/>
                  <a:cs typeface="+mn-cs"/>
                  <a:sym typeface="Arial"/>
                </a:defRPr>
              </a:lvl1pPr>
            </a:lstStyle>
            <a:p>
              <a:pPr/>
              <a:r>
                <a:t>Being more intimate with the Lord to properly care for others</a:t>
              </a:r>
            </a:p>
          </p:txBody>
        </p:sp>
        <p:sp>
          <p:nvSpPr>
            <p:cNvPr id="290" name="Shape 290"/>
            <p:cNvSpPr/>
            <p:nvPr/>
          </p:nvSpPr>
          <p:spPr>
            <a:xfrm>
              <a:off x="1064300" y="2532035"/>
              <a:ext cx="2971801" cy="16290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p>
              <a:pPr marL="235185" indent="-235185" algn="l" defTabSz="457200">
                <a:lnSpc>
                  <a:spcPct val="80000"/>
                </a:lnSpc>
                <a:spcBef>
                  <a:spcPts val="800"/>
                </a:spcBef>
                <a:buSzPct val="81000"/>
                <a:buFont typeface="Zapf Dingbats"/>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700">
                  <a:latin typeface="+mn-lt"/>
                  <a:ea typeface="+mn-ea"/>
                  <a:cs typeface="+mn-cs"/>
                  <a:sym typeface="Arial"/>
                </a:defRPr>
              </a:pPr>
              <a:r>
                <a:rPr sz="2500"/>
                <a:t>Keep growing</a:t>
              </a:r>
              <a:endParaRPr sz="2500"/>
            </a:p>
            <a:p>
              <a:pPr marL="235185" indent="-235185" algn="l" defTabSz="457200">
                <a:lnSpc>
                  <a:spcPct val="80000"/>
                </a:lnSpc>
                <a:spcBef>
                  <a:spcPts val="800"/>
                </a:spcBef>
                <a:buSzPct val="81000"/>
                <a:buFont typeface="Zapf Dingbats"/>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700">
                  <a:latin typeface="+mn-lt"/>
                  <a:ea typeface="+mn-ea"/>
                  <a:cs typeface="+mn-cs"/>
                  <a:sym typeface="Arial"/>
                </a:defRPr>
              </a:pPr>
              <a:r>
                <a:rPr sz="2500"/>
                <a:t>Knowing God </a:t>
              </a:r>
              <a:endParaRPr sz="2500"/>
            </a:p>
            <a:p>
              <a:pPr marL="235185" indent="-235185" algn="l" defTabSz="457200">
                <a:lnSpc>
                  <a:spcPct val="80000"/>
                </a:lnSpc>
                <a:spcBef>
                  <a:spcPts val="800"/>
                </a:spcBef>
                <a:buSzPct val="81000"/>
                <a:buFont typeface="Zapf Dingbats"/>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700">
                  <a:latin typeface="+mn-lt"/>
                  <a:ea typeface="+mn-ea"/>
                  <a:cs typeface="+mn-cs"/>
                  <a:sym typeface="Arial"/>
                </a:defRPr>
              </a:pPr>
              <a:r>
                <a:rPr sz="2500"/>
                <a:t>Reproducers</a:t>
              </a:r>
              <a:endParaRPr sz="2500"/>
            </a:p>
            <a:p>
              <a:pPr marL="235185" indent="-235185" algn="l" defTabSz="457200">
                <a:lnSpc>
                  <a:spcPct val="80000"/>
                </a:lnSpc>
                <a:spcBef>
                  <a:spcPts val="800"/>
                </a:spcBef>
                <a:buSzPct val="81000"/>
                <a:buFont typeface="Zapf Dingbats"/>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700">
                  <a:latin typeface="+mn-lt"/>
                  <a:ea typeface="+mn-ea"/>
                  <a:cs typeface="+mn-cs"/>
                  <a:sym typeface="Arial"/>
                </a:defRPr>
              </a:pPr>
              <a:r>
                <a:rPr sz="2500"/>
                <a:t>Shapers</a:t>
              </a:r>
            </a:p>
          </p:txBody>
        </p:sp>
        <p:sp>
          <p:nvSpPr>
            <p:cNvPr id="291" name="Shape 291"/>
            <p:cNvSpPr/>
            <p:nvPr/>
          </p:nvSpPr>
          <p:spPr>
            <a:xfrm>
              <a:off x="302300" y="5365126"/>
              <a:ext cx="3683001" cy="203348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700">
                  <a:latin typeface="+mn-lt"/>
                  <a:ea typeface="+mn-ea"/>
                  <a:cs typeface="+mn-cs"/>
                  <a:sym typeface="Arial"/>
                </a:defRPr>
              </a:lvl1pPr>
            </a:lstStyle>
            <a:p>
              <a:pPr>
                <a:defRPr b="1" sz="2900"/>
              </a:pPr>
              <a:r>
                <a:rPr b="0" sz="2700"/>
                <a:t>The ‘fathers’ experience a deeper trust in the Lord so they are better able to help others grow. </a:t>
              </a:r>
            </a:p>
          </p:txBody>
        </p:sp>
      </p:grpSp>
    </p:spTree>
  </p:cSld>
  <p:clrMapOvr>
    <a:masterClrMapping/>
  </p:clrMapOvr>
  <mc:AlternateContent xmlns:mc="http://schemas.openxmlformats.org/markup-compatibility/2006">
    <mc:Choice xmlns:p14="http://schemas.microsoft.com/office/powerpoint/2010/main" Requires="p14">
      <p:transition spd="slow" advClick="1" p14:dur="30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2" grpId="1" fill="hold">
                                  <p:stCondLst>
                                    <p:cond delay="0"/>
                                  </p:stCondLst>
                                  <p:iterate type="el" backwards="0">
                                    <p:tmAbs val="0"/>
                                  </p:iterate>
                                  <p:childTnLst>
                                    <p:set>
                                      <p:cBhvr>
                                        <p:cTn id="6" fill="hold"/>
                                        <p:tgtEl>
                                          <p:spTgt spid="287"/>
                                        </p:tgtEl>
                                        <p:attrNameLst>
                                          <p:attrName>style.visibility</p:attrName>
                                        </p:attrNameLst>
                                      </p:cBhvr>
                                      <p:to>
                                        <p:strVal val="visible"/>
                                      </p:to>
                                    </p:set>
                                    <p:animEffect filter="wipe(up)" transition="in">
                                      <p:cBhvr>
                                        <p:cTn id="7" dur="1000"/>
                                        <p:tgtEl>
                                          <p:spTgt spid="28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 presetID="22" grpId="2" fill="hold">
                                  <p:stCondLst>
                                    <p:cond delay="0"/>
                                  </p:stCondLst>
                                  <p:iterate type="el" backwards="0">
                                    <p:tmAbs val="0"/>
                                  </p:iterate>
                                  <p:childTnLst>
                                    <p:set>
                                      <p:cBhvr>
                                        <p:cTn id="11" fill="hold"/>
                                        <p:tgtEl>
                                          <p:spTgt spid="282"/>
                                        </p:tgtEl>
                                        <p:attrNameLst>
                                          <p:attrName>style.visibility</p:attrName>
                                        </p:attrNameLst>
                                      </p:cBhvr>
                                      <p:to>
                                        <p:strVal val="visible"/>
                                      </p:to>
                                    </p:set>
                                    <p:animEffect filter="wipe(up)" transition="in">
                                      <p:cBhvr>
                                        <p:cTn id="12" dur="1000"/>
                                        <p:tgtEl>
                                          <p:spTgt spid="282"/>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 presetID="22" grpId="3" fill="hold">
                                  <p:stCondLst>
                                    <p:cond delay="0"/>
                                  </p:stCondLst>
                                  <p:iterate type="el" backwards="0">
                                    <p:tmAbs val="0"/>
                                  </p:iterate>
                                  <p:childTnLst>
                                    <p:set>
                                      <p:cBhvr>
                                        <p:cTn id="16" fill="hold"/>
                                        <p:tgtEl>
                                          <p:spTgt spid="292"/>
                                        </p:tgtEl>
                                        <p:attrNameLst>
                                          <p:attrName>style.visibility</p:attrName>
                                        </p:attrNameLst>
                                      </p:cBhvr>
                                      <p:to>
                                        <p:strVal val="visible"/>
                                      </p:to>
                                    </p:set>
                                    <p:animEffect filter="wipe(up)" transition="in">
                                      <p:cBhvr>
                                        <p:cTn id="17" dur="1000"/>
                                        <p:tgtEl>
                                          <p:spTgt spid="2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2" grpId="2"/>
      <p:bldP build="whole" bldLvl="1" animBg="1" rev="0" advAuto="0" spid="287" grpId="1"/>
      <p:bldP build="whole" bldLvl="1" animBg="1" rev="0" advAuto="0" spid="292" grpId="3"/>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9" name="Shape 89"/>
          <p:cNvSpPr/>
          <p:nvPr>
            <p:ph type="title"/>
          </p:nvPr>
        </p:nvSpPr>
        <p:spPr>
          <a:xfrm>
            <a:off x="197676" y="1149604"/>
            <a:ext cx="11912601" cy="990601"/>
          </a:xfrm>
          <a:prstGeom prst="rect">
            <a:avLst/>
          </a:prstGeom>
        </p:spPr>
        <p:txBody>
          <a:bodyPr/>
          <a:lstStyle>
            <a:lvl1pPr>
              <a:defRPr sz="5300"/>
            </a:lvl1pPr>
          </a:lstStyle>
          <a:p>
            <a:pPr/>
            <a:r>
              <a:t>Questions instead of answers</a:t>
            </a:r>
          </a:p>
        </p:txBody>
      </p:sp>
      <p:pic>
        <p:nvPicPr>
          <p:cNvPr id="90" name="droppedImage.pdf"/>
          <p:cNvPicPr>
            <a:picLocks noChangeAspect="1"/>
          </p:cNvPicPr>
          <p:nvPr/>
        </p:nvPicPr>
        <p:blipFill>
          <a:blip r:embed="rId3">
            <a:extLst/>
          </a:blip>
          <a:stretch>
            <a:fillRect/>
          </a:stretch>
        </p:blipFill>
        <p:spPr>
          <a:xfrm>
            <a:off x="10483697" y="2716213"/>
            <a:ext cx="1902144" cy="4321174"/>
          </a:xfrm>
          <a:prstGeom prst="rect">
            <a:avLst/>
          </a:prstGeom>
          <a:ln w="12700">
            <a:miter lim="400000"/>
          </a:ln>
          <a:effectLst>
            <a:outerShdw sx="100000" sy="100000" kx="0" ky="0" algn="b" rotWithShape="0" blurRad="190500" dist="8455" dir="5400000">
              <a:srgbClr val="000000"/>
            </a:outerShdw>
          </a:effectLst>
        </p:spPr>
      </p:pic>
      <p:sp>
        <p:nvSpPr>
          <p:cNvPr id="91" name="Shape 91"/>
          <p:cNvSpPr/>
          <p:nvPr>
            <p:ph type="body" idx="4294967295"/>
          </p:nvPr>
        </p:nvSpPr>
        <p:spPr>
          <a:xfrm>
            <a:off x="197676" y="2273809"/>
            <a:ext cx="10452101" cy="5702301"/>
          </a:xfrm>
          <a:prstGeom prst="rect">
            <a:avLst/>
          </a:prstGeom>
        </p:spPr>
        <p:txBody>
          <a:bodyPr/>
          <a:lstStyle/>
          <a:p>
            <a:pPr marL="320039" indent="-320039">
              <a:spcBef>
                <a:spcPts val="4000"/>
              </a:spcBef>
              <a:buSzPct val="100000"/>
              <a:defRPr sz="3900">
                <a:latin typeface="Helvetica Light"/>
                <a:ea typeface="Helvetica Light"/>
                <a:cs typeface="Helvetica Light"/>
                <a:sym typeface="Helvetica Light"/>
              </a:defRPr>
            </a:pPr>
            <a:r>
              <a:t>How do Christians spiritually grow?</a:t>
            </a:r>
          </a:p>
          <a:p>
            <a:pPr marL="320039" indent="-320039">
              <a:spcBef>
                <a:spcPts val="4000"/>
              </a:spcBef>
              <a:buSzPct val="100000"/>
              <a:defRPr sz="3900">
                <a:latin typeface="Helvetica Light"/>
                <a:ea typeface="Helvetica Light"/>
                <a:cs typeface="Helvetica Light"/>
                <a:sym typeface="Helvetica Light"/>
              </a:defRPr>
            </a:pPr>
            <a:r>
              <a:t>Why is it that many Christians do not properly grow?</a:t>
            </a:r>
          </a:p>
          <a:p>
            <a:pPr marL="320039" indent="-320039">
              <a:spcBef>
                <a:spcPts val="4000"/>
              </a:spcBef>
              <a:buSzPct val="100000"/>
              <a:defRPr sz="3900">
                <a:latin typeface="Helvetica Light"/>
                <a:ea typeface="Helvetica Light"/>
                <a:cs typeface="Helvetica Light"/>
                <a:sym typeface="Helvetica Light"/>
              </a:defRPr>
            </a:pPr>
            <a:r>
              <a:t>How can I help a believer spiritually grow?</a:t>
            </a:r>
          </a:p>
          <a:p>
            <a:pPr marL="320039" indent="-320039">
              <a:spcBef>
                <a:spcPts val="4000"/>
              </a:spcBef>
              <a:buSzPct val="100000"/>
              <a:defRPr sz="3900">
                <a:latin typeface="Helvetica Light"/>
                <a:ea typeface="Helvetica Light"/>
                <a:cs typeface="Helvetica Light"/>
                <a:sym typeface="Helvetica Light"/>
              </a:defRPr>
            </a:pPr>
            <a:r>
              <a:t>What is the design God has for each believer’s spiritual growth?</a:t>
            </a:r>
          </a:p>
        </p:txBody>
      </p:sp>
    </p:spTree>
  </p:cSld>
  <p:clrMapOvr>
    <a:masterClrMapping/>
  </p:clrMapOvr>
  <mc:AlternateContent xmlns:mc="http://schemas.openxmlformats.org/markup-compatibility/2006">
    <mc:Choice xmlns:p14="http://schemas.microsoft.com/office/powerpoint/2010/main" Requires="p14">
      <p:transition spd="slow" advClick="1" p14:dur="3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2" grpId="1" fill="hold">
                                  <p:stCondLst>
                                    <p:cond delay="0"/>
                                  </p:stCondLst>
                                  <p:iterate type="el" backwards="0">
                                    <p:tmAbs val="0"/>
                                  </p:iterate>
                                  <p:childTnLst>
                                    <p:set>
                                      <p:cBhvr>
                                        <p:cTn id="6" fill="hold"/>
                                        <p:tgtEl>
                                          <p:spTgt spid="91">
                                            <p:bg/>
                                          </p:spTgt>
                                        </p:tgtEl>
                                        <p:attrNameLst>
                                          <p:attrName>style.visibility</p:attrName>
                                        </p:attrNameLst>
                                      </p:cBhvr>
                                      <p:to>
                                        <p:strVal val="visible"/>
                                      </p:to>
                                    </p:set>
                                    <p:animEffect filter="wipe(up)" transition="in">
                                      <p:cBhvr>
                                        <p:cTn id="7" dur="2500"/>
                                        <p:tgtEl>
                                          <p:spTgt spid="91">
                                            <p:bg/>
                                          </p:spTgt>
                                        </p:tgtEl>
                                      </p:cBhvr>
                                    </p:animEffect>
                                  </p:childTnLst>
                                </p:cTn>
                              </p:par>
                              <p:par>
                                <p:cTn id="8" presetClass="entr" nodeType="withEffect" presetSubtype="1" presetID="22" grpId="1" fill="hold">
                                  <p:stCondLst>
                                    <p:cond delay="0"/>
                                  </p:stCondLst>
                                  <p:iterate type="el" backwards="0">
                                    <p:tmAbs val="0"/>
                                  </p:iterate>
                                  <p:childTnLst>
                                    <p:set>
                                      <p:cBhvr>
                                        <p:cTn id="9" fill="hold"/>
                                        <p:tgtEl>
                                          <p:spTgt spid="91">
                                            <p:txEl>
                                              <p:pRg st="0" end="0"/>
                                            </p:txEl>
                                          </p:spTgt>
                                        </p:tgtEl>
                                        <p:attrNameLst>
                                          <p:attrName>style.visibility</p:attrName>
                                        </p:attrNameLst>
                                      </p:cBhvr>
                                      <p:to>
                                        <p:strVal val="visible"/>
                                      </p:to>
                                    </p:set>
                                    <p:animEffect filter="wipe(up)" transition="in">
                                      <p:cBhvr>
                                        <p:cTn id="10" dur="2500"/>
                                        <p:tgtEl>
                                          <p:spTgt spid="91">
                                            <p:txEl>
                                              <p:pRg st="0" end="0"/>
                                            </p:txEl>
                                          </p:spTgt>
                                        </p:tgtEl>
                                      </p:cBhvr>
                                    </p:animEffect>
                                  </p:childTnLst>
                                </p:cTn>
                              </p:par>
                            </p:childTnLst>
                          </p:cTn>
                        </p:par>
                        <p:par>
                          <p:cTn id="11" fill="hold">
                            <p:stCondLst>
                              <p:cond delay="2500"/>
                            </p:stCondLst>
                            <p:childTnLst>
                              <p:par>
                                <p:cTn id="12" presetClass="entr" nodeType="afterEffect" presetSubtype="10" presetID="19" grpId="2" fill="hold">
                                  <p:stCondLst>
                                    <p:cond delay="0"/>
                                  </p:stCondLst>
                                  <p:iterate type="el" backwards="0">
                                    <p:tmAbs val="0"/>
                                  </p:iterate>
                                  <p:childTnLst>
                                    <p:set>
                                      <p:cBhvr>
                                        <p:cTn id="13" fill="hold"/>
                                        <p:tgtEl>
                                          <p:spTgt spid="90"/>
                                        </p:tgtEl>
                                        <p:attrNameLst>
                                          <p:attrName>style.visibility</p:attrName>
                                        </p:attrNameLst>
                                      </p:cBhvr>
                                      <p:to>
                                        <p:strVal val="visible"/>
                                      </p:to>
                                    </p:set>
                                    <p:anim calcmode="lin" valueType="num">
                                      <p:cBhvr>
                                        <p:cTn id="14" dur="2000" fill="hold"/>
                                        <p:tgtEl>
                                          <p:spTgt spid="90"/>
                                        </p:tgtEl>
                                        <p:attrNameLst>
                                          <p:attrName>ppt_w</p:attrName>
                                        </p:attrNameLst>
                                      </p:cBhvr>
                                      <p:tavLst>
                                        <p:tav tm="0" fmla="#ppt_w*sin(2.5*pi*$)">
                                          <p:val>
                                            <p:fltVal val="0"/>
                                          </p:val>
                                        </p:tav>
                                        <p:tav tm="100000">
                                          <p:val>
                                            <p:fltVal val="1"/>
                                          </p:val>
                                        </p:tav>
                                      </p:tavLst>
                                    </p:anim>
                                    <p:anim calcmode="lin" valueType="num">
                                      <p:cBhvr>
                                        <p:cTn id="15" dur="2000" fill="hold"/>
                                        <p:tgtEl>
                                          <p:spTgt spid="90"/>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1" presetID="22" grpId="1" fill="hold">
                                  <p:stCondLst>
                                    <p:cond delay="0"/>
                                  </p:stCondLst>
                                  <p:iterate type="el" backwards="0">
                                    <p:tmAbs val="0"/>
                                  </p:iterate>
                                  <p:childTnLst>
                                    <p:set>
                                      <p:cBhvr>
                                        <p:cTn id="19" fill="hold"/>
                                        <p:tgtEl>
                                          <p:spTgt spid="91">
                                            <p:txEl>
                                              <p:pRg st="1" end="1"/>
                                            </p:txEl>
                                          </p:spTgt>
                                        </p:tgtEl>
                                        <p:attrNameLst>
                                          <p:attrName>style.visibility</p:attrName>
                                        </p:attrNameLst>
                                      </p:cBhvr>
                                      <p:to>
                                        <p:strVal val="visible"/>
                                      </p:to>
                                    </p:set>
                                    <p:animEffect filter="wipe(up)" transition="in">
                                      <p:cBhvr>
                                        <p:cTn id="20" dur="2500"/>
                                        <p:tgtEl>
                                          <p:spTgt spid="91">
                                            <p:txEl>
                                              <p:pRg st="1" end="1"/>
                                            </p:txEl>
                                          </p:spTgt>
                                        </p:tgtEl>
                                      </p:cBhvr>
                                    </p:animEffect>
                                  </p:childTnLst>
                                </p:cTn>
                              </p:par>
                            </p:childTnLst>
                          </p:cTn>
                        </p:par>
                        <p:par>
                          <p:cTn id="21" fill="hold">
                            <p:stCondLst>
                              <p:cond delay="2500"/>
                            </p:stCondLst>
                            <p:childTnLst>
                              <p:par>
                                <p:cTn id="22" presetClass="entr" nodeType="afterEffect" presetSubtype="1" presetID="22" grpId="1" fill="hold">
                                  <p:stCondLst>
                                    <p:cond delay="300"/>
                                  </p:stCondLst>
                                  <p:iterate type="el" backwards="0">
                                    <p:tmAbs val="0"/>
                                  </p:iterate>
                                  <p:childTnLst>
                                    <p:set>
                                      <p:cBhvr>
                                        <p:cTn id="23" fill="hold"/>
                                        <p:tgtEl>
                                          <p:spTgt spid="91">
                                            <p:txEl>
                                              <p:pRg st="2" end="2"/>
                                            </p:txEl>
                                          </p:spTgt>
                                        </p:tgtEl>
                                        <p:attrNameLst>
                                          <p:attrName>style.visibility</p:attrName>
                                        </p:attrNameLst>
                                      </p:cBhvr>
                                      <p:to>
                                        <p:strVal val="visible"/>
                                      </p:to>
                                    </p:set>
                                    <p:animEffect filter="wipe(up)" transition="in">
                                      <p:cBhvr>
                                        <p:cTn id="24" dur="2500"/>
                                        <p:tgtEl>
                                          <p:spTgt spid="91">
                                            <p:txEl>
                                              <p:pRg st="2" end="2"/>
                                            </p:txEl>
                                          </p:spTgt>
                                        </p:tgtEl>
                                      </p:cBhvr>
                                    </p:animEffect>
                                  </p:childTnLst>
                                </p:cTn>
                              </p:par>
                            </p:childTnLst>
                          </p:cTn>
                        </p:par>
                        <p:par>
                          <p:cTn id="25" fill="hold">
                            <p:stCondLst>
                              <p:cond delay="5300"/>
                            </p:stCondLst>
                            <p:childTnLst>
                              <p:par>
                                <p:cTn id="26" presetClass="entr" nodeType="afterEffect" presetSubtype="1" presetID="22" grpId="1" fill="hold">
                                  <p:stCondLst>
                                    <p:cond delay="300"/>
                                  </p:stCondLst>
                                  <p:iterate type="el" backwards="0">
                                    <p:tmAbs val="0"/>
                                  </p:iterate>
                                  <p:childTnLst>
                                    <p:set>
                                      <p:cBhvr>
                                        <p:cTn id="27" fill="hold"/>
                                        <p:tgtEl>
                                          <p:spTgt spid="91">
                                            <p:txEl>
                                              <p:pRg st="3" end="3"/>
                                            </p:txEl>
                                          </p:spTgt>
                                        </p:tgtEl>
                                        <p:attrNameLst>
                                          <p:attrName>style.visibility</p:attrName>
                                        </p:attrNameLst>
                                      </p:cBhvr>
                                      <p:to>
                                        <p:strVal val="visible"/>
                                      </p:to>
                                    </p:set>
                                    <p:animEffect filter="wipe(up)" transition="in">
                                      <p:cBhvr>
                                        <p:cTn id="28" dur="2500"/>
                                        <p:tgtEl>
                                          <p:spTgt spid="91">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91" grpId="1"/>
      <p:bldP build="whole" bldLvl="1" animBg="1" rev="0" advAuto="0" spid="90" grpId="2"/>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97" name="Group 97"/>
          <p:cNvGrpSpPr/>
          <p:nvPr/>
        </p:nvGrpSpPr>
        <p:grpSpPr>
          <a:xfrm>
            <a:off x="645083" y="2070099"/>
            <a:ext cx="7123771" cy="3765552"/>
            <a:chOff x="-1484969" y="0"/>
            <a:chExt cx="7123769" cy="3765550"/>
          </a:xfrm>
        </p:grpSpPr>
        <p:sp>
          <p:nvSpPr>
            <p:cNvPr id="95" name="Shape 95"/>
            <p:cNvSpPr/>
            <p:nvPr/>
          </p:nvSpPr>
          <p:spPr>
            <a:xfrm>
              <a:off x="2692400" y="0"/>
              <a:ext cx="2946400" cy="520700"/>
            </a:xfrm>
            <a:prstGeom prst="roundRect">
              <a:avLst>
                <a:gd name="adj" fmla="val 36585"/>
              </a:avLst>
            </a:prstGeom>
            <a:solidFill>
              <a:srgbClr val="FFE5CF"/>
            </a:solidFill>
            <a:ln w="50800" cap="flat">
              <a:solidFill>
                <a:srgbClr val="A93623"/>
              </a:solidFill>
              <a:prstDash val="solid"/>
              <a:miter lim="400000"/>
            </a:ln>
            <a:effectLst/>
          </p:spPr>
          <p:txBody>
            <a:bodyPr wrap="square" lIns="50800" tIns="50800" rIns="50800" bIns="50800" numCol="1" anchor="ctr">
              <a:noAutofit/>
            </a:bodyPr>
            <a:lstStyle/>
            <a:p>
              <a:pPr>
                <a:defRPr sz="3800">
                  <a:solidFill>
                    <a:srgbClr val="FFFFFF"/>
                  </a:solidFill>
                  <a:effectLst>
                    <a:outerShdw sx="100000" sy="100000" kx="0" ky="0" algn="b" rotWithShape="0" blurRad="38100" dist="12700" dir="5400000">
                      <a:srgbClr val="000000">
                        <a:alpha val="50000"/>
                      </a:srgbClr>
                    </a:outerShdw>
                  </a:effectLst>
                </a:defRPr>
              </a:pPr>
            </a:p>
          </p:txBody>
        </p:sp>
        <p:sp>
          <p:nvSpPr>
            <p:cNvPr id="96" name="Shape 96"/>
            <p:cNvSpPr/>
            <p:nvPr/>
          </p:nvSpPr>
          <p:spPr>
            <a:xfrm>
              <a:off x="-1484970" y="3244850"/>
              <a:ext cx="1917701" cy="520701"/>
            </a:xfrm>
            <a:prstGeom prst="roundRect">
              <a:avLst>
                <a:gd name="adj" fmla="val 36585"/>
              </a:avLst>
            </a:prstGeom>
            <a:solidFill>
              <a:srgbClr val="FFE5CF"/>
            </a:solidFill>
            <a:ln w="50800" cap="flat">
              <a:solidFill>
                <a:srgbClr val="A93623"/>
              </a:solidFill>
              <a:prstDash val="solid"/>
              <a:miter lim="400000"/>
            </a:ln>
            <a:effectLst/>
          </p:spPr>
          <p:txBody>
            <a:bodyPr wrap="square" lIns="50800" tIns="50800" rIns="50800" bIns="50800" numCol="1" anchor="ctr">
              <a:noAutofit/>
            </a:bodyPr>
            <a:lstStyle/>
            <a:p>
              <a:pPr>
                <a:defRPr sz="3800">
                  <a:solidFill>
                    <a:srgbClr val="FFFFFF"/>
                  </a:solidFill>
                  <a:effectLst>
                    <a:outerShdw sx="100000" sy="100000" kx="0" ky="0" algn="b" rotWithShape="0" blurRad="38100" dist="12700" dir="5400000">
                      <a:srgbClr val="000000">
                        <a:alpha val="50000"/>
                      </a:srgbClr>
                    </a:outerShdw>
                  </a:effectLst>
                </a:defRPr>
              </a:pPr>
            </a:p>
          </p:txBody>
        </p:sp>
      </p:grpSp>
      <p:grpSp>
        <p:nvGrpSpPr>
          <p:cNvPr id="100" name="Group 100"/>
          <p:cNvGrpSpPr/>
          <p:nvPr/>
        </p:nvGrpSpPr>
        <p:grpSpPr>
          <a:xfrm>
            <a:off x="644725" y="3371543"/>
            <a:ext cx="2696664" cy="3033385"/>
            <a:chOff x="-1044374" y="-146865"/>
            <a:chExt cx="2696662" cy="3033383"/>
          </a:xfrm>
        </p:grpSpPr>
        <p:sp>
          <p:nvSpPr>
            <p:cNvPr id="98" name="Shape 98"/>
            <p:cNvSpPr/>
            <p:nvPr/>
          </p:nvSpPr>
          <p:spPr>
            <a:xfrm>
              <a:off x="-1044375" y="-146866"/>
              <a:ext cx="1625601" cy="520701"/>
            </a:xfrm>
            <a:prstGeom prst="roundRect">
              <a:avLst>
                <a:gd name="adj" fmla="val 36585"/>
              </a:avLst>
            </a:prstGeom>
            <a:solidFill>
              <a:srgbClr val="FFFC98"/>
            </a:solidFill>
            <a:ln w="50800" cap="flat">
              <a:solidFill>
                <a:srgbClr val="A853A7"/>
              </a:solidFill>
              <a:prstDash val="solid"/>
              <a:miter lim="400000"/>
            </a:ln>
            <a:effectLst/>
          </p:spPr>
          <p:txBody>
            <a:bodyPr wrap="square" lIns="50800" tIns="50800" rIns="50800" bIns="50800" numCol="1" anchor="ctr">
              <a:noAutofit/>
            </a:bodyPr>
            <a:lstStyle/>
            <a:p>
              <a:pPr>
                <a:defRPr sz="3800">
                  <a:solidFill>
                    <a:srgbClr val="FFFFFF"/>
                  </a:solidFill>
                  <a:effectLst>
                    <a:outerShdw sx="100000" sy="100000" kx="0" ky="0" algn="b" rotWithShape="0" blurRad="38100" dist="12700" dir="5400000">
                      <a:srgbClr val="000000">
                        <a:alpha val="50000"/>
                      </a:srgbClr>
                    </a:outerShdw>
                  </a:effectLst>
                </a:defRPr>
              </a:pPr>
            </a:p>
          </p:txBody>
        </p:sp>
        <p:sp>
          <p:nvSpPr>
            <p:cNvPr id="99" name="Shape 99"/>
            <p:cNvSpPr/>
            <p:nvPr/>
          </p:nvSpPr>
          <p:spPr>
            <a:xfrm>
              <a:off x="26688" y="2365818"/>
              <a:ext cx="1625601" cy="520701"/>
            </a:xfrm>
            <a:prstGeom prst="roundRect">
              <a:avLst>
                <a:gd name="adj" fmla="val 36585"/>
              </a:avLst>
            </a:prstGeom>
            <a:solidFill>
              <a:srgbClr val="FFFC98"/>
            </a:solidFill>
            <a:ln w="50800" cap="flat">
              <a:solidFill>
                <a:srgbClr val="A853A7"/>
              </a:solidFill>
              <a:prstDash val="solid"/>
              <a:miter lim="400000"/>
            </a:ln>
            <a:effectLst/>
          </p:spPr>
          <p:txBody>
            <a:bodyPr wrap="square" lIns="50800" tIns="50800" rIns="50800" bIns="50800" numCol="1" anchor="ctr">
              <a:noAutofit/>
            </a:bodyPr>
            <a:lstStyle/>
            <a:p>
              <a:pPr>
                <a:defRPr sz="3800">
                  <a:solidFill>
                    <a:srgbClr val="FFFFFF"/>
                  </a:solidFill>
                  <a:effectLst>
                    <a:outerShdw sx="100000" sy="100000" kx="0" ky="0" algn="b" rotWithShape="0" blurRad="38100" dist="12700" dir="5400000">
                      <a:srgbClr val="000000">
                        <a:alpha val="50000"/>
                      </a:srgbClr>
                    </a:outerShdw>
                  </a:effectLst>
                </a:defRPr>
              </a:pPr>
            </a:p>
          </p:txBody>
        </p:sp>
      </p:grpSp>
      <p:grpSp>
        <p:nvGrpSpPr>
          <p:cNvPr id="103" name="Group 103"/>
          <p:cNvGrpSpPr/>
          <p:nvPr/>
        </p:nvGrpSpPr>
        <p:grpSpPr>
          <a:xfrm>
            <a:off x="6904625" y="4026480"/>
            <a:ext cx="3769089" cy="3082339"/>
            <a:chOff x="6218825" y="-114228"/>
            <a:chExt cx="3769088" cy="3082338"/>
          </a:xfrm>
        </p:grpSpPr>
        <p:sp>
          <p:nvSpPr>
            <p:cNvPr id="101" name="Shape 101"/>
            <p:cNvSpPr/>
            <p:nvPr/>
          </p:nvSpPr>
          <p:spPr>
            <a:xfrm>
              <a:off x="6218825" y="-114229"/>
              <a:ext cx="2463801" cy="520701"/>
            </a:xfrm>
            <a:prstGeom prst="roundRect">
              <a:avLst>
                <a:gd name="adj" fmla="val 36585"/>
              </a:avLst>
            </a:prstGeom>
            <a:solidFill>
              <a:srgbClr val="D6EDB9"/>
            </a:solidFill>
            <a:ln w="50800" cap="flat">
              <a:solidFill>
                <a:srgbClr val="4EA6A3"/>
              </a:solidFill>
              <a:prstDash val="solid"/>
              <a:miter lim="400000"/>
            </a:ln>
            <a:effectLst/>
          </p:spPr>
          <p:txBody>
            <a:bodyPr wrap="square" lIns="50800" tIns="50800" rIns="50800" bIns="50800" numCol="1" anchor="ctr">
              <a:noAutofit/>
            </a:bodyPr>
            <a:lstStyle/>
            <a:p>
              <a:pPr>
                <a:defRPr sz="3800">
                  <a:solidFill>
                    <a:srgbClr val="FFFFFF"/>
                  </a:solidFill>
                  <a:effectLst>
                    <a:outerShdw sx="100000" sy="100000" kx="0" ky="0" algn="b" rotWithShape="0" blurRad="38100" dist="12700" dir="5400000">
                      <a:srgbClr val="000000">
                        <a:alpha val="50000"/>
                      </a:srgbClr>
                    </a:outerShdw>
                  </a:effectLst>
                </a:defRPr>
              </a:pPr>
            </a:p>
          </p:txBody>
        </p:sp>
        <p:sp>
          <p:nvSpPr>
            <p:cNvPr id="102" name="Shape 102"/>
            <p:cNvSpPr/>
            <p:nvPr/>
          </p:nvSpPr>
          <p:spPr>
            <a:xfrm>
              <a:off x="7425325" y="2447410"/>
              <a:ext cx="2562589" cy="520701"/>
            </a:xfrm>
            <a:prstGeom prst="roundRect">
              <a:avLst>
                <a:gd name="adj" fmla="val 36585"/>
              </a:avLst>
            </a:prstGeom>
            <a:solidFill>
              <a:srgbClr val="D6EDB9"/>
            </a:solidFill>
            <a:ln w="50800" cap="flat">
              <a:solidFill>
                <a:srgbClr val="4EA6A3"/>
              </a:solidFill>
              <a:prstDash val="solid"/>
              <a:miter lim="400000"/>
            </a:ln>
            <a:effectLst/>
          </p:spPr>
          <p:txBody>
            <a:bodyPr wrap="square" lIns="50800" tIns="50800" rIns="50800" bIns="50800" numCol="1" anchor="ctr">
              <a:noAutofit/>
            </a:bodyPr>
            <a:lstStyle/>
            <a:p>
              <a:pPr>
                <a:defRPr sz="3800">
                  <a:solidFill>
                    <a:srgbClr val="FFFFFF"/>
                  </a:solidFill>
                  <a:effectLst>
                    <a:outerShdw sx="100000" sy="100000" kx="0" ky="0" algn="b" rotWithShape="0" blurRad="38100" dist="12700" dir="5400000">
                      <a:srgbClr val="000000">
                        <a:alpha val="50000"/>
                      </a:srgbClr>
                    </a:outerShdw>
                  </a:effectLst>
                </a:defRPr>
              </a:pPr>
            </a:p>
          </p:txBody>
        </p:sp>
      </p:grpSp>
      <p:sp>
        <p:nvSpPr>
          <p:cNvPr id="104" name="Shape 104"/>
          <p:cNvSpPr/>
          <p:nvPr>
            <p:ph type="title"/>
          </p:nvPr>
        </p:nvSpPr>
        <p:spPr>
          <a:prstGeom prst="rect">
            <a:avLst/>
          </a:prstGeom>
        </p:spPr>
        <p:txBody>
          <a:bodyPr/>
          <a:lstStyle>
            <a:lvl1pPr>
              <a:defRPr sz="5300"/>
            </a:lvl1pPr>
          </a:lstStyle>
          <a:p>
            <a:pPr/>
            <a:r>
              <a:t>Discovering 1 John 2:12-14</a:t>
            </a:r>
          </a:p>
        </p:txBody>
      </p:sp>
      <p:sp>
        <p:nvSpPr>
          <p:cNvPr id="105" name="Shape 105"/>
          <p:cNvSpPr/>
          <p:nvPr/>
        </p:nvSpPr>
        <p:spPr>
          <a:xfrm>
            <a:off x="762000" y="2035894"/>
            <a:ext cx="11582400" cy="696553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a:latin typeface="+mn-lt"/>
                <a:ea typeface="+mn-ea"/>
                <a:cs typeface="+mn-cs"/>
                <a:sym typeface="Arial"/>
              </a:defRPr>
            </a:pPr>
            <a:r>
              <a:t>“I am writing to you, little children, because your sins are forgiven you for His name’s sake. I am writing to you, fathers, because you know Him who has been from the beginning. I am writing to you, young men, because you have overcome the evil one. I have written to you, children, because you know the Father. I have written to you, fathers, because you know Him who has been from the beginning. I have written to you, young men, because you are strong, and the word of God abides in you, and you have overcome the evil one.”  </a:t>
            </a:r>
            <a:br/>
            <a:r>
              <a:t>(1 John 2:12-14, NASB).</a:t>
            </a:r>
          </a:p>
        </p:txBody>
      </p:sp>
    </p:spTree>
  </p:cSld>
  <p:clrMapOvr>
    <a:masterClrMapping/>
  </p:clrMapOvr>
  <mc:AlternateContent xmlns:mc="http://schemas.openxmlformats.org/markup-compatibility/2006">
    <mc:Choice xmlns:p14="http://schemas.microsoft.com/office/powerpoint/2010/main" Requires="p14">
      <p:transition spd="slow" advClick="1" p14:dur="30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2" grpId="1" fill="hold">
                                  <p:stCondLst>
                                    <p:cond delay="0"/>
                                  </p:stCondLst>
                                  <p:iterate type="el" backwards="0">
                                    <p:tmAbs val="0"/>
                                  </p:iterate>
                                  <p:childTnLst>
                                    <p:set>
                                      <p:cBhvr>
                                        <p:cTn id="6" fill="hold"/>
                                        <p:tgtEl>
                                          <p:spTgt spid="105"/>
                                        </p:tgtEl>
                                        <p:attrNameLst>
                                          <p:attrName>style.visibility</p:attrName>
                                        </p:attrNameLst>
                                      </p:cBhvr>
                                      <p:to>
                                        <p:strVal val="visible"/>
                                      </p:to>
                                    </p:set>
                                    <p:animEffect filter="wipe(up)" transition="in">
                                      <p:cBhvr>
                                        <p:cTn id="7" dur="2250"/>
                                        <p:tgtEl>
                                          <p:spTgt spid="10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97"/>
                                        </p:tgtEl>
                                        <p:attrNameLst>
                                          <p:attrName>style.visibility</p:attrName>
                                        </p:attrNameLst>
                                      </p:cBhvr>
                                      <p:to>
                                        <p:strVal val="visible"/>
                                      </p:to>
                                    </p:set>
                                    <p:animEffect filter="fade" transition="in">
                                      <p:cBhvr>
                                        <p:cTn id="12" dur="1000"/>
                                        <p:tgtEl>
                                          <p:spTgt spid="97"/>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100"/>
                                        </p:tgtEl>
                                        <p:attrNameLst>
                                          <p:attrName>style.visibility</p:attrName>
                                        </p:attrNameLst>
                                      </p:cBhvr>
                                      <p:to>
                                        <p:strVal val="visible"/>
                                      </p:to>
                                    </p:set>
                                    <p:animEffect filter="fade" transition="in">
                                      <p:cBhvr>
                                        <p:cTn id="17" dur="1000"/>
                                        <p:tgtEl>
                                          <p:spTgt spid="100"/>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4" fill="hold">
                                  <p:stCondLst>
                                    <p:cond delay="0"/>
                                  </p:stCondLst>
                                  <p:iterate type="el" backwards="0">
                                    <p:tmAbs val="0"/>
                                  </p:iterate>
                                  <p:childTnLst>
                                    <p:set>
                                      <p:cBhvr>
                                        <p:cTn id="21" fill="hold"/>
                                        <p:tgtEl>
                                          <p:spTgt spid="103"/>
                                        </p:tgtEl>
                                        <p:attrNameLst>
                                          <p:attrName>style.visibility</p:attrName>
                                        </p:attrNameLst>
                                      </p:cBhvr>
                                      <p:to>
                                        <p:strVal val="visible"/>
                                      </p:to>
                                    </p:set>
                                    <p:animEffect filter="fade" transition="in">
                                      <p:cBhvr>
                                        <p:cTn id="22" dur="1000"/>
                                        <p:tgtEl>
                                          <p:spTgt spid="1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7" grpId="2"/>
      <p:bldP build="whole" bldLvl="1" animBg="1" rev="0" advAuto="0" spid="100" grpId="3"/>
      <p:bldP build="whole" bldLvl="1" animBg="1" rev="0" advAuto="0" spid="103" grpId="4"/>
      <p:bldP build="whole" bldLvl="1" animBg="1" rev="0" advAuto="0" spid="105"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9" name="Shape 109"/>
          <p:cNvSpPr/>
          <p:nvPr>
            <p:ph type="title"/>
          </p:nvPr>
        </p:nvSpPr>
        <p:spPr>
          <a:prstGeom prst="rect">
            <a:avLst/>
          </a:prstGeom>
        </p:spPr>
        <p:txBody>
          <a:bodyPr/>
          <a:lstStyle/>
          <a:p>
            <a:pPr>
              <a:defRPr sz="3800">
                <a:latin typeface="+mn-lt"/>
                <a:ea typeface="+mn-ea"/>
                <a:cs typeface="+mn-cs"/>
                <a:sym typeface="Arial"/>
              </a:defRPr>
            </a:pPr>
            <a:r>
              <a:rPr>
                <a:solidFill>
                  <a:schemeClr val="accent5">
                    <a:hueOff val="-176146"/>
                    <a:satOff val="3665"/>
                    <a:lumOff val="-13986"/>
                  </a:schemeClr>
                </a:solidFill>
              </a:rPr>
              <a:t>Twice</a:t>
            </a:r>
            <a:r>
              <a:t> Written</a:t>
            </a:r>
          </a:p>
        </p:txBody>
      </p:sp>
      <p:grpSp>
        <p:nvGrpSpPr>
          <p:cNvPr id="112" name="Group 112"/>
          <p:cNvGrpSpPr/>
          <p:nvPr/>
        </p:nvGrpSpPr>
        <p:grpSpPr>
          <a:xfrm>
            <a:off x="624351" y="4737100"/>
            <a:ext cx="10058347" cy="3187700"/>
            <a:chOff x="0" y="0"/>
            <a:chExt cx="10058346" cy="3187700"/>
          </a:xfrm>
        </p:grpSpPr>
        <p:sp>
          <p:nvSpPr>
            <p:cNvPr id="110" name="Shape 110"/>
            <p:cNvSpPr/>
            <p:nvPr/>
          </p:nvSpPr>
          <p:spPr>
            <a:xfrm>
              <a:off x="0" y="0"/>
              <a:ext cx="3249149" cy="3187700"/>
            </a:xfrm>
            <a:prstGeom prst="ellipse">
              <a:avLst/>
            </a:prstGeom>
            <a:solidFill>
              <a:srgbClr val="FF7678"/>
            </a:solidFill>
            <a:ln w="25400" cap="flat">
              <a:solidFill>
                <a:srgbClr val="000000"/>
              </a:solidFill>
              <a:prstDash val="solid"/>
              <a:miter lim="400000"/>
            </a:ln>
            <a:effectLst/>
          </p:spPr>
          <p:txBody>
            <a:bodyPr wrap="square" lIns="38100" tIns="38100" rIns="38100" bIns="38100" numCol="1" anchor="ctr">
              <a:noAutofit/>
            </a:bodyPr>
            <a:lstStyle/>
            <a:p>
              <a:pPr defTabSz="457200">
                <a:lnSpc>
                  <a:spcPts val="3800"/>
                </a:lnSpc>
                <a:tabLst>
                  <a:tab pos="838200" algn="l"/>
                </a:tabLst>
                <a:defRPr sz="3200">
                  <a:effectLst>
                    <a:outerShdw sx="100000" sy="100000" kx="0" ky="0" algn="b" rotWithShape="0" blurRad="38100" dist="12700" dir="5400000">
                      <a:srgbClr val="000000">
                        <a:alpha val="50000"/>
                      </a:srgbClr>
                    </a:outerShdw>
                  </a:effectLst>
                </a:defRPr>
              </a:pPr>
            </a:p>
          </p:txBody>
        </p:sp>
        <p:sp>
          <p:nvSpPr>
            <p:cNvPr id="111" name="Shape 111"/>
            <p:cNvSpPr/>
            <p:nvPr/>
          </p:nvSpPr>
          <p:spPr>
            <a:xfrm>
              <a:off x="400219" y="837017"/>
              <a:ext cx="9658128" cy="187868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l" defTabSz="457200">
                <a:lnSpc>
                  <a:spcPts val="43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 pos="6629400" algn="l"/>
                </a:tabLst>
                <a:defRPr sz="3600">
                  <a:latin typeface="Futura"/>
                  <a:ea typeface="Futura"/>
                  <a:cs typeface="Futura"/>
                  <a:sym typeface="Futura"/>
                </a:defRPr>
              </a:pPr>
              <a:r>
                <a:t>I have written to you, children, because ...</a:t>
              </a:r>
            </a:p>
            <a:p>
              <a:pPr algn="l" defTabSz="457200">
                <a:lnSpc>
                  <a:spcPts val="43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 pos="6629400" algn="l"/>
                </a:tabLst>
                <a:defRPr sz="3600">
                  <a:latin typeface="Futura"/>
                  <a:ea typeface="Futura"/>
                  <a:cs typeface="Futura"/>
                  <a:sym typeface="Futura"/>
                </a:defRPr>
              </a:pPr>
              <a:r>
                <a:t>I have written to you, fathers, because ...</a:t>
              </a:r>
            </a:p>
            <a:p>
              <a:pPr algn="l" defTabSz="457200">
                <a:lnSpc>
                  <a:spcPts val="43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 pos="6629400" algn="l"/>
                </a:tabLst>
                <a:defRPr sz="3600">
                  <a:latin typeface="Futura"/>
                  <a:ea typeface="Futura"/>
                  <a:cs typeface="Futura"/>
                  <a:sym typeface="Futura"/>
                </a:defRPr>
              </a:pPr>
              <a:r>
                <a:t>I have written to you, young men, because ....</a:t>
              </a:r>
            </a:p>
          </p:txBody>
        </p:sp>
      </p:grpSp>
      <p:grpSp>
        <p:nvGrpSpPr>
          <p:cNvPr id="115" name="Group 115"/>
          <p:cNvGrpSpPr/>
          <p:nvPr/>
        </p:nvGrpSpPr>
        <p:grpSpPr>
          <a:xfrm>
            <a:off x="611648" y="2476500"/>
            <a:ext cx="10500852" cy="2997200"/>
            <a:chOff x="0" y="0"/>
            <a:chExt cx="10500851" cy="2997200"/>
          </a:xfrm>
        </p:grpSpPr>
        <p:sp>
          <p:nvSpPr>
            <p:cNvPr id="113" name="Shape 113"/>
            <p:cNvSpPr/>
            <p:nvPr/>
          </p:nvSpPr>
          <p:spPr>
            <a:xfrm>
              <a:off x="0" y="0"/>
              <a:ext cx="3274556" cy="2997200"/>
            </a:xfrm>
            <a:prstGeom prst="ellipse">
              <a:avLst/>
            </a:prstGeom>
            <a:solidFill>
              <a:srgbClr val="FCFC96"/>
            </a:solidFill>
            <a:ln w="25400" cap="flat">
              <a:solidFill>
                <a:srgbClr val="000000"/>
              </a:solidFill>
              <a:prstDash val="solid"/>
              <a:miter lim="400000"/>
            </a:ln>
            <a:effectLst/>
          </p:spPr>
          <p:txBody>
            <a:bodyPr wrap="square" lIns="38100" tIns="38100" rIns="38100" bIns="38100" numCol="1" anchor="ctr">
              <a:noAutofit/>
            </a:bodyPr>
            <a:lstStyle/>
            <a:p>
              <a:pPr defTabSz="457200">
                <a:lnSpc>
                  <a:spcPts val="3800"/>
                </a:lnSpc>
                <a:tabLst>
                  <a:tab pos="838200" algn="l"/>
                </a:tabLst>
                <a:defRPr sz="3200">
                  <a:effectLst>
                    <a:outerShdw sx="100000" sy="100000" kx="0" ky="0" algn="b" rotWithShape="0" blurRad="38100" dist="12700" dir="5400000">
                      <a:srgbClr val="000000">
                        <a:alpha val="50000"/>
                      </a:srgbClr>
                    </a:outerShdw>
                  </a:effectLst>
                </a:defRPr>
              </a:pPr>
            </a:p>
          </p:txBody>
        </p:sp>
        <p:sp>
          <p:nvSpPr>
            <p:cNvPr id="114" name="Shape 114"/>
            <p:cNvSpPr/>
            <p:nvPr/>
          </p:nvSpPr>
          <p:spPr>
            <a:xfrm>
              <a:off x="328151" y="495300"/>
              <a:ext cx="10172701" cy="187868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p>
              <a:pPr algn="l" defTabSz="457200">
                <a:lnSpc>
                  <a:spcPts val="43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 pos="6629400" algn="l"/>
                </a:tabLst>
                <a:defRPr sz="3600">
                  <a:latin typeface="Futura"/>
                  <a:ea typeface="Futura"/>
                  <a:cs typeface="Futura"/>
                  <a:sym typeface="Futura"/>
                </a:defRPr>
              </a:pPr>
              <a:r>
                <a:t>I am writing to you, little children, because....</a:t>
              </a:r>
            </a:p>
            <a:p>
              <a:pPr algn="l" defTabSz="457200">
                <a:lnSpc>
                  <a:spcPts val="43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 pos="6629400" algn="l"/>
                </a:tabLst>
                <a:defRPr sz="3600">
                  <a:latin typeface="Futura"/>
                  <a:ea typeface="Futura"/>
                  <a:cs typeface="Futura"/>
                  <a:sym typeface="Futura"/>
                </a:defRPr>
              </a:pPr>
              <a:r>
                <a:t>I am writing to you, fathers, because.... </a:t>
              </a:r>
            </a:p>
            <a:p>
              <a:pPr algn="l" defTabSz="457200">
                <a:lnSpc>
                  <a:spcPts val="43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 pos="6629400" algn="l"/>
                </a:tabLst>
                <a:defRPr sz="3600">
                  <a:latin typeface="Futura"/>
                  <a:ea typeface="Futura"/>
                  <a:cs typeface="Futura"/>
                  <a:sym typeface="Futura"/>
                </a:defRPr>
              </a:pPr>
              <a:r>
                <a:t>I am writing to you, young men, because....</a:t>
              </a:r>
            </a:p>
          </p:txBody>
        </p:sp>
      </p:grpSp>
      <p:sp>
        <p:nvSpPr>
          <p:cNvPr id="116" name="Shape 116"/>
          <p:cNvSpPr/>
          <p:nvPr/>
        </p:nvSpPr>
        <p:spPr>
          <a:xfrm>
            <a:off x="3664101" y="2273809"/>
            <a:ext cx="2641849"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700">
                <a:solidFill>
                  <a:schemeClr val="accent1">
                    <a:hueOff val="47394"/>
                    <a:satOff val="-25753"/>
                    <a:lumOff val="-7544"/>
                  </a:schemeClr>
                </a:solidFill>
                <a:latin typeface="Abadi MT Condensed Extra Bold"/>
                <a:ea typeface="Abadi MT Condensed Extra Bold"/>
                <a:cs typeface="Abadi MT Condensed Extra Bold"/>
                <a:sym typeface="Abadi MT Condensed Extra Bold"/>
              </a:defRPr>
            </a:lvl1pPr>
          </a:lstStyle>
          <a:p>
            <a:pPr/>
            <a:r>
              <a:t>Present tense</a:t>
            </a:r>
          </a:p>
        </p:txBody>
      </p:sp>
      <p:sp>
        <p:nvSpPr>
          <p:cNvPr id="117" name="Shape 117"/>
          <p:cNvSpPr/>
          <p:nvPr/>
        </p:nvSpPr>
        <p:spPr>
          <a:xfrm>
            <a:off x="3973162" y="7743275"/>
            <a:ext cx="2023728"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700">
                <a:solidFill>
                  <a:schemeClr val="accent1">
                    <a:hueOff val="47394"/>
                    <a:satOff val="-25753"/>
                    <a:lumOff val="-7544"/>
                  </a:schemeClr>
                </a:solidFill>
                <a:latin typeface="Abadi MT Condensed Extra Bold"/>
                <a:ea typeface="Abadi MT Condensed Extra Bold"/>
                <a:cs typeface="Abadi MT Condensed Extra Bold"/>
                <a:sym typeface="Abadi MT Condensed Extra Bold"/>
              </a:defRPr>
            </a:lvl1pPr>
          </a:lstStyle>
          <a:p>
            <a:pPr/>
            <a:r>
              <a:t>Past tense</a:t>
            </a:r>
          </a:p>
        </p:txBody>
      </p:sp>
    </p:spTree>
  </p:cSld>
  <p:clrMapOvr>
    <a:masterClrMapping/>
  </p:clrMapOvr>
  <mc:AlternateContent xmlns:mc="http://schemas.openxmlformats.org/markup-compatibility/2006">
    <mc:Choice xmlns:p14="http://schemas.microsoft.com/office/powerpoint/2010/main" Requires="p14">
      <p:transition spd="slow" advClick="1" p14:dur="30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7" grpId="1" fill="hold">
                                  <p:stCondLst>
                                    <p:cond delay="0"/>
                                  </p:stCondLst>
                                  <p:iterate type="el" backwards="0">
                                    <p:tmAbs val="0"/>
                                  </p:iterate>
                                  <p:childTnLst>
                                    <p:set>
                                      <p:cBhvr>
                                        <p:cTn id="6" fill="hold"/>
                                        <p:tgtEl>
                                          <p:spTgt spid="115"/>
                                        </p:tgtEl>
                                        <p:attrNameLst>
                                          <p:attrName>style.visibility</p:attrName>
                                        </p:attrNameLst>
                                      </p:cBhvr>
                                      <p:to>
                                        <p:strVal val="visible"/>
                                      </p:to>
                                    </p:set>
                                    <p:anim calcmode="lin" valueType="num">
                                      <p:cBhvr>
                                        <p:cTn id="7" dur="3250" fill="hold"/>
                                        <p:tgtEl>
                                          <p:spTgt spid="115"/>
                                        </p:tgtEl>
                                        <p:attrNameLst>
                                          <p:attrName>ppt_x</p:attrName>
                                        </p:attrNameLst>
                                      </p:cBhvr>
                                      <p:tavLst>
                                        <p:tav tm="0">
                                          <p:val>
                                            <p:strVal val="#ppt_x"/>
                                          </p:val>
                                        </p:tav>
                                        <p:tav tm="100000">
                                          <p:val>
                                            <p:strVal val="#ppt_x"/>
                                          </p:val>
                                        </p:tav>
                                      </p:tavLst>
                                    </p:anim>
                                    <p:anim calcmode="lin" valueType="num">
                                      <p:cBhvr>
                                        <p:cTn id="8" dur="3250" fill="hold"/>
                                        <p:tgtEl>
                                          <p:spTgt spid="115"/>
                                        </p:tgtEl>
                                        <p:attrNameLst>
                                          <p:attrName>ppt_y</p:attrName>
                                        </p:attrNameLst>
                                      </p:cBhvr>
                                      <p:tavLst>
                                        <p:tav tm="0">
                                          <p:val>
                                            <p:strVal val="0-#ppt_h/2"/>
                                          </p:val>
                                        </p:tav>
                                        <p:tav tm="100000">
                                          <p:val>
                                            <p:strVal val="#ppt_y"/>
                                          </p:val>
                                        </p:tav>
                                      </p:tavLst>
                                    </p:anim>
                                  </p:childTnLst>
                                </p:cTn>
                              </p:par>
                            </p:childTnLst>
                          </p:cTn>
                        </p:par>
                        <p:par>
                          <p:cTn id="9" fill="hold">
                            <p:stCondLst>
                              <p:cond delay="3250"/>
                            </p:stCondLst>
                            <p:childTnLst>
                              <p:par>
                                <p:cTn id="10" presetClass="entr" nodeType="afterEffect" presetSubtype="4" presetID="7" grpId="2" fill="hold">
                                  <p:stCondLst>
                                    <p:cond delay="100"/>
                                  </p:stCondLst>
                                  <p:iterate type="el" backwards="0">
                                    <p:tmAbs val="0"/>
                                  </p:iterate>
                                  <p:childTnLst>
                                    <p:set>
                                      <p:cBhvr>
                                        <p:cTn id="11" fill="hold"/>
                                        <p:tgtEl>
                                          <p:spTgt spid="112"/>
                                        </p:tgtEl>
                                        <p:attrNameLst>
                                          <p:attrName>style.visibility</p:attrName>
                                        </p:attrNameLst>
                                      </p:cBhvr>
                                      <p:to>
                                        <p:strVal val="visible"/>
                                      </p:to>
                                    </p:set>
                                    <p:anim calcmode="lin" valueType="num">
                                      <p:cBhvr>
                                        <p:cTn id="12" dur="3250" fill="hold"/>
                                        <p:tgtEl>
                                          <p:spTgt spid="112"/>
                                        </p:tgtEl>
                                        <p:attrNameLst>
                                          <p:attrName>ppt_x</p:attrName>
                                        </p:attrNameLst>
                                      </p:cBhvr>
                                      <p:tavLst>
                                        <p:tav tm="0">
                                          <p:val>
                                            <p:strVal val="#ppt_x"/>
                                          </p:val>
                                        </p:tav>
                                        <p:tav tm="100000">
                                          <p:val>
                                            <p:strVal val="#ppt_x"/>
                                          </p:val>
                                        </p:tav>
                                      </p:tavLst>
                                    </p:anim>
                                    <p:anim calcmode="lin" valueType="num">
                                      <p:cBhvr>
                                        <p:cTn id="13" dur="3250" fill="hold"/>
                                        <p:tgtEl>
                                          <p:spTgt spid="1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8" presetID="2" grpId="3" fill="hold">
                                  <p:stCondLst>
                                    <p:cond delay="0"/>
                                  </p:stCondLst>
                                  <p:iterate type="el" backwards="0">
                                    <p:tmAbs val="0"/>
                                  </p:iterate>
                                  <p:childTnLst>
                                    <p:set>
                                      <p:cBhvr>
                                        <p:cTn id="17" fill="hold"/>
                                        <p:tgtEl>
                                          <p:spTgt spid="116"/>
                                        </p:tgtEl>
                                        <p:attrNameLst>
                                          <p:attrName>style.visibility</p:attrName>
                                        </p:attrNameLst>
                                      </p:cBhvr>
                                      <p:to>
                                        <p:strVal val="visible"/>
                                      </p:to>
                                    </p:set>
                                    <p:anim calcmode="lin" valueType="num">
                                      <p:cBhvr>
                                        <p:cTn id="18" dur="1000" fill="hold"/>
                                        <p:tgtEl>
                                          <p:spTgt spid="116"/>
                                        </p:tgtEl>
                                        <p:attrNameLst>
                                          <p:attrName>ppt_x</p:attrName>
                                        </p:attrNameLst>
                                      </p:cBhvr>
                                      <p:tavLst>
                                        <p:tav tm="0">
                                          <p:val>
                                            <p:strVal val="0-#ppt_w/2"/>
                                          </p:val>
                                        </p:tav>
                                        <p:tav tm="100000">
                                          <p:val>
                                            <p:strVal val="#ppt_x"/>
                                          </p:val>
                                        </p:tav>
                                      </p:tavLst>
                                    </p:anim>
                                    <p:anim calcmode="lin" valueType="num">
                                      <p:cBhvr>
                                        <p:cTn id="19" dur="1000" fill="hold"/>
                                        <p:tgtEl>
                                          <p:spTgt spid="116"/>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Class="entr" nodeType="afterEffect" presetSubtype="8" presetID="2" grpId="4" fill="hold">
                                  <p:stCondLst>
                                    <p:cond delay="0"/>
                                  </p:stCondLst>
                                  <p:iterate type="el" backwards="0">
                                    <p:tmAbs val="0"/>
                                  </p:iterate>
                                  <p:childTnLst>
                                    <p:set>
                                      <p:cBhvr>
                                        <p:cTn id="22" fill="hold"/>
                                        <p:tgtEl>
                                          <p:spTgt spid="117"/>
                                        </p:tgtEl>
                                        <p:attrNameLst>
                                          <p:attrName>style.visibility</p:attrName>
                                        </p:attrNameLst>
                                      </p:cBhvr>
                                      <p:to>
                                        <p:strVal val="visible"/>
                                      </p:to>
                                    </p:set>
                                    <p:anim calcmode="lin" valueType="num">
                                      <p:cBhvr>
                                        <p:cTn id="23" dur="1000" fill="hold"/>
                                        <p:tgtEl>
                                          <p:spTgt spid="117"/>
                                        </p:tgtEl>
                                        <p:attrNameLst>
                                          <p:attrName>ppt_x</p:attrName>
                                        </p:attrNameLst>
                                      </p:cBhvr>
                                      <p:tavLst>
                                        <p:tav tm="0">
                                          <p:val>
                                            <p:strVal val="0-#ppt_w/2"/>
                                          </p:val>
                                        </p:tav>
                                        <p:tav tm="100000">
                                          <p:val>
                                            <p:strVal val="#ppt_x"/>
                                          </p:val>
                                        </p:tav>
                                      </p:tavLst>
                                    </p:anim>
                                    <p:anim calcmode="lin" valueType="num">
                                      <p:cBhvr>
                                        <p:cTn id="24" dur="1000" fill="hold"/>
                                        <p:tgtEl>
                                          <p:spTgt spid="1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7" grpId="4"/>
      <p:bldP build="whole" bldLvl="1" animBg="1" rev="0" advAuto="0" spid="112" grpId="2"/>
      <p:bldP build="whole" bldLvl="1" animBg="1" rev="0" advAuto="0" spid="115" grpId="1"/>
      <p:bldP build="whole" bldLvl="1" animBg="1" rev="0" advAuto="0" spid="116" grpId="3"/>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1" name="Shape 121"/>
          <p:cNvSpPr/>
          <p:nvPr>
            <p:ph type="title"/>
          </p:nvPr>
        </p:nvSpPr>
        <p:spPr>
          <a:prstGeom prst="rect">
            <a:avLst/>
          </a:prstGeom>
        </p:spPr>
        <p:txBody>
          <a:bodyPr/>
          <a:lstStyle/>
          <a:p>
            <a:pPr/>
            <a:r>
              <a:t>Tracing Christian Growth</a:t>
            </a:r>
          </a:p>
        </p:txBody>
      </p:sp>
      <p:sp>
        <p:nvSpPr>
          <p:cNvPr id="122" name="Shape 122"/>
          <p:cNvSpPr/>
          <p:nvPr/>
        </p:nvSpPr>
        <p:spPr>
          <a:xfrm>
            <a:off x="9692778" y="1308100"/>
            <a:ext cx="2912270" cy="5334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3200">
                <a:solidFill>
                  <a:srgbClr val="691465"/>
                </a:solidFill>
                <a:latin typeface="+mn-lt"/>
                <a:ea typeface="+mn-ea"/>
                <a:cs typeface="+mn-cs"/>
                <a:sym typeface="Arial"/>
              </a:defRPr>
            </a:lvl1pPr>
          </a:lstStyle>
          <a:p>
            <a:pPr/>
            <a:r>
              <a:t>1 John 2:12-14</a:t>
            </a:r>
          </a:p>
        </p:txBody>
      </p:sp>
      <p:sp>
        <p:nvSpPr>
          <p:cNvPr id="123" name="Shape 123"/>
          <p:cNvSpPr/>
          <p:nvPr/>
        </p:nvSpPr>
        <p:spPr>
          <a:xfrm>
            <a:off x="736600" y="3314700"/>
            <a:ext cx="3441700" cy="3454400"/>
          </a:xfrm>
          <a:prstGeom prst="ellipse">
            <a:avLst/>
          </a:prstGeom>
          <a:gradFill>
            <a:gsLst>
              <a:gs pos="0">
                <a:srgbClr val="FFFFFF"/>
              </a:gs>
              <a:gs pos="100000">
                <a:srgbClr val="72A0FF"/>
              </a:gs>
            </a:gsLst>
            <a:lin ang="1379999"/>
          </a:gradFill>
          <a:ln w="25400">
            <a:solidFill>
              <a:srgbClr val="000000"/>
            </a:solidFill>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lIns="38100" tIns="38100" rIns="38100" bIns="38100" anchor="ct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000">
                <a:latin typeface="Didot"/>
                <a:ea typeface="Didot"/>
                <a:cs typeface="Didot"/>
                <a:sym typeface="Didot"/>
              </a:defRPr>
            </a:pPr>
            <a:r>
              <a:t>New </a:t>
            </a:r>
            <a:br/>
            <a:r>
              <a:t>Christians</a:t>
            </a:r>
          </a:p>
        </p:txBody>
      </p:sp>
      <p:grpSp>
        <p:nvGrpSpPr>
          <p:cNvPr id="126" name="Group 126"/>
          <p:cNvGrpSpPr/>
          <p:nvPr/>
        </p:nvGrpSpPr>
        <p:grpSpPr>
          <a:xfrm>
            <a:off x="774693" y="2575610"/>
            <a:ext cx="3374239" cy="523317"/>
            <a:chOff x="0" y="0"/>
            <a:chExt cx="3374237" cy="523316"/>
          </a:xfrm>
        </p:grpSpPr>
        <p:sp>
          <p:nvSpPr>
            <p:cNvPr id="124" name="Shape 124"/>
            <p:cNvSpPr/>
            <p:nvPr/>
          </p:nvSpPr>
          <p:spPr>
            <a:xfrm>
              <a:off x="101606" y="523189"/>
              <a:ext cx="3175229" cy="128"/>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lgn="l" defTabSz="457200">
                <a:defRPr sz="1200">
                  <a:latin typeface="+mj-lt"/>
                  <a:ea typeface="+mj-ea"/>
                  <a:cs typeface="+mj-cs"/>
                  <a:sym typeface="Helvetica"/>
                </a:defRPr>
              </a:pPr>
            </a:p>
          </p:txBody>
        </p:sp>
        <p:sp>
          <p:nvSpPr>
            <p:cNvPr id="125" name="Shape 125"/>
            <p:cNvSpPr/>
            <p:nvPr/>
          </p:nvSpPr>
          <p:spPr>
            <a:xfrm>
              <a:off x="0" y="-1"/>
              <a:ext cx="3374238" cy="4875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latin typeface="Copperplate"/>
                  <a:ea typeface="Copperplate"/>
                  <a:cs typeface="Copperplate"/>
                  <a:sym typeface="Copperplate"/>
                </a:defRPr>
              </a:lvl1pPr>
            </a:lstStyle>
            <a:p>
              <a:pPr/>
              <a:r>
                <a:t>Little Children</a:t>
              </a:r>
            </a:p>
          </p:txBody>
        </p:sp>
      </p:grpSp>
      <p:sp>
        <p:nvSpPr>
          <p:cNvPr id="127" name="Shape 127"/>
          <p:cNvSpPr/>
          <p:nvPr/>
        </p:nvSpPr>
        <p:spPr>
          <a:xfrm>
            <a:off x="4775200" y="3416300"/>
            <a:ext cx="3441700" cy="3454400"/>
          </a:xfrm>
          <a:prstGeom prst="ellipse">
            <a:avLst/>
          </a:prstGeom>
          <a:gradFill>
            <a:gsLst>
              <a:gs pos="0">
                <a:srgbClr val="FFFFFF"/>
              </a:gs>
              <a:gs pos="100000">
                <a:srgbClr val="72A0FF"/>
              </a:gs>
            </a:gsLst>
            <a:lin ang="1379999"/>
          </a:gradFill>
          <a:ln w="25400">
            <a:solidFill>
              <a:srgbClr val="000000"/>
            </a:solidFill>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lIns="38100" tIns="38100" rIns="38100" bIns="38100" anchor="ct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000">
                <a:latin typeface="Didot"/>
                <a:ea typeface="Didot"/>
                <a:cs typeface="Didot"/>
                <a:sym typeface="Didot"/>
              </a:defRPr>
            </a:pPr>
            <a:r>
              <a:t>Spiritually </a:t>
            </a:r>
            <a:br/>
            <a:r>
              <a:t>young </a:t>
            </a:r>
            <a:br/>
            <a:r>
              <a:t>believers</a:t>
            </a:r>
          </a:p>
        </p:txBody>
      </p:sp>
      <p:grpSp>
        <p:nvGrpSpPr>
          <p:cNvPr id="130" name="Group 130"/>
          <p:cNvGrpSpPr/>
          <p:nvPr/>
        </p:nvGrpSpPr>
        <p:grpSpPr>
          <a:xfrm>
            <a:off x="4914900" y="2575610"/>
            <a:ext cx="3175229" cy="523317"/>
            <a:chOff x="0" y="0"/>
            <a:chExt cx="3175228" cy="523316"/>
          </a:xfrm>
        </p:grpSpPr>
        <p:sp>
          <p:nvSpPr>
            <p:cNvPr id="128" name="Shape 128"/>
            <p:cNvSpPr/>
            <p:nvPr/>
          </p:nvSpPr>
          <p:spPr>
            <a:xfrm>
              <a:off x="0" y="523189"/>
              <a:ext cx="3175229" cy="128"/>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lgn="l" defTabSz="457200">
                <a:defRPr sz="1200">
                  <a:latin typeface="+mj-lt"/>
                  <a:ea typeface="+mj-ea"/>
                  <a:cs typeface="+mj-cs"/>
                  <a:sym typeface="Helvetica"/>
                </a:defRPr>
              </a:pPr>
            </a:p>
          </p:txBody>
        </p:sp>
        <p:sp>
          <p:nvSpPr>
            <p:cNvPr id="129" name="Shape 129"/>
            <p:cNvSpPr/>
            <p:nvPr/>
          </p:nvSpPr>
          <p:spPr>
            <a:xfrm>
              <a:off x="563980" y="-1"/>
              <a:ext cx="2290370" cy="4875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latin typeface="Copperplate"/>
                  <a:ea typeface="Copperplate"/>
                  <a:cs typeface="Copperplate"/>
                  <a:sym typeface="Copperplate"/>
                </a:defRPr>
              </a:lvl1pPr>
            </a:lstStyle>
            <a:p>
              <a:pPr/>
              <a:r>
                <a:t>Young men</a:t>
              </a:r>
            </a:p>
          </p:txBody>
        </p:sp>
      </p:grpSp>
      <p:sp>
        <p:nvSpPr>
          <p:cNvPr id="131" name="Shape 131"/>
          <p:cNvSpPr/>
          <p:nvPr/>
        </p:nvSpPr>
        <p:spPr>
          <a:xfrm>
            <a:off x="8864600" y="3314700"/>
            <a:ext cx="3441700" cy="3454400"/>
          </a:xfrm>
          <a:prstGeom prst="ellipse">
            <a:avLst/>
          </a:prstGeom>
          <a:gradFill>
            <a:gsLst>
              <a:gs pos="0">
                <a:srgbClr val="FFFFFF"/>
              </a:gs>
              <a:gs pos="100000">
                <a:srgbClr val="72A0FF"/>
              </a:gs>
            </a:gsLst>
            <a:lin ang="1379999"/>
          </a:gradFill>
          <a:ln w="25400">
            <a:solidFill>
              <a:srgbClr val="000000"/>
            </a:solidFill>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lIns="38100" tIns="38100" rIns="38100" bIns="38100" anchor="ctr"/>
          <a:lstStyle>
            <a:lvl1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000">
                <a:latin typeface="Didot"/>
                <a:ea typeface="Didot"/>
                <a:cs typeface="Didot"/>
                <a:sym typeface="Didot"/>
              </a:defRPr>
            </a:lvl1pPr>
          </a:lstStyle>
          <a:p>
            <a:pPr/>
            <a:r>
              <a:t>Maturing Christians</a:t>
            </a:r>
          </a:p>
        </p:txBody>
      </p:sp>
      <p:grpSp>
        <p:nvGrpSpPr>
          <p:cNvPr id="134" name="Group 134"/>
          <p:cNvGrpSpPr/>
          <p:nvPr/>
        </p:nvGrpSpPr>
        <p:grpSpPr>
          <a:xfrm>
            <a:off x="9004300" y="2575610"/>
            <a:ext cx="3175229" cy="523317"/>
            <a:chOff x="0" y="0"/>
            <a:chExt cx="3175228" cy="523316"/>
          </a:xfrm>
        </p:grpSpPr>
        <p:sp>
          <p:nvSpPr>
            <p:cNvPr id="132" name="Shape 132"/>
            <p:cNvSpPr/>
            <p:nvPr/>
          </p:nvSpPr>
          <p:spPr>
            <a:xfrm>
              <a:off x="0" y="523189"/>
              <a:ext cx="3175229" cy="128"/>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lgn="l" defTabSz="457200">
                <a:defRPr sz="1200">
                  <a:latin typeface="+mj-lt"/>
                  <a:ea typeface="+mj-ea"/>
                  <a:cs typeface="+mj-cs"/>
                  <a:sym typeface="Helvetica"/>
                </a:defRPr>
              </a:pPr>
            </a:p>
          </p:txBody>
        </p:sp>
        <p:sp>
          <p:nvSpPr>
            <p:cNvPr id="133" name="Shape 133"/>
            <p:cNvSpPr/>
            <p:nvPr/>
          </p:nvSpPr>
          <p:spPr>
            <a:xfrm>
              <a:off x="710474" y="-1"/>
              <a:ext cx="1737666" cy="4875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latin typeface="Copperplate"/>
                  <a:ea typeface="Copperplate"/>
                  <a:cs typeface="Copperplate"/>
                  <a:sym typeface="Copperplate"/>
                </a:defRPr>
              </a:lvl1pPr>
            </a:lstStyle>
            <a:p>
              <a:pPr/>
              <a:r>
                <a:t>Fathers</a:t>
              </a:r>
            </a:p>
          </p:txBody>
        </p:sp>
      </p:grpSp>
      <p:sp>
        <p:nvSpPr>
          <p:cNvPr id="135" name="Shape 135"/>
          <p:cNvSpPr/>
          <p:nvPr/>
        </p:nvSpPr>
        <p:spPr>
          <a:xfrm>
            <a:off x="863600" y="8030802"/>
            <a:ext cx="11595100" cy="1299296"/>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marL="323305" indent="-323305" algn="l" defTabSz="457200">
              <a:spcBef>
                <a:spcPts val="1200"/>
              </a:spcBef>
              <a:buSzPct val="76000"/>
              <a:buFont typeface="Zapf Dingbats"/>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3500">
                <a:latin typeface="Didot"/>
                <a:ea typeface="Didot"/>
                <a:cs typeface="Didot"/>
                <a:sym typeface="Didot"/>
              </a:defRPr>
            </a:pPr>
            <a:r>
              <a:rPr b="0" sz="3300"/>
              <a:t>The familiar is used to describe the spiritually unfamiliar. </a:t>
            </a:r>
            <a:endParaRPr b="0" sz="3300"/>
          </a:p>
          <a:p>
            <a:pPr marL="323305" indent="-323305" algn="l" defTabSz="457200">
              <a:spcBef>
                <a:spcPts val="1200"/>
              </a:spcBef>
              <a:buSzPct val="76000"/>
              <a:buFont typeface="Zapf Dingbats"/>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3500">
                <a:latin typeface="Didot"/>
                <a:ea typeface="Didot"/>
                <a:cs typeface="Didot"/>
                <a:sym typeface="Didot"/>
              </a:defRPr>
            </a:pPr>
            <a:r>
              <a:rPr b="0" sz="3300"/>
              <a:t>Spiritual growth </a:t>
            </a:r>
            <a:r>
              <a:rPr sz="3300">
                <a:solidFill>
                  <a:schemeClr val="accent5">
                    <a:hueOff val="-176146"/>
                    <a:satOff val="3665"/>
                    <a:lumOff val="-13986"/>
                  </a:schemeClr>
                </a:solidFill>
              </a:rPr>
              <a:t>parallels</a:t>
            </a:r>
            <a:r>
              <a:rPr b="0" sz="3300"/>
              <a:t> the physical growth in a family.</a:t>
            </a:r>
          </a:p>
        </p:txBody>
      </p:sp>
      <p:sp>
        <p:nvSpPr>
          <p:cNvPr id="136" name="Shape 136"/>
          <p:cNvSpPr/>
          <p:nvPr/>
        </p:nvSpPr>
        <p:spPr>
          <a:xfrm>
            <a:off x="2090230" y="7124700"/>
            <a:ext cx="8813801" cy="9906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1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3800" u="sng">
                <a:latin typeface="Didot"/>
                <a:ea typeface="Didot"/>
                <a:cs typeface="Didot"/>
                <a:sym typeface="Didot"/>
              </a:defRPr>
            </a:lvl1pPr>
          </a:lstStyle>
          <a:p>
            <a:pPr/>
            <a:r>
              <a:t>The Growth Analogy: </a:t>
            </a:r>
          </a:p>
        </p:txBody>
      </p:sp>
    </p:spTree>
  </p:cSld>
  <p:clrMapOvr>
    <a:masterClrMapping/>
  </p:clrMapOvr>
  <mc:AlternateContent xmlns:mc="http://schemas.openxmlformats.org/markup-compatibility/2006">
    <mc:Choice xmlns:p14="http://schemas.microsoft.com/office/powerpoint/2010/main" Requires="p14">
      <p:transition spd="slow" advClick="1" p14:dur="30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23" grpId="1" fill="hold">
                                  <p:stCondLst>
                                    <p:cond delay="0"/>
                                  </p:stCondLst>
                                  <p:iterate type="el" backwards="0">
                                    <p:tmAbs val="0"/>
                                  </p:iterate>
                                  <p:childTnLst>
                                    <p:set>
                                      <p:cBhvr>
                                        <p:cTn id="6" fill="hold"/>
                                        <p:tgtEl>
                                          <p:spTgt spid="126"/>
                                        </p:tgtEl>
                                        <p:attrNameLst>
                                          <p:attrName>style.visibility</p:attrName>
                                        </p:attrNameLst>
                                      </p:cBhvr>
                                      <p:to>
                                        <p:strVal val="visible"/>
                                      </p:to>
                                    </p:set>
                                    <p:anim calcmode="lin" valueType="num">
                                      <p:cBhvr>
                                        <p:cTn id="7" dur="1000" fill="hold"/>
                                        <p:tgtEl>
                                          <p:spTgt spid="126"/>
                                        </p:tgtEl>
                                        <p:attrNameLst>
                                          <p:attrName>ppt_w</p:attrName>
                                        </p:attrNameLst>
                                      </p:cBhvr>
                                      <p:tavLst>
                                        <p:tav tm="0">
                                          <p:val>
                                            <p:fltVal val="0"/>
                                          </p:val>
                                        </p:tav>
                                        <p:tav tm="100000">
                                          <p:val>
                                            <p:strVal val="#ppt_w"/>
                                          </p:val>
                                        </p:tav>
                                      </p:tavLst>
                                    </p:anim>
                                    <p:anim calcmode="lin" valueType="num">
                                      <p:cBhvr>
                                        <p:cTn id="8" dur="1000" fill="hold"/>
                                        <p:tgtEl>
                                          <p:spTgt spid="126"/>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Class="entr" nodeType="afterEffect" presetSubtype="16" presetID="23" grpId="2" fill="hold">
                                  <p:stCondLst>
                                    <p:cond delay="0"/>
                                  </p:stCondLst>
                                  <p:iterate type="el" backwards="0">
                                    <p:tmAbs val="0"/>
                                  </p:iterate>
                                  <p:childTnLst>
                                    <p:set>
                                      <p:cBhvr>
                                        <p:cTn id="11" fill="hold"/>
                                        <p:tgtEl>
                                          <p:spTgt spid="130"/>
                                        </p:tgtEl>
                                        <p:attrNameLst>
                                          <p:attrName>style.visibility</p:attrName>
                                        </p:attrNameLst>
                                      </p:cBhvr>
                                      <p:to>
                                        <p:strVal val="visible"/>
                                      </p:to>
                                    </p:set>
                                    <p:anim calcmode="lin" valueType="num">
                                      <p:cBhvr>
                                        <p:cTn id="12" dur="1000" fill="hold"/>
                                        <p:tgtEl>
                                          <p:spTgt spid="130"/>
                                        </p:tgtEl>
                                        <p:attrNameLst>
                                          <p:attrName>ppt_w</p:attrName>
                                        </p:attrNameLst>
                                      </p:cBhvr>
                                      <p:tavLst>
                                        <p:tav tm="0">
                                          <p:val>
                                            <p:fltVal val="0"/>
                                          </p:val>
                                        </p:tav>
                                        <p:tav tm="100000">
                                          <p:val>
                                            <p:strVal val="#ppt_w"/>
                                          </p:val>
                                        </p:tav>
                                      </p:tavLst>
                                    </p:anim>
                                    <p:anim calcmode="lin" valueType="num">
                                      <p:cBhvr>
                                        <p:cTn id="13" dur="1000" fill="hold"/>
                                        <p:tgtEl>
                                          <p:spTgt spid="130"/>
                                        </p:tgtEl>
                                        <p:attrNameLst>
                                          <p:attrName>ppt_h</p:attrName>
                                        </p:attrNameLst>
                                      </p:cBhvr>
                                      <p:tavLst>
                                        <p:tav tm="0">
                                          <p:val>
                                            <p:fltVal val="0"/>
                                          </p:val>
                                        </p:tav>
                                        <p:tav tm="100000">
                                          <p:val>
                                            <p:strVal val="#ppt_h"/>
                                          </p:val>
                                        </p:tav>
                                      </p:tavLst>
                                    </p:anim>
                                  </p:childTnLst>
                                </p:cTn>
                              </p:par>
                            </p:childTnLst>
                          </p:cTn>
                        </p:par>
                        <p:par>
                          <p:cTn id="14" fill="hold">
                            <p:stCondLst>
                              <p:cond delay="2000"/>
                            </p:stCondLst>
                            <p:childTnLst>
                              <p:par>
                                <p:cTn id="15" presetClass="entr" nodeType="afterEffect" presetSubtype="16" presetID="23" grpId="3" fill="hold">
                                  <p:stCondLst>
                                    <p:cond delay="0"/>
                                  </p:stCondLst>
                                  <p:iterate type="el" backwards="0">
                                    <p:tmAbs val="0"/>
                                  </p:iterate>
                                  <p:childTnLst>
                                    <p:set>
                                      <p:cBhvr>
                                        <p:cTn id="16" fill="hold"/>
                                        <p:tgtEl>
                                          <p:spTgt spid="134"/>
                                        </p:tgtEl>
                                        <p:attrNameLst>
                                          <p:attrName>style.visibility</p:attrName>
                                        </p:attrNameLst>
                                      </p:cBhvr>
                                      <p:to>
                                        <p:strVal val="visible"/>
                                      </p:to>
                                    </p:set>
                                    <p:anim calcmode="lin" valueType="num">
                                      <p:cBhvr>
                                        <p:cTn id="17" dur="1000" fill="hold"/>
                                        <p:tgtEl>
                                          <p:spTgt spid="134"/>
                                        </p:tgtEl>
                                        <p:attrNameLst>
                                          <p:attrName>ppt_w</p:attrName>
                                        </p:attrNameLst>
                                      </p:cBhvr>
                                      <p:tavLst>
                                        <p:tav tm="0">
                                          <p:val>
                                            <p:fltVal val="0"/>
                                          </p:val>
                                        </p:tav>
                                        <p:tav tm="100000">
                                          <p:val>
                                            <p:strVal val="#ppt_w"/>
                                          </p:val>
                                        </p:tav>
                                      </p:tavLst>
                                    </p:anim>
                                    <p:anim calcmode="lin" valueType="num">
                                      <p:cBhvr>
                                        <p:cTn id="18" dur="1000" fill="hold"/>
                                        <p:tgtEl>
                                          <p:spTgt spid="134"/>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 grpId="4" fill="hold">
                                  <p:stCondLst>
                                    <p:cond delay="0"/>
                                  </p:stCondLst>
                                  <p:iterate type="lt" backwards="0">
                                    <p:tmAbs val="0"/>
                                  </p:iterate>
                                  <p:childTnLst>
                                    <p:set>
                                      <p:cBhvr>
                                        <p:cTn id="22" fill="hold"/>
                                        <p:tgtEl>
                                          <p:spTgt spid="123"/>
                                        </p:tgtEl>
                                        <p:attrNameLst>
                                          <p:attrName>style.visibility</p:attrName>
                                        </p:attrNameLst>
                                      </p:cBhvr>
                                      <p:to>
                                        <p:strVal val="visible"/>
                                      </p:to>
                                    </p:set>
                                    <p:anim calcmode="lin" valueType="num">
                                      <p:cBhvr>
                                        <p:cTn id="23" dur="1000" fill="hold"/>
                                        <p:tgtEl>
                                          <p:spTgt spid="123"/>
                                        </p:tgtEl>
                                        <p:attrNameLst>
                                          <p:attrName>ppt_x</p:attrName>
                                        </p:attrNameLst>
                                      </p:cBhvr>
                                      <p:tavLst>
                                        <p:tav tm="0">
                                          <p:val>
                                            <p:strVal val="0-#ppt_w/2"/>
                                          </p:val>
                                        </p:tav>
                                        <p:tav tm="100000">
                                          <p:val>
                                            <p:strVal val="#ppt_x"/>
                                          </p:val>
                                        </p:tav>
                                      </p:tavLst>
                                    </p:anim>
                                    <p:anim calcmode="lin" valueType="num">
                                      <p:cBhvr>
                                        <p:cTn id="24" dur="1000" fill="hold"/>
                                        <p:tgtEl>
                                          <p:spTgt spid="123"/>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Class="entr" nodeType="afterEffect" presetSubtype="8" presetID="2" grpId="5" fill="hold">
                                  <p:stCondLst>
                                    <p:cond delay="0"/>
                                  </p:stCondLst>
                                  <p:iterate type="lt" backwards="0">
                                    <p:tmAbs val="0"/>
                                  </p:iterate>
                                  <p:childTnLst>
                                    <p:set>
                                      <p:cBhvr>
                                        <p:cTn id="27" fill="hold"/>
                                        <p:tgtEl>
                                          <p:spTgt spid="127"/>
                                        </p:tgtEl>
                                        <p:attrNameLst>
                                          <p:attrName>style.visibility</p:attrName>
                                        </p:attrNameLst>
                                      </p:cBhvr>
                                      <p:to>
                                        <p:strVal val="visible"/>
                                      </p:to>
                                    </p:set>
                                    <p:anim calcmode="lin" valueType="num">
                                      <p:cBhvr>
                                        <p:cTn id="28" dur="1000" fill="hold"/>
                                        <p:tgtEl>
                                          <p:spTgt spid="127"/>
                                        </p:tgtEl>
                                        <p:attrNameLst>
                                          <p:attrName>ppt_x</p:attrName>
                                        </p:attrNameLst>
                                      </p:cBhvr>
                                      <p:tavLst>
                                        <p:tav tm="0">
                                          <p:val>
                                            <p:strVal val="0-#ppt_w/2"/>
                                          </p:val>
                                        </p:tav>
                                        <p:tav tm="100000">
                                          <p:val>
                                            <p:strVal val="#ppt_x"/>
                                          </p:val>
                                        </p:tav>
                                      </p:tavLst>
                                    </p:anim>
                                    <p:anim calcmode="lin" valueType="num">
                                      <p:cBhvr>
                                        <p:cTn id="29" dur="1000" fill="hold"/>
                                        <p:tgtEl>
                                          <p:spTgt spid="12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Class="entr" nodeType="afterEffect" presetSubtype="8" presetID="2" grpId="6" fill="hold">
                                  <p:stCondLst>
                                    <p:cond delay="0"/>
                                  </p:stCondLst>
                                  <p:iterate type="lt" backwards="0">
                                    <p:tmAbs val="0"/>
                                  </p:iterate>
                                  <p:childTnLst>
                                    <p:set>
                                      <p:cBhvr>
                                        <p:cTn id="32" fill="hold"/>
                                        <p:tgtEl>
                                          <p:spTgt spid="131"/>
                                        </p:tgtEl>
                                        <p:attrNameLst>
                                          <p:attrName>style.visibility</p:attrName>
                                        </p:attrNameLst>
                                      </p:cBhvr>
                                      <p:to>
                                        <p:strVal val="visible"/>
                                      </p:to>
                                    </p:set>
                                    <p:anim calcmode="lin" valueType="num">
                                      <p:cBhvr>
                                        <p:cTn id="33" dur="1000" fill="hold"/>
                                        <p:tgtEl>
                                          <p:spTgt spid="131"/>
                                        </p:tgtEl>
                                        <p:attrNameLst>
                                          <p:attrName>ppt_x</p:attrName>
                                        </p:attrNameLst>
                                      </p:cBhvr>
                                      <p:tavLst>
                                        <p:tav tm="0">
                                          <p:val>
                                            <p:strVal val="0-#ppt_w/2"/>
                                          </p:val>
                                        </p:tav>
                                        <p:tav tm="100000">
                                          <p:val>
                                            <p:strVal val="#ppt_x"/>
                                          </p:val>
                                        </p:tav>
                                      </p:tavLst>
                                    </p:anim>
                                    <p:anim calcmode="lin" valueType="num">
                                      <p:cBhvr>
                                        <p:cTn id="34" dur="1000" fill="hold"/>
                                        <p:tgtEl>
                                          <p:spTgt spid="131"/>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10" presetID="19" grpId="7" fill="hold">
                                  <p:stCondLst>
                                    <p:cond delay="0"/>
                                  </p:stCondLst>
                                  <p:iterate type="el" backwards="0">
                                    <p:tmAbs val="0"/>
                                  </p:iterate>
                                  <p:childTnLst>
                                    <p:set>
                                      <p:cBhvr>
                                        <p:cTn id="38" fill="hold"/>
                                        <p:tgtEl>
                                          <p:spTgt spid="136"/>
                                        </p:tgtEl>
                                        <p:attrNameLst>
                                          <p:attrName>style.visibility</p:attrName>
                                        </p:attrNameLst>
                                      </p:cBhvr>
                                      <p:to>
                                        <p:strVal val="visible"/>
                                      </p:to>
                                    </p:set>
                                    <p:anim calcmode="lin" valueType="num">
                                      <p:cBhvr>
                                        <p:cTn id="39" dur="1000" fill="hold"/>
                                        <p:tgtEl>
                                          <p:spTgt spid="136"/>
                                        </p:tgtEl>
                                        <p:attrNameLst>
                                          <p:attrName>ppt_w</p:attrName>
                                        </p:attrNameLst>
                                      </p:cBhvr>
                                      <p:tavLst>
                                        <p:tav tm="0" fmla="#ppt_w*sin(2.5*pi*$)">
                                          <p:val>
                                            <p:fltVal val="0"/>
                                          </p:val>
                                        </p:tav>
                                        <p:tav tm="100000">
                                          <p:val>
                                            <p:fltVal val="1"/>
                                          </p:val>
                                        </p:tav>
                                      </p:tavLst>
                                    </p:anim>
                                    <p:anim calcmode="lin" valueType="num">
                                      <p:cBhvr>
                                        <p:cTn id="40" dur="1000" fill="hold"/>
                                        <p:tgtEl>
                                          <p:spTgt spid="136"/>
                                        </p:tgtEl>
                                        <p:attrNameLst>
                                          <p:attrName>ppt_h</p:attrName>
                                        </p:attrNameLst>
                                      </p:cBhvr>
                                      <p:tavLst>
                                        <p:tav tm="0">
                                          <p:val>
                                            <p:strVal val="#ppt_h"/>
                                          </p:val>
                                        </p:tav>
                                        <p:tav tm="100000">
                                          <p:val>
                                            <p:strVal val="#ppt_h"/>
                                          </p:val>
                                        </p:tav>
                                      </p:tavLst>
                                    </p:anim>
                                  </p:childTnLst>
                                </p:cTn>
                              </p:par>
                            </p:childTnLst>
                          </p:cTn>
                        </p:par>
                        <p:par>
                          <p:cTn id="41" fill="hold">
                            <p:stCondLst>
                              <p:cond delay="1000"/>
                            </p:stCondLst>
                            <p:childTnLst>
                              <p:par>
                                <p:cTn id="42" presetClass="entr" nodeType="afterEffect" presetSubtype="9" presetID="15" grpId="8" fill="hold">
                                  <p:stCondLst>
                                    <p:cond delay="0"/>
                                  </p:stCondLst>
                                  <p:iterate type="el" backwards="0">
                                    <p:tmAbs val="0"/>
                                  </p:iterate>
                                  <p:childTnLst>
                                    <p:set>
                                      <p:cBhvr>
                                        <p:cTn id="43" fill="hold"/>
                                        <p:tgtEl>
                                          <p:spTgt spid="135">
                                            <p:bg/>
                                          </p:spTgt>
                                        </p:tgtEl>
                                        <p:attrNameLst>
                                          <p:attrName>style.visibility</p:attrName>
                                        </p:attrNameLst>
                                      </p:cBhvr>
                                      <p:to>
                                        <p:strVal val="visible"/>
                                      </p:to>
                                    </p:set>
                                    <p:anim calcmode="lin" valueType="num">
                                      <p:cBhvr>
                                        <p:cTn id="44" dur="1000" fill="hold"/>
                                        <p:tgtEl>
                                          <p:spTgt spid="135">
                                            <p:bg/>
                                          </p:spTgt>
                                        </p:tgtEl>
                                        <p:attrNameLst>
                                          <p:attrName>ppt_w</p:attrName>
                                        </p:attrNameLst>
                                      </p:cBhvr>
                                      <p:tavLst>
                                        <p:tav tm="0">
                                          <p:val>
                                            <p:fltVal val="0"/>
                                          </p:val>
                                        </p:tav>
                                        <p:tav tm="100000">
                                          <p:val>
                                            <p:strVal val="#ppt_w"/>
                                          </p:val>
                                        </p:tav>
                                      </p:tavLst>
                                    </p:anim>
                                    <p:anim calcmode="lin" valueType="num">
                                      <p:cBhvr>
                                        <p:cTn id="45" dur="1000" fill="hold"/>
                                        <p:tgtEl>
                                          <p:spTgt spid="135">
                                            <p:bg/>
                                          </p:spTgt>
                                        </p:tgtEl>
                                        <p:attrNameLst>
                                          <p:attrName>ppt_h</p:attrName>
                                        </p:attrNameLst>
                                      </p:cBhvr>
                                      <p:tavLst>
                                        <p:tav tm="0">
                                          <p:val>
                                            <p:fltVal val="0"/>
                                          </p:val>
                                        </p:tav>
                                        <p:tav tm="100000">
                                          <p:val>
                                            <p:strVal val="#ppt_h"/>
                                          </p:val>
                                        </p:tav>
                                      </p:tavLst>
                                    </p:anim>
                                    <p:anim calcmode="lin" valueType="num">
                                      <p:cBhvr>
                                        <p:cTn id="46" dur="1000" fill="hold"/>
                                        <p:tgtEl>
                                          <p:spTgt spid="135">
                                            <p:bg/>
                                          </p:spTgt>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135">
                                            <p:bg/>
                                          </p:spTgt>
                                        </p:tgtEl>
                                        <p:attrNameLst>
                                          <p:attrName>ppt_y</p:attrName>
                                        </p:attrNameLst>
                                      </p:cBhvr>
                                      <p:tavLst>
                                        <p:tav tm="0" fmla="#ppt_y+(sin(-2*pi*(1-$))*-#ppt_x+cos(-2*pi*(1-$))*(1-#ppt_y))*(1-$)">
                                          <p:val>
                                            <p:fltVal val="0"/>
                                          </p:val>
                                        </p:tav>
                                        <p:tav tm="100000">
                                          <p:val>
                                            <p:fltVal val="1"/>
                                          </p:val>
                                        </p:tav>
                                      </p:tavLst>
                                    </p:anim>
                                  </p:childTnLst>
                                </p:cTn>
                              </p:par>
                              <p:par>
                                <p:cTn id="48" presetClass="entr" nodeType="withEffect" presetSubtype="9" presetID="15" grpId="8" fill="hold">
                                  <p:stCondLst>
                                    <p:cond delay="0"/>
                                  </p:stCondLst>
                                  <p:iterate type="el" backwards="0">
                                    <p:tmAbs val="0"/>
                                  </p:iterate>
                                  <p:childTnLst>
                                    <p:set>
                                      <p:cBhvr>
                                        <p:cTn id="49" fill="hold"/>
                                        <p:tgtEl>
                                          <p:spTgt spid="135">
                                            <p:txEl>
                                              <p:pRg st="0" end="0"/>
                                            </p:txEl>
                                          </p:spTgt>
                                        </p:tgtEl>
                                        <p:attrNameLst>
                                          <p:attrName>style.visibility</p:attrName>
                                        </p:attrNameLst>
                                      </p:cBhvr>
                                      <p:to>
                                        <p:strVal val="visible"/>
                                      </p:to>
                                    </p:set>
                                    <p:anim calcmode="lin" valueType="num">
                                      <p:cBhvr>
                                        <p:cTn id="50" dur="1000" fill="hold"/>
                                        <p:tgtEl>
                                          <p:spTgt spid="135">
                                            <p:txEl>
                                              <p:pRg st="0" end="0"/>
                                            </p:txEl>
                                          </p:spTgt>
                                        </p:tgtEl>
                                        <p:attrNameLst>
                                          <p:attrName>ppt_w</p:attrName>
                                        </p:attrNameLst>
                                      </p:cBhvr>
                                      <p:tavLst>
                                        <p:tav tm="0">
                                          <p:val>
                                            <p:fltVal val="0"/>
                                          </p:val>
                                        </p:tav>
                                        <p:tav tm="100000">
                                          <p:val>
                                            <p:strVal val="#ppt_w"/>
                                          </p:val>
                                        </p:tav>
                                      </p:tavLst>
                                    </p:anim>
                                    <p:anim calcmode="lin" valueType="num">
                                      <p:cBhvr>
                                        <p:cTn id="51" dur="1000" fill="hold"/>
                                        <p:tgtEl>
                                          <p:spTgt spid="135">
                                            <p:txEl>
                                              <p:pRg st="0" end="0"/>
                                            </p:txEl>
                                          </p:spTgt>
                                        </p:tgtEl>
                                        <p:attrNameLst>
                                          <p:attrName>ppt_h</p:attrName>
                                        </p:attrNameLst>
                                      </p:cBhvr>
                                      <p:tavLst>
                                        <p:tav tm="0">
                                          <p:val>
                                            <p:fltVal val="0"/>
                                          </p:val>
                                        </p:tav>
                                        <p:tav tm="100000">
                                          <p:val>
                                            <p:strVal val="#ppt_h"/>
                                          </p:val>
                                        </p:tav>
                                      </p:tavLst>
                                    </p:anim>
                                    <p:anim calcmode="lin" valueType="num">
                                      <p:cBhvr>
                                        <p:cTn id="52" dur="1000" fill="hold"/>
                                        <p:tgtEl>
                                          <p:spTgt spid="13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13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4" fill="hold">
                      <p:stCondLst>
                        <p:cond delay="indefinite"/>
                      </p:stCondLst>
                      <p:childTnLst>
                        <p:par>
                          <p:cTn id="55" fill="hold">
                            <p:stCondLst>
                              <p:cond delay="0"/>
                            </p:stCondLst>
                            <p:childTnLst>
                              <p:par>
                                <p:cTn id="56" presetClass="entr" nodeType="clickEffect" presetSubtype="9" presetID="15" grpId="8" fill="hold">
                                  <p:stCondLst>
                                    <p:cond delay="0"/>
                                  </p:stCondLst>
                                  <p:iterate type="el" backwards="0">
                                    <p:tmAbs val="0"/>
                                  </p:iterate>
                                  <p:childTnLst>
                                    <p:set>
                                      <p:cBhvr>
                                        <p:cTn id="57" fill="hold"/>
                                        <p:tgtEl>
                                          <p:spTgt spid="135">
                                            <p:txEl>
                                              <p:pRg st="1" end="1"/>
                                            </p:txEl>
                                          </p:spTgt>
                                        </p:tgtEl>
                                        <p:attrNameLst>
                                          <p:attrName>style.visibility</p:attrName>
                                        </p:attrNameLst>
                                      </p:cBhvr>
                                      <p:to>
                                        <p:strVal val="visible"/>
                                      </p:to>
                                    </p:set>
                                    <p:anim calcmode="lin" valueType="num">
                                      <p:cBhvr>
                                        <p:cTn id="58" dur="1000" fill="hold"/>
                                        <p:tgtEl>
                                          <p:spTgt spid="135">
                                            <p:txEl>
                                              <p:pRg st="1" end="1"/>
                                            </p:txEl>
                                          </p:spTgt>
                                        </p:tgtEl>
                                        <p:attrNameLst>
                                          <p:attrName>ppt_w</p:attrName>
                                        </p:attrNameLst>
                                      </p:cBhvr>
                                      <p:tavLst>
                                        <p:tav tm="0">
                                          <p:val>
                                            <p:fltVal val="0"/>
                                          </p:val>
                                        </p:tav>
                                        <p:tav tm="100000">
                                          <p:val>
                                            <p:strVal val="#ppt_w"/>
                                          </p:val>
                                        </p:tav>
                                      </p:tavLst>
                                    </p:anim>
                                    <p:anim calcmode="lin" valueType="num">
                                      <p:cBhvr>
                                        <p:cTn id="59" dur="1000" fill="hold"/>
                                        <p:tgtEl>
                                          <p:spTgt spid="135">
                                            <p:txEl>
                                              <p:pRg st="1" end="1"/>
                                            </p:txEl>
                                          </p:spTgt>
                                        </p:tgtEl>
                                        <p:attrNameLst>
                                          <p:attrName>ppt_h</p:attrName>
                                        </p:attrNameLst>
                                      </p:cBhvr>
                                      <p:tavLst>
                                        <p:tav tm="0">
                                          <p:val>
                                            <p:fltVal val="0"/>
                                          </p:val>
                                        </p:tav>
                                        <p:tav tm="100000">
                                          <p:val>
                                            <p:strVal val="#ppt_h"/>
                                          </p:val>
                                        </p:tav>
                                      </p:tavLst>
                                    </p:anim>
                                    <p:anim calcmode="lin" valueType="num">
                                      <p:cBhvr>
                                        <p:cTn id="60" dur="1000" fill="hold"/>
                                        <p:tgtEl>
                                          <p:spTgt spid="13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61" dur="1000" fill="hold"/>
                                        <p:tgtEl>
                                          <p:spTgt spid="13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7" grpId="5"/>
      <p:bldP build="whole" bldLvl="1" animBg="1" rev="0" advAuto="0" spid="131" grpId="6"/>
      <p:bldP build="whole" bldLvl="1" animBg="1" rev="0" advAuto="0" spid="126" grpId="1"/>
      <p:bldP build="whole" bldLvl="1" animBg="1" rev="0" advAuto="0" spid="136" grpId="7"/>
      <p:bldP build="whole" bldLvl="1" animBg="1" rev="0" advAuto="0" spid="134" grpId="3"/>
      <p:bldP build="p" bldLvl="5" animBg="1" rev="0" advAuto="0" spid="135" grpId="8"/>
      <p:bldP build="whole" bldLvl="1" animBg="1" rev="0" advAuto="0" spid="123" grpId="4"/>
      <p:bldP build="whole" bldLvl="1" animBg="1" rev="0" advAuto="0" spid="130" grpId="2"/>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Shape 140"/>
          <p:cNvSpPr/>
          <p:nvPr>
            <p:ph type="title"/>
          </p:nvPr>
        </p:nvSpPr>
        <p:spPr>
          <a:prstGeom prst="rect">
            <a:avLst/>
          </a:prstGeom>
        </p:spPr>
        <p:txBody>
          <a:bodyPr/>
          <a:lstStyle/>
          <a:p>
            <a:pPr/>
            <a:r>
              <a:t>Two analogies combined</a:t>
            </a:r>
          </a:p>
        </p:txBody>
      </p:sp>
      <p:sp>
        <p:nvSpPr>
          <p:cNvPr id="141" name="Shape 141"/>
          <p:cNvSpPr/>
          <p:nvPr/>
        </p:nvSpPr>
        <p:spPr>
          <a:xfrm>
            <a:off x="0" y="8661399"/>
            <a:ext cx="13004800" cy="1092201"/>
          </a:xfrm>
          <a:prstGeom prst="rect">
            <a:avLst/>
          </a:prstGeom>
          <a:solidFill>
            <a:srgbClr val="000000"/>
          </a:soli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3400">
                <a:solidFill>
                  <a:srgbClr val="FFFFFF"/>
                </a:solidFill>
                <a:effectLst>
                  <a:outerShdw sx="100000" sy="100000" kx="0" ky="0" algn="b" rotWithShape="0" blurRad="38100" dist="12700" dir="5400000">
                    <a:srgbClr val="000000">
                      <a:alpha val="50000"/>
                    </a:srgbClr>
                  </a:outerShdw>
                </a:effectLst>
                <a:latin typeface="Arial Rounded MT Bold"/>
                <a:ea typeface="Arial Rounded MT Bold"/>
                <a:cs typeface="Arial Rounded MT Bold"/>
                <a:sym typeface="Arial Rounded MT Bold"/>
              </a:defRPr>
            </a:lvl1pPr>
          </a:lstStyle>
          <a:p>
            <a:pPr/>
            <a:r>
              <a:t>The power of interconnectivity occurs when two or more analogies are merged together!</a:t>
            </a:r>
          </a:p>
        </p:txBody>
      </p:sp>
      <p:grpSp>
        <p:nvGrpSpPr>
          <p:cNvPr id="145" name="Group 145"/>
          <p:cNvGrpSpPr/>
          <p:nvPr/>
        </p:nvGrpSpPr>
        <p:grpSpPr>
          <a:xfrm>
            <a:off x="16961" y="1930400"/>
            <a:ext cx="6175258" cy="6731029"/>
            <a:chOff x="0" y="0"/>
            <a:chExt cx="6175257" cy="6731028"/>
          </a:xfrm>
        </p:grpSpPr>
        <p:pic>
          <p:nvPicPr>
            <p:cNvPr id="142" name="LIfe-analogy.jpg"/>
            <p:cNvPicPr>
              <a:picLocks noChangeAspect="1"/>
            </p:cNvPicPr>
            <p:nvPr/>
          </p:nvPicPr>
          <p:blipFill>
            <a:blip r:embed="rId2">
              <a:extLst/>
            </a:blip>
            <a:srcRect l="0" t="50000" r="0" b="0"/>
            <a:stretch>
              <a:fillRect/>
            </a:stretch>
          </p:blipFill>
          <p:spPr>
            <a:xfrm>
              <a:off x="287838" y="3305983"/>
              <a:ext cx="5887420" cy="3425046"/>
            </a:xfrm>
            <a:prstGeom prst="rect">
              <a:avLst/>
            </a:prstGeom>
            <a:ln w="12700" cap="flat">
              <a:noFill/>
              <a:miter lim="400000"/>
            </a:ln>
            <a:effectLst/>
          </p:spPr>
        </p:pic>
        <p:sp>
          <p:nvSpPr>
            <p:cNvPr id="143" name="Shape 143"/>
            <p:cNvSpPr/>
            <p:nvPr/>
          </p:nvSpPr>
          <p:spPr>
            <a:xfrm>
              <a:off x="0" y="1157691"/>
              <a:ext cx="6029408" cy="1968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a:solidFill>
                    <a:srgbClr val="7D673B"/>
                  </a:solidFill>
                  <a:latin typeface="Abadi MT Condensed Light"/>
                  <a:ea typeface="Abadi MT Condensed Light"/>
                  <a:cs typeface="Abadi MT Condensed Light"/>
                  <a:sym typeface="Abadi MT Condensed Light"/>
                </a:defRPr>
              </a:lvl1pPr>
            </a:lstStyle>
            <a:p>
              <a:pPr/>
              <a:r>
                <a:t>The analogy of physical life articulates the source, power, design, and drive of spiritual life.</a:t>
              </a:r>
            </a:p>
          </p:txBody>
        </p:sp>
        <p:sp>
          <p:nvSpPr>
            <p:cNvPr id="144" name="Shape 144"/>
            <p:cNvSpPr/>
            <p:nvPr/>
          </p:nvSpPr>
          <p:spPr>
            <a:xfrm>
              <a:off x="534944" y="0"/>
              <a:ext cx="4959520" cy="977900"/>
            </a:xfrm>
            <a:prstGeom prst="rect">
              <a:avLst/>
            </a:prstGeom>
            <a:noFill/>
            <a:ln w="12700" cap="flat">
              <a:noFill/>
              <a:miter lim="400000"/>
            </a:ln>
            <a:effectLst>
              <a:outerShdw sx="100000" sy="100000" kx="0" ky="0" algn="b" rotWithShape="0" blurRad="355600" dist="0" dir="0">
                <a:srgbClr val="000000">
                  <a:alpha val="75000"/>
                </a:srgbClr>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pc="-59" sz="6000">
                  <a:solidFill>
                    <a:srgbClr val="9A3D46"/>
                  </a:solidFill>
                  <a:latin typeface="Abadi MT Condensed Extra Bold"/>
                  <a:ea typeface="Abadi MT Condensed Extra Bold"/>
                  <a:cs typeface="Abadi MT Condensed Extra Bold"/>
                  <a:sym typeface="Abadi MT Condensed Extra Bold"/>
                </a:defRPr>
              </a:lvl1pPr>
            </a:lstStyle>
            <a:p>
              <a:pPr/>
              <a:r>
                <a:t>The Life Analogy</a:t>
              </a:r>
            </a:p>
          </p:txBody>
        </p:sp>
      </p:grpSp>
      <p:grpSp>
        <p:nvGrpSpPr>
          <p:cNvPr id="149" name="Group 149"/>
          <p:cNvGrpSpPr/>
          <p:nvPr/>
        </p:nvGrpSpPr>
        <p:grpSpPr>
          <a:xfrm>
            <a:off x="6123987" y="1930400"/>
            <a:ext cx="6906213" cy="6410170"/>
            <a:chOff x="0" y="0"/>
            <a:chExt cx="6906212" cy="6410169"/>
          </a:xfrm>
        </p:grpSpPr>
        <p:pic>
          <p:nvPicPr>
            <p:cNvPr id="146" name="Growth-analogy300.jpg"/>
            <p:cNvPicPr>
              <a:picLocks noChangeAspect="1"/>
            </p:cNvPicPr>
            <p:nvPr/>
          </p:nvPicPr>
          <p:blipFill>
            <a:blip r:embed="rId3">
              <a:extLst/>
            </a:blip>
            <a:srcRect l="11013" t="54348" r="9687" b="2448"/>
            <a:stretch>
              <a:fillRect/>
            </a:stretch>
          </p:blipFill>
          <p:spPr>
            <a:xfrm>
              <a:off x="781448" y="3501026"/>
              <a:ext cx="4992452" cy="2909144"/>
            </a:xfrm>
            <a:custGeom>
              <a:avLst/>
              <a:gdLst/>
              <a:ahLst/>
              <a:cxnLst>
                <a:cxn ang="0">
                  <a:pos x="wd2" y="hd2"/>
                </a:cxn>
                <a:cxn ang="5400000">
                  <a:pos x="wd2" y="hd2"/>
                </a:cxn>
                <a:cxn ang="10800000">
                  <a:pos x="wd2" y="hd2"/>
                </a:cxn>
                <a:cxn ang="16200000">
                  <a:pos x="wd2" y="hd2"/>
                </a:cxn>
              </a:cxnLst>
              <a:rect l="0" t="0" r="r" b="b"/>
              <a:pathLst>
                <a:path w="21597" h="21597" fill="norm" stroke="1" extrusionOk="0">
                  <a:moveTo>
                    <a:pt x="5036" y="0"/>
                  </a:moveTo>
                  <a:cubicBezTo>
                    <a:pt x="3250" y="0"/>
                    <a:pt x="1464" y="21"/>
                    <a:pt x="1450" y="62"/>
                  </a:cubicBezTo>
                  <a:cubicBezTo>
                    <a:pt x="1437" y="97"/>
                    <a:pt x="1189" y="121"/>
                    <a:pt x="821" y="121"/>
                  </a:cubicBezTo>
                  <a:lnTo>
                    <a:pt x="215" y="121"/>
                  </a:lnTo>
                  <a:lnTo>
                    <a:pt x="215" y="2581"/>
                  </a:lnTo>
                  <a:cubicBezTo>
                    <a:pt x="215" y="5023"/>
                    <a:pt x="214" y="5043"/>
                    <a:pt x="284" y="5074"/>
                  </a:cubicBezTo>
                  <a:cubicBezTo>
                    <a:pt x="343" y="5101"/>
                    <a:pt x="348" y="5122"/>
                    <a:pt x="316" y="5224"/>
                  </a:cubicBezTo>
                  <a:cubicBezTo>
                    <a:pt x="283" y="5330"/>
                    <a:pt x="300" y="5382"/>
                    <a:pt x="445" y="5631"/>
                  </a:cubicBezTo>
                  <a:cubicBezTo>
                    <a:pt x="584" y="5869"/>
                    <a:pt x="645" y="5928"/>
                    <a:pt x="826" y="6002"/>
                  </a:cubicBezTo>
                  <a:cubicBezTo>
                    <a:pt x="1015" y="6079"/>
                    <a:pt x="1588" y="6090"/>
                    <a:pt x="5306" y="6082"/>
                  </a:cubicBezTo>
                  <a:cubicBezTo>
                    <a:pt x="9487" y="6072"/>
                    <a:pt x="9572" y="6069"/>
                    <a:pt x="9727" y="5955"/>
                  </a:cubicBezTo>
                  <a:cubicBezTo>
                    <a:pt x="10022" y="5737"/>
                    <a:pt x="10155" y="5451"/>
                    <a:pt x="10224" y="4891"/>
                  </a:cubicBezTo>
                  <a:cubicBezTo>
                    <a:pt x="10285" y="4397"/>
                    <a:pt x="10275" y="1559"/>
                    <a:pt x="10211" y="1135"/>
                  </a:cubicBezTo>
                  <a:cubicBezTo>
                    <a:pt x="10137" y="650"/>
                    <a:pt x="9932" y="231"/>
                    <a:pt x="9759" y="210"/>
                  </a:cubicBezTo>
                  <a:cubicBezTo>
                    <a:pt x="9728" y="206"/>
                    <a:pt x="9683" y="182"/>
                    <a:pt x="9660" y="157"/>
                  </a:cubicBezTo>
                  <a:cubicBezTo>
                    <a:pt x="9636" y="131"/>
                    <a:pt x="9398" y="112"/>
                    <a:pt x="9131" y="115"/>
                  </a:cubicBezTo>
                  <a:cubicBezTo>
                    <a:pt x="8830" y="119"/>
                    <a:pt x="8636" y="99"/>
                    <a:pt x="8623" y="62"/>
                  </a:cubicBezTo>
                  <a:cubicBezTo>
                    <a:pt x="8608" y="21"/>
                    <a:pt x="6822" y="1"/>
                    <a:pt x="5036" y="0"/>
                  </a:cubicBezTo>
                  <a:close/>
                  <a:moveTo>
                    <a:pt x="12070" y="875"/>
                  </a:moveTo>
                  <a:cubicBezTo>
                    <a:pt x="11650" y="875"/>
                    <a:pt x="11649" y="876"/>
                    <a:pt x="11649" y="1014"/>
                  </a:cubicBezTo>
                  <a:cubicBezTo>
                    <a:pt x="11649" y="1103"/>
                    <a:pt x="11674" y="1162"/>
                    <a:pt x="11718" y="1182"/>
                  </a:cubicBezTo>
                  <a:cubicBezTo>
                    <a:pt x="11781" y="1210"/>
                    <a:pt x="11785" y="1262"/>
                    <a:pt x="11785" y="1886"/>
                  </a:cubicBezTo>
                  <a:lnTo>
                    <a:pt x="11785" y="2558"/>
                  </a:lnTo>
                  <a:lnTo>
                    <a:pt x="11919" y="2558"/>
                  </a:lnTo>
                  <a:lnTo>
                    <a:pt x="12053" y="2558"/>
                  </a:lnTo>
                  <a:lnTo>
                    <a:pt x="12063" y="1877"/>
                  </a:lnTo>
                  <a:lnTo>
                    <a:pt x="12072" y="1194"/>
                  </a:lnTo>
                  <a:lnTo>
                    <a:pt x="12158" y="1194"/>
                  </a:lnTo>
                  <a:lnTo>
                    <a:pt x="12242" y="1194"/>
                  </a:lnTo>
                  <a:lnTo>
                    <a:pt x="12252" y="1877"/>
                  </a:lnTo>
                  <a:lnTo>
                    <a:pt x="12261" y="2558"/>
                  </a:lnTo>
                  <a:lnTo>
                    <a:pt x="12379" y="2558"/>
                  </a:lnTo>
                  <a:lnTo>
                    <a:pt x="12498" y="2558"/>
                  </a:lnTo>
                  <a:lnTo>
                    <a:pt x="12475" y="2104"/>
                  </a:lnTo>
                  <a:cubicBezTo>
                    <a:pt x="12460" y="1798"/>
                    <a:pt x="12466" y="1607"/>
                    <a:pt x="12492" y="1521"/>
                  </a:cubicBezTo>
                  <a:cubicBezTo>
                    <a:pt x="12563" y="1293"/>
                    <a:pt x="12597" y="1450"/>
                    <a:pt x="12597" y="2010"/>
                  </a:cubicBezTo>
                  <a:lnTo>
                    <a:pt x="12597" y="2558"/>
                  </a:lnTo>
                  <a:lnTo>
                    <a:pt x="12698" y="2558"/>
                  </a:lnTo>
                  <a:lnTo>
                    <a:pt x="12800" y="2558"/>
                  </a:lnTo>
                  <a:lnTo>
                    <a:pt x="12800" y="1933"/>
                  </a:lnTo>
                  <a:cubicBezTo>
                    <a:pt x="12799" y="1590"/>
                    <a:pt x="12788" y="1281"/>
                    <a:pt x="12774" y="1244"/>
                  </a:cubicBezTo>
                  <a:cubicBezTo>
                    <a:pt x="12760" y="1206"/>
                    <a:pt x="12695" y="1166"/>
                    <a:pt x="12630" y="1155"/>
                  </a:cubicBezTo>
                  <a:cubicBezTo>
                    <a:pt x="12537" y="1140"/>
                    <a:pt x="12510" y="1107"/>
                    <a:pt x="12501" y="1005"/>
                  </a:cubicBezTo>
                  <a:cubicBezTo>
                    <a:pt x="12490" y="878"/>
                    <a:pt x="12480" y="875"/>
                    <a:pt x="12070" y="875"/>
                  </a:cubicBezTo>
                  <a:close/>
                  <a:moveTo>
                    <a:pt x="15488" y="875"/>
                  </a:moveTo>
                  <a:cubicBezTo>
                    <a:pt x="15397" y="875"/>
                    <a:pt x="15374" y="899"/>
                    <a:pt x="15365" y="1005"/>
                  </a:cubicBezTo>
                  <a:cubicBezTo>
                    <a:pt x="15357" y="1104"/>
                    <a:pt x="15329" y="1142"/>
                    <a:pt x="15248" y="1155"/>
                  </a:cubicBezTo>
                  <a:cubicBezTo>
                    <a:pt x="15151" y="1172"/>
                    <a:pt x="15139" y="1194"/>
                    <a:pt x="15112" y="1432"/>
                  </a:cubicBezTo>
                  <a:cubicBezTo>
                    <a:pt x="15075" y="1769"/>
                    <a:pt x="15019" y="1764"/>
                    <a:pt x="15006" y="1423"/>
                  </a:cubicBezTo>
                  <a:lnTo>
                    <a:pt x="14996" y="1155"/>
                  </a:lnTo>
                  <a:lnTo>
                    <a:pt x="14853" y="1173"/>
                  </a:lnTo>
                  <a:cubicBezTo>
                    <a:pt x="14718" y="1189"/>
                    <a:pt x="14712" y="1182"/>
                    <a:pt x="14721" y="1035"/>
                  </a:cubicBezTo>
                  <a:lnTo>
                    <a:pt x="14731" y="881"/>
                  </a:lnTo>
                  <a:lnTo>
                    <a:pt x="14462" y="881"/>
                  </a:lnTo>
                  <a:cubicBezTo>
                    <a:pt x="14194" y="882"/>
                    <a:pt x="14191" y="883"/>
                    <a:pt x="14180" y="1037"/>
                  </a:cubicBezTo>
                  <a:cubicBezTo>
                    <a:pt x="14171" y="1176"/>
                    <a:pt x="14158" y="1193"/>
                    <a:pt x="14058" y="1176"/>
                  </a:cubicBezTo>
                  <a:cubicBezTo>
                    <a:pt x="13874" y="1144"/>
                    <a:pt x="13849" y="1224"/>
                    <a:pt x="13849" y="1857"/>
                  </a:cubicBezTo>
                  <a:cubicBezTo>
                    <a:pt x="13849" y="2194"/>
                    <a:pt x="13864" y="2445"/>
                    <a:pt x="13887" y="2484"/>
                  </a:cubicBezTo>
                  <a:cubicBezTo>
                    <a:pt x="13910" y="2525"/>
                    <a:pt x="14075" y="2549"/>
                    <a:pt x="14326" y="2549"/>
                  </a:cubicBezTo>
                  <a:lnTo>
                    <a:pt x="14726" y="2549"/>
                  </a:lnTo>
                  <a:lnTo>
                    <a:pt x="14736" y="2030"/>
                  </a:lnTo>
                  <a:cubicBezTo>
                    <a:pt x="14742" y="1745"/>
                    <a:pt x="14761" y="1509"/>
                    <a:pt x="14779" y="1503"/>
                  </a:cubicBezTo>
                  <a:cubicBezTo>
                    <a:pt x="14806" y="1494"/>
                    <a:pt x="14882" y="2148"/>
                    <a:pt x="14894" y="2487"/>
                  </a:cubicBezTo>
                  <a:cubicBezTo>
                    <a:pt x="14896" y="2534"/>
                    <a:pt x="14952" y="2558"/>
                    <a:pt x="15049" y="2558"/>
                  </a:cubicBezTo>
                  <a:cubicBezTo>
                    <a:pt x="15218" y="2558"/>
                    <a:pt x="15205" y="2604"/>
                    <a:pt x="15262" y="1836"/>
                  </a:cubicBezTo>
                  <a:cubicBezTo>
                    <a:pt x="15301" y="1314"/>
                    <a:pt x="15354" y="1409"/>
                    <a:pt x="15365" y="2022"/>
                  </a:cubicBezTo>
                  <a:lnTo>
                    <a:pt x="15373" y="2558"/>
                  </a:lnTo>
                  <a:lnTo>
                    <a:pt x="15490" y="2558"/>
                  </a:lnTo>
                  <a:cubicBezTo>
                    <a:pt x="15583" y="2558"/>
                    <a:pt x="15609" y="2536"/>
                    <a:pt x="15609" y="2446"/>
                  </a:cubicBezTo>
                  <a:cubicBezTo>
                    <a:pt x="15609" y="2292"/>
                    <a:pt x="15672" y="2237"/>
                    <a:pt x="15700" y="2366"/>
                  </a:cubicBezTo>
                  <a:cubicBezTo>
                    <a:pt x="15733" y="2521"/>
                    <a:pt x="15777" y="2557"/>
                    <a:pt x="15943" y="2558"/>
                  </a:cubicBezTo>
                  <a:cubicBezTo>
                    <a:pt x="16035" y="2558"/>
                    <a:pt x="16117" y="2522"/>
                    <a:pt x="16155" y="2463"/>
                  </a:cubicBezTo>
                  <a:cubicBezTo>
                    <a:pt x="16211" y="2376"/>
                    <a:pt x="16217" y="2376"/>
                    <a:pt x="16237" y="2463"/>
                  </a:cubicBezTo>
                  <a:cubicBezTo>
                    <a:pt x="16251" y="2526"/>
                    <a:pt x="16297" y="2558"/>
                    <a:pt x="16373" y="2558"/>
                  </a:cubicBezTo>
                  <a:lnTo>
                    <a:pt x="16488" y="2558"/>
                  </a:lnTo>
                  <a:lnTo>
                    <a:pt x="16488" y="1718"/>
                  </a:lnTo>
                  <a:lnTo>
                    <a:pt x="16488" y="875"/>
                  </a:lnTo>
                  <a:lnTo>
                    <a:pt x="16366" y="875"/>
                  </a:lnTo>
                  <a:cubicBezTo>
                    <a:pt x="16255" y="875"/>
                    <a:pt x="16245" y="887"/>
                    <a:pt x="16263" y="1011"/>
                  </a:cubicBezTo>
                  <a:cubicBezTo>
                    <a:pt x="16274" y="1086"/>
                    <a:pt x="16264" y="1191"/>
                    <a:pt x="16240" y="1247"/>
                  </a:cubicBezTo>
                  <a:cubicBezTo>
                    <a:pt x="16201" y="1339"/>
                    <a:pt x="16192" y="1342"/>
                    <a:pt x="16151" y="1258"/>
                  </a:cubicBezTo>
                  <a:cubicBezTo>
                    <a:pt x="16097" y="1147"/>
                    <a:pt x="15810" y="1130"/>
                    <a:pt x="15749" y="1235"/>
                  </a:cubicBezTo>
                  <a:cubicBezTo>
                    <a:pt x="15727" y="1273"/>
                    <a:pt x="15710" y="1417"/>
                    <a:pt x="15710" y="1553"/>
                  </a:cubicBezTo>
                  <a:cubicBezTo>
                    <a:pt x="15710" y="1754"/>
                    <a:pt x="15726" y="1818"/>
                    <a:pt x="15794" y="1895"/>
                  </a:cubicBezTo>
                  <a:cubicBezTo>
                    <a:pt x="15840" y="1947"/>
                    <a:pt x="15869" y="2014"/>
                    <a:pt x="15859" y="2042"/>
                  </a:cubicBezTo>
                  <a:cubicBezTo>
                    <a:pt x="15835" y="2109"/>
                    <a:pt x="15651" y="2109"/>
                    <a:pt x="15627" y="2042"/>
                  </a:cubicBezTo>
                  <a:cubicBezTo>
                    <a:pt x="15617" y="2014"/>
                    <a:pt x="15607" y="1743"/>
                    <a:pt x="15605" y="1435"/>
                  </a:cubicBezTo>
                  <a:lnTo>
                    <a:pt x="15602" y="875"/>
                  </a:lnTo>
                  <a:lnTo>
                    <a:pt x="15488" y="875"/>
                  </a:lnTo>
                  <a:close/>
                  <a:moveTo>
                    <a:pt x="18347" y="875"/>
                  </a:moveTo>
                  <a:cubicBezTo>
                    <a:pt x="18291" y="875"/>
                    <a:pt x="18247" y="905"/>
                    <a:pt x="18246" y="946"/>
                  </a:cubicBezTo>
                  <a:cubicBezTo>
                    <a:pt x="18245" y="986"/>
                    <a:pt x="18241" y="1366"/>
                    <a:pt x="18237" y="1789"/>
                  </a:cubicBezTo>
                  <a:lnTo>
                    <a:pt x="18230" y="2558"/>
                  </a:lnTo>
                  <a:lnTo>
                    <a:pt x="18338" y="2558"/>
                  </a:lnTo>
                  <a:lnTo>
                    <a:pt x="18448" y="2558"/>
                  </a:lnTo>
                  <a:lnTo>
                    <a:pt x="18457" y="1992"/>
                  </a:lnTo>
                  <a:cubicBezTo>
                    <a:pt x="18469" y="1260"/>
                    <a:pt x="18531" y="1271"/>
                    <a:pt x="18544" y="2007"/>
                  </a:cubicBezTo>
                  <a:lnTo>
                    <a:pt x="18555" y="2558"/>
                  </a:lnTo>
                  <a:lnTo>
                    <a:pt x="18668" y="2558"/>
                  </a:lnTo>
                  <a:lnTo>
                    <a:pt x="18783" y="2558"/>
                  </a:lnTo>
                  <a:lnTo>
                    <a:pt x="18769" y="1915"/>
                  </a:lnTo>
                  <a:cubicBezTo>
                    <a:pt x="18762" y="1562"/>
                    <a:pt x="18747" y="1249"/>
                    <a:pt x="18735" y="1217"/>
                  </a:cubicBezTo>
                  <a:cubicBezTo>
                    <a:pt x="18723" y="1185"/>
                    <a:pt x="18659" y="1166"/>
                    <a:pt x="18591" y="1176"/>
                  </a:cubicBezTo>
                  <a:cubicBezTo>
                    <a:pt x="18478" y="1193"/>
                    <a:pt x="18467" y="1180"/>
                    <a:pt x="18457" y="1035"/>
                  </a:cubicBezTo>
                  <a:cubicBezTo>
                    <a:pt x="18448" y="901"/>
                    <a:pt x="18430" y="875"/>
                    <a:pt x="18347" y="875"/>
                  </a:cubicBezTo>
                  <a:close/>
                  <a:moveTo>
                    <a:pt x="19710" y="1161"/>
                  </a:moveTo>
                  <a:cubicBezTo>
                    <a:pt x="19626" y="1168"/>
                    <a:pt x="19543" y="1213"/>
                    <a:pt x="19501" y="1291"/>
                  </a:cubicBezTo>
                  <a:lnTo>
                    <a:pt x="19430" y="1420"/>
                  </a:lnTo>
                  <a:lnTo>
                    <a:pt x="19362" y="1291"/>
                  </a:lnTo>
                  <a:cubicBezTo>
                    <a:pt x="19309" y="1194"/>
                    <a:pt x="19255" y="1164"/>
                    <a:pt x="19130" y="1164"/>
                  </a:cubicBezTo>
                  <a:cubicBezTo>
                    <a:pt x="18950" y="1164"/>
                    <a:pt x="18909" y="1219"/>
                    <a:pt x="18874" y="1500"/>
                  </a:cubicBezTo>
                  <a:cubicBezTo>
                    <a:pt x="18854" y="1664"/>
                    <a:pt x="18859" y="1689"/>
                    <a:pt x="18919" y="1689"/>
                  </a:cubicBezTo>
                  <a:cubicBezTo>
                    <a:pt x="19005" y="1689"/>
                    <a:pt x="19046" y="1793"/>
                    <a:pt x="18977" y="1839"/>
                  </a:cubicBezTo>
                  <a:cubicBezTo>
                    <a:pt x="18948" y="1858"/>
                    <a:pt x="18904" y="1942"/>
                    <a:pt x="18879" y="2027"/>
                  </a:cubicBezTo>
                  <a:cubicBezTo>
                    <a:pt x="18842" y="2155"/>
                    <a:pt x="18842" y="2217"/>
                    <a:pt x="18877" y="2366"/>
                  </a:cubicBezTo>
                  <a:cubicBezTo>
                    <a:pt x="18920" y="2546"/>
                    <a:pt x="18925" y="2549"/>
                    <a:pt x="19157" y="2549"/>
                  </a:cubicBezTo>
                  <a:cubicBezTo>
                    <a:pt x="19339" y="2549"/>
                    <a:pt x="19398" y="2527"/>
                    <a:pt x="19413" y="2458"/>
                  </a:cubicBezTo>
                  <a:cubicBezTo>
                    <a:pt x="19431" y="2377"/>
                    <a:pt x="19439" y="2379"/>
                    <a:pt x="19494" y="2463"/>
                  </a:cubicBezTo>
                  <a:cubicBezTo>
                    <a:pt x="19574" y="2589"/>
                    <a:pt x="19847" y="2590"/>
                    <a:pt x="19920" y="2466"/>
                  </a:cubicBezTo>
                  <a:cubicBezTo>
                    <a:pt x="19950" y="2415"/>
                    <a:pt x="19973" y="2278"/>
                    <a:pt x="19973" y="2151"/>
                  </a:cubicBezTo>
                  <a:cubicBezTo>
                    <a:pt x="19973" y="1968"/>
                    <a:pt x="19953" y="1905"/>
                    <a:pt x="19870" y="1804"/>
                  </a:cubicBezTo>
                  <a:cubicBezTo>
                    <a:pt x="19756" y="1665"/>
                    <a:pt x="19765" y="1571"/>
                    <a:pt x="19890" y="1571"/>
                  </a:cubicBezTo>
                  <a:cubicBezTo>
                    <a:pt x="19988" y="1571"/>
                    <a:pt x="20004" y="1400"/>
                    <a:pt x="19920" y="1256"/>
                  </a:cubicBezTo>
                  <a:cubicBezTo>
                    <a:pt x="19878" y="1185"/>
                    <a:pt x="19794" y="1154"/>
                    <a:pt x="19710" y="1161"/>
                  </a:cubicBezTo>
                  <a:close/>
                  <a:moveTo>
                    <a:pt x="13172" y="1164"/>
                  </a:moveTo>
                  <a:cubicBezTo>
                    <a:pt x="12955" y="1164"/>
                    <a:pt x="12901" y="1302"/>
                    <a:pt x="12901" y="1862"/>
                  </a:cubicBezTo>
                  <a:cubicBezTo>
                    <a:pt x="12901" y="2249"/>
                    <a:pt x="12913" y="2346"/>
                    <a:pt x="12970" y="2443"/>
                  </a:cubicBezTo>
                  <a:cubicBezTo>
                    <a:pt x="13069" y="2612"/>
                    <a:pt x="13319" y="2603"/>
                    <a:pt x="13390" y="2428"/>
                  </a:cubicBezTo>
                  <a:cubicBezTo>
                    <a:pt x="13419" y="2357"/>
                    <a:pt x="13444" y="2242"/>
                    <a:pt x="13444" y="2169"/>
                  </a:cubicBezTo>
                  <a:cubicBezTo>
                    <a:pt x="13444" y="2061"/>
                    <a:pt x="13425" y="2036"/>
                    <a:pt x="13344" y="2036"/>
                  </a:cubicBezTo>
                  <a:cubicBezTo>
                    <a:pt x="13267" y="2036"/>
                    <a:pt x="13243" y="2064"/>
                    <a:pt x="13234" y="2166"/>
                  </a:cubicBezTo>
                  <a:cubicBezTo>
                    <a:pt x="13216" y="2386"/>
                    <a:pt x="13121" y="2328"/>
                    <a:pt x="13121" y="2095"/>
                  </a:cubicBezTo>
                  <a:cubicBezTo>
                    <a:pt x="13121" y="1894"/>
                    <a:pt x="13123" y="1892"/>
                    <a:pt x="13282" y="1874"/>
                  </a:cubicBezTo>
                  <a:lnTo>
                    <a:pt x="13444" y="1857"/>
                  </a:lnTo>
                  <a:lnTo>
                    <a:pt x="13444" y="1627"/>
                  </a:lnTo>
                  <a:cubicBezTo>
                    <a:pt x="13444" y="1320"/>
                    <a:pt x="13352" y="1164"/>
                    <a:pt x="13172" y="1164"/>
                  </a:cubicBezTo>
                  <a:close/>
                  <a:moveTo>
                    <a:pt x="16853" y="1164"/>
                  </a:moveTo>
                  <a:cubicBezTo>
                    <a:pt x="16628" y="1164"/>
                    <a:pt x="16589" y="1267"/>
                    <a:pt x="16589" y="1851"/>
                  </a:cubicBezTo>
                  <a:cubicBezTo>
                    <a:pt x="16589" y="2229"/>
                    <a:pt x="16603" y="2370"/>
                    <a:pt x="16646" y="2452"/>
                  </a:cubicBezTo>
                  <a:cubicBezTo>
                    <a:pt x="16725" y="2602"/>
                    <a:pt x="16973" y="2597"/>
                    <a:pt x="17063" y="2443"/>
                  </a:cubicBezTo>
                  <a:cubicBezTo>
                    <a:pt x="17119" y="2346"/>
                    <a:pt x="17130" y="2249"/>
                    <a:pt x="17130" y="1862"/>
                  </a:cubicBezTo>
                  <a:cubicBezTo>
                    <a:pt x="17130" y="1298"/>
                    <a:pt x="17077" y="1164"/>
                    <a:pt x="16853" y="1164"/>
                  </a:cubicBezTo>
                  <a:close/>
                  <a:moveTo>
                    <a:pt x="20412" y="1164"/>
                  </a:moveTo>
                  <a:lnTo>
                    <a:pt x="20412" y="1824"/>
                  </a:lnTo>
                  <a:cubicBezTo>
                    <a:pt x="20412" y="2186"/>
                    <a:pt x="20421" y="2495"/>
                    <a:pt x="20431" y="2514"/>
                  </a:cubicBezTo>
                  <a:cubicBezTo>
                    <a:pt x="20442" y="2532"/>
                    <a:pt x="20564" y="2548"/>
                    <a:pt x="20703" y="2549"/>
                  </a:cubicBezTo>
                  <a:cubicBezTo>
                    <a:pt x="20926" y="2550"/>
                    <a:pt x="20953" y="2540"/>
                    <a:pt x="20953" y="2443"/>
                  </a:cubicBezTo>
                  <a:cubicBezTo>
                    <a:pt x="20953" y="2271"/>
                    <a:pt x="21008" y="2256"/>
                    <a:pt x="21068" y="2413"/>
                  </a:cubicBezTo>
                  <a:cubicBezTo>
                    <a:pt x="21115" y="2535"/>
                    <a:pt x="21150" y="2558"/>
                    <a:pt x="21290" y="2558"/>
                  </a:cubicBezTo>
                  <a:cubicBezTo>
                    <a:pt x="21482" y="2558"/>
                    <a:pt x="21563" y="2456"/>
                    <a:pt x="21563" y="2210"/>
                  </a:cubicBezTo>
                  <a:cubicBezTo>
                    <a:pt x="21563" y="1964"/>
                    <a:pt x="21531" y="1868"/>
                    <a:pt x="21422" y="1771"/>
                  </a:cubicBezTo>
                  <a:cubicBezTo>
                    <a:pt x="21304" y="1666"/>
                    <a:pt x="21324" y="1571"/>
                    <a:pt x="21465" y="1571"/>
                  </a:cubicBezTo>
                  <a:cubicBezTo>
                    <a:pt x="21555" y="1571"/>
                    <a:pt x="21564" y="1557"/>
                    <a:pt x="21544" y="1441"/>
                  </a:cubicBezTo>
                  <a:cubicBezTo>
                    <a:pt x="21505" y="1222"/>
                    <a:pt x="21458" y="1164"/>
                    <a:pt x="21319" y="1164"/>
                  </a:cubicBezTo>
                  <a:cubicBezTo>
                    <a:pt x="21110" y="1164"/>
                    <a:pt x="21054" y="1244"/>
                    <a:pt x="21054" y="1538"/>
                  </a:cubicBezTo>
                  <a:cubicBezTo>
                    <a:pt x="21054" y="1746"/>
                    <a:pt x="21071" y="1807"/>
                    <a:pt x="21144" y="1889"/>
                  </a:cubicBezTo>
                  <a:cubicBezTo>
                    <a:pt x="21250" y="2009"/>
                    <a:pt x="21210" y="2111"/>
                    <a:pt x="21068" y="2083"/>
                  </a:cubicBezTo>
                  <a:cubicBezTo>
                    <a:pt x="20972" y="2064"/>
                    <a:pt x="20970" y="2063"/>
                    <a:pt x="20960" y="1615"/>
                  </a:cubicBezTo>
                  <a:lnTo>
                    <a:pt x="20951" y="1164"/>
                  </a:lnTo>
                  <a:lnTo>
                    <a:pt x="20835" y="1164"/>
                  </a:lnTo>
                  <a:lnTo>
                    <a:pt x="20720" y="1164"/>
                  </a:lnTo>
                  <a:lnTo>
                    <a:pt x="20709" y="1718"/>
                  </a:lnTo>
                  <a:cubicBezTo>
                    <a:pt x="20696" y="2454"/>
                    <a:pt x="20634" y="2462"/>
                    <a:pt x="20622" y="1730"/>
                  </a:cubicBezTo>
                  <a:lnTo>
                    <a:pt x="20613" y="1164"/>
                  </a:lnTo>
                  <a:lnTo>
                    <a:pt x="20512" y="1164"/>
                  </a:lnTo>
                  <a:lnTo>
                    <a:pt x="20412" y="1164"/>
                  </a:lnTo>
                  <a:close/>
                  <a:moveTo>
                    <a:pt x="17233" y="1170"/>
                  </a:moveTo>
                  <a:lnTo>
                    <a:pt x="17233" y="1859"/>
                  </a:lnTo>
                  <a:lnTo>
                    <a:pt x="17233" y="2549"/>
                  </a:lnTo>
                  <a:lnTo>
                    <a:pt x="17502" y="2549"/>
                  </a:lnTo>
                  <a:lnTo>
                    <a:pt x="17774" y="2549"/>
                  </a:lnTo>
                  <a:lnTo>
                    <a:pt x="17774" y="1921"/>
                  </a:lnTo>
                  <a:cubicBezTo>
                    <a:pt x="17774" y="1491"/>
                    <a:pt x="17760" y="1276"/>
                    <a:pt x="17731" y="1235"/>
                  </a:cubicBezTo>
                  <a:cubicBezTo>
                    <a:pt x="17707" y="1202"/>
                    <a:pt x="17587" y="1175"/>
                    <a:pt x="17461" y="1173"/>
                  </a:cubicBezTo>
                  <a:lnTo>
                    <a:pt x="17233" y="1170"/>
                  </a:lnTo>
                  <a:close/>
                  <a:moveTo>
                    <a:pt x="19702" y="3604"/>
                  </a:moveTo>
                  <a:lnTo>
                    <a:pt x="19702" y="4446"/>
                  </a:lnTo>
                  <a:lnTo>
                    <a:pt x="19702" y="5286"/>
                  </a:lnTo>
                  <a:lnTo>
                    <a:pt x="19803" y="5286"/>
                  </a:lnTo>
                  <a:lnTo>
                    <a:pt x="19902" y="5286"/>
                  </a:lnTo>
                  <a:lnTo>
                    <a:pt x="19913" y="4720"/>
                  </a:lnTo>
                  <a:cubicBezTo>
                    <a:pt x="19918" y="4393"/>
                    <a:pt x="19936" y="4155"/>
                    <a:pt x="19956" y="4155"/>
                  </a:cubicBezTo>
                  <a:cubicBezTo>
                    <a:pt x="19975" y="4155"/>
                    <a:pt x="19993" y="4393"/>
                    <a:pt x="19999" y="4720"/>
                  </a:cubicBezTo>
                  <a:lnTo>
                    <a:pt x="20009" y="5286"/>
                  </a:lnTo>
                  <a:lnTo>
                    <a:pt x="20126" y="5286"/>
                  </a:lnTo>
                  <a:lnTo>
                    <a:pt x="20242" y="5286"/>
                  </a:lnTo>
                  <a:lnTo>
                    <a:pt x="20242" y="4703"/>
                  </a:lnTo>
                  <a:cubicBezTo>
                    <a:pt x="20242" y="3988"/>
                    <a:pt x="20217" y="3879"/>
                    <a:pt x="20047" y="3904"/>
                  </a:cubicBezTo>
                  <a:cubicBezTo>
                    <a:pt x="19933" y="3921"/>
                    <a:pt x="19921" y="3909"/>
                    <a:pt x="19911" y="3763"/>
                  </a:cubicBezTo>
                  <a:cubicBezTo>
                    <a:pt x="19902" y="3629"/>
                    <a:pt x="19884" y="3604"/>
                    <a:pt x="19801" y="3604"/>
                  </a:cubicBezTo>
                  <a:lnTo>
                    <a:pt x="19702" y="3604"/>
                  </a:lnTo>
                  <a:close/>
                  <a:moveTo>
                    <a:pt x="17241" y="3719"/>
                  </a:moveTo>
                  <a:cubicBezTo>
                    <a:pt x="17170" y="3719"/>
                    <a:pt x="17130" y="3750"/>
                    <a:pt x="17130" y="3801"/>
                  </a:cubicBezTo>
                  <a:cubicBezTo>
                    <a:pt x="17130" y="3845"/>
                    <a:pt x="17107" y="3914"/>
                    <a:pt x="17078" y="3954"/>
                  </a:cubicBezTo>
                  <a:cubicBezTo>
                    <a:pt x="17032" y="4020"/>
                    <a:pt x="17032" y="4037"/>
                    <a:pt x="17078" y="4125"/>
                  </a:cubicBezTo>
                  <a:cubicBezTo>
                    <a:pt x="17115" y="4196"/>
                    <a:pt x="17130" y="4352"/>
                    <a:pt x="17130" y="4685"/>
                  </a:cubicBezTo>
                  <a:cubicBezTo>
                    <a:pt x="17130" y="4968"/>
                    <a:pt x="17146" y="5176"/>
                    <a:pt x="17171" y="5218"/>
                  </a:cubicBezTo>
                  <a:cubicBezTo>
                    <a:pt x="17230" y="5319"/>
                    <a:pt x="17435" y="5308"/>
                    <a:pt x="17435" y="5204"/>
                  </a:cubicBezTo>
                  <a:cubicBezTo>
                    <a:pt x="17435" y="5158"/>
                    <a:pt x="17420" y="5102"/>
                    <a:pt x="17401" y="5083"/>
                  </a:cubicBezTo>
                  <a:cubicBezTo>
                    <a:pt x="17355" y="5033"/>
                    <a:pt x="17357" y="4224"/>
                    <a:pt x="17404" y="4143"/>
                  </a:cubicBezTo>
                  <a:cubicBezTo>
                    <a:pt x="17432" y="4095"/>
                    <a:pt x="17432" y="4030"/>
                    <a:pt x="17398" y="3898"/>
                  </a:cubicBezTo>
                  <a:cubicBezTo>
                    <a:pt x="17360" y="3751"/>
                    <a:pt x="17332" y="3719"/>
                    <a:pt x="17241" y="3719"/>
                  </a:cubicBezTo>
                  <a:close/>
                  <a:moveTo>
                    <a:pt x="15186" y="3895"/>
                  </a:moveTo>
                  <a:cubicBezTo>
                    <a:pt x="14940" y="3895"/>
                    <a:pt x="14838" y="4330"/>
                    <a:pt x="15016" y="4614"/>
                  </a:cubicBezTo>
                  <a:cubicBezTo>
                    <a:pt x="15105" y="4756"/>
                    <a:pt x="15096" y="4823"/>
                    <a:pt x="14990" y="4823"/>
                  </a:cubicBezTo>
                  <a:cubicBezTo>
                    <a:pt x="14889" y="4823"/>
                    <a:pt x="14923" y="5174"/>
                    <a:pt x="15033" y="5271"/>
                  </a:cubicBezTo>
                  <a:cubicBezTo>
                    <a:pt x="15122" y="5350"/>
                    <a:pt x="15322" y="5323"/>
                    <a:pt x="15394" y="5221"/>
                  </a:cubicBezTo>
                  <a:cubicBezTo>
                    <a:pt x="15416" y="5190"/>
                    <a:pt x="15440" y="5099"/>
                    <a:pt x="15445" y="5021"/>
                  </a:cubicBezTo>
                  <a:cubicBezTo>
                    <a:pt x="15460" y="4824"/>
                    <a:pt x="15517" y="4838"/>
                    <a:pt x="15548" y="5047"/>
                  </a:cubicBezTo>
                  <a:cubicBezTo>
                    <a:pt x="15598" y="5374"/>
                    <a:pt x="15948" y="5418"/>
                    <a:pt x="16039" y="5109"/>
                  </a:cubicBezTo>
                  <a:cubicBezTo>
                    <a:pt x="16114" y="4856"/>
                    <a:pt x="16095" y="4765"/>
                    <a:pt x="15966" y="4765"/>
                  </a:cubicBezTo>
                  <a:cubicBezTo>
                    <a:pt x="15867" y="4765"/>
                    <a:pt x="15848" y="4787"/>
                    <a:pt x="15839" y="4912"/>
                  </a:cubicBezTo>
                  <a:cubicBezTo>
                    <a:pt x="15822" y="5140"/>
                    <a:pt x="15760" y="5082"/>
                    <a:pt x="15760" y="4838"/>
                  </a:cubicBezTo>
                  <a:lnTo>
                    <a:pt x="15760" y="4620"/>
                  </a:lnTo>
                  <a:lnTo>
                    <a:pt x="15924" y="4602"/>
                  </a:lnTo>
                  <a:lnTo>
                    <a:pt x="16089" y="4585"/>
                  </a:lnTo>
                  <a:lnTo>
                    <a:pt x="16070" y="4340"/>
                  </a:lnTo>
                  <a:cubicBezTo>
                    <a:pt x="16048" y="4052"/>
                    <a:pt x="15951" y="3895"/>
                    <a:pt x="15797" y="3895"/>
                  </a:cubicBezTo>
                  <a:cubicBezTo>
                    <a:pt x="15659" y="3895"/>
                    <a:pt x="15548" y="4031"/>
                    <a:pt x="15535" y="4217"/>
                  </a:cubicBezTo>
                  <a:cubicBezTo>
                    <a:pt x="15520" y="4422"/>
                    <a:pt x="15466" y="4420"/>
                    <a:pt x="15433" y="4214"/>
                  </a:cubicBezTo>
                  <a:cubicBezTo>
                    <a:pt x="15400" y="3996"/>
                    <a:pt x="15321" y="3895"/>
                    <a:pt x="15186" y="3895"/>
                  </a:cubicBezTo>
                  <a:close/>
                  <a:moveTo>
                    <a:pt x="16737" y="3895"/>
                  </a:moveTo>
                  <a:cubicBezTo>
                    <a:pt x="16567" y="3895"/>
                    <a:pt x="16488" y="4006"/>
                    <a:pt x="16488" y="4246"/>
                  </a:cubicBezTo>
                  <a:cubicBezTo>
                    <a:pt x="16488" y="4376"/>
                    <a:pt x="16503" y="4417"/>
                    <a:pt x="16553" y="4417"/>
                  </a:cubicBezTo>
                  <a:cubicBezTo>
                    <a:pt x="16655" y="4417"/>
                    <a:pt x="16664" y="4510"/>
                    <a:pt x="16572" y="4614"/>
                  </a:cubicBezTo>
                  <a:cubicBezTo>
                    <a:pt x="16503" y="4692"/>
                    <a:pt x="16488" y="4758"/>
                    <a:pt x="16488" y="4968"/>
                  </a:cubicBezTo>
                  <a:cubicBezTo>
                    <a:pt x="16488" y="5152"/>
                    <a:pt x="16505" y="5241"/>
                    <a:pt x="16548" y="5283"/>
                  </a:cubicBezTo>
                  <a:cubicBezTo>
                    <a:pt x="16580" y="5315"/>
                    <a:pt x="16636" y="5324"/>
                    <a:pt x="16673" y="5304"/>
                  </a:cubicBezTo>
                  <a:cubicBezTo>
                    <a:pt x="16710" y="5284"/>
                    <a:pt x="16806" y="5274"/>
                    <a:pt x="16884" y="5280"/>
                  </a:cubicBezTo>
                  <a:lnTo>
                    <a:pt x="17025" y="5292"/>
                  </a:lnTo>
                  <a:lnTo>
                    <a:pt x="17016" y="4673"/>
                  </a:lnTo>
                  <a:cubicBezTo>
                    <a:pt x="17007" y="3963"/>
                    <a:pt x="16982" y="3895"/>
                    <a:pt x="16737" y="3895"/>
                  </a:cubicBezTo>
                  <a:close/>
                  <a:moveTo>
                    <a:pt x="18076" y="3895"/>
                  </a:moveTo>
                  <a:cubicBezTo>
                    <a:pt x="18006" y="3905"/>
                    <a:pt x="17939" y="3953"/>
                    <a:pt x="17890" y="4037"/>
                  </a:cubicBezTo>
                  <a:cubicBezTo>
                    <a:pt x="17820" y="4158"/>
                    <a:pt x="17807" y="4232"/>
                    <a:pt x="17808" y="4544"/>
                  </a:cubicBezTo>
                  <a:cubicBezTo>
                    <a:pt x="17809" y="5047"/>
                    <a:pt x="17833" y="5170"/>
                    <a:pt x="17956" y="5262"/>
                  </a:cubicBezTo>
                  <a:cubicBezTo>
                    <a:pt x="18078" y="5354"/>
                    <a:pt x="18245" y="5316"/>
                    <a:pt x="18306" y="5183"/>
                  </a:cubicBezTo>
                  <a:cubicBezTo>
                    <a:pt x="18329" y="5132"/>
                    <a:pt x="18349" y="5016"/>
                    <a:pt x="18349" y="4927"/>
                  </a:cubicBezTo>
                  <a:cubicBezTo>
                    <a:pt x="18349" y="4785"/>
                    <a:pt x="18335" y="4765"/>
                    <a:pt x="18249" y="4765"/>
                  </a:cubicBezTo>
                  <a:cubicBezTo>
                    <a:pt x="18168" y="4765"/>
                    <a:pt x="18148" y="4792"/>
                    <a:pt x="18139" y="4912"/>
                  </a:cubicBezTo>
                  <a:cubicBezTo>
                    <a:pt x="18123" y="5140"/>
                    <a:pt x="18060" y="5082"/>
                    <a:pt x="18060" y="4838"/>
                  </a:cubicBezTo>
                  <a:cubicBezTo>
                    <a:pt x="18060" y="4624"/>
                    <a:pt x="18063" y="4620"/>
                    <a:pt x="18204" y="4602"/>
                  </a:cubicBezTo>
                  <a:lnTo>
                    <a:pt x="18349" y="4585"/>
                  </a:lnTo>
                  <a:lnTo>
                    <a:pt x="18349" y="4328"/>
                  </a:lnTo>
                  <a:cubicBezTo>
                    <a:pt x="18349" y="4131"/>
                    <a:pt x="18331" y="4054"/>
                    <a:pt x="18273" y="3984"/>
                  </a:cubicBezTo>
                  <a:cubicBezTo>
                    <a:pt x="18216" y="3915"/>
                    <a:pt x="18145" y="3886"/>
                    <a:pt x="18076" y="3895"/>
                  </a:cubicBezTo>
                  <a:close/>
                  <a:moveTo>
                    <a:pt x="18692" y="3895"/>
                  </a:moveTo>
                  <a:cubicBezTo>
                    <a:pt x="18531" y="3895"/>
                    <a:pt x="18450" y="4011"/>
                    <a:pt x="18450" y="4246"/>
                  </a:cubicBezTo>
                  <a:cubicBezTo>
                    <a:pt x="18450" y="4376"/>
                    <a:pt x="18465" y="4417"/>
                    <a:pt x="18515" y="4417"/>
                  </a:cubicBezTo>
                  <a:cubicBezTo>
                    <a:pt x="18619" y="4417"/>
                    <a:pt x="18631" y="4525"/>
                    <a:pt x="18536" y="4600"/>
                  </a:cubicBezTo>
                  <a:cubicBezTo>
                    <a:pt x="18461" y="4658"/>
                    <a:pt x="18450" y="4702"/>
                    <a:pt x="18450" y="4944"/>
                  </a:cubicBezTo>
                  <a:cubicBezTo>
                    <a:pt x="18450" y="5148"/>
                    <a:pt x="18465" y="5240"/>
                    <a:pt x="18508" y="5283"/>
                  </a:cubicBezTo>
                  <a:cubicBezTo>
                    <a:pt x="18541" y="5316"/>
                    <a:pt x="18588" y="5331"/>
                    <a:pt x="18613" y="5315"/>
                  </a:cubicBezTo>
                  <a:cubicBezTo>
                    <a:pt x="18638" y="5300"/>
                    <a:pt x="18727" y="5286"/>
                    <a:pt x="18809" y="5286"/>
                  </a:cubicBezTo>
                  <a:lnTo>
                    <a:pt x="18958" y="5286"/>
                  </a:lnTo>
                  <a:lnTo>
                    <a:pt x="18958" y="4650"/>
                  </a:lnTo>
                  <a:cubicBezTo>
                    <a:pt x="18958" y="3930"/>
                    <a:pt x="18945" y="3895"/>
                    <a:pt x="18692" y="3895"/>
                  </a:cubicBezTo>
                  <a:close/>
                  <a:moveTo>
                    <a:pt x="19327" y="3895"/>
                  </a:moveTo>
                  <a:cubicBezTo>
                    <a:pt x="19280" y="3898"/>
                    <a:pt x="19230" y="3918"/>
                    <a:pt x="19183" y="3960"/>
                  </a:cubicBezTo>
                  <a:cubicBezTo>
                    <a:pt x="19071" y="4061"/>
                    <a:pt x="19060" y="4119"/>
                    <a:pt x="19059" y="4579"/>
                  </a:cubicBezTo>
                  <a:cubicBezTo>
                    <a:pt x="19059" y="5044"/>
                    <a:pt x="19093" y="5208"/>
                    <a:pt x="19205" y="5286"/>
                  </a:cubicBezTo>
                  <a:cubicBezTo>
                    <a:pt x="19306" y="5355"/>
                    <a:pt x="19344" y="5355"/>
                    <a:pt x="19454" y="5283"/>
                  </a:cubicBezTo>
                  <a:cubicBezTo>
                    <a:pt x="19569" y="5208"/>
                    <a:pt x="19600" y="5132"/>
                    <a:pt x="19600" y="4924"/>
                  </a:cubicBezTo>
                  <a:cubicBezTo>
                    <a:pt x="19601" y="4786"/>
                    <a:pt x="19587" y="4765"/>
                    <a:pt x="19501" y="4765"/>
                  </a:cubicBezTo>
                  <a:cubicBezTo>
                    <a:pt x="19418" y="4765"/>
                    <a:pt x="19400" y="4790"/>
                    <a:pt x="19391" y="4924"/>
                  </a:cubicBezTo>
                  <a:cubicBezTo>
                    <a:pt x="19369" y="5256"/>
                    <a:pt x="19312" y="5039"/>
                    <a:pt x="19312" y="4620"/>
                  </a:cubicBezTo>
                  <a:cubicBezTo>
                    <a:pt x="19312" y="4378"/>
                    <a:pt x="19327" y="4177"/>
                    <a:pt x="19346" y="4169"/>
                  </a:cubicBezTo>
                  <a:cubicBezTo>
                    <a:pt x="19365" y="4161"/>
                    <a:pt x="19385" y="4215"/>
                    <a:pt x="19391" y="4287"/>
                  </a:cubicBezTo>
                  <a:cubicBezTo>
                    <a:pt x="19399" y="4389"/>
                    <a:pt x="19424" y="4417"/>
                    <a:pt x="19501" y="4417"/>
                  </a:cubicBezTo>
                  <a:cubicBezTo>
                    <a:pt x="19584" y="4417"/>
                    <a:pt x="19600" y="4394"/>
                    <a:pt x="19600" y="4273"/>
                  </a:cubicBezTo>
                  <a:cubicBezTo>
                    <a:pt x="19600" y="4042"/>
                    <a:pt x="19471" y="3887"/>
                    <a:pt x="19327" y="3895"/>
                  </a:cubicBezTo>
                  <a:close/>
                  <a:moveTo>
                    <a:pt x="13849" y="3907"/>
                  </a:moveTo>
                  <a:cubicBezTo>
                    <a:pt x="13810" y="3913"/>
                    <a:pt x="13775" y="3928"/>
                    <a:pt x="13753" y="3948"/>
                  </a:cubicBezTo>
                  <a:cubicBezTo>
                    <a:pt x="13653" y="4040"/>
                    <a:pt x="13647" y="4417"/>
                    <a:pt x="13746" y="4417"/>
                  </a:cubicBezTo>
                  <a:cubicBezTo>
                    <a:pt x="13849" y="4417"/>
                    <a:pt x="13861" y="4525"/>
                    <a:pt x="13766" y="4600"/>
                  </a:cubicBezTo>
                  <a:cubicBezTo>
                    <a:pt x="13691" y="4658"/>
                    <a:pt x="13679" y="4702"/>
                    <a:pt x="13679" y="4944"/>
                  </a:cubicBezTo>
                  <a:cubicBezTo>
                    <a:pt x="13679" y="5148"/>
                    <a:pt x="13696" y="5240"/>
                    <a:pt x="13739" y="5283"/>
                  </a:cubicBezTo>
                  <a:cubicBezTo>
                    <a:pt x="13771" y="5316"/>
                    <a:pt x="13821" y="5326"/>
                    <a:pt x="13849" y="5307"/>
                  </a:cubicBezTo>
                  <a:cubicBezTo>
                    <a:pt x="13877" y="5288"/>
                    <a:pt x="13964" y="5278"/>
                    <a:pt x="14043" y="5283"/>
                  </a:cubicBezTo>
                  <a:lnTo>
                    <a:pt x="14187" y="5292"/>
                  </a:lnTo>
                  <a:lnTo>
                    <a:pt x="14187" y="4694"/>
                  </a:lnTo>
                  <a:cubicBezTo>
                    <a:pt x="14187" y="4365"/>
                    <a:pt x="14172" y="4063"/>
                    <a:pt x="14156" y="4019"/>
                  </a:cubicBezTo>
                  <a:cubicBezTo>
                    <a:pt x="14127" y="3940"/>
                    <a:pt x="13966" y="3890"/>
                    <a:pt x="13849" y="3907"/>
                  </a:cubicBezTo>
                  <a:close/>
                  <a:moveTo>
                    <a:pt x="13456" y="3922"/>
                  </a:moveTo>
                  <a:cubicBezTo>
                    <a:pt x="13414" y="3913"/>
                    <a:pt x="13351" y="3919"/>
                    <a:pt x="13248" y="3934"/>
                  </a:cubicBezTo>
                  <a:lnTo>
                    <a:pt x="13002" y="3969"/>
                  </a:lnTo>
                  <a:lnTo>
                    <a:pt x="13002" y="4714"/>
                  </a:lnTo>
                  <a:lnTo>
                    <a:pt x="13002" y="5463"/>
                  </a:lnTo>
                  <a:lnTo>
                    <a:pt x="13117" y="5463"/>
                  </a:lnTo>
                  <a:cubicBezTo>
                    <a:pt x="13205" y="5463"/>
                    <a:pt x="13236" y="5434"/>
                    <a:pt x="13250" y="5342"/>
                  </a:cubicBezTo>
                  <a:cubicBezTo>
                    <a:pt x="13265" y="5242"/>
                    <a:pt x="13281" y="5231"/>
                    <a:pt x="13337" y="5283"/>
                  </a:cubicBezTo>
                  <a:cubicBezTo>
                    <a:pt x="13408" y="5348"/>
                    <a:pt x="13509" y="5310"/>
                    <a:pt x="13552" y="5204"/>
                  </a:cubicBezTo>
                  <a:cubicBezTo>
                    <a:pt x="13595" y="5095"/>
                    <a:pt x="13582" y="4098"/>
                    <a:pt x="13536" y="3993"/>
                  </a:cubicBezTo>
                  <a:cubicBezTo>
                    <a:pt x="13519" y="3952"/>
                    <a:pt x="13497" y="3931"/>
                    <a:pt x="13456" y="3922"/>
                  </a:cubicBezTo>
                  <a:close/>
                  <a:moveTo>
                    <a:pt x="14288" y="3951"/>
                  </a:moveTo>
                  <a:lnTo>
                    <a:pt x="14288" y="4558"/>
                  </a:lnTo>
                  <a:cubicBezTo>
                    <a:pt x="14288" y="5043"/>
                    <a:pt x="14300" y="5183"/>
                    <a:pt x="14345" y="5260"/>
                  </a:cubicBezTo>
                  <a:cubicBezTo>
                    <a:pt x="14380" y="5320"/>
                    <a:pt x="14427" y="5340"/>
                    <a:pt x="14472" y="5315"/>
                  </a:cubicBezTo>
                  <a:cubicBezTo>
                    <a:pt x="14511" y="5295"/>
                    <a:pt x="14608" y="5282"/>
                    <a:pt x="14687" y="5286"/>
                  </a:cubicBezTo>
                  <a:lnTo>
                    <a:pt x="14829" y="5292"/>
                  </a:lnTo>
                  <a:lnTo>
                    <a:pt x="14829" y="4623"/>
                  </a:lnTo>
                  <a:lnTo>
                    <a:pt x="14829" y="3951"/>
                  </a:lnTo>
                  <a:lnTo>
                    <a:pt x="14730" y="3951"/>
                  </a:lnTo>
                  <a:lnTo>
                    <a:pt x="14630" y="3951"/>
                  </a:lnTo>
                  <a:lnTo>
                    <a:pt x="14620" y="4488"/>
                  </a:lnTo>
                  <a:cubicBezTo>
                    <a:pt x="14614" y="4796"/>
                    <a:pt x="14596" y="5027"/>
                    <a:pt x="14577" y="5027"/>
                  </a:cubicBezTo>
                  <a:cubicBezTo>
                    <a:pt x="14557" y="5027"/>
                    <a:pt x="14538" y="4796"/>
                    <a:pt x="14532" y="4488"/>
                  </a:cubicBezTo>
                  <a:lnTo>
                    <a:pt x="14524" y="3951"/>
                  </a:lnTo>
                  <a:lnTo>
                    <a:pt x="14405" y="3951"/>
                  </a:lnTo>
                  <a:lnTo>
                    <a:pt x="14288" y="3951"/>
                  </a:lnTo>
                  <a:close/>
                  <a:moveTo>
                    <a:pt x="15823" y="6680"/>
                  </a:moveTo>
                  <a:cubicBezTo>
                    <a:pt x="15729" y="6680"/>
                    <a:pt x="15707" y="6702"/>
                    <a:pt x="15715" y="6783"/>
                  </a:cubicBezTo>
                  <a:cubicBezTo>
                    <a:pt x="15730" y="6942"/>
                    <a:pt x="15680" y="7030"/>
                    <a:pt x="15574" y="7030"/>
                  </a:cubicBezTo>
                  <a:cubicBezTo>
                    <a:pt x="15486" y="7030"/>
                    <a:pt x="15476" y="7051"/>
                    <a:pt x="15466" y="7248"/>
                  </a:cubicBezTo>
                  <a:cubicBezTo>
                    <a:pt x="15460" y="7368"/>
                    <a:pt x="15440" y="7463"/>
                    <a:pt x="15421" y="7463"/>
                  </a:cubicBezTo>
                  <a:cubicBezTo>
                    <a:pt x="15403" y="7463"/>
                    <a:pt x="15383" y="7368"/>
                    <a:pt x="15377" y="7248"/>
                  </a:cubicBezTo>
                  <a:cubicBezTo>
                    <a:pt x="15367" y="7050"/>
                    <a:pt x="15357" y="7030"/>
                    <a:pt x="15267" y="7030"/>
                  </a:cubicBezTo>
                  <a:cubicBezTo>
                    <a:pt x="15192" y="7030"/>
                    <a:pt x="15169" y="7057"/>
                    <a:pt x="15169" y="7139"/>
                  </a:cubicBezTo>
                  <a:cubicBezTo>
                    <a:pt x="15169" y="7260"/>
                    <a:pt x="15090" y="7399"/>
                    <a:pt x="15056" y="7340"/>
                  </a:cubicBezTo>
                  <a:cubicBezTo>
                    <a:pt x="15043" y="7319"/>
                    <a:pt x="15033" y="7240"/>
                    <a:pt x="15033" y="7166"/>
                  </a:cubicBezTo>
                  <a:cubicBezTo>
                    <a:pt x="15033" y="7053"/>
                    <a:pt x="15016" y="7030"/>
                    <a:pt x="14930" y="7030"/>
                  </a:cubicBezTo>
                  <a:cubicBezTo>
                    <a:pt x="14833" y="7030"/>
                    <a:pt x="14828" y="7040"/>
                    <a:pt x="14845" y="7219"/>
                  </a:cubicBezTo>
                  <a:cubicBezTo>
                    <a:pt x="14863" y="7410"/>
                    <a:pt x="14932" y="8293"/>
                    <a:pt x="14932" y="8338"/>
                  </a:cubicBezTo>
                  <a:cubicBezTo>
                    <a:pt x="14932" y="8352"/>
                    <a:pt x="14991" y="8365"/>
                    <a:pt x="15064" y="8365"/>
                  </a:cubicBezTo>
                  <a:cubicBezTo>
                    <a:pt x="15190" y="8365"/>
                    <a:pt x="15199" y="8354"/>
                    <a:pt x="15209" y="8176"/>
                  </a:cubicBezTo>
                  <a:cubicBezTo>
                    <a:pt x="15214" y="8073"/>
                    <a:pt x="15234" y="7988"/>
                    <a:pt x="15251" y="7988"/>
                  </a:cubicBezTo>
                  <a:cubicBezTo>
                    <a:pt x="15269" y="7988"/>
                    <a:pt x="15296" y="8073"/>
                    <a:pt x="15312" y="8176"/>
                  </a:cubicBezTo>
                  <a:cubicBezTo>
                    <a:pt x="15337" y="8343"/>
                    <a:pt x="15352" y="8365"/>
                    <a:pt x="15456" y="8365"/>
                  </a:cubicBezTo>
                  <a:cubicBezTo>
                    <a:pt x="15585" y="8365"/>
                    <a:pt x="15580" y="8381"/>
                    <a:pt x="15631" y="7755"/>
                  </a:cubicBezTo>
                  <a:cubicBezTo>
                    <a:pt x="15669" y="7278"/>
                    <a:pt x="15727" y="7364"/>
                    <a:pt x="15727" y="7899"/>
                  </a:cubicBezTo>
                  <a:lnTo>
                    <a:pt x="15727" y="8335"/>
                  </a:lnTo>
                  <a:lnTo>
                    <a:pt x="15835" y="8353"/>
                  </a:lnTo>
                  <a:lnTo>
                    <a:pt x="15943" y="8371"/>
                  </a:lnTo>
                  <a:lnTo>
                    <a:pt x="15954" y="7817"/>
                  </a:lnTo>
                  <a:cubicBezTo>
                    <a:pt x="15966" y="7090"/>
                    <a:pt x="16028" y="7088"/>
                    <a:pt x="16041" y="7814"/>
                  </a:cubicBezTo>
                  <a:lnTo>
                    <a:pt x="16050" y="8365"/>
                  </a:lnTo>
                  <a:lnTo>
                    <a:pt x="16151" y="8365"/>
                  </a:lnTo>
                  <a:lnTo>
                    <a:pt x="16252" y="8365"/>
                  </a:lnTo>
                  <a:lnTo>
                    <a:pt x="16244" y="7681"/>
                  </a:lnTo>
                  <a:lnTo>
                    <a:pt x="16234" y="7001"/>
                  </a:lnTo>
                  <a:lnTo>
                    <a:pt x="16098" y="6998"/>
                  </a:lnTo>
                  <a:cubicBezTo>
                    <a:pt x="15977" y="6995"/>
                    <a:pt x="15962" y="6976"/>
                    <a:pt x="15952" y="6836"/>
                  </a:cubicBezTo>
                  <a:cubicBezTo>
                    <a:pt x="15943" y="6699"/>
                    <a:pt x="15926" y="6680"/>
                    <a:pt x="15823" y="6680"/>
                  </a:cubicBezTo>
                  <a:close/>
                  <a:moveTo>
                    <a:pt x="16359" y="6680"/>
                  </a:moveTo>
                  <a:lnTo>
                    <a:pt x="16354" y="7522"/>
                  </a:lnTo>
                  <a:lnTo>
                    <a:pt x="16350" y="8365"/>
                  </a:lnTo>
                  <a:lnTo>
                    <a:pt x="16467" y="8365"/>
                  </a:lnTo>
                  <a:cubicBezTo>
                    <a:pt x="16578" y="8365"/>
                    <a:pt x="16586" y="8353"/>
                    <a:pt x="16596" y="8147"/>
                  </a:cubicBezTo>
                  <a:cubicBezTo>
                    <a:pt x="16608" y="7901"/>
                    <a:pt x="16661" y="7884"/>
                    <a:pt x="16697" y="8114"/>
                  </a:cubicBezTo>
                  <a:cubicBezTo>
                    <a:pt x="16728" y="8313"/>
                    <a:pt x="16778" y="8362"/>
                    <a:pt x="16944" y="8362"/>
                  </a:cubicBezTo>
                  <a:cubicBezTo>
                    <a:pt x="17109" y="8362"/>
                    <a:pt x="17150" y="8324"/>
                    <a:pt x="17197" y="8114"/>
                  </a:cubicBezTo>
                  <a:cubicBezTo>
                    <a:pt x="17241" y="7916"/>
                    <a:pt x="17300" y="7962"/>
                    <a:pt x="17300" y="8194"/>
                  </a:cubicBezTo>
                  <a:cubicBezTo>
                    <a:pt x="17300" y="8345"/>
                    <a:pt x="17311" y="8365"/>
                    <a:pt x="17399" y="8365"/>
                  </a:cubicBezTo>
                  <a:lnTo>
                    <a:pt x="17501" y="8365"/>
                  </a:lnTo>
                  <a:lnTo>
                    <a:pt x="17509" y="7829"/>
                  </a:lnTo>
                  <a:cubicBezTo>
                    <a:pt x="17517" y="7397"/>
                    <a:pt x="17530" y="7290"/>
                    <a:pt x="17571" y="7290"/>
                  </a:cubicBezTo>
                  <a:cubicBezTo>
                    <a:pt x="17612" y="7290"/>
                    <a:pt x="17623" y="7397"/>
                    <a:pt x="17631" y="7829"/>
                  </a:cubicBezTo>
                  <a:lnTo>
                    <a:pt x="17641" y="8365"/>
                  </a:lnTo>
                  <a:lnTo>
                    <a:pt x="17741" y="8365"/>
                  </a:lnTo>
                  <a:lnTo>
                    <a:pt x="17840" y="8365"/>
                  </a:lnTo>
                  <a:lnTo>
                    <a:pt x="17840" y="7734"/>
                  </a:lnTo>
                  <a:cubicBezTo>
                    <a:pt x="17840" y="7039"/>
                    <a:pt x="17818" y="6946"/>
                    <a:pt x="17648" y="6980"/>
                  </a:cubicBezTo>
                  <a:cubicBezTo>
                    <a:pt x="17567" y="6997"/>
                    <a:pt x="17553" y="6979"/>
                    <a:pt x="17543" y="6842"/>
                  </a:cubicBezTo>
                  <a:cubicBezTo>
                    <a:pt x="17534" y="6702"/>
                    <a:pt x="17517" y="6680"/>
                    <a:pt x="17416" y="6680"/>
                  </a:cubicBezTo>
                  <a:lnTo>
                    <a:pt x="17301" y="6680"/>
                  </a:lnTo>
                  <a:lnTo>
                    <a:pt x="17293" y="7248"/>
                  </a:lnTo>
                  <a:lnTo>
                    <a:pt x="17283" y="7814"/>
                  </a:lnTo>
                  <a:lnTo>
                    <a:pt x="17137" y="7832"/>
                  </a:lnTo>
                  <a:cubicBezTo>
                    <a:pt x="17031" y="7845"/>
                    <a:pt x="16994" y="7870"/>
                    <a:pt x="17006" y="7926"/>
                  </a:cubicBezTo>
                  <a:cubicBezTo>
                    <a:pt x="17016" y="7969"/>
                    <a:pt x="17004" y="8053"/>
                    <a:pt x="16979" y="8112"/>
                  </a:cubicBezTo>
                  <a:cubicBezTo>
                    <a:pt x="16938" y="8207"/>
                    <a:pt x="16930" y="8209"/>
                    <a:pt x="16912" y="8126"/>
                  </a:cubicBezTo>
                  <a:cubicBezTo>
                    <a:pt x="16879" y="7980"/>
                    <a:pt x="16906" y="7232"/>
                    <a:pt x="16944" y="7245"/>
                  </a:cubicBezTo>
                  <a:cubicBezTo>
                    <a:pt x="16963" y="7252"/>
                    <a:pt x="16983" y="7310"/>
                    <a:pt x="16989" y="7375"/>
                  </a:cubicBezTo>
                  <a:cubicBezTo>
                    <a:pt x="16997" y="7463"/>
                    <a:pt x="17025" y="7493"/>
                    <a:pt x="17099" y="7493"/>
                  </a:cubicBezTo>
                  <a:cubicBezTo>
                    <a:pt x="17186" y="7493"/>
                    <a:pt x="17198" y="7474"/>
                    <a:pt x="17198" y="7325"/>
                  </a:cubicBezTo>
                  <a:cubicBezTo>
                    <a:pt x="17198" y="7095"/>
                    <a:pt x="17118" y="6971"/>
                    <a:pt x="16967" y="6971"/>
                  </a:cubicBezTo>
                  <a:cubicBezTo>
                    <a:pt x="16819" y="6971"/>
                    <a:pt x="16690" y="7105"/>
                    <a:pt x="16690" y="7260"/>
                  </a:cubicBezTo>
                  <a:cubicBezTo>
                    <a:pt x="16690" y="7387"/>
                    <a:pt x="16638" y="7464"/>
                    <a:pt x="16608" y="7381"/>
                  </a:cubicBezTo>
                  <a:cubicBezTo>
                    <a:pt x="16596" y="7350"/>
                    <a:pt x="16585" y="7178"/>
                    <a:pt x="16584" y="7001"/>
                  </a:cubicBezTo>
                  <a:lnTo>
                    <a:pt x="16582" y="6680"/>
                  </a:lnTo>
                  <a:lnTo>
                    <a:pt x="16470" y="6680"/>
                  </a:lnTo>
                  <a:lnTo>
                    <a:pt x="16359" y="6680"/>
                  </a:lnTo>
                  <a:close/>
                  <a:moveTo>
                    <a:pt x="18383" y="6680"/>
                  </a:moveTo>
                  <a:cubicBezTo>
                    <a:pt x="18252" y="6680"/>
                    <a:pt x="18245" y="6838"/>
                    <a:pt x="18374" y="6871"/>
                  </a:cubicBezTo>
                  <a:cubicBezTo>
                    <a:pt x="18426" y="6884"/>
                    <a:pt x="18471" y="6899"/>
                    <a:pt x="18476" y="6904"/>
                  </a:cubicBezTo>
                  <a:cubicBezTo>
                    <a:pt x="18480" y="6908"/>
                    <a:pt x="18484" y="6861"/>
                    <a:pt x="18484" y="6797"/>
                  </a:cubicBezTo>
                  <a:cubicBezTo>
                    <a:pt x="18484" y="6707"/>
                    <a:pt x="18462" y="6680"/>
                    <a:pt x="18383" y="6680"/>
                  </a:cubicBezTo>
                  <a:close/>
                  <a:moveTo>
                    <a:pt x="12395" y="6797"/>
                  </a:moveTo>
                  <a:cubicBezTo>
                    <a:pt x="12289" y="6797"/>
                    <a:pt x="12201" y="7017"/>
                    <a:pt x="12242" y="7183"/>
                  </a:cubicBezTo>
                  <a:cubicBezTo>
                    <a:pt x="12256" y="7241"/>
                    <a:pt x="12273" y="7512"/>
                    <a:pt x="12280" y="7782"/>
                  </a:cubicBezTo>
                  <a:cubicBezTo>
                    <a:pt x="12287" y="8090"/>
                    <a:pt x="12308" y="8289"/>
                    <a:pt x="12334" y="8318"/>
                  </a:cubicBezTo>
                  <a:cubicBezTo>
                    <a:pt x="12412" y="8402"/>
                    <a:pt x="12554" y="8368"/>
                    <a:pt x="12578" y="8262"/>
                  </a:cubicBezTo>
                  <a:cubicBezTo>
                    <a:pt x="12600" y="8167"/>
                    <a:pt x="12604" y="8168"/>
                    <a:pt x="12644" y="8259"/>
                  </a:cubicBezTo>
                  <a:cubicBezTo>
                    <a:pt x="12676" y="8334"/>
                    <a:pt x="12740" y="8358"/>
                    <a:pt x="12929" y="8359"/>
                  </a:cubicBezTo>
                  <a:lnTo>
                    <a:pt x="13172" y="8359"/>
                  </a:lnTo>
                  <a:lnTo>
                    <a:pt x="13172" y="7782"/>
                  </a:lnTo>
                  <a:cubicBezTo>
                    <a:pt x="13172" y="7281"/>
                    <a:pt x="13162" y="7187"/>
                    <a:pt x="13104" y="7086"/>
                  </a:cubicBezTo>
                  <a:cubicBezTo>
                    <a:pt x="13001" y="6910"/>
                    <a:pt x="12786" y="6930"/>
                    <a:pt x="12681" y="7125"/>
                  </a:cubicBezTo>
                  <a:cubicBezTo>
                    <a:pt x="12605" y="7265"/>
                    <a:pt x="12597" y="7266"/>
                    <a:pt x="12578" y="7166"/>
                  </a:cubicBezTo>
                  <a:cubicBezTo>
                    <a:pt x="12524" y="6880"/>
                    <a:pt x="12482" y="6797"/>
                    <a:pt x="12395" y="6797"/>
                  </a:cubicBezTo>
                  <a:close/>
                  <a:moveTo>
                    <a:pt x="19703" y="6800"/>
                  </a:moveTo>
                  <a:cubicBezTo>
                    <a:pt x="19653" y="6799"/>
                    <a:pt x="19602" y="6835"/>
                    <a:pt x="19576" y="6906"/>
                  </a:cubicBezTo>
                  <a:cubicBezTo>
                    <a:pt x="19520" y="7062"/>
                    <a:pt x="19570" y="8240"/>
                    <a:pt x="19636" y="8312"/>
                  </a:cubicBezTo>
                  <a:cubicBezTo>
                    <a:pt x="19731" y="8414"/>
                    <a:pt x="19861" y="8374"/>
                    <a:pt x="19884" y="8235"/>
                  </a:cubicBezTo>
                  <a:lnTo>
                    <a:pt x="19906" y="8103"/>
                  </a:lnTo>
                  <a:lnTo>
                    <a:pt x="19964" y="8229"/>
                  </a:lnTo>
                  <a:cubicBezTo>
                    <a:pt x="20014" y="8337"/>
                    <a:pt x="20057" y="8358"/>
                    <a:pt x="20251" y="8359"/>
                  </a:cubicBezTo>
                  <a:lnTo>
                    <a:pt x="20479" y="8359"/>
                  </a:lnTo>
                  <a:lnTo>
                    <a:pt x="20479" y="7696"/>
                  </a:lnTo>
                  <a:lnTo>
                    <a:pt x="20479" y="7030"/>
                  </a:lnTo>
                  <a:lnTo>
                    <a:pt x="20380" y="7030"/>
                  </a:lnTo>
                  <a:lnTo>
                    <a:pt x="20280" y="7030"/>
                  </a:lnTo>
                  <a:lnTo>
                    <a:pt x="20270" y="7552"/>
                  </a:lnTo>
                  <a:cubicBezTo>
                    <a:pt x="20264" y="7850"/>
                    <a:pt x="20246" y="8076"/>
                    <a:pt x="20227" y="8076"/>
                  </a:cubicBezTo>
                  <a:cubicBezTo>
                    <a:pt x="20208" y="8076"/>
                    <a:pt x="20188" y="7850"/>
                    <a:pt x="20182" y="7552"/>
                  </a:cubicBezTo>
                  <a:lnTo>
                    <a:pt x="20174" y="7030"/>
                  </a:lnTo>
                  <a:lnTo>
                    <a:pt x="20023" y="7030"/>
                  </a:lnTo>
                  <a:cubicBezTo>
                    <a:pt x="19909" y="7030"/>
                    <a:pt x="19861" y="7000"/>
                    <a:pt x="19829" y="6912"/>
                  </a:cubicBezTo>
                  <a:cubicBezTo>
                    <a:pt x="19802" y="6839"/>
                    <a:pt x="19753" y="6802"/>
                    <a:pt x="19703" y="6800"/>
                  </a:cubicBezTo>
                  <a:close/>
                  <a:moveTo>
                    <a:pt x="11926" y="6974"/>
                  </a:moveTo>
                  <a:cubicBezTo>
                    <a:pt x="11852" y="6974"/>
                    <a:pt x="11774" y="7004"/>
                    <a:pt x="11725" y="7063"/>
                  </a:cubicBezTo>
                  <a:cubicBezTo>
                    <a:pt x="11609" y="7202"/>
                    <a:pt x="11621" y="7513"/>
                    <a:pt x="11749" y="7675"/>
                  </a:cubicBezTo>
                  <a:cubicBezTo>
                    <a:pt x="11861" y="7818"/>
                    <a:pt x="11855" y="7899"/>
                    <a:pt x="11732" y="7899"/>
                  </a:cubicBezTo>
                  <a:cubicBezTo>
                    <a:pt x="11664" y="7899"/>
                    <a:pt x="11649" y="7928"/>
                    <a:pt x="11649" y="8061"/>
                  </a:cubicBezTo>
                  <a:cubicBezTo>
                    <a:pt x="11649" y="8151"/>
                    <a:pt x="11668" y="8256"/>
                    <a:pt x="11691" y="8294"/>
                  </a:cubicBezTo>
                  <a:cubicBezTo>
                    <a:pt x="11752" y="8400"/>
                    <a:pt x="12073" y="8382"/>
                    <a:pt x="12127" y="8271"/>
                  </a:cubicBezTo>
                  <a:cubicBezTo>
                    <a:pt x="12207" y="8105"/>
                    <a:pt x="12182" y="7784"/>
                    <a:pt x="12079" y="7643"/>
                  </a:cubicBezTo>
                  <a:cubicBezTo>
                    <a:pt x="11983" y="7512"/>
                    <a:pt x="11989" y="7437"/>
                    <a:pt x="12096" y="7437"/>
                  </a:cubicBezTo>
                  <a:cubicBezTo>
                    <a:pt x="12175" y="7437"/>
                    <a:pt x="12180" y="7192"/>
                    <a:pt x="12104" y="7063"/>
                  </a:cubicBezTo>
                  <a:cubicBezTo>
                    <a:pt x="12070" y="7004"/>
                    <a:pt x="12000" y="6974"/>
                    <a:pt x="11926" y="6974"/>
                  </a:cubicBezTo>
                  <a:close/>
                  <a:moveTo>
                    <a:pt x="14177" y="6974"/>
                  </a:moveTo>
                  <a:cubicBezTo>
                    <a:pt x="14110" y="6972"/>
                    <a:pt x="14041" y="7003"/>
                    <a:pt x="13991" y="7063"/>
                  </a:cubicBezTo>
                  <a:cubicBezTo>
                    <a:pt x="13923" y="7144"/>
                    <a:pt x="13917" y="7202"/>
                    <a:pt x="13917" y="7658"/>
                  </a:cubicBezTo>
                  <a:cubicBezTo>
                    <a:pt x="13918" y="7935"/>
                    <a:pt x="13930" y="8194"/>
                    <a:pt x="13945" y="8235"/>
                  </a:cubicBezTo>
                  <a:cubicBezTo>
                    <a:pt x="13960" y="8277"/>
                    <a:pt x="14018" y="8331"/>
                    <a:pt x="14072" y="8356"/>
                  </a:cubicBezTo>
                  <a:cubicBezTo>
                    <a:pt x="14220" y="8424"/>
                    <a:pt x="14367" y="8352"/>
                    <a:pt x="14415" y="8188"/>
                  </a:cubicBezTo>
                  <a:cubicBezTo>
                    <a:pt x="14491" y="7933"/>
                    <a:pt x="14471" y="7843"/>
                    <a:pt x="14342" y="7843"/>
                  </a:cubicBezTo>
                  <a:cubicBezTo>
                    <a:pt x="14240" y="7843"/>
                    <a:pt x="14224" y="7863"/>
                    <a:pt x="14214" y="8003"/>
                  </a:cubicBezTo>
                  <a:cubicBezTo>
                    <a:pt x="14199" y="8238"/>
                    <a:pt x="14137" y="8167"/>
                    <a:pt x="14137" y="7914"/>
                  </a:cubicBezTo>
                  <a:lnTo>
                    <a:pt x="14137" y="7696"/>
                  </a:lnTo>
                  <a:lnTo>
                    <a:pt x="14302" y="7678"/>
                  </a:lnTo>
                  <a:lnTo>
                    <a:pt x="14467" y="7661"/>
                  </a:lnTo>
                  <a:lnTo>
                    <a:pt x="14448" y="7419"/>
                  </a:lnTo>
                  <a:cubicBezTo>
                    <a:pt x="14436" y="7269"/>
                    <a:pt x="14401" y="7138"/>
                    <a:pt x="14355" y="7074"/>
                  </a:cubicBezTo>
                  <a:cubicBezTo>
                    <a:pt x="14310" y="7011"/>
                    <a:pt x="14244" y="6976"/>
                    <a:pt x="14177" y="6974"/>
                  </a:cubicBezTo>
                  <a:close/>
                  <a:moveTo>
                    <a:pt x="18484" y="6992"/>
                  </a:moveTo>
                  <a:lnTo>
                    <a:pt x="18383" y="7015"/>
                  </a:lnTo>
                  <a:lnTo>
                    <a:pt x="18280" y="7042"/>
                  </a:lnTo>
                  <a:lnTo>
                    <a:pt x="18280" y="7702"/>
                  </a:lnTo>
                  <a:lnTo>
                    <a:pt x="18280" y="8365"/>
                  </a:lnTo>
                  <a:lnTo>
                    <a:pt x="18383" y="8365"/>
                  </a:lnTo>
                  <a:lnTo>
                    <a:pt x="18484" y="8365"/>
                  </a:lnTo>
                  <a:lnTo>
                    <a:pt x="18484" y="7678"/>
                  </a:lnTo>
                  <a:lnTo>
                    <a:pt x="18484" y="6992"/>
                  </a:lnTo>
                  <a:close/>
                  <a:moveTo>
                    <a:pt x="20953" y="6998"/>
                  </a:moveTo>
                  <a:lnTo>
                    <a:pt x="20783" y="7027"/>
                  </a:lnTo>
                  <a:cubicBezTo>
                    <a:pt x="20690" y="7044"/>
                    <a:pt x="20614" y="7077"/>
                    <a:pt x="20615" y="7101"/>
                  </a:cubicBezTo>
                  <a:cubicBezTo>
                    <a:pt x="20615" y="7125"/>
                    <a:pt x="20615" y="7420"/>
                    <a:pt x="20615" y="7755"/>
                  </a:cubicBezTo>
                  <a:lnTo>
                    <a:pt x="20615" y="8365"/>
                  </a:lnTo>
                  <a:lnTo>
                    <a:pt x="20716" y="8365"/>
                  </a:lnTo>
                  <a:lnTo>
                    <a:pt x="20818" y="8365"/>
                  </a:lnTo>
                  <a:lnTo>
                    <a:pt x="20818" y="7958"/>
                  </a:lnTo>
                  <a:cubicBezTo>
                    <a:pt x="20818" y="7615"/>
                    <a:pt x="20829" y="7542"/>
                    <a:pt x="20886" y="7481"/>
                  </a:cubicBezTo>
                  <a:cubicBezTo>
                    <a:pt x="20933" y="7431"/>
                    <a:pt x="20953" y="7344"/>
                    <a:pt x="20953" y="7201"/>
                  </a:cubicBezTo>
                  <a:lnTo>
                    <a:pt x="20953" y="6998"/>
                  </a:lnTo>
                  <a:close/>
                  <a:moveTo>
                    <a:pt x="21460" y="6998"/>
                  </a:moveTo>
                  <a:cubicBezTo>
                    <a:pt x="21416" y="6990"/>
                    <a:pt x="21358" y="6997"/>
                    <a:pt x="21283" y="7010"/>
                  </a:cubicBezTo>
                  <a:lnTo>
                    <a:pt x="21054" y="7045"/>
                  </a:lnTo>
                  <a:lnTo>
                    <a:pt x="21054" y="7705"/>
                  </a:lnTo>
                  <a:lnTo>
                    <a:pt x="21054" y="8365"/>
                  </a:lnTo>
                  <a:lnTo>
                    <a:pt x="21156" y="8365"/>
                  </a:lnTo>
                  <a:lnTo>
                    <a:pt x="21255" y="8365"/>
                  </a:lnTo>
                  <a:lnTo>
                    <a:pt x="21266" y="7799"/>
                  </a:lnTo>
                  <a:cubicBezTo>
                    <a:pt x="21271" y="7472"/>
                    <a:pt x="21289" y="7234"/>
                    <a:pt x="21309" y="7234"/>
                  </a:cubicBezTo>
                  <a:cubicBezTo>
                    <a:pt x="21328" y="7234"/>
                    <a:pt x="21346" y="7472"/>
                    <a:pt x="21351" y="7799"/>
                  </a:cubicBezTo>
                  <a:lnTo>
                    <a:pt x="21362" y="8365"/>
                  </a:lnTo>
                  <a:lnTo>
                    <a:pt x="21479" y="8365"/>
                  </a:lnTo>
                  <a:lnTo>
                    <a:pt x="21597" y="8365"/>
                  </a:lnTo>
                  <a:lnTo>
                    <a:pt x="21597" y="7767"/>
                  </a:lnTo>
                  <a:cubicBezTo>
                    <a:pt x="21597" y="7185"/>
                    <a:pt x="21590" y="7022"/>
                    <a:pt x="21460" y="6998"/>
                  </a:cubicBezTo>
                  <a:close/>
                  <a:moveTo>
                    <a:pt x="13411" y="7001"/>
                  </a:moveTo>
                  <a:cubicBezTo>
                    <a:pt x="13365" y="7005"/>
                    <a:pt x="13333" y="7016"/>
                    <a:pt x="13318" y="7036"/>
                  </a:cubicBezTo>
                  <a:cubicBezTo>
                    <a:pt x="13265" y="7112"/>
                    <a:pt x="13254" y="8047"/>
                    <a:pt x="13306" y="8103"/>
                  </a:cubicBezTo>
                  <a:cubicBezTo>
                    <a:pt x="13327" y="8125"/>
                    <a:pt x="13326" y="8178"/>
                    <a:pt x="13301" y="8247"/>
                  </a:cubicBezTo>
                  <a:cubicBezTo>
                    <a:pt x="13270" y="8331"/>
                    <a:pt x="13270" y="8376"/>
                    <a:pt x="13305" y="8447"/>
                  </a:cubicBezTo>
                  <a:cubicBezTo>
                    <a:pt x="13335" y="8510"/>
                    <a:pt x="13407" y="8539"/>
                    <a:pt x="13529" y="8539"/>
                  </a:cubicBezTo>
                  <a:cubicBezTo>
                    <a:pt x="13786" y="8539"/>
                    <a:pt x="13814" y="8451"/>
                    <a:pt x="13814" y="7664"/>
                  </a:cubicBezTo>
                  <a:lnTo>
                    <a:pt x="13814" y="7045"/>
                  </a:lnTo>
                  <a:lnTo>
                    <a:pt x="13590" y="7010"/>
                  </a:lnTo>
                  <a:cubicBezTo>
                    <a:pt x="13517" y="6998"/>
                    <a:pt x="13457" y="6996"/>
                    <a:pt x="13411" y="7001"/>
                  </a:cubicBezTo>
                  <a:close/>
                  <a:moveTo>
                    <a:pt x="18989" y="7001"/>
                  </a:moveTo>
                  <a:cubicBezTo>
                    <a:pt x="18943" y="6996"/>
                    <a:pt x="18883" y="6998"/>
                    <a:pt x="18811" y="7010"/>
                  </a:cubicBezTo>
                  <a:lnTo>
                    <a:pt x="18586" y="7045"/>
                  </a:lnTo>
                  <a:lnTo>
                    <a:pt x="18586" y="7705"/>
                  </a:lnTo>
                  <a:lnTo>
                    <a:pt x="18586" y="8365"/>
                  </a:lnTo>
                  <a:lnTo>
                    <a:pt x="18702" y="8365"/>
                  </a:lnTo>
                  <a:lnTo>
                    <a:pt x="18819" y="8365"/>
                  </a:lnTo>
                  <a:lnTo>
                    <a:pt x="18829" y="7799"/>
                  </a:lnTo>
                  <a:cubicBezTo>
                    <a:pt x="18842" y="7067"/>
                    <a:pt x="18904" y="7078"/>
                    <a:pt x="18917" y="7814"/>
                  </a:cubicBezTo>
                  <a:lnTo>
                    <a:pt x="18926" y="8365"/>
                  </a:lnTo>
                  <a:lnTo>
                    <a:pt x="19027" y="8365"/>
                  </a:lnTo>
                  <a:lnTo>
                    <a:pt x="19126" y="8365"/>
                  </a:lnTo>
                  <a:lnTo>
                    <a:pt x="19126" y="7734"/>
                  </a:lnTo>
                  <a:cubicBezTo>
                    <a:pt x="19126" y="7281"/>
                    <a:pt x="19114" y="7082"/>
                    <a:pt x="19082" y="7036"/>
                  </a:cubicBezTo>
                  <a:cubicBezTo>
                    <a:pt x="19067" y="7016"/>
                    <a:pt x="19035" y="7005"/>
                    <a:pt x="18989" y="7001"/>
                  </a:cubicBezTo>
                  <a:close/>
                  <a:moveTo>
                    <a:pt x="4985" y="7708"/>
                  </a:moveTo>
                  <a:cubicBezTo>
                    <a:pt x="2943" y="7711"/>
                    <a:pt x="861" y="7727"/>
                    <a:pt x="531" y="7755"/>
                  </a:cubicBezTo>
                  <a:lnTo>
                    <a:pt x="52" y="7796"/>
                  </a:lnTo>
                  <a:lnTo>
                    <a:pt x="23" y="8474"/>
                  </a:lnTo>
                  <a:cubicBezTo>
                    <a:pt x="7" y="8846"/>
                    <a:pt x="-3" y="9955"/>
                    <a:pt x="1" y="10940"/>
                  </a:cubicBezTo>
                  <a:cubicBezTo>
                    <a:pt x="6" y="12406"/>
                    <a:pt x="15" y="12747"/>
                    <a:pt x="55" y="12826"/>
                  </a:cubicBezTo>
                  <a:cubicBezTo>
                    <a:pt x="82" y="12878"/>
                    <a:pt x="115" y="12980"/>
                    <a:pt x="128" y="13050"/>
                  </a:cubicBezTo>
                  <a:cubicBezTo>
                    <a:pt x="160" y="13235"/>
                    <a:pt x="393" y="13573"/>
                    <a:pt x="541" y="13651"/>
                  </a:cubicBezTo>
                  <a:cubicBezTo>
                    <a:pt x="612" y="13688"/>
                    <a:pt x="771" y="13737"/>
                    <a:pt x="892" y="13763"/>
                  </a:cubicBezTo>
                  <a:cubicBezTo>
                    <a:pt x="1013" y="13788"/>
                    <a:pt x="2953" y="13805"/>
                    <a:pt x="5204" y="13801"/>
                  </a:cubicBezTo>
                  <a:lnTo>
                    <a:pt x="9299" y="13792"/>
                  </a:lnTo>
                  <a:lnTo>
                    <a:pt x="9502" y="13665"/>
                  </a:lnTo>
                  <a:cubicBezTo>
                    <a:pt x="9644" y="13577"/>
                    <a:pt x="9742" y="13468"/>
                    <a:pt x="9831" y="13297"/>
                  </a:cubicBezTo>
                  <a:cubicBezTo>
                    <a:pt x="10027" y="12921"/>
                    <a:pt x="10061" y="12635"/>
                    <a:pt x="10082" y="11238"/>
                  </a:cubicBezTo>
                  <a:cubicBezTo>
                    <a:pt x="10105" y="9704"/>
                    <a:pt x="10065" y="8902"/>
                    <a:pt x="9945" y="8495"/>
                  </a:cubicBezTo>
                  <a:cubicBezTo>
                    <a:pt x="9863" y="8217"/>
                    <a:pt x="9678" y="7904"/>
                    <a:pt x="9579" y="7879"/>
                  </a:cubicBezTo>
                  <a:cubicBezTo>
                    <a:pt x="9555" y="7872"/>
                    <a:pt x="9519" y="7851"/>
                    <a:pt x="9498" y="7829"/>
                  </a:cubicBezTo>
                  <a:cubicBezTo>
                    <a:pt x="9478" y="7806"/>
                    <a:pt x="9339" y="7768"/>
                    <a:pt x="9193" y="7743"/>
                  </a:cubicBezTo>
                  <a:cubicBezTo>
                    <a:pt x="9028" y="7716"/>
                    <a:pt x="7026" y="7705"/>
                    <a:pt x="4985" y="7708"/>
                  </a:cubicBezTo>
                  <a:close/>
                  <a:moveTo>
                    <a:pt x="15148" y="9411"/>
                  </a:moveTo>
                  <a:cubicBezTo>
                    <a:pt x="15034" y="9411"/>
                    <a:pt x="15033" y="9412"/>
                    <a:pt x="15033" y="9667"/>
                  </a:cubicBezTo>
                  <a:cubicBezTo>
                    <a:pt x="15033" y="9939"/>
                    <a:pt x="14981" y="10069"/>
                    <a:pt x="14942" y="9891"/>
                  </a:cubicBezTo>
                  <a:cubicBezTo>
                    <a:pt x="14909" y="9735"/>
                    <a:pt x="14864" y="9703"/>
                    <a:pt x="14695" y="9703"/>
                  </a:cubicBezTo>
                  <a:cubicBezTo>
                    <a:pt x="14501" y="9703"/>
                    <a:pt x="14460" y="9748"/>
                    <a:pt x="14436" y="10000"/>
                  </a:cubicBezTo>
                  <a:cubicBezTo>
                    <a:pt x="14419" y="10179"/>
                    <a:pt x="14427" y="10211"/>
                    <a:pt x="14496" y="10242"/>
                  </a:cubicBezTo>
                  <a:lnTo>
                    <a:pt x="14575" y="10277"/>
                  </a:lnTo>
                  <a:lnTo>
                    <a:pt x="14499" y="10398"/>
                  </a:lnTo>
                  <a:cubicBezTo>
                    <a:pt x="14420" y="10525"/>
                    <a:pt x="14394" y="10900"/>
                    <a:pt x="14457" y="11008"/>
                  </a:cubicBezTo>
                  <a:cubicBezTo>
                    <a:pt x="14474" y="11038"/>
                    <a:pt x="14724" y="11061"/>
                    <a:pt x="15018" y="11058"/>
                  </a:cubicBezTo>
                  <a:cubicBezTo>
                    <a:pt x="15434" y="11054"/>
                    <a:pt x="15554" y="11037"/>
                    <a:pt x="15578" y="10972"/>
                  </a:cubicBezTo>
                  <a:cubicBezTo>
                    <a:pt x="15620" y="10857"/>
                    <a:pt x="15616" y="9949"/>
                    <a:pt x="15573" y="9809"/>
                  </a:cubicBezTo>
                  <a:cubicBezTo>
                    <a:pt x="15544" y="9718"/>
                    <a:pt x="15508" y="9697"/>
                    <a:pt x="15411" y="9711"/>
                  </a:cubicBezTo>
                  <a:cubicBezTo>
                    <a:pt x="15297" y="9728"/>
                    <a:pt x="15285" y="9716"/>
                    <a:pt x="15275" y="9570"/>
                  </a:cubicBezTo>
                  <a:cubicBezTo>
                    <a:pt x="15266" y="9430"/>
                    <a:pt x="15250" y="9411"/>
                    <a:pt x="15148" y="9411"/>
                  </a:cubicBezTo>
                  <a:close/>
                  <a:moveTo>
                    <a:pt x="15686" y="9411"/>
                  </a:moveTo>
                  <a:lnTo>
                    <a:pt x="15689" y="10221"/>
                  </a:lnTo>
                  <a:lnTo>
                    <a:pt x="15693" y="11034"/>
                  </a:lnTo>
                  <a:lnTo>
                    <a:pt x="15803" y="11034"/>
                  </a:lnTo>
                  <a:lnTo>
                    <a:pt x="15912" y="11034"/>
                  </a:lnTo>
                  <a:lnTo>
                    <a:pt x="15912" y="10221"/>
                  </a:lnTo>
                  <a:lnTo>
                    <a:pt x="15912" y="9411"/>
                  </a:lnTo>
                  <a:lnTo>
                    <a:pt x="15799" y="9411"/>
                  </a:lnTo>
                  <a:lnTo>
                    <a:pt x="15686" y="9411"/>
                  </a:lnTo>
                  <a:close/>
                  <a:moveTo>
                    <a:pt x="19279" y="9467"/>
                  </a:moveTo>
                  <a:cubicBezTo>
                    <a:pt x="19198" y="9467"/>
                    <a:pt x="19168" y="9504"/>
                    <a:pt x="19132" y="9644"/>
                  </a:cubicBezTo>
                  <a:cubicBezTo>
                    <a:pt x="19099" y="9768"/>
                    <a:pt x="19096" y="9842"/>
                    <a:pt x="19121" y="9894"/>
                  </a:cubicBezTo>
                  <a:cubicBezTo>
                    <a:pt x="19141" y="9935"/>
                    <a:pt x="19162" y="10201"/>
                    <a:pt x="19168" y="10486"/>
                  </a:cubicBezTo>
                  <a:lnTo>
                    <a:pt x="19178" y="11005"/>
                  </a:lnTo>
                  <a:lnTo>
                    <a:pt x="19310" y="11025"/>
                  </a:lnTo>
                  <a:cubicBezTo>
                    <a:pt x="19405" y="11039"/>
                    <a:pt x="19452" y="11018"/>
                    <a:pt x="19473" y="10952"/>
                  </a:cubicBezTo>
                  <a:cubicBezTo>
                    <a:pt x="19500" y="10869"/>
                    <a:pt x="19512" y="10872"/>
                    <a:pt x="19593" y="10981"/>
                  </a:cubicBezTo>
                  <a:cubicBezTo>
                    <a:pt x="19665" y="11079"/>
                    <a:pt x="19717" y="11098"/>
                    <a:pt x="19835" y="11075"/>
                  </a:cubicBezTo>
                  <a:cubicBezTo>
                    <a:pt x="20039" y="11036"/>
                    <a:pt x="20074" y="10936"/>
                    <a:pt x="20074" y="10386"/>
                  </a:cubicBezTo>
                  <a:cubicBezTo>
                    <a:pt x="20074" y="10010"/>
                    <a:pt x="20062" y="9911"/>
                    <a:pt x="20005" y="9814"/>
                  </a:cubicBezTo>
                  <a:cubicBezTo>
                    <a:pt x="19909" y="9650"/>
                    <a:pt x="19661" y="9655"/>
                    <a:pt x="19569" y="9823"/>
                  </a:cubicBezTo>
                  <a:lnTo>
                    <a:pt x="19502" y="9947"/>
                  </a:lnTo>
                  <a:lnTo>
                    <a:pt x="19442" y="9708"/>
                  </a:lnTo>
                  <a:cubicBezTo>
                    <a:pt x="19391" y="9503"/>
                    <a:pt x="19367" y="9467"/>
                    <a:pt x="19279" y="9467"/>
                  </a:cubicBezTo>
                  <a:close/>
                  <a:moveTo>
                    <a:pt x="14175" y="9682"/>
                  </a:moveTo>
                  <a:cubicBezTo>
                    <a:pt x="14164" y="9701"/>
                    <a:pt x="14072" y="9712"/>
                    <a:pt x="13969" y="9708"/>
                  </a:cubicBezTo>
                  <a:cubicBezTo>
                    <a:pt x="13792" y="9701"/>
                    <a:pt x="13782" y="9707"/>
                    <a:pt x="13782" y="9841"/>
                  </a:cubicBezTo>
                  <a:cubicBezTo>
                    <a:pt x="13782" y="10041"/>
                    <a:pt x="13719" y="10083"/>
                    <a:pt x="13681" y="9909"/>
                  </a:cubicBezTo>
                  <a:cubicBezTo>
                    <a:pt x="13625" y="9660"/>
                    <a:pt x="13283" y="9604"/>
                    <a:pt x="13200" y="9829"/>
                  </a:cubicBezTo>
                  <a:cubicBezTo>
                    <a:pt x="13185" y="9870"/>
                    <a:pt x="13173" y="10129"/>
                    <a:pt x="13172" y="10407"/>
                  </a:cubicBezTo>
                  <a:cubicBezTo>
                    <a:pt x="13172" y="10863"/>
                    <a:pt x="13180" y="10920"/>
                    <a:pt x="13248" y="11002"/>
                  </a:cubicBezTo>
                  <a:cubicBezTo>
                    <a:pt x="13326" y="11095"/>
                    <a:pt x="13533" y="11124"/>
                    <a:pt x="13598" y="11049"/>
                  </a:cubicBezTo>
                  <a:cubicBezTo>
                    <a:pt x="13619" y="11026"/>
                    <a:pt x="13655" y="10948"/>
                    <a:pt x="13677" y="10875"/>
                  </a:cubicBezTo>
                  <a:cubicBezTo>
                    <a:pt x="13723" y="10726"/>
                    <a:pt x="13782" y="10752"/>
                    <a:pt x="13782" y="10922"/>
                  </a:cubicBezTo>
                  <a:cubicBezTo>
                    <a:pt x="13782" y="11012"/>
                    <a:pt x="13805" y="11034"/>
                    <a:pt x="13899" y="11034"/>
                  </a:cubicBezTo>
                  <a:lnTo>
                    <a:pt x="14015" y="11034"/>
                  </a:lnTo>
                  <a:lnTo>
                    <a:pt x="14026" y="10513"/>
                  </a:lnTo>
                  <a:cubicBezTo>
                    <a:pt x="14031" y="10214"/>
                    <a:pt x="14049" y="9988"/>
                    <a:pt x="14069" y="9988"/>
                  </a:cubicBezTo>
                  <a:cubicBezTo>
                    <a:pt x="14088" y="9988"/>
                    <a:pt x="14106" y="10214"/>
                    <a:pt x="14111" y="10513"/>
                  </a:cubicBezTo>
                  <a:lnTo>
                    <a:pt x="14122" y="11034"/>
                  </a:lnTo>
                  <a:lnTo>
                    <a:pt x="14223" y="11034"/>
                  </a:lnTo>
                  <a:lnTo>
                    <a:pt x="14323" y="11034"/>
                  </a:lnTo>
                  <a:lnTo>
                    <a:pt x="14323" y="10398"/>
                  </a:lnTo>
                  <a:cubicBezTo>
                    <a:pt x="14323" y="9836"/>
                    <a:pt x="14315" y="9754"/>
                    <a:pt x="14259" y="9703"/>
                  </a:cubicBezTo>
                  <a:cubicBezTo>
                    <a:pt x="14224" y="9671"/>
                    <a:pt x="14186" y="9663"/>
                    <a:pt x="14175" y="9682"/>
                  </a:cubicBezTo>
                  <a:close/>
                  <a:moveTo>
                    <a:pt x="16876" y="9700"/>
                  </a:moveTo>
                  <a:cubicBezTo>
                    <a:pt x="16705" y="9700"/>
                    <a:pt x="16688" y="9713"/>
                    <a:pt x="16639" y="9876"/>
                  </a:cubicBezTo>
                  <a:cubicBezTo>
                    <a:pt x="16587" y="10049"/>
                    <a:pt x="16522" y="10064"/>
                    <a:pt x="16522" y="9903"/>
                  </a:cubicBezTo>
                  <a:cubicBezTo>
                    <a:pt x="16522" y="9696"/>
                    <a:pt x="16194" y="9613"/>
                    <a:pt x="16079" y="9791"/>
                  </a:cubicBezTo>
                  <a:cubicBezTo>
                    <a:pt x="16024" y="9877"/>
                    <a:pt x="16014" y="9970"/>
                    <a:pt x="16014" y="10401"/>
                  </a:cubicBezTo>
                  <a:cubicBezTo>
                    <a:pt x="16014" y="10862"/>
                    <a:pt x="16021" y="10920"/>
                    <a:pt x="16089" y="11002"/>
                  </a:cubicBezTo>
                  <a:cubicBezTo>
                    <a:pt x="16166" y="11095"/>
                    <a:pt x="16336" y="11120"/>
                    <a:pt x="16436" y="11055"/>
                  </a:cubicBezTo>
                  <a:cubicBezTo>
                    <a:pt x="16467" y="11035"/>
                    <a:pt x="16509" y="10950"/>
                    <a:pt x="16527" y="10866"/>
                  </a:cubicBezTo>
                  <a:cubicBezTo>
                    <a:pt x="16560" y="10718"/>
                    <a:pt x="16562" y="10717"/>
                    <a:pt x="16608" y="10831"/>
                  </a:cubicBezTo>
                  <a:cubicBezTo>
                    <a:pt x="16713" y="11091"/>
                    <a:pt x="16730" y="11107"/>
                    <a:pt x="16901" y="11078"/>
                  </a:cubicBezTo>
                  <a:cubicBezTo>
                    <a:pt x="17091" y="11047"/>
                    <a:pt x="17129" y="10982"/>
                    <a:pt x="17130" y="10675"/>
                  </a:cubicBezTo>
                  <a:cubicBezTo>
                    <a:pt x="17130" y="10502"/>
                    <a:pt x="17110" y="10432"/>
                    <a:pt x="17030" y="10330"/>
                  </a:cubicBezTo>
                  <a:cubicBezTo>
                    <a:pt x="16918" y="10188"/>
                    <a:pt x="16924" y="10106"/>
                    <a:pt x="17047" y="10106"/>
                  </a:cubicBezTo>
                  <a:cubicBezTo>
                    <a:pt x="17137" y="10106"/>
                    <a:pt x="17155" y="10001"/>
                    <a:pt x="17095" y="9812"/>
                  </a:cubicBezTo>
                  <a:cubicBezTo>
                    <a:pt x="17067" y="9722"/>
                    <a:pt x="17023" y="9700"/>
                    <a:pt x="16876" y="9700"/>
                  </a:cubicBezTo>
                  <a:close/>
                  <a:moveTo>
                    <a:pt x="17571" y="9700"/>
                  </a:moveTo>
                  <a:lnTo>
                    <a:pt x="17571" y="10327"/>
                  </a:lnTo>
                  <a:cubicBezTo>
                    <a:pt x="17571" y="10751"/>
                    <a:pt x="17584" y="10978"/>
                    <a:pt x="17612" y="11028"/>
                  </a:cubicBezTo>
                  <a:cubicBezTo>
                    <a:pt x="17639" y="11075"/>
                    <a:pt x="17699" y="11090"/>
                    <a:pt x="17774" y="11070"/>
                  </a:cubicBezTo>
                  <a:cubicBezTo>
                    <a:pt x="17839" y="11052"/>
                    <a:pt x="17941" y="11038"/>
                    <a:pt x="18002" y="11037"/>
                  </a:cubicBezTo>
                  <a:cubicBezTo>
                    <a:pt x="18088" y="11037"/>
                    <a:pt x="18112" y="11011"/>
                    <a:pt x="18112" y="10922"/>
                  </a:cubicBezTo>
                  <a:cubicBezTo>
                    <a:pt x="18112" y="10749"/>
                    <a:pt x="18176" y="10720"/>
                    <a:pt x="18211" y="10878"/>
                  </a:cubicBezTo>
                  <a:cubicBezTo>
                    <a:pt x="18247" y="11039"/>
                    <a:pt x="18309" y="11093"/>
                    <a:pt x="18462" y="11093"/>
                  </a:cubicBezTo>
                  <a:cubicBezTo>
                    <a:pt x="18613" y="11093"/>
                    <a:pt x="18721" y="10949"/>
                    <a:pt x="18721" y="10746"/>
                  </a:cubicBezTo>
                  <a:cubicBezTo>
                    <a:pt x="18721" y="10499"/>
                    <a:pt x="18690" y="10401"/>
                    <a:pt x="18580" y="10304"/>
                  </a:cubicBezTo>
                  <a:cubicBezTo>
                    <a:pt x="18463" y="10199"/>
                    <a:pt x="18483" y="10106"/>
                    <a:pt x="18623" y="10106"/>
                  </a:cubicBezTo>
                  <a:cubicBezTo>
                    <a:pt x="18713" y="10106"/>
                    <a:pt x="18723" y="10092"/>
                    <a:pt x="18702" y="9977"/>
                  </a:cubicBezTo>
                  <a:cubicBezTo>
                    <a:pt x="18662" y="9752"/>
                    <a:pt x="18617" y="9700"/>
                    <a:pt x="18453" y="9700"/>
                  </a:cubicBezTo>
                  <a:cubicBezTo>
                    <a:pt x="18262" y="9700"/>
                    <a:pt x="18213" y="9770"/>
                    <a:pt x="18213" y="10056"/>
                  </a:cubicBezTo>
                  <a:cubicBezTo>
                    <a:pt x="18213" y="10218"/>
                    <a:pt x="18236" y="10314"/>
                    <a:pt x="18304" y="10421"/>
                  </a:cubicBezTo>
                  <a:cubicBezTo>
                    <a:pt x="18381" y="10544"/>
                    <a:pt x="18386" y="10571"/>
                    <a:pt x="18340" y="10601"/>
                  </a:cubicBezTo>
                  <a:cubicBezTo>
                    <a:pt x="18310" y="10621"/>
                    <a:pt x="18251" y="10629"/>
                    <a:pt x="18208" y="10619"/>
                  </a:cubicBezTo>
                  <a:cubicBezTo>
                    <a:pt x="18134" y="10601"/>
                    <a:pt x="18128" y="10571"/>
                    <a:pt x="18119" y="10150"/>
                  </a:cubicBezTo>
                  <a:lnTo>
                    <a:pt x="18108" y="9700"/>
                  </a:lnTo>
                  <a:lnTo>
                    <a:pt x="17993" y="9700"/>
                  </a:lnTo>
                  <a:lnTo>
                    <a:pt x="17877" y="9700"/>
                  </a:lnTo>
                  <a:lnTo>
                    <a:pt x="17868" y="10251"/>
                  </a:lnTo>
                  <a:cubicBezTo>
                    <a:pt x="17855" y="10987"/>
                    <a:pt x="17793" y="10997"/>
                    <a:pt x="17780" y="10265"/>
                  </a:cubicBezTo>
                  <a:lnTo>
                    <a:pt x="17770" y="9700"/>
                  </a:lnTo>
                  <a:lnTo>
                    <a:pt x="17671" y="9700"/>
                  </a:lnTo>
                  <a:lnTo>
                    <a:pt x="17571" y="9700"/>
                  </a:lnTo>
                  <a:close/>
                  <a:moveTo>
                    <a:pt x="12130" y="12487"/>
                  </a:moveTo>
                  <a:lnTo>
                    <a:pt x="12125" y="13300"/>
                  </a:lnTo>
                  <a:lnTo>
                    <a:pt x="12122" y="14113"/>
                  </a:lnTo>
                  <a:lnTo>
                    <a:pt x="12242" y="14113"/>
                  </a:lnTo>
                  <a:lnTo>
                    <a:pt x="12362" y="14113"/>
                  </a:lnTo>
                  <a:lnTo>
                    <a:pt x="12359" y="13300"/>
                  </a:lnTo>
                  <a:lnTo>
                    <a:pt x="12353" y="12487"/>
                  </a:lnTo>
                  <a:lnTo>
                    <a:pt x="12242" y="12487"/>
                  </a:lnTo>
                  <a:lnTo>
                    <a:pt x="12130" y="12487"/>
                  </a:lnTo>
                  <a:close/>
                  <a:moveTo>
                    <a:pt x="14390" y="12487"/>
                  </a:moveTo>
                  <a:lnTo>
                    <a:pt x="14390" y="13300"/>
                  </a:lnTo>
                  <a:lnTo>
                    <a:pt x="14390" y="14113"/>
                  </a:lnTo>
                  <a:lnTo>
                    <a:pt x="14491" y="14113"/>
                  </a:lnTo>
                  <a:lnTo>
                    <a:pt x="14594" y="14113"/>
                  </a:lnTo>
                  <a:lnTo>
                    <a:pt x="14594" y="13300"/>
                  </a:lnTo>
                  <a:lnTo>
                    <a:pt x="14594" y="12487"/>
                  </a:lnTo>
                  <a:lnTo>
                    <a:pt x="14491" y="12487"/>
                  </a:lnTo>
                  <a:lnTo>
                    <a:pt x="14390" y="12487"/>
                  </a:lnTo>
                  <a:close/>
                  <a:moveTo>
                    <a:pt x="17080" y="12487"/>
                  </a:moveTo>
                  <a:cubicBezTo>
                    <a:pt x="16988" y="12487"/>
                    <a:pt x="16963" y="12511"/>
                    <a:pt x="16955" y="12616"/>
                  </a:cubicBezTo>
                  <a:cubicBezTo>
                    <a:pt x="16946" y="12721"/>
                    <a:pt x="16919" y="12752"/>
                    <a:pt x="16819" y="12767"/>
                  </a:cubicBezTo>
                  <a:cubicBezTo>
                    <a:pt x="16698" y="12784"/>
                    <a:pt x="16693" y="12791"/>
                    <a:pt x="16683" y="13026"/>
                  </a:cubicBezTo>
                  <a:cubicBezTo>
                    <a:pt x="16670" y="13343"/>
                    <a:pt x="16609" y="13341"/>
                    <a:pt x="16596" y="13023"/>
                  </a:cubicBezTo>
                  <a:cubicBezTo>
                    <a:pt x="16586" y="12793"/>
                    <a:pt x="16579" y="12775"/>
                    <a:pt x="16486" y="12775"/>
                  </a:cubicBezTo>
                  <a:cubicBezTo>
                    <a:pt x="16404" y="12775"/>
                    <a:pt x="16386" y="12800"/>
                    <a:pt x="16386" y="12914"/>
                  </a:cubicBezTo>
                  <a:cubicBezTo>
                    <a:pt x="16386" y="13058"/>
                    <a:pt x="16311" y="13210"/>
                    <a:pt x="16273" y="13144"/>
                  </a:cubicBezTo>
                  <a:cubicBezTo>
                    <a:pt x="16261" y="13123"/>
                    <a:pt x="16251" y="13031"/>
                    <a:pt x="16251" y="12940"/>
                  </a:cubicBezTo>
                  <a:cubicBezTo>
                    <a:pt x="16251" y="12796"/>
                    <a:pt x="16238" y="12775"/>
                    <a:pt x="16149" y="12775"/>
                  </a:cubicBezTo>
                  <a:cubicBezTo>
                    <a:pt x="16094" y="12775"/>
                    <a:pt x="16048" y="12804"/>
                    <a:pt x="16048" y="12837"/>
                  </a:cubicBezTo>
                  <a:cubicBezTo>
                    <a:pt x="16048" y="12898"/>
                    <a:pt x="16101" y="13551"/>
                    <a:pt x="16136" y="13925"/>
                  </a:cubicBezTo>
                  <a:cubicBezTo>
                    <a:pt x="16152" y="14100"/>
                    <a:pt x="16161" y="14113"/>
                    <a:pt x="16283" y="14113"/>
                  </a:cubicBezTo>
                  <a:cubicBezTo>
                    <a:pt x="16399" y="14113"/>
                    <a:pt x="16416" y="14095"/>
                    <a:pt x="16426" y="13966"/>
                  </a:cubicBezTo>
                  <a:cubicBezTo>
                    <a:pt x="16439" y="13781"/>
                    <a:pt x="16499" y="13770"/>
                    <a:pt x="16524" y="13948"/>
                  </a:cubicBezTo>
                  <a:cubicBezTo>
                    <a:pt x="16538" y="14054"/>
                    <a:pt x="16567" y="14087"/>
                    <a:pt x="16666" y="14101"/>
                  </a:cubicBezTo>
                  <a:cubicBezTo>
                    <a:pt x="16735" y="14111"/>
                    <a:pt x="16793" y="14111"/>
                    <a:pt x="16795" y="14101"/>
                  </a:cubicBezTo>
                  <a:cubicBezTo>
                    <a:pt x="16797" y="14091"/>
                    <a:pt x="16816" y="13836"/>
                    <a:pt x="16838" y="13533"/>
                  </a:cubicBezTo>
                  <a:cubicBezTo>
                    <a:pt x="16859" y="13228"/>
                    <a:pt x="16891" y="12986"/>
                    <a:pt x="16910" y="12994"/>
                  </a:cubicBezTo>
                  <a:cubicBezTo>
                    <a:pt x="16928" y="13001"/>
                    <a:pt x="16949" y="13256"/>
                    <a:pt x="16955" y="13559"/>
                  </a:cubicBezTo>
                  <a:lnTo>
                    <a:pt x="16963" y="14113"/>
                  </a:lnTo>
                  <a:lnTo>
                    <a:pt x="17080" y="14113"/>
                  </a:lnTo>
                  <a:lnTo>
                    <a:pt x="17197" y="14113"/>
                  </a:lnTo>
                  <a:lnTo>
                    <a:pt x="17176" y="13686"/>
                  </a:lnTo>
                  <a:cubicBezTo>
                    <a:pt x="17162" y="13405"/>
                    <a:pt x="17168" y="13220"/>
                    <a:pt x="17195" y="13135"/>
                  </a:cubicBezTo>
                  <a:cubicBezTo>
                    <a:pt x="17265" y="12910"/>
                    <a:pt x="17300" y="13061"/>
                    <a:pt x="17300" y="13595"/>
                  </a:cubicBezTo>
                  <a:lnTo>
                    <a:pt x="17300" y="14113"/>
                  </a:lnTo>
                  <a:lnTo>
                    <a:pt x="17401" y="14113"/>
                  </a:lnTo>
                  <a:lnTo>
                    <a:pt x="17502" y="14113"/>
                  </a:lnTo>
                  <a:lnTo>
                    <a:pt x="17502" y="13471"/>
                  </a:lnTo>
                  <a:cubicBezTo>
                    <a:pt x="17502" y="12778"/>
                    <a:pt x="17500" y="12767"/>
                    <a:pt x="17305" y="12755"/>
                  </a:cubicBezTo>
                  <a:cubicBezTo>
                    <a:pt x="17239" y="12751"/>
                    <a:pt x="17211" y="12712"/>
                    <a:pt x="17204" y="12616"/>
                  </a:cubicBezTo>
                  <a:cubicBezTo>
                    <a:pt x="17195" y="12511"/>
                    <a:pt x="17172" y="12487"/>
                    <a:pt x="17080" y="12487"/>
                  </a:cubicBezTo>
                  <a:close/>
                  <a:moveTo>
                    <a:pt x="18932" y="12487"/>
                  </a:moveTo>
                  <a:lnTo>
                    <a:pt x="18927" y="13300"/>
                  </a:lnTo>
                  <a:lnTo>
                    <a:pt x="18920" y="14113"/>
                  </a:lnTo>
                  <a:lnTo>
                    <a:pt x="19037" y="14113"/>
                  </a:lnTo>
                  <a:cubicBezTo>
                    <a:pt x="19128" y="14113"/>
                    <a:pt x="19158" y="14086"/>
                    <a:pt x="19173" y="13986"/>
                  </a:cubicBezTo>
                  <a:cubicBezTo>
                    <a:pt x="19192" y="13860"/>
                    <a:pt x="19192" y="13858"/>
                    <a:pt x="19276" y="14013"/>
                  </a:cubicBezTo>
                  <a:cubicBezTo>
                    <a:pt x="19374" y="14195"/>
                    <a:pt x="19572" y="14228"/>
                    <a:pt x="19695" y="14081"/>
                  </a:cubicBezTo>
                  <a:cubicBezTo>
                    <a:pt x="19810" y="13943"/>
                    <a:pt x="19797" y="13623"/>
                    <a:pt x="19669" y="13418"/>
                  </a:cubicBezTo>
                  <a:cubicBezTo>
                    <a:pt x="19561" y="13244"/>
                    <a:pt x="19567" y="13182"/>
                    <a:pt x="19691" y="13182"/>
                  </a:cubicBezTo>
                  <a:cubicBezTo>
                    <a:pt x="19776" y="13182"/>
                    <a:pt x="19779" y="13167"/>
                    <a:pt x="19748" y="12970"/>
                  </a:cubicBezTo>
                  <a:cubicBezTo>
                    <a:pt x="19713" y="12744"/>
                    <a:pt x="19438" y="12669"/>
                    <a:pt x="19305" y="12849"/>
                  </a:cubicBezTo>
                  <a:cubicBezTo>
                    <a:pt x="19282" y="12881"/>
                    <a:pt x="19262" y="13008"/>
                    <a:pt x="19262" y="13132"/>
                  </a:cubicBezTo>
                  <a:cubicBezTo>
                    <a:pt x="19262" y="13299"/>
                    <a:pt x="19284" y="13390"/>
                    <a:pt x="19346" y="13483"/>
                  </a:cubicBezTo>
                  <a:cubicBezTo>
                    <a:pt x="19433" y="13612"/>
                    <a:pt x="19429" y="13739"/>
                    <a:pt x="19339" y="13680"/>
                  </a:cubicBezTo>
                  <a:cubicBezTo>
                    <a:pt x="19311" y="13661"/>
                    <a:pt x="19267" y="13672"/>
                    <a:pt x="19243" y="13707"/>
                  </a:cubicBezTo>
                  <a:cubicBezTo>
                    <a:pt x="19175" y="13803"/>
                    <a:pt x="19163" y="13710"/>
                    <a:pt x="19157" y="13076"/>
                  </a:cubicBezTo>
                  <a:lnTo>
                    <a:pt x="19152" y="12487"/>
                  </a:lnTo>
                  <a:lnTo>
                    <a:pt x="19042" y="12487"/>
                  </a:lnTo>
                  <a:lnTo>
                    <a:pt x="18932" y="12487"/>
                  </a:lnTo>
                  <a:close/>
                  <a:moveTo>
                    <a:pt x="18361" y="12546"/>
                  </a:moveTo>
                  <a:cubicBezTo>
                    <a:pt x="18285" y="12546"/>
                    <a:pt x="18251" y="12576"/>
                    <a:pt x="18239" y="12655"/>
                  </a:cubicBezTo>
                  <a:cubicBezTo>
                    <a:pt x="18221" y="12775"/>
                    <a:pt x="18241" y="13769"/>
                    <a:pt x="18266" y="13981"/>
                  </a:cubicBezTo>
                  <a:cubicBezTo>
                    <a:pt x="18279" y="14090"/>
                    <a:pt x="18305" y="14113"/>
                    <a:pt x="18417" y="14113"/>
                  </a:cubicBezTo>
                  <a:cubicBezTo>
                    <a:pt x="18512" y="14113"/>
                    <a:pt x="18551" y="14087"/>
                    <a:pt x="18551" y="14028"/>
                  </a:cubicBezTo>
                  <a:cubicBezTo>
                    <a:pt x="18551" y="13982"/>
                    <a:pt x="18536" y="13930"/>
                    <a:pt x="18517" y="13910"/>
                  </a:cubicBezTo>
                  <a:cubicBezTo>
                    <a:pt x="18470" y="13861"/>
                    <a:pt x="18475" y="13048"/>
                    <a:pt x="18522" y="12967"/>
                  </a:cubicBezTo>
                  <a:cubicBezTo>
                    <a:pt x="18550" y="12919"/>
                    <a:pt x="18548" y="12854"/>
                    <a:pt x="18514" y="12722"/>
                  </a:cubicBezTo>
                  <a:cubicBezTo>
                    <a:pt x="18476" y="12577"/>
                    <a:pt x="18447" y="12546"/>
                    <a:pt x="18361" y="12546"/>
                  </a:cubicBezTo>
                  <a:close/>
                  <a:moveTo>
                    <a:pt x="20328" y="12546"/>
                  </a:moveTo>
                  <a:cubicBezTo>
                    <a:pt x="20247" y="12546"/>
                    <a:pt x="20217" y="12580"/>
                    <a:pt x="20181" y="12720"/>
                  </a:cubicBezTo>
                  <a:cubicBezTo>
                    <a:pt x="20148" y="12844"/>
                    <a:pt x="20145" y="12918"/>
                    <a:pt x="20170" y="12970"/>
                  </a:cubicBezTo>
                  <a:cubicBezTo>
                    <a:pt x="20190" y="13011"/>
                    <a:pt x="20211" y="13279"/>
                    <a:pt x="20217" y="13565"/>
                  </a:cubicBezTo>
                  <a:lnTo>
                    <a:pt x="20227" y="14084"/>
                  </a:lnTo>
                  <a:lnTo>
                    <a:pt x="20359" y="14101"/>
                  </a:lnTo>
                  <a:cubicBezTo>
                    <a:pt x="20454" y="14115"/>
                    <a:pt x="20501" y="14094"/>
                    <a:pt x="20522" y="14028"/>
                  </a:cubicBezTo>
                  <a:cubicBezTo>
                    <a:pt x="20549" y="13945"/>
                    <a:pt x="20562" y="13948"/>
                    <a:pt x="20642" y="14057"/>
                  </a:cubicBezTo>
                  <a:cubicBezTo>
                    <a:pt x="20714" y="14154"/>
                    <a:pt x="20766" y="14177"/>
                    <a:pt x="20884" y="14154"/>
                  </a:cubicBezTo>
                  <a:cubicBezTo>
                    <a:pt x="21090" y="14115"/>
                    <a:pt x="21123" y="14013"/>
                    <a:pt x="21123" y="13441"/>
                  </a:cubicBezTo>
                  <a:cubicBezTo>
                    <a:pt x="21123" y="13064"/>
                    <a:pt x="21110" y="12951"/>
                    <a:pt x="21063" y="12879"/>
                  </a:cubicBezTo>
                  <a:cubicBezTo>
                    <a:pt x="20956" y="12714"/>
                    <a:pt x="20713" y="12725"/>
                    <a:pt x="20618" y="12899"/>
                  </a:cubicBezTo>
                  <a:lnTo>
                    <a:pt x="20551" y="13023"/>
                  </a:lnTo>
                  <a:lnTo>
                    <a:pt x="20491" y="12784"/>
                  </a:lnTo>
                  <a:cubicBezTo>
                    <a:pt x="20440" y="12579"/>
                    <a:pt x="20416" y="12546"/>
                    <a:pt x="20328" y="12546"/>
                  </a:cubicBezTo>
                  <a:close/>
                  <a:moveTo>
                    <a:pt x="12908" y="12740"/>
                  </a:moveTo>
                  <a:cubicBezTo>
                    <a:pt x="12884" y="12724"/>
                    <a:pt x="12856" y="12730"/>
                    <a:pt x="12820" y="12749"/>
                  </a:cubicBezTo>
                  <a:cubicBezTo>
                    <a:pt x="12781" y="12770"/>
                    <a:pt x="12685" y="12782"/>
                    <a:pt x="12606" y="12778"/>
                  </a:cubicBezTo>
                  <a:lnTo>
                    <a:pt x="12462" y="12773"/>
                  </a:lnTo>
                  <a:lnTo>
                    <a:pt x="12462" y="13441"/>
                  </a:lnTo>
                  <a:lnTo>
                    <a:pt x="12462" y="14113"/>
                  </a:lnTo>
                  <a:lnTo>
                    <a:pt x="12561" y="14113"/>
                  </a:lnTo>
                  <a:lnTo>
                    <a:pt x="12662" y="14113"/>
                  </a:lnTo>
                  <a:lnTo>
                    <a:pt x="12671" y="13574"/>
                  </a:lnTo>
                  <a:cubicBezTo>
                    <a:pt x="12677" y="13266"/>
                    <a:pt x="12696" y="13038"/>
                    <a:pt x="12716" y="13038"/>
                  </a:cubicBezTo>
                  <a:cubicBezTo>
                    <a:pt x="12735" y="13038"/>
                    <a:pt x="12753" y="13266"/>
                    <a:pt x="12759" y="13574"/>
                  </a:cubicBezTo>
                  <a:lnTo>
                    <a:pt x="12769" y="14113"/>
                  </a:lnTo>
                  <a:lnTo>
                    <a:pt x="12886" y="14113"/>
                  </a:lnTo>
                  <a:lnTo>
                    <a:pt x="13002" y="14113"/>
                  </a:lnTo>
                  <a:lnTo>
                    <a:pt x="13002" y="13506"/>
                  </a:lnTo>
                  <a:cubicBezTo>
                    <a:pt x="13002" y="13008"/>
                    <a:pt x="12979" y="12787"/>
                    <a:pt x="12908" y="12740"/>
                  </a:cubicBezTo>
                  <a:close/>
                  <a:moveTo>
                    <a:pt x="13238" y="12746"/>
                  </a:moveTo>
                  <a:cubicBezTo>
                    <a:pt x="13216" y="12748"/>
                    <a:pt x="13194" y="12756"/>
                    <a:pt x="13172" y="12775"/>
                  </a:cubicBezTo>
                  <a:cubicBezTo>
                    <a:pt x="13111" y="12832"/>
                    <a:pt x="13104" y="12896"/>
                    <a:pt x="13104" y="13438"/>
                  </a:cubicBezTo>
                  <a:cubicBezTo>
                    <a:pt x="13104" y="14100"/>
                    <a:pt x="13133" y="14207"/>
                    <a:pt x="13294" y="14154"/>
                  </a:cubicBezTo>
                  <a:cubicBezTo>
                    <a:pt x="13362" y="14132"/>
                    <a:pt x="13388" y="14151"/>
                    <a:pt x="13401" y="14234"/>
                  </a:cubicBezTo>
                  <a:cubicBezTo>
                    <a:pt x="13413" y="14314"/>
                    <a:pt x="13447" y="14346"/>
                    <a:pt x="13531" y="14346"/>
                  </a:cubicBezTo>
                  <a:lnTo>
                    <a:pt x="13646" y="14346"/>
                  </a:lnTo>
                  <a:lnTo>
                    <a:pt x="13646" y="13553"/>
                  </a:lnTo>
                  <a:lnTo>
                    <a:pt x="13646" y="12761"/>
                  </a:lnTo>
                  <a:lnTo>
                    <a:pt x="13499" y="12790"/>
                  </a:lnTo>
                  <a:cubicBezTo>
                    <a:pt x="13417" y="12806"/>
                    <a:pt x="13326" y="12796"/>
                    <a:pt x="13296" y="12767"/>
                  </a:cubicBezTo>
                  <a:cubicBezTo>
                    <a:pt x="13279" y="12750"/>
                    <a:pt x="13259" y="12744"/>
                    <a:pt x="13238" y="12746"/>
                  </a:cubicBezTo>
                  <a:close/>
                  <a:moveTo>
                    <a:pt x="15341" y="12749"/>
                  </a:moveTo>
                  <a:cubicBezTo>
                    <a:pt x="15275" y="12768"/>
                    <a:pt x="15213" y="12823"/>
                    <a:pt x="15166" y="12911"/>
                  </a:cubicBezTo>
                  <a:cubicBezTo>
                    <a:pt x="15099" y="13034"/>
                    <a:pt x="15097" y="13036"/>
                    <a:pt x="15080" y="12920"/>
                  </a:cubicBezTo>
                  <a:cubicBezTo>
                    <a:pt x="15065" y="12823"/>
                    <a:pt x="15031" y="12798"/>
                    <a:pt x="14879" y="12787"/>
                  </a:cubicBezTo>
                  <a:lnTo>
                    <a:pt x="14695" y="12775"/>
                  </a:lnTo>
                  <a:lnTo>
                    <a:pt x="14695" y="13444"/>
                  </a:lnTo>
                  <a:lnTo>
                    <a:pt x="14695" y="14113"/>
                  </a:lnTo>
                  <a:lnTo>
                    <a:pt x="14814" y="14113"/>
                  </a:lnTo>
                  <a:lnTo>
                    <a:pt x="14932" y="14113"/>
                  </a:lnTo>
                  <a:lnTo>
                    <a:pt x="14932" y="13712"/>
                  </a:lnTo>
                  <a:cubicBezTo>
                    <a:pt x="14932" y="13434"/>
                    <a:pt x="14946" y="13293"/>
                    <a:pt x="14980" y="13244"/>
                  </a:cubicBezTo>
                  <a:cubicBezTo>
                    <a:pt x="15059" y="13131"/>
                    <a:pt x="15090" y="13213"/>
                    <a:pt x="15111" y="13600"/>
                  </a:cubicBezTo>
                  <a:cubicBezTo>
                    <a:pt x="15125" y="13879"/>
                    <a:pt x="15147" y="13990"/>
                    <a:pt x="15203" y="14069"/>
                  </a:cubicBezTo>
                  <a:cubicBezTo>
                    <a:pt x="15299" y="14202"/>
                    <a:pt x="15479" y="14200"/>
                    <a:pt x="15576" y="14066"/>
                  </a:cubicBezTo>
                  <a:cubicBezTo>
                    <a:pt x="15636" y="13983"/>
                    <a:pt x="15653" y="13886"/>
                    <a:pt x="15664" y="13615"/>
                  </a:cubicBezTo>
                  <a:cubicBezTo>
                    <a:pt x="15683" y="13088"/>
                    <a:pt x="15655" y="12908"/>
                    <a:pt x="15536" y="12802"/>
                  </a:cubicBezTo>
                  <a:cubicBezTo>
                    <a:pt x="15474" y="12747"/>
                    <a:pt x="15406" y="12730"/>
                    <a:pt x="15341" y="12749"/>
                  </a:cubicBezTo>
                  <a:close/>
                  <a:moveTo>
                    <a:pt x="17894" y="12752"/>
                  </a:moveTo>
                  <a:cubicBezTo>
                    <a:pt x="17786" y="12737"/>
                    <a:pt x="17672" y="12780"/>
                    <a:pt x="17636" y="12896"/>
                  </a:cubicBezTo>
                  <a:cubicBezTo>
                    <a:pt x="17577" y="13085"/>
                    <a:pt x="17598" y="13282"/>
                    <a:pt x="17681" y="13324"/>
                  </a:cubicBezTo>
                  <a:lnTo>
                    <a:pt x="17756" y="13362"/>
                  </a:lnTo>
                  <a:lnTo>
                    <a:pt x="17681" y="13453"/>
                  </a:lnTo>
                  <a:cubicBezTo>
                    <a:pt x="17623" y="13523"/>
                    <a:pt x="17604" y="13603"/>
                    <a:pt x="17604" y="13789"/>
                  </a:cubicBezTo>
                  <a:cubicBezTo>
                    <a:pt x="17604" y="13922"/>
                    <a:pt x="17623" y="14064"/>
                    <a:pt x="17646" y="14104"/>
                  </a:cubicBezTo>
                  <a:cubicBezTo>
                    <a:pt x="17673" y="14151"/>
                    <a:pt x="17733" y="14166"/>
                    <a:pt x="17808" y="14146"/>
                  </a:cubicBezTo>
                  <a:cubicBezTo>
                    <a:pt x="17873" y="14127"/>
                    <a:pt x="17976" y="14113"/>
                    <a:pt x="18036" y="14113"/>
                  </a:cubicBezTo>
                  <a:lnTo>
                    <a:pt x="18146" y="14113"/>
                  </a:lnTo>
                  <a:lnTo>
                    <a:pt x="18144" y="13603"/>
                  </a:lnTo>
                  <a:cubicBezTo>
                    <a:pt x="18144" y="13324"/>
                    <a:pt x="18135" y="13038"/>
                    <a:pt x="18124" y="12967"/>
                  </a:cubicBezTo>
                  <a:cubicBezTo>
                    <a:pt x="18104" y="12843"/>
                    <a:pt x="18002" y="12767"/>
                    <a:pt x="17894" y="12752"/>
                  </a:cubicBezTo>
                  <a:close/>
                  <a:moveTo>
                    <a:pt x="13747" y="12775"/>
                  </a:moveTo>
                  <a:lnTo>
                    <a:pt x="13747" y="13403"/>
                  </a:lnTo>
                  <a:cubicBezTo>
                    <a:pt x="13747" y="13826"/>
                    <a:pt x="13762" y="14054"/>
                    <a:pt x="13790" y="14104"/>
                  </a:cubicBezTo>
                  <a:cubicBezTo>
                    <a:pt x="13817" y="14151"/>
                    <a:pt x="13875" y="14166"/>
                    <a:pt x="13950" y="14146"/>
                  </a:cubicBezTo>
                  <a:cubicBezTo>
                    <a:pt x="14015" y="14127"/>
                    <a:pt x="14118" y="14113"/>
                    <a:pt x="14178" y="14113"/>
                  </a:cubicBezTo>
                  <a:lnTo>
                    <a:pt x="14288" y="14113"/>
                  </a:lnTo>
                  <a:lnTo>
                    <a:pt x="14288" y="13444"/>
                  </a:lnTo>
                  <a:lnTo>
                    <a:pt x="14288" y="12775"/>
                  </a:lnTo>
                  <a:lnTo>
                    <a:pt x="14172" y="12775"/>
                  </a:lnTo>
                  <a:lnTo>
                    <a:pt x="14055" y="12775"/>
                  </a:lnTo>
                  <a:lnTo>
                    <a:pt x="14044" y="13315"/>
                  </a:lnTo>
                  <a:cubicBezTo>
                    <a:pt x="14039" y="13623"/>
                    <a:pt x="14021" y="13851"/>
                    <a:pt x="14002" y="13851"/>
                  </a:cubicBezTo>
                  <a:cubicBezTo>
                    <a:pt x="13982" y="13851"/>
                    <a:pt x="13963" y="13623"/>
                    <a:pt x="13957" y="13315"/>
                  </a:cubicBezTo>
                  <a:lnTo>
                    <a:pt x="13948" y="12775"/>
                  </a:lnTo>
                  <a:lnTo>
                    <a:pt x="13847" y="12775"/>
                  </a:lnTo>
                  <a:lnTo>
                    <a:pt x="13747" y="12775"/>
                  </a:lnTo>
                  <a:close/>
                  <a:moveTo>
                    <a:pt x="18464" y="15215"/>
                  </a:moveTo>
                  <a:cubicBezTo>
                    <a:pt x="18363" y="15215"/>
                    <a:pt x="18349" y="15234"/>
                    <a:pt x="18349" y="15356"/>
                  </a:cubicBezTo>
                  <a:cubicBezTo>
                    <a:pt x="18349" y="15547"/>
                    <a:pt x="18293" y="15596"/>
                    <a:pt x="18241" y="15451"/>
                  </a:cubicBezTo>
                  <a:cubicBezTo>
                    <a:pt x="18191" y="15316"/>
                    <a:pt x="17995" y="15284"/>
                    <a:pt x="17968" y="15407"/>
                  </a:cubicBezTo>
                  <a:cubicBezTo>
                    <a:pt x="17958" y="15448"/>
                    <a:pt x="17959" y="15775"/>
                    <a:pt x="17971" y="16134"/>
                  </a:cubicBezTo>
                  <a:cubicBezTo>
                    <a:pt x="17987" y="16614"/>
                    <a:pt x="18007" y="16803"/>
                    <a:pt x="18043" y="16841"/>
                  </a:cubicBezTo>
                  <a:cubicBezTo>
                    <a:pt x="18070" y="16870"/>
                    <a:pt x="18199" y="16891"/>
                    <a:pt x="18330" y="16891"/>
                  </a:cubicBezTo>
                  <a:lnTo>
                    <a:pt x="18568" y="16894"/>
                  </a:lnTo>
                  <a:lnTo>
                    <a:pt x="18558" y="16399"/>
                  </a:lnTo>
                  <a:cubicBezTo>
                    <a:pt x="18551" y="16077"/>
                    <a:pt x="18561" y="15876"/>
                    <a:pt x="18587" y="15822"/>
                  </a:cubicBezTo>
                  <a:cubicBezTo>
                    <a:pt x="18662" y="15667"/>
                    <a:pt x="18687" y="15802"/>
                    <a:pt x="18687" y="16352"/>
                  </a:cubicBezTo>
                  <a:lnTo>
                    <a:pt x="18687" y="16900"/>
                  </a:lnTo>
                  <a:lnTo>
                    <a:pt x="18788" y="16900"/>
                  </a:lnTo>
                  <a:lnTo>
                    <a:pt x="18889" y="16900"/>
                  </a:lnTo>
                  <a:lnTo>
                    <a:pt x="18889" y="16276"/>
                  </a:lnTo>
                  <a:cubicBezTo>
                    <a:pt x="18889" y="15932"/>
                    <a:pt x="18878" y="15621"/>
                    <a:pt x="18864" y="15583"/>
                  </a:cubicBezTo>
                  <a:cubicBezTo>
                    <a:pt x="18850" y="15546"/>
                    <a:pt x="18784" y="15506"/>
                    <a:pt x="18720" y="15495"/>
                  </a:cubicBezTo>
                  <a:cubicBezTo>
                    <a:pt x="18627" y="15480"/>
                    <a:pt x="18599" y="15447"/>
                    <a:pt x="18591" y="15345"/>
                  </a:cubicBezTo>
                  <a:cubicBezTo>
                    <a:pt x="18582" y="15238"/>
                    <a:pt x="18558" y="15215"/>
                    <a:pt x="18464" y="15215"/>
                  </a:cubicBezTo>
                  <a:close/>
                  <a:moveTo>
                    <a:pt x="17382" y="15333"/>
                  </a:moveTo>
                  <a:cubicBezTo>
                    <a:pt x="17322" y="15333"/>
                    <a:pt x="17265" y="15364"/>
                    <a:pt x="17257" y="15404"/>
                  </a:cubicBezTo>
                  <a:cubicBezTo>
                    <a:pt x="17249" y="15444"/>
                    <a:pt x="17250" y="15765"/>
                    <a:pt x="17258" y="16117"/>
                  </a:cubicBezTo>
                  <a:cubicBezTo>
                    <a:pt x="17270" y="16606"/>
                    <a:pt x="17286" y="16771"/>
                    <a:pt x="17327" y="16827"/>
                  </a:cubicBezTo>
                  <a:cubicBezTo>
                    <a:pt x="17357" y="16867"/>
                    <a:pt x="17423" y="16900"/>
                    <a:pt x="17475" y="16900"/>
                  </a:cubicBezTo>
                  <a:cubicBezTo>
                    <a:pt x="17546" y="16900"/>
                    <a:pt x="17571" y="16870"/>
                    <a:pt x="17571" y="16785"/>
                  </a:cubicBezTo>
                  <a:cubicBezTo>
                    <a:pt x="17571" y="16723"/>
                    <a:pt x="17555" y="16658"/>
                    <a:pt x="17537" y="16638"/>
                  </a:cubicBezTo>
                  <a:cubicBezTo>
                    <a:pt x="17489" y="16587"/>
                    <a:pt x="17493" y="15776"/>
                    <a:pt x="17542" y="15692"/>
                  </a:cubicBezTo>
                  <a:cubicBezTo>
                    <a:pt x="17615" y="15567"/>
                    <a:pt x="17511" y="15333"/>
                    <a:pt x="17382" y="15333"/>
                  </a:cubicBezTo>
                  <a:close/>
                  <a:moveTo>
                    <a:pt x="19750" y="15333"/>
                  </a:moveTo>
                  <a:cubicBezTo>
                    <a:pt x="19689" y="15333"/>
                    <a:pt x="19632" y="15364"/>
                    <a:pt x="19624" y="15404"/>
                  </a:cubicBezTo>
                  <a:cubicBezTo>
                    <a:pt x="19616" y="15444"/>
                    <a:pt x="19617" y="15765"/>
                    <a:pt x="19626" y="16117"/>
                  </a:cubicBezTo>
                  <a:cubicBezTo>
                    <a:pt x="19638" y="16606"/>
                    <a:pt x="19654" y="16771"/>
                    <a:pt x="19695" y="16827"/>
                  </a:cubicBezTo>
                  <a:cubicBezTo>
                    <a:pt x="19724" y="16867"/>
                    <a:pt x="19792" y="16900"/>
                    <a:pt x="19844" y="16900"/>
                  </a:cubicBezTo>
                  <a:cubicBezTo>
                    <a:pt x="19916" y="16900"/>
                    <a:pt x="19939" y="16870"/>
                    <a:pt x="19939" y="16785"/>
                  </a:cubicBezTo>
                  <a:cubicBezTo>
                    <a:pt x="19939" y="16723"/>
                    <a:pt x="19923" y="16658"/>
                    <a:pt x="19904" y="16638"/>
                  </a:cubicBezTo>
                  <a:cubicBezTo>
                    <a:pt x="19856" y="16587"/>
                    <a:pt x="19862" y="15776"/>
                    <a:pt x="19911" y="15692"/>
                  </a:cubicBezTo>
                  <a:cubicBezTo>
                    <a:pt x="19984" y="15567"/>
                    <a:pt x="19879" y="15333"/>
                    <a:pt x="19750" y="15333"/>
                  </a:cubicBezTo>
                  <a:close/>
                  <a:moveTo>
                    <a:pt x="14893" y="15507"/>
                  </a:moveTo>
                  <a:cubicBezTo>
                    <a:pt x="14716" y="15507"/>
                    <a:pt x="14642" y="15578"/>
                    <a:pt x="14597" y="15798"/>
                  </a:cubicBezTo>
                  <a:cubicBezTo>
                    <a:pt x="14556" y="16000"/>
                    <a:pt x="14491" y="15980"/>
                    <a:pt x="14491" y="15766"/>
                  </a:cubicBezTo>
                  <a:cubicBezTo>
                    <a:pt x="14491" y="15687"/>
                    <a:pt x="14462" y="15599"/>
                    <a:pt x="14426" y="15566"/>
                  </a:cubicBezTo>
                  <a:cubicBezTo>
                    <a:pt x="14329" y="15477"/>
                    <a:pt x="14146" y="15492"/>
                    <a:pt x="14060" y="15595"/>
                  </a:cubicBezTo>
                  <a:cubicBezTo>
                    <a:pt x="13992" y="15677"/>
                    <a:pt x="13984" y="15735"/>
                    <a:pt x="13984" y="16202"/>
                  </a:cubicBezTo>
                  <a:cubicBezTo>
                    <a:pt x="13984" y="16669"/>
                    <a:pt x="13992" y="16727"/>
                    <a:pt x="14060" y="16809"/>
                  </a:cubicBezTo>
                  <a:cubicBezTo>
                    <a:pt x="14137" y="16902"/>
                    <a:pt x="14307" y="16928"/>
                    <a:pt x="14407" y="16862"/>
                  </a:cubicBezTo>
                  <a:cubicBezTo>
                    <a:pt x="14438" y="16842"/>
                    <a:pt x="14478" y="16757"/>
                    <a:pt x="14496" y="16676"/>
                  </a:cubicBezTo>
                  <a:lnTo>
                    <a:pt x="14529" y="16529"/>
                  </a:lnTo>
                  <a:lnTo>
                    <a:pt x="14627" y="16715"/>
                  </a:lnTo>
                  <a:cubicBezTo>
                    <a:pt x="14709" y="16870"/>
                    <a:pt x="14749" y="16900"/>
                    <a:pt x="14877" y="16900"/>
                  </a:cubicBezTo>
                  <a:cubicBezTo>
                    <a:pt x="15048" y="16900"/>
                    <a:pt x="15135" y="16760"/>
                    <a:pt x="15135" y="16491"/>
                  </a:cubicBezTo>
                  <a:cubicBezTo>
                    <a:pt x="15135" y="16368"/>
                    <a:pt x="15117" y="16342"/>
                    <a:pt x="15035" y="16332"/>
                  </a:cubicBezTo>
                  <a:cubicBezTo>
                    <a:pt x="14952" y="16321"/>
                    <a:pt x="14934" y="16340"/>
                    <a:pt x="14925" y="16464"/>
                  </a:cubicBezTo>
                  <a:cubicBezTo>
                    <a:pt x="14919" y="16545"/>
                    <a:pt x="14899" y="16613"/>
                    <a:pt x="14881" y="16612"/>
                  </a:cubicBezTo>
                  <a:cubicBezTo>
                    <a:pt x="14861" y="16611"/>
                    <a:pt x="14846" y="16433"/>
                    <a:pt x="14846" y="16202"/>
                  </a:cubicBezTo>
                  <a:cubicBezTo>
                    <a:pt x="14846" y="15821"/>
                    <a:pt x="14901" y="15610"/>
                    <a:pt x="14925" y="15899"/>
                  </a:cubicBezTo>
                  <a:cubicBezTo>
                    <a:pt x="14934" y="16000"/>
                    <a:pt x="14958" y="16028"/>
                    <a:pt x="15035" y="16028"/>
                  </a:cubicBezTo>
                  <a:cubicBezTo>
                    <a:pt x="15116" y="16028"/>
                    <a:pt x="15135" y="16003"/>
                    <a:pt x="15135" y="15896"/>
                  </a:cubicBezTo>
                  <a:cubicBezTo>
                    <a:pt x="15135" y="15653"/>
                    <a:pt x="15042" y="15507"/>
                    <a:pt x="14893" y="15507"/>
                  </a:cubicBezTo>
                  <a:close/>
                  <a:moveTo>
                    <a:pt x="15236" y="15507"/>
                  </a:moveTo>
                  <a:lnTo>
                    <a:pt x="15236" y="16164"/>
                  </a:lnTo>
                  <a:cubicBezTo>
                    <a:pt x="15236" y="16526"/>
                    <a:pt x="15244" y="16838"/>
                    <a:pt x="15255" y="16856"/>
                  </a:cubicBezTo>
                  <a:cubicBezTo>
                    <a:pt x="15265" y="16874"/>
                    <a:pt x="15388" y="16888"/>
                    <a:pt x="15526" y="16889"/>
                  </a:cubicBezTo>
                  <a:lnTo>
                    <a:pt x="15777" y="16891"/>
                  </a:lnTo>
                  <a:lnTo>
                    <a:pt x="15777" y="16199"/>
                  </a:lnTo>
                  <a:lnTo>
                    <a:pt x="15777" y="15507"/>
                  </a:lnTo>
                  <a:lnTo>
                    <a:pt x="15660" y="15507"/>
                  </a:lnTo>
                  <a:lnTo>
                    <a:pt x="15543" y="15507"/>
                  </a:lnTo>
                  <a:lnTo>
                    <a:pt x="15533" y="16058"/>
                  </a:lnTo>
                  <a:cubicBezTo>
                    <a:pt x="15520" y="16794"/>
                    <a:pt x="15458" y="16805"/>
                    <a:pt x="15445" y="16072"/>
                  </a:cubicBezTo>
                  <a:lnTo>
                    <a:pt x="15437" y="15507"/>
                  </a:lnTo>
                  <a:lnTo>
                    <a:pt x="15336" y="15507"/>
                  </a:lnTo>
                  <a:lnTo>
                    <a:pt x="15236" y="15507"/>
                  </a:lnTo>
                  <a:close/>
                  <a:moveTo>
                    <a:pt x="15878" y="15507"/>
                  </a:moveTo>
                  <a:lnTo>
                    <a:pt x="15878" y="16202"/>
                  </a:lnTo>
                  <a:lnTo>
                    <a:pt x="15878" y="16900"/>
                  </a:lnTo>
                  <a:lnTo>
                    <a:pt x="15979" y="16900"/>
                  </a:lnTo>
                  <a:lnTo>
                    <a:pt x="16079" y="16900"/>
                  </a:lnTo>
                  <a:lnTo>
                    <a:pt x="16089" y="16479"/>
                  </a:lnTo>
                  <a:cubicBezTo>
                    <a:pt x="16098" y="16107"/>
                    <a:pt x="16108" y="16049"/>
                    <a:pt x="16175" y="15999"/>
                  </a:cubicBezTo>
                  <a:cubicBezTo>
                    <a:pt x="16233" y="15955"/>
                    <a:pt x="16251" y="15895"/>
                    <a:pt x="16251" y="15739"/>
                  </a:cubicBezTo>
                  <a:lnTo>
                    <a:pt x="16251" y="15536"/>
                  </a:lnTo>
                  <a:lnTo>
                    <a:pt x="16065" y="15521"/>
                  </a:lnTo>
                  <a:lnTo>
                    <a:pt x="15878" y="15507"/>
                  </a:lnTo>
                  <a:close/>
                  <a:moveTo>
                    <a:pt x="16894" y="15507"/>
                  </a:moveTo>
                  <a:cubicBezTo>
                    <a:pt x="16702" y="15507"/>
                    <a:pt x="16623" y="15607"/>
                    <a:pt x="16623" y="15857"/>
                  </a:cubicBezTo>
                  <a:cubicBezTo>
                    <a:pt x="16623" y="15987"/>
                    <a:pt x="16638" y="16028"/>
                    <a:pt x="16688" y="16028"/>
                  </a:cubicBezTo>
                  <a:cubicBezTo>
                    <a:pt x="16791" y="16028"/>
                    <a:pt x="16800" y="16121"/>
                    <a:pt x="16707" y="16226"/>
                  </a:cubicBezTo>
                  <a:cubicBezTo>
                    <a:pt x="16642" y="16299"/>
                    <a:pt x="16623" y="16371"/>
                    <a:pt x="16623" y="16541"/>
                  </a:cubicBezTo>
                  <a:cubicBezTo>
                    <a:pt x="16623" y="16661"/>
                    <a:pt x="16640" y="16791"/>
                    <a:pt x="16661" y="16827"/>
                  </a:cubicBezTo>
                  <a:cubicBezTo>
                    <a:pt x="16682" y="16863"/>
                    <a:pt x="16804" y="16891"/>
                    <a:pt x="16932" y="16891"/>
                  </a:cubicBezTo>
                  <a:lnTo>
                    <a:pt x="17164" y="16894"/>
                  </a:lnTo>
                  <a:lnTo>
                    <a:pt x="17164" y="16329"/>
                  </a:lnTo>
                  <a:cubicBezTo>
                    <a:pt x="17164" y="15611"/>
                    <a:pt x="17130" y="15507"/>
                    <a:pt x="16894" y="15507"/>
                  </a:cubicBezTo>
                  <a:close/>
                  <a:moveTo>
                    <a:pt x="19262" y="15507"/>
                  </a:moveTo>
                  <a:cubicBezTo>
                    <a:pt x="19070" y="15507"/>
                    <a:pt x="18991" y="15607"/>
                    <a:pt x="18991" y="15857"/>
                  </a:cubicBezTo>
                  <a:cubicBezTo>
                    <a:pt x="18991" y="15987"/>
                    <a:pt x="19008" y="16028"/>
                    <a:pt x="19058" y="16028"/>
                  </a:cubicBezTo>
                  <a:cubicBezTo>
                    <a:pt x="19147" y="16028"/>
                    <a:pt x="19180" y="16136"/>
                    <a:pt x="19104" y="16184"/>
                  </a:cubicBezTo>
                  <a:cubicBezTo>
                    <a:pt x="19070" y="16206"/>
                    <a:pt x="19030" y="16250"/>
                    <a:pt x="19017" y="16285"/>
                  </a:cubicBezTo>
                  <a:cubicBezTo>
                    <a:pt x="18987" y="16359"/>
                    <a:pt x="18984" y="16682"/>
                    <a:pt x="19011" y="16803"/>
                  </a:cubicBezTo>
                  <a:cubicBezTo>
                    <a:pt x="19026" y="16868"/>
                    <a:pt x="19091" y="16887"/>
                    <a:pt x="19281" y="16889"/>
                  </a:cubicBezTo>
                  <a:lnTo>
                    <a:pt x="19533" y="16891"/>
                  </a:lnTo>
                  <a:lnTo>
                    <a:pt x="19533" y="16329"/>
                  </a:lnTo>
                  <a:cubicBezTo>
                    <a:pt x="19533" y="15612"/>
                    <a:pt x="19498" y="15507"/>
                    <a:pt x="19262" y="15507"/>
                  </a:cubicBezTo>
                  <a:close/>
                  <a:moveTo>
                    <a:pt x="13598" y="15510"/>
                  </a:moveTo>
                  <a:cubicBezTo>
                    <a:pt x="13519" y="15511"/>
                    <a:pt x="13442" y="15540"/>
                    <a:pt x="13402" y="15601"/>
                  </a:cubicBezTo>
                  <a:cubicBezTo>
                    <a:pt x="13316" y="15735"/>
                    <a:pt x="13312" y="16634"/>
                    <a:pt x="13397" y="16794"/>
                  </a:cubicBezTo>
                  <a:cubicBezTo>
                    <a:pt x="13477" y="16945"/>
                    <a:pt x="13724" y="16937"/>
                    <a:pt x="13814" y="16782"/>
                  </a:cubicBezTo>
                  <a:cubicBezTo>
                    <a:pt x="13871" y="16685"/>
                    <a:pt x="13883" y="16588"/>
                    <a:pt x="13883" y="16176"/>
                  </a:cubicBezTo>
                  <a:cubicBezTo>
                    <a:pt x="13883" y="15735"/>
                    <a:pt x="13875" y="15676"/>
                    <a:pt x="13808" y="15595"/>
                  </a:cubicBezTo>
                  <a:cubicBezTo>
                    <a:pt x="13758" y="15535"/>
                    <a:pt x="13677" y="15509"/>
                    <a:pt x="13598" y="15510"/>
                  </a:cubicBezTo>
                  <a:close/>
                  <a:moveTo>
                    <a:pt x="5170" y="15536"/>
                  </a:moveTo>
                  <a:cubicBezTo>
                    <a:pt x="2825" y="15536"/>
                    <a:pt x="715" y="15556"/>
                    <a:pt x="480" y="15583"/>
                  </a:cubicBezTo>
                  <a:lnTo>
                    <a:pt x="52" y="15633"/>
                  </a:lnTo>
                  <a:lnTo>
                    <a:pt x="25" y="16223"/>
                  </a:lnTo>
                  <a:cubicBezTo>
                    <a:pt x="9" y="16547"/>
                    <a:pt x="0" y="17641"/>
                    <a:pt x="4" y="18653"/>
                  </a:cubicBezTo>
                  <a:cubicBezTo>
                    <a:pt x="11" y="20457"/>
                    <a:pt x="13" y="20499"/>
                    <a:pt x="90" y="20748"/>
                  </a:cubicBezTo>
                  <a:cubicBezTo>
                    <a:pt x="233" y="21209"/>
                    <a:pt x="378" y="21391"/>
                    <a:pt x="691" y="21508"/>
                  </a:cubicBezTo>
                  <a:cubicBezTo>
                    <a:pt x="871" y="21576"/>
                    <a:pt x="1617" y="21592"/>
                    <a:pt x="5002" y="21597"/>
                  </a:cubicBezTo>
                  <a:cubicBezTo>
                    <a:pt x="7475" y="21600"/>
                    <a:pt x="9174" y="21580"/>
                    <a:pt x="9294" y="21547"/>
                  </a:cubicBezTo>
                  <a:cubicBezTo>
                    <a:pt x="9568" y="21469"/>
                    <a:pt x="9764" y="21291"/>
                    <a:pt x="9873" y="21022"/>
                  </a:cubicBezTo>
                  <a:cubicBezTo>
                    <a:pt x="10043" y="20600"/>
                    <a:pt x="10065" y="20391"/>
                    <a:pt x="10084" y="19019"/>
                  </a:cubicBezTo>
                  <a:cubicBezTo>
                    <a:pt x="10115" y="16716"/>
                    <a:pt x="10037" y="16150"/>
                    <a:pt x="9632" y="15737"/>
                  </a:cubicBezTo>
                  <a:lnTo>
                    <a:pt x="9433" y="15536"/>
                  </a:lnTo>
                  <a:lnTo>
                    <a:pt x="5170" y="15536"/>
                  </a:lnTo>
                  <a:close/>
                  <a:moveTo>
                    <a:pt x="16658" y="18294"/>
                  </a:moveTo>
                  <a:cubicBezTo>
                    <a:pt x="16578" y="18294"/>
                    <a:pt x="16555" y="18317"/>
                    <a:pt x="16555" y="18409"/>
                  </a:cubicBezTo>
                  <a:cubicBezTo>
                    <a:pt x="16555" y="18559"/>
                    <a:pt x="16445" y="18631"/>
                    <a:pt x="16259" y="18597"/>
                  </a:cubicBezTo>
                  <a:cubicBezTo>
                    <a:pt x="16134" y="18575"/>
                    <a:pt x="16115" y="18585"/>
                    <a:pt x="16115" y="18683"/>
                  </a:cubicBezTo>
                  <a:cubicBezTo>
                    <a:pt x="16115" y="18866"/>
                    <a:pt x="16076" y="18880"/>
                    <a:pt x="15993" y="18727"/>
                  </a:cubicBezTo>
                  <a:cubicBezTo>
                    <a:pt x="15932" y="18615"/>
                    <a:pt x="15881" y="18583"/>
                    <a:pt x="15763" y="18583"/>
                  </a:cubicBezTo>
                  <a:cubicBezTo>
                    <a:pt x="15551" y="18583"/>
                    <a:pt x="15507" y="18709"/>
                    <a:pt x="15507" y="19293"/>
                  </a:cubicBezTo>
                  <a:cubicBezTo>
                    <a:pt x="15507" y="19667"/>
                    <a:pt x="15518" y="19765"/>
                    <a:pt x="15574" y="19861"/>
                  </a:cubicBezTo>
                  <a:cubicBezTo>
                    <a:pt x="15675" y="20034"/>
                    <a:pt x="15893" y="20018"/>
                    <a:pt x="15993" y="19832"/>
                  </a:cubicBezTo>
                  <a:cubicBezTo>
                    <a:pt x="16075" y="19680"/>
                    <a:pt x="16115" y="19693"/>
                    <a:pt x="16115" y="19870"/>
                  </a:cubicBezTo>
                  <a:cubicBezTo>
                    <a:pt x="16115" y="19953"/>
                    <a:pt x="16141" y="19976"/>
                    <a:pt x="16234" y="19976"/>
                  </a:cubicBezTo>
                  <a:lnTo>
                    <a:pt x="16352" y="19976"/>
                  </a:lnTo>
                  <a:lnTo>
                    <a:pt x="16352" y="19543"/>
                  </a:lnTo>
                  <a:cubicBezTo>
                    <a:pt x="16352" y="19168"/>
                    <a:pt x="16361" y="19100"/>
                    <a:pt x="16421" y="19045"/>
                  </a:cubicBezTo>
                  <a:cubicBezTo>
                    <a:pt x="16531" y="18943"/>
                    <a:pt x="16555" y="19029"/>
                    <a:pt x="16555" y="19517"/>
                  </a:cubicBezTo>
                  <a:lnTo>
                    <a:pt x="16555" y="19976"/>
                  </a:lnTo>
                  <a:lnTo>
                    <a:pt x="16658" y="19976"/>
                  </a:lnTo>
                  <a:lnTo>
                    <a:pt x="16759" y="19976"/>
                  </a:lnTo>
                  <a:lnTo>
                    <a:pt x="16759" y="19134"/>
                  </a:lnTo>
                  <a:lnTo>
                    <a:pt x="16759" y="18294"/>
                  </a:lnTo>
                  <a:lnTo>
                    <a:pt x="16658" y="18294"/>
                  </a:lnTo>
                  <a:close/>
                  <a:moveTo>
                    <a:pt x="17962" y="18294"/>
                  </a:moveTo>
                  <a:cubicBezTo>
                    <a:pt x="17861" y="18294"/>
                    <a:pt x="17845" y="18311"/>
                    <a:pt x="17835" y="18450"/>
                  </a:cubicBezTo>
                  <a:cubicBezTo>
                    <a:pt x="17825" y="18598"/>
                    <a:pt x="17815" y="18608"/>
                    <a:pt x="17683" y="18591"/>
                  </a:cubicBezTo>
                  <a:cubicBezTo>
                    <a:pt x="17549" y="18575"/>
                    <a:pt x="17538" y="18585"/>
                    <a:pt x="17513" y="18754"/>
                  </a:cubicBezTo>
                  <a:cubicBezTo>
                    <a:pt x="17481" y="18962"/>
                    <a:pt x="17425" y="19012"/>
                    <a:pt x="17408" y="18845"/>
                  </a:cubicBezTo>
                  <a:cubicBezTo>
                    <a:pt x="17390" y="18669"/>
                    <a:pt x="17303" y="18583"/>
                    <a:pt x="17142" y="18583"/>
                  </a:cubicBezTo>
                  <a:cubicBezTo>
                    <a:pt x="16913" y="18583"/>
                    <a:pt x="16860" y="18713"/>
                    <a:pt x="16860" y="19281"/>
                  </a:cubicBezTo>
                  <a:cubicBezTo>
                    <a:pt x="16860" y="19668"/>
                    <a:pt x="16871" y="19765"/>
                    <a:pt x="16927" y="19861"/>
                  </a:cubicBezTo>
                  <a:cubicBezTo>
                    <a:pt x="16974" y="19942"/>
                    <a:pt x="17040" y="19976"/>
                    <a:pt x="17142" y="19976"/>
                  </a:cubicBezTo>
                  <a:cubicBezTo>
                    <a:pt x="17291" y="19976"/>
                    <a:pt x="17367" y="19890"/>
                    <a:pt x="17413" y="19667"/>
                  </a:cubicBezTo>
                  <a:cubicBezTo>
                    <a:pt x="17439" y="19540"/>
                    <a:pt x="17502" y="19592"/>
                    <a:pt x="17502" y="19741"/>
                  </a:cubicBezTo>
                  <a:cubicBezTo>
                    <a:pt x="17502" y="19914"/>
                    <a:pt x="17574" y="19964"/>
                    <a:pt x="17832" y="19967"/>
                  </a:cubicBezTo>
                  <a:lnTo>
                    <a:pt x="18077" y="19970"/>
                  </a:lnTo>
                  <a:lnTo>
                    <a:pt x="18077" y="19131"/>
                  </a:lnTo>
                  <a:lnTo>
                    <a:pt x="18077" y="18294"/>
                  </a:lnTo>
                  <a:lnTo>
                    <a:pt x="17962" y="18294"/>
                  </a:lnTo>
                  <a:close/>
                  <a:moveTo>
                    <a:pt x="14863" y="18589"/>
                  </a:moveTo>
                  <a:lnTo>
                    <a:pt x="14863" y="19369"/>
                  </a:lnTo>
                  <a:lnTo>
                    <a:pt x="14863" y="20150"/>
                  </a:lnTo>
                  <a:lnTo>
                    <a:pt x="14961" y="20150"/>
                  </a:lnTo>
                  <a:cubicBezTo>
                    <a:pt x="15030" y="20150"/>
                    <a:pt x="15064" y="20117"/>
                    <a:pt x="15076" y="20035"/>
                  </a:cubicBezTo>
                  <a:cubicBezTo>
                    <a:pt x="15091" y="19940"/>
                    <a:pt x="15112" y="19926"/>
                    <a:pt x="15198" y="19956"/>
                  </a:cubicBezTo>
                  <a:cubicBezTo>
                    <a:pt x="15375" y="20016"/>
                    <a:pt x="15405" y="19920"/>
                    <a:pt x="15404" y="19287"/>
                  </a:cubicBezTo>
                  <a:cubicBezTo>
                    <a:pt x="15404" y="18979"/>
                    <a:pt x="15392" y="18698"/>
                    <a:pt x="15379" y="18662"/>
                  </a:cubicBezTo>
                  <a:cubicBezTo>
                    <a:pt x="15364" y="18624"/>
                    <a:pt x="15252" y="18594"/>
                    <a:pt x="15109" y="18591"/>
                  </a:cubicBezTo>
                  <a:lnTo>
                    <a:pt x="14863" y="18589"/>
                  </a:lnTo>
                  <a:close/>
                  <a:moveTo>
                    <a:pt x="18265" y="19629"/>
                  </a:moveTo>
                  <a:cubicBezTo>
                    <a:pt x="18193" y="19629"/>
                    <a:pt x="18179" y="19655"/>
                    <a:pt x="18179" y="19802"/>
                  </a:cubicBezTo>
                  <a:cubicBezTo>
                    <a:pt x="18179" y="19949"/>
                    <a:pt x="18193" y="19976"/>
                    <a:pt x="18265" y="19976"/>
                  </a:cubicBezTo>
                  <a:cubicBezTo>
                    <a:pt x="18336" y="19976"/>
                    <a:pt x="18349" y="19949"/>
                    <a:pt x="18349" y="19802"/>
                  </a:cubicBezTo>
                  <a:cubicBezTo>
                    <a:pt x="18349" y="19655"/>
                    <a:pt x="18336" y="19629"/>
                    <a:pt x="18265" y="19629"/>
                  </a:cubicBezTo>
                  <a:close/>
                </a:path>
              </a:pathLst>
            </a:custGeom>
            <a:ln w="12700" cap="flat">
              <a:noFill/>
              <a:miter lim="400000"/>
            </a:ln>
            <a:effectLst/>
          </p:spPr>
        </p:pic>
        <p:sp>
          <p:nvSpPr>
            <p:cNvPr id="147" name="Shape 147"/>
            <p:cNvSpPr/>
            <p:nvPr/>
          </p:nvSpPr>
          <p:spPr>
            <a:xfrm>
              <a:off x="657812" y="0"/>
              <a:ext cx="5954450" cy="977900"/>
            </a:xfrm>
            <a:prstGeom prst="rect">
              <a:avLst/>
            </a:prstGeom>
            <a:noFill/>
            <a:ln w="12700" cap="flat">
              <a:noFill/>
              <a:miter lim="400000"/>
            </a:ln>
            <a:effectLst>
              <a:outerShdw sx="100000" sy="100000" kx="0" ky="0" algn="b" rotWithShape="0" blurRad="355600" dist="0" dir="0">
                <a:srgbClr val="000000">
                  <a:alpha val="75000"/>
                </a:srgbClr>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pc="-59" sz="6000">
                  <a:solidFill>
                    <a:srgbClr val="9A3D46"/>
                  </a:solidFill>
                  <a:latin typeface="Abadi MT Condensed Extra Bold"/>
                  <a:ea typeface="Abadi MT Condensed Extra Bold"/>
                  <a:cs typeface="Abadi MT Condensed Extra Bold"/>
                  <a:sym typeface="Abadi MT Condensed Extra Bold"/>
                </a:defRPr>
              </a:lvl1pPr>
            </a:lstStyle>
            <a:p>
              <a:pPr/>
              <a:r>
                <a:t>The Growth Analogy</a:t>
              </a:r>
            </a:p>
          </p:txBody>
        </p:sp>
        <p:sp>
          <p:nvSpPr>
            <p:cNvPr id="148" name="Shape 148"/>
            <p:cNvSpPr/>
            <p:nvPr/>
          </p:nvSpPr>
          <p:spPr>
            <a:xfrm>
              <a:off x="0" y="1157691"/>
              <a:ext cx="6906213" cy="1968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a:solidFill>
                    <a:srgbClr val="7D673B"/>
                  </a:solidFill>
                  <a:latin typeface="Abadi MT Condensed Light"/>
                  <a:ea typeface="Abadi MT Condensed Light"/>
                  <a:cs typeface="Abadi MT Condensed Light"/>
                  <a:sym typeface="Abadi MT Condensed Light"/>
                </a:defRPr>
              </a:lvl1pPr>
            </a:lstStyle>
            <a:p>
              <a:pPr/>
              <a:r>
                <a:t>The analogy of physical growth alerts us to the developmental needs at each stage of spiritual growth.</a:t>
              </a:r>
            </a:p>
          </p:txBody>
        </p:sp>
      </p:grpSp>
    </p:spTree>
  </p:cSld>
  <p:clrMapOvr>
    <a:masterClrMapping/>
  </p:clrMapOvr>
  <mc:AlternateContent xmlns:mc="http://schemas.openxmlformats.org/markup-compatibility/2006">
    <mc:Choice xmlns:p14="http://schemas.microsoft.com/office/powerpoint/2010/main" Requires="p14">
      <p:transition spd="slow" advClick="1" p14:dur="30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145"/>
                                        </p:tgtEl>
                                        <p:attrNameLst>
                                          <p:attrName>style.visibility</p:attrName>
                                        </p:attrNameLst>
                                      </p:cBhvr>
                                      <p:to>
                                        <p:strVal val="visible"/>
                                      </p:to>
                                    </p:set>
                                    <p:anim calcmode="lin" valueType="num">
                                      <p:cBhvr>
                                        <p:cTn id="7" dur="1750" fill="hold"/>
                                        <p:tgtEl>
                                          <p:spTgt spid="145"/>
                                        </p:tgtEl>
                                        <p:attrNameLst>
                                          <p:attrName>ppt_x</p:attrName>
                                        </p:attrNameLst>
                                      </p:cBhvr>
                                      <p:tavLst>
                                        <p:tav tm="0">
                                          <p:val>
                                            <p:strVal val="0-#ppt_w/2"/>
                                          </p:val>
                                        </p:tav>
                                        <p:tav tm="100000">
                                          <p:val>
                                            <p:strVal val="#ppt_x"/>
                                          </p:val>
                                        </p:tav>
                                      </p:tavLst>
                                    </p:anim>
                                    <p:anim calcmode="lin" valueType="num">
                                      <p:cBhvr>
                                        <p:cTn id="8" dur="1750" fill="hold"/>
                                        <p:tgtEl>
                                          <p:spTgt spid="1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2" presetID="2" grpId="2" fill="hold">
                                  <p:stCondLst>
                                    <p:cond delay="0"/>
                                  </p:stCondLst>
                                  <p:iterate type="el" backwards="0">
                                    <p:tmAbs val="0"/>
                                  </p:iterate>
                                  <p:childTnLst>
                                    <p:set>
                                      <p:cBhvr>
                                        <p:cTn id="12" fill="hold"/>
                                        <p:tgtEl>
                                          <p:spTgt spid="149"/>
                                        </p:tgtEl>
                                        <p:attrNameLst>
                                          <p:attrName>style.visibility</p:attrName>
                                        </p:attrNameLst>
                                      </p:cBhvr>
                                      <p:to>
                                        <p:strVal val="visible"/>
                                      </p:to>
                                    </p:set>
                                    <p:anim calcmode="lin" valueType="num">
                                      <p:cBhvr>
                                        <p:cTn id="13" dur="1750" fill="hold"/>
                                        <p:tgtEl>
                                          <p:spTgt spid="149"/>
                                        </p:tgtEl>
                                        <p:attrNameLst>
                                          <p:attrName>ppt_x</p:attrName>
                                        </p:attrNameLst>
                                      </p:cBhvr>
                                      <p:tavLst>
                                        <p:tav tm="0">
                                          <p:val>
                                            <p:strVal val="1+#ppt_w/2"/>
                                          </p:val>
                                        </p:tav>
                                        <p:tav tm="100000">
                                          <p:val>
                                            <p:strVal val="#ppt_x"/>
                                          </p:val>
                                        </p:tav>
                                      </p:tavLst>
                                    </p:anim>
                                    <p:anim calcmode="lin" valueType="num">
                                      <p:cBhvr>
                                        <p:cTn id="14" dur="1750" fill="hold"/>
                                        <p:tgtEl>
                                          <p:spTgt spid="14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4" presetID="2" grpId="3" fill="hold">
                                  <p:stCondLst>
                                    <p:cond delay="0"/>
                                  </p:stCondLst>
                                  <p:iterate type="el" backwards="0">
                                    <p:tmAbs val="0"/>
                                  </p:iterate>
                                  <p:childTnLst>
                                    <p:set>
                                      <p:cBhvr>
                                        <p:cTn id="18" fill="hold"/>
                                        <p:tgtEl>
                                          <p:spTgt spid="141"/>
                                        </p:tgtEl>
                                        <p:attrNameLst>
                                          <p:attrName>style.visibility</p:attrName>
                                        </p:attrNameLst>
                                      </p:cBhvr>
                                      <p:to>
                                        <p:strVal val="visible"/>
                                      </p:to>
                                    </p:set>
                                    <p:anim calcmode="lin" valueType="num">
                                      <p:cBhvr>
                                        <p:cTn id="19" dur="1500" fill="hold"/>
                                        <p:tgtEl>
                                          <p:spTgt spid="141"/>
                                        </p:tgtEl>
                                        <p:attrNameLst>
                                          <p:attrName>ppt_x</p:attrName>
                                        </p:attrNameLst>
                                      </p:cBhvr>
                                      <p:tavLst>
                                        <p:tav tm="0">
                                          <p:val>
                                            <p:strVal val="#ppt_x"/>
                                          </p:val>
                                        </p:tav>
                                        <p:tav tm="100000">
                                          <p:val>
                                            <p:strVal val="#ppt_x"/>
                                          </p:val>
                                        </p:tav>
                                      </p:tavLst>
                                    </p:anim>
                                    <p:anim calcmode="lin" valueType="num">
                                      <p:cBhvr>
                                        <p:cTn id="20" dur="1500" fill="hold"/>
                                        <p:tgtEl>
                                          <p:spTgt spid="1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1" grpId="3"/>
      <p:bldP build="whole" bldLvl="1" animBg="1" rev="0" advAuto="0" spid="145" grpId="1"/>
      <p:bldP build="whole" bldLvl="1" animBg="1" rev="0" advAuto="0" spid="149" grpId="2"/>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Shape 151"/>
          <p:cNvSpPr/>
          <p:nvPr>
            <p:ph type="title"/>
          </p:nvPr>
        </p:nvSpPr>
        <p:spPr>
          <a:prstGeom prst="rect">
            <a:avLst/>
          </a:prstGeom>
        </p:spPr>
        <p:txBody>
          <a:bodyPr/>
          <a:lstStyle/>
          <a:p>
            <a:pPr/>
            <a:r>
              <a:t>The Vision of Discipleship</a:t>
            </a:r>
          </a:p>
        </p:txBody>
      </p:sp>
      <p:sp>
        <p:nvSpPr>
          <p:cNvPr id="152" name="Shape 152"/>
          <p:cNvSpPr/>
          <p:nvPr/>
        </p:nvSpPr>
        <p:spPr>
          <a:xfrm>
            <a:off x="636792" y="6937828"/>
            <a:ext cx="11739359" cy="1162775"/>
          </a:xfrm>
          <a:prstGeom prst="roundRect">
            <a:avLst>
              <a:gd name="adj" fmla="val 34161"/>
            </a:avLst>
          </a:prstGeom>
          <a:solidFill>
            <a:srgbClr val="E6FBFF"/>
          </a:solidFill>
          <a:ln w="25400">
            <a:solidFill>
              <a:srgbClr val="000000"/>
            </a:solidFill>
            <a:miter lim="400000"/>
          </a:ln>
          <a:effectLst>
            <a:outerShdw sx="100000" sy="100000" kx="0" ky="0" algn="b" rotWithShape="0" blurRad="190500" dist="8455" dir="5400000">
              <a:srgbClr val="000000"/>
            </a:outerShdw>
          </a:effectLst>
          <a:extLst>
            <a:ext uri="{C572A759-6A51-4108-AA02-DFA0A04FC94B}">
              <ma14:wrappingTextBoxFlag xmlns:ma14="http://schemas.microsoft.com/office/mac/drawingml/2011/main" val="1"/>
            </a:ext>
          </a:extLst>
        </p:spPr>
        <p:txBody>
          <a:bodyPr lIns="50800" tIns="50800" rIns="50800" bIns="50800" anchor="ctr"/>
          <a:lstStyle>
            <a:lvl1pPr>
              <a:defRPr b="1" sz="3100"/>
            </a:lvl1pPr>
          </a:lstStyle>
          <a:p>
            <a:pPr/>
            <a:r>
              <a:t>Jesus connects evangelism to the process of discipleship!</a:t>
            </a:r>
          </a:p>
        </p:txBody>
      </p:sp>
      <p:sp>
        <p:nvSpPr>
          <p:cNvPr id="153" name="Shape 153"/>
          <p:cNvSpPr/>
          <p:nvPr/>
        </p:nvSpPr>
        <p:spPr>
          <a:xfrm>
            <a:off x="615950" y="2040744"/>
            <a:ext cx="11772901" cy="444739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lnSpc>
                <a:spcPct val="110000"/>
              </a:lnSpc>
              <a:defRPr sz="3900"/>
            </a:pPr>
            <a:r>
              <a:t>“And </a:t>
            </a:r>
            <a:r>
              <a:t>Jesus came up and spoke to them, saying, ‘</a:t>
            </a:r>
            <a:r>
              <a:rPr u="sng"/>
              <a:t>All authority</a:t>
            </a:r>
            <a:r>
              <a:t> has been given to Me in heaven and on earth. Go therefore and </a:t>
            </a:r>
            <a:r>
              <a:rPr b="1">
                <a:solidFill>
                  <a:srgbClr val="BA4B28"/>
                </a:solidFill>
              </a:rPr>
              <a:t>make</a:t>
            </a:r>
            <a:r>
              <a:rPr b="1">
                <a:solidFill>
                  <a:srgbClr val="C83424"/>
                </a:solidFill>
              </a:rPr>
              <a:t> disciples</a:t>
            </a:r>
            <a:r>
              <a:t> of all the nations, baptizing them in the name of the Father and the Son and the Holy Spirit, teaching them to observe all that I commanded you; and lo, I am with you always, even to the end of the age’” (Matthew 28:18-20).</a:t>
            </a:r>
          </a:p>
        </p:txBody>
      </p:sp>
      <p:sp>
        <p:nvSpPr>
          <p:cNvPr id="154" name="Shape 154"/>
          <p:cNvSpPr/>
          <p:nvPr/>
        </p:nvSpPr>
        <p:spPr>
          <a:xfrm>
            <a:off x="165100" y="8547898"/>
            <a:ext cx="4023742" cy="62494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323305" indent="-323305" algn="l" defTabSz="457200">
              <a:spcBef>
                <a:spcPts val="1200"/>
              </a:spcBef>
              <a:buSzPct val="76000"/>
              <a:buFont typeface="Zapf Dingbats"/>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300">
                <a:latin typeface="Didot"/>
                <a:ea typeface="Didot"/>
                <a:cs typeface="Didot"/>
                <a:sym typeface="Didot"/>
              </a:defRPr>
            </a:lvl1pPr>
          </a:lstStyle>
          <a:p>
            <a:pPr>
              <a:defRPr b="1" sz="3500"/>
            </a:pPr>
            <a:r>
              <a:rPr b="0" sz="3300"/>
              <a:t>Varying definitions</a:t>
            </a:r>
          </a:p>
        </p:txBody>
      </p:sp>
      <p:sp>
        <p:nvSpPr>
          <p:cNvPr id="155" name="Shape 155"/>
          <p:cNvSpPr/>
          <p:nvPr/>
        </p:nvSpPr>
        <p:spPr>
          <a:xfrm>
            <a:off x="4269022" y="8547898"/>
            <a:ext cx="4212756" cy="62494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323305" indent="-323305" algn="l" defTabSz="457200">
              <a:spcBef>
                <a:spcPts val="1200"/>
              </a:spcBef>
              <a:buSzPct val="76000"/>
              <a:buFont typeface="Zapf Dingbats"/>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300">
                <a:latin typeface="Didot"/>
                <a:ea typeface="Didot"/>
                <a:cs typeface="Didot"/>
                <a:sym typeface="Didot"/>
              </a:defRPr>
            </a:lvl1pPr>
          </a:lstStyle>
          <a:p>
            <a:pPr>
              <a:defRPr b="1" sz="3500"/>
            </a:pPr>
            <a:r>
              <a:rPr b="0" sz="3300"/>
              <a:t>Discipleship’s rarity</a:t>
            </a:r>
          </a:p>
        </p:txBody>
      </p:sp>
      <p:sp>
        <p:nvSpPr>
          <p:cNvPr id="156" name="Shape 156"/>
          <p:cNvSpPr/>
          <p:nvPr/>
        </p:nvSpPr>
        <p:spPr>
          <a:xfrm>
            <a:off x="8854350" y="8547898"/>
            <a:ext cx="4010750" cy="62494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323305" indent="-323305" algn="l" defTabSz="457200">
              <a:spcBef>
                <a:spcPts val="1200"/>
              </a:spcBef>
              <a:buSzPct val="76000"/>
              <a:buFont typeface="Zapf Dingbats"/>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300">
                <a:latin typeface="Didot"/>
                <a:ea typeface="Didot"/>
                <a:cs typeface="Didot"/>
                <a:sym typeface="Didot"/>
              </a:defRPr>
            </a:lvl1pPr>
          </a:lstStyle>
          <a:p>
            <a:pPr>
              <a:defRPr b="1" sz="3500"/>
            </a:pPr>
            <a:r>
              <a:rPr b="0" sz="3300"/>
              <a:t>Pastors not trained</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6" presetID="18" grpId="1" fill="hold">
                                  <p:stCondLst>
                                    <p:cond delay="0"/>
                                  </p:stCondLst>
                                  <p:iterate type="el" backwards="0">
                                    <p:tmAbs val="0"/>
                                  </p:iterate>
                                  <p:childTnLst>
                                    <p:set>
                                      <p:cBhvr>
                                        <p:cTn id="6" fill="hold"/>
                                        <p:tgtEl>
                                          <p:spTgt spid="153"/>
                                        </p:tgtEl>
                                        <p:attrNameLst>
                                          <p:attrName>style.visibility</p:attrName>
                                        </p:attrNameLst>
                                      </p:cBhvr>
                                      <p:to>
                                        <p:strVal val="visible"/>
                                      </p:to>
                                    </p:set>
                                    <p:animEffect filter="strips(downRight)" transition="in">
                                      <p:cBhvr>
                                        <p:cTn id="7" dur="1000"/>
                                        <p:tgtEl>
                                          <p:spTgt spid="15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32" presetID="23" grpId="2" fill="hold">
                                  <p:stCondLst>
                                    <p:cond delay="0"/>
                                  </p:stCondLst>
                                  <p:iterate type="lt" backwards="0">
                                    <p:tmAbs val="0"/>
                                  </p:iterate>
                                  <p:childTnLst>
                                    <p:set>
                                      <p:cBhvr>
                                        <p:cTn id="11" fill="hold"/>
                                        <p:tgtEl>
                                          <p:spTgt spid="152"/>
                                        </p:tgtEl>
                                        <p:attrNameLst>
                                          <p:attrName>style.visibility</p:attrName>
                                        </p:attrNameLst>
                                      </p:cBhvr>
                                      <p:to>
                                        <p:strVal val="visible"/>
                                      </p:to>
                                    </p:set>
                                    <p:anim calcmode="lin" valueType="num">
                                      <p:cBhvr>
                                        <p:cTn id="12" dur="1000" fill="hold"/>
                                        <p:tgtEl>
                                          <p:spTgt spid="152"/>
                                        </p:tgtEl>
                                        <p:attrNameLst>
                                          <p:attrName>ppt_w</p:attrName>
                                        </p:attrNameLst>
                                      </p:cBhvr>
                                      <p:tavLst>
                                        <p:tav tm="0">
                                          <p:val>
                                            <p:strVal val="4*#ppt_w"/>
                                          </p:val>
                                        </p:tav>
                                        <p:tav tm="100000">
                                          <p:val>
                                            <p:strVal val="#ppt_w"/>
                                          </p:val>
                                        </p:tav>
                                      </p:tavLst>
                                    </p:anim>
                                    <p:anim calcmode="lin" valueType="num">
                                      <p:cBhvr>
                                        <p:cTn id="13" dur="1000" fill="hold"/>
                                        <p:tgtEl>
                                          <p:spTgt spid="152"/>
                                        </p:tgtEl>
                                        <p:attrNameLst>
                                          <p:attrName>ppt_h</p:attrName>
                                        </p:attrNameLst>
                                      </p:cBhvr>
                                      <p:tavLst>
                                        <p:tav tm="0">
                                          <p:val>
                                            <p:strVal val="4*#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1" presetID="2" grpId="3" fill="hold">
                                  <p:stCondLst>
                                    <p:cond delay="0"/>
                                  </p:stCondLst>
                                  <p:iterate type="el" backwards="0">
                                    <p:tmAbs val="0"/>
                                  </p:iterate>
                                  <p:childTnLst>
                                    <p:set>
                                      <p:cBhvr>
                                        <p:cTn id="17" fill="hold"/>
                                        <p:tgtEl>
                                          <p:spTgt spid="154"/>
                                        </p:tgtEl>
                                        <p:attrNameLst>
                                          <p:attrName>style.visibility</p:attrName>
                                        </p:attrNameLst>
                                      </p:cBhvr>
                                      <p:to>
                                        <p:strVal val="visible"/>
                                      </p:to>
                                    </p:set>
                                    <p:anim calcmode="lin" valueType="num">
                                      <p:cBhvr>
                                        <p:cTn id="18" dur="1000" fill="hold"/>
                                        <p:tgtEl>
                                          <p:spTgt spid="154"/>
                                        </p:tgtEl>
                                        <p:attrNameLst>
                                          <p:attrName>ppt_x</p:attrName>
                                        </p:attrNameLst>
                                      </p:cBhvr>
                                      <p:tavLst>
                                        <p:tav tm="0">
                                          <p:val>
                                            <p:strVal val="#ppt_x"/>
                                          </p:val>
                                        </p:tav>
                                        <p:tav tm="100000">
                                          <p:val>
                                            <p:strVal val="#ppt_x"/>
                                          </p:val>
                                        </p:tav>
                                      </p:tavLst>
                                    </p:anim>
                                    <p:anim calcmode="lin" valueType="num">
                                      <p:cBhvr>
                                        <p:cTn id="19" dur="1000" fill="hold"/>
                                        <p:tgtEl>
                                          <p:spTgt spid="154"/>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1" presetID="2" grpId="4" fill="hold">
                                  <p:stCondLst>
                                    <p:cond delay="0"/>
                                  </p:stCondLst>
                                  <p:iterate type="el" backwards="0">
                                    <p:tmAbs val="0"/>
                                  </p:iterate>
                                  <p:childTnLst>
                                    <p:set>
                                      <p:cBhvr>
                                        <p:cTn id="23" fill="hold"/>
                                        <p:tgtEl>
                                          <p:spTgt spid="155"/>
                                        </p:tgtEl>
                                        <p:attrNameLst>
                                          <p:attrName>style.visibility</p:attrName>
                                        </p:attrNameLst>
                                      </p:cBhvr>
                                      <p:to>
                                        <p:strVal val="visible"/>
                                      </p:to>
                                    </p:set>
                                    <p:anim calcmode="lin" valueType="num">
                                      <p:cBhvr>
                                        <p:cTn id="24" dur="1000" fill="hold"/>
                                        <p:tgtEl>
                                          <p:spTgt spid="155"/>
                                        </p:tgtEl>
                                        <p:attrNameLst>
                                          <p:attrName>ppt_x</p:attrName>
                                        </p:attrNameLst>
                                      </p:cBhvr>
                                      <p:tavLst>
                                        <p:tav tm="0">
                                          <p:val>
                                            <p:strVal val="#ppt_x"/>
                                          </p:val>
                                        </p:tav>
                                        <p:tav tm="100000">
                                          <p:val>
                                            <p:strVal val="#ppt_x"/>
                                          </p:val>
                                        </p:tav>
                                      </p:tavLst>
                                    </p:anim>
                                    <p:anim calcmode="lin" valueType="num">
                                      <p:cBhvr>
                                        <p:cTn id="25" dur="1000" fill="hold"/>
                                        <p:tgtEl>
                                          <p:spTgt spid="155"/>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1" presetID="2" grpId="5" fill="hold">
                                  <p:stCondLst>
                                    <p:cond delay="0"/>
                                  </p:stCondLst>
                                  <p:iterate type="el" backwards="0">
                                    <p:tmAbs val="0"/>
                                  </p:iterate>
                                  <p:childTnLst>
                                    <p:set>
                                      <p:cBhvr>
                                        <p:cTn id="29" fill="hold"/>
                                        <p:tgtEl>
                                          <p:spTgt spid="156"/>
                                        </p:tgtEl>
                                        <p:attrNameLst>
                                          <p:attrName>style.visibility</p:attrName>
                                        </p:attrNameLst>
                                      </p:cBhvr>
                                      <p:to>
                                        <p:strVal val="visible"/>
                                      </p:to>
                                    </p:set>
                                    <p:anim calcmode="lin" valueType="num">
                                      <p:cBhvr>
                                        <p:cTn id="30" dur="1000" fill="hold"/>
                                        <p:tgtEl>
                                          <p:spTgt spid="156"/>
                                        </p:tgtEl>
                                        <p:attrNameLst>
                                          <p:attrName>ppt_x</p:attrName>
                                        </p:attrNameLst>
                                      </p:cBhvr>
                                      <p:tavLst>
                                        <p:tav tm="0">
                                          <p:val>
                                            <p:strVal val="#ppt_x"/>
                                          </p:val>
                                        </p:tav>
                                        <p:tav tm="100000">
                                          <p:val>
                                            <p:strVal val="#ppt_x"/>
                                          </p:val>
                                        </p:tav>
                                      </p:tavLst>
                                    </p:anim>
                                    <p:anim calcmode="lin" valueType="num">
                                      <p:cBhvr>
                                        <p:cTn id="31" dur="1000" fill="hold"/>
                                        <p:tgtEl>
                                          <p:spTgt spid="15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6" grpId="5"/>
      <p:bldP build="whole" bldLvl="1" animBg="1" rev="0" advAuto="0" spid="153" grpId="1"/>
      <p:bldP build="whole" bldLvl="1" animBg="1" rev="0" advAuto="0" spid="152" grpId="2"/>
      <p:bldP build="whole" bldLvl="1" animBg="1" rev="0" advAuto="0" spid="154" grpId="3"/>
      <p:bldP build="whole" bldLvl="1" animBg="1" rev="0" advAuto="0" spid="155" grpId="4"/>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Shape 158"/>
          <p:cNvSpPr/>
          <p:nvPr>
            <p:ph type="title"/>
          </p:nvPr>
        </p:nvSpPr>
        <p:spPr>
          <a:prstGeom prst="rect">
            <a:avLst/>
          </a:prstGeom>
        </p:spPr>
        <p:txBody>
          <a:bodyPr/>
          <a:lstStyle/>
          <a:p>
            <a:pPr/>
          </a:p>
        </p:txBody>
      </p:sp>
      <p:pic>
        <p:nvPicPr>
          <p:cNvPr id="159" name="FLOW3.png"/>
          <p:cNvPicPr>
            <a:picLocks noChangeAspect="1"/>
          </p:cNvPicPr>
          <p:nvPr/>
        </p:nvPicPr>
        <p:blipFill>
          <a:blip r:embed="rId3">
            <a:extLst/>
          </a:blip>
          <a:stretch>
            <a:fillRect/>
          </a:stretch>
        </p:blipFill>
        <p:spPr>
          <a:xfrm>
            <a:off x="-23373" y="-81932"/>
            <a:ext cx="13055683" cy="99060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30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59"/>
                                        </p:tgtEl>
                                        <p:attrNameLst>
                                          <p:attrName>style.visibility</p:attrName>
                                        </p:attrNameLst>
                                      </p:cBhvr>
                                      <p:to>
                                        <p:strVal val="visible"/>
                                      </p:to>
                                    </p:set>
                                    <p:animEffect filter="wipe(left)" transition="in">
                                      <p:cBhvr>
                                        <p:cTn id="7" dur="75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9"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Shape 163"/>
          <p:cNvSpPr/>
          <p:nvPr>
            <p:ph type="title"/>
          </p:nvPr>
        </p:nvSpPr>
        <p:spPr>
          <a:prstGeom prst="rect">
            <a:avLst/>
          </a:prstGeom>
        </p:spPr>
        <p:txBody>
          <a:bodyPr/>
          <a:lstStyle/>
          <a:p>
            <a:pPr/>
            <a:r>
              <a:t>Understanding Spiritual growth</a:t>
            </a:r>
          </a:p>
        </p:txBody>
      </p:sp>
      <p:sp>
        <p:nvSpPr>
          <p:cNvPr id="164" name="Shape 164"/>
          <p:cNvSpPr/>
          <p:nvPr/>
        </p:nvSpPr>
        <p:spPr>
          <a:xfrm rot="16200000">
            <a:off x="2901950" y="-615950"/>
            <a:ext cx="6413500" cy="12319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10800" y="0"/>
                </a:lnTo>
                <a:close/>
              </a:path>
            </a:pathLst>
          </a:custGeom>
          <a:blipFill>
            <a:blip r:embed="rId2">
              <a:alphaModFix amt="78000"/>
            </a:blip>
          </a:blipFill>
          <a:ln w="25400">
            <a:solidFill>
              <a:srgbClr val="000000">
                <a:alpha val="78000"/>
              </a:srgbClr>
            </a:solidFill>
            <a:miter lim="400000"/>
          </a:ln>
        </p:spPr>
        <p:txBody>
          <a:bodyPr lIns="38100" tIns="38100" rIns="38100" bIns="38100" anchor="ctr"/>
          <a:lstStyle/>
          <a:p>
            <a:pPr defTabSz="457200">
              <a:defRPr sz="3000">
                <a:solidFill>
                  <a:srgbClr val="FFFFFF"/>
                </a:solidFill>
                <a:effectLst>
                  <a:outerShdw sx="100000" sy="100000" kx="0" ky="0" algn="b" rotWithShape="0" blurRad="38100" dist="12700" dir="5400000">
                    <a:srgbClr val="000000">
                      <a:alpha val="50000"/>
                    </a:srgbClr>
                  </a:outerShdw>
                </a:effectLst>
              </a:defRPr>
            </a:pPr>
          </a:p>
        </p:txBody>
      </p:sp>
      <p:sp>
        <p:nvSpPr>
          <p:cNvPr id="165" name="Shape 165"/>
          <p:cNvSpPr/>
          <p:nvPr/>
        </p:nvSpPr>
        <p:spPr>
          <a:xfrm rot="20718193">
            <a:off x="2930998" y="2959099"/>
            <a:ext cx="6453628" cy="10668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110" sz="5500">
                <a:solidFill>
                  <a:srgbClr val="691465"/>
                </a:solidFill>
                <a:latin typeface="Arial Black"/>
                <a:ea typeface="Arial Black"/>
                <a:cs typeface="Arial Black"/>
                <a:sym typeface="Arial Black"/>
              </a:defRPr>
            </a:lvl1pPr>
          </a:lstStyle>
          <a:p>
            <a:pPr/>
            <a:r>
              <a:t>Spiritual growth</a:t>
            </a:r>
          </a:p>
        </p:txBody>
      </p:sp>
      <p:grpSp>
        <p:nvGrpSpPr>
          <p:cNvPr id="168" name="Group 168"/>
          <p:cNvGrpSpPr/>
          <p:nvPr/>
        </p:nvGrpSpPr>
        <p:grpSpPr>
          <a:xfrm>
            <a:off x="2058480" y="4724400"/>
            <a:ext cx="2006601" cy="1625600"/>
            <a:chOff x="0" y="0"/>
            <a:chExt cx="2006600" cy="1625600"/>
          </a:xfrm>
        </p:grpSpPr>
        <p:sp>
          <p:nvSpPr>
            <p:cNvPr id="166" name="Shape 166"/>
            <p:cNvSpPr/>
            <p:nvPr/>
          </p:nvSpPr>
          <p:spPr>
            <a:xfrm>
              <a:off x="234083" y="0"/>
              <a:ext cx="1616747" cy="1625600"/>
            </a:xfrm>
            <a:prstGeom prst="ellipse">
              <a:avLst/>
            </a:prstGeom>
            <a:gradFill flip="none" rotWithShape="1">
              <a:gsLst>
                <a:gs pos="0">
                  <a:srgbClr val="FFFFFF">
                    <a:alpha val="59774"/>
                  </a:srgbClr>
                </a:gs>
                <a:gs pos="100000">
                  <a:srgbClr val="72A0FF">
                    <a:alpha val="59774"/>
                  </a:srgbClr>
                </a:gs>
              </a:gsLst>
              <a:lin ang="1379999" scaled="0"/>
            </a:gradFill>
            <a:ln w="25400" cap="flat">
              <a:solidFill>
                <a:srgbClr val="000000">
                  <a:alpha val="59774"/>
                </a:srgb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sx="100000" sy="100000" kx="0" ky="0" algn="b" rotWithShape="0" blurRad="38100" dist="12700" dir="5400000">
                      <a:srgbClr val="000000">
                        <a:alpha val="50000"/>
                      </a:srgbClr>
                    </a:outerShdw>
                  </a:effectLst>
                </a:defRPr>
              </a:pPr>
            </a:p>
          </p:txBody>
        </p:sp>
        <p:sp>
          <p:nvSpPr>
            <p:cNvPr id="167" name="Shape 167"/>
            <p:cNvSpPr/>
            <p:nvPr/>
          </p:nvSpPr>
          <p:spPr>
            <a:xfrm>
              <a:off x="0" y="223233"/>
              <a:ext cx="2006600" cy="9501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noAutofit/>
            </a:bodyPr>
            <a:lstStyle>
              <a:lvl1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pc="-59" sz="3000">
                  <a:latin typeface="Didot"/>
                  <a:ea typeface="Didot"/>
                  <a:cs typeface="Didot"/>
                  <a:sym typeface="Didot"/>
                </a:defRPr>
              </a:lvl1pPr>
            </a:lstStyle>
            <a:p>
              <a:pPr/>
              <a:r>
                <a:t>New believer</a:t>
              </a:r>
            </a:p>
          </p:txBody>
        </p:sp>
      </p:grpSp>
      <p:grpSp>
        <p:nvGrpSpPr>
          <p:cNvPr id="171" name="Group 171"/>
          <p:cNvGrpSpPr/>
          <p:nvPr/>
        </p:nvGrpSpPr>
        <p:grpSpPr>
          <a:xfrm>
            <a:off x="4197350" y="4089400"/>
            <a:ext cx="2908300" cy="2908300"/>
            <a:chOff x="0" y="0"/>
            <a:chExt cx="2908300" cy="2908300"/>
          </a:xfrm>
        </p:grpSpPr>
        <p:sp>
          <p:nvSpPr>
            <p:cNvPr id="169" name="Shape 169"/>
            <p:cNvSpPr/>
            <p:nvPr/>
          </p:nvSpPr>
          <p:spPr>
            <a:xfrm>
              <a:off x="0" y="0"/>
              <a:ext cx="2908300" cy="2908300"/>
            </a:xfrm>
            <a:prstGeom prst="ellipse">
              <a:avLst/>
            </a:prstGeom>
            <a:gradFill flip="none" rotWithShape="1">
              <a:gsLst>
                <a:gs pos="0">
                  <a:srgbClr val="FFFFFF">
                    <a:alpha val="80075"/>
                  </a:srgbClr>
                </a:gs>
                <a:gs pos="100000">
                  <a:srgbClr val="72A0FF">
                    <a:alpha val="80075"/>
                  </a:srgbClr>
                </a:gs>
              </a:gsLst>
              <a:lin ang="1379999" scaled="0"/>
            </a:gradFill>
            <a:ln w="25400" cap="flat">
              <a:solidFill>
                <a:srgbClr val="000000">
                  <a:alpha val="80075"/>
                </a:srgb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sx="100000" sy="100000" kx="0" ky="0" algn="b" rotWithShape="0" blurRad="38100" dist="12700" dir="5400000">
                      <a:srgbClr val="000000">
                        <a:alpha val="50000"/>
                      </a:srgbClr>
                    </a:outerShdw>
                  </a:effectLst>
                </a:defRPr>
              </a:pPr>
            </a:p>
          </p:txBody>
        </p:sp>
        <p:sp>
          <p:nvSpPr>
            <p:cNvPr id="170" name="Shape 170"/>
            <p:cNvSpPr/>
            <p:nvPr/>
          </p:nvSpPr>
          <p:spPr>
            <a:xfrm>
              <a:off x="173163" y="671703"/>
              <a:ext cx="2578101" cy="15521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pc="-59" sz="3000">
                  <a:latin typeface="Didot"/>
                  <a:ea typeface="Didot"/>
                  <a:cs typeface="Didot"/>
                  <a:sym typeface="Didot"/>
                </a:defRPr>
              </a:lvl1pPr>
            </a:lstStyle>
            <a:p>
              <a:pPr/>
              <a:r>
                <a:t>Spiritually young believers</a:t>
              </a:r>
            </a:p>
          </p:txBody>
        </p:sp>
      </p:grpSp>
      <p:grpSp>
        <p:nvGrpSpPr>
          <p:cNvPr id="174" name="Group 174"/>
          <p:cNvGrpSpPr/>
          <p:nvPr/>
        </p:nvGrpSpPr>
        <p:grpSpPr>
          <a:xfrm>
            <a:off x="7258050" y="3048000"/>
            <a:ext cx="4940300" cy="4978400"/>
            <a:chOff x="0" y="0"/>
            <a:chExt cx="4940300" cy="4978400"/>
          </a:xfrm>
        </p:grpSpPr>
        <p:sp>
          <p:nvSpPr>
            <p:cNvPr id="172" name="Shape 172"/>
            <p:cNvSpPr/>
            <p:nvPr/>
          </p:nvSpPr>
          <p:spPr>
            <a:xfrm>
              <a:off x="0" y="0"/>
              <a:ext cx="4940300" cy="4978400"/>
            </a:xfrm>
            <a:prstGeom prst="ellipse">
              <a:avLst/>
            </a:prstGeom>
            <a:gradFill flip="none" rotWithShape="1">
              <a:gsLst>
                <a:gs pos="0">
                  <a:srgbClr val="FFFFFF"/>
                </a:gs>
                <a:gs pos="100000">
                  <a:srgbClr val="72A0FF"/>
                </a:gs>
              </a:gsLst>
              <a:lin ang="1379999" scaled="0"/>
            </a:gradFill>
            <a:ln w="25400" cap="flat">
              <a:solidFill>
                <a:srgbClr val="000000"/>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sx="100000" sy="100000" kx="0" ky="0" algn="b" rotWithShape="0" blurRad="38100" dist="12700" dir="5400000">
                      <a:srgbClr val="000000">
                        <a:alpha val="50000"/>
                      </a:srgbClr>
                    </a:outerShdw>
                  </a:effectLst>
                </a:defRPr>
              </a:pPr>
            </a:p>
          </p:txBody>
        </p:sp>
        <p:sp>
          <p:nvSpPr>
            <p:cNvPr id="173" name="Shape 173"/>
            <p:cNvSpPr/>
            <p:nvPr/>
          </p:nvSpPr>
          <p:spPr>
            <a:xfrm>
              <a:off x="1125663" y="1700403"/>
              <a:ext cx="2717801" cy="15521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pc="-59" sz="3000">
                  <a:latin typeface="Didot"/>
                  <a:ea typeface="Didot"/>
                  <a:cs typeface="Didot"/>
                  <a:sym typeface="Didot"/>
                </a:defRPr>
              </a:lvl1pPr>
            </a:lstStyle>
            <a:p>
              <a:pPr/>
              <a:r>
                <a:t>Mature &amp; Mobilized Christians</a:t>
              </a:r>
            </a:p>
          </p:txBody>
        </p:sp>
      </p:grpSp>
      <p:sp>
        <p:nvSpPr>
          <p:cNvPr id="175" name="Shape 175"/>
          <p:cNvSpPr/>
          <p:nvPr/>
        </p:nvSpPr>
        <p:spPr>
          <a:xfrm rot="894346">
            <a:off x="199136" y="7070991"/>
            <a:ext cx="12065001" cy="10668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110" sz="5500">
                <a:solidFill>
                  <a:srgbClr val="691465"/>
                </a:solidFill>
                <a:latin typeface="Arial Black"/>
                <a:ea typeface="Arial Black"/>
                <a:cs typeface="Arial Black"/>
                <a:sym typeface="Arial Black"/>
              </a:defRPr>
            </a:lvl1pPr>
          </a:lstStyle>
          <a:p>
            <a:pPr/>
            <a:r>
              <a:t>increase of faith</a:t>
            </a:r>
          </a:p>
        </p:txBody>
      </p:sp>
      <p:sp>
        <p:nvSpPr>
          <p:cNvPr id="176" name="Shape 176"/>
          <p:cNvSpPr/>
          <p:nvPr/>
        </p:nvSpPr>
        <p:spPr>
          <a:xfrm>
            <a:off x="-12314" y="5149850"/>
            <a:ext cx="1168401" cy="787401"/>
          </a:xfrm>
          <a:prstGeom prst="rightArrow">
            <a:avLst>
              <a:gd name="adj1" fmla="val 55942"/>
              <a:gd name="adj2" fmla="val 74572"/>
            </a:avLst>
          </a:prstGeom>
          <a:solidFill>
            <a:srgbClr val="A6C2FF"/>
          </a:solidFill>
          <a:ln w="25400">
            <a:solidFill>
              <a:srgbClr val="000000"/>
            </a:solidFill>
            <a:miter lim="400000"/>
          </a:ln>
        </p:spPr>
        <p:txBody>
          <a:bodyPr lIns="50800" tIns="50800" rIns="50800" bIns="50800" anchor="ctr"/>
          <a:lstStyle/>
          <a:p>
            <a:pPr>
              <a:defRPr sz="3800">
                <a:solidFill>
                  <a:srgbClr val="FFFFFF"/>
                </a:solidFill>
                <a:effectLst>
                  <a:outerShdw sx="100000" sy="100000" kx="0" ky="0" algn="b" rotWithShape="0" blurRad="38100" dist="12700" dir="5400000">
                    <a:srgbClr val="000000">
                      <a:alpha val="50000"/>
                    </a:srgbClr>
                  </a:outerShdw>
                </a:effectLst>
              </a:defRPr>
            </a:pPr>
          </a:p>
        </p:txBody>
      </p:sp>
      <p:grpSp>
        <p:nvGrpSpPr>
          <p:cNvPr id="179" name="Group 179"/>
          <p:cNvGrpSpPr/>
          <p:nvPr/>
        </p:nvGrpSpPr>
        <p:grpSpPr>
          <a:xfrm>
            <a:off x="47337" y="3771900"/>
            <a:ext cx="1384301" cy="3530600"/>
            <a:chOff x="0" y="0"/>
            <a:chExt cx="1384300" cy="3530600"/>
          </a:xfrm>
        </p:grpSpPr>
        <p:sp>
          <p:nvSpPr>
            <p:cNvPr id="177" name="Shape 177"/>
            <p:cNvSpPr/>
            <p:nvPr/>
          </p:nvSpPr>
          <p:spPr>
            <a:xfrm>
              <a:off x="76200" y="0"/>
              <a:ext cx="1206500" cy="1219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3800"/>
              </a:lvl1pPr>
            </a:lstStyle>
            <a:p>
              <a:pPr/>
              <a:r>
                <a:t>New life</a:t>
              </a:r>
            </a:p>
          </p:txBody>
        </p:sp>
        <p:sp>
          <p:nvSpPr>
            <p:cNvPr id="178" name="Shape 178"/>
            <p:cNvSpPr/>
            <p:nvPr/>
          </p:nvSpPr>
          <p:spPr>
            <a:xfrm>
              <a:off x="0" y="2311400"/>
              <a:ext cx="1384300" cy="1219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sz="3800"/>
              </a:pPr>
              <a:r>
                <a:t>Faith</a:t>
              </a:r>
              <a:br/>
              <a:r>
                <a:t>begins</a:t>
              </a:r>
            </a:p>
          </p:txBody>
        </p:sp>
      </p:grpSp>
    </p:spTree>
  </p:cSld>
  <p:clrMapOvr>
    <a:masterClrMapping/>
  </p:clrMapOvr>
  <mc:AlternateContent xmlns:mc="http://schemas.openxmlformats.org/markup-compatibility/2006">
    <mc:Choice xmlns:p14="http://schemas.microsoft.com/office/powerpoint/2010/main" Requires="p14">
      <p:transition spd="slow" advClick="1" p14:dur="30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176"/>
                                        </p:tgtEl>
                                        <p:attrNameLst>
                                          <p:attrName>style.visibility</p:attrName>
                                        </p:attrNameLst>
                                      </p:cBhvr>
                                      <p:to>
                                        <p:strVal val="visible"/>
                                      </p:to>
                                    </p:set>
                                    <p:anim calcmode="lin" valueType="num">
                                      <p:cBhvr>
                                        <p:cTn id="7" dur="1000" fill="hold"/>
                                        <p:tgtEl>
                                          <p:spTgt spid="176"/>
                                        </p:tgtEl>
                                        <p:attrNameLst>
                                          <p:attrName>ppt_x</p:attrName>
                                        </p:attrNameLst>
                                      </p:cBhvr>
                                      <p:tavLst>
                                        <p:tav tm="0">
                                          <p:val>
                                            <p:strVal val="0-#ppt_w/2"/>
                                          </p:val>
                                        </p:tav>
                                        <p:tav tm="100000">
                                          <p:val>
                                            <p:strVal val="#ppt_x"/>
                                          </p:val>
                                        </p:tav>
                                      </p:tavLst>
                                    </p:anim>
                                    <p:anim calcmode="lin" valueType="num">
                                      <p:cBhvr>
                                        <p:cTn id="8" dur="1000" fill="hold"/>
                                        <p:tgtEl>
                                          <p:spTgt spid="17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Class="entr" nodeType="afterEffect" presetSubtype="8" presetID="22" grpId="2" fill="hold">
                                  <p:stCondLst>
                                    <p:cond delay="0"/>
                                  </p:stCondLst>
                                  <p:iterate type="el" backwards="0">
                                    <p:tmAbs val="0"/>
                                  </p:iterate>
                                  <p:childTnLst>
                                    <p:set>
                                      <p:cBhvr>
                                        <p:cTn id="11" fill="hold"/>
                                        <p:tgtEl>
                                          <p:spTgt spid="164"/>
                                        </p:tgtEl>
                                        <p:attrNameLst>
                                          <p:attrName>style.visibility</p:attrName>
                                        </p:attrNameLst>
                                      </p:cBhvr>
                                      <p:to>
                                        <p:strVal val="visible"/>
                                      </p:to>
                                    </p:set>
                                    <p:animEffect filter="wipe(left)" transition="in">
                                      <p:cBhvr>
                                        <p:cTn id="12" dur="2000"/>
                                        <p:tgtEl>
                                          <p:spTgt spid="164"/>
                                        </p:tgtEl>
                                      </p:cBhvr>
                                    </p:animEffect>
                                  </p:childTnLst>
                                </p:cTn>
                              </p:par>
                            </p:childTnLst>
                          </p:cTn>
                        </p:par>
                        <p:par>
                          <p:cTn id="13" fill="hold">
                            <p:stCondLst>
                              <p:cond delay="3000"/>
                            </p:stCondLst>
                            <p:childTnLst>
                              <p:par>
                                <p:cTn id="14" presetClass="entr" nodeType="afterEffect" presetID="10" grpId="3" fill="hold">
                                  <p:stCondLst>
                                    <p:cond delay="0"/>
                                  </p:stCondLst>
                                  <p:iterate type="el" backwards="0">
                                    <p:tmAbs val="0"/>
                                  </p:iterate>
                                  <p:childTnLst>
                                    <p:set>
                                      <p:cBhvr>
                                        <p:cTn id="15" fill="hold"/>
                                        <p:tgtEl>
                                          <p:spTgt spid="179"/>
                                        </p:tgtEl>
                                        <p:attrNameLst>
                                          <p:attrName>style.visibility</p:attrName>
                                        </p:attrNameLst>
                                      </p:cBhvr>
                                      <p:to>
                                        <p:strVal val="visible"/>
                                      </p:to>
                                    </p:set>
                                    <p:animEffect filter="fade" transition="in">
                                      <p:cBhvr>
                                        <p:cTn id="16" dur="1500"/>
                                        <p:tgtEl>
                                          <p:spTgt spid="179"/>
                                        </p:tgtEl>
                                      </p:cBhvr>
                                    </p:animEffect>
                                  </p:childTnLst>
                                </p:cTn>
                              </p:par>
                            </p:childTnLst>
                          </p:cTn>
                        </p:par>
                        <p:par>
                          <p:cTn id="17" fill="hold">
                            <p:stCondLst>
                              <p:cond delay="4500"/>
                            </p:stCondLst>
                            <p:childTnLst>
                              <p:par>
                                <p:cTn id="18" presetClass="entr" nodeType="afterEffect" presetSubtype="8" presetID="15" grpId="4" fill="hold">
                                  <p:stCondLst>
                                    <p:cond delay="0"/>
                                  </p:stCondLst>
                                  <p:iterate type="el" backwards="0">
                                    <p:tmAbs val="0"/>
                                  </p:iterate>
                                  <p:childTnLst>
                                    <p:set>
                                      <p:cBhvr>
                                        <p:cTn id="19" fill="hold"/>
                                        <p:tgtEl>
                                          <p:spTgt spid="168"/>
                                        </p:tgtEl>
                                        <p:attrNameLst>
                                          <p:attrName>style.visibility</p:attrName>
                                        </p:attrNameLst>
                                      </p:cBhvr>
                                      <p:to>
                                        <p:strVal val="visible"/>
                                      </p:to>
                                    </p:set>
                                    <p:anim calcmode="lin" valueType="num">
                                      <p:cBhvr>
                                        <p:cTn id="20" dur="1000" fill="hold"/>
                                        <p:tgtEl>
                                          <p:spTgt spid="168"/>
                                        </p:tgtEl>
                                        <p:attrNameLst>
                                          <p:attrName>ppt_w</p:attrName>
                                        </p:attrNameLst>
                                      </p:cBhvr>
                                      <p:tavLst>
                                        <p:tav tm="0">
                                          <p:val>
                                            <p:fltVal val="0"/>
                                          </p:val>
                                        </p:tav>
                                        <p:tav tm="100000">
                                          <p:val>
                                            <p:strVal val="#ppt_w"/>
                                          </p:val>
                                        </p:tav>
                                      </p:tavLst>
                                    </p:anim>
                                    <p:anim calcmode="lin" valueType="num">
                                      <p:cBhvr>
                                        <p:cTn id="21" dur="1000" fill="hold"/>
                                        <p:tgtEl>
                                          <p:spTgt spid="168"/>
                                        </p:tgtEl>
                                        <p:attrNameLst>
                                          <p:attrName>ppt_h</p:attrName>
                                        </p:attrNameLst>
                                      </p:cBhvr>
                                      <p:tavLst>
                                        <p:tav tm="0">
                                          <p:val>
                                            <p:fltVal val="0"/>
                                          </p:val>
                                        </p:tav>
                                        <p:tav tm="100000">
                                          <p:val>
                                            <p:strVal val="#ppt_h"/>
                                          </p:val>
                                        </p:tav>
                                      </p:tavLst>
                                    </p:anim>
                                    <p:anim calcmode="lin" valueType="num">
                                      <p:cBhvr>
                                        <p:cTn id="22" dur="1000" fill="hold"/>
                                        <p:tgtEl>
                                          <p:spTgt spid="168"/>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68"/>
                                        </p:tgtEl>
                                        <p:attrNameLst>
                                          <p:attrName>ppt_y</p:attrName>
                                        </p:attrNameLst>
                                      </p:cBhvr>
                                      <p:tavLst>
                                        <p:tav tm="0" fmla="#ppt_y+(sin(-2*pi*(1-$))*-#ppt_x+cos(-2*pi*(1-$))*(1-#ppt_y))*(1-$)">
                                          <p:val>
                                            <p:fltVal val="0"/>
                                          </p:val>
                                        </p:tav>
                                        <p:tav tm="100000">
                                          <p:val>
                                            <p:fltVal val="1"/>
                                          </p:val>
                                        </p:tav>
                                      </p:tavLst>
                                    </p:anim>
                                  </p:childTnLst>
                                </p:cTn>
                              </p:par>
                            </p:childTnLst>
                          </p:cTn>
                        </p:par>
                        <p:par>
                          <p:cTn id="24" fill="hold">
                            <p:stCondLst>
                              <p:cond delay="5500"/>
                            </p:stCondLst>
                            <p:childTnLst>
                              <p:par>
                                <p:cTn id="25" presetClass="entr" nodeType="afterEffect" presetSubtype="8" presetID="15" grpId="5" fill="hold">
                                  <p:stCondLst>
                                    <p:cond delay="0"/>
                                  </p:stCondLst>
                                  <p:iterate type="el" backwards="0">
                                    <p:tmAbs val="0"/>
                                  </p:iterate>
                                  <p:childTnLst>
                                    <p:set>
                                      <p:cBhvr>
                                        <p:cTn id="26" fill="hold"/>
                                        <p:tgtEl>
                                          <p:spTgt spid="171"/>
                                        </p:tgtEl>
                                        <p:attrNameLst>
                                          <p:attrName>style.visibility</p:attrName>
                                        </p:attrNameLst>
                                      </p:cBhvr>
                                      <p:to>
                                        <p:strVal val="visible"/>
                                      </p:to>
                                    </p:set>
                                    <p:anim calcmode="lin" valueType="num">
                                      <p:cBhvr>
                                        <p:cTn id="27" dur="1000" fill="hold"/>
                                        <p:tgtEl>
                                          <p:spTgt spid="171"/>
                                        </p:tgtEl>
                                        <p:attrNameLst>
                                          <p:attrName>ppt_w</p:attrName>
                                        </p:attrNameLst>
                                      </p:cBhvr>
                                      <p:tavLst>
                                        <p:tav tm="0">
                                          <p:val>
                                            <p:fltVal val="0"/>
                                          </p:val>
                                        </p:tav>
                                        <p:tav tm="100000">
                                          <p:val>
                                            <p:strVal val="#ppt_w"/>
                                          </p:val>
                                        </p:tav>
                                      </p:tavLst>
                                    </p:anim>
                                    <p:anim calcmode="lin" valueType="num">
                                      <p:cBhvr>
                                        <p:cTn id="28" dur="1000" fill="hold"/>
                                        <p:tgtEl>
                                          <p:spTgt spid="171"/>
                                        </p:tgtEl>
                                        <p:attrNameLst>
                                          <p:attrName>ppt_h</p:attrName>
                                        </p:attrNameLst>
                                      </p:cBhvr>
                                      <p:tavLst>
                                        <p:tav tm="0">
                                          <p:val>
                                            <p:fltVal val="0"/>
                                          </p:val>
                                        </p:tav>
                                        <p:tav tm="100000">
                                          <p:val>
                                            <p:strVal val="#ppt_h"/>
                                          </p:val>
                                        </p:tav>
                                      </p:tavLst>
                                    </p:anim>
                                    <p:anim calcmode="lin" valueType="num">
                                      <p:cBhvr>
                                        <p:cTn id="29" dur="1000" fill="hold"/>
                                        <p:tgtEl>
                                          <p:spTgt spid="171"/>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171"/>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6500"/>
                            </p:stCondLst>
                            <p:childTnLst>
                              <p:par>
                                <p:cTn id="32" presetClass="entr" nodeType="afterEffect" presetSubtype="8" presetID="15" grpId="6" fill="hold">
                                  <p:stCondLst>
                                    <p:cond delay="0"/>
                                  </p:stCondLst>
                                  <p:iterate type="el" backwards="0">
                                    <p:tmAbs val="0"/>
                                  </p:iterate>
                                  <p:childTnLst>
                                    <p:set>
                                      <p:cBhvr>
                                        <p:cTn id="33" fill="hold"/>
                                        <p:tgtEl>
                                          <p:spTgt spid="174"/>
                                        </p:tgtEl>
                                        <p:attrNameLst>
                                          <p:attrName>style.visibility</p:attrName>
                                        </p:attrNameLst>
                                      </p:cBhvr>
                                      <p:to>
                                        <p:strVal val="visible"/>
                                      </p:to>
                                    </p:set>
                                    <p:anim calcmode="lin" valueType="num">
                                      <p:cBhvr>
                                        <p:cTn id="34" dur="1000" fill="hold"/>
                                        <p:tgtEl>
                                          <p:spTgt spid="174"/>
                                        </p:tgtEl>
                                        <p:attrNameLst>
                                          <p:attrName>ppt_w</p:attrName>
                                        </p:attrNameLst>
                                      </p:cBhvr>
                                      <p:tavLst>
                                        <p:tav tm="0">
                                          <p:val>
                                            <p:fltVal val="0"/>
                                          </p:val>
                                        </p:tav>
                                        <p:tav tm="100000">
                                          <p:val>
                                            <p:strVal val="#ppt_w"/>
                                          </p:val>
                                        </p:tav>
                                      </p:tavLst>
                                    </p:anim>
                                    <p:anim calcmode="lin" valueType="num">
                                      <p:cBhvr>
                                        <p:cTn id="35" dur="1000" fill="hold"/>
                                        <p:tgtEl>
                                          <p:spTgt spid="174"/>
                                        </p:tgtEl>
                                        <p:attrNameLst>
                                          <p:attrName>ppt_h</p:attrName>
                                        </p:attrNameLst>
                                      </p:cBhvr>
                                      <p:tavLst>
                                        <p:tav tm="0">
                                          <p:val>
                                            <p:fltVal val="0"/>
                                          </p:val>
                                        </p:tav>
                                        <p:tav tm="100000">
                                          <p:val>
                                            <p:strVal val="#ppt_h"/>
                                          </p:val>
                                        </p:tav>
                                      </p:tavLst>
                                    </p:anim>
                                    <p:anim calcmode="lin" valueType="num">
                                      <p:cBhvr>
                                        <p:cTn id="36" dur="1000" fill="hold"/>
                                        <p:tgtEl>
                                          <p:spTgt spid="174"/>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1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1" presetID="2" grpId="7" fill="hold">
                                  <p:stCondLst>
                                    <p:cond delay="0"/>
                                  </p:stCondLst>
                                  <p:iterate type="lt" backwards="0">
                                    <p:tmAbs val="0"/>
                                  </p:iterate>
                                  <p:childTnLst>
                                    <p:set>
                                      <p:cBhvr>
                                        <p:cTn id="41" fill="hold"/>
                                        <p:tgtEl>
                                          <p:spTgt spid="165">
                                            <p:bg/>
                                          </p:spTgt>
                                        </p:tgtEl>
                                        <p:attrNameLst>
                                          <p:attrName>style.visibility</p:attrName>
                                        </p:attrNameLst>
                                      </p:cBhvr>
                                      <p:to>
                                        <p:strVal val="visible"/>
                                      </p:to>
                                    </p:set>
                                    <p:anim calcmode="lin" valueType="num">
                                      <p:cBhvr>
                                        <p:cTn id="42" dur="1500" fill="hold"/>
                                        <p:tgtEl>
                                          <p:spTgt spid="165">
                                            <p:bg/>
                                          </p:spTgt>
                                        </p:tgtEl>
                                        <p:attrNameLst>
                                          <p:attrName>ppt_x</p:attrName>
                                        </p:attrNameLst>
                                      </p:cBhvr>
                                      <p:tavLst>
                                        <p:tav tm="0">
                                          <p:val>
                                            <p:strVal val="#ppt_x"/>
                                          </p:val>
                                        </p:tav>
                                        <p:tav tm="100000">
                                          <p:val>
                                            <p:strVal val="#ppt_x"/>
                                          </p:val>
                                        </p:tav>
                                      </p:tavLst>
                                    </p:anim>
                                    <p:anim calcmode="lin" valueType="num">
                                      <p:cBhvr>
                                        <p:cTn id="43" dur="1500" fill="hold"/>
                                        <p:tgtEl>
                                          <p:spTgt spid="165">
                                            <p:bg/>
                                          </p:spTgt>
                                        </p:tgtEl>
                                        <p:attrNameLst>
                                          <p:attrName>ppt_y</p:attrName>
                                        </p:attrNameLst>
                                      </p:cBhvr>
                                      <p:tavLst>
                                        <p:tav tm="0">
                                          <p:val>
                                            <p:strVal val="0-#ppt_h/2"/>
                                          </p:val>
                                        </p:tav>
                                        <p:tav tm="100000">
                                          <p:val>
                                            <p:strVal val="#ppt_y"/>
                                          </p:val>
                                        </p:tav>
                                      </p:tavLst>
                                    </p:anim>
                                  </p:childTnLst>
                                </p:cTn>
                              </p:par>
                              <p:par>
                                <p:cTn id="44" presetClass="entr" nodeType="withEffect" presetSubtype="1" presetID="2" grpId="7" fill="hold">
                                  <p:stCondLst>
                                    <p:cond delay="0"/>
                                  </p:stCondLst>
                                  <p:iterate type="lt" backwards="0">
                                    <p:tmAbs val="0"/>
                                  </p:iterate>
                                  <p:childTnLst>
                                    <p:set>
                                      <p:cBhvr>
                                        <p:cTn id="45" fill="hold"/>
                                        <p:tgtEl>
                                          <p:spTgt spid="165">
                                            <p:txEl>
                                              <p:pRg st="0" end="0"/>
                                            </p:txEl>
                                          </p:spTgt>
                                        </p:tgtEl>
                                        <p:attrNameLst>
                                          <p:attrName>style.visibility</p:attrName>
                                        </p:attrNameLst>
                                      </p:cBhvr>
                                      <p:to>
                                        <p:strVal val="visible"/>
                                      </p:to>
                                    </p:set>
                                    <p:anim calcmode="lin" valueType="num">
                                      <p:cBhvr>
                                        <p:cTn id="46" dur="1500" fill="hold"/>
                                        <p:tgtEl>
                                          <p:spTgt spid="165">
                                            <p:txEl>
                                              <p:pRg st="0" end="0"/>
                                            </p:txEl>
                                          </p:spTgt>
                                        </p:tgtEl>
                                        <p:attrNameLst>
                                          <p:attrName>ppt_x</p:attrName>
                                        </p:attrNameLst>
                                      </p:cBhvr>
                                      <p:tavLst>
                                        <p:tav tm="0">
                                          <p:val>
                                            <p:strVal val="#ppt_x"/>
                                          </p:val>
                                        </p:tav>
                                        <p:tav tm="100000">
                                          <p:val>
                                            <p:strVal val="#ppt_x"/>
                                          </p:val>
                                        </p:tav>
                                      </p:tavLst>
                                    </p:anim>
                                    <p:anim calcmode="lin" valueType="num">
                                      <p:cBhvr>
                                        <p:cTn id="47" dur="1500" fill="hold"/>
                                        <p:tgtEl>
                                          <p:spTgt spid="165">
                                            <p:txEl>
                                              <p:pRg st="0" end="0"/>
                                            </p:txEl>
                                          </p:spTgt>
                                        </p:tgtEl>
                                        <p:attrNameLst>
                                          <p:attrName>ppt_y</p:attrName>
                                        </p:attrNameLst>
                                      </p:cBhvr>
                                      <p:tavLst>
                                        <p:tav tm="0">
                                          <p:val>
                                            <p:strVal val="0-#ppt_h/2"/>
                                          </p:val>
                                        </p:tav>
                                        <p:tav tm="100000">
                                          <p:val>
                                            <p:strVal val="#ppt_y"/>
                                          </p:val>
                                        </p:tav>
                                      </p:tavLst>
                                    </p:anim>
                                  </p:childTnLst>
                                </p:cTn>
                              </p:par>
                            </p:childTnLst>
                          </p:cTn>
                        </p:par>
                        <p:par>
                          <p:cTn id="48" fill="hold">
                            <p:stCondLst>
                              <p:cond delay="1500"/>
                            </p:stCondLst>
                            <p:childTnLst>
                              <p:par>
                                <p:cTn id="49" presetClass="entr" nodeType="afterEffect" presetSubtype="1" presetID="2" grpId="8" fill="hold">
                                  <p:stCondLst>
                                    <p:cond delay="0"/>
                                  </p:stCondLst>
                                  <p:iterate type="lt" backwards="0">
                                    <p:tmAbs val="0"/>
                                  </p:iterate>
                                  <p:childTnLst>
                                    <p:set>
                                      <p:cBhvr>
                                        <p:cTn id="50" fill="hold"/>
                                        <p:tgtEl>
                                          <p:spTgt spid="175">
                                            <p:bg/>
                                          </p:spTgt>
                                        </p:tgtEl>
                                        <p:attrNameLst>
                                          <p:attrName>style.visibility</p:attrName>
                                        </p:attrNameLst>
                                      </p:cBhvr>
                                      <p:to>
                                        <p:strVal val="visible"/>
                                      </p:to>
                                    </p:set>
                                    <p:anim calcmode="lin" valueType="num">
                                      <p:cBhvr>
                                        <p:cTn id="51" dur="1500" fill="hold"/>
                                        <p:tgtEl>
                                          <p:spTgt spid="175">
                                            <p:bg/>
                                          </p:spTgt>
                                        </p:tgtEl>
                                        <p:attrNameLst>
                                          <p:attrName>ppt_x</p:attrName>
                                        </p:attrNameLst>
                                      </p:cBhvr>
                                      <p:tavLst>
                                        <p:tav tm="0">
                                          <p:val>
                                            <p:strVal val="#ppt_x"/>
                                          </p:val>
                                        </p:tav>
                                        <p:tav tm="100000">
                                          <p:val>
                                            <p:strVal val="#ppt_x"/>
                                          </p:val>
                                        </p:tav>
                                      </p:tavLst>
                                    </p:anim>
                                    <p:anim calcmode="lin" valueType="num">
                                      <p:cBhvr>
                                        <p:cTn id="52" dur="1500" fill="hold"/>
                                        <p:tgtEl>
                                          <p:spTgt spid="175">
                                            <p:bg/>
                                          </p:spTgt>
                                        </p:tgtEl>
                                        <p:attrNameLst>
                                          <p:attrName>ppt_y</p:attrName>
                                        </p:attrNameLst>
                                      </p:cBhvr>
                                      <p:tavLst>
                                        <p:tav tm="0">
                                          <p:val>
                                            <p:strVal val="0-#ppt_h/2"/>
                                          </p:val>
                                        </p:tav>
                                        <p:tav tm="100000">
                                          <p:val>
                                            <p:strVal val="#ppt_y"/>
                                          </p:val>
                                        </p:tav>
                                      </p:tavLst>
                                    </p:anim>
                                  </p:childTnLst>
                                </p:cTn>
                              </p:par>
                              <p:par>
                                <p:cTn id="53" presetClass="entr" nodeType="withEffect" presetSubtype="1" presetID="2" grpId="8" fill="hold">
                                  <p:stCondLst>
                                    <p:cond delay="0"/>
                                  </p:stCondLst>
                                  <p:iterate type="lt" backwards="0">
                                    <p:tmAbs val="0"/>
                                  </p:iterate>
                                  <p:childTnLst>
                                    <p:set>
                                      <p:cBhvr>
                                        <p:cTn id="54" fill="hold"/>
                                        <p:tgtEl>
                                          <p:spTgt spid="175">
                                            <p:txEl>
                                              <p:pRg st="0" end="0"/>
                                            </p:txEl>
                                          </p:spTgt>
                                        </p:tgtEl>
                                        <p:attrNameLst>
                                          <p:attrName>style.visibility</p:attrName>
                                        </p:attrNameLst>
                                      </p:cBhvr>
                                      <p:to>
                                        <p:strVal val="visible"/>
                                      </p:to>
                                    </p:set>
                                    <p:anim calcmode="lin" valueType="num">
                                      <p:cBhvr>
                                        <p:cTn id="55" dur="1500" fill="hold"/>
                                        <p:tgtEl>
                                          <p:spTgt spid="175">
                                            <p:txEl>
                                              <p:pRg st="0" end="0"/>
                                            </p:txEl>
                                          </p:spTgt>
                                        </p:tgtEl>
                                        <p:attrNameLst>
                                          <p:attrName>ppt_x</p:attrName>
                                        </p:attrNameLst>
                                      </p:cBhvr>
                                      <p:tavLst>
                                        <p:tav tm="0">
                                          <p:val>
                                            <p:strVal val="#ppt_x"/>
                                          </p:val>
                                        </p:tav>
                                        <p:tav tm="100000">
                                          <p:val>
                                            <p:strVal val="#ppt_x"/>
                                          </p:val>
                                        </p:tav>
                                      </p:tavLst>
                                    </p:anim>
                                    <p:anim calcmode="lin" valueType="num">
                                      <p:cBhvr>
                                        <p:cTn id="56" dur="1500" fill="hold"/>
                                        <p:tgtEl>
                                          <p:spTgt spid="175">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9" grpId="3"/>
      <p:bldP build="p" bldLvl="5" animBg="1" rev="0" advAuto="0" spid="175" grpId="8"/>
      <p:bldP build="whole" bldLvl="1" animBg="1" rev="0" advAuto="0" spid="174" grpId="6"/>
      <p:bldP build="whole" bldLvl="1" animBg="1" rev="0" advAuto="0" spid="176" grpId="1"/>
      <p:bldP build="whole" bldLvl="1" animBg="1" rev="0" advAuto="0" spid="168" grpId="4"/>
      <p:bldP build="p" bldLvl="5" animBg="1" rev="0" advAuto="0" spid="165" grpId="7"/>
      <p:bldP build="whole" bldLvl="1" animBg="1" rev="0" advAuto="0" spid="164" grpId="2"/>
      <p:bldP build="whole" bldLvl="1" animBg="1" rev="0" advAuto="0" spid="171" grpId="5"/>
    </p:bldLst>
  </p:timing>
</p:sld>
</file>

<file path=ppt/theme/_rels/theme1.xml.rels><?xml version="1.0" encoding="UTF-8" standalone="yes"?><Relationships xmlns="http://schemas.openxmlformats.org/package/2006/relationships"><Relationship Id="rId1" Type="http://schemas.openxmlformats.org/officeDocument/2006/relationships/image" Target="../media/image3.png"/></Relationships>

</file>

<file path=ppt/theme/_rels/theme2.xml.rels><?xml version="1.0" encoding="UTF-8" standalone="yes"?><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