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8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endParaRPr/>
          </a:p>
          <a:p>
            <a:pPr>
              <a:defRPr sz="1400"/>
            </a:pPr>
            <a:endParaR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endParaRPr/>
          </a:p>
          <a:p>
            <a:pPr defTabSz="317500">
              <a:defRPr sz="800">
                <a:latin typeface="+mj-lt"/>
                <a:ea typeface="+mj-ea"/>
                <a:cs typeface="+mj-cs"/>
                <a:sym typeface="Helvetica"/>
              </a:defRPr>
            </a:pPr>
            <a:r>
              <a:t>#1 Theology of the Flow (Eph 4 and 1 John 2:12-14)</a:t>
            </a:r>
          </a:p>
          <a:p>
            <a:pPr defTabSz="317500">
              <a:spcBef>
                <a:spcPts val="300"/>
              </a:spcBef>
              <a:defRPr sz="700" b="1">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sz="700" b="1">
                <a:solidFill>
                  <a:srgbClr val="171857"/>
                </a:solidFill>
                <a:latin typeface="+mj-lt"/>
                <a:ea typeface="+mj-ea"/>
                <a:cs typeface="+mj-cs"/>
                <a:sym typeface="Helvetica"/>
              </a:defRPr>
            </a:pPr>
            <a:r>
              <a:t>Teaching Purpose: Excite people as to what God wants to do in the church through training by showing them the theological basis and nature of The Flow.</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33470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196391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08124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65335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882391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43304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08643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6608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24174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93455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402383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421598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158741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11621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36843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433080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7">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8">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65" name="Shape 65"/>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66" name="Shape 66"/>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t>Fostering Spiritual Growth in the Church</a:t>
            </a:r>
          </a:p>
        </p:txBody>
      </p:sp>
      <p:sp>
        <p:nvSpPr>
          <p:cNvPr id="67" name="Shape 67"/>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68" name="Shape 68"/>
          <p:cNvSpPr/>
          <p:nvPr/>
        </p:nvSpPr>
        <p:spPr>
          <a:xfrm>
            <a:off x="12701" y="9086492"/>
            <a:ext cx="12979398" cy="56425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3000" b="1" spc="239" dirty="0" smtClean="0"/>
              <a:t>Martin Carlisle</a:t>
            </a:r>
            <a:endParaRPr sz="3000" b="1" spc="239" dirty="0"/>
          </a:p>
        </p:txBody>
      </p:sp>
      <p:sp>
        <p:nvSpPr>
          <p:cNvPr id="69" name="Shape 69"/>
          <p:cNvSpPr/>
          <p:nvPr/>
        </p:nvSpPr>
        <p:spPr>
          <a:xfrm>
            <a:off x="3557931" y="5837164"/>
            <a:ext cx="5888937" cy="1016001"/>
          </a:xfrm>
          <a:prstGeom prst="roundRect">
            <a:avLst>
              <a:gd name="adj" fmla="val 16924"/>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70" name="Shape 70"/>
          <p:cNvSpPr/>
          <p:nvPr/>
        </p:nvSpPr>
        <p:spPr>
          <a:xfrm>
            <a:off x="4631759" y="5874651"/>
            <a:ext cx="3728586" cy="941027"/>
          </a:xfrm>
          <a:prstGeom prst="rect">
            <a:avLst/>
          </a:prstGeom>
          <a:ln w="12700">
            <a:miter lim="400000"/>
          </a:ln>
          <a:effectLst>
            <a:outerShdw blurRad="165100" dist="101600" dir="2700000" rotWithShape="0">
              <a:srgbClr val="000000">
                <a:alpha val="80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b="1" spc="250">
                <a:solidFill>
                  <a:srgbClr val="FFFFFF"/>
                </a:solidFill>
                <a:effectLst>
                  <a:outerShdw blurRad="25400" dist="25400" dir="2060505" rotWithShape="0">
                    <a:srgbClr val="000000"/>
                  </a:outerShdw>
                </a:effectLst>
                <a:latin typeface="+mn-lt"/>
                <a:ea typeface="+mn-ea"/>
                <a:cs typeface="+mn-cs"/>
                <a:sym typeface="Arial"/>
              </a:defRPr>
            </a:lvl1pPr>
          </a:lstStyle>
          <a:p>
            <a:r>
              <a:rPr lang="en-US" dirty="0" smtClean="0"/>
              <a:t>Isaiah 50:4</a:t>
            </a:r>
            <a:endParaRPr dirty="0"/>
          </a:p>
        </p:txBody>
      </p:sp>
      <p:sp>
        <p:nvSpPr>
          <p:cNvPr id="71" name="Shape 71"/>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3</a:t>
            </a:r>
            <a:endParaRPr dirty="0"/>
          </a:p>
        </p:txBody>
      </p:sp>
      <p:sp>
        <p:nvSpPr>
          <p:cNvPr id="72" name="Shape 72"/>
          <p:cNvSpPr/>
          <p:nvPr/>
        </p:nvSpPr>
        <p:spPr>
          <a:xfrm>
            <a:off x="198427" y="2768658"/>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dirty="0" smtClean="0"/>
              <a:t>The Heart of Discipleship (#1/2) Training of the Disciple</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fade">
                                      <p:cBhvr>
                                        <p:cTn id="7"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sz="3600" dirty="0"/>
              <a:t>Matthew </a:t>
            </a:r>
            <a:r>
              <a:rPr lang="en-US" sz="3600" dirty="0" smtClean="0"/>
              <a:t>28:16-20 (NIV</a:t>
            </a:r>
            <a:r>
              <a:rPr lang="en-US" sz="3600" dirty="0"/>
              <a:t>)</a:t>
            </a:r>
            <a:br>
              <a:rPr lang="en-US" sz="3600" dirty="0"/>
            </a:br>
            <a:r>
              <a:rPr lang="en-US" sz="3600" dirty="0"/>
              <a:t>The Great Commission</a:t>
            </a:r>
            <a:r>
              <a:rPr lang="en-US" sz="3600" b="0" dirty="0"/>
              <a:t/>
            </a:r>
            <a:br>
              <a:rPr lang="en-US" sz="3600" b="0" dirty="0"/>
            </a:br>
            <a:r>
              <a:rPr lang="en-US" sz="3600" baseline="30000" dirty="0"/>
              <a:t>16 </a:t>
            </a:r>
            <a:r>
              <a:rPr lang="en-US" sz="3600" b="0" dirty="0"/>
              <a:t>Then the eleven disciples went to Galilee, to the mountain where Jesus had told them to go. </a:t>
            </a:r>
            <a:r>
              <a:rPr lang="en-US" sz="3600" baseline="30000" dirty="0"/>
              <a:t>17 </a:t>
            </a:r>
            <a:r>
              <a:rPr lang="en-US" sz="3600" b="0" dirty="0"/>
              <a:t>When they saw him, they worshiped him; but some doubted. </a:t>
            </a:r>
            <a:r>
              <a:rPr lang="en-US" sz="3600" baseline="30000" dirty="0"/>
              <a:t>18 </a:t>
            </a:r>
            <a:r>
              <a:rPr lang="en-US" sz="3600" b="0" dirty="0"/>
              <a:t>Then Jesus came to them and said, “All authority in heaven and on earth has been given to me. </a:t>
            </a:r>
            <a:r>
              <a:rPr lang="en-US" sz="3600" baseline="30000" dirty="0"/>
              <a:t>19 </a:t>
            </a:r>
            <a:r>
              <a:rPr lang="en-US" sz="3600" b="0" dirty="0"/>
              <a:t>Therefore go and make disciples of all nations, baptizing them in the name of the Father and of the Son and of the Holy Spirit, </a:t>
            </a:r>
            <a:r>
              <a:rPr lang="en-US" sz="3600" baseline="30000" dirty="0"/>
              <a:t>20 </a:t>
            </a:r>
            <a:r>
              <a:rPr lang="en-US" sz="3600" b="0" dirty="0"/>
              <a:t>and teaching them to obey everything I have commanded you. And surely I am with you always, to the very end of the age.”</a:t>
            </a:r>
            <a:br>
              <a:rPr lang="en-US" sz="3600" b="0" dirty="0"/>
            </a:br>
            <a:r>
              <a:rPr lang="en-US" sz="3600" dirty="0"/>
              <a:t/>
            </a:r>
            <a:br>
              <a:rPr lang="en-US" sz="3600" dirty="0"/>
            </a:br>
            <a:endParaRPr lang="en-US" sz="3600" dirty="0"/>
          </a:p>
        </p:txBody>
      </p:sp>
    </p:spTree>
    <p:extLst>
      <p:ext uri="{BB962C8B-B14F-4D97-AF65-F5344CB8AC3E}">
        <p14:creationId xmlns:p14="http://schemas.microsoft.com/office/powerpoint/2010/main" val="1942872508"/>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“He awakens Me morning by morning, He awakens My ear to listen as a disciple.” (Is 50:4c)</a:t>
            </a:r>
            <a:br>
              <a:rPr lang="en-US" dirty="0"/>
            </a:br>
            <a:r>
              <a:rPr lang="en-US" dirty="0"/>
              <a:t> </a:t>
            </a:r>
            <a:br>
              <a:rPr lang="en-US" dirty="0"/>
            </a:br>
            <a:r>
              <a:rPr lang="en-US" dirty="0"/>
              <a:t>The disciple spends time with God </a:t>
            </a:r>
            <a:r>
              <a:rPr lang="en-US" dirty="0" smtClean="0"/>
              <a:t>_________________________________</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192485915"/>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“He awakens Me morning by morning, He awakens My ear to listen as a disciple.” (Is 50:4c)</a:t>
            </a:r>
            <a:br>
              <a:rPr lang="en-US" dirty="0"/>
            </a:br>
            <a:r>
              <a:rPr lang="en-US" dirty="0"/>
              <a:t> </a:t>
            </a:r>
            <a:br>
              <a:rPr lang="en-US" dirty="0"/>
            </a:br>
            <a:r>
              <a:rPr lang="en-US" b="0" dirty="0"/>
              <a:t>The disciple spends time with God </a:t>
            </a:r>
            <a:r>
              <a:rPr lang="en-US" dirty="0" smtClean="0">
                <a:solidFill>
                  <a:srgbClr val="FF0000"/>
                </a:solidFill>
              </a:rPr>
              <a:t>daily</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042508421"/>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sz="2800" dirty="0"/>
              <a:t>Psalm </a:t>
            </a:r>
            <a:r>
              <a:rPr lang="en-US" sz="2800" dirty="0" smtClean="0"/>
              <a:t>1 (NIV)</a:t>
            </a:r>
            <a:r>
              <a:rPr lang="en-US" sz="2800" dirty="0"/>
              <a:t/>
            </a:r>
            <a:br>
              <a:rPr lang="en-US" sz="2800" dirty="0"/>
            </a:br>
            <a:r>
              <a:rPr lang="en-US" sz="2800" b="0" dirty="0"/>
              <a:t>1</a:t>
            </a:r>
            <a:r>
              <a:rPr lang="en-US" sz="2800" dirty="0"/>
              <a:t> </a:t>
            </a:r>
            <a:r>
              <a:rPr lang="en-US" sz="2800" b="0" dirty="0"/>
              <a:t>Blessed is the one</a:t>
            </a:r>
            <a:br>
              <a:rPr lang="en-US" sz="2800" b="0" dirty="0"/>
            </a:br>
            <a:r>
              <a:rPr lang="en-US" sz="2800" b="0" dirty="0"/>
              <a:t>    who does not walk in step with the wicked</a:t>
            </a:r>
            <a:br>
              <a:rPr lang="en-US" sz="2800" b="0" dirty="0"/>
            </a:br>
            <a:r>
              <a:rPr lang="en-US" sz="2800" b="0" dirty="0"/>
              <a:t>or stand in the way that sinners take</a:t>
            </a:r>
            <a:br>
              <a:rPr lang="en-US" sz="2800" b="0" dirty="0"/>
            </a:br>
            <a:r>
              <a:rPr lang="en-US" sz="2800" b="0" dirty="0"/>
              <a:t>    or sit in the company of mockers,</a:t>
            </a:r>
            <a:br>
              <a:rPr lang="en-US" sz="2800" b="0" dirty="0"/>
            </a:br>
            <a:r>
              <a:rPr lang="en-US" sz="2800" b="0" dirty="0"/>
              <a:t>2 but whose delight is in the law of the Lord,</a:t>
            </a:r>
            <a:br>
              <a:rPr lang="en-US" sz="2800" b="0" dirty="0"/>
            </a:br>
            <a:r>
              <a:rPr lang="en-US" sz="2800" b="0" dirty="0"/>
              <a:t>    and who meditates on his law day and night.</a:t>
            </a:r>
            <a:br>
              <a:rPr lang="en-US" sz="2800" b="0" dirty="0"/>
            </a:br>
            <a:r>
              <a:rPr lang="en-US" sz="2800" b="0" dirty="0"/>
              <a:t>3 That person is like a tree planted by streams of water,</a:t>
            </a:r>
            <a:br>
              <a:rPr lang="en-US" sz="2800" b="0" dirty="0"/>
            </a:br>
            <a:r>
              <a:rPr lang="en-US" sz="2800" b="0" dirty="0"/>
              <a:t>    which yields its fruit in season</a:t>
            </a:r>
            <a:br>
              <a:rPr lang="en-US" sz="2800" b="0" dirty="0"/>
            </a:br>
            <a:r>
              <a:rPr lang="en-US" sz="2800" b="0" dirty="0"/>
              <a:t>and whose leaf does not wither—</a:t>
            </a:r>
            <a:br>
              <a:rPr lang="en-US" sz="2800" b="0" dirty="0"/>
            </a:br>
            <a:r>
              <a:rPr lang="en-US" sz="2800" b="0" dirty="0"/>
              <a:t>    whatever they do prospers.</a:t>
            </a:r>
            <a:br>
              <a:rPr lang="en-US" sz="2800" b="0" dirty="0"/>
            </a:br>
            <a:r>
              <a:rPr lang="en-US" sz="2800" b="0" dirty="0"/>
              <a:t>4 Not so the wicked!</a:t>
            </a:r>
            <a:br>
              <a:rPr lang="en-US" sz="2800" b="0" dirty="0"/>
            </a:br>
            <a:r>
              <a:rPr lang="en-US" sz="2800" b="0" dirty="0"/>
              <a:t>    They are like chaff</a:t>
            </a:r>
            <a:br>
              <a:rPr lang="en-US" sz="2800" b="0" dirty="0"/>
            </a:br>
            <a:r>
              <a:rPr lang="en-US" sz="2800" b="0" dirty="0"/>
              <a:t>    that the wind blows away.</a:t>
            </a:r>
            <a:br>
              <a:rPr lang="en-US" sz="2800" b="0" dirty="0"/>
            </a:br>
            <a:r>
              <a:rPr lang="en-US" sz="2800" b="0" dirty="0"/>
              <a:t>5 Therefore the wicked will not stand in the judgment,</a:t>
            </a:r>
            <a:br>
              <a:rPr lang="en-US" sz="2800" b="0" dirty="0"/>
            </a:br>
            <a:r>
              <a:rPr lang="en-US" sz="2800" b="0" dirty="0"/>
              <a:t>    nor sinners in the assembly of the righteous.</a:t>
            </a:r>
            <a:br>
              <a:rPr lang="en-US" sz="2800" b="0" dirty="0"/>
            </a:br>
            <a:r>
              <a:rPr lang="en-US" sz="2800" b="0" dirty="0"/>
              <a:t>6 For the Lord watches over the way of the righteous,</a:t>
            </a:r>
            <a:br>
              <a:rPr lang="en-US" sz="2800" b="0" dirty="0"/>
            </a:br>
            <a:r>
              <a:rPr lang="en-US" sz="2800" b="0" dirty="0"/>
              <a:t>    but the way of the wicked leads to destruction.</a:t>
            </a:r>
            <a:r>
              <a:rPr lang="en-US" sz="2800" b="0" dirty="0"/>
              <a:t/>
            </a:r>
            <a:br>
              <a:rPr lang="en-US" sz="2800" b="0" dirty="0"/>
            </a:br>
            <a:r>
              <a:rPr lang="en-US" sz="2800" b="0" dirty="0"/>
              <a:t/>
            </a:r>
            <a:br>
              <a:rPr lang="en-US" sz="2800" b="0" dirty="0"/>
            </a:br>
            <a:endParaRPr lang="en-US" sz="2800" b="0" dirty="0"/>
          </a:p>
        </p:txBody>
      </p:sp>
    </p:spTree>
    <p:extLst>
      <p:ext uri="{BB962C8B-B14F-4D97-AF65-F5344CB8AC3E}">
        <p14:creationId xmlns:p14="http://schemas.microsoft.com/office/powerpoint/2010/main" val="208735807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“He awakens Me morning by morning, He awakens My ear to listen as a disciple.” (Is 50:4c)</a:t>
            </a:r>
            <a:br>
              <a:rPr lang="en-US" dirty="0"/>
            </a:br>
            <a:r>
              <a:rPr lang="en-US" dirty="0"/>
              <a:t> </a:t>
            </a:r>
            <a:br>
              <a:rPr lang="en-US" dirty="0"/>
            </a:br>
            <a:r>
              <a:rPr lang="en-US" dirty="0"/>
              <a:t>The disciple ______________________ to God </a:t>
            </a:r>
            <a:br>
              <a:rPr lang="en-US" dirty="0"/>
            </a:br>
            <a:r>
              <a:rPr lang="en-US" dirty="0"/>
              <a:t/>
            </a:r>
            <a:br>
              <a:rPr lang="en-US" dirty="0"/>
            </a:br>
            <a:endParaRPr lang="en-US" dirty="0"/>
          </a:p>
        </p:txBody>
      </p:sp>
    </p:spTree>
    <p:extLst>
      <p:ext uri="{BB962C8B-B14F-4D97-AF65-F5344CB8AC3E}">
        <p14:creationId xmlns:p14="http://schemas.microsoft.com/office/powerpoint/2010/main" val="126716330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“He awakens Me morning by morning, He awakens My ear to listen as a disciple.” (Is 50:4c)</a:t>
            </a:r>
            <a:br>
              <a:rPr lang="en-US" dirty="0"/>
            </a:br>
            <a:r>
              <a:rPr lang="en-US" dirty="0"/>
              <a:t> </a:t>
            </a:r>
            <a:br>
              <a:rPr lang="en-US" dirty="0"/>
            </a:br>
            <a:r>
              <a:rPr lang="en-US" b="0" dirty="0"/>
              <a:t>The disciple </a:t>
            </a:r>
            <a:r>
              <a:rPr lang="en-US" dirty="0" smtClean="0">
                <a:solidFill>
                  <a:srgbClr val="FF0000"/>
                </a:solidFill>
              </a:rPr>
              <a:t>listens</a:t>
            </a:r>
            <a:r>
              <a:rPr lang="en-US" dirty="0" smtClean="0"/>
              <a:t> </a:t>
            </a:r>
            <a:r>
              <a:rPr lang="en-US" b="0" dirty="0"/>
              <a:t>to God </a:t>
            </a:r>
            <a:br>
              <a:rPr lang="en-US" b="0" dirty="0"/>
            </a:br>
            <a:r>
              <a:rPr lang="en-US" dirty="0"/>
              <a:t/>
            </a:r>
            <a:br>
              <a:rPr lang="en-US" dirty="0"/>
            </a:br>
            <a:endParaRPr lang="en-US" dirty="0"/>
          </a:p>
        </p:txBody>
      </p:sp>
    </p:spTree>
    <p:extLst>
      <p:ext uri="{BB962C8B-B14F-4D97-AF65-F5344CB8AC3E}">
        <p14:creationId xmlns:p14="http://schemas.microsoft.com/office/powerpoint/2010/main" val="2275768841"/>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sz="3600" dirty="0" smtClean="0"/>
              <a:t>John 10:3-5 (NIV</a:t>
            </a:r>
            <a:r>
              <a:rPr lang="en-US" sz="3600" dirty="0"/>
              <a:t>)</a:t>
            </a:r>
            <a:br>
              <a:rPr lang="en-US" sz="3600" dirty="0"/>
            </a:br>
            <a:r>
              <a:rPr lang="en-US" sz="3600" b="0" dirty="0"/>
              <a:t/>
            </a:r>
            <a:br>
              <a:rPr lang="en-US" sz="3600" b="0" dirty="0"/>
            </a:br>
            <a:r>
              <a:rPr lang="en-US" baseline="30000" dirty="0"/>
              <a:t>3 </a:t>
            </a:r>
            <a:r>
              <a:rPr lang="en-US" b="0" dirty="0"/>
              <a:t>The gatekeeper opens the gate for him, and the sheep listen to his voice. He calls his own sheep by name and leads them out. </a:t>
            </a:r>
            <a:r>
              <a:rPr lang="en-US" baseline="30000" dirty="0"/>
              <a:t>4 </a:t>
            </a:r>
            <a:r>
              <a:rPr lang="en-US" b="0" dirty="0"/>
              <a:t>When he has brought out all his own, he goes on ahead of them, and his sheep follow him because they know his voice. </a:t>
            </a:r>
            <a:r>
              <a:rPr lang="en-US" baseline="30000" dirty="0"/>
              <a:t>5 </a:t>
            </a:r>
            <a:r>
              <a:rPr lang="en-US" b="0" dirty="0"/>
              <a:t>But they will never follow a stranger; in fact, they will run away from him because they do not recognize a stranger’s voice.</a:t>
            </a:r>
            <a:r>
              <a:rPr lang="en-US" sz="3600" b="0" dirty="0"/>
              <a:t/>
            </a:r>
            <a:br>
              <a:rPr lang="en-US" sz="3600" b="0" dirty="0"/>
            </a:br>
            <a:r>
              <a:rPr lang="en-US" sz="3600" dirty="0"/>
              <a:t/>
            </a:r>
            <a:br>
              <a:rPr lang="en-US" sz="3600" dirty="0"/>
            </a:br>
            <a:endParaRPr lang="en-US" sz="3600" dirty="0"/>
          </a:p>
        </p:txBody>
      </p:sp>
    </p:spTree>
    <p:extLst>
      <p:ext uri="{BB962C8B-B14F-4D97-AF65-F5344CB8AC3E}">
        <p14:creationId xmlns:p14="http://schemas.microsoft.com/office/powerpoint/2010/main" val="2062834274"/>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dirty="0" smtClean="0"/>
              <a:t>Discussion Questions</a:t>
            </a:r>
            <a:br>
              <a:rPr lang="en-US" dirty="0" smtClean="0"/>
            </a:br>
            <a:r>
              <a:rPr lang="en-US" dirty="0" smtClean="0"/>
              <a:t/>
            </a:r>
            <a:br>
              <a:rPr lang="en-US" dirty="0" smtClean="0"/>
            </a:br>
            <a:r>
              <a:rPr lang="en-US" b="0" dirty="0" smtClean="0"/>
              <a:t>What </a:t>
            </a:r>
            <a:r>
              <a:rPr lang="en-US" b="0" dirty="0"/>
              <a:t>has someone shared with you from God’s word that encouraged </a:t>
            </a:r>
            <a:r>
              <a:rPr lang="en-US" b="0" dirty="0" smtClean="0"/>
              <a:t>you?</a:t>
            </a:r>
            <a:r>
              <a:rPr lang="en-US" b="0" dirty="0"/>
              <a:t/>
            </a:r>
            <a:br>
              <a:rPr lang="en-US" b="0" dirty="0"/>
            </a:br>
            <a:r>
              <a:rPr lang="en-US" b="0" dirty="0" smtClean="0"/>
              <a:t/>
            </a:r>
            <a:br>
              <a:rPr lang="en-US" b="0" dirty="0" smtClean="0"/>
            </a:br>
            <a:r>
              <a:rPr lang="en-US" b="0" dirty="0" smtClean="0"/>
              <a:t>How </a:t>
            </a:r>
            <a:r>
              <a:rPr lang="en-US" b="0" dirty="0"/>
              <a:t>have you heard God speak to you in the </a:t>
            </a:r>
            <a:r>
              <a:rPr lang="en-US" b="0" dirty="0" smtClean="0"/>
              <a:t>past?</a:t>
            </a:r>
            <a:br>
              <a:rPr lang="en-US" b="0" dirty="0" smtClean="0"/>
            </a:br>
            <a:r>
              <a:rPr lang="en-US" b="0" dirty="0" smtClean="0"/>
              <a:t/>
            </a:r>
            <a:br>
              <a:rPr lang="en-US" b="0" dirty="0" smtClean="0"/>
            </a:br>
            <a:r>
              <a:rPr lang="en-US" b="0" dirty="0" smtClean="0"/>
              <a:t>What </a:t>
            </a:r>
            <a:r>
              <a:rPr lang="en-US" b="0" dirty="0"/>
              <a:t>training do you need to reach out to the people God has placed in your life?</a:t>
            </a:r>
            <a:r>
              <a:rPr lang="en-US" dirty="0"/>
              <a:t/>
            </a:r>
            <a:br>
              <a:rPr lang="en-US" dirty="0"/>
            </a:br>
            <a:r>
              <a:rPr lang="en-US" sz="3600" b="0" dirty="0"/>
              <a:t/>
            </a:r>
            <a:br>
              <a:rPr lang="en-US" sz="3600" b="0" dirty="0"/>
            </a:br>
            <a:r>
              <a:rPr lang="en-US" sz="3600" dirty="0"/>
              <a:t/>
            </a:r>
            <a:br>
              <a:rPr lang="en-US" sz="3600" dirty="0"/>
            </a:br>
            <a:endParaRPr lang="en-US" sz="3600" dirty="0"/>
          </a:p>
        </p:txBody>
      </p:sp>
    </p:spTree>
    <p:extLst>
      <p:ext uri="{BB962C8B-B14F-4D97-AF65-F5344CB8AC3E}">
        <p14:creationId xmlns:p14="http://schemas.microsoft.com/office/powerpoint/2010/main" val="152806448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0"/>
            <a:ext cx="11912601" cy="7737662"/>
          </a:xfrm>
        </p:spPr>
        <p:txBody>
          <a:bodyPr/>
          <a:lstStyle/>
          <a:p>
            <a:r>
              <a:rPr lang="en-US" dirty="0"/>
              <a:t>Isaiah 50:4</a:t>
            </a:r>
            <a:br>
              <a:rPr lang="en-US" dirty="0"/>
            </a:br>
            <a:r>
              <a:rPr lang="en-US" dirty="0"/>
              <a:t>The Sovereign </a:t>
            </a:r>
            <a:r>
              <a:rPr lang="en-US" cap="small" dirty="0"/>
              <a:t>Lord</a:t>
            </a:r>
            <a:r>
              <a:rPr lang="en-US" cap="small" baseline="30000" dirty="0"/>
              <a:t>*</a:t>
            </a:r>
            <a:r>
              <a:rPr lang="en-US" dirty="0"/>
              <a:t> has given me a well-instructed tongue, to know the word that sustains the weary. He wakens me morning by morning, wakens my ear to listen like one being instructed. (NIV)</a:t>
            </a:r>
            <a:br>
              <a:rPr lang="en-US" dirty="0"/>
            </a:br>
            <a:r>
              <a:rPr lang="en-US" dirty="0"/>
              <a:t/>
            </a:r>
            <a:br>
              <a:rPr lang="en-US" dirty="0"/>
            </a:br>
            <a:r>
              <a:rPr lang="en-US" dirty="0"/>
              <a:t>* Hebrew YHWH – name of God (see Exodus 3:14)</a:t>
            </a:r>
            <a:br>
              <a:rPr lang="en-US" dirty="0"/>
            </a:br>
            <a:endParaRPr lang="en-US" dirty="0"/>
          </a:p>
        </p:txBody>
      </p:sp>
    </p:spTree>
    <p:extLst>
      <p:ext uri="{BB962C8B-B14F-4D97-AF65-F5344CB8AC3E}">
        <p14:creationId xmlns:p14="http://schemas.microsoft.com/office/powerpoint/2010/main" val="9724061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0"/>
            <a:ext cx="11912601" cy="7737662"/>
          </a:xfrm>
        </p:spPr>
        <p:txBody>
          <a:bodyPr/>
          <a:lstStyle/>
          <a:p>
            <a:r>
              <a:rPr lang="en-US" dirty="0"/>
              <a:t/>
            </a:r>
            <a:br>
              <a:rPr lang="en-US" dirty="0"/>
            </a:br>
            <a:endParaRPr lang="en-US" dirty="0"/>
          </a:p>
        </p:txBody>
      </p:sp>
      <p:sp>
        <p:nvSpPr>
          <p:cNvPr id="3" name="officeArt object"/>
          <p:cNvSpPr/>
          <p:nvPr/>
        </p:nvSpPr>
        <p:spPr>
          <a:xfrm>
            <a:off x="896471" y="1757083"/>
            <a:ext cx="10578353" cy="3801036"/>
          </a:xfrm>
          <a:prstGeom prst="rect">
            <a:avLst/>
          </a:prstGeom>
          <a:noFill/>
          <a:ln w="12700" cap="flat">
            <a:solidFill>
              <a:srgbClr val="000000"/>
            </a:solidFill>
            <a:prstDash val="solid"/>
            <a:miter lim="400000"/>
          </a:ln>
          <a:effectLst/>
        </p:spPr>
        <p:txBody>
          <a:bodyPr wrap="square" lIns="25400" tIns="25400" rIns="25400" bIns="25400" numCol="1" anchor="t">
            <a:noAutofit/>
          </a:bodyPr>
          <a:lstStyle/>
          <a:p>
            <a:pPr marL="0" marR="0" algn="ctr">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sz="4800" b="1" u="sng" spc="6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t>Isaiah’s Four Servant Songs</a:t>
            </a:r>
            <a:endParaRPr lang="en-US" sz="4800" dirty="0">
              <a:solidFill>
                <a:srgbClr val="000000"/>
              </a:solidFill>
              <a:effectLst/>
              <a:latin typeface="Garamond Premier Pro"/>
              <a:ea typeface="Arial Unicode MS" panose="020B0604020202020204" pitchFamily="34" charset="-128"/>
              <a:cs typeface="Arial Unicode MS" panose="020B0604020202020204" pitchFamily="34" charset="-128"/>
            </a:endParaRPr>
          </a:p>
          <a:p>
            <a:pPr marL="0" marR="0">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sz="3600" dirty="0">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#1 Servant Song	42:1-4	His Person</a:t>
            </a:r>
            <a:endParaRPr lang="en-US" sz="4800" dirty="0">
              <a:solidFill>
                <a:srgbClr val="000000"/>
              </a:solidFill>
              <a:effectLst/>
              <a:latin typeface="Garamond Premier Pro"/>
              <a:ea typeface="Arial Unicode MS" panose="020B0604020202020204" pitchFamily="34" charset="-128"/>
              <a:cs typeface="Arial Unicode MS" panose="020B0604020202020204" pitchFamily="34" charset="-128"/>
            </a:endParaRPr>
          </a:p>
          <a:p>
            <a:pPr marL="0" marR="0">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sz="3600" dirty="0">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#2 Servant Song	49:1-7	His Calling</a:t>
            </a:r>
            <a:endParaRPr lang="en-US" sz="4800" dirty="0">
              <a:solidFill>
                <a:srgbClr val="000000"/>
              </a:solidFill>
              <a:effectLst/>
              <a:latin typeface="Garamond Premier Pro"/>
              <a:ea typeface="Arial Unicode MS" panose="020B0604020202020204" pitchFamily="34" charset="-128"/>
              <a:cs typeface="Arial Unicode MS" panose="020B0604020202020204" pitchFamily="34" charset="-128"/>
            </a:endParaRPr>
          </a:p>
          <a:p>
            <a:pPr marL="0" marR="0">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sz="3600" dirty="0">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#3 Servant Song 	50:4-9	His Determination</a:t>
            </a:r>
            <a:endParaRPr lang="en-US" sz="4800" dirty="0">
              <a:solidFill>
                <a:srgbClr val="000000"/>
              </a:solidFill>
              <a:effectLst/>
              <a:latin typeface="Garamond Premier Pro"/>
              <a:ea typeface="Arial Unicode MS" panose="020B0604020202020204" pitchFamily="34" charset="-128"/>
              <a:cs typeface="Arial Unicode MS" panose="020B0604020202020204" pitchFamily="34" charset="-128"/>
            </a:endParaRPr>
          </a:p>
          <a:p>
            <a:pPr marL="0" marR="0">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sz="3600" dirty="0">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#4 Servant Song	52:13-53:12	His </a:t>
            </a:r>
            <a:r>
              <a:rPr lang="en-US" sz="3600" dirty="0" smtClean="0">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Availability</a:t>
            </a:r>
          </a:p>
          <a:p>
            <a:pPr marL="0" marR="0">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endParaRPr lang="en-US" sz="3600" dirty="0">
              <a:latin typeface="Arial" panose="020B0604020202020204" pitchFamily="34" charset="0"/>
              <a:ea typeface="Arial Unicode MS" panose="020B0604020202020204" pitchFamily="34" charset="-128"/>
              <a:cs typeface="Arial Unicode MS" panose="020B0604020202020204" pitchFamily="34" charset="-128"/>
            </a:endParaRPr>
          </a:p>
          <a:p>
            <a:pPr marL="0" marR="0" algn="l">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sz="3600" dirty="0" smtClean="0">
                <a:solidFill>
                  <a:srgbClr val="000000"/>
                </a:solidFill>
                <a:effectLst/>
                <a:latin typeface="Arial" panose="020B0604020202020204" pitchFamily="34" charset="0"/>
                <a:ea typeface="Arial Unicode MS" panose="020B0604020202020204" pitchFamily="34" charset="-128"/>
                <a:cs typeface="Arial Unicode MS" panose="020B0604020202020204" pitchFamily="34" charset="-128"/>
              </a:rPr>
              <a:t>Prophecies of the Messiah</a:t>
            </a:r>
          </a:p>
          <a:p>
            <a:pPr marL="0" marR="0" algn="l">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endParaRPr lang="en-US" sz="3600" dirty="0">
              <a:latin typeface="Arial" panose="020B0604020202020204" pitchFamily="34" charset="0"/>
              <a:ea typeface="Arial Unicode MS" panose="020B0604020202020204" pitchFamily="34" charset="-128"/>
              <a:cs typeface="Arial Unicode MS" panose="020B0604020202020204" pitchFamily="34" charset="-128"/>
            </a:endParaRPr>
          </a:p>
          <a:p>
            <a:pPr algn="l">
              <a:lnSpc>
                <a:spcPct val="110000"/>
              </a:lnSpc>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r>
              <a:rPr lang="en-US" dirty="0"/>
              <a:t>1 </a:t>
            </a:r>
            <a:r>
              <a:rPr lang="en-US" dirty="0" err="1"/>
              <a:t>Cor</a:t>
            </a:r>
            <a:r>
              <a:rPr lang="en-US" dirty="0"/>
              <a:t> 11:1 “Follow my example, as I follow the example of Christ.”</a:t>
            </a:r>
          </a:p>
          <a:p>
            <a:pPr marL="0" marR="0" algn="l">
              <a:lnSpc>
                <a:spcPct val="110000"/>
              </a:lnSpc>
              <a:spcBef>
                <a:spcPts val="0"/>
              </a:spcBef>
              <a:spcAft>
                <a:spcPts val="500"/>
              </a:spcAft>
              <a:tabLst>
                <a:tab pos="355600" algn="l"/>
                <a:tab pos="698500" algn="l"/>
                <a:tab pos="1041400" algn="l"/>
                <a:tab pos="1384300" algn="l"/>
                <a:tab pos="1784350" algn="l"/>
                <a:tab pos="2044700" algn="l"/>
                <a:tab pos="2489200" algn="l"/>
                <a:tab pos="2844800" algn="l"/>
                <a:tab pos="3200400" algn="l"/>
                <a:tab pos="3556000" algn="l"/>
                <a:tab pos="3911600" algn="l"/>
                <a:tab pos="4267200" algn="l"/>
              </a:tabLst>
            </a:pPr>
            <a:endParaRPr lang="en-US" sz="4800" dirty="0">
              <a:solidFill>
                <a:srgbClr val="000000"/>
              </a:solidFill>
              <a:effectLst/>
              <a:latin typeface="Garamond Premier Pro"/>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34905298"/>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“The Lord </a:t>
            </a:r>
            <a:r>
              <a:rPr lang="en-US" cap="small" dirty="0"/>
              <a:t>God</a:t>
            </a:r>
            <a:r>
              <a:rPr lang="en-US" dirty="0"/>
              <a:t> has given Me the tongue of disciples” (Is 50:4a)</a:t>
            </a:r>
            <a:br>
              <a:rPr lang="en-US" dirty="0"/>
            </a:br>
            <a:r>
              <a:rPr lang="en-US" dirty="0"/>
              <a:t> </a:t>
            </a:r>
            <a:br>
              <a:rPr lang="en-US" dirty="0"/>
            </a:br>
            <a:r>
              <a:rPr lang="en-US" dirty="0"/>
              <a:t>To follow the example of the servant, we should be __________________________  </a:t>
            </a:r>
            <a:br>
              <a:rPr lang="en-US" dirty="0"/>
            </a:br>
            <a:r>
              <a:rPr lang="en-US" dirty="0"/>
              <a:t/>
            </a:r>
            <a:br>
              <a:rPr lang="en-US" dirty="0"/>
            </a:br>
            <a:endParaRPr lang="en-US" dirty="0"/>
          </a:p>
        </p:txBody>
      </p:sp>
    </p:spTree>
    <p:extLst>
      <p:ext uri="{BB962C8B-B14F-4D97-AF65-F5344CB8AC3E}">
        <p14:creationId xmlns:p14="http://schemas.microsoft.com/office/powerpoint/2010/main" val="2700612426"/>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976" y="1047750"/>
            <a:ext cx="10890625" cy="7737662"/>
          </a:xfrm>
        </p:spPr>
        <p:txBody>
          <a:bodyPr/>
          <a:lstStyle/>
          <a:p>
            <a:pPr lvl="0"/>
            <a:r>
              <a:rPr lang="en-US" dirty="0"/>
              <a:t>“The Lord </a:t>
            </a:r>
            <a:r>
              <a:rPr lang="en-US" cap="small" dirty="0"/>
              <a:t>God</a:t>
            </a:r>
            <a:r>
              <a:rPr lang="en-US" dirty="0"/>
              <a:t> has given Me the tongue of disciples” (Is 50:4a)</a:t>
            </a:r>
            <a:br>
              <a:rPr lang="en-US" dirty="0"/>
            </a:br>
            <a:r>
              <a:rPr lang="en-US" dirty="0"/>
              <a:t> </a:t>
            </a:r>
            <a:br>
              <a:rPr lang="en-US" dirty="0"/>
            </a:br>
            <a:r>
              <a:rPr lang="en-US" b="0" dirty="0"/>
              <a:t>To follow the example of the servant, we should be </a:t>
            </a:r>
            <a:r>
              <a:rPr lang="en-US" u="sng" dirty="0" smtClean="0">
                <a:solidFill>
                  <a:srgbClr val="FF0000"/>
                </a:solidFill>
              </a:rPr>
              <a:t>a disciple/learner/one who is taught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895992368"/>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pPr lvl="0"/>
            <a:r>
              <a:rPr lang="en-US" dirty="0" smtClean="0"/>
              <a:t>“</a:t>
            </a:r>
            <a:r>
              <a:rPr lang="en-US" b="0" dirty="0"/>
              <a:t>Do your best to present yourself to God as one approved, a worker who does not need to be ashamed and who correctly handles the word of truth</a:t>
            </a:r>
            <a:r>
              <a:rPr lang="en-US" b="0" dirty="0" smtClean="0"/>
              <a:t>.” 2 Timothy 2:15 (NIV)</a:t>
            </a:r>
            <a:r>
              <a:rPr lang="en-US" dirty="0"/>
              <a:t/>
            </a:r>
            <a:br>
              <a:rPr lang="en-US" dirty="0"/>
            </a:br>
            <a:endParaRPr lang="en-US" dirty="0"/>
          </a:p>
        </p:txBody>
      </p:sp>
    </p:spTree>
    <p:extLst>
      <p:ext uri="{BB962C8B-B14F-4D97-AF65-F5344CB8AC3E}">
        <p14:creationId xmlns:p14="http://schemas.microsoft.com/office/powerpoint/2010/main" val="3139797356"/>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“That I may know how to sustain the weary one with a word.” (Is 50:4b)</a:t>
            </a:r>
            <a:br>
              <a:rPr lang="en-US" dirty="0"/>
            </a:br>
            <a:r>
              <a:rPr lang="en-US" dirty="0"/>
              <a:t> </a:t>
            </a:r>
            <a:br>
              <a:rPr lang="en-US" dirty="0"/>
            </a:br>
            <a:r>
              <a:rPr lang="en-US" dirty="0"/>
              <a:t>The result of this learning is so that he can </a:t>
            </a:r>
            <a:r>
              <a:rPr lang="en-US" dirty="0" smtClean="0"/>
              <a:t>_________________________________</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084431899"/>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dirty="0"/>
              <a:t>“That I may know how to sustain the weary one with a word.” (Is 50:4b)</a:t>
            </a:r>
            <a:br>
              <a:rPr lang="en-US" dirty="0"/>
            </a:br>
            <a:r>
              <a:rPr lang="en-US" dirty="0"/>
              <a:t> </a:t>
            </a:r>
            <a:br>
              <a:rPr lang="en-US" dirty="0"/>
            </a:br>
            <a:r>
              <a:rPr lang="en-US" b="0" dirty="0"/>
              <a:t>The result of this learning is so that he can </a:t>
            </a:r>
            <a:r>
              <a:rPr lang="en-US" dirty="0" smtClean="0">
                <a:solidFill>
                  <a:srgbClr val="FF0000"/>
                </a:solidFill>
              </a:rPr>
              <a:t>teach </a:t>
            </a:r>
            <a:r>
              <a:rPr lang="en-US" dirty="0">
                <a:solidFill>
                  <a:srgbClr val="FF0000"/>
                </a:solidFill>
              </a:rPr>
              <a:t>and encourage </a:t>
            </a:r>
            <a:r>
              <a:rPr lang="en-US" dirty="0" smtClean="0">
                <a:solidFill>
                  <a:srgbClr val="FF0000"/>
                </a:solidFill>
              </a:rPr>
              <a:t>others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41206045"/>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pPr lvl="0"/>
            <a:r>
              <a:rPr lang="en-US" dirty="0" smtClean="0"/>
              <a:t>“</a:t>
            </a:r>
            <a:r>
              <a:rPr lang="en-US" baseline="30000" dirty="0"/>
              <a:t>3 </a:t>
            </a:r>
            <a:r>
              <a:rPr lang="en-US" b="0" dirty="0"/>
              <a:t>Praise be to the God and Father of our Lord Jesus Christ, the Father of compassion and the God of all comfort, </a:t>
            </a:r>
            <a:r>
              <a:rPr lang="en-US" baseline="30000" dirty="0"/>
              <a:t>4 </a:t>
            </a:r>
            <a:r>
              <a:rPr lang="en-US" b="0" dirty="0"/>
              <a:t>who comforts us in all our troubles, so that we can comfort those in any trouble with the comfort we ourselves receive from </a:t>
            </a:r>
            <a:r>
              <a:rPr lang="en-US" b="0" dirty="0" smtClean="0"/>
              <a:t>God.” 2 </a:t>
            </a:r>
            <a:r>
              <a:rPr lang="en-US" b="0" dirty="0" err="1" smtClean="0"/>
              <a:t>Cor</a:t>
            </a:r>
            <a:r>
              <a:rPr lang="en-US" b="0" dirty="0" smtClean="0"/>
              <a:t> 1:3-4 (NIV)</a:t>
            </a:r>
            <a:r>
              <a:rPr lang="en-US" dirty="0"/>
              <a:t/>
            </a:r>
            <a:br>
              <a:rPr lang="en-US" dirty="0"/>
            </a:br>
            <a:endParaRPr lang="en-US" dirty="0"/>
          </a:p>
        </p:txBody>
      </p:sp>
    </p:spTree>
    <p:extLst>
      <p:ext uri="{BB962C8B-B14F-4D97-AF65-F5344CB8AC3E}">
        <p14:creationId xmlns:p14="http://schemas.microsoft.com/office/powerpoint/2010/main" val="376587220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TotalTime>
  <Words>3600</Words>
  <Application>Microsoft Office PowerPoint</Application>
  <PresentationFormat>Custom</PresentationFormat>
  <Paragraphs>179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Arial</vt:lpstr>
      <vt:lpstr>DIN Alternate</vt:lpstr>
      <vt:lpstr>Garamond Premier Pro</vt:lpstr>
      <vt:lpstr>Gill Sans</vt:lpstr>
      <vt:lpstr>Helvetica</vt:lpstr>
      <vt:lpstr>Lucida Grande</vt:lpstr>
      <vt:lpstr>White</vt:lpstr>
      <vt:lpstr>PowerPoint Presentation</vt:lpstr>
      <vt:lpstr>Isaiah 50:4 The Sovereign Lord* has given me a well-instructed tongue, to know the word that sustains the weary. He wakens me morning by morning, wakens my ear to listen like one being instructed. (NIV)  * Hebrew YHWH – name of God (see Exodus 3:14) </vt:lpstr>
      <vt:lpstr> </vt:lpstr>
      <vt:lpstr>“The Lord God has given Me the tongue of disciples” (Is 50:4a)   To follow the example of the servant, we should be __________________________    </vt:lpstr>
      <vt:lpstr>“The Lord God has given Me the tongue of disciples” (Is 50:4a)   To follow the example of the servant, we should be a disciple/learner/one who is taught    </vt:lpstr>
      <vt:lpstr>“Do your best to present yourself to God as one approved, a worker who does not need to be ashamed and who correctly handles the word of truth.” 2 Timothy 2:15 (NIV) </vt:lpstr>
      <vt:lpstr>“That I may know how to sustain the weary one with a word.” (Is 50:4b)   The result of this learning is so that he can _________________________________  </vt:lpstr>
      <vt:lpstr>“That I may know how to sustain the weary one with a word.” (Is 50:4b)   The result of this learning is so that he can teach and encourage others  </vt:lpstr>
      <vt:lpstr>“3 Praise be to the God and Father of our Lord Jesus Christ, the Father of compassion and the God of all comfort, 4 who comforts us in all our troubles, so that we can comfort those in any trouble with the comfort we ourselves receive from God.” 2 Cor 1:3-4 (NIV) </vt:lpstr>
      <vt:lpstr>Matthew 28:16-20 (NIV) The Great Commission 16 Then the eleven disciples went to Galilee, to the mountain where Jesus had told them to go. 17 When they saw him, they worshiped him; but some doubted. 18 Then Jesus came to them and said, “All authority in heaven and on earth has been given to me. 19 Therefore go and make disciples of all nations, baptizing them in the name of the Father and of the Son and of the Holy Spirit, 20 and teaching them to obey everything I have commanded you. And surely I am with you always, to the very end of the age.”  </vt:lpstr>
      <vt:lpstr>“He awakens Me morning by morning, He awakens My ear to listen as a disciple.” (Is 50:4c)   The disciple spends time with God _________________________________  </vt:lpstr>
      <vt:lpstr>“He awakens Me morning by morning, He awakens My ear to listen as a disciple.” (Is 50:4c)   The disciple spends time with God daily  </vt:lpstr>
      <vt:lpstr>Psalm 1 (NIV) 1 Blessed is the one     who does not walk in step with the wicked or stand in the way that sinners take     or sit in the company of mockers, 2 but whose delight is in the law of the Lord,     and who meditates on his law day and night. 3 That person is like a tree planted by streams of water,     which yields its fruit in season and whose leaf does not wither—     whatever they do prospers. 4 Not so the wicked!     They are like chaff     that the wind blows away. 5 Therefore the wicked will not stand in the judgment,     nor sinners in the assembly of the righteous. 6 For the Lord watches over the way of the righteous,     but the way of the wicked leads to destruction.  </vt:lpstr>
      <vt:lpstr>“He awakens Me morning by morning, He awakens My ear to listen as a disciple.” (Is 50:4c)   The disciple ______________________ to God   </vt:lpstr>
      <vt:lpstr>“He awakens Me morning by morning, He awakens My ear to listen as a disciple.” (Is 50:4c)   The disciple listens to God   </vt:lpstr>
      <vt:lpstr>John 10:3-5 (NIV)  3 The gatekeeper opens the gate for him, and the sheep listen to his voice. He calls his own sheep by name and leads them out. 4 When he has brought out all his own, he goes on ahead of them, and his sheep follow him because they know his voice. 5 But they will never follow a stranger; in fact, they will run away from him because they do not recognize a stranger’s voice.  </vt:lpstr>
      <vt:lpstr>Discussion Questions  What has someone shared with you from God’s word that encouraged you?  How have you heard God speak to you in the past?  What training do you need to reach out to the people God has placed in your life?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Carlisle</dc:creator>
  <cp:lastModifiedBy>Martin Carlisle</cp:lastModifiedBy>
  <cp:revision>6</cp:revision>
  <dcterms:modified xsi:type="dcterms:W3CDTF">2017-01-14T23:00:21Z</dcterms:modified>
</cp:coreProperties>
</file>