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p:nvPr>
            <p:ph type="sldImg"/>
          </p:nvPr>
        </p:nvSpPr>
        <p:spPr>
          <a:xfrm>
            <a:off x="1143000" y="685800"/>
            <a:ext cx="4572000" cy="3429000"/>
          </a:xfrm>
          <a:prstGeom prst="rect">
            <a:avLst/>
          </a:prstGeom>
        </p:spPr>
        <p:txBody>
          <a:bodyPr/>
          <a:lstStyle/>
          <a:p>
            <a:pPr/>
          </a:p>
        </p:txBody>
      </p:sp>
      <p:sp>
        <p:nvSpPr>
          <p:cNvPr id="62" name="Shape 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r>
              <a:t>The Heart of Discipleship Isaiah 50:4 (part 1/2)</a:t>
            </a:r>
          </a:p>
          <a:p>
            <a:pPr/>
            <a:r>
              <a:t>This series, Initiating Spiritual Growth in the Church, is all about reviving the people of God, initiating spiritual growth. We must not think this is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p>
          <a:p>
            <a:pPr/>
          </a:p>
          <a:p>
            <a:pPr/>
            <a:r>
              <a:t>The Flow</a:t>
            </a:r>
          </a:p>
          <a:p>
            <a:pPr/>
            <a:r>
              <a:t>Establishing a Growth Pattern in the Church</a:t>
            </a:r>
          </a:p>
          <a:p>
            <a:pPr defTabSz="317500">
              <a:defRPr sz="800">
                <a:latin typeface="+mn-lt"/>
                <a:ea typeface="+mn-ea"/>
                <a:cs typeface="+mn-cs"/>
                <a:sym typeface="Helvetica"/>
              </a:defRPr>
            </a:pPr>
            <a:r>
              <a:t>1 Theology of the Flow</a:t>
            </a:r>
          </a:p>
          <a:p>
            <a:pPr defTabSz="317500">
              <a:defRPr sz="800">
                <a:latin typeface="+mn-lt"/>
                <a:ea typeface="+mn-ea"/>
                <a:cs typeface="+mn-cs"/>
                <a:sym typeface="Helvetica"/>
              </a:defRPr>
            </a:pPr>
            <a:r>
              <a:t>#2 The Flow in the whole of scriptures</a:t>
            </a:r>
          </a:p>
          <a:p>
            <a:pPr defTabSz="317500">
              <a:defRPr sz="800">
                <a:latin typeface="+mn-lt"/>
                <a:ea typeface="+mn-ea"/>
                <a:cs typeface="+mn-cs"/>
                <a:sym typeface="Helvetica"/>
              </a:defRPr>
            </a:pPr>
            <a:r>
              <a:t>#3 Level #1 - New believers (the child)</a:t>
            </a:r>
          </a:p>
          <a:p>
            <a:pPr defTabSz="317500">
              <a:defRPr sz="800">
                <a:latin typeface="+mn-lt"/>
                <a:ea typeface="+mn-ea"/>
                <a:cs typeface="+mn-cs"/>
                <a:sym typeface="Helvetica"/>
              </a:defRPr>
            </a:pPr>
            <a:r>
              <a:t>#4 Level #2 - Maturing disciple (young men) &amp; mobilize coworkers</a:t>
            </a:r>
          </a:p>
          <a:p>
            <a:pPr defTabSz="317500">
              <a:defRPr sz="800">
                <a:latin typeface="+mn-lt"/>
                <a:ea typeface="+mn-ea"/>
                <a:cs typeface="+mn-cs"/>
                <a:sym typeface="Helvetica"/>
              </a:defRPr>
            </a:pPr>
            <a:r>
              <a:t>#5 Level #3 - Servant Leaders (within)</a:t>
            </a:r>
          </a:p>
          <a:p>
            <a:pPr defTabSz="317500">
              <a:defRPr sz="800">
                <a:latin typeface="+mn-lt"/>
                <a:ea typeface="+mn-ea"/>
                <a:cs typeface="+mn-cs"/>
                <a:sym typeface="Helvetica"/>
              </a:defRPr>
            </a:pPr>
            <a:r>
              <a:t>#6 Using the Flow with newcomers (house visitation)</a:t>
            </a:r>
          </a:p>
          <a:p>
            <a:pPr defTabSz="317500">
              <a:defRPr sz="800">
                <a:latin typeface="+mn-lt"/>
                <a:ea typeface="+mn-ea"/>
                <a:cs typeface="+mn-cs"/>
                <a:sym typeface="Helvetica"/>
              </a:defRPr>
            </a:pPr>
            <a:r>
              <a:t>#7 Full-time or tent maker (bivocational)</a:t>
            </a:r>
          </a:p>
          <a:p>
            <a:pPr defTabSz="317500">
              <a:defRPr sz="800">
                <a:latin typeface="+mn-lt"/>
                <a:ea typeface="+mn-ea"/>
                <a:cs typeface="+mn-cs"/>
                <a:sym typeface="Helvetica"/>
              </a:defRPr>
            </a:pPr>
            <a:r>
              <a:t>#8 Use as discipleship material</a:t>
            </a:r>
          </a:p>
          <a:p>
            <a:pPr defTabSz="317500">
              <a:defRPr sz="800">
                <a:latin typeface="+mn-lt"/>
                <a:ea typeface="+mn-ea"/>
                <a:cs typeface="+mn-cs"/>
                <a:sym typeface="Helvetica"/>
              </a:defRPr>
            </a:pPr>
          </a:p>
          <a:p>
            <a:pPr defTabSz="317500">
              <a:defRPr sz="800">
                <a:latin typeface="+mn-lt"/>
                <a:ea typeface="+mn-ea"/>
                <a:cs typeface="+mn-cs"/>
                <a:sym typeface="Helvetica"/>
              </a:defRPr>
            </a:pPr>
            <a:r>
              <a:t>#1 Theology of the Flow (Eph 4 and 1 John 2:12-14)</a:t>
            </a:r>
          </a:p>
          <a:p>
            <a:pPr defTabSz="317500">
              <a:spcBef>
                <a:spcPts val="300"/>
              </a:spcBef>
              <a:defRPr b="1" sz="700">
                <a:solidFill>
                  <a:srgbClr val="171857"/>
                </a:solidFill>
                <a:latin typeface="+mn-lt"/>
                <a:ea typeface="+mn-ea"/>
                <a:cs typeface="+mn-cs"/>
                <a:sym typeface="Helvetica"/>
              </a:defRPr>
            </a:pPr>
            <a:r>
              <a:t>Popular Purpose: The excitement of seeing how God can help me and others grow in the church. </a:t>
            </a:r>
          </a:p>
          <a:p>
            <a:pPr defTabSz="317500">
              <a:spcBef>
                <a:spcPts val="300"/>
              </a:spcBef>
              <a:defRPr b="1" sz="700">
                <a:solidFill>
                  <a:srgbClr val="171857"/>
                </a:solidFill>
                <a:latin typeface="+mn-lt"/>
                <a:ea typeface="+mn-ea"/>
                <a:cs typeface="+mn-cs"/>
                <a:sym typeface="Helvetica"/>
              </a:defRPr>
            </a:pPr>
            <a:r>
              <a:t>Teaching Purpose: Excite people as to what God wants to do in the church through training by showing them </a:t>
            </a:r>
            <a:r>
              <a:t>the theological basis and nature of The Flow</a:t>
            </a:r>
            <a:r>
              <a:t>.</a:t>
            </a:r>
          </a:p>
          <a:p>
            <a:pPr defTabSz="317500">
              <a:defRPr sz="800">
                <a:latin typeface="+mn-lt"/>
                <a:ea typeface="+mn-ea"/>
                <a:cs typeface="+mn-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n-lt"/>
                <a:ea typeface="+mn-ea"/>
                <a:cs typeface="+mn-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n-lt"/>
                <a:ea typeface="+mn-ea"/>
                <a:cs typeface="+mn-cs"/>
                <a:sym typeface="Helvetica"/>
              </a:defRPr>
            </a:pPr>
            <a:r>
              <a:t>Excitement, design, necessity and context (church Eph 4) of growth.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defTabSz="647700">
              <a:defRPr sz="1600">
                <a:latin typeface="+mn-lt"/>
                <a:ea typeface="+mn-ea"/>
                <a:cs typeface="+mn-cs"/>
                <a:sym typeface="Helvetica"/>
              </a:defRPr>
            </a:pPr>
            <a:r>
              <a:t>4 Points to be a  Good Discipler</a:t>
            </a:r>
          </a:p>
          <a:p>
            <a:pPr defTabSz="647700">
              <a:defRPr sz="1600">
                <a:latin typeface="+mn-lt"/>
                <a:ea typeface="+mn-ea"/>
                <a:cs typeface="+mn-cs"/>
                <a:sym typeface="Helvetica"/>
              </a:defRPr>
            </a:pPr>
            <a:r>
              <a:t>A.) The Training of the Disciple: 	</a:t>
            </a:r>
            <a:br/>
            <a:r>
              <a:t>	A disciple is a learner.</a:t>
            </a:r>
          </a:p>
          <a:p>
            <a:pPr defTabSz="647700">
              <a:defRPr sz="1600">
                <a:latin typeface="+mn-lt"/>
                <a:ea typeface="+mn-ea"/>
                <a:cs typeface="+mn-cs"/>
                <a:sym typeface="Helvetica"/>
              </a:defRPr>
            </a:pPr>
            <a:r>
              <a:t>B.) The Purpose of the Disciple: 	</a:t>
            </a:r>
            <a:br/>
            <a:r>
              <a:t>	A disciple serves others.</a:t>
            </a:r>
          </a:p>
          <a:p>
            <a:pPr defTabSz="647700">
              <a:defRPr sz="1600">
                <a:latin typeface="+mn-lt"/>
                <a:ea typeface="+mn-ea"/>
                <a:cs typeface="+mn-cs"/>
                <a:sym typeface="Helvetica"/>
              </a:defRPr>
            </a:pPr>
            <a:r>
              <a:t>C.) The Discipline of the Disciple: 	</a:t>
            </a:r>
            <a:br/>
            <a:r>
              <a:t>	A disciple regularly communes with God.</a:t>
            </a:r>
          </a:p>
          <a:p>
            <a:pPr defTabSz="647700">
              <a:defRPr sz="1600">
                <a:latin typeface="+mn-lt"/>
                <a:ea typeface="+mn-ea"/>
                <a:cs typeface="+mn-cs"/>
                <a:sym typeface="Helvetica"/>
              </a:defRPr>
            </a:pPr>
            <a:r>
              <a:t>D.) The Attention of the Disciple: 	</a:t>
            </a:r>
            <a:br/>
            <a:r>
              <a:t>	A disciple attentively listens and obeys God.</a:t>
            </a:r>
          </a:p>
          <a:p>
            <a:pPr defTabSz="647700">
              <a:defRPr sz="1600">
                <a:latin typeface="+mn-lt"/>
                <a:ea typeface="+mn-ea"/>
                <a:cs typeface="+mn-cs"/>
                <a:sym typeface="Helvetica"/>
              </a:defRPr>
            </a:pPr>
            <a:r>
              <a:t>E.) The Resolve of the Disciple: 	</a:t>
            </a:r>
          </a:p>
          <a:p>
            <a:pPr defTabSz="647700">
              <a:defRPr sz="1600">
                <a:latin typeface="+mn-lt"/>
                <a:ea typeface="+mn-ea"/>
                <a:cs typeface="+mn-cs"/>
                <a:sym typeface="Helvetica"/>
              </a:defRPr>
            </a:pPr>
            <a:r>
              <a:t>	A disciple withstands difficulties to please His Master.</a:t>
            </a:r>
          </a:p>
          <a:p>
            <a:pPr defTabSz="647700">
              <a:defRPr sz="1600">
                <a:latin typeface="+mn-lt"/>
                <a:ea typeface="+mn-ea"/>
                <a:cs typeface="+mn-cs"/>
                <a:sym typeface="Helvetica"/>
              </a:defRPr>
            </a:pPr>
          </a:p>
          <a:p>
            <a:pPr defTabSz="647700">
              <a:defRPr sz="1600">
                <a:latin typeface="+mn-lt"/>
                <a:ea typeface="+mn-ea"/>
                <a:cs typeface="+mn-cs"/>
                <a:sym typeface="Helvetica"/>
              </a:defRPr>
            </a:pPr>
            <a:r>
              <a:t>Each point is from one section of Isaiah 50:4.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defTabSz="647700">
              <a:defRPr sz="1600">
                <a:latin typeface="+mn-lt"/>
                <a:ea typeface="+mn-ea"/>
                <a:cs typeface="+mn-cs"/>
                <a:sym typeface="Helvetica"/>
              </a:defRPr>
            </a:pPr>
            <a:r>
              <a:t>4 Points to be a  Good Discipler</a:t>
            </a:r>
          </a:p>
          <a:p>
            <a:pPr defTabSz="647700">
              <a:defRPr sz="1600">
                <a:latin typeface="+mn-lt"/>
                <a:ea typeface="+mn-ea"/>
                <a:cs typeface="+mn-cs"/>
                <a:sym typeface="Helvetica"/>
              </a:defRPr>
            </a:pPr>
            <a:r>
              <a:t>A.) The Training of the Disciple: 	</a:t>
            </a:r>
            <a:br/>
            <a:r>
              <a:t>	A disciple is a learner.</a:t>
            </a:r>
          </a:p>
          <a:p>
            <a:pPr defTabSz="647700">
              <a:defRPr sz="1600">
                <a:latin typeface="+mn-lt"/>
                <a:ea typeface="+mn-ea"/>
                <a:cs typeface="+mn-cs"/>
                <a:sym typeface="Helvetica"/>
              </a:defRPr>
            </a:pPr>
            <a:r>
              <a:t>B.) The Purpose of the Disciple: 	</a:t>
            </a:r>
            <a:br/>
            <a:r>
              <a:t>	A disciple serves others.</a:t>
            </a:r>
          </a:p>
          <a:p>
            <a:pPr defTabSz="647700">
              <a:defRPr sz="1600">
                <a:latin typeface="+mn-lt"/>
                <a:ea typeface="+mn-ea"/>
                <a:cs typeface="+mn-cs"/>
                <a:sym typeface="Helvetica"/>
              </a:defRPr>
            </a:pPr>
            <a:r>
              <a:t>C.) The Discipline of the Disciple: 	</a:t>
            </a:r>
            <a:br/>
            <a:r>
              <a:t>	A disciple regularly communes with God.</a:t>
            </a:r>
          </a:p>
          <a:p>
            <a:pPr defTabSz="647700">
              <a:defRPr sz="1600">
                <a:latin typeface="+mn-lt"/>
                <a:ea typeface="+mn-ea"/>
                <a:cs typeface="+mn-cs"/>
                <a:sym typeface="Helvetica"/>
              </a:defRPr>
            </a:pPr>
            <a:r>
              <a:t>D.) The Attention of the Disciple: 	</a:t>
            </a:r>
            <a:br/>
            <a:r>
              <a:t>	A disciple attentively listens and obeys God.</a:t>
            </a:r>
          </a:p>
          <a:p>
            <a:pPr defTabSz="647700">
              <a:defRPr sz="1600">
                <a:latin typeface="+mn-lt"/>
                <a:ea typeface="+mn-ea"/>
                <a:cs typeface="+mn-cs"/>
                <a:sym typeface="Helvetica"/>
              </a:defRPr>
            </a:pPr>
            <a:r>
              <a:t>E.) The Resolve of the Disciple: 	</a:t>
            </a:r>
          </a:p>
          <a:p>
            <a:pPr defTabSz="647700">
              <a:defRPr sz="1600">
                <a:latin typeface="+mn-lt"/>
                <a:ea typeface="+mn-ea"/>
                <a:cs typeface="+mn-cs"/>
                <a:sym typeface="Helvetica"/>
              </a:defRPr>
            </a:pPr>
            <a:r>
              <a:t>	A disciple withstands difficulties to please His Master.</a:t>
            </a:r>
          </a:p>
          <a:p>
            <a:pPr defTabSz="647700">
              <a:defRPr sz="1600">
                <a:latin typeface="+mn-lt"/>
                <a:ea typeface="+mn-ea"/>
                <a:cs typeface="+mn-cs"/>
                <a:sym typeface="Helvetica"/>
              </a:defRPr>
            </a:pPr>
          </a:p>
          <a:p>
            <a:pPr defTabSz="647700">
              <a:defRPr sz="1600">
                <a:latin typeface="+mn-lt"/>
                <a:ea typeface="+mn-ea"/>
                <a:cs typeface="+mn-cs"/>
                <a:sym typeface="Helvetica"/>
              </a:defRPr>
            </a:pPr>
            <a:r>
              <a:t>Each point is from one section of Isaiah 50:4.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The Heart of Discipleship Isaiah 50:4 (part 1/2)</a:t>
            </a:r>
          </a:p>
          <a:p>
            <a:pPr/>
            <a:r>
              <a:t>This series, Initiating Spiritual Growth in the Church, is all about reviving the people of God, initiating spiritual growth. We must not think this is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p>
          <a:p>
            <a:pPr/>
          </a:p>
          <a:p>
            <a:pPr/>
            <a:r>
              <a:t>The Flow</a:t>
            </a:r>
          </a:p>
          <a:p>
            <a:pPr/>
            <a:r>
              <a:t>Establishing a Growth Pattern in the Church</a:t>
            </a:r>
          </a:p>
          <a:p>
            <a:pPr defTabSz="317500">
              <a:defRPr sz="800">
                <a:latin typeface="+mn-lt"/>
                <a:ea typeface="+mn-ea"/>
                <a:cs typeface="+mn-cs"/>
                <a:sym typeface="Helvetica"/>
              </a:defRPr>
            </a:pPr>
            <a:r>
              <a:t>1 Theology of the Flow</a:t>
            </a:r>
          </a:p>
          <a:p>
            <a:pPr defTabSz="317500">
              <a:defRPr sz="800">
                <a:latin typeface="+mn-lt"/>
                <a:ea typeface="+mn-ea"/>
                <a:cs typeface="+mn-cs"/>
                <a:sym typeface="Helvetica"/>
              </a:defRPr>
            </a:pPr>
            <a:r>
              <a:t>#2 The Flow in the whole of scriptures</a:t>
            </a:r>
          </a:p>
          <a:p>
            <a:pPr defTabSz="317500">
              <a:defRPr sz="800">
                <a:latin typeface="+mn-lt"/>
                <a:ea typeface="+mn-ea"/>
                <a:cs typeface="+mn-cs"/>
                <a:sym typeface="Helvetica"/>
              </a:defRPr>
            </a:pPr>
            <a:r>
              <a:t>#3 Level #1 - New believers (the child)</a:t>
            </a:r>
          </a:p>
          <a:p>
            <a:pPr defTabSz="317500">
              <a:defRPr sz="800">
                <a:latin typeface="+mn-lt"/>
                <a:ea typeface="+mn-ea"/>
                <a:cs typeface="+mn-cs"/>
                <a:sym typeface="Helvetica"/>
              </a:defRPr>
            </a:pPr>
            <a:r>
              <a:t>#4 Level #2 - Maturing disciple (young men) &amp; mobilize coworkers</a:t>
            </a:r>
          </a:p>
          <a:p>
            <a:pPr defTabSz="317500">
              <a:defRPr sz="800">
                <a:latin typeface="+mn-lt"/>
                <a:ea typeface="+mn-ea"/>
                <a:cs typeface="+mn-cs"/>
                <a:sym typeface="Helvetica"/>
              </a:defRPr>
            </a:pPr>
            <a:r>
              <a:t>#5 Level #3 - Servant Leaders (within)</a:t>
            </a:r>
          </a:p>
          <a:p>
            <a:pPr defTabSz="317500">
              <a:defRPr sz="800">
                <a:latin typeface="+mn-lt"/>
                <a:ea typeface="+mn-ea"/>
                <a:cs typeface="+mn-cs"/>
                <a:sym typeface="Helvetica"/>
              </a:defRPr>
            </a:pPr>
            <a:r>
              <a:t>#6 Using the Flow with newcomers (house visitation)</a:t>
            </a:r>
          </a:p>
          <a:p>
            <a:pPr defTabSz="317500">
              <a:defRPr sz="800">
                <a:latin typeface="+mn-lt"/>
                <a:ea typeface="+mn-ea"/>
                <a:cs typeface="+mn-cs"/>
                <a:sym typeface="Helvetica"/>
              </a:defRPr>
            </a:pPr>
            <a:r>
              <a:t>#7 Full-time or tent maker (bivocational)</a:t>
            </a:r>
          </a:p>
          <a:p>
            <a:pPr defTabSz="317500">
              <a:defRPr sz="800">
                <a:latin typeface="+mn-lt"/>
                <a:ea typeface="+mn-ea"/>
                <a:cs typeface="+mn-cs"/>
                <a:sym typeface="Helvetica"/>
              </a:defRPr>
            </a:pPr>
            <a:r>
              <a:t>#8 Use as discipleship material</a:t>
            </a:r>
          </a:p>
          <a:p>
            <a:pPr defTabSz="317500">
              <a:defRPr sz="800">
                <a:latin typeface="+mn-lt"/>
                <a:ea typeface="+mn-ea"/>
                <a:cs typeface="+mn-cs"/>
                <a:sym typeface="Helvetica"/>
              </a:defRPr>
            </a:pPr>
          </a:p>
          <a:p>
            <a:pPr defTabSz="317500">
              <a:defRPr sz="800">
                <a:latin typeface="+mn-lt"/>
                <a:ea typeface="+mn-ea"/>
                <a:cs typeface="+mn-cs"/>
                <a:sym typeface="Helvetica"/>
              </a:defRPr>
            </a:pPr>
            <a:r>
              <a:t>#1 Theology of the Flow (Eph 4 and 1 John 2:12-14)</a:t>
            </a:r>
          </a:p>
          <a:p>
            <a:pPr defTabSz="317500">
              <a:spcBef>
                <a:spcPts val="300"/>
              </a:spcBef>
              <a:defRPr b="1" sz="700">
                <a:solidFill>
                  <a:srgbClr val="171857"/>
                </a:solidFill>
                <a:latin typeface="+mn-lt"/>
                <a:ea typeface="+mn-ea"/>
                <a:cs typeface="+mn-cs"/>
                <a:sym typeface="Helvetica"/>
              </a:defRPr>
            </a:pPr>
            <a:r>
              <a:t>Popular Purpose: The excitement of seeing how God can help me and others grow in the church. </a:t>
            </a:r>
          </a:p>
          <a:p>
            <a:pPr defTabSz="317500">
              <a:spcBef>
                <a:spcPts val="300"/>
              </a:spcBef>
              <a:defRPr b="1" sz="700">
                <a:solidFill>
                  <a:srgbClr val="171857"/>
                </a:solidFill>
                <a:latin typeface="+mn-lt"/>
                <a:ea typeface="+mn-ea"/>
                <a:cs typeface="+mn-cs"/>
                <a:sym typeface="Helvetica"/>
              </a:defRPr>
            </a:pPr>
            <a:r>
              <a:t>Teaching Purpose: Excite people as to what God wants to do in the church through training by showing them </a:t>
            </a:r>
            <a:r>
              <a:t>the theological basis and nature of The Flow</a:t>
            </a:r>
            <a:r>
              <a:t>.</a:t>
            </a:r>
          </a:p>
          <a:p>
            <a:pPr defTabSz="317500">
              <a:defRPr sz="800">
                <a:latin typeface="+mn-lt"/>
                <a:ea typeface="+mn-ea"/>
                <a:cs typeface="+mn-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n-lt"/>
                <a:ea typeface="+mn-ea"/>
                <a:cs typeface="+mn-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n-lt"/>
                <a:ea typeface="+mn-ea"/>
                <a:cs typeface="+mn-cs"/>
                <a:sym typeface="Helvetica"/>
              </a:defRPr>
            </a:pPr>
            <a:r>
              <a:t>Excitement, design, necessity and context (church Eph 4) of growth.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defRPr sz="2200"/>
            </a:pPr>
            <a:r>
              <a:t>Our purpose for these two Isaiah 54 lessens is to connect what is happening in us with our spiritual lives to Jesus’ own life. The Spirit of Jesus, the Holy Spirit, lives in us and therefore as we follow His pattern, then we will maximize our spiritual lives. The counter point is equally valid. If we discourage the life of Jesus in our lives, then we will not feel His strength and direction in our lives. </a:t>
            </a:r>
          </a:p>
          <a:p>
            <a:pPr>
              <a:defRPr sz="2200"/>
            </a:pPr>
          </a:p>
          <a:p>
            <a:pPr>
              <a:defRPr sz="2200"/>
            </a:pPr>
            <a:r>
              <a:t>Establishing a Growth Pattern in the Church</a:t>
            </a:r>
          </a:p>
          <a:p>
            <a:pPr>
              <a:defRPr sz="2200"/>
            </a:pPr>
            <a:r>
              <a:t>1 Theology of the Flow</a:t>
            </a:r>
          </a:p>
          <a:p>
            <a:pPr>
              <a:defRPr sz="2200"/>
            </a:pPr>
            <a:r>
              <a:t>#2 The Flow in the whole of scriptures</a:t>
            </a:r>
          </a:p>
          <a:p>
            <a:pPr>
              <a:defRPr sz="2200"/>
            </a:pPr>
            <a:r>
              <a:t>#3 Level #1 - New believers (the child)</a:t>
            </a:r>
          </a:p>
          <a:p>
            <a:pPr>
              <a:defRPr sz="2200"/>
            </a:pPr>
            <a:r>
              <a:t>#4 Level #2 - Maturing disciple (young men) &amp; mobilize coworkers</a:t>
            </a:r>
          </a:p>
          <a:p>
            <a:pPr>
              <a:defRPr sz="2200"/>
            </a:pPr>
            <a:r>
              <a:t>#5 Level #3 - Servant Leaders (within)</a:t>
            </a:r>
          </a:p>
          <a:p>
            <a:pPr>
              <a:defRPr sz="2200"/>
            </a:pPr>
            <a:r>
              <a:t>#6 Using the Flow with newcomers (house visitation)</a:t>
            </a:r>
          </a:p>
          <a:p>
            <a:pPr>
              <a:defRPr sz="2200"/>
            </a:pPr>
            <a:r>
              <a:t>#7 Full-time or tent maker (bivocational)</a:t>
            </a:r>
          </a:p>
          <a:p>
            <a:pPr>
              <a:defRPr sz="2200"/>
            </a:pPr>
            <a:r>
              <a:t>#8 Use as discipleship material</a:t>
            </a:r>
          </a:p>
          <a:p>
            <a:pPr>
              <a:defRPr sz="2200"/>
            </a:pPr>
          </a:p>
          <a:p>
            <a:pPr>
              <a:defRPr sz="2200"/>
            </a:pPr>
            <a:r>
              <a:t>#1 Theology of the Flow (Eph 4 and 1 John 2:12-14)</a:t>
            </a:r>
          </a:p>
          <a:p>
            <a:pPr>
              <a:defRPr sz="2200"/>
            </a:pPr>
            <a:r>
              <a:t>Popular Purpose: The excitement of seeing how God can help me and others grow in the church. </a:t>
            </a:r>
          </a:p>
          <a:p>
            <a:pPr>
              <a:defRPr sz="2200"/>
            </a:pPr>
            <a:r>
              <a:t>Teaching Purpose: Excite people as to what God wants to do in the church through training by showing them the theological basis and nature of The Flow.</a:t>
            </a:r>
          </a:p>
          <a:p>
            <a:pPr>
              <a:defRPr sz="2200"/>
            </a:pPr>
            <a:r>
              <a:t>The energy within: Excitement to see what God is doing and working with Him. How leaders work and what God expects of all His people. Seeing the mobilization of those in the church. God treasures the use of every bodies’ gifts.  He wants to reward them. </a:t>
            </a:r>
          </a:p>
          <a:p>
            <a:pPr>
              <a:defRPr sz="2200"/>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a:defRPr sz="2200"/>
            </a:pPr>
            <a:r>
              <a:t>Excitement, design, necessity and context (church Eph 4) of growth.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defTabSz="647700">
              <a:defRPr sz="1600">
                <a:latin typeface="+mn-lt"/>
                <a:ea typeface="+mn-ea"/>
                <a:cs typeface="+mn-cs"/>
                <a:sym typeface="Helvetica"/>
              </a:defRPr>
            </a:pPr>
            <a:r>
              <a:t>4 Points to be a  Good Discipler</a:t>
            </a:r>
          </a:p>
          <a:p>
            <a:pPr defTabSz="647700">
              <a:defRPr sz="1600">
                <a:latin typeface="+mn-lt"/>
                <a:ea typeface="+mn-ea"/>
                <a:cs typeface="+mn-cs"/>
                <a:sym typeface="Helvetica"/>
              </a:defRPr>
            </a:pPr>
            <a:r>
              <a:t>A.) The Training of the Disciple: 	</a:t>
            </a:r>
            <a:br/>
            <a:r>
              <a:t>	A disciple is a learner.</a:t>
            </a:r>
          </a:p>
          <a:p>
            <a:pPr defTabSz="647700">
              <a:defRPr sz="1600">
                <a:latin typeface="+mn-lt"/>
                <a:ea typeface="+mn-ea"/>
                <a:cs typeface="+mn-cs"/>
                <a:sym typeface="Helvetica"/>
              </a:defRPr>
            </a:pPr>
            <a:r>
              <a:t>B.) The Purpose of the Disciple: 	</a:t>
            </a:r>
            <a:br/>
            <a:r>
              <a:t>	A disciple serves others.</a:t>
            </a:r>
          </a:p>
          <a:p>
            <a:pPr defTabSz="647700">
              <a:defRPr sz="1600">
                <a:latin typeface="+mn-lt"/>
                <a:ea typeface="+mn-ea"/>
                <a:cs typeface="+mn-cs"/>
                <a:sym typeface="Helvetica"/>
              </a:defRPr>
            </a:pPr>
            <a:r>
              <a:t>C.) The Discipline of the Disciple: 	</a:t>
            </a:r>
            <a:br/>
            <a:r>
              <a:t>	A disciple regularly communes with God.</a:t>
            </a:r>
          </a:p>
          <a:p>
            <a:pPr defTabSz="647700">
              <a:defRPr sz="1600">
                <a:latin typeface="+mn-lt"/>
                <a:ea typeface="+mn-ea"/>
                <a:cs typeface="+mn-cs"/>
                <a:sym typeface="Helvetica"/>
              </a:defRPr>
            </a:pPr>
            <a:r>
              <a:t>D.) The Attention of the Disciple: 	</a:t>
            </a:r>
            <a:br/>
            <a:r>
              <a:t>	A disciple attentively listens and obeys God.</a:t>
            </a:r>
          </a:p>
          <a:p>
            <a:pPr defTabSz="647700">
              <a:defRPr sz="1600">
                <a:latin typeface="+mn-lt"/>
                <a:ea typeface="+mn-ea"/>
                <a:cs typeface="+mn-cs"/>
                <a:sym typeface="Helvetica"/>
              </a:defRPr>
            </a:pPr>
            <a:r>
              <a:t>E.) The Resolve of the Disciple: 	</a:t>
            </a:r>
          </a:p>
          <a:p>
            <a:pPr defTabSz="647700">
              <a:defRPr sz="1600">
                <a:latin typeface="+mn-lt"/>
                <a:ea typeface="+mn-ea"/>
                <a:cs typeface="+mn-cs"/>
                <a:sym typeface="Helvetica"/>
              </a:defRPr>
            </a:pPr>
            <a:r>
              <a:t>	A disciple withstands difficulties to please His Master.</a:t>
            </a:r>
          </a:p>
          <a:p>
            <a:pPr defTabSz="647700">
              <a:defRPr sz="1600">
                <a:latin typeface="+mn-lt"/>
                <a:ea typeface="+mn-ea"/>
                <a:cs typeface="+mn-cs"/>
                <a:sym typeface="Helvetica"/>
              </a:defRPr>
            </a:pPr>
          </a:p>
          <a:p>
            <a:pPr defTabSz="647700">
              <a:defRPr sz="1600">
                <a:latin typeface="+mn-lt"/>
                <a:ea typeface="+mn-ea"/>
                <a:cs typeface="+mn-cs"/>
                <a:sym typeface="Helvetica"/>
              </a:defRPr>
            </a:pPr>
            <a:r>
              <a:t>Each point is from one section of Isaiah 50:4.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defRPr sz="1200">
                <a:latin typeface="+mn-lt"/>
                <a:ea typeface="+mn-ea"/>
                <a:cs typeface="+mn-cs"/>
                <a:sym typeface="Helvetica"/>
              </a:defRPr>
            </a:pPr>
            <a:r>
              <a:t>Lived with our Limitations</a:t>
            </a:r>
          </a:p>
          <a:p>
            <a:pPr>
              <a:defRPr sz="1200">
                <a:latin typeface="+mn-lt"/>
                <a:ea typeface="+mn-ea"/>
                <a:cs typeface="+mn-cs"/>
                <a:sym typeface="Helvetica"/>
              </a:defRPr>
            </a:pPr>
            <a:r>
              <a:t>One last thing that is critical if we are to rightly learn from Jesus’ example. He put His powers aside when He came to earth (Philippians 2:5-7). </a:t>
            </a:r>
          </a:p>
          <a:p>
            <a:pPr>
              <a:defRPr sz="1200">
                <a:latin typeface="+mn-lt"/>
                <a:ea typeface="+mn-ea"/>
                <a:cs typeface="+mn-cs"/>
                <a:sym typeface="Helvetica"/>
              </a:defRPr>
            </a:pPr>
            <a:r>
              <a:t>1) He gave us His divine prerogatives.</a:t>
            </a:r>
          </a:p>
          <a:p>
            <a:pPr>
              <a:defRPr sz="1200">
                <a:latin typeface="+mn-lt"/>
                <a:ea typeface="+mn-ea"/>
                <a:cs typeface="+mn-cs"/>
                <a:sym typeface="Helvetica"/>
              </a:defRPr>
            </a:pPr>
            <a:r>
              <a:t>2) Jesus was made in likeness of men (if we summed up what that practically meant).</a:t>
            </a:r>
          </a:p>
          <a:p>
            <a:pPr>
              <a:defRPr sz="1200">
                <a:latin typeface="+mn-lt"/>
                <a:ea typeface="+mn-ea"/>
                <a:cs typeface="+mn-cs"/>
                <a:sym typeface="Helvetica"/>
              </a:defRPr>
            </a:pPr>
            <a:r>
              <a:t>3) And we are to have this same attitude.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b="1" sz="1800">
                <a:latin typeface="+mn-lt"/>
                <a:ea typeface="+mn-ea"/>
                <a:cs typeface="+mn-cs"/>
                <a:sym typeface="Helvetica"/>
              </a:defRPr>
            </a:pPr>
            <a:r>
              <a:t>E.) The Resolve of the Disciple (Isaiah 50:5-9)</a:t>
            </a:r>
          </a:p>
          <a:p>
            <a:pPr marL="457200" marR="571500">
              <a:spcBef>
                <a:spcPts val="800"/>
              </a:spcBef>
              <a:defRPr i="1" sz="1100">
                <a:solidFill>
                  <a:srgbClr val="010102"/>
                </a:solidFill>
                <a:latin typeface="Baskerville"/>
                <a:ea typeface="Baskerville"/>
                <a:cs typeface="Baskerville"/>
                <a:sym typeface="Baskerville"/>
              </a:defRPr>
            </a:pPr>
            <a:r>
              <a:rPr>
                <a:solidFill>
                  <a:srgbClr val="000000"/>
                </a:solidFill>
              </a:rPr>
              <a:t>“The Lord GOD has opened My ear; And I was not disobedient, Nor did I turn back. (6) I gave My back to those who strike Me, And My cheeks to those who pluck out the beard; I did not cover My face from humiliation and spitting. (7) For the Lord GOD helps Me, Therefore, I am not disgraced; Therefore, I have set My face like flint, And I know that I shall not be ashamed. (8) He who vindicates Me is near; Who will contend with Me? Let us stand up to each other; Who has a case against Me? Let him draw near to Me. (9) Behold, the Lord GOD helps Me; Who is he who condemns Me? Behold, they will all wear out like a garment; The moth will eat them.” Isaiah 50:5-9</a:t>
            </a:r>
            <a:r>
              <a:t>.</a:t>
            </a:r>
          </a:p>
          <a:p>
            <a:pPr algn="just">
              <a:spcBef>
                <a:spcPts val="1000"/>
              </a:spcBef>
              <a:defRPr sz="1100">
                <a:latin typeface="Baskerville"/>
                <a:ea typeface="Baskerville"/>
                <a:cs typeface="Baskerville"/>
                <a:sym typeface="Baskerville"/>
              </a:defRPr>
            </a:pPr>
            <a:r>
              <a:t>Although we could stop with verse 4, the Servant’s Song continues on until verse 9. We would prefer to ignore these verses. But the fact is that they need to be stated and accepted. Christians will face difficult times. It is good enough for the disciple to say that he will listen and obey the Lord. But having said that, sometimes one does not fully know what the cost of that statement might be. We will look at four keys to properly endure difficult times.</a:t>
            </a:r>
          </a:p>
          <a:p>
            <a:pPr>
              <a:spcBef>
                <a:spcPts val="2800"/>
              </a:spcBef>
              <a:defRPr b="1" sz="1800">
                <a:latin typeface="Baskerville"/>
                <a:ea typeface="Baskerville"/>
                <a:cs typeface="Baskerville"/>
                <a:sym typeface="Baskerville"/>
              </a:defRPr>
            </a:pPr>
            <a:r>
              <a:t>1. Our Heart Commitment (50:5)</a:t>
            </a:r>
          </a:p>
          <a:p>
            <a:pPr marL="457200" marR="571500">
              <a:spcBef>
                <a:spcPts val="800"/>
              </a:spcBef>
              <a:defRPr i="1" sz="1100">
                <a:solidFill>
                  <a:srgbClr val="010102"/>
                </a:solidFill>
                <a:latin typeface="Baskerville"/>
                <a:ea typeface="Baskerville"/>
                <a:cs typeface="Baskerville"/>
                <a:sym typeface="Baskerville"/>
              </a:defRPr>
            </a:pPr>
            <a:r>
              <a:rPr>
                <a:solidFill>
                  <a:srgbClr val="000000"/>
                </a:solidFill>
              </a:rPr>
              <a:t>“The Lord GOD has opened My ear; And I was not disobedient, Nor did I turn back.”</a:t>
            </a:r>
          </a:p>
          <a:p>
            <a:pPr algn="just">
              <a:spcBef>
                <a:spcPts val="1000"/>
              </a:spcBef>
              <a:defRPr sz="1100">
                <a:latin typeface="Baskerville"/>
                <a:ea typeface="Baskerville"/>
                <a:cs typeface="Baskerville"/>
                <a:sym typeface="Baskerville"/>
              </a:defRPr>
            </a:pPr>
            <a:r>
              <a:t>Isaiah 50:5 speaks about opening the ear while 50:4 speaks about awakening the ear. What is the difference? Awakening speaks about bringing out of sleep while opening shows the need for an operation. Ears don’t close like eyes. Something serious has to be done.  We might need to think of this opening of the ear as an operation. Yes, we know the ears are made to be open. They are inherently open. But I think we all know that by opening of the ear, it means that there is an operation of the heart. The word to awaken in verse 4 means to rouse or call to attention. But here it refers to taking something that is closed and opening it. Our ear and heart is not just sleeping but closed. We need to admit to the fact that none of us like suffering and pain. Something in our hearts needs to change to bring us to the point where we can face persecution.</a:t>
            </a:r>
          </a:p>
          <a:p>
            <a:pPr algn="just">
              <a:spcBef>
                <a:spcPts val="1000"/>
              </a:spcBef>
              <a:defRPr sz="1100">
                <a:latin typeface="Baskerville"/>
                <a:ea typeface="Baskerville"/>
                <a:cs typeface="Baskerville"/>
                <a:sym typeface="Baskerville"/>
              </a:defRPr>
            </a:pPr>
            <a:r>
              <a:t>He Himself, you see, had to first go through the stage of committing Himself to do whatever the Father wants. It is nice to hear that we should obey things that we like to hear about. For instance, we like to think of starting a church and being a pastor. We like the idea of helping others in their needs. We need to be able to say as Jesus did, “The Lord GOD has opened My ear; And I was not disobedient, Nor did I turn back” (Isaiah 50:5). </a:t>
            </a:r>
          </a:p>
          <a:p>
            <a:pPr algn="just">
              <a:spcBef>
                <a:spcPts val="1000"/>
              </a:spcBef>
              <a:defRPr sz="1100">
                <a:latin typeface="Baskerville"/>
                <a:ea typeface="Baskerville"/>
                <a:cs typeface="Baskerville"/>
                <a:sym typeface="Baskerville"/>
              </a:defRPr>
            </a:pPr>
            <a:r>
              <a:t>Let’s think of the Lord Jesus for a moment. Jesus could have had a wonderful ministry if He just avoided Jerusalem. He knew it was there in that city that He would face rejection. For that matter, He could have continued the proclamation of the kingdom of God in Galilee or even in Samaria or among the Gentiles. Surely, the people would flock to hear Him speak and see the miracles that He did. But we know that this would avoid a key part of the ministry that the Father had for the Son. Jesus came out and stated this very clearly.</a:t>
            </a:r>
          </a:p>
          <a:p>
            <a:pPr marL="457200" marR="571500">
              <a:spcBef>
                <a:spcPts val="800"/>
              </a:spcBef>
              <a:defRPr i="1" sz="1100">
                <a:solidFill>
                  <a:srgbClr val="010102"/>
                </a:solidFill>
                <a:latin typeface="Baskerville"/>
                <a:ea typeface="Baskerville"/>
                <a:cs typeface="Baskerville"/>
                <a:sym typeface="Baskerville"/>
              </a:defRPr>
            </a:pPr>
            <a:r>
              <a:t>“And he who does not take his cross and follow after Me is not worthy of Me.” Matthew 10:38.</a:t>
            </a:r>
          </a:p>
          <a:p>
            <a:pPr marL="457200" marR="571500">
              <a:spcBef>
                <a:spcPts val="800"/>
              </a:spcBef>
              <a:defRPr i="1" sz="1100">
                <a:solidFill>
                  <a:srgbClr val="010102"/>
                </a:solidFill>
                <a:latin typeface="Baskerville"/>
                <a:ea typeface="Baskerville"/>
                <a:cs typeface="Baskerville"/>
                <a:sym typeface="Baskerville"/>
              </a:defRPr>
            </a:pPr>
            <a:r>
              <a:t>“Then Jesus said to His disciples, “If anyone wishes to come after Me, let him deny himself, and take up his cross, and follow Me.” Matthew 16:24.</a:t>
            </a:r>
          </a:p>
          <a:p>
            <a:pPr marL="457200" marR="571500">
              <a:spcBef>
                <a:spcPts val="800"/>
              </a:spcBef>
              <a:defRPr i="1" sz="1100">
                <a:solidFill>
                  <a:srgbClr val="010102"/>
                </a:solidFill>
                <a:latin typeface="Baskerville"/>
                <a:ea typeface="Baskerville"/>
                <a:cs typeface="Baskerville"/>
                <a:sym typeface="Baskerville"/>
              </a:defRPr>
            </a:pPr>
            <a:r>
              <a:t>“And He was saying to them all, “If anyone wishes to come after Me, let him deny himself, and take up his cross daily, and follow Me.” Luke 9:23.</a:t>
            </a:r>
          </a:p>
          <a:p>
            <a:pPr algn="just">
              <a:spcBef>
                <a:spcPts val="1000"/>
              </a:spcBef>
              <a:defRPr sz="1100">
                <a:latin typeface="Baskerville"/>
                <a:ea typeface="Baskerville"/>
                <a:cs typeface="Baskerville"/>
                <a:sym typeface="Baskerville"/>
              </a:defRPr>
            </a:pPr>
            <a:r>
              <a:t>Perhaps we can say it this way. “God Yahweh broke the door of resistance that would hold back a full and complete dedication to doing whatever the Lord would want.” This is the evident meaning of this verse, for the disciple immediately went on and said, “And I was not disobedient, nor did I turn back.” </a:t>
            </a:r>
          </a:p>
          <a:p>
            <a:pPr algn="just">
              <a:spcBef>
                <a:spcPts val="1000"/>
              </a:spcBef>
              <a:defRPr sz="1100">
                <a:latin typeface="Baskerville"/>
                <a:ea typeface="Baskerville"/>
                <a:cs typeface="Baskerville"/>
                <a:sym typeface="Baskerville"/>
              </a:defRPr>
            </a:pPr>
            <a:r>
              <a:t>There is no doubt that each of us must make this step in our discipleship if our discipleship is worth anything. I realize that without persecution, it might be easy to hold to a superficial kind of discipleship. We say we are fully committed, but when it gets difficult, we turn back. If we are not fully committed, our service is half-hearted. </a:t>
            </a:r>
          </a:p>
          <a:p>
            <a:pPr marL="457200" marR="571500">
              <a:spcBef>
                <a:spcPts val="800"/>
              </a:spcBef>
              <a:defRPr i="1" sz="1100">
                <a:solidFill>
                  <a:srgbClr val="010102"/>
                </a:solidFill>
                <a:latin typeface="Baskerville"/>
                <a:ea typeface="Baskerville"/>
                <a:cs typeface="Baskerville"/>
                <a:sym typeface="Baskerville"/>
              </a:defRPr>
            </a:pPr>
            <a:r>
              <a:t>“He who is a hireling, and not a shepherd, who is not the owner of the sheep, beholds the wolf coming, and leaves the sheep, and flees, and the wolf snatches them, and scatters them” John 10:12.</a:t>
            </a:r>
          </a:p>
          <a:p>
            <a:pPr algn="just">
              <a:spcBef>
                <a:spcPts val="1000"/>
              </a:spcBef>
              <a:defRPr sz="1100">
                <a:latin typeface="Baskerville"/>
                <a:ea typeface="Baskerville"/>
                <a:cs typeface="Baskerville"/>
                <a:sym typeface="Baskerville"/>
              </a:defRPr>
            </a:pPr>
            <a:r>
              <a:t>I recently was traveling with some good Christian brothers to a distant city for training pastors. The conversation turned around to how careful they need to be in the city where we were going. There were many Hindu activists. The key brother said, “Yea, I didn’t want to tell you earlier.” He was afraid that I might not come. After all, this was the place that a missionary named Stanley from Australia was torched to death in his car with his two sons. Fortunately, I already knew of the sensitivity of the mission. But God had to open my heart and make me willing to go where I might face danger.</a:t>
            </a:r>
          </a:p>
          <a:p>
            <a:pPr algn="just">
              <a:spcBef>
                <a:spcPts val="1000"/>
              </a:spcBef>
              <a:defRPr sz="1100">
                <a:latin typeface="Baskerville"/>
                <a:ea typeface="Baskerville"/>
                <a:cs typeface="Baskerville"/>
                <a:sym typeface="Baskerville"/>
              </a:defRPr>
            </a:pPr>
            <a:r>
              <a:t>We need to realize that the Lord is training us while Satan is trying to detour us. Although for Christ, He could say that God had opened his ears. Perhaps, we will need to have several special training situations that make us to the point where we are usable. </a:t>
            </a:r>
          </a:p>
          <a:p>
            <a:pPr algn="just">
              <a:spcBef>
                <a:spcPts val="1000"/>
              </a:spcBef>
              <a:defRPr sz="1100">
                <a:latin typeface="Baskerville"/>
                <a:ea typeface="Baskerville"/>
                <a:cs typeface="Baskerville"/>
                <a:sym typeface="Baskerville"/>
              </a:defRPr>
            </a:pPr>
            <a:r>
              <a:t>I have recently read through the Old Testament historical books, starting with Judges up to 2 Chronicles. I can’t but be troubled by how many times there is a man who starts right but does not end right. King Jehoshaphat in 2 Chronicles 20 had won one of the most wonderful battles in the history of the earth. He sent his musicians ahead of the army. When they started to play, the enemy turned on themselves and destroyed themselves. But it is this same king who later on allied himself with Ahaziah king of Israel. The scriptures are clear when it says, “He acted wickedly in so doing” (2 Chronicles 20:35) and forced God to judge him. Jehoshaphat turned back at the end. We need to focus on being a disciple all our lives. Never get too comfortable. Never think all is going well. This is a battle, and the evil one wants to cause us to come up short.</a:t>
            </a:r>
          </a:p>
          <a:p>
            <a:pPr algn="ctr">
              <a:spcBef>
                <a:spcPts val="700"/>
              </a:spcBef>
              <a:defRPr b="1">
                <a:latin typeface="Baskerville"/>
                <a:ea typeface="Baskerville"/>
                <a:cs typeface="Baskerville"/>
                <a:sym typeface="Baskerville"/>
              </a:defRPr>
            </a:pPr>
            <a:r>
              <a:t>2. Our Choice to Serve (Isaiah 50:6)</a:t>
            </a:r>
          </a:p>
          <a:p>
            <a:pPr algn="just">
              <a:spcBef>
                <a:spcPts val="1000"/>
              </a:spcBef>
              <a:defRPr sz="1100">
                <a:latin typeface="Baskerville"/>
                <a:ea typeface="Baskerville"/>
                <a:cs typeface="Baskerville"/>
                <a:sym typeface="Baskerville"/>
              </a:defRPr>
            </a:pPr>
            <a:r>
              <a:t>Isaiah 50:6 tells us how the Servant, the faithful disciple, did three amazing things. Today, we might look as if He was being victimized. Perhaps, the others thought they were in control. But this is not what we see here at all. Notice the way it is written.</a:t>
            </a:r>
          </a:p>
          <a:p>
            <a:pPr marL="457200" marR="571500">
              <a:spcBef>
                <a:spcPts val="800"/>
              </a:spcBef>
              <a:defRPr i="1" sz="1100">
                <a:solidFill>
                  <a:srgbClr val="010102"/>
                </a:solidFill>
                <a:latin typeface="Baskerville"/>
                <a:ea typeface="Baskerville"/>
                <a:cs typeface="Baskerville"/>
                <a:sym typeface="Baskerville"/>
              </a:defRPr>
            </a:pPr>
            <a:r>
              <a:t>(1) “I gave My back to those who strike Me.”</a:t>
            </a:r>
          </a:p>
          <a:p>
            <a:pPr marL="457200" marR="571500">
              <a:spcBef>
                <a:spcPts val="800"/>
              </a:spcBef>
              <a:defRPr i="1" sz="1100">
                <a:solidFill>
                  <a:srgbClr val="010102"/>
                </a:solidFill>
                <a:latin typeface="Baskerville"/>
                <a:ea typeface="Baskerville"/>
                <a:cs typeface="Baskerville"/>
                <a:sym typeface="Baskerville"/>
              </a:defRPr>
            </a:pPr>
            <a:r>
              <a:t>(2) “I gave … My cheeks to those who pluck out the beard.”</a:t>
            </a:r>
          </a:p>
          <a:p>
            <a:pPr marL="457200" marR="571500">
              <a:spcBef>
                <a:spcPts val="800"/>
              </a:spcBef>
              <a:defRPr i="1" sz="1100">
                <a:solidFill>
                  <a:srgbClr val="010102"/>
                </a:solidFill>
                <a:latin typeface="Baskerville"/>
                <a:ea typeface="Baskerville"/>
                <a:cs typeface="Baskerville"/>
                <a:sym typeface="Baskerville"/>
              </a:defRPr>
            </a:pPr>
            <a:r>
              <a:t>(3) ”I did not cover My face from humiliation and spitting.” </a:t>
            </a:r>
          </a:p>
          <a:p>
            <a:pPr algn="just">
              <a:spcBef>
                <a:spcPts val="1000"/>
              </a:spcBef>
              <a:defRPr sz="1100">
                <a:latin typeface="Baskerville"/>
                <a:ea typeface="Baskerville"/>
                <a:cs typeface="Baskerville"/>
                <a:sym typeface="Baskerville"/>
              </a:defRPr>
            </a:pPr>
            <a:r>
              <a:t>What do we find here? The servant realizes that the Lord God is in control. Any difficult times that His servants go through are not accidental. They are, first of all, fully in God’s hand. They, therefore, become special requests for His servants to bear. It becomes for us, then, a choice to obey Him. Actually, the choice is made ahead of time. The Lord prepares our heart. We already spoke of that. But in time, we see that there are special requests. Let us look at these three requests God Yahweh had for Christ. </a:t>
            </a:r>
          </a:p>
          <a:p>
            <a:pPr algn="just">
              <a:spcBef>
                <a:spcPts val="1000"/>
              </a:spcBef>
              <a:defRPr sz="1100">
                <a:latin typeface="Baskerville"/>
                <a:ea typeface="Baskerville"/>
                <a:cs typeface="Baskerville"/>
                <a:sym typeface="Baskerville"/>
              </a:defRPr>
            </a:pPr>
            <a:r>
              <a:t>He gave His back to those who struck Him. We remember the floggings before His death. This was a serious beating that one is barely able to live with. He couldn’t even carry the wooden cross and needed someone else to carry it. But note, this was not Pilate’s decision. Nor was it the Jews decision. It was primarily Christ’s. He chose it because He chose to do His Father’s will.</a:t>
            </a:r>
          </a:p>
          <a:p>
            <a:pPr algn="just">
              <a:spcBef>
                <a:spcPts val="1000"/>
              </a:spcBef>
              <a:defRPr sz="1100">
                <a:latin typeface="Baskerville"/>
                <a:ea typeface="Baskerville"/>
                <a:cs typeface="Baskerville"/>
                <a:sym typeface="Baskerville"/>
              </a:defRPr>
            </a:pPr>
            <a:r>
              <a:t>He also gave his cheeks to those who plucked out his beard. This indeed is a most humbling and painful deed. But again, it wasn’t His tormentors’ initial act but Christ’s. We remember what Jesus said to Pilate. </a:t>
            </a:r>
          </a:p>
          <a:p>
            <a:pPr marL="457200" marR="571500">
              <a:spcBef>
                <a:spcPts val="800"/>
              </a:spcBef>
              <a:defRPr i="1" sz="1100">
                <a:solidFill>
                  <a:srgbClr val="010102"/>
                </a:solidFill>
                <a:latin typeface="Baskerville"/>
                <a:ea typeface="Baskerville"/>
                <a:cs typeface="Baskerville"/>
                <a:sym typeface="Baskerville"/>
              </a:defRPr>
            </a:pPr>
            <a:r>
              <a:t>“Pilate therefore said to Him, “You do not speak to me? Do You not know that I have authority to release You, and I have authority to crucify You?” Jesus answered, “You would have no authority over Me, unless it had been given you from above; for this reason he who delivered Me up to you has the greater sin.” (John 19:10-11).</a:t>
            </a:r>
          </a:p>
          <a:p>
            <a:pPr algn="just">
              <a:spcBef>
                <a:spcPts val="1000"/>
              </a:spcBef>
              <a:defRPr sz="1100">
                <a:latin typeface="Baskerville"/>
                <a:ea typeface="Baskerville"/>
                <a:cs typeface="Baskerville"/>
                <a:sym typeface="Baskerville"/>
              </a:defRPr>
            </a:pPr>
            <a:r>
              <a:t>Thirdly, we find Jesus did not cover His face from humiliation and spitting. He did this for us. This was the One without sin who became sin for us. How we deal with people’s humiliating deeds is also a decision we need to make. He was, after all, doing what His Master wanted. As long as His Father asked Him to do something, then it was a morally good thing to do. He was doing well. Even though from man’s perspective there was terrible shame to it all. He was doing it to please His Father in heaven, and therefore, holds that privilege with great honor and prestige. He did not cover His face with shame. </a:t>
            </a:r>
          </a:p>
          <a:p>
            <a:pPr>
              <a:defRPr b="1" i="1" sz="1200">
                <a:latin typeface="Baskerville"/>
                <a:ea typeface="Baskerville"/>
                <a:cs typeface="Baskerville"/>
                <a:sym typeface="Baskerville"/>
              </a:defRPr>
            </a:pPr>
            <a:r>
              <a:t>Application</a:t>
            </a:r>
          </a:p>
          <a:p>
            <a:pPr algn="just">
              <a:spcBef>
                <a:spcPts val="1000"/>
              </a:spcBef>
              <a:defRPr sz="1100">
                <a:latin typeface="Baskerville"/>
                <a:ea typeface="Baskerville"/>
                <a:cs typeface="Baskerville"/>
                <a:sym typeface="Baskerville"/>
              </a:defRPr>
            </a:pPr>
            <a:r>
              <a:t>Now we know that the evil one will often come and try to torment us with thoughts, “He doesn’t love you. See!” Or “You have wasted your life and effort.” Persecution and trials are times that the evil one often comes and tries to persuade us to have an unbiblical perspective. Satan wants us to doubt God’s overall good will. We merely need to trust Him and like Christ, we can be in the very presence of God even though it might be a place that man despises. You are not alone when you suffer. Brothers and sisters around the world suffer with you. But remember, you are in God’s glorious presence. There is no shame in obeying the Lord. If He appoints difficult times for you, then you will need to go through them. He has carefully prepared the works we are to do (Ephesians 2:10). Listen to what the Lord says to the church in Smyrna.</a:t>
            </a:r>
          </a:p>
          <a:p>
            <a:pPr marL="457200" marR="571500">
              <a:spcBef>
                <a:spcPts val="800"/>
              </a:spcBef>
              <a:defRPr i="1" sz="1100">
                <a:solidFill>
                  <a:srgbClr val="010102"/>
                </a:solidFill>
                <a:latin typeface="Baskerville"/>
                <a:ea typeface="Baskerville"/>
                <a:cs typeface="Baskerville"/>
                <a:sym typeface="Baskerville"/>
              </a:defRPr>
            </a:pPr>
            <a:r>
              <a:t>“And to the angel of the church in Smyrna write: The first and the last, who was dead, and has come to life, says this: ‘I know your tribulation and your poverty (but you are rich), and the blasphemy by those who say they are Jews and are not, but are a synagogue of Satan. ‘Do not fear what you are about to suffer. Behold, the devil is about to cast some of you into prison, that you may be tested, and you will have tribulation ten days. Be faithful until death, and I will give you the crown of life” (Revelation 2:8-10).</a:t>
            </a:r>
          </a:p>
          <a:p>
            <a:pPr algn="just">
              <a:spcBef>
                <a:spcPts val="1000"/>
              </a:spcBef>
              <a:defRPr sz="1100">
                <a:latin typeface="Baskerville"/>
                <a:ea typeface="Baskerville"/>
                <a:cs typeface="Baskerville"/>
                <a:sym typeface="Baskerville"/>
              </a:defRPr>
            </a:pPr>
            <a:r>
              <a:t>The Lord has different paths for us to walk. We are merely His servants. We will do as our Master asks us. But how can we endure such ridicule and pain? This is what He next speaks of.</a:t>
            </a:r>
          </a:p>
          <a:p>
            <a:pPr algn="ctr">
              <a:spcBef>
                <a:spcPts val="700"/>
              </a:spcBef>
              <a:defRPr b="1">
                <a:latin typeface="Baskerville"/>
                <a:ea typeface="Baskerville"/>
                <a:cs typeface="Baskerville"/>
                <a:sym typeface="Baskerville"/>
              </a:defRPr>
            </a:pPr>
            <a:r>
              <a:t>3. Our Trust in God (50:7)</a:t>
            </a:r>
          </a:p>
          <a:p>
            <a:pPr marL="457200" marR="571500">
              <a:spcBef>
                <a:spcPts val="800"/>
              </a:spcBef>
              <a:defRPr i="1" sz="1100">
                <a:solidFill>
                  <a:srgbClr val="010102"/>
                </a:solidFill>
                <a:latin typeface="Baskerville"/>
                <a:ea typeface="Baskerville"/>
                <a:cs typeface="Baskerville"/>
                <a:sym typeface="Baskerville"/>
              </a:defRPr>
            </a:pPr>
            <a:r>
              <a:t>For the Lord GOD helps Me, Therefore, I am not disgraced; Therefore, I have set My face like flint, </a:t>
            </a:r>
            <a:br/>
            <a:r>
              <a:t>And I know that I shall not be ashamed</a:t>
            </a:r>
          </a:p>
          <a:p>
            <a:pPr algn="just">
              <a:spcBef>
                <a:spcPts val="1000"/>
              </a:spcBef>
              <a:defRPr sz="1100">
                <a:latin typeface="Baskerville"/>
                <a:ea typeface="Baskerville"/>
                <a:cs typeface="Baskerville"/>
                <a:sym typeface="Baskerville"/>
              </a:defRPr>
            </a:pPr>
            <a:r>
              <a:t>The secret, of course, is not in denying the pain. No. Pain is pain. Some religions would have us believe that pain is all an illusion. But in fact, pain is very real. Seeing loved ones hurt because of our enemies trying to weaken our resolve is most difficult.  There are accounts of how they kill a father’s children and wife so that he will turn back from His faith in God. What tremendous pain! The secret of having this kind of endurance is found here in verse 7. Yahweh God helps us. </a:t>
            </a:r>
          </a:p>
          <a:p>
            <a:pPr algn="just">
              <a:spcBef>
                <a:spcPts val="1000"/>
              </a:spcBef>
              <a:defRPr sz="1100">
                <a:latin typeface="Baskerville"/>
                <a:ea typeface="Baskerville"/>
                <a:cs typeface="Baskerville"/>
                <a:sym typeface="Baskerville"/>
              </a:defRPr>
            </a:pPr>
            <a:r>
              <a:t>Well, then, how does God help Christ? Jesus said He could have had legions of angels to rescue Him. “Or do you think that I cannot appeal to My Father, and He will at once put at My disposal more than twelve legions of angels?” (Matthew 26:53). One legion was about 6,700 men. This would have been twelve times that, nearly 80,000 in number. It would be natural to assume that the availability of these angels would become the means God would help Him, but in fact they became part of the test for Him.  Jesus knew provision did not mean that it was God’s will. Jesus never asked them to keep Him from His Father’s will but to help Him do God’s will. This is what we need to remember. God’s grace is to help us to do His will.</a:t>
            </a:r>
          </a:p>
          <a:p>
            <a:pPr marL="457200" marR="571500">
              <a:spcBef>
                <a:spcPts val="800"/>
              </a:spcBef>
              <a:defRPr i="1" sz="1100">
                <a:solidFill>
                  <a:srgbClr val="010102"/>
                </a:solidFill>
                <a:latin typeface="Baskerville"/>
                <a:ea typeface="Baskerville"/>
                <a:cs typeface="Baskerville"/>
                <a:sym typeface="Baskerville"/>
              </a:defRPr>
            </a:pPr>
            <a:r>
              <a:t>“Let us therefore draw near with confidence to the throne of grace, that we may receive mercy and may find grace to help in time of need.” Hebrews 4:16.</a:t>
            </a:r>
          </a:p>
          <a:p>
            <a:pPr algn="just">
              <a:spcBef>
                <a:spcPts val="1000"/>
              </a:spcBef>
              <a:defRPr sz="1100">
                <a:latin typeface="Baskerville"/>
                <a:ea typeface="Baskerville"/>
                <a:cs typeface="Baskerville"/>
                <a:sym typeface="Baskerville"/>
              </a:defRPr>
            </a:pPr>
            <a:r>
              <a:t>There at the throne of grace, we may find all the mercy and grace to help in time of need. We need not worry whether His grace is sufficient. Paul said the same thing regarding His difficult trials.</a:t>
            </a:r>
          </a:p>
          <a:p>
            <a:pPr marL="457200" marR="571500">
              <a:spcBef>
                <a:spcPts val="800"/>
              </a:spcBef>
              <a:defRPr i="1" sz="1100">
                <a:solidFill>
                  <a:srgbClr val="010102"/>
                </a:solidFill>
                <a:latin typeface="Baskerville"/>
                <a:ea typeface="Baskerville"/>
                <a:cs typeface="Baskerville"/>
                <a:sym typeface="Baskerville"/>
              </a:defRPr>
            </a:pPr>
            <a:r>
              <a:t>“And He has said to me, “My grace is sufficient for you, for power is perfected in weakness.” Most gladly, therefore, I will rather boast about my weaknesses, that the power of Christ may dwell in me.” (2 Corinthians 12:9).</a:t>
            </a:r>
          </a:p>
          <a:p>
            <a:pPr>
              <a:defRPr b="1" i="1" sz="1200">
                <a:latin typeface="Baskerville"/>
                <a:ea typeface="Baskerville"/>
                <a:cs typeface="Baskerville"/>
                <a:sym typeface="Baskerville"/>
              </a:defRPr>
            </a:pPr>
            <a:r>
              <a:t>Application</a:t>
            </a:r>
          </a:p>
          <a:p>
            <a:pPr algn="just">
              <a:spcBef>
                <a:spcPts val="1000"/>
              </a:spcBef>
              <a:defRPr sz="1100">
                <a:latin typeface="Baskerville"/>
                <a:ea typeface="Baskerville"/>
                <a:cs typeface="Baskerville"/>
                <a:sym typeface="Baskerville"/>
              </a:defRPr>
            </a:pPr>
            <a:r>
              <a:t>Many of us face extra troubles because of certain weaknesses. We spend much time trying to escape those weaknesses or at least trying not to let other people know of our weaknesses. Perhaps one pastor doesn’t have the eloquence of another. He tries to copy him. He thinks that if he was a more stylish speaker, that more people would come.  But his chief concern is for his own prestige and welfare.  It looks like he wants more people saved, but he truly is interested in only in himself. We all have different portions of God’s grace. We can all by God’s grace conquer sin and live holy lives; this is a powerful testimony.</a:t>
            </a:r>
          </a:p>
          <a:p>
            <a:pPr algn="just">
              <a:spcBef>
                <a:spcPts val="1000"/>
              </a:spcBef>
              <a:defRPr sz="1100">
                <a:latin typeface="Baskerville"/>
                <a:ea typeface="Baskerville"/>
                <a:cs typeface="Baskerville"/>
                <a:sym typeface="Baskerville"/>
              </a:defRPr>
            </a:pPr>
            <a:r>
              <a:t>Paul had his weaknesses, but learned to boast in them because it meant that God would specially help him in those circumstances. If His Master had given that weakness to him, then he could be sure that the weakness were important to His service. Paul stopped struggling with the weakness and just accepted it. </a:t>
            </a:r>
          </a:p>
          <a:p>
            <a:pPr algn="just">
              <a:spcBef>
                <a:spcPts val="1000"/>
              </a:spcBef>
              <a:defRPr sz="1100">
                <a:latin typeface="Baskerville"/>
                <a:ea typeface="Baskerville"/>
                <a:cs typeface="Baskerville"/>
                <a:sym typeface="Baskerville"/>
              </a:defRPr>
            </a:pPr>
            <a:r>
              <a:t>The Lord has humbled me in the last six years.  At times I was not sure where I would fit into ministry. We did  not have a regular income. Let me talk about the later a bit. With a family of ten, some of them being older, we had a lot of expenses. I also chose to keep giving away material and helping others in ministry. The Lord has made us live on the borderline. We have no savings. If we run out of money, we just don’t spend. I might think that I could serve the Lord better if I had this or that, but He doesn’t think so. This so-called weakness is the way He has trained me. While others can talk about what they have saved for retirement, I have found that I need to boast in how He cares for us even when we have nothing. But God has used this very lifestyle to prepare me to minister to others who live by faith overseas. I can very much identify with their needs because I share similar difficult straits. I choose not to think about those who hardly work and have lots of money and delight in focusing serving my Lord with what He gives me. He has shown Himself so faithful. </a:t>
            </a:r>
          </a:p>
          <a:p>
            <a:pPr algn="just">
              <a:spcBef>
                <a:spcPts val="1000"/>
              </a:spcBef>
              <a:defRPr sz="1100">
                <a:latin typeface="Baskerville"/>
                <a:ea typeface="Baskerville"/>
                <a:cs typeface="Baskerville"/>
                <a:sym typeface="Baskerville"/>
              </a:defRPr>
            </a:pPr>
            <a:r>
              <a:t>When it says that the Lord will help, it means that God will give us all the grace that we need to do His will. And because of it, we will not be emotionally discouraged. We will not be disgraced. We have set our minds on serving the Lord in whatever circumstances that He brings our ways. We can be sure it is no accident. </a:t>
            </a:r>
          </a:p>
          <a:p>
            <a:pPr>
              <a:defRPr b="1" sz="1200">
                <a:latin typeface="Times New Roman"/>
                <a:ea typeface="Times New Roman"/>
                <a:cs typeface="Times New Roman"/>
                <a:sym typeface="Times New Roman"/>
              </a:defRPr>
            </a:pPr>
            <a:r>
              <a:rPr>
                <a:latin typeface="Baskerville"/>
                <a:ea typeface="Baskerville"/>
                <a:cs typeface="Baskerville"/>
                <a:sym typeface="Baskerville"/>
              </a:rPr>
              <a:t>Application</a:t>
            </a:r>
            <a:endParaRPr>
              <a:latin typeface="Baskerville"/>
              <a:ea typeface="Baskerville"/>
              <a:cs typeface="Baskerville"/>
              <a:sym typeface="Baskerville"/>
            </a:endParaRPr>
          </a:p>
          <a:p>
            <a:pPr algn="just">
              <a:spcBef>
                <a:spcPts val="1000"/>
              </a:spcBef>
              <a:defRPr sz="1100">
                <a:latin typeface="Baskerville"/>
                <a:ea typeface="Baskerville"/>
                <a:cs typeface="Baskerville"/>
                <a:sym typeface="Baskerville"/>
              </a:defRPr>
            </a:pPr>
            <a:r>
              <a:t>What are your present circumstances? What weaknesses do you have? Are you still wrestling with them? Are you still trying to get out of them? Slow down and begin, like Jesus, to see: </a:t>
            </a:r>
          </a:p>
          <a:p>
            <a:pPr algn="just">
              <a:spcBef>
                <a:spcPts val="100"/>
              </a:spcBef>
              <a:defRPr sz="1100">
                <a:latin typeface="Baskerville"/>
                <a:ea typeface="Baskerville"/>
                <a:cs typeface="Baskerville"/>
                <a:sym typeface="Baskerville"/>
              </a:defRPr>
            </a:pPr>
            <a:r>
              <a:t>(1) that God will give you all you need to accomplish what He asks of you, and </a:t>
            </a:r>
          </a:p>
          <a:p>
            <a:pPr algn="just">
              <a:spcBef>
                <a:spcPts val="100"/>
              </a:spcBef>
              <a:defRPr sz="1100">
                <a:latin typeface="Baskerville"/>
                <a:ea typeface="Baskerville"/>
                <a:cs typeface="Baskerville"/>
                <a:sym typeface="Baskerville"/>
              </a:defRPr>
            </a:pPr>
            <a:r>
              <a:t>(2) that the weakness is deliberately given to you for a certain time so that your Master in Heaven can better get His will done through your life. Praise God for your weakness. Thank Him for it. Accept it for as long as He wants. And</a:t>
            </a:r>
          </a:p>
          <a:p>
            <a:pPr algn="just">
              <a:spcBef>
                <a:spcPts val="1000"/>
              </a:spcBef>
              <a:defRPr sz="1100">
                <a:latin typeface="Baskerville"/>
                <a:ea typeface="Baskerville"/>
                <a:cs typeface="Baskerville"/>
                <a:sym typeface="Baskerville"/>
              </a:defRPr>
            </a:pPr>
            <a:r>
              <a:t> (3) remember the moment it is not needed, it will be gone. God is our help, and therefore we need not be ashamed.</a:t>
            </a:r>
          </a:p>
          <a:p>
            <a:pPr algn="ctr">
              <a:spcBef>
                <a:spcPts val="700"/>
              </a:spcBef>
              <a:defRPr b="1">
                <a:latin typeface="Baskerville"/>
                <a:ea typeface="Baskerville"/>
                <a:cs typeface="Baskerville"/>
                <a:sym typeface="Baskerville"/>
              </a:defRPr>
            </a:pPr>
            <a:r>
              <a:t>4. Our Victory over Bitterness (Isaiah 50:8-9)</a:t>
            </a:r>
          </a:p>
          <a:p>
            <a:pPr marL="457200" marR="571500">
              <a:spcBef>
                <a:spcPts val="800"/>
              </a:spcBef>
              <a:defRPr i="1" sz="1100">
                <a:solidFill>
                  <a:srgbClr val="010102"/>
                </a:solidFill>
                <a:latin typeface="Baskerville"/>
                <a:ea typeface="Baskerville"/>
                <a:cs typeface="Baskerville"/>
                <a:sym typeface="Baskerville"/>
              </a:defRPr>
            </a:pPr>
            <a:r>
              <a:t>“He who vindicates Me is near; Who will contend with Me? Let us stand up to each other; Who has a case against Me? Let him draw near to Me. Behold, the Lord GOD helps Me; Who is he who condemns Me? Behold, they will all wear out like a garment; The moth will eat them.” (Isaiah 50:8-9).</a:t>
            </a:r>
          </a:p>
          <a:p>
            <a:pPr algn="just">
              <a:spcBef>
                <a:spcPts val="1000"/>
              </a:spcBef>
              <a:defRPr sz="1100">
                <a:latin typeface="Baskerville"/>
                <a:ea typeface="Baskerville"/>
                <a:cs typeface="Baskerville"/>
                <a:sym typeface="Baskerville"/>
              </a:defRPr>
            </a:pPr>
            <a:r>
              <a:t>It is crucial that we understand one other matter if we are to endure difficult trials. Satan wants to make us bitter. Bitterness blocks God’s grace. If we do not forgive, the Lord says He will not forgive us. “For if you forgive men for their transgressions, your heavenly Father will also forgive you. But if you do not forgive men, then your Father will not forgive your transgressions” (Matthew 6:14, 15). We are, then, at that point running on our own power. His grace helps us weather these storms. Without Him and His grace, we certainly will fall. It is precisely in these last two verses that we find the Servant’s right attitude toward those that oppress Him. </a:t>
            </a:r>
          </a:p>
          <a:p>
            <a:pPr algn="just">
              <a:spcBef>
                <a:spcPts val="1000"/>
              </a:spcBef>
              <a:defRPr sz="1100">
                <a:latin typeface="Baskerville"/>
                <a:ea typeface="Baskerville"/>
                <a:cs typeface="Baskerville"/>
                <a:sym typeface="Baskerville"/>
              </a:defRPr>
            </a:pPr>
            <a:r>
              <a:t>God says, “Revenge is Mine, thus says the Lord.” He basically says that we are not to take revenge into our own hands. We are to forgive others. We are not to live with a spirit of pride, on how we are better than they, or how they deserve this or that. It is true that </a:t>
            </a:r>
            <a:r>
              <a:t>those who </a:t>
            </a:r>
            <a:r>
              <a:t>hurt us or mean to hurt us do deserve judgment. But we are to entrust the matter into the Lord’s hands. Our job is to forgive. Satan wants us to step out of order and act superior to others. Jesus, in these verses, helps us to keep our perspectives straight. </a:t>
            </a:r>
          </a:p>
          <a:p>
            <a:pPr algn="just">
              <a:spcBef>
                <a:spcPts val="1000"/>
              </a:spcBef>
              <a:defRPr sz="1100">
                <a:latin typeface="Baskerville"/>
                <a:ea typeface="Baskerville"/>
                <a:cs typeface="Baskerville"/>
                <a:sym typeface="Baskerville"/>
              </a:defRPr>
            </a:pPr>
            <a:r>
              <a:t>First of all, we find that He sees the wrongness of the situation. He was not blind to all the unjust things done to Him. Neither do we need to pretend that the others are innocent. In fact, they had done some very wrong things. Every time something wrong is done, it becomes another court case that one day will be settled. God is just and does not look lightly at the wrong things being done.  We might dismiss sin, but God never can or will. Each sin will have its day of judgment. It is okay to admit something was done wrong, even if it is against us. Do not think that evil will persist. It will not.</a:t>
            </a:r>
          </a:p>
          <a:p>
            <a:pPr algn="just">
              <a:spcBef>
                <a:spcPts val="1000"/>
              </a:spcBef>
              <a:defRPr sz="1100">
                <a:latin typeface="Baskerville"/>
                <a:ea typeface="Baskerville"/>
                <a:cs typeface="Baskerville"/>
                <a:sym typeface="Baskerville"/>
              </a:defRPr>
            </a:pPr>
            <a:r>
              <a:t>Secondly, we need to recognize that every wrong deed will be corrected. When we do this, we step back and admit that it is not us that will straighten things out. The temptation is for us to bring about revenge early by our own tactics. God is jealous for His justice. We cannot carry it out here on earth.  We need to wait for His timing. This means that we need to forgive our enemies. Now is the day of salvation. We need to concentrate on bringing God’s love and light to this generation rather than God’s judgment. </a:t>
            </a:r>
          </a:p>
          <a:p>
            <a:pPr algn="just">
              <a:spcBef>
                <a:spcPts val="1000"/>
              </a:spcBef>
              <a:defRPr sz="1100">
                <a:latin typeface="Baskerville"/>
                <a:ea typeface="Baskerville"/>
                <a:cs typeface="Baskerville"/>
                <a:sym typeface="Baskerville"/>
              </a:defRPr>
            </a:pPr>
            <a:r>
              <a:t>Thirdly, we should not think that the evil that comes upon us is His judgment. It could be, of course. We might have our sexual sins and find we have some form of STD. But when we are faithfully serving the Lord, like Christ, suffering, pain or tribulation does not mean we are doing something is wrong. Instead, it often means we are doing something right!</a:t>
            </a:r>
          </a:p>
          <a:p>
            <a:pPr algn="just">
              <a:spcBef>
                <a:spcPts val="1000"/>
              </a:spcBef>
              <a:defRPr sz="1100">
                <a:latin typeface="Baskerville"/>
                <a:ea typeface="Baskerville"/>
                <a:cs typeface="Baskerville"/>
                <a:sym typeface="Baskerville"/>
              </a:defRPr>
            </a:pPr>
            <a:r>
              <a:t>Fourthly and lastly, God’s judgment is soon to come. It helps us stand upright when evil seems so strong. We do not depend on our own strength for this. “He who vindicates me is near.” “Behold, the Lord God helps Me.” With this confidence, he can say, “Who is he who condemns Me? Behold, they will all wear out like a garment; The moth will eat them.” Evil will be done away with. Justice will completely be cared for. Our world right now does have much injustice. God has prolonged this age of injustice so that He might show His grace to many. If He brought judgment earlier, truly we all would have perished. Earth would have been destroyed many a year ago.</a:t>
            </a:r>
          </a:p>
          <a:p>
            <a:pPr>
              <a:defRPr b="1" sz="1200">
                <a:latin typeface="Times New Roman"/>
                <a:ea typeface="Times New Roman"/>
                <a:cs typeface="Times New Roman"/>
                <a:sym typeface="Times New Roman"/>
              </a:defRPr>
            </a:pPr>
            <a:r>
              <a:rPr>
                <a:latin typeface="Baskerville"/>
                <a:ea typeface="Baskerville"/>
                <a:cs typeface="Baskerville"/>
                <a:sym typeface="Baskerville"/>
              </a:rPr>
              <a:t>Application</a:t>
            </a:r>
            <a:endParaRPr>
              <a:latin typeface="Baskerville"/>
              <a:ea typeface="Baskerville"/>
              <a:cs typeface="Baskerville"/>
              <a:sym typeface="Baskerville"/>
            </a:endParaRPr>
          </a:p>
          <a:p>
            <a:pPr algn="just">
              <a:spcBef>
                <a:spcPts val="1000"/>
              </a:spcBef>
              <a:defRPr sz="1100">
                <a:latin typeface="Baskerville"/>
                <a:ea typeface="Baskerville"/>
                <a:cs typeface="Baskerville"/>
                <a:sym typeface="Baskerville"/>
              </a:defRPr>
            </a:pPr>
            <a:r>
              <a:t>Are you carrying out revenge now? How do people carry out revenge? Either by plans to do harm, or by real deeds to harm another. Some people talk behind another’s back. Another lies about a person. Another might steal something from another (and of course justify himself). </a:t>
            </a:r>
          </a:p>
          <a:p>
            <a:pPr algn="just">
              <a:spcBef>
                <a:spcPts val="1000"/>
              </a:spcBef>
              <a:defRPr sz="1100">
                <a:latin typeface="Baskerville"/>
                <a:ea typeface="Baskerville"/>
                <a:cs typeface="Baskerville"/>
                <a:sym typeface="Baskerville"/>
              </a:defRPr>
            </a:pPr>
            <a:r>
              <a:t>Most often, people just carry in them an unforgiving spirit. This unforgiving spirit does not live out God’s love and grace and therefore as far as we are concerned is sin. Paul says it in a very special way, quoting from the Old Testament.</a:t>
            </a:r>
          </a:p>
          <a:p>
            <a:pPr marL="274320" marR="171450" algn="just">
              <a:spcBef>
                <a:spcPts val="1400"/>
              </a:spcBef>
              <a:tabLst>
                <a:tab pos="5651500" algn="l"/>
              </a:tabLst>
              <a:defRPr i="1" sz="1100">
                <a:latin typeface="+mn-lt"/>
                <a:ea typeface="+mn-ea"/>
                <a:cs typeface="+mn-cs"/>
                <a:sym typeface="Helvetica"/>
              </a:defRPr>
            </a:pPr>
            <a:r>
              <a:rPr sz="1200">
                <a:latin typeface="Baskerville"/>
                <a:ea typeface="Baskerville"/>
                <a:cs typeface="Baskerville"/>
                <a:sym typeface="Baskerville"/>
              </a:rPr>
              <a:t>“Never take your own revenge, beloved, but leave room for the wrath of God, for it is written, “VENGEANCE IS MINE, I WILL REPAY,” says the Lord. “BUT IF YOUR ENEMY IS HUNGRY, FEED HIM, AND IF HE IS THIRSTY, GIVE HIM A DRINK; FOR IN SO DOING YOU WILL HEAP BURNING COALS UPON HIS HEAD.” Do not be overcome by evil, but overcome evil with good.” (Romans 12:19-21).</a:t>
            </a:r>
            <a:endParaRPr sz="1200">
              <a:latin typeface="Baskerville"/>
              <a:ea typeface="Baskerville"/>
              <a:cs typeface="Baskerville"/>
              <a:sym typeface="Baskerville"/>
            </a:endParaRPr>
          </a:p>
          <a:p>
            <a:pPr algn="just">
              <a:spcBef>
                <a:spcPts val="1000"/>
              </a:spcBef>
              <a:defRPr sz="1100">
                <a:latin typeface="Baskerville"/>
                <a:ea typeface="Baskerville"/>
                <a:cs typeface="Baskerville"/>
                <a:sym typeface="Baskerville"/>
              </a:defRPr>
            </a:pPr>
            <a:r>
              <a:t>The only way we can pay back people is to love them. The man of God is not touched by the temptation to pay back others with evil. He is too consumed with carrying out the ways of the kingdom. Satan wants us to be offended with others so that we will withhold grace. This is his evil way. But we, deliberately walk in faith, trusting God will at the right time and right way judge those who do wrong. This allows us to keep doing good.</a:t>
            </a:r>
          </a:p>
          <a:p>
            <a:pPr algn="just">
              <a:spcBef>
                <a:spcPts val="1000"/>
              </a:spcBef>
              <a:defRPr sz="1100">
                <a:latin typeface="Baskerville"/>
                <a:ea typeface="Baskerville"/>
                <a:cs typeface="Baskerville"/>
                <a:sym typeface="Baskerville"/>
              </a:defRPr>
            </a:pPr>
            <a:r>
              <a:t>What if someone is talking behind your back? You are to forgive him and somehow think of a way to bring extra grace into their lives. Yes, he might laugh at you. Who cares? Remember, we are here to please our Master in heaven. We are, as Paul stated again and again, God’s slave. We are His servant.</a:t>
            </a:r>
          </a:p>
          <a:p>
            <a:pPr algn="just">
              <a:spcBef>
                <a:spcPts val="1000"/>
              </a:spcBef>
              <a:defRPr sz="1100">
                <a:latin typeface="Baskerville"/>
                <a:ea typeface="Baskerville"/>
                <a:cs typeface="Baskerville"/>
                <a:sym typeface="Baskerville"/>
              </a:defRPr>
            </a:pPr>
            <a:r>
              <a:t>What if someone has stolen some of your sheep (i.e. Church members) by saying something bad about you and something good about himself? Entrust the situation into the Lord’s hands. And if they are settled into his church, just talk to the Chief Shepherd. Allow Him to deal with it. But you should follow this up by somehow become a blessing to that church and brother. </a:t>
            </a:r>
          </a:p>
          <a:p>
            <a:pPr algn="just">
              <a:spcBef>
                <a:spcPts val="1000"/>
              </a:spcBef>
              <a:defRPr sz="1100">
                <a:latin typeface="Baskerville"/>
                <a:ea typeface="Baskerville"/>
                <a:cs typeface="Baskerville"/>
                <a:sym typeface="Baskerville"/>
              </a:defRPr>
            </a:pPr>
            <a:r>
              <a:t>What if we have ‘stolen’ these sheep? We are to humble ourselves before God and return them. What if they are the ones that tithe, and it will affect how much you get? All the more, you dare not take their money. This is stolen money. </a:t>
            </a:r>
          </a:p>
          <a:p>
            <a:pPr>
              <a:defRPr b="1" sz="1200">
                <a:latin typeface="Times New Roman"/>
                <a:ea typeface="Times New Roman"/>
                <a:cs typeface="Times New Roman"/>
                <a:sym typeface="Times New Roman"/>
              </a:defRPr>
            </a:pPr>
            <a:r>
              <a:rPr>
                <a:latin typeface="Baskerville"/>
                <a:ea typeface="Baskerville"/>
                <a:cs typeface="Baskerville"/>
                <a:sym typeface="Baskerville"/>
              </a:rPr>
              <a:t>Summary</a:t>
            </a:r>
            <a:endParaRPr>
              <a:latin typeface="Baskerville"/>
              <a:ea typeface="Baskerville"/>
              <a:cs typeface="Baskerville"/>
              <a:sym typeface="Baskerville"/>
            </a:endParaRPr>
          </a:p>
          <a:p>
            <a:pPr algn="just">
              <a:spcBef>
                <a:spcPts val="1000"/>
              </a:spcBef>
              <a:defRPr sz="1100">
                <a:latin typeface="Baskerville"/>
                <a:ea typeface="Baskerville"/>
                <a:cs typeface="Baskerville"/>
                <a:sym typeface="Baskerville"/>
              </a:defRPr>
            </a:pPr>
            <a:r>
              <a:t>Let us be disciples that never stop growing in communion with God. The evil one wants to break our fellowship so that bitterness arises. Forgiveness is like an oil that makes hard working parts work smoothly. </a:t>
            </a:r>
          </a:p>
          <a:p>
            <a:pPr algn="just">
              <a:spcBef>
                <a:spcPts val="1000"/>
              </a:spcBef>
              <a:defRPr sz="1100">
                <a:latin typeface="Baskerville"/>
                <a:ea typeface="Baskerville"/>
                <a:cs typeface="Baskerville"/>
                <a:sym typeface="Baskerville"/>
              </a:defRPr>
            </a:pPr>
            <a:r>
              <a:t>God preoccupies the life of the great servant of God. The best disciple is shaped by His master’s purpose and will. We see this here with Jesus. The Lord Yahweh became Christ’s life. Just like the hub of a wheel, every part of the wheel is constantly revolving around the center hub point. Nothing happens in its existence without reference to the axle upon which it is fixed. It might get jostled about, and it might be at every different angle. It might be clean or dirty, but it is fixed around the center point. So it was with Christ Jesus. He lived to do His Father’s will. And so it must be for us as Christ’s disciples. In Christ our lives hover about the Lord our Maker and Savior. We have no other purpose other than to live for Him and His will.</a:t>
            </a:r>
          </a:p>
          <a:p>
            <a:pPr algn="just">
              <a:spcBef>
                <a:spcPts val="1000"/>
              </a:spcBef>
              <a:defRPr sz="1100">
                <a:latin typeface="Baskerville"/>
                <a:ea typeface="Baskerville"/>
                <a:cs typeface="Baskerville"/>
                <a:sym typeface="Baskerville"/>
              </a:defRPr>
            </a:pPr>
            <a:r>
              <a:t>Certainly, we have no higher calling. We have no more grand opportunity than to be like Jesus our Master.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lvl1pPr>
              <a:defRPr sz="1200">
                <a:latin typeface="+mn-lt"/>
                <a:ea typeface="+mn-ea"/>
                <a:cs typeface="+mn-cs"/>
                <a:sym typeface="Helvetica"/>
              </a:defRPr>
            </a:lvl1pPr>
          </a:lstStyle>
          <a:p>
            <a:pPr/>
            <a:r>
              <a:t>“The Lord GOD has opened My ear; And I was not disobedient, Nor did I turn back. (6) I gave My back to those who strike Me, And My cheeks to those who pluck out the beard; I did not cover My face from humiliation and spitting. (7) For the Lord GOD helps Me, Therefore, I am not disgraced; Therefore, I have set My face like flint, And I know that I shall not be ashamed. (8) He who vindicates Me is near; Who will contend with Me? Let us stand up to each other; Who has a case against Me? Let him draw near to Me. (9) Behold, the Lord GOD helps Me; Who is he who condemns Me? Behold, they will all wear out like a garment; The moth will eat them.”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Awakening (4) differs from opening the </a:t>
            </a:r>
            <a:br/>
            <a:r>
              <a:t>ear (5)</a:t>
            </a:r>
          </a:p>
          <a:p>
            <a:pPr/>
            <a:r>
              <a:t>Our ___________ need changing </a:t>
            </a:r>
          </a:p>
          <a:p>
            <a:pPr/>
            <a:r>
              <a:t>God Yahweh broke the door of resistance</a:t>
            </a:r>
          </a:p>
          <a:p>
            <a:pPr/>
            <a:r>
              <a:t>This is a battle, and the evil one wants to cause us to come up short. (Jehoshaphat: “Because you have allied yourself with Ahaziah, the Lord has destroyed your works” (2 Chr 20:35-37).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defTabSz="647700">
              <a:defRPr sz="1600">
                <a:latin typeface="+mn-lt"/>
                <a:ea typeface="+mn-ea"/>
                <a:cs typeface="+mn-cs"/>
                <a:sym typeface="Helvetica"/>
              </a:defRPr>
            </a:pPr>
            <a:r>
              <a:t> Paul’s weaknesses (2 Cor 12:9) </a:t>
            </a:r>
          </a:p>
          <a:p>
            <a:pPr defTabSz="647700">
              <a:defRPr sz="1600">
                <a:latin typeface="+mn-lt"/>
                <a:ea typeface="+mn-ea"/>
                <a:cs typeface="+mn-cs"/>
                <a:sym typeface="Helvetica"/>
              </a:defRPr>
            </a:pPr>
            <a:r>
              <a:t>8* Concerning this I entreated the Lord three times that it might depart from me.</a:t>
            </a:r>
          </a:p>
          <a:p>
            <a:pPr defTabSz="647700">
              <a:defRPr sz="1600">
                <a:latin typeface="+mn-lt"/>
                <a:ea typeface="+mn-ea"/>
                <a:cs typeface="+mn-cs"/>
                <a:sym typeface="Helvetica"/>
              </a:defRPr>
            </a:pPr>
            <a:r>
              <a:t> 9* And He has said to me, “My grace is sufficient for you, for power is perfected in weakness.” Most gladly, therefore, I will rather boast about my weaknesses, that the power of Christ may dwell in 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defTabSz="647700">
              <a:defRPr sz="1600">
                <a:latin typeface="+mn-lt"/>
                <a:ea typeface="+mn-ea"/>
                <a:cs typeface="+mn-cs"/>
                <a:sym typeface="Helvetica"/>
              </a:defRPr>
            </a:pPr>
            <a:r>
              <a:t> Not seeking revenge (Ro 12:19) </a:t>
            </a:r>
          </a:p>
          <a:p>
            <a:pPr defTabSz="647700">
              <a:defRPr sz="1600">
                <a:latin typeface="+mn-lt"/>
                <a:ea typeface="+mn-ea"/>
                <a:cs typeface="+mn-cs"/>
                <a:sym typeface="Helvetica"/>
              </a:defRPr>
            </a:pPr>
            <a:r>
              <a:t>19* Never take your own revenge, beloved, but leave room for the wrath of God, for it is written, “VENGEANCE IS MINE, I WILL REPAY,” says the Lord.</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anner">
    <p:spTree>
      <p:nvGrpSpPr>
        <p:cNvPr id="1" name=""/>
        <p:cNvGrpSpPr/>
        <p:nvPr/>
      </p:nvGrpSpPr>
      <p:grpSpPr>
        <a:xfrm>
          <a:off x="0" y="0"/>
          <a:ext cx="0" cy="0"/>
          <a:chOff x="0" y="0"/>
          <a:chExt cx="0" cy="0"/>
        </a:xfrm>
      </p:grpSpPr>
      <p:sp>
        <p:nvSpPr>
          <p:cNvPr id="15" name="Shape 15"/>
          <p:cNvSpPr/>
          <p:nvPr>
            <p:ph type="title"/>
          </p:nvPr>
        </p:nvSpPr>
        <p:spPr>
          <a:prstGeom prst="rect">
            <a:avLst/>
          </a:prstGeom>
        </p:spPr>
        <p:txBody>
          <a:bodyPr/>
          <a:lstStyle/>
          <a:p>
            <a:pPr/>
            <a:r>
              <a:t>Title Text</a:t>
            </a:r>
          </a:p>
        </p:txBody>
      </p:sp>
      <p:sp>
        <p:nvSpPr>
          <p:cNvPr id="16" name="Shape 1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 name="Shape 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p:spTree>
      <p:nvGrpSpPr>
        <p:cNvPr id="1" name=""/>
        <p:cNvGrpSpPr/>
        <p:nvPr/>
      </p:nvGrpSpPr>
      <p:grpSpPr>
        <a:xfrm>
          <a:off x="0" y="0"/>
          <a:ext cx="0" cy="0"/>
          <a:chOff x="0" y="0"/>
          <a:chExt cx="0" cy="0"/>
        </a:xfrm>
      </p:grpSpPr>
      <p:pic>
        <p:nvPicPr>
          <p:cNvPr id="24"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25" name="Shape 25"/>
          <p:cNvSpPr/>
          <p:nvPr>
            <p:ph type="title"/>
          </p:nvPr>
        </p:nvSpPr>
        <p:spPr>
          <a:xfrm>
            <a:off x="1270000" y="254000"/>
            <a:ext cx="9842500" cy="1231900"/>
          </a:xfrm>
          <a:prstGeom prst="rect">
            <a:avLst/>
          </a:prstGeom>
        </p:spPr>
        <p:txBody>
          <a:bodyPr anchor="ctr"/>
          <a:lstStyle>
            <a:lvl1pPr algn="ctr">
              <a:defRPr b="0" sz="7200">
                <a:latin typeface="+mj-lt"/>
                <a:ea typeface="+mj-ea"/>
                <a:cs typeface="+mj-cs"/>
                <a:sym typeface="Gill Sans"/>
              </a:defRPr>
            </a:lvl1pPr>
          </a:lstStyle>
          <a:p>
            <a:pPr/>
            <a:r>
              <a:t>Title Text</a:t>
            </a:r>
          </a:p>
        </p:txBody>
      </p:sp>
      <p:sp>
        <p:nvSpPr>
          <p:cNvPr id="26" name="Shape 26"/>
          <p:cNvSpPr/>
          <p:nvPr>
            <p:ph type="sldNum" sz="quarter" idx="2"/>
          </p:nvPr>
        </p:nvSpPr>
        <p:spPr>
          <a:xfrm>
            <a:off x="6324600" y="9258300"/>
            <a:ext cx="342900" cy="3683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Banner">
    <p:spTree>
      <p:nvGrpSpPr>
        <p:cNvPr id="1" name=""/>
        <p:cNvGrpSpPr/>
        <p:nvPr/>
      </p:nvGrpSpPr>
      <p:grpSpPr>
        <a:xfrm>
          <a:off x="0" y="0"/>
          <a:ext cx="0" cy="0"/>
          <a:chOff x="0" y="0"/>
          <a:chExt cx="0" cy="0"/>
        </a:xfrm>
      </p:grpSpPr>
      <p:pic>
        <p:nvPicPr>
          <p:cNvPr id="33"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4" name="Shape 34"/>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n-lt"/>
                <a:ea typeface="+mn-ea"/>
                <a:cs typeface="+mn-cs"/>
                <a:sym typeface="Helvetica"/>
              </a:defRPr>
            </a:pPr>
          </a:p>
        </p:txBody>
      </p:sp>
      <p:pic>
        <p:nvPicPr>
          <p:cNvPr id="35"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6" name="Shape 36"/>
          <p:cNvSpPr/>
          <p:nvPr/>
        </p:nvSpPr>
        <p:spPr>
          <a:xfrm>
            <a:off x="3548232" y="215900"/>
            <a:ext cx="9220201" cy="660400"/>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3700">
                <a:solidFill>
                  <a:srgbClr val="FFFFFF"/>
                </a:solidFill>
                <a:effectLst>
                  <a:outerShdw sx="100000" sy="100000" kx="0" ky="0" algn="b" rotWithShape="0" blurRad="12700" dist="12700" dir="5400000">
                    <a:srgbClr val="060606"/>
                  </a:outerShdw>
                </a:effectLst>
                <a:latin typeface="+mn-lt"/>
                <a:ea typeface="+mn-ea"/>
                <a:cs typeface="+mn-cs"/>
                <a:sym typeface="Helvetica"/>
              </a:defRPr>
            </a:lvl1pPr>
          </a:lstStyle>
          <a:p>
            <a:pPr/>
            <a:r>
              <a:t>The Heart of Discipleship Isaiah 50:4</a:t>
            </a:r>
          </a:p>
        </p:txBody>
      </p:sp>
      <p:sp>
        <p:nvSpPr>
          <p:cNvPr id="37" name="Shape 37"/>
          <p:cNvSpPr/>
          <p:nvPr>
            <p:ph type="title"/>
          </p:nvPr>
        </p:nvSpPr>
        <p:spPr>
          <a:prstGeom prst="rect">
            <a:avLst/>
          </a:prstGeom>
        </p:spPr>
        <p:txBody>
          <a:bodyPr/>
          <a:lstStyle/>
          <a:p>
            <a:pPr/>
            <a:r>
              <a:t>Title Text</a:t>
            </a:r>
          </a:p>
        </p:txBody>
      </p:sp>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46"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47" name="Shape 47"/>
          <p:cNvSpPr/>
          <p:nvPr>
            <p:ph type="title"/>
          </p:nvPr>
        </p:nvSpPr>
        <p:spPr>
          <a:xfrm>
            <a:off x="1257300" y="254000"/>
            <a:ext cx="9842500" cy="1231900"/>
          </a:xfrm>
          <a:prstGeom prst="rect">
            <a:avLst/>
          </a:prstGeom>
        </p:spPr>
        <p:txBody>
          <a:bodyPr anchor="ctr"/>
          <a:lstStyle>
            <a:lvl1pPr algn="ctr">
              <a:defRPr b="0" sz="7000">
                <a:latin typeface="+mj-lt"/>
                <a:ea typeface="+mj-ea"/>
                <a:cs typeface="+mj-cs"/>
                <a:sym typeface="Gill Sans"/>
              </a:defRPr>
            </a:lvl1pPr>
          </a:lstStyle>
          <a:p>
            <a:pPr/>
            <a:r>
              <a:t>Title Text</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1">
    <p:spTree>
      <p:nvGrpSpPr>
        <p:cNvPr id="1" name=""/>
        <p:cNvGrpSpPr/>
        <p:nvPr/>
      </p:nvGrpSpPr>
      <p:grpSpPr>
        <a:xfrm>
          <a:off x="0" y="0"/>
          <a:ext cx="0" cy="0"/>
          <a:chOff x="0" y="0"/>
          <a:chExt cx="0" cy="0"/>
        </a:xfrm>
      </p:grpSpPr>
      <p:sp>
        <p:nvSpPr>
          <p:cNvPr id="55" name="Shape 55"/>
          <p:cNvSpPr/>
          <p:nvPr>
            <p:ph type="sldNum" sz="quarter" idx="2"/>
          </p:nvPr>
        </p:nvSpPr>
        <p:spPr>
          <a:xfrm>
            <a:off x="6324600" y="9258300"/>
            <a:ext cx="342900" cy="3683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 name="Shape 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n-lt"/>
                <a:ea typeface="+mn-ea"/>
                <a:cs typeface="+mn-cs"/>
                <a:sym typeface="Helvetica"/>
              </a:defRPr>
            </a:pPr>
          </a:p>
        </p:txBody>
      </p:sp>
      <p:pic>
        <p:nvPicPr>
          <p:cNvPr id="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5" name="Shape 5"/>
          <p:cNvSpPr/>
          <p:nvPr/>
        </p:nvSpPr>
        <p:spPr>
          <a:xfrm>
            <a:off x="3660987" y="151890"/>
            <a:ext cx="9220201" cy="660401"/>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3700">
                <a:solidFill>
                  <a:srgbClr val="FFFFFF"/>
                </a:solidFill>
                <a:effectLst>
                  <a:outerShdw sx="100000" sy="100000" kx="0" ky="0" algn="b" rotWithShape="0" blurRad="12700" dist="12700" dir="5400000">
                    <a:srgbClr val="060606"/>
                  </a:outerShdw>
                </a:effectLst>
                <a:latin typeface="+mn-lt"/>
                <a:ea typeface="+mn-ea"/>
                <a:cs typeface="+mn-cs"/>
                <a:sym typeface="Helvetica"/>
              </a:defRPr>
            </a:lvl1pPr>
          </a:lstStyle>
          <a:p>
            <a:pPr/>
            <a:r>
              <a:t>The Heart of Discipleship   Isaiah 50:5-9</a:t>
            </a:r>
          </a:p>
        </p:txBody>
      </p:sp>
      <p:sp>
        <p:nvSpPr>
          <p:cNvPr id="6" name="Shape 6"/>
          <p:cNvSpPr/>
          <p:nvPr>
            <p:ph type="title"/>
          </p:nvPr>
        </p:nvSpPr>
        <p:spPr>
          <a:xfrm>
            <a:off x="0" y="1104900"/>
            <a:ext cx="119126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Title Text</a:t>
            </a:r>
          </a:p>
        </p:txBody>
      </p:sp>
      <p:sp>
        <p:nvSpPr>
          <p:cNvPr id="7" name="Shape 7"/>
          <p:cNvSpPr/>
          <p:nvPr>
            <p:ph type="body" idx="1"/>
          </p:nvPr>
        </p:nvSpPr>
        <p:spPr>
          <a:xfrm>
            <a:off x="381000" y="2641600"/>
            <a:ext cx="10452100" cy="570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8" name="Shape 8"/>
          <p:cNvSpPr/>
          <p:nvPr>
            <p:ph type="sldNum" sz="quarter" idx="2"/>
          </p:nvPr>
        </p:nvSpPr>
        <p:spPr>
          <a:xfrm>
            <a:off x="6330950" y="9283700"/>
            <a:ext cx="317500" cy="342900"/>
          </a:xfrm>
          <a:prstGeom prst="rect">
            <a:avLst/>
          </a:prstGeom>
          <a:ln w="12700">
            <a:miter lim="400000"/>
          </a:ln>
        </p:spPr>
        <p:txBody>
          <a:bodyPr wrap="none" lIns="50800" tIns="50800" rIns="50800" bIns="50800">
            <a:spAutoFit/>
          </a:bodyPr>
          <a:lstStyle>
            <a:lvl1pPr>
              <a:defRPr sz="1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1pPr>
      <a:lvl2pPr marL="0" marR="0" indent="2286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2pPr>
      <a:lvl3pPr marL="0" marR="0" indent="4572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3pPr>
      <a:lvl4pPr marL="0" marR="0" indent="6858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4pPr>
      <a:lvl5pPr marL="0" marR="0" indent="9144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5pPr>
      <a:lvl6pPr marL="0" marR="0" indent="11430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6pPr>
      <a:lvl7pPr marL="0" marR="0" indent="13716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7pPr>
      <a:lvl8pPr marL="0" marR="0" indent="16002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8pPr>
      <a:lvl9pPr marL="0" marR="0" indent="18288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n-lt"/>
          <a:ea typeface="+mn-ea"/>
          <a:cs typeface="+mn-cs"/>
          <a:sym typeface="Helvetica"/>
        </a:defRPr>
      </a:lvl9pPr>
    </p:titleStyle>
    <p:bodyStyle>
      <a:lvl1pPr marL="8890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1pPr>
      <a:lvl2pPr marL="13335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2pPr>
      <a:lvl3pPr marL="17780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3pPr>
      <a:lvl4pPr marL="22225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4pPr>
      <a:lvl5pPr marL="26670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5pPr>
      <a:lvl6pPr marL="30226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6pPr>
      <a:lvl7pPr marL="33782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7pPr>
      <a:lvl8pPr marL="37338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8pPr>
      <a:lvl9pPr marL="40894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n-lt"/>
          <a:ea typeface="+mn-ea"/>
          <a:cs typeface="+mn-cs"/>
          <a:sym typeface="Helvetic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65" name="Shape 65"/>
          <p:cNvSpPr/>
          <p:nvPr/>
        </p:nvSpPr>
        <p:spPr>
          <a:xfrm>
            <a:off x="-76200" y="8093053"/>
            <a:ext cx="13143333"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66" name="Shape 66"/>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200">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67" name="Shape 67"/>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n-lt"/>
                <a:ea typeface="+mn-ea"/>
                <a:cs typeface="+mn-cs"/>
                <a:sym typeface="Helvetica"/>
              </a:defRPr>
            </a:pPr>
          </a:p>
        </p:txBody>
      </p:sp>
      <p:sp>
        <p:nvSpPr>
          <p:cNvPr id="68" name="Shape 68"/>
          <p:cNvSpPr/>
          <p:nvPr/>
        </p:nvSpPr>
        <p:spPr>
          <a:xfrm>
            <a:off x="0" y="9076520"/>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sp>
        <p:nvSpPr>
          <p:cNvPr id="69" name="Shape 69"/>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70" name="Shape 70"/>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Isaiah 50:5-9</a:t>
            </a:r>
          </a:p>
        </p:txBody>
      </p:sp>
      <p:sp>
        <p:nvSpPr>
          <p:cNvPr id="71" name="Shape 71"/>
          <p:cNvSpPr/>
          <p:nvPr/>
        </p:nvSpPr>
        <p:spPr>
          <a:xfrm>
            <a:off x="265038" y="2660806"/>
            <a:ext cx="12136190" cy="2800544"/>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85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The Heart of Discipleship</a:t>
            </a:r>
          </a:p>
        </p:txBody>
      </p:sp>
      <p:sp>
        <p:nvSpPr>
          <p:cNvPr id="72" name="Shape 72"/>
          <p:cNvSpPr/>
          <p:nvPr/>
        </p:nvSpPr>
        <p:spPr>
          <a:xfrm>
            <a:off x="11099800" y="431800"/>
            <a:ext cx="1625600" cy="1295400"/>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Helvetica"/>
              </a:defRPr>
            </a:lvl1pPr>
          </a:lstStyle>
          <a:p>
            <a:pPr/>
            <a:r>
              <a:t>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1"/>
                                        </p:tgtEl>
                                        <p:attrNameLst>
                                          <p:attrName>style.visibility</p:attrName>
                                        </p:attrNameLst>
                                      </p:cBhvr>
                                      <p:to>
                                        <p:strVal val="visible"/>
                                      </p:to>
                                    </p:set>
                                    <p:animEffect filter="fade" transition="in">
                                      <p:cBhvr>
                                        <p:cTn id="7" dur="1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body" sz="half" idx="1"/>
          </p:nvPr>
        </p:nvSpPr>
        <p:spPr>
          <a:xfrm>
            <a:off x="304800" y="5132906"/>
            <a:ext cx="11867392" cy="4150054"/>
          </a:xfrm>
          <a:prstGeom prst="rect">
            <a:avLst/>
          </a:prstGeom>
        </p:spPr>
        <p:txBody>
          <a:bodyPr anchor="t"/>
          <a:lstStyle/>
          <a:p>
            <a:pPr marL="683259" indent="-365759">
              <a:lnSpc>
                <a:spcPct val="140000"/>
              </a:lnSpc>
              <a:spcBef>
                <a:spcPts val="500"/>
              </a:spcBef>
              <a:buClr>
                <a:srgbClr val="922935"/>
              </a:buClr>
              <a:buSzPct val="80000"/>
              <a:buFont typeface="Wingdings"/>
              <a:defRPr b="0" sz="4500">
                <a:latin typeface="Times New Roman"/>
                <a:ea typeface="Times New Roman"/>
                <a:cs typeface="Times New Roman"/>
                <a:sym typeface="Times New Roman"/>
              </a:defRPr>
            </a:pPr>
            <a:r>
              <a:t>Not blind to injustice </a:t>
            </a:r>
          </a:p>
          <a:p>
            <a:pPr marL="683259" indent="-365759">
              <a:lnSpc>
                <a:spcPct val="140000"/>
              </a:lnSpc>
              <a:spcBef>
                <a:spcPts val="500"/>
              </a:spcBef>
              <a:buClr>
                <a:srgbClr val="922935"/>
              </a:buClr>
              <a:buSzPct val="80000"/>
              <a:buFont typeface="Wingdings"/>
              <a:defRPr b="0" sz="4500">
                <a:latin typeface="Times New Roman"/>
                <a:ea typeface="Times New Roman"/>
                <a:cs typeface="Times New Roman"/>
                <a:sym typeface="Times New Roman"/>
              </a:defRPr>
            </a:pPr>
            <a:r>
              <a:t>Not seeking </a:t>
            </a:r>
            <a:r>
              <a:rPr b="1">
                <a:solidFill>
                  <a:schemeClr val="accent5">
                    <a:hueOff val="-522602"/>
                    <a:satOff val="-6700"/>
                    <a:lumOff val="-22320"/>
                  </a:schemeClr>
                </a:solidFill>
              </a:rPr>
              <a:t>revenge</a:t>
            </a:r>
            <a:r>
              <a:t> (Ro 12:19)</a:t>
            </a:r>
          </a:p>
          <a:p>
            <a:pPr marL="683259" indent="-365759">
              <a:lnSpc>
                <a:spcPct val="140000"/>
              </a:lnSpc>
              <a:spcBef>
                <a:spcPts val="500"/>
              </a:spcBef>
              <a:buClr>
                <a:srgbClr val="922935"/>
              </a:buClr>
              <a:buSzPct val="80000"/>
              <a:buFont typeface="Wingdings"/>
              <a:defRPr b="0" sz="4500">
                <a:latin typeface="Times New Roman"/>
                <a:ea typeface="Times New Roman"/>
                <a:cs typeface="Times New Roman"/>
                <a:sym typeface="Times New Roman"/>
              </a:defRPr>
            </a:pPr>
            <a:r>
              <a:t>Persecution does not mean one has done wrong</a:t>
            </a:r>
          </a:p>
          <a:p>
            <a:pPr marL="683259" indent="-365759">
              <a:lnSpc>
                <a:spcPct val="140000"/>
              </a:lnSpc>
              <a:spcBef>
                <a:spcPts val="500"/>
              </a:spcBef>
              <a:buClr>
                <a:srgbClr val="922935"/>
              </a:buClr>
              <a:buSzPct val="80000"/>
              <a:buFont typeface="Wingdings"/>
              <a:defRPr b="0" sz="4500">
                <a:latin typeface="Times New Roman"/>
                <a:ea typeface="Times New Roman"/>
                <a:cs typeface="Times New Roman"/>
                <a:sym typeface="Times New Roman"/>
              </a:defRPr>
            </a:pPr>
            <a:r>
              <a:t>God’s judgment is coming soon to judge wicked</a:t>
            </a:r>
          </a:p>
        </p:txBody>
      </p:sp>
      <p:sp>
        <p:nvSpPr>
          <p:cNvPr id="153" name="Shape 153"/>
          <p:cNvSpPr/>
          <p:nvPr/>
        </p:nvSpPr>
        <p:spPr>
          <a:xfrm>
            <a:off x="1070820" y="2288276"/>
            <a:ext cx="9309101" cy="23878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90000"/>
              </a:lnSpc>
              <a:defRPr i="1" sz="4300">
                <a:solidFill>
                  <a:srgbClr val="922935"/>
                </a:solidFill>
                <a:uFill>
                  <a:solidFill>
                    <a:srgbClr val="6A0900"/>
                  </a:solidFill>
                </a:uFill>
                <a:latin typeface="Times New Roman"/>
                <a:ea typeface="Times New Roman"/>
                <a:cs typeface="Times New Roman"/>
                <a:sym typeface="Times New Roman"/>
              </a:defRPr>
            </a:lvl1pPr>
          </a:lstStyle>
          <a:p>
            <a:pPr>
              <a:defRPr i="0" sz="3700">
                <a:uFillTx/>
              </a:defRPr>
            </a:pPr>
            <a:r>
              <a:rPr i="1" sz="4300">
                <a:uFill>
                  <a:solidFill>
                    <a:srgbClr val="6A0900"/>
                  </a:solidFill>
                </a:uFill>
              </a:rPr>
              <a:t>“He who vindicates Me is near; Who will contend with Me? Let us stand up to each other; Who has a case against Me? Let him draw near to Me.”</a:t>
            </a:r>
          </a:p>
        </p:txBody>
      </p:sp>
      <p:sp>
        <p:nvSpPr>
          <p:cNvPr id="154" name="Shape 154"/>
          <p:cNvSpPr/>
          <p:nvPr/>
        </p:nvSpPr>
        <p:spPr>
          <a:xfrm>
            <a:off x="304800" y="1315296"/>
            <a:ext cx="12153900" cy="7498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R="130047" indent="0" algn="l">
              <a:lnSpc>
                <a:spcPct val="140000"/>
              </a:lnSpc>
              <a:spcBef>
                <a:spcPts val="1000"/>
              </a:spcBef>
              <a:buClr>
                <a:srgbClr val="8D6552"/>
              </a:buClr>
              <a:buFont typeface="Wingdings"/>
              <a:defRPr b="1" sz="4600">
                <a:latin typeface="Times New Roman"/>
                <a:ea typeface="Times New Roman"/>
                <a:cs typeface="Times New Roman"/>
                <a:sym typeface="Times New Roman"/>
              </a:defRPr>
            </a:pPr>
            <a:r>
              <a:t>4. Our Victory over </a:t>
            </a:r>
            <a:r>
              <a:rPr>
                <a:solidFill>
                  <a:schemeClr val="accent5">
                    <a:hueOff val="-522602"/>
                    <a:satOff val="-6700"/>
                    <a:lumOff val="-22320"/>
                  </a:schemeClr>
                </a:solidFill>
              </a:rPr>
              <a:t>Bitterness</a:t>
            </a:r>
            <a:r>
              <a:t> (8-9) </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anim calcmode="lin" valueType="num">
                                      <p:cBhvr>
                                        <p:cTn id="7" dur="1250" fill="hold"/>
                                        <p:tgtEl>
                                          <p:spTgt spid="152">
                                            <p:bg/>
                                          </p:spTgt>
                                        </p:tgtEl>
                                        <p:attrNameLst>
                                          <p:attrName>ppt_x</p:attrName>
                                        </p:attrNameLst>
                                      </p:cBhvr>
                                      <p:tavLst>
                                        <p:tav tm="0">
                                          <p:val>
                                            <p:strVal val="0-#ppt_w/2"/>
                                          </p:val>
                                        </p:tav>
                                        <p:tav tm="100000">
                                          <p:val>
                                            <p:strVal val="#ppt_x"/>
                                          </p:val>
                                        </p:tav>
                                      </p:tavLst>
                                    </p:anim>
                                    <p:anim calcmode="lin" valueType="num">
                                      <p:cBhvr>
                                        <p:cTn id="8" dur="1250" fill="hold"/>
                                        <p:tgtEl>
                                          <p:spTgt spid="152">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52">
                                            <p:txEl>
                                              <p:pRg st="0" end="0"/>
                                            </p:txEl>
                                          </p:spTgt>
                                        </p:tgtEl>
                                        <p:attrNameLst>
                                          <p:attrName>style.visibility</p:attrName>
                                        </p:attrNameLst>
                                      </p:cBhvr>
                                      <p:to>
                                        <p:strVal val="visible"/>
                                      </p:to>
                                    </p:set>
                                    <p:anim calcmode="lin" valueType="num">
                                      <p:cBhvr>
                                        <p:cTn id="11" dur="1250" fill="hold"/>
                                        <p:tgtEl>
                                          <p:spTgt spid="152">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1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52">
                                            <p:txEl>
                                              <p:pRg st="1" end="1"/>
                                            </p:txEl>
                                          </p:spTgt>
                                        </p:tgtEl>
                                        <p:attrNameLst>
                                          <p:attrName>style.visibility</p:attrName>
                                        </p:attrNameLst>
                                      </p:cBhvr>
                                      <p:to>
                                        <p:strVal val="visible"/>
                                      </p:to>
                                    </p:set>
                                    <p:anim calcmode="lin" valueType="num">
                                      <p:cBhvr>
                                        <p:cTn id="17" dur="1250" fill="hold"/>
                                        <p:tgtEl>
                                          <p:spTgt spid="152">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52">
                                            <p:txEl>
                                              <p:pRg st="2" end="2"/>
                                            </p:txEl>
                                          </p:spTgt>
                                        </p:tgtEl>
                                        <p:attrNameLst>
                                          <p:attrName>style.visibility</p:attrName>
                                        </p:attrNameLst>
                                      </p:cBhvr>
                                      <p:to>
                                        <p:strVal val="visible"/>
                                      </p:to>
                                    </p:set>
                                    <p:anim calcmode="lin" valueType="num">
                                      <p:cBhvr>
                                        <p:cTn id="23" dur="1250" fill="hold"/>
                                        <p:tgtEl>
                                          <p:spTgt spid="152">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1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152">
                                            <p:txEl>
                                              <p:pRg st="3" end="3"/>
                                            </p:txEl>
                                          </p:spTgt>
                                        </p:tgtEl>
                                        <p:attrNameLst>
                                          <p:attrName>style.visibility</p:attrName>
                                        </p:attrNameLst>
                                      </p:cBhvr>
                                      <p:to>
                                        <p:strVal val="visible"/>
                                      </p:to>
                                    </p:set>
                                    <p:anim calcmode="lin" valueType="num">
                                      <p:cBhvr>
                                        <p:cTn id="29" dur="1250" fill="hold"/>
                                        <p:tgtEl>
                                          <p:spTgt spid="152">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1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203200" y="1041400"/>
            <a:ext cx="11099800" cy="927100"/>
          </a:xfrm>
          <a:prstGeom prst="rect">
            <a:avLst/>
          </a:prstGeom>
        </p:spPr>
        <p:txBody>
          <a:bodyPr/>
          <a:lstStyle/>
          <a:p>
            <a:pPr/>
            <a:r>
              <a:t>5 Points to be a Good Discipler</a:t>
            </a:r>
          </a:p>
        </p:txBody>
      </p:sp>
      <p:sp>
        <p:nvSpPr>
          <p:cNvPr id="159" name="Shape 159"/>
          <p:cNvSpPr/>
          <p:nvPr>
            <p:ph type="body" idx="1"/>
          </p:nvPr>
        </p:nvSpPr>
        <p:spPr>
          <a:xfrm>
            <a:off x="671049" y="2426718"/>
            <a:ext cx="11662702" cy="7078559"/>
          </a:xfrm>
          <a:prstGeom prst="rect">
            <a:avLst/>
          </a:prstGeom>
        </p:spPr>
        <p:txBody>
          <a:bodyPr anchor="t"/>
          <a:lstStyle/>
          <a:p>
            <a:pPr marL="0" indent="0">
              <a:spcBef>
                <a:spcPts val="1400"/>
              </a:spcBef>
              <a:buSzTx/>
              <a:buNone/>
              <a:defRPr sz="3800"/>
            </a:pPr>
            <a:r>
              <a:t>A.) The Training of the Disciple 	</a:t>
            </a:r>
            <a:br/>
            <a:r>
              <a:rPr>
                <a:uFill>
                  <a:solidFill>
                    <a:srgbClr val="000000"/>
                  </a:solidFill>
                </a:uFill>
                <a:latin typeface="Times New Roman"/>
                <a:ea typeface="Times New Roman"/>
                <a:cs typeface="Times New Roman"/>
                <a:sym typeface="Times New Roman"/>
              </a:rPr>
              <a:t>      </a:t>
            </a:r>
            <a:r>
              <a:rPr>
                <a:solidFill>
                  <a:srgbClr val="53585F"/>
                </a:solidFill>
                <a:uFill>
                  <a:solidFill>
                    <a:srgbClr val="000000"/>
                  </a:solidFill>
                </a:uFill>
                <a:latin typeface="Times New Roman"/>
                <a:ea typeface="Times New Roman"/>
                <a:cs typeface="Times New Roman"/>
                <a:sym typeface="Times New Roman"/>
              </a:rPr>
              <a:t>A disciple is a learner.</a:t>
            </a:r>
            <a:endParaRPr>
              <a:uFill>
                <a:solidFill>
                  <a:srgbClr val="000000"/>
                </a:solidFill>
              </a:uFill>
              <a:latin typeface="Times New Roman"/>
              <a:ea typeface="Times New Roman"/>
              <a:cs typeface="Times New Roman"/>
              <a:sym typeface="Times New Roman"/>
            </a:endParaRPr>
          </a:p>
          <a:p>
            <a:pPr marL="0" indent="0">
              <a:spcBef>
                <a:spcPts val="1400"/>
              </a:spcBef>
              <a:buSzTx/>
              <a:buNone/>
              <a:defRPr sz="3800"/>
            </a:pPr>
            <a:r>
              <a:t>B.) The Purpose of the Disciple 	</a:t>
            </a:r>
            <a:br/>
            <a:r>
              <a:rPr>
                <a:uFill>
                  <a:solidFill>
                    <a:srgbClr val="000000"/>
                  </a:solidFill>
                </a:uFill>
                <a:latin typeface="Times New Roman"/>
                <a:ea typeface="Times New Roman"/>
                <a:cs typeface="Times New Roman"/>
                <a:sym typeface="Times New Roman"/>
              </a:rPr>
              <a:t>      </a:t>
            </a:r>
            <a:r>
              <a:rPr>
                <a:solidFill>
                  <a:srgbClr val="53585F"/>
                </a:solidFill>
                <a:uFill>
                  <a:solidFill>
                    <a:srgbClr val="000000"/>
                  </a:solidFill>
                </a:uFill>
                <a:latin typeface="Times New Roman"/>
                <a:ea typeface="Times New Roman"/>
                <a:cs typeface="Times New Roman"/>
                <a:sym typeface="Times New Roman"/>
              </a:rPr>
              <a:t>A disciple serves others.</a:t>
            </a:r>
            <a:endParaRPr>
              <a:uFill>
                <a:solidFill>
                  <a:srgbClr val="000000"/>
                </a:solidFill>
              </a:uFill>
              <a:latin typeface="Times New Roman"/>
              <a:ea typeface="Times New Roman"/>
              <a:cs typeface="Times New Roman"/>
              <a:sym typeface="Times New Roman"/>
            </a:endParaRPr>
          </a:p>
          <a:p>
            <a:pPr marL="0" indent="0">
              <a:spcBef>
                <a:spcPts val="1400"/>
              </a:spcBef>
              <a:buSzTx/>
              <a:buNone/>
              <a:defRPr sz="3800"/>
            </a:pPr>
            <a:r>
              <a:t>C.) The Discipline of the Disciple 	</a:t>
            </a:r>
            <a:br/>
            <a:r>
              <a:rPr>
                <a:uFill>
                  <a:solidFill>
                    <a:srgbClr val="000000"/>
                  </a:solidFill>
                </a:uFill>
                <a:latin typeface="Times New Roman"/>
                <a:ea typeface="Times New Roman"/>
                <a:cs typeface="Times New Roman"/>
                <a:sym typeface="Times New Roman"/>
              </a:rPr>
              <a:t>      </a:t>
            </a:r>
            <a:r>
              <a:rPr>
                <a:solidFill>
                  <a:srgbClr val="53585F"/>
                </a:solidFill>
                <a:uFill>
                  <a:solidFill>
                    <a:srgbClr val="000000"/>
                  </a:solidFill>
                </a:uFill>
                <a:latin typeface="Times New Roman"/>
                <a:ea typeface="Times New Roman"/>
                <a:cs typeface="Times New Roman"/>
                <a:sym typeface="Times New Roman"/>
              </a:rPr>
              <a:t>A disciple regularly communes with God.</a:t>
            </a:r>
            <a:endParaRPr>
              <a:uFill>
                <a:solidFill>
                  <a:srgbClr val="000000"/>
                </a:solidFill>
              </a:uFill>
              <a:latin typeface="Times New Roman"/>
              <a:ea typeface="Times New Roman"/>
              <a:cs typeface="Times New Roman"/>
              <a:sym typeface="Times New Roman"/>
            </a:endParaRPr>
          </a:p>
          <a:p>
            <a:pPr marL="0" indent="0">
              <a:spcBef>
                <a:spcPts val="1400"/>
              </a:spcBef>
              <a:buSzTx/>
              <a:buNone/>
              <a:defRPr sz="3800"/>
            </a:pPr>
            <a:r>
              <a:t>D.) The Attention of the Disciple 	</a:t>
            </a:r>
            <a:br/>
            <a:r>
              <a:rPr>
                <a:uFill>
                  <a:solidFill>
                    <a:srgbClr val="000000"/>
                  </a:solidFill>
                </a:uFill>
                <a:latin typeface="Times New Roman"/>
                <a:ea typeface="Times New Roman"/>
                <a:cs typeface="Times New Roman"/>
                <a:sym typeface="Times New Roman"/>
              </a:rPr>
              <a:t>      </a:t>
            </a:r>
            <a:r>
              <a:rPr>
                <a:solidFill>
                  <a:srgbClr val="53585F"/>
                </a:solidFill>
                <a:uFill>
                  <a:solidFill>
                    <a:srgbClr val="000000"/>
                  </a:solidFill>
                </a:uFill>
                <a:latin typeface="Times New Roman"/>
                <a:ea typeface="Times New Roman"/>
                <a:cs typeface="Times New Roman"/>
                <a:sym typeface="Times New Roman"/>
              </a:rPr>
              <a:t>A disciple attentively listens and obeys God.</a:t>
            </a:r>
            <a:endParaRPr>
              <a:uFill>
                <a:solidFill>
                  <a:srgbClr val="000000"/>
                </a:solidFill>
              </a:uFill>
              <a:latin typeface="Times New Roman"/>
              <a:ea typeface="Times New Roman"/>
              <a:cs typeface="Times New Roman"/>
              <a:sym typeface="Times New Roman"/>
            </a:endParaRPr>
          </a:p>
          <a:p>
            <a:pPr marL="0" indent="0">
              <a:spcBef>
                <a:spcPts val="1400"/>
              </a:spcBef>
              <a:buSzTx/>
              <a:buNone/>
            </a:pPr>
            <a:r>
              <a:rPr sz="3800">
                <a:uFill>
                  <a:solidFill>
                    <a:srgbClr val="000000"/>
                  </a:solidFill>
                </a:uFill>
              </a:rPr>
              <a:t>E.) The Resolve of the Disciple </a:t>
            </a:r>
            <a:r>
              <a:rPr sz="3800">
                <a:uFill>
                  <a:solidFill>
                    <a:srgbClr val="000000"/>
                  </a:solidFill>
                </a:uFill>
                <a:latin typeface="Times New Roman"/>
                <a:ea typeface="Times New Roman"/>
                <a:cs typeface="Times New Roman"/>
                <a:sym typeface="Times New Roman"/>
              </a:rPr>
              <a:t>	</a:t>
            </a:r>
            <a:br>
              <a:rPr sz="3800">
                <a:uFill>
                  <a:solidFill>
                    <a:srgbClr val="000000"/>
                  </a:solidFill>
                </a:uFill>
                <a:latin typeface="Times New Roman"/>
                <a:ea typeface="Times New Roman"/>
                <a:cs typeface="Times New Roman"/>
                <a:sym typeface="Times New Roman"/>
              </a:rPr>
            </a:br>
            <a:r>
              <a:rPr sz="3800">
                <a:uFill>
                  <a:solidFill>
                    <a:srgbClr val="000000"/>
                  </a:solidFill>
                </a:uFill>
                <a:latin typeface="Times New Roman"/>
                <a:ea typeface="Times New Roman"/>
                <a:cs typeface="Times New Roman"/>
                <a:sym typeface="Times New Roman"/>
              </a:rPr>
              <a:t>      </a:t>
            </a:r>
            <a:r>
              <a:rPr sz="3400">
                <a:solidFill>
                  <a:srgbClr val="53585F"/>
                </a:solidFill>
                <a:uFill>
                  <a:solidFill>
                    <a:srgbClr val="000000"/>
                  </a:solidFill>
                </a:uFill>
                <a:latin typeface="Times New Roman"/>
                <a:ea typeface="Times New Roman"/>
                <a:cs typeface="Times New Roman"/>
                <a:sym typeface="Times New Roman"/>
              </a:rPr>
              <a:t>A disciple withstands difficulties to please His Master.</a:t>
            </a:r>
          </a:p>
        </p:txBody>
      </p:sp>
      <p:sp>
        <p:nvSpPr>
          <p:cNvPr id="160" name="Shape 160"/>
          <p:cNvSpPr/>
          <p:nvPr/>
        </p:nvSpPr>
        <p:spPr>
          <a:xfrm>
            <a:off x="683749" y="2210309"/>
            <a:ext cx="11352005" cy="7053159"/>
          </a:xfrm>
          <a:prstGeom prst="rect">
            <a:avLst/>
          </a:prstGeom>
          <a:ln w="25400">
            <a:solidFill>
              <a:schemeClr val="accent5">
                <a:hueOff val="-522602"/>
                <a:satOff val="-6700"/>
                <a:lumOff val="-22320"/>
              </a:schemeClr>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up)" transition="in">
                                      <p:cBhvr>
                                        <p:cTn id="7"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304800" y="1130300"/>
            <a:ext cx="10185400" cy="1358900"/>
          </a:xfrm>
          <a:prstGeom prst="rect">
            <a:avLst/>
          </a:prstGeom>
        </p:spPr>
        <p:txBody>
          <a:bodyPr/>
          <a:lstStyle/>
          <a:p>
            <a:pPr/>
            <a:r>
              <a:t>I want to be a  Good Discipler</a:t>
            </a:r>
          </a:p>
        </p:txBody>
      </p:sp>
      <p:sp>
        <p:nvSpPr>
          <p:cNvPr id="165" name="Shape 165"/>
          <p:cNvSpPr/>
          <p:nvPr>
            <p:ph type="body" idx="1"/>
          </p:nvPr>
        </p:nvSpPr>
        <p:spPr>
          <a:xfrm>
            <a:off x="304799" y="1911349"/>
            <a:ext cx="10930641" cy="7429501"/>
          </a:xfrm>
          <a:prstGeom prst="rect">
            <a:avLst/>
          </a:prstGeom>
        </p:spPr>
        <p:txBody>
          <a:bodyPr/>
          <a:lstStyle/>
          <a:p>
            <a:pPr marL="802409" indent="-484909">
              <a:spcBef>
                <a:spcPts val="4200"/>
              </a:spcBef>
              <a:buSzPct val="90000"/>
              <a:buChar char="✓"/>
              <a:defRPr i="1">
                <a:solidFill>
                  <a:srgbClr val="4C3C3B"/>
                </a:solidFill>
                <a:uFill>
                  <a:solidFill>
                    <a:srgbClr val="4C3C3B"/>
                  </a:solidFill>
                </a:uFill>
                <a:latin typeface="Times New Roman"/>
                <a:ea typeface="Times New Roman"/>
                <a:cs typeface="Times New Roman"/>
                <a:sym typeface="Times New Roman"/>
              </a:defRPr>
            </a:pPr>
            <a:r>
              <a:t>I am </a:t>
            </a:r>
            <a:r>
              <a:rPr>
                <a:solidFill>
                  <a:srgbClr val="922935"/>
                </a:solidFill>
              </a:rPr>
              <a:t>willing</a:t>
            </a:r>
            <a:r>
              <a:t> to be a lifelong learner. </a:t>
            </a:r>
          </a:p>
          <a:p>
            <a:pPr marL="802409" indent="-484909">
              <a:spcBef>
                <a:spcPts val="4200"/>
              </a:spcBef>
              <a:buSzPct val="90000"/>
              <a:buChar char="✓"/>
              <a:defRPr i="1">
                <a:solidFill>
                  <a:srgbClr val="4C3C3B"/>
                </a:solidFill>
                <a:uFill>
                  <a:solidFill>
                    <a:srgbClr val="4C3C3B"/>
                  </a:solidFill>
                </a:uFill>
                <a:latin typeface="Times New Roman"/>
                <a:ea typeface="Times New Roman"/>
                <a:cs typeface="Times New Roman"/>
                <a:sym typeface="Times New Roman"/>
              </a:defRPr>
            </a:pPr>
            <a:r>
              <a:t>I </a:t>
            </a:r>
            <a:r>
              <a:rPr>
                <a:solidFill>
                  <a:srgbClr val="922935"/>
                </a:solidFill>
              </a:rPr>
              <a:t>will</a:t>
            </a:r>
            <a:r>
              <a:t> develop my gifts and use my resources to effectively serve others. </a:t>
            </a:r>
          </a:p>
          <a:p>
            <a:pPr marL="802409" indent="-484909">
              <a:spcBef>
                <a:spcPts val="4200"/>
              </a:spcBef>
              <a:buSzPct val="90000"/>
              <a:buChar char="✓"/>
              <a:defRPr i="1">
                <a:solidFill>
                  <a:srgbClr val="4C3C3B"/>
                </a:solidFill>
                <a:uFill>
                  <a:solidFill>
                    <a:srgbClr val="4C3C3B"/>
                  </a:solidFill>
                </a:uFill>
                <a:latin typeface="Times New Roman"/>
                <a:ea typeface="Times New Roman"/>
                <a:cs typeface="Times New Roman"/>
                <a:sym typeface="Times New Roman"/>
              </a:defRPr>
            </a:pPr>
            <a:r>
              <a:t>I </a:t>
            </a:r>
            <a:r>
              <a:rPr>
                <a:solidFill>
                  <a:srgbClr val="922935"/>
                </a:solidFill>
              </a:rPr>
              <a:t>will</a:t>
            </a:r>
            <a:r>
              <a:t> regularly commune with God.</a:t>
            </a:r>
          </a:p>
          <a:p>
            <a:pPr marL="802409" indent="-484909">
              <a:spcBef>
                <a:spcPts val="4200"/>
              </a:spcBef>
              <a:buSzPct val="90000"/>
              <a:buChar char="✓"/>
              <a:defRPr i="1">
                <a:solidFill>
                  <a:srgbClr val="4C3C3B"/>
                </a:solidFill>
                <a:uFill>
                  <a:solidFill>
                    <a:srgbClr val="4C3C3B"/>
                  </a:solidFill>
                </a:uFill>
                <a:latin typeface="Times New Roman"/>
                <a:ea typeface="Times New Roman"/>
                <a:cs typeface="Times New Roman"/>
                <a:sym typeface="Times New Roman"/>
              </a:defRPr>
            </a:pPr>
            <a:r>
              <a:t>I </a:t>
            </a:r>
            <a:r>
              <a:rPr>
                <a:solidFill>
                  <a:srgbClr val="922935"/>
                </a:solidFill>
              </a:rPr>
              <a:t>will</a:t>
            </a:r>
            <a:r>
              <a:t> attentively listen to and obey God.</a:t>
            </a:r>
          </a:p>
          <a:p>
            <a:pPr marL="802409" indent="-484909">
              <a:spcBef>
                <a:spcPts val="4200"/>
              </a:spcBef>
              <a:buSzPct val="90000"/>
              <a:buChar char="✓"/>
              <a:defRPr i="1">
                <a:solidFill>
                  <a:srgbClr val="4C3C3B"/>
                </a:solidFill>
                <a:uFill>
                  <a:solidFill>
                    <a:srgbClr val="4C3C3B"/>
                  </a:solidFill>
                </a:uFill>
                <a:latin typeface="Times New Roman"/>
                <a:ea typeface="Times New Roman"/>
                <a:cs typeface="Times New Roman"/>
                <a:sym typeface="Times New Roman"/>
              </a:defRPr>
            </a:pPr>
            <a:r>
              <a:t>I </a:t>
            </a:r>
            <a:r>
              <a:rPr>
                <a:solidFill>
                  <a:srgbClr val="922935"/>
                </a:solidFill>
              </a:rPr>
              <a:t>will</a:t>
            </a:r>
            <a:r>
              <a:t> withstand what difficulties are necessary in order to please my Master.</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dissolve" transition="in">
                                      <p:cBhvr>
                                        <p:cTn id="7" dur="500"/>
                                        <p:tgtEl>
                                          <p:spTgt spid="16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dissolve" transition="in">
                                      <p:cBhvr>
                                        <p:cTn id="10" dur="500"/>
                                        <p:tgtEl>
                                          <p:spTgt spid="165">
                                            <p:txEl>
                                              <p:pRg st="0" end="0"/>
                                            </p:txEl>
                                          </p:spTgt>
                                        </p:tgtEl>
                                      </p:cBhvr>
                                    </p:animEffect>
                                  </p:childTnLst>
                                </p:cTn>
                              </p:par>
                            </p:childTnLst>
                          </p:cTn>
                        </p:par>
                        <p:par>
                          <p:cTn id="11" fill="hold">
                            <p:stCondLst>
                              <p:cond delay="500"/>
                            </p:stCondLst>
                            <p:childTnLst>
                              <p:par>
                                <p:cTn id="12" presetClass="entr" nodeType="afterEffect" presetID="9" grpId="1" fill="hold">
                                  <p:stCondLst>
                                    <p:cond delay="0"/>
                                  </p:stCondLst>
                                  <p:iterate type="el" backwards="0">
                                    <p:tmAbs val="0"/>
                                  </p:iterate>
                                  <p:childTnLst>
                                    <p:set>
                                      <p:cBhvr>
                                        <p:cTn id="13" fill="hold"/>
                                        <p:tgtEl>
                                          <p:spTgt spid="165">
                                            <p:txEl>
                                              <p:pRg st="1" end="1"/>
                                            </p:txEl>
                                          </p:spTgt>
                                        </p:tgtEl>
                                        <p:attrNameLst>
                                          <p:attrName>style.visibility</p:attrName>
                                        </p:attrNameLst>
                                      </p:cBhvr>
                                      <p:to>
                                        <p:strVal val="visible"/>
                                      </p:to>
                                    </p:set>
                                    <p:animEffect filter="dissolve" transition="in">
                                      <p:cBhvr>
                                        <p:cTn id="14" dur="500"/>
                                        <p:tgtEl>
                                          <p:spTgt spid="165">
                                            <p:txEl>
                                              <p:pRg st="1" end="1"/>
                                            </p:txEl>
                                          </p:spTgt>
                                        </p:tgtEl>
                                      </p:cBhvr>
                                    </p:animEffect>
                                  </p:childTnLst>
                                </p:cTn>
                              </p:par>
                            </p:childTnLst>
                          </p:cTn>
                        </p:par>
                        <p:par>
                          <p:cTn id="15" fill="hold">
                            <p:stCondLst>
                              <p:cond delay="1000"/>
                            </p:stCondLst>
                            <p:childTnLst>
                              <p:par>
                                <p:cTn id="16" presetClass="entr" nodeType="afterEffect" presetID="9" grpId="1" fill="hold">
                                  <p:stCondLst>
                                    <p:cond delay="0"/>
                                  </p:stCondLst>
                                  <p:iterate type="el" backwards="0">
                                    <p:tmAbs val="0"/>
                                  </p:iterate>
                                  <p:childTnLst>
                                    <p:set>
                                      <p:cBhvr>
                                        <p:cTn id="17" fill="hold"/>
                                        <p:tgtEl>
                                          <p:spTgt spid="165">
                                            <p:txEl>
                                              <p:pRg st="2" end="2"/>
                                            </p:txEl>
                                          </p:spTgt>
                                        </p:tgtEl>
                                        <p:attrNameLst>
                                          <p:attrName>style.visibility</p:attrName>
                                        </p:attrNameLst>
                                      </p:cBhvr>
                                      <p:to>
                                        <p:strVal val="visible"/>
                                      </p:to>
                                    </p:set>
                                    <p:animEffect filter="dissolve" transition="in">
                                      <p:cBhvr>
                                        <p:cTn id="18" dur="500"/>
                                        <p:tgtEl>
                                          <p:spTgt spid="165">
                                            <p:txEl>
                                              <p:pRg st="2" end="2"/>
                                            </p:txEl>
                                          </p:spTgt>
                                        </p:tgtEl>
                                      </p:cBhvr>
                                    </p:animEffect>
                                  </p:childTnLst>
                                </p:cTn>
                              </p:par>
                            </p:childTnLst>
                          </p:cTn>
                        </p:par>
                        <p:par>
                          <p:cTn id="19" fill="hold">
                            <p:stCondLst>
                              <p:cond delay="1500"/>
                            </p:stCondLst>
                            <p:childTnLst>
                              <p:par>
                                <p:cTn id="20" presetClass="entr" nodeType="afterEffect" presetID="9" grpId="1" fill="hold">
                                  <p:stCondLst>
                                    <p:cond delay="0"/>
                                  </p:stCondLst>
                                  <p:iterate type="el" backwards="0">
                                    <p:tmAbs val="0"/>
                                  </p:iterate>
                                  <p:childTnLst>
                                    <p:set>
                                      <p:cBhvr>
                                        <p:cTn id="21" fill="hold"/>
                                        <p:tgtEl>
                                          <p:spTgt spid="165">
                                            <p:txEl>
                                              <p:pRg st="3" end="3"/>
                                            </p:txEl>
                                          </p:spTgt>
                                        </p:tgtEl>
                                        <p:attrNameLst>
                                          <p:attrName>style.visibility</p:attrName>
                                        </p:attrNameLst>
                                      </p:cBhvr>
                                      <p:to>
                                        <p:strVal val="visible"/>
                                      </p:to>
                                    </p:set>
                                    <p:animEffect filter="dissolve" transition="in">
                                      <p:cBhvr>
                                        <p:cTn id="22" dur="500"/>
                                        <p:tgtEl>
                                          <p:spTgt spid="165">
                                            <p:txEl>
                                              <p:pRg st="3" end="3"/>
                                            </p:txEl>
                                          </p:spTgt>
                                        </p:tgtEl>
                                      </p:cBhvr>
                                    </p:animEffect>
                                  </p:childTnLst>
                                </p:cTn>
                              </p:par>
                            </p:childTnLst>
                          </p:cTn>
                        </p:par>
                        <p:par>
                          <p:cTn id="23" fill="hold">
                            <p:stCondLst>
                              <p:cond delay="2000"/>
                            </p:stCondLst>
                            <p:childTnLst>
                              <p:par>
                                <p:cTn id="24" presetClass="entr" nodeType="afterEffect" presetID="9" grpId="1" fill="hold">
                                  <p:stCondLst>
                                    <p:cond delay="0"/>
                                  </p:stCondLst>
                                  <p:iterate type="el" backwards="0">
                                    <p:tmAbs val="0"/>
                                  </p:iterate>
                                  <p:childTnLst>
                                    <p:set>
                                      <p:cBhvr>
                                        <p:cTn id="25" fill="hold"/>
                                        <p:tgtEl>
                                          <p:spTgt spid="165">
                                            <p:txEl>
                                              <p:pRg st="4" end="4"/>
                                            </p:txEl>
                                          </p:spTgt>
                                        </p:tgtEl>
                                        <p:attrNameLst>
                                          <p:attrName>style.visibility</p:attrName>
                                        </p:attrNameLst>
                                      </p:cBhvr>
                                      <p:to>
                                        <p:strVal val="visible"/>
                                      </p:to>
                                    </p:set>
                                    <p:animEffect filter="dissolve" transition="in">
                                      <p:cBhvr>
                                        <p:cTn id="26" dur="500"/>
                                        <p:tgtEl>
                                          <p:spTgt spid="16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grpSp>
        <p:nvGrpSpPr>
          <p:cNvPr id="173" name="Group 173"/>
          <p:cNvGrpSpPr/>
          <p:nvPr/>
        </p:nvGrpSpPr>
        <p:grpSpPr>
          <a:xfrm>
            <a:off x="959231" y="3657643"/>
            <a:ext cx="11086338" cy="5170503"/>
            <a:chOff x="0" y="240058"/>
            <a:chExt cx="11086336" cy="5170502"/>
          </a:xfrm>
        </p:grpSpPr>
        <p:sp>
          <p:nvSpPr>
            <p:cNvPr id="170" name="Shape 170"/>
            <p:cNvSpPr/>
            <p:nvPr/>
          </p:nvSpPr>
          <p:spPr>
            <a:xfrm>
              <a:off x="0" y="240058"/>
              <a:ext cx="11086337" cy="5170503"/>
            </a:xfrm>
            <a:prstGeom prst="roundRect">
              <a:avLst>
                <a:gd name="adj" fmla="val 6261"/>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71" name="Shape 171"/>
            <p:cNvSpPr/>
            <p:nvPr/>
          </p:nvSpPr>
          <p:spPr>
            <a:xfrm>
              <a:off x="967802" y="895292"/>
              <a:ext cx="9150732" cy="1467"/>
            </a:xfrm>
            <a:prstGeom prst="line">
              <a:avLst/>
            </a:prstGeom>
            <a:noFill/>
            <a:ln w="38100" cap="flat">
              <a:solidFill>
                <a:srgbClr val="FFA050"/>
              </a:solidFill>
              <a:prstDash val="solid"/>
              <a:miter lim="400000"/>
            </a:ln>
            <a:effectLst>
              <a:outerShdw sx="100000" sy="100000" kx="0" ky="0" algn="b" rotWithShape="0" blurRad="63500" dist="50800" dir="2700000">
                <a:srgbClr val="000000">
                  <a:alpha val="75000"/>
                </a:srgbClr>
              </a:outerShdw>
            </a:effectLst>
          </p:spPr>
          <p:txBody>
            <a:bodyPr wrap="square" lIns="50800" tIns="50800" rIns="50800" bIns="50800" numCol="1" anchor="ctr">
              <a:noAutofit/>
            </a:bodyPr>
            <a:lstStyle/>
            <a:p>
              <a:pPr algn="l" defTabSz="457200">
                <a:defRPr sz="1200">
                  <a:latin typeface="+mn-lt"/>
                  <a:ea typeface="+mn-ea"/>
                  <a:cs typeface="+mn-cs"/>
                  <a:sym typeface="Helvetica"/>
                </a:defRPr>
              </a:pPr>
            </a:p>
          </p:txBody>
        </p:sp>
        <p:sp>
          <p:nvSpPr>
            <p:cNvPr id="172" name="Shape 172"/>
            <p:cNvSpPr/>
            <p:nvPr/>
          </p:nvSpPr>
          <p:spPr>
            <a:xfrm>
              <a:off x="0" y="240335"/>
              <a:ext cx="11086337" cy="572386"/>
            </a:xfrm>
            <a:prstGeom prst="rect">
              <a:avLst/>
            </a:prstGeom>
            <a:noFill/>
            <a:ln w="12700" cap="flat">
              <a:noFill/>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96" sz="37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440" sz="5500"/>
              </a:pPr>
              <a:r>
                <a:rPr b="1" spc="296" sz="3700"/>
                <a:t>Discussion Questions</a:t>
              </a:r>
            </a:p>
          </p:txBody>
        </p:sp>
      </p:grpSp>
      <p:sp>
        <p:nvSpPr>
          <p:cNvPr id="174" name="Shape 174"/>
          <p:cNvSpPr/>
          <p:nvPr/>
        </p:nvSpPr>
        <p:spPr>
          <a:xfrm>
            <a:off x="1234115" y="4628570"/>
            <a:ext cx="10536570" cy="40132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marL="457200" indent="-457200" algn="just" defTabSz="914400">
              <a:spcBef>
                <a:spcPts val="23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pPr>
            <a:r>
              <a:t>How do you respond if you do not like what your Heavenly Father asks you to do?</a:t>
            </a:r>
          </a:p>
          <a:p>
            <a:pPr marL="457200" indent="-457200" algn="just" defTabSz="914400">
              <a:spcBef>
                <a:spcPts val="23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pPr>
            <a:r>
              <a:t>What is so wrong with bitterness? </a:t>
            </a:r>
            <a:br/>
            <a:r>
              <a:t>Is there someone you haven’t forgiven?</a:t>
            </a:r>
          </a:p>
          <a:p>
            <a:pPr marL="457200" indent="-457200" algn="just" defTabSz="914400">
              <a:spcBef>
                <a:spcPts val="23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pPr>
            <a:r>
              <a:t>What do you think about the way Jesus was mistreated and His response (7)?</a:t>
            </a:r>
          </a:p>
        </p:txBody>
      </p:sp>
      <p:sp>
        <p:nvSpPr>
          <p:cNvPr id="175" name="Shape 175"/>
          <p:cNvSpPr/>
          <p:nvPr/>
        </p:nvSpPr>
        <p:spPr>
          <a:xfrm>
            <a:off x="10957884" y="259080"/>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Helvetica"/>
              </a:defRPr>
            </a:lvl1pPr>
          </a:lstStyle>
          <a:p>
            <a:pPr/>
            <a:r>
              <a:t>4</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73"/>
                                        </p:tgtEl>
                                        <p:attrNameLst>
                                          <p:attrName>style.visibility</p:attrName>
                                        </p:attrNameLst>
                                      </p:cBhvr>
                                      <p:to>
                                        <p:strVal val="visible"/>
                                      </p:to>
                                    </p:set>
                                    <p:anim calcmode="lin" valueType="num">
                                      <p:cBhvr>
                                        <p:cTn id="7" dur="1000" fill="hold"/>
                                        <p:tgtEl>
                                          <p:spTgt spid="173"/>
                                        </p:tgtEl>
                                        <p:attrNameLst>
                                          <p:attrName>ppt_x</p:attrName>
                                        </p:attrNameLst>
                                      </p:cBhvr>
                                      <p:tavLst>
                                        <p:tav tm="0">
                                          <p:val>
                                            <p:strVal val="0-#ppt_w/2"/>
                                          </p:val>
                                        </p:tav>
                                        <p:tav tm="100000">
                                          <p:val>
                                            <p:strVal val="#ppt_x"/>
                                          </p:val>
                                        </p:tav>
                                      </p:tavLst>
                                    </p:anim>
                                    <p:anim calcmode="lin" valueType="num">
                                      <p:cBhvr>
                                        <p:cTn id="8" dur="1000" fill="hold"/>
                                        <p:tgtEl>
                                          <p:spTgt spid="1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1" presetID="22" grpId="2" fill="hold">
                                  <p:stCondLst>
                                    <p:cond delay="400"/>
                                  </p:stCondLst>
                                  <p:iterate type="el" backwards="0">
                                    <p:tmAbs val="0"/>
                                  </p:iterate>
                                  <p:childTnLst>
                                    <p:set>
                                      <p:cBhvr>
                                        <p:cTn id="11" fill="hold"/>
                                        <p:tgtEl>
                                          <p:spTgt spid="174">
                                            <p:bg/>
                                          </p:spTgt>
                                        </p:tgtEl>
                                        <p:attrNameLst>
                                          <p:attrName>style.visibility</p:attrName>
                                        </p:attrNameLst>
                                      </p:cBhvr>
                                      <p:to>
                                        <p:strVal val="visible"/>
                                      </p:to>
                                    </p:set>
                                    <p:animEffect filter="wipe(up)" transition="in">
                                      <p:cBhvr>
                                        <p:cTn id="12" dur="2250"/>
                                        <p:tgtEl>
                                          <p:spTgt spid="174">
                                            <p:bg/>
                                          </p:spTgt>
                                        </p:tgtEl>
                                      </p:cBhvr>
                                    </p:animEffect>
                                  </p:childTnLst>
                                </p:cTn>
                              </p:par>
                              <p:par>
                                <p:cTn id="13" presetClass="entr" nodeType="withEffect" presetSubtype="1" presetID="22" grpId="2" fill="hold">
                                  <p:stCondLst>
                                    <p:cond delay="400"/>
                                  </p:stCondLst>
                                  <p:iterate type="el" backwards="0">
                                    <p:tmAbs val="0"/>
                                  </p:iterate>
                                  <p:childTnLst>
                                    <p:set>
                                      <p:cBhvr>
                                        <p:cTn id="14" fill="hold"/>
                                        <p:tgtEl>
                                          <p:spTgt spid="174">
                                            <p:txEl>
                                              <p:pRg st="0" end="0"/>
                                            </p:txEl>
                                          </p:spTgt>
                                        </p:tgtEl>
                                        <p:attrNameLst>
                                          <p:attrName>style.visibility</p:attrName>
                                        </p:attrNameLst>
                                      </p:cBhvr>
                                      <p:to>
                                        <p:strVal val="visible"/>
                                      </p:to>
                                    </p:set>
                                    <p:animEffect filter="wipe(up)" transition="in">
                                      <p:cBhvr>
                                        <p:cTn id="15" dur="2250"/>
                                        <p:tgtEl>
                                          <p:spTgt spid="174">
                                            <p:txEl>
                                              <p:pRg st="0" end="0"/>
                                            </p:txEl>
                                          </p:spTgt>
                                        </p:tgtEl>
                                      </p:cBhvr>
                                    </p:animEffect>
                                  </p:childTnLst>
                                </p:cTn>
                              </p:par>
                            </p:childTnLst>
                          </p:cTn>
                        </p:par>
                        <p:par>
                          <p:cTn id="16" fill="hold">
                            <p:stCondLst>
                              <p:cond delay="3650"/>
                            </p:stCondLst>
                            <p:childTnLst>
                              <p:par>
                                <p:cTn id="17" presetClass="entr" nodeType="afterEffect" presetSubtype="1" presetID="22" grpId="2" fill="hold">
                                  <p:stCondLst>
                                    <p:cond delay="400"/>
                                  </p:stCondLst>
                                  <p:iterate type="el" backwards="0">
                                    <p:tmAbs val="0"/>
                                  </p:iterate>
                                  <p:childTnLst>
                                    <p:set>
                                      <p:cBhvr>
                                        <p:cTn id="18" fill="hold"/>
                                        <p:tgtEl>
                                          <p:spTgt spid="174">
                                            <p:txEl>
                                              <p:pRg st="1" end="1"/>
                                            </p:txEl>
                                          </p:spTgt>
                                        </p:tgtEl>
                                        <p:attrNameLst>
                                          <p:attrName>style.visibility</p:attrName>
                                        </p:attrNameLst>
                                      </p:cBhvr>
                                      <p:to>
                                        <p:strVal val="visible"/>
                                      </p:to>
                                    </p:set>
                                    <p:animEffect filter="wipe(up)" transition="in">
                                      <p:cBhvr>
                                        <p:cTn id="19" dur="2250"/>
                                        <p:tgtEl>
                                          <p:spTgt spid="174">
                                            <p:txEl>
                                              <p:pRg st="1" end="1"/>
                                            </p:txEl>
                                          </p:spTgt>
                                        </p:tgtEl>
                                      </p:cBhvr>
                                    </p:animEffect>
                                  </p:childTnLst>
                                </p:cTn>
                              </p:par>
                            </p:childTnLst>
                          </p:cTn>
                        </p:par>
                        <p:par>
                          <p:cTn id="20" fill="hold">
                            <p:stCondLst>
                              <p:cond delay="6300"/>
                            </p:stCondLst>
                            <p:childTnLst>
                              <p:par>
                                <p:cTn id="21" presetClass="entr" nodeType="afterEffect" presetSubtype="1" presetID="22" grpId="2" fill="hold">
                                  <p:stCondLst>
                                    <p:cond delay="400"/>
                                  </p:stCondLst>
                                  <p:iterate type="el" backwards="0">
                                    <p:tmAbs val="0"/>
                                  </p:iterate>
                                  <p:childTnLst>
                                    <p:set>
                                      <p:cBhvr>
                                        <p:cTn id="22" fill="hold"/>
                                        <p:tgtEl>
                                          <p:spTgt spid="174">
                                            <p:txEl>
                                              <p:pRg st="2" end="2"/>
                                            </p:txEl>
                                          </p:spTgt>
                                        </p:tgtEl>
                                        <p:attrNameLst>
                                          <p:attrName>style.visibility</p:attrName>
                                        </p:attrNameLst>
                                      </p:cBhvr>
                                      <p:to>
                                        <p:strVal val="visible"/>
                                      </p:to>
                                    </p:set>
                                    <p:animEffect filter="wipe(up)" transition="in">
                                      <p:cBhvr>
                                        <p:cTn id="23" dur="2250"/>
                                        <p:tgtEl>
                                          <p:spTgt spid="17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2"/>
      <p:bldP build="whole" bldLvl="1" animBg="1" rev="0" advAuto="0" spid="173"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178" name="Shape 178"/>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179" name="Shape 179"/>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200">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180" name="Shape 180"/>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n-lt"/>
                <a:ea typeface="+mn-ea"/>
                <a:cs typeface="+mn-cs"/>
                <a:sym typeface="Helvetica"/>
              </a:defRPr>
            </a:pPr>
          </a:p>
        </p:txBody>
      </p:sp>
      <p:sp>
        <p:nvSpPr>
          <p:cNvPr id="181" name="Shape 181"/>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sp>
        <p:nvSpPr>
          <p:cNvPr id="182" name="Shape 182"/>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83" name="Shape 183"/>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Isaiah 50:5-9</a:t>
            </a:r>
          </a:p>
        </p:txBody>
      </p:sp>
      <p:sp>
        <p:nvSpPr>
          <p:cNvPr id="184" name="Shape 184"/>
          <p:cNvSpPr/>
          <p:nvPr/>
        </p:nvSpPr>
        <p:spPr>
          <a:xfrm>
            <a:off x="265038" y="2660806"/>
            <a:ext cx="12136190" cy="2800544"/>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85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The Heart of Discipleship</a:t>
            </a:r>
          </a:p>
        </p:txBody>
      </p:sp>
      <p:sp>
        <p:nvSpPr>
          <p:cNvPr id="185" name="Shape 185"/>
          <p:cNvSpPr/>
          <p:nvPr/>
        </p:nvSpPr>
        <p:spPr>
          <a:xfrm>
            <a:off x="11099800" y="431800"/>
            <a:ext cx="1625600" cy="1295400"/>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Helvetica"/>
              </a:defRPr>
            </a:lvl1pPr>
          </a:lstStyle>
          <a:p>
            <a:pPr/>
            <a:r>
              <a:t>4</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fade" transition="in">
                                      <p:cBhvr>
                                        <p:cTn id="7" dur="1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river1.jpg"/>
          <p:cNvPicPr>
            <a:picLocks noChangeAspect="1"/>
          </p:cNvPicPr>
          <p:nvPr/>
        </p:nvPicPr>
        <p:blipFill>
          <a:blip r:embed="rId3">
            <a:extLst/>
          </a:blip>
          <a:srcRect l="3729" t="0" r="17832" b="12493"/>
          <a:stretch>
            <a:fillRect/>
          </a:stretch>
        </p:blipFill>
        <p:spPr>
          <a:xfrm>
            <a:off x="-139700" y="2104834"/>
            <a:ext cx="13284200" cy="9871428"/>
          </a:xfrm>
          <a:prstGeom prst="rect">
            <a:avLst/>
          </a:prstGeom>
          <a:ln w="12700">
            <a:miter lim="400000"/>
          </a:ln>
        </p:spPr>
      </p:pic>
      <p:sp>
        <p:nvSpPr>
          <p:cNvPr id="77" name="Shape 77"/>
          <p:cNvSpPr/>
          <p:nvPr/>
        </p:nvSpPr>
        <p:spPr>
          <a:xfrm>
            <a:off x="-122599" y="-228428"/>
            <a:ext cx="13127399" cy="24384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6900">
                <a:solidFill>
                  <a:srgbClr val="FFFFFF"/>
                </a:solidFill>
                <a:uFill>
                  <a:solidFill>
                    <a:srgbClr val="FFFFFF"/>
                  </a:solidFill>
                </a:uFill>
                <a:latin typeface="Bell MT"/>
                <a:ea typeface="Bell MT"/>
                <a:cs typeface="Bell MT"/>
                <a:sym typeface="Bell MT"/>
              </a:defRPr>
            </a:pPr>
            <a:r>
              <a:t>Fostering Spiritual Growth </a:t>
            </a:r>
            <a:br/>
            <a:r>
              <a:t>in the Church</a:t>
            </a:r>
          </a:p>
        </p:txBody>
      </p:sp>
      <p:grpSp>
        <p:nvGrpSpPr>
          <p:cNvPr id="102" name="Group 102"/>
          <p:cNvGrpSpPr/>
          <p:nvPr/>
        </p:nvGrpSpPr>
        <p:grpSpPr>
          <a:xfrm>
            <a:off x="-109899" y="2184572"/>
            <a:ext cx="6008217" cy="7967961"/>
            <a:chOff x="0" y="0"/>
            <a:chExt cx="6008216" cy="7967960"/>
          </a:xfrm>
        </p:grpSpPr>
        <p:sp>
          <p:nvSpPr>
            <p:cNvPr id="78" name="Shape 78"/>
            <p:cNvSpPr/>
            <p:nvPr/>
          </p:nvSpPr>
          <p:spPr>
            <a:xfrm>
              <a:off x="109898" y="1820640"/>
              <a:ext cx="3734774" cy="1854201"/>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effectLst>
                    <a:outerShdw sx="100000" sy="100000" kx="0" ky="0" algn="b" rotWithShape="0" blurRad="38100" dist="12700" dir="5400000">
                      <a:srgbClr val="000000">
                        <a:alpha val="50000"/>
                      </a:srgbClr>
                    </a:outerShdw>
                  </a:effectLst>
                </a:defRPr>
              </a:pPr>
              <a:r>
                <a:t>2 Lessons: </a:t>
              </a:r>
            </a:p>
            <a:p>
              <a:pPr>
                <a:defRPr sz="4000">
                  <a:solidFill>
                    <a:srgbClr val="FFFFFF"/>
                  </a:solidFill>
                  <a:effectLst>
                    <a:outerShdw sx="100000" sy="100000" kx="0" ky="0" algn="b" rotWithShape="0" blurRad="38100" dist="12700" dir="5400000">
                      <a:srgbClr val="000000">
                        <a:alpha val="50000"/>
                      </a:srgbClr>
                    </a:outerShdw>
                  </a:effectLst>
                </a:defRPr>
              </a:pPr>
              <a:r>
                <a:t>Being like Jesus (Isaiah 54:4-9)</a:t>
              </a:r>
            </a:p>
          </p:txBody>
        </p:sp>
        <p:sp>
          <p:nvSpPr>
            <p:cNvPr id="79" name="Shape 79"/>
            <p:cNvSpPr/>
            <p:nvPr/>
          </p:nvSpPr>
          <p:spPr>
            <a:xfrm>
              <a:off x="109898" y="3689167"/>
              <a:ext cx="3734774" cy="1270001"/>
            </a:xfrm>
            <a:prstGeom prst="rect">
              <a:avLst/>
            </a:prstGeom>
            <a:blipFill rotWithShape="1">
              <a:blip r:embed="rId5"/>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effectLst>
                    <a:outerShdw sx="100000" sy="100000" kx="0" ky="0" algn="b" rotWithShape="0" blurRad="38100" dist="12700" dir="5400000">
                      <a:srgbClr val="000000">
                        <a:alpha val="50000"/>
                      </a:srgbClr>
                    </a:outerShdw>
                  </a:effectLst>
                </a:defRPr>
              </a:pPr>
              <a:r>
                <a:t>1 Lesson: </a:t>
              </a:r>
            </a:p>
            <a:p>
              <a:pPr>
                <a:defRPr sz="4000">
                  <a:solidFill>
                    <a:srgbClr val="FFFFFF"/>
                  </a:solidFill>
                  <a:effectLst>
                    <a:outerShdw sx="100000" sy="100000" kx="0" ky="0" algn="b" rotWithShape="0" blurRad="38100" dist="12700" dir="5400000">
                      <a:srgbClr val="000000">
                        <a:alpha val="50000"/>
                      </a:srgbClr>
                    </a:outerShdw>
                  </a:effectLst>
                </a:defRPr>
              </a:pPr>
              <a:r>
                <a:t>Vision of Church</a:t>
              </a:r>
            </a:p>
          </p:txBody>
        </p:sp>
        <p:sp>
          <p:nvSpPr>
            <p:cNvPr id="80" name="Shape 80"/>
            <p:cNvSpPr/>
            <p:nvPr/>
          </p:nvSpPr>
          <p:spPr>
            <a:xfrm>
              <a:off x="109898" y="4951544"/>
              <a:ext cx="3836487" cy="2590801"/>
            </a:xfrm>
            <a:prstGeom prst="rect">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200"/>
              </a:pPr>
              <a:r>
                <a:t>6-8 Lessons: </a:t>
              </a:r>
            </a:p>
            <a:p>
              <a:pPr>
                <a:defRPr sz="4200"/>
              </a:pPr>
              <a:r>
                <a:t>Topical Analysis of Christian Growth</a:t>
              </a:r>
            </a:p>
          </p:txBody>
        </p:sp>
        <p:sp>
          <p:nvSpPr>
            <p:cNvPr id="81" name="Shape 81"/>
            <p:cNvSpPr/>
            <p:nvPr/>
          </p:nvSpPr>
          <p:spPr>
            <a:xfrm>
              <a:off x="3844671" y="0"/>
              <a:ext cx="2163546" cy="7967961"/>
            </a:xfrm>
            <a:prstGeom prst="rect">
              <a:avLst/>
            </a:prstGeom>
            <a:solidFill>
              <a:srgbClr val="11008E"/>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82" name="Shape 82"/>
            <p:cNvSpPr/>
            <p:nvPr/>
          </p:nvSpPr>
          <p:spPr>
            <a:xfrm>
              <a:off x="4587711" y="370935"/>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0</a:t>
              </a:r>
            </a:p>
          </p:txBody>
        </p:sp>
        <p:sp>
          <p:nvSpPr>
            <p:cNvPr id="83" name="Shape 83"/>
            <p:cNvSpPr/>
            <p:nvPr/>
          </p:nvSpPr>
          <p:spPr>
            <a:xfrm>
              <a:off x="4587711" y="761190"/>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0</a:t>
              </a:r>
            </a:p>
          </p:txBody>
        </p:sp>
        <p:sp>
          <p:nvSpPr>
            <p:cNvPr id="84" name="Shape 84"/>
            <p:cNvSpPr/>
            <p:nvPr/>
          </p:nvSpPr>
          <p:spPr>
            <a:xfrm>
              <a:off x="4575011" y="1138744"/>
              <a:ext cx="677466" cy="259425"/>
            </a:xfrm>
            <a:prstGeom prst="roundRect">
              <a:avLst>
                <a:gd name="adj" fmla="val 39171"/>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sx="100000" sy="100000" kx="0" ky="0" algn="b" rotWithShape="0" blurRad="38100" dist="12700" dir="5400000">
                      <a:srgbClr val="000000">
                        <a:alpha val="50000"/>
                      </a:srgbClr>
                    </a:outerShdw>
                  </a:effectLst>
                </a:defRPr>
              </a:lvl1pPr>
            </a:lstStyle>
            <a:p>
              <a:pPr/>
              <a:r>
                <a:t>Is 54</a:t>
              </a:r>
            </a:p>
          </p:txBody>
        </p:sp>
        <p:sp>
          <p:nvSpPr>
            <p:cNvPr id="85" name="Shape 85"/>
            <p:cNvSpPr/>
            <p:nvPr/>
          </p:nvSpPr>
          <p:spPr>
            <a:xfrm>
              <a:off x="4575011" y="1503599"/>
              <a:ext cx="677466" cy="259425"/>
            </a:xfrm>
            <a:prstGeom prst="roundRect">
              <a:avLst>
                <a:gd name="adj" fmla="val 39171"/>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sx="100000" sy="100000" kx="0" ky="0" algn="b" rotWithShape="0" blurRad="38100" dist="12700" dir="5400000">
                      <a:srgbClr val="000000">
                        <a:alpha val="50000"/>
                      </a:srgbClr>
                    </a:outerShdw>
                  </a:effectLst>
                </a:defRPr>
              </a:lvl1pPr>
            </a:lstStyle>
            <a:p>
              <a:pPr/>
              <a:r>
                <a:t>Is 54</a:t>
              </a:r>
            </a:p>
          </p:txBody>
        </p:sp>
        <p:sp>
          <p:nvSpPr>
            <p:cNvPr id="86" name="Shape 86"/>
            <p:cNvSpPr/>
            <p:nvPr/>
          </p:nvSpPr>
          <p:spPr>
            <a:xfrm>
              <a:off x="4587711" y="185575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1</a:t>
              </a:r>
            </a:p>
          </p:txBody>
        </p:sp>
        <p:sp>
          <p:nvSpPr>
            <p:cNvPr id="87" name="Shape 87"/>
            <p:cNvSpPr/>
            <p:nvPr/>
          </p:nvSpPr>
          <p:spPr>
            <a:xfrm>
              <a:off x="4587711" y="258546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88" name="Shape 88"/>
            <p:cNvSpPr/>
            <p:nvPr/>
          </p:nvSpPr>
          <p:spPr>
            <a:xfrm>
              <a:off x="4587711" y="295031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89" name="Shape 89"/>
            <p:cNvSpPr/>
            <p:nvPr/>
          </p:nvSpPr>
          <p:spPr>
            <a:xfrm>
              <a:off x="4587711" y="3680028"/>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3</a:t>
              </a:r>
            </a:p>
          </p:txBody>
        </p:sp>
        <p:sp>
          <p:nvSpPr>
            <p:cNvPr id="90" name="Shape 90"/>
            <p:cNvSpPr/>
            <p:nvPr/>
          </p:nvSpPr>
          <p:spPr>
            <a:xfrm>
              <a:off x="4587711" y="4044883"/>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3</a:t>
              </a:r>
            </a:p>
          </p:txBody>
        </p:sp>
        <p:sp>
          <p:nvSpPr>
            <p:cNvPr id="91" name="Shape 91"/>
            <p:cNvSpPr/>
            <p:nvPr/>
          </p:nvSpPr>
          <p:spPr>
            <a:xfrm>
              <a:off x="4575011" y="4409738"/>
              <a:ext cx="677466" cy="259425"/>
            </a:xfrm>
            <a:prstGeom prst="roundRect">
              <a:avLst>
                <a:gd name="adj" fmla="val 39171"/>
              </a:avLst>
            </a:prstGeom>
            <a:blipFill rotWithShape="1">
              <a:blip r:embed="rId5"/>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sx="100000" sy="100000" kx="0" ky="0" algn="b" rotWithShape="0" blurRad="38100" dist="12700" dir="5400000">
                      <a:srgbClr val="000000">
                        <a:alpha val="50000"/>
                      </a:srgbClr>
                    </a:outerShdw>
                  </a:effectLst>
                </a:defRPr>
              </a:lvl1pPr>
            </a:lstStyle>
            <a:p>
              <a:pPr/>
              <a:r>
                <a:t>Church</a:t>
              </a:r>
            </a:p>
          </p:txBody>
        </p:sp>
        <p:sp>
          <p:nvSpPr>
            <p:cNvPr id="92" name="Shape 92"/>
            <p:cNvSpPr/>
            <p:nvPr/>
          </p:nvSpPr>
          <p:spPr>
            <a:xfrm>
              <a:off x="4587711" y="4774593"/>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3" name="Shape 93"/>
            <p:cNvSpPr/>
            <p:nvPr/>
          </p:nvSpPr>
          <p:spPr>
            <a:xfrm>
              <a:off x="4587711" y="513944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4" name="Shape 94"/>
            <p:cNvSpPr/>
            <p:nvPr/>
          </p:nvSpPr>
          <p:spPr>
            <a:xfrm>
              <a:off x="4587711" y="550430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5" name="Shape 95"/>
            <p:cNvSpPr/>
            <p:nvPr/>
          </p:nvSpPr>
          <p:spPr>
            <a:xfrm>
              <a:off x="4587711" y="586915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6" name="Shape 96"/>
            <p:cNvSpPr/>
            <p:nvPr/>
          </p:nvSpPr>
          <p:spPr>
            <a:xfrm>
              <a:off x="4587711" y="623401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7" name="Shape 97"/>
            <p:cNvSpPr/>
            <p:nvPr/>
          </p:nvSpPr>
          <p:spPr>
            <a:xfrm>
              <a:off x="4587711" y="6598866"/>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8" name="Shape 98"/>
            <p:cNvSpPr/>
            <p:nvPr/>
          </p:nvSpPr>
          <p:spPr>
            <a:xfrm>
              <a:off x="4587711" y="696372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9" name="Shape 99"/>
            <p:cNvSpPr/>
            <p:nvPr/>
          </p:nvSpPr>
          <p:spPr>
            <a:xfrm>
              <a:off x="4587711" y="222060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1</a:t>
              </a:r>
            </a:p>
          </p:txBody>
        </p:sp>
        <p:sp>
          <p:nvSpPr>
            <p:cNvPr id="100" name="Shape 100"/>
            <p:cNvSpPr/>
            <p:nvPr/>
          </p:nvSpPr>
          <p:spPr>
            <a:xfrm>
              <a:off x="4587711" y="3315174"/>
              <a:ext cx="677466" cy="259424"/>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101" name="Shape 101"/>
            <p:cNvSpPr/>
            <p:nvPr/>
          </p:nvSpPr>
          <p:spPr>
            <a:xfrm>
              <a:off x="0" y="33729"/>
              <a:ext cx="3831972" cy="1778001"/>
            </a:xfrm>
            <a:prstGeom prst="rect">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1300"/>
                </a:spcBef>
                <a:defRPr sz="5700">
                  <a:effectLst>
                    <a:outerShdw sx="100000" sy="100000" kx="0" ky="0" algn="b" rotWithShape="0" blurRad="38100" dist="12700" dir="5400000">
                      <a:srgbClr val="000000">
                        <a:alpha val="50000"/>
                      </a:srgbClr>
                    </a:outerShdw>
                  </a:effectLst>
                </a:defRPr>
              </a:lvl1pPr>
            </a:lstStyle>
            <a:p>
              <a:pPr/>
              <a:r>
                <a:t>3 Stages of Spiritual Life</a:t>
              </a:r>
            </a:p>
          </p:txBody>
        </p:sp>
      </p:grpSp>
      <p:grpSp>
        <p:nvGrpSpPr>
          <p:cNvPr id="105" name="Group 105"/>
          <p:cNvGrpSpPr/>
          <p:nvPr/>
        </p:nvGrpSpPr>
        <p:grpSpPr>
          <a:xfrm>
            <a:off x="6801575" y="4817247"/>
            <a:ext cx="5487492" cy="1617706"/>
            <a:chOff x="0" y="0"/>
            <a:chExt cx="5487490" cy="1617704"/>
          </a:xfrm>
        </p:grpSpPr>
        <p:sp>
          <p:nvSpPr>
            <p:cNvPr id="103" name="Shape 103"/>
            <p:cNvSpPr/>
            <p:nvPr/>
          </p:nvSpPr>
          <p:spPr>
            <a:xfrm>
              <a:off x="0" y="0"/>
              <a:ext cx="5487491" cy="1617705"/>
            </a:xfrm>
            <a:prstGeom prst="roundRect">
              <a:avLst>
                <a:gd name="adj" fmla="val 23311"/>
              </a:avLst>
            </a:prstGeom>
            <a:solidFill>
              <a:srgbClr val="FFFFFF">
                <a:alpha val="79744"/>
              </a:srgb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pic>
          <p:nvPicPr>
            <p:cNvPr id="104" name="droppedImage.pdf"/>
            <p:cNvPicPr>
              <a:picLocks noChangeAspect="1"/>
            </p:cNvPicPr>
            <p:nvPr/>
          </p:nvPicPr>
          <p:blipFill>
            <a:blip r:embed="rId6">
              <a:extLst/>
            </a:blip>
            <a:stretch>
              <a:fillRect/>
            </a:stretch>
          </p:blipFill>
          <p:spPr>
            <a:xfrm>
              <a:off x="373816" y="176871"/>
              <a:ext cx="4739858" cy="1263963"/>
            </a:xfrm>
            <a:prstGeom prst="rect">
              <a:avLst/>
            </a:prstGeom>
            <a:ln w="12700" cap="flat">
              <a:noFill/>
              <a:miter lim="400000"/>
            </a:ln>
            <a:effectLst>
              <a:outerShdw sx="100000" sy="100000" kx="0" ky="0" algn="b" rotWithShape="0" blurRad="127000" dist="76200" dir="2700000">
                <a:srgbClr val="FFFFFF">
                  <a:alpha val="75000"/>
                </a:srgbClr>
              </a:outerShdw>
            </a:effectLst>
          </p:spPr>
        </p:pic>
      </p:grpSp>
      <p:grpSp>
        <p:nvGrpSpPr>
          <p:cNvPr id="108" name="Group 108"/>
          <p:cNvGrpSpPr/>
          <p:nvPr/>
        </p:nvGrpSpPr>
        <p:grpSpPr>
          <a:xfrm>
            <a:off x="6230310" y="7040674"/>
            <a:ext cx="6630021" cy="1257301"/>
            <a:chOff x="0" y="0"/>
            <a:chExt cx="6630020" cy="1257300"/>
          </a:xfrm>
        </p:grpSpPr>
        <p:sp>
          <p:nvSpPr>
            <p:cNvPr id="106" name="Shape 106"/>
            <p:cNvSpPr/>
            <p:nvPr/>
          </p:nvSpPr>
          <p:spPr>
            <a:xfrm>
              <a:off x="25400" y="25399"/>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sz="3300">
                  <a:effectLst>
                    <a:outerShdw sx="100000" sy="100000" kx="0" ky="0" algn="b" rotWithShape="0" blurRad="50800" dist="25400" dir="5400000">
                      <a:srgbClr val="000000">
                        <a:alpha val="90000"/>
                      </a:srgbClr>
                    </a:outerShdw>
                  </a:effectLst>
                </a:defRPr>
              </a:pPr>
              <a:r>
                <a:t>A) The Pattern of Spiritual Growth</a:t>
              </a:r>
            </a:p>
            <a:p>
              <a:pPr algn="l">
                <a:spcBef>
                  <a:spcPts val="1300"/>
                </a:spcBef>
                <a:defRPr sz="3300">
                  <a:effectLst>
                    <a:outerShdw sx="100000" sy="100000" kx="0" ky="0" algn="b" rotWithShape="0" blurRad="50800" dist="25400" dir="5400000">
                      <a:srgbClr val="000000">
                        <a:alpha val="90000"/>
                      </a:srgbClr>
                    </a:outerShdw>
                  </a:effectLst>
                </a:defRPr>
              </a:pPr>
              <a:r>
                <a:t>B) The Application of Spiritual Growth</a:t>
              </a:r>
            </a:p>
          </p:txBody>
        </p:sp>
        <p:sp>
          <p:nvSpPr>
            <p:cNvPr id="107" name="Shape 107"/>
            <p:cNvSpPr/>
            <p:nvPr/>
          </p:nvSpPr>
          <p:spPr>
            <a:xfrm>
              <a:off x="0" y="-1"/>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sz="3300">
                  <a:solidFill>
                    <a:srgbClr val="FFFFFF"/>
                  </a:solidFill>
                  <a:effectLst>
                    <a:outerShdw sx="100000" sy="100000" kx="0" ky="0" algn="b" rotWithShape="0" blurRad="50800" dist="25400" dir="5400000">
                      <a:srgbClr val="000000">
                        <a:alpha val="90000"/>
                      </a:srgbClr>
                    </a:outerShdw>
                  </a:effectLst>
                </a:defRPr>
              </a:pPr>
              <a:r>
                <a:t>A) The Pattern of Spiritual Growth</a:t>
              </a:r>
            </a:p>
            <a:p>
              <a:pPr algn="l">
                <a:spcBef>
                  <a:spcPts val="1300"/>
                </a:spcBef>
                <a:defRPr sz="3300">
                  <a:solidFill>
                    <a:schemeClr val="accent3"/>
                  </a:solidFill>
                  <a:effectLst>
                    <a:outerShdw sx="100000" sy="100000" kx="0" ky="0" algn="b" rotWithShape="0" blurRad="50800" dist="25400" dir="5400000">
                      <a:srgbClr val="000000">
                        <a:alpha val="90000"/>
                      </a:srgbClr>
                    </a:outerShdw>
                  </a:effectLst>
                </a:defRPr>
              </a:pPr>
              <a:r>
                <a:t>B) The Application of Spiritual Growth</a:t>
              </a:r>
            </a:p>
          </p:txBody>
        </p:sp>
      </p:gr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05"/>
                                        </p:tgtEl>
                                        <p:attrNameLst>
                                          <p:attrName>style.visibility</p:attrName>
                                        </p:attrNameLst>
                                      </p:cBhvr>
                                      <p:to>
                                        <p:strVal val="visible"/>
                                      </p:to>
                                    </p:set>
                                    <p:animEffect filter="box(out)" transition="in">
                                      <p:cBhvr>
                                        <p:cTn id="7" dur="1000"/>
                                        <p:tgtEl>
                                          <p:spTgt spid="105"/>
                                        </p:tgtEl>
                                      </p:cBhvr>
                                    </p:animEffect>
                                  </p:childTnLst>
                                </p:cTn>
                              </p:par>
                            </p:childTnLst>
                          </p:cTn>
                        </p:par>
                        <p:par>
                          <p:cTn id="8" fill="hold">
                            <p:stCondLst>
                              <p:cond delay="1000"/>
                            </p:stCondLst>
                            <p:childTnLst>
                              <p:par>
                                <p:cTn id="9" presetClass="entr" nodeType="afterEffect" presetSubtype="1" presetID="22" grpId="2" fill="hold">
                                  <p:stCondLst>
                                    <p:cond delay="200"/>
                                  </p:stCondLst>
                                  <p:iterate type="el" backwards="0">
                                    <p:tmAbs val="0"/>
                                  </p:iterate>
                                  <p:childTnLst>
                                    <p:set>
                                      <p:cBhvr>
                                        <p:cTn id="10" fill="hold"/>
                                        <p:tgtEl>
                                          <p:spTgt spid="102"/>
                                        </p:tgtEl>
                                        <p:attrNameLst>
                                          <p:attrName>style.visibility</p:attrName>
                                        </p:attrNameLst>
                                      </p:cBhvr>
                                      <p:to>
                                        <p:strVal val="visible"/>
                                      </p:to>
                                    </p:set>
                                    <p:animEffect filter="wipe(up)" transition="in">
                                      <p:cBhvr>
                                        <p:cTn id="11" dur="3750"/>
                                        <p:tgtEl>
                                          <p:spTgt spid="102"/>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108"/>
                                        </p:tgtEl>
                                        <p:attrNameLst>
                                          <p:attrName>style.visibility</p:attrName>
                                        </p:attrNameLst>
                                      </p:cBhvr>
                                      <p:to>
                                        <p:strVal val="visible"/>
                                      </p:to>
                                    </p:set>
                                    <p:animEffect filter="wipe(up)" transition="in">
                                      <p:cBhvr>
                                        <p:cTn id="16" dur="2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1"/>
      <p:bldP build="whole" bldLvl="1" animBg="1" rev="0" advAuto="0" spid="108" grpId="3"/>
      <p:bldP build="whole" bldLvl="1" animBg="1" rev="0" advAuto="0" spid="102"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257441" y="7527167"/>
            <a:ext cx="12847735" cy="1614426"/>
          </a:xfrm>
          <a:prstGeom prst="roundRect">
            <a:avLst>
              <a:gd name="adj" fmla="val 11772"/>
            </a:avLst>
          </a:prstGeom>
          <a:solidFill>
            <a:srgbClr val="FAF0CD"/>
          </a:solidFill>
          <a:ln w="25400">
            <a:solidFill>
              <a:srgbClr val="000000"/>
            </a:solidFill>
            <a:miter lim="400000"/>
          </a:ln>
        </p:spPr>
        <p:txBody>
          <a:bodyPr lIns="50800" tIns="50800" rIns="50800" bIns="508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13" name="Shape 113"/>
          <p:cNvSpPr/>
          <p:nvPr>
            <p:ph type="body" idx="1"/>
          </p:nvPr>
        </p:nvSpPr>
        <p:spPr>
          <a:xfrm>
            <a:off x="0" y="1599237"/>
            <a:ext cx="12614499" cy="7797801"/>
          </a:xfrm>
          <a:prstGeom prst="rect">
            <a:avLst/>
          </a:prstGeom>
        </p:spPr>
        <p:txBody>
          <a:bodyPr/>
          <a:lstStyle/>
          <a:p>
            <a:pPr marL="635907" indent="-318407">
              <a:spcBef>
                <a:spcPts val="1400"/>
              </a:spcBef>
              <a:defRPr sz="3900"/>
            </a:pPr>
            <a:r>
              <a:t>A.) The </a:t>
            </a:r>
            <a:r>
              <a:rPr>
                <a:solidFill>
                  <a:schemeClr val="accent5">
                    <a:hueOff val="-522602"/>
                    <a:satOff val="-6700"/>
                    <a:lumOff val="-22320"/>
                  </a:schemeClr>
                </a:solidFill>
              </a:rPr>
              <a:t>Training</a:t>
            </a:r>
            <a:r>
              <a:t> of the Disciple 	</a:t>
            </a:r>
            <a:br/>
            <a:r>
              <a:t>	</a:t>
            </a:r>
            <a:r>
              <a:rPr>
                <a:solidFill>
                  <a:srgbClr val="53585F"/>
                </a:solidFill>
                <a:uFill>
                  <a:solidFill>
                    <a:srgbClr val="000000"/>
                  </a:solidFill>
                </a:uFill>
                <a:latin typeface="Times New Roman"/>
                <a:ea typeface="Times New Roman"/>
                <a:cs typeface="Times New Roman"/>
                <a:sym typeface="Times New Roman"/>
              </a:rPr>
              <a:t>A disciple is a learner.</a:t>
            </a:r>
            <a:endParaRPr>
              <a:uFill>
                <a:solidFill>
                  <a:srgbClr val="000000"/>
                </a:solidFill>
              </a:uFill>
              <a:latin typeface="Times New Roman"/>
              <a:ea typeface="Times New Roman"/>
              <a:cs typeface="Times New Roman"/>
              <a:sym typeface="Times New Roman"/>
            </a:endParaRPr>
          </a:p>
          <a:p>
            <a:pPr marL="635907" indent="-318407">
              <a:spcBef>
                <a:spcPts val="1400"/>
              </a:spcBef>
              <a:defRPr sz="3900"/>
            </a:pPr>
            <a:r>
              <a:t>B.) The </a:t>
            </a:r>
            <a:r>
              <a:rPr>
                <a:solidFill>
                  <a:schemeClr val="accent5">
                    <a:hueOff val="-522602"/>
                    <a:satOff val="-6700"/>
                    <a:lumOff val="-22320"/>
                  </a:schemeClr>
                </a:solidFill>
              </a:rPr>
              <a:t>Purpose</a:t>
            </a:r>
            <a:r>
              <a:t> of the Disciple 	</a:t>
            </a:r>
            <a:br/>
            <a:r>
              <a:t>	</a:t>
            </a:r>
            <a:r>
              <a:rPr>
                <a:solidFill>
                  <a:srgbClr val="53585F"/>
                </a:solidFill>
                <a:uFill>
                  <a:solidFill>
                    <a:srgbClr val="000000"/>
                  </a:solidFill>
                </a:uFill>
                <a:latin typeface="Times New Roman"/>
                <a:ea typeface="Times New Roman"/>
                <a:cs typeface="Times New Roman"/>
                <a:sym typeface="Times New Roman"/>
              </a:rPr>
              <a:t>A disciple serves others.</a:t>
            </a:r>
            <a:endParaRPr>
              <a:uFill>
                <a:solidFill>
                  <a:srgbClr val="000000"/>
                </a:solidFill>
              </a:uFill>
              <a:latin typeface="Times New Roman"/>
              <a:ea typeface="Times New Roman"/>
              <a:cs typeface="Times New Roman"/>
              <a:sym typeface="Times New Roman"/>
            </a:endParaRPr>
          </a:p>
          <a:p>
            <a:pPr marL="635907" indent="-318407">
              <a:spcBef>
                <a:spcPts val="1400"/>
              </a:spcBef>
              <a:defRPr sz="3900"/>
            </a:pPr>
            <a:r>
              <a:t>C.) The </a:t>
            </a:r>
            <a:r>
              <a:rPr>
                <a:solidFill>
                  <a:schemeClr val="accent5">
                    <a:hueOff val="-522602"/>
                    <a:satOff val="-6700"/>
                    <a:lumOff val="-22320"/>
                  </a:schemeClr>
                </a:solidFill>
              </a:rPr>
              <a:t>Discipline</a:t>
            </a:r>
            <a:r>
              <a:t> of the Disciple 	</a:t>
            </a:r>
            <a:br/>
            <a:r>
              <a:rPr>
                <a:solidFill>
                  <a:srgbClr val="53585F"/>
                </a:solidFill>
              </a:rPr>
              <a:t>	</a:t>
            </a:r>
            <a:r>
              <a:rPr>
                <a:solidFill>
                  <a:srgbClr val="53585F"/>
                </a:solidFill>
                <a:uFill>
                  <a:solidFill>
                    <a:srgbClr val="000000"/>
                  </a:solidFill>
                </a:uFill>
                <a:latin typeface="Times New Roman"/>
                <a:ea typeface="Times New Roman"/>
                <a:cs typeface="Times New Roman"/>
                <a:sym typeface="Times New Roman"/>
              </a:rPr>
              <a:t>A disciple regularly communes with God.</a:t>
            </a:r>
            <a:endParaRPr>
              <a:uFill>
                <a:solidFill>
                  <a:srgbClr val="000000"/>
                </a:solidFill>
              </a:uFill>
              <a:latin typeface="Times New Roman"/>
              <a:ea typeface="Times New Roman"/>
              <a:cs typeface="Times New Roman"/>
              <a:sym typeface="Times New Roman"/>
            </a:endParaRPr>
          </a:p>
          <a:p>
            <a:pPr marL="635907" indent="-318407">
              <a:spcBef>
                <a:spcPts val="1400"/>
              </a:spcBef>
              <a:defRPr sz="3900"/>
            </a:pPr>
            <a:r>
              <a:t>D.) The </a:t>
            </a:r>
            <a:r>
              <a:rPr>
                <a:solidFill>
                  <a:schemeClr val="accent5">
                    <a:hueOff val="-522602"/>
                    <a:satOff val="-6700"/>
                    <a:lumOff val="-22320"/>
                  </a:schemeClr>
                </a:solidFill>
              </a:rPr>
              <a:t>Attention</a:t>
            </a:r>
            <a:r>
              <a:t> of the Disciple 	</a:t>
            </a:r>
            <a:br/>
            <a:r>
              <a:t>	</a:t>
            </a:r>
            <a:r>
              <a:rPr>
                <a:solidFill>
                  <a:srgbClr val="53585F"/>
                </a:solidFill>
                <a:uFill>
                  <a:solidFill>
                    <a:srgbClr val="000000"/>
                  </a:solidFill>
                </a:uFill>
                <a:latin typeface="Times New Roman"/>
                <a:ea typeface="Times New Roman"/>
                <a:cs typeface="Times New Roman"/>
                <a:sym typeface="Times New Roman"/>
              </a:rPr>
              <a:t>A disciple attentively listens and obeys God.</a:t>
            </a:r>
            <a:endParaRPr>
              <a:uFill>
                <a:solidFill>
                  <a:srgbClr val="000000"/>
                </a:solidFill>
              </a:uFill>
              <a:latin typeface="Times New Roman"/>
              <a:ea typeface="Times New Roman"/>
              <a:cs typeface="Times New Roman"/>
              <a:sym typeface="Times New Roman"/>
            </a:endParaRPr>
          </a:p>
          <a:p>
            <a:pPr marL="635907" indent="-318407">
              <a:spcBef>
                <a:spcPts val="1400"/>
              </a:spcBef>
            </a:pPr>
            <a:r>
              <a:rPr sz="3900">
                <a:uFill>
                  <a:solidFill>
                    <a:srgbClr val="000000"/>
                  </a:solidFill>
                </a:uFill>
              </a:rPr>
              <a:t>E.) The Resolve of the Disciple </a:t>
            </a:r>
            <a:r>
              <a:rPr sz="3900">
                <a:uFill>
                  <a:solidFill>
                    <a:srgbClr val="000000"/>
                  </a:solidFill>
                </a:uFill>
                <a:latin typeface="Times New Roman"/>
                <a:ea typeface="Times New Roman"/>
                <a:cs typeface="Times New Roman"/>
                <a:sym typeface="Times New Roman"/>
              </a:rPr>
              <a:t>	</a:t>
            </a:r>
            <a:br>
              <a:rPr sz="3900">
                <a:uFill>
                  <a:solidFill>
                    <a:srgbClr val="000000"/>
                  </a:solidFill>
                </a:uFill>
                <a:latin typeface="Times New Roman"/>
                <a:ea typeface="Times New Roman"/>
                <a:cs typeface="Times New Roman"/>
                <a:sym typeface="Times New Roman"/>
              </a:rPr>
            </a:br>
            <a:r>
              <a:rPr sz="3900">
                <a:uFill>
                  <a:solidFill>
                    <a:srgbClr val="000000"/>
                  </a:solidFill>
                </a:uFill>
                <a:latin typeface="Times New Roman"/>
                <a:ea typeface="Times New Roman"/>
                <a:cs typeface="Times New Roman"/>
                <a:sym typeface="Times New Roman"/>
              </a:rPr>
              <a:t>      </a:t>
            </a:r>
            <a:r>
              <a:rPr sz="3500">
                <a:solidFill>
                  <a:srgbClr val="53585F"/>
                </a:solidFill>
                <a:uFill>
                  <a:solidFill>
                    <a:srgbClr val="000000"/>
                  </a:solidFill>
                </a:uFill>
                <a:latin typeface="Times New Roman"/>
                <a:ea typeface="Times New Roman"/>
                <a:cs typeface="Times New Roman"/>
                <a:sym typeface="Times New Roman"/>
              </a:rPr>
              <a:t>A disciple withstands difficulties to please His Master.</a:t>
            </a:r>
          </a:p>
        </p:txBody>
      </p:sp>
      <p:sp>
        <p:nvSpPr>
          <p:cNvPr id="114" name="Shape 114"/>
          <p:cNvSpPr/>
          <p:nvPr>
            <p:ph type="title"/>
          </p:nvPr>
        </p:nvSpPr>
        <p:spPr>
          <a:xfrm>
            <a:off x="228600" y="977900"/>
            <a:ext cx="11049000" cy="990600"/>
          </a:xfrm>
          <a:prstGeom prst="rect">
            <a:avLst/>
          </a:prstGeom>
        </p:spPr>
        <p:txBody>
          <a:bodyPr/>
          <a:lstStyle/>
          <a:p>
            <a:pPr/>
            <a:r>
              <a:t>5 Points to be a  Good Discipler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13">
                                            <p:bg/>
                                          </p:spTgt>
                                        </p:tgtEl>
                                        <p:attrNameLst>
                                          <p:attrName>style.visibility</p:attrName>
                                        </p:attrNameLst>
                                      </p:cBhvr>
                                      <p:to>
                                        <p:strVal val="visible"/>
                                      </p:to>
                                    </p:set>
                                    <p:animEffect filter="wipe(up)" transition="in">
                                      <p:cBhvr>
                                        <p:cTn id="7" dur="3000"/>
                                        <p:tgtEl>
                                          <p:spTgt spid="113">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113">
                                            <p:txEl>
                                              <p:pRg st="0" end="0"/>
                                            </p:txEl>
                                          </p:spTgt>
                                        </p:tgtEl>
                                        <p:attrNameLst>
                                          <p:attrName>style.visibility</p:attrName>
                                        </p:attrNameLst>
                                      </p:cBhvr>
                                      <p:to>
                                        <p:strVal val="visible"/>
                                      </p:to>
                                    </p:set>
                                    <p:animEffect filter="wipe(up)" transition="in">
                                      <p:cBhvr>
                                        <p:cTn id="10" dur="3000"/>
                                        <p:tgtEl>
                                          <p:spTgt spid="113">
                                            <p:txEl>
                                              <p:pRg st="0" end="0"/>
                                            </p:txEl>
                                          </p:spTgt>
                                        </p:tgtEl>
                                      </p:cBhvr>
                                    </p:animEffect>
                                  </p:childTnLst>
                                </p:cTn>
                              </p:par>
                            </p:childTnLst>
                          </p:cTn>
                        </p:par>
                        <p:par>
                          <p:cTn id="11" fill="hold">
                            <p:stCondLst>
                              <p:cond delay="3000"/>
                            </p:stCondLst>
                            <p:childTnLst>
                              <p:par>
                                <p:cTn id="12" presetClass="entr" nodeType="afterEffect" presetSubtype="1" presetID="22" grpId="1" fill="hold">
                                  <p:stCondLst>
                                    <p:cond delay="0"/>
                                  </p:stCondLst>
                                  <p:iterate type="el" backwards="0">
                                    <p:tmAbs val="0"/>
                                  </p:iterate>
                                  <p:childTnLst>
                                    <p:set>
                                      <p:cBhvr>
                                        <p:cTn id="13" fill="hold"/>
                                        <p:tgtEl>
                                          <p:spTgt spid="113">
                                            <p:txEl>
                                              <p:pRg st="1" end="1"/>
                                            </p:txEl>
                                          </p:spTgt>
                                        </p:tgtEl>
                                        <p:attrNameLst>
                                          <p:attrName>style.visibility</p:attrName>
                                        </p:attrNameLst>
                                      </p:cBhvr>
                                      <p:to>
                                        <p:strVal val="visible"/>
                                      </p:to>
                                    </p:set>
                                    <p:animEffect filter="wipe(up)" transition="in">
                                      <p:cBhvr>
                                        <p:cTn id="14" dur="3000"/>
                                        <p:tgtEl>
                                          <p:spTgt spid="113">
                                            <p:txEl>
                                              <p:pRg st="1" end="1"/>
                                            </p:txEl>
                                          </p:spTgt>
                                        </p:tgtEl>
                                      </p:cBhvr>
                                    </p:animEffect>
                                  </p:childTnLst>
                                </p:cTn>
                              </p:par>
                            </p:childTnLst>
                          </p:cTn>
                        </p:par>
                        <p:par>
                          <p:cTn id="15" fill="hold">
                            <p:stCondLst>
                              <p:cond delay="6000"/>
                            </p:stCondLst>
                            <p:childTnLst>
                              <p:par>
                                <p:cTn id="16" presetClass="entr" nodeType="afterEffect" presetSubtype="1" presetID="22" grpId="1" fill="hold">
                                  <p:stCondLst>
                                    <p:cond delay="0"/>
                                  </p:stCondLst>
                                  <p:iterate type="el" backwards="0">
                                    <p:tmAbs val="0"/>
                                  </p:iterate>
                                  <p:childTnLst>
                                    <p:set>
                                      <p:cBhvr>
                                        <p:cTn id="17" fill="hold"/>
                                        <p:tgtEl>
                                          <p:spTgt spid="113">
                                            <p:txEl>
                                              <p:pRg st="2" end="2"/>
                                            </p:txEl>
                                          </p:spTgt>
                                        </p:tgtEl>
                                        <p:attrNameLst>
                                          <p:attrName>style.visibility</p:attrName>
                                        </p:attrNameLst>
                                      </p:cBhvr>
                                      <p:to>
                                        <p:strVal val="visible"/>
                                      </p:to>
                                    </p:set>
                                    <p:animEffect filter="wipe(up)" transition="in">
                                      <p:cBhvr>
                                        <p:cTn id="18" dur="3000"/>
                                        <p:tgtEl>
                                          <p:spTgt spid="113">
                                            <p:txEl>
                                              <p:pRg st="2" end="2"/>
                                            </p:txEl>
                                          </p:spTgt>
                                        </p:tgtEl>
                                      </p:cBhvr>
                                    </p:animEffect>
                                  </p:childTnLst>
                                </p:cTn>
                              </p:par>
                            </p:childTnLst>
                          </p:cTn>
                        </p:par>
                        <p:par>
                          <p:cTn id="19" fill="hold">
                            <p:stCondLst>
                              <p:cond delay="9000"/>
                            </p:stCondLst>
                            <p:childTnLst>
                              <p:par>
                                <p:cTn id="20" presetClass="entr" nodeType="afterEffect" presetSubtype="1" presetID="22" grpId="1" fill="hold">
                                  <p:stCondLst>
                                    <p:cond delay="0"/>
                                  </p:stCondLst>
                                  <p:iterate type="el" backwards="0">
                                    <p:tmAbs val="0"/>
                                  </p:iterate>
                                  <p:childTnLst>
                                    <p:set>
                                      <p:cBhvr>
                                        <p:cTn id="21" fill="hold"/>
                                        <p:tgtEl>
                                          <p:spTgt spid="113">
                                            <p:txEl>
                                              <p:pRg st="3" end="3"/>
                                            </p:txEl>
                                          </p:spTgt>
                                        </p:tgtEl>
                                        <p:attrNameLst>
                                          <p:attrName>style.visibility</p:attrName>
                                        </p:attrNameLst>
                                      </p:cBhvr>
                                      <p:to>
                                        <p:strVal val="visible"/>
                                      </p:to>
                                    </p:set>
                                    <p:animEffect filter="wipe(up)" transition="in">
                                      <p:cBhvr>
                                        <p:cTn id="22" dur="30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 presetID="22" grpId="1" fill="hold">
                                  <p:stCondLst>
                                    <p:cond delay="0"/>
                                  </p:stCondLst>
                                  <p:iterate type="el" backwards="0">
                                    <p:tmAbs val="0"/>
                                  </p:iterate>
                                  <p:childTnLst>
                                    <p:set>
                                      <p:cBhvr>
                                        <p:cTn id="26" fill="hold"/>
                                        <p:tgtEl>
                                          <p:spTgt spid="113">
                                            <p:txEl>
                                              <p:pRg st="4" end="4"/>
                                            </p:txEl>
                                          </p:spTgt>
                                        </p:tgtEl>
                                        <p:attrNameLst>
                                          <p:attrName>style.visibility</p:attrName>
                                        </p:attrNameLst>
                                      </p:cBhvr>
                                      <p:to>
                                        <p:strVal val="visible"/>
                                      </p:to>
                                    </p:set>
                                    <p:animEffect filter="wipe(up)" transition="in">
                                      <p:cBhvr>
                                        <p:cTn id="27" dur="3000"/>
                                        <p:tgtEl>
                                          <p:spTgt spid="113">
                                            <p:txEl>
                                              <p:pRg st="4" end="4"/>
                                            </p:txEl>
                                          </p:spTgt>
                                        </p:tgtEl>
                                      </p:cBhvr>
                                    </p:animEffect>
                                  </p:childTnLst>
                                </p:cTn>
                              </p:par>
                            </p:childTnLst>
                          </p:cTn>
                        </p:par>
                        <p:par>
                          <p:cTn id="28" fill="hold">
                            <p:stCondLst>
                              <p:cond delay="3000"/>
                            </p:stCondLst>
                            <p:childTnLst>
                              <p:par>
                                <p:cTn id="29" presetClass="entr" nodeType="afterEffect" presetID="9" grpId="2" fill="hold">
                                  <p:stCondLst>
                                    <p:cond delay="0"/>
                                  </p:stCondLst>
                                  <p:iterate type="lt" backwards="0">
                                    <p:tmAbs val="0"/>
                                  </p:iterate>
                                  <p:childTnLst>
                                    <p:set>
                                      <p:cBhvr>
                                        <p:cTn id="30" fill="hold"/>
                                        <p:tgtEl>
                                          <p:spTgt spid="112"/>
                                        </p:tgtEl>
                                        <p:attrNameLst>
                                          <p:attrName>style.visibility</p:attrName>
                                        </p:attrNameLst>
                                      </p:cBhvr>
                                      <p:to>
                                        <p:strVal val="visible"/>
                                      </p:to>
                                    </p:set>
                                    <p:animEffect filter="dissolve" transition="in">
                                      <p:cBhvr>
                                        <p:cTn id="31" dur="2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2"/>
      <p:bldP build="p" bldLvl="5" animBg="1" rev="0" advAuto="0" spid="11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203200" y="1155700"/>
            <a:ext cx="12623800" cy="937552"/>
          </a:xfrm>
          <a:prstGeom prst="rect">
            <a:avLst/>
          </a:prstGeom>
        </p:spPr>
        <p:txBody>
          <a:bodyPr/>
          <a:lstStyle/>
          <a:p>
            <a:pPr/>
            <a:r>
              <a:t>Lived with our Limitations</a:t>
            </a:r>
          </a:p>
        </p:txBody>
      </p:sp>
      <p:sp>
        <p:nvSpPr>
          <p:cNvPr id="119" name="Shape 119"/>
          <p:cNvSpPr/>
          <p:nvPr/>
        </p:nvSpPr>
        <p:spPr>
          <a:xfrm>
            <a:off x="975650" y="2468409"/>
            <a:ext cx="11053499" cy="1650142"/>
          </a:xfrm>
          <a:prstGeom prst="rect">
            <a:avLst/>
          </a:prstGeom>
          <a:ln w="63500">
            <a:solidFill>
              <a:srgbClr val="EBDDB0"/>
            </a:solidFill>
          </a:ln>
          <a:effectLst>
            <a:outerShdw sx="100000" sy="100000" kx="0" ky="0" algn="b" rotWithShape="0" blurRad="88900" dist="25400" dir="2700000">
              <a:srgbClr val="000000">
                <a:alpha val="75000"/>
              </a:srgbClr>
            </a:outerShdw>
          </a:effectLst>
        </p:spPr>
        <p:txBody>
          <a:bodyPr lIns="50800" tIns="50800" rIns="50800" bIns="508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20" name="Shape 120"/>
          <p:cNvSpPr/>
          <p:nvPr/>
        </p:nvSpPr>
        <p:spPr>
          <a:xfrm>
            <a:off x="1136650" y="2527316"/>
            <a:ext cx="10731500" cy="647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spcBef>
                <a:spcPts val="2200"/>
              </a:spcBef>
              <a:defRPr sz="5000">
                <a:uFill>
                  <a:solidFill>
                    <a:srgbClr val="000000"/>
                  </a:solidFill>
                </a:uFill>
                <a:latin typeface="Times New Roman"/>
                <a:ea typeface="Times New Roman"/>
                <a:cs typeface="Times New Roman"/>
                <a:sym typeface="Times New Roman"/>
              </a:defRPr>
            </a:pPr>
            <a:r>
              <a:t>“Have this attitude in yourselves which was also in Christ Jesus, who, </a:t>
            </a:r>
            <a:r>
              <a:rPr>
                <a:solidFill>
                  <a:schemeClr val="accent6">
                    <a:lumOff val="-8741"/>
                  </a:schemeClr>
                </a:solidFill>
              </a:rPr>
              <a:t>although He existed in the form of God, did not regard equality with God a thing to be grasped, but emptied Himself, taking the form of a bond-servant, and being made in the likeness of men”</a:t>
            </a:r>
            <a:r>
              <a:t> </a:t>
            </a:r>
            <a:br/>
            <a:r>
              <a:t>(Philippians 2:5-7).</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20"/>
                                        </p:tgtEl>
                                        <p:attrNameLst>
                                          <p:attrName>style.visibility</p:attrName>
                                        </p:attrNameLst>
                                      </p:cBhvr>
                                      <p:to>
                                        <p:strVal val="visible"/>
                                      </p:to>
                                    </p:set>
                                    <p:animEffect filter="wipe(up)" transition="in">
                                      <p:cBhvr>
                                        <p:cTn id="7" dur="225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9"/>
                                        </p:tgtEl>
                                        <p:attrNameLst>
                                          <p:attrName>style.visibility</p:attrName>
                                        </p:attrNameLst>
                                      </p:cBhvr>
                                      <p:to>
                                        <p:strVal val="visible"/>
                                      </p:to>
                                    </p:set>
                                    <p:animEffect filter="dissolve" transition="in">
                                      <p:cBhvr>
                                        <p:cTn id="12" dur="1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 grpId="2"/>
      <p:bldP build="whole" bldLvl="1" animBg="1" rev="0" advAuto="0" spid="12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xfrm>
            <a:off x="139700" y="1155700"/>
            <a:ext cx="12725400" cy="1066800"/>
          </a:xfrm>
          <a:prstGeom prst="rect">
            <a:avLst/>
          </a:prstGeom>
        </p:spPr>
        <p:txBody>
          <a:bodyPr/>
          <a:lstStyle>
            <a:lvl1pPr>
              <a:defRPr sz="5000"/>
            </a:lvl1pPr>
          </a:lstStyle>
          <a:p>
            <a:pPr/>
            <a:r>
              <a:t>E.) The Resolve of a Disciple (Is 50:5-9)</a:t>
            </a:r>
          </a:p>
        </p:txBody>
      </p:sp>
      <p:sp>
        <p:nvSpPr>
          <p:cNvPr id="125" name="Shape 125"/>
          <p:cNvSpPr/>
          <p:nvPr>
            <p:ph type="body" idx="1"/>
          </p:nvPr>
        </p:nvSpPr>
        <p:spPr>
          <a:xfrm>
            <a:off x="234950" y="3794938"/>
            <a:ext cx="12560300" cy="4406901"/>
          </a:xfrm>
          <a:prstGeom prst="rect">
            <a:avLst/>
          </a:prstGeom>
        </p:spPr>
        <p:txBody>
          <a:bodyPr/>
          <a:lstStyle/>
          <a:p>
            <a:pPr>
              <a:lnSpc>
                <a:spcPct val="140000"/>
              </a:lnSpc>
              <a:buClr>
                <a:srgbClr val="8C2029"/>
              </a:buClr>
              <a:buSzPct val="136000"/>
              <a:buFont typeface="Wingdings"/>
              <a:defRPr>
                <a:latin typeface="Times New Roman"/>
                <a:ea typeface="Times New Roman"/>
                <a:cs typeface="Times New Roman"/>
                <a:sym typeface="Times New Roman"/>
              </a:defRPr>
            </a:pPr>
            <a:r>
              <a:t>1. Our Heart Commitment (50:5) </a:t>
            </a:r>
          </a:p>
          <a:p>
            <a:pPr>
              <a:lnSpc>
                <a:spcPct val="140000"/>
              </a:lnSpc>
              <a:buClr>
                <a:srgbClr val="8C2029"/>
              </a:buClr>
              <a:buSzPct val="136000"/>
              <a:buFont typeface="Wingdings"/>
              <a:defRPr>
                <a:latin typeface="Times New Roman"/>
                <a:ea typeface="Times New Roman"/>
                <a:cs typeface="Times New Roman"/>
                <a:sym typeface="Times New Roman"/>
              </a:defRPr>
            </a:pPr>
            <a:r>
              <a:t>2. Our Choice to Serve (50:6)</a:t>
            </a:r>
          </a:p>
          <a:p>
            <a:pPr>
              <a:lnSpc>
                <a:spcPct val="140000"/>
              </a:lnSpc>
              <a:buClr>
                <a:srgbClr val="8C2029"/>
              </a:buClr>
              <a:buSzPct val="136000"/>
              <a:buFont typeface="Wingdings"/>
              <a:defRPr>
                <a:latin typeface="Times New Roman"/>
                <a:ea typeface="Times New Roman"/>
                <a:cs typeface="Times New Roman"/>
                <a:sym typeface="Times New Roman"/>
              </a:defRPr>
            </a:pPr>
            <a:r>
              <a:t>3. Our Trust in God (50:7)</a:t>
            </a:r>
          </a:p>
          <a:p>
            <a:pPr>
              <a:lnSpc>
                <a:spcPct val="140000"/>
              </a:lnSpc>
              <a:buClr>
                <a:srgbClr val="8C2029"/>
              </a:buClr>
              <a:buSzPct val="136000"/>
              <a:buFont typeface="Wingdings"/>
              <a:defRPr>
                <a:latin typeface="Times New Roman"/>
                <a:ea typeface="Times New Roman"/>
                <a:cs typeface="Times New Roman"/>
                <a:sym typeface="Times New Roman"/>
              </a:defRPr>
            </a:pPr>
            <a:r>
              <a:t>4. Our Victory over Bitterness (50:8-9)</a:t>
            </a:r>
          </a:p>
        </p:txBody>
      </p:sp>
      <p:sp>
        <p:nvSpPr>
          <p:cNvPr id="126" name="Shape 126"/>
          <p:cNvSpPr/>
          <p:nvPr/>
        </p:nvSpPr>
        <p:spPr>
          <a:xfrm>
            <a:off x="1911350" y="2222500"/>
            <a:ext cx="9207500" cy="14356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R="130047" indent="0">
              <a:lnSpc>
                <a:spcPct val="110000"/>
              </a:lnSpc>
              <a:spcBef>
                <a:spcPts val="1000"/>
              </a:spcBef>
              <a:buClr>
                <a:srgbClr val="8D6552"/>
              </a:buClr>
              <a:buFont typeface="Wingdings"/>
              <a:defRPr b="1" sz="4400">
                <a:solidFill>
                  <a:srgbClr val="892227"/>
                </a:solidFill>
                <a:latin typeface="Times New Roman"/>
                <a:ea typeface="Times New Roman"/>
                <a:cs typeface="Times New Roman"/>
                <a:sym typeface="Times New Roman"/>
              </a:defRPr>
            </a:pPr>
            <a:r>
              <a:t>A disciple withstands difficulties </a:t>
            </a:r>
            <a:br/>
            <a:r>
              <a:t>to please His Master </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1750" fill="hold"/>
                                        <p:tgtEl>
                                          <p:spTgt spid="126"/>
                                        </p:tgtEl>
                                        <p:attrNameLst>
                                          <p:attrName>ppt_w</p:attrName>
                                        </p:attrNameLst>
                                      </p:cBhvr>
                                      <p:tavLst>
                                        <p:tav tm="0">
                                          <p:val>
                                            <p:fltVal val="0"/>
                                          </p:val>
                                        </p:tav>
                                        <p:tav tm="100000">
                                          <p:val>
                                            <p:strVal val="#ppt_w"/>
                                          </p:val>
                                        </p:tav>
                                      </p:tavLst>
                                    </p:anim>
                                    <p:anim calcmode="lin" valueType="num">
                                      <p:cBhvr>
                                        <p:cTn id="8" dur="1750" fill="hold"/>
                                        <p:tgtEl>
                                          <p:spTgt spid="126"/>
                                        </p:tgtEl>
                                        <p:attrNameLst>
                                          <p:attrName>ppt_h</p:attrName>
                                        </p:attrNameLst>
                                      </p:cBhvr>
                                      <p:tavLst>
                                        <p:tav tm="0">
                                          <p:val>
                                            <p:fltVal val="0"/>
                                          </p:val>
                                        </p:tav>
                                        <p:tav tm="100000">
                                          <p:val>
                                            <p:strVal val="#ppt_h"/>
                                          </p:val>
                                        </p:tav>
                                      </p:tavLst>
                                    </p:anim>
                                    <p:anim calcmode="lin" valueType="num">
                                      <p:cBhvr>
                                        <p:cTn id="9" dur="1750" fill="hold"/>
                                        <p:tgtEl>
                                          <p:spTgt spid="126"/>
                                        </p:tgtEl>
                                        <p:attrNameLst>
                                          <p:attrName>ppt_x</p:attrName>
                                        </p:attrNameLst>
                                      </p:cBhvr>
                                      <p:tavLst>
                                        <p:tav tm="0" fmla="#ppt_x+(cos(-2*pi*(1-$))*-#ppt_x-sin(-2*pi*(1-$))*(1-#ppt_y))*(1-$)">
                                          <p:val>
                                            <p:fltVal val="0"/>
                                          </p:val>
                                        </p:tav>
                                        <p:tav tm="100000">
                                          <p:val>
                                            <p:fltVal val="1"/>
                                          </p:val>
                                        </p:tav>
                                      </p:tavLst>
                                    </p:anim>
                                    <p:anim calcmode="lin" valueType="num">
                                      <p:cBhvr>
                                        <p:cTn id="10" dur="1750" fill="hold"/>
                                        <p:tgtEl>
                                          <p:spTgt spid="1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50"/>
                            </p:stCondLst>
                            <p:childTnLst>
                              <p:par>
                                <p:cTn id="12" presetClass="entr" nodeType="afterEffect" presetSubtype="8" presetID="2" grpId="2" fill="hold">
                                  <p:stCondLst>
                                    <p:cond delay="7000"/>
                                  </p:stCondLst>
                                  <p:iterate type="el" backwards="0">
                                    <p:tmAbs val="0"/>
                                  </p:iterate>
                                  <p:childTnLst>
                                    <p:set>
                                      <p:cBhvr>
                                        <p:cTn id="13" fill="hold"/>
                                        <p:tgtEl>
                                          <p:spTgt spid="125">
                                            <p:bg/>
                                          </p:spTgt>
                                        </p:tgtEl>
                                        <p:attrNameLst>
                                          <p:attrName>style.visibility</p:attrName>
                                        </p:attrNameLst>
                                      </p:cBhvr>
                                      <p:to>
                                        <p:strVal val="visible"/>
                                      </p:to>
                                    </p:set>
                                    <p:anim calcmode="lin" valueType="num">
                                      <p:cBhvr>
                                        <p:cTn id="14" dur="1500" fill="hold"/>
                                        <p:tgtEl>
                                          <p:spTgt spid="125">
                                            <p:bg/>
                                          </p:spTgt>
                                        </p:tgtEl>
                                        <p:attrNameLst>
                                          <p:attrName>ppt_x</p:attrName>
                                        </p:attrNameLst>
                                      </p:cBhvr>
                                      <p:tavLst>
                                        <p:tav tm="0">
                                          <p:val>
                                            <p:strVal val="0-#ppt_w/2"/>
                                          </p:val>
                                        </p:tav>
                                        <p:tav tm="100000">
                                          <p:val>
                                            <p:strVal val="#ppt_x"/>
                                          </p:val>
                                        </p:tav>
                                      </p:tavLst>
                                    </p:anim>
                                    <p:anim calcmode="lin" valueType="num">
                                      <p:cBhvr>
                                        <p:cTn id="15" dur="1500" fill="hold"/>
                                        <p:tgtEl>
                                          <p:spTgt spid="125">
                                            <p:bg/>
                                          </p:spTgt>
                                        </p:tgtEl>
                                        <p:attrNameLst>
                                          <p:attrName>ppt_y</p:attrName>
                                        </p:attrNameLst>
                                      </p:cBhvr>
                                      <p:tavLst>
                                        <p:tav tm="0">
                                          <p:val>
                                            <p:strVal val="#ppt_y"/>
                                          </p:val>
                                        </p:tav>
                                        <p:tav tm="100000">
                                          <p:val>
                                            <p:strVal val="#ppt_y"/>
                                          </p:val>
                                        </p:tav>
                                      </p:tavLst>
                                    </p:anim>
                                  </p:childTnLst>
                                </p:cTn>
                              </p:par>
                              <p:par>
                                <p:cTn id="16" presetClass="entr" nodeType="withEffect" presetSubtype="8" presetID="2" grpId="2" fill="hold">
                                  <p:stCondLst>
                                    <p:cond delay="7000"/>
                                  </p:stCondLst>
                                  <p:iterate type="el" backwards="0">
                                    <p:tmAbs val="0"/>
                                  </p:iterate>
                                  <p:childTnLst>
                                    <p:set>
                                      <p:cBhvr>
                                        <p:cTn id="17" fill="hold"/>
                                        <p:tgtEl>
                                          <p:spTgt spid="125">
                                            <p:txEl>
                                              <p:pRg st="0" end="0"/>
                                            </p:txEl>
                                          </p:spTgt>
                                        </p:tgtEl>
                                        <p:attrNameLst>
                                          <p:attrName>style.visibility</p:attrName>
                                        </p:attrNameLst>
                                      </p:cBhvr>
                                      <p:to>
                                        <p:strVal val="visible"/>
                                      </p:to>
                                    </p:set>
                                    <p:anim calcmode="lin" valueType="num">
                                      <p:cBhvr>
                                        <p:cTn id="18" dur="1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p:cTn id="19" dur="1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10250"/>
                            </p:stCondLst>
                            <p:childTnLst>
                              <p:par>
                                <p:cTn id="21" presetClass="entr" nodeType="afterEffect" presetSubtype="8" presetID="2" grpId="2" fill="hold">
                                  <p:stCondLst>
                                    <p:cond delay="7000"/>
                                  </p:stCondLst>
                                  <p:iterate type="el" backwards="0">
                                    <p:tmAbs val="0"/>
                                  </p:iterate>
                                  <p:childTnLst>
                                    <p:set>
                                      <p:cBhvr>
                                        <p:cTn id="22" fill="hold"/>
                                        <p:tgtEl>
                                          <p:spTgt spid="125">
                                            <p:txEl>
                                              <p:pRg st="1" end="1"/>
                                            </p:txEl>
                                          </p:spTgt>
                                        </p:tgtEl>
                                        <p:attrNameLst>
                                          <p:attrName>style.visibility</p:attrName>
                                        </p:attrNameLst>
                                      </p:cBhvr>
                                      <p:to>
                                        <p:strVal val="visible"/>
                                      </p:to>
                                    </p:set>
                                    <p:anim calcmode="lin" valueType="num">
                                      <p:cBhvr>
                                        <p:cTn id="23" dur="15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p:cTn id="24" dur="15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18750"/>
                            </p:stCondLst>
                            <p:childTnLst>
                              <p:par>
                                <p:cTn id="26" presetClass="entr" nodeType="afterEffect" presetSubtype="8" presetID="2" grpId="2" fill="hold">
                                  <p:stCondLst>
                                    <p:cond delay="7000"/>
                                  </p:stCondLst>
                                  <p:iterate type="el" backwards="0">
                                    <p:tmAbs val="0"/>
                                  </p:iterate>
                                  <p:childTnLst>
                                    <p:set>
                                      <p:cBhvr>
                                        <p:cTn id="27" fill="hold"/>
                                        <p:tgtEl>
                                          <p:spTgt spid="125">
                                            <p:txEl>
                                              <p:pRg st="2" end="2"/>
                                            </p:txEl>
                                          </p:spTgt>
                                        </p:tgtEl>
                                        <p:attrNameLst>
                                          <p:attrName>style.visibility</p:attrName>
                                        </p:attrNameLst>
                                      </p:cBhvr>
                                      <p:to>
                                        <p:strVal val="visible"/>
                                      </p:to>
                                    </p:set>
                                    <p:anim calcmode="lin" valueType="num">
                                      <p:cBhvr>
                                        <p:cTn id="28" dur="15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p:cTn id="29" dur="15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7250"/>
                            </p:stCondLst>
                            <p:childTnLst>
                              <p:par>
                                <p:cTn id="31" presetClass="entr" nodeType="afterEffect" presetSubtype="8" presetID="2" grpId="2" fill="hold">
                                  <p:stCondLst>
                                    <p:cond delay="7000"/>
                                  </p:stCondLst>
                                  <p:iterate type="el" backwards="0">
                                    <p:tmAbs val="0"/>
                                  </p:iterate>
                                  <p:childTnLst>
                                    <p:set>
                                      <p:cBhvr>
                                        <p:cTn id="32" fill="hold"/>
                                        <p:tgtEl>
                                          <p:spTgt spid="125">
                                            <p:txEl>
                                              <p:pRg st="3" end="3"/>
                                            </p:txEl>
                                          </p:spTgt>
                                        </p:tgtEl>
                                        <p:attrNameLst>
                                          <p:attrName>style.visibility</p:attrName>
                                        </p:attrNameLst>
                                      </p:cBhvr>
                                      <p:to>
                                        <p:strVal val="visible"/>
                                      </p:to>
                                    </p:set>
                                    <p:anim calcmode="lin" valueType="num">
                                      <p:cBhvr>
                                        <p:cTn id="33" dur="1500" fill="hold"/>
                                        <p:tgtEl>
                                          <p:spTgt spid="125">
                                            <p:txEl>
                                              <p:pRg st="3" end="3"/>
                                            </p:txEl>
                                          </p:spTgt>
                                        </p:tgtEl>
                                        <p:attrNameLst>
                                          <p:attrName>ppt_x</p:attrName>
                                        </p:attrNameLst>
                                      </p:cBhvr>
                                      <p:tavLst>
                                        <p:tav tm="0">
                                          <p:val>
                                            <p:strVal val="0-#ppt_w/2"/>
                                          </p:val>
                                        </p:tav>
                                        <p:tav tm="100000">
                                          <p:val>
                                            <p:strVal val="#ppt_x"/>
                                          </p:val>
                                        </p:tav>
                                      </p:tavLst>
                                    </p:anim>
                                    <p:anim calcmode="lin" valueType="num">
                                      <p:cBhvr>
                                        <p:cTn id="34" dur="1500" fill="hold"/>
                                        <p:tgtEl>
                                          <p:spTgt spid="1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5" grpId="2"/>
      <p:bldP build="whole" bldLvl="1" animBg="1" rev="0" advAuto="0" spid="12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nvSpPr>
        <p:spPr>
          <a:xfrm>
            <a:off x="342900" y="2006600"/>
            <a:ext cx="11482817" cy="73788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lnSpc>
                <a:spcPct val="110000"/>
              </a:lnSpc>
              <a:spcBef>
                <a:spcPts val="2200"/>
              </a:spcBef>
              <a:defRPr spc="-38">
                <a:uFill>
                  <a:solidFill>
                    <a:srgbClr val="000000"/>
                  </a:solidFill>
                </a:uFill>
                <a:latin typeface="Times New Roman"/>
                <a:ea typeface="Times New Roman"/>
                <a:cs typeface="Times New Roman"/>
                <a:sym typeface="Times New Roman"/>
              </a:defRPr>
            </a:pPr>
            <a:r>
              <a:t>“The Lord GOD has opened My ear; </a:t>
            </a:r>
            <a:br/>
            <a:r>
              <a:t>And I was not disobedient, Nor did I turn back. </a:t>
            </a:r>
            <a:br/>
            <a:r>
              <a:t>(6) I gave My back to those who strike Me, And My cheeks to those who pluck out the beard; I did not cover My face from humiliation and spitting. (7) For the Lord GOD helps Me, Therefore, I am not disgraced; Therefore, I have set My face like flint, And I know that I shall not be ashamed. (8) He who vindicates Me is near; Who will contend with Me? Let us stand up to each other; Who has a case against Me? Let him draw near to Me. (9) Behold, the Lord GOD helps Me; Who is he who condemns Me? Behold, they will all wear out like a garment; The moth will eat them.” </a:t>
            </a:r>
            <a:r>
              <a:rPr spc="-29" sz="2900">
                <a:solidFill>
                  <a:srgbClr val="A6AAA9"/>
                </a:solidFill>
              </a:rPr>
              <a:t>NASB</a:t>
            </a:r>
          </a:p>
        </p:txBody>
      </p:sp>
      <p:sp>
        <p:nvSpPr>
          <p:cNvPr id="131" name="Shape 131"/>
          <p:cNvSpPr/>
          <p:nvPr>
            <p:ph type="title"/>
          </p:nvPr>
        </p:nvSpPr>
        <p:spPr>
          <a:xfrm>
            <a:off x="342900" y="1079500"/>
            <a:ext cx="5435600" cy="927100"/>
          </a:xfrm>
          <a:prstGeom prst="rect">
            <a:avLst/>
          </a:prstGeom>
        </p:spPr>
        <p:txBody>
          <a:bodyPr/>
          <a:lstStyle/>
          <a:p>
            <a:pPr/>
            <a:r>
              <a:t>Isaiah 50:5-9</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strips(downRight)" transition="in">
                                      <p:cBhvr>
                                        <p:cTn id="7" dur="2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body" idx="1"/>
          </p:nvPr>
        </p:nvSpPr>
        <p:spPr>
          <a:xfrm>
            <a:off x="139700" y="3922729"/>
            <a:ext cx="10872669" cy="4723707"/>
          </a:xfrm>
          <a:prstGeom prst="rect">
            <a:avLst/>
          </a:prstGeom>
        </p:spPr>
        <p:txBody>
          <a:bodyPr anchor="t"/>
          <a:lstStyle/>
          <a:p>
            <a:pPr marL="683260" indent="-365760">
              <a:spcBef>
                <a:spcPts val="3900"/>
              </a:spcBef>
              <a:buClr>
                <a:srgbClr val="922935"/>
              </a:buClr>
              <a:buSzPct val="80000"/>
              <a:buFont typeface="Wingdings"/>
              <a:defRPr b="0" sz="4000">
                <a:latin typeface="Times New Roman"/>
                <a:ea typeface="Times New Roman"/>
                <a:cs typeface="Times New Roman"/>
                <a:sym typeface="Times New Roman"/>
              </a:defRPr>
            </a:pPr>
            <a:r>
              <a:t>Awakening (4) differs from opening the </a:t>
            </a:r>
            <a:br/>
            <a:r>
              <a:t>ear (5)</a:t>
            </a:r>
          </a:p>
          <a:p>
            <a:pPr marL="683260" indent="-365760">
              <a:spcBef>
                <a:spcPts val="3900"/>
              </a:spcBef>
              <a:buClr>
                <a:srgbClr val="922935"/>
              </a:buClr>
              <a:buSzPct val="80000"/>
              <a:buFont typeface="Wingdings"/>
              <a:defRPr b="0" sz="4000">
                <a:latin typeface="Times New Roman"/>
                <a:ea typeface="Times New Roman"/>
                <a:cs typeface="Times New Roman"/>
                <a:sym typeface="Times New Roman"/>
              </a:defRPr>
            </a:pPr>
            <a:r>
              <a:t>God Yahweh broke the door of resistance</a:t>
            </a:r>
          </a:p>
          <a:p>
            <a:pPr marL="683260" indent="-365760">
              <a:spcBef>
                <a:spcPts val="3900"/>
              </a:spcBef>
              <a:buClr>
                <a:srgbClr val="922935"/>
              </a:buClr>
              <a:buSzPct val="80000"/>
              <a:buFont typeface="Wingdings"/>
              <a:defRPr b="0" sz="4000">
                <a:latin typeface="Times New Roman"/>
                <a:ea typeface="Times New Roman"/>
                <a:cs typeface="Times New Roman"/>
                <a:sym typeface="Times New Roman"/>
              </a:defRPr>
            </a:pPr>
            <a:r>
              <a:t>Our </a:t>
            </a:r>
            <a:r>
              <a:rPr b="1">
                <a:solidFill>
                  <a:schemeClr val="accent5">
                    <a:hueOff val="-522602"/>
                    <a:satOff val="-6700"/>
                    <a:lumOff val="-22320"/>
                  </a:schemeClr>
                </a:solidFill>
              </a:rPr>
              <a:t>hearts</a:t>
            </a:r>
            <a:r>
              <a:t> need changing </a:t>
            </a:r>
          </a:p>
          <a:p>
            <a:pPr marL="683260" indent="-365760">
              <a:spcBef>
                <a:spcPts val="3900"/>
              </a:spcBef>
              <a:buClr>
                <a:srgbClr val="922935"/>
              </a:buClr>
              <a:buSzPct val="80000"/>
              <a:buFont typeface="Wingdings"/>
              <a:defRPr b="0" sz="4000">
                <a:latin typeface="Times New Roman"/>
                <a:ea typeface="Times New Roman"/>
                <a:cs typeface="Times New Roman"/>
                <a:sym typeface="Times New Roman"/>
              </a:defRPr>
            </a:pPr>
            <a:r>
              <a:t>Testimony - The </a:t>
            </a:r>
            <a:r>
              <a:rPr b="1">
                <a:solidFill>
                  <a:schemeClr val="accent5">
                    <a:hueOff val="-522602"/>
                    <a:satOff val="-6700"/>
                    <a:lumOff val="-22320"/>
                  </a:schemeClr>
                </a:solidFill>
              </a:rPr>
              <a:t>Surgeon</a:t>
            </a:r>
          </a:p>
        </p:txBody>
      </p:sp>
      <p:sp>
        <p:nvSpPr>
          <p:cNvPr id="136" name="Shape 136"/>
          <p:cNvSpPr/>
          <p:nvPr/>
        </p:nvSpPr>
        <p:spPr>
          <a:xfrm>
            <a:off x="304800" y="2108136"/>
            <a:ext cx="8902700" cy="127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400">
                <a:latin typeface="Times New Roman"/>
                <a:ea typeface="Times New Roman"/>
                <a:cs typeface="Times New Roman"/>
                <a:sym typeface="Times New Roman"/>
              </a:defRPr>
            </a:pPr>
            <a:r>
              <a:rPr i="1" sz="4000">
                <a:solidFill>
                  <a:srgbClr val="6A0900"/>
                </a:solidFill>
                <a:uFill>
                  <a:solidFill>
                    <a:srgbClr val="6A0900"/>
                  </a:solidFill>
                </a:uFill>
              </a:rPr>
              <a:t>“The Lord GOD has </a:t>
            </a:r>
            <a:r>
              <a:rPr i="1" sz="4000" u="sng">
                <a:solidFill>
                  <a:srgbClr val="6A0900"/>
                </a:solidFill>
                <a:uFill>
                  <a:solidFill>
                    <a:srgbClr val="6A0900"/>
                  </a:solidFill>
                </a:uFill>
              </a:rPr>
              <a:t>opened</a:t>
            </a:r>
            <a:r>
              <a:rPr i="1" sz="4000">
                <a:solidFill>
                  <a:srgbClr val="6A0900"/>
                </a:solidFill>
                <a:uFill>
                  <a:solidFill>
                    <a:srgbClr val="6A0900"/>
                  </a:solidFill>
                </a:uFill>
              </a:rPr>
              <a:t> My ear; And I was not disobedient, nor did I turn back.”</a:t>
            </a:r>
          </a:p>
        </p:txBody>
      </p:sp>
      <p:sp>
        <p:nvSpPr>
          <p:cNvPr id="137" name="Shape 137"/>
          <p:cNvSpPr/>
          <p:nvPr/>
        </p:nvSpPr>
        <p:spPr>
          <a:xfrm>
            <a:off x="139700" y="1155700"/>
            <a:ext cx="12725400" cy="106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defRPr b="1" sz="4700">
                <a:latin typeface="Arial"/>
                <a:ea typeface="Arial"/>
                <a:cs typeface="Arial"/>
                <a:sym typeface="Arial"/>
              </a:defRPr>
            </a:lvl1pPr>
          </a:lstStyle>
          <a:p>
            <a:pPr/>
            <a:r>
              <a:t>1. Our Heart Commitment (50:5)</a:t>
            </a:r>
          </a:p>
        </p:txBody>
      </p:sp>
      <p:pic>
        <p:nvPicPr>
          <p:cNvPr id="138" name="061214d0051.jpg"/>
          <p:cNvPicPr>
            <a:picLocks noChangeAspect="1"/>
          </p:cNvPicPr>
          <p:nvPr/>
        </p:nvPicPr>
        <p:blipFill>
          <a:blip r:embed="rId3">
            <a:extLst/>
          </a:blip>
          <a:srcRect l="9683" t="0" r="30238" b="0"/>
          <a:stretch>
            <a:fillRect/>
          </a:stretch>
        </p:blipFill>
        <p:spPr>
          <a:xfrm>
            <a:off x="9689378" y="1232364"/>
            <a:ext cx="3037802" cy="505219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5" presetID="3" grpId="2" fill="hold">
                                  <p:stCondLst>
                                    <p:cond delay="0"/>
                                  </p:stCondLst>
                                  <p:iterate type="el" backwards="0">
                                    <p:tmAbs val="0"/>
                                  </p:iterate>
                                  <p:childTnLst>
                                    <p:set>
                                      <p:cBhvr>
                                        <p:cTn id="24" fill="hold"/>
                                        <p:tgtEl>
                                          <p:spTgt spid="138"/>
                                        </p:tgtEl>
                                        <p:attrNameLst>
                                          <p:attrName>style.visibility</p:attrName>
                                        </p:attrNameLst>
                                      </p:cBhvr>
                                      <p:to>
                                        <p:strVal val="visible"/>
                                      </p:to>
                                    </p:set>
                                    <p:animEffect filter="blinds(vertical)" transition="in">
                                      <p:cBhvr>
                                        <p:cTn id="25" dur="375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2"/>
      <p:bldP build="p" bldLvl="1" animBg="1" rev="0" advAuto="0" spid="13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xfrm>
            <a:off x="444500" y="4720401"/>
            <a:ext cx="12287721" cy="4509262"/>
          </a:xfrm>
          <a:prstGeom prst="rect">
            <a:avLst/>
          </a:prstGeom>
        </p:spPr>
        <p:txBody>
          <a:bodyPr anchor="t"/>
          <a:lstStyle/>
          <a:p>
            <a:pPr marL="365760" indent="-365760">
              <a:buClr>
                <a:srgbClr val="922935"/>
              </a:buClr>
              <a:buSzPct val="80000"/>
              <a:buFont typeface="Wingdings"/>
              <a:defRPr b="0" sz="4400">
                <a:latin typeface="Times New Roman"/>
                <a:ea typeface="Times New Roman"/>
                <a:cs typeface="Times New Roman"/>
                <a:sym typeface="Times New Roman"/>
              </a:defRPr>
            </a:pPr>
            <a:r>
              <a:t>“I” – </a:t>
            </a:r>
            <a:r>
              <a:rPr b="1">
                <a:solidFill>
                  <a:schemeClr val="accent5">
                    <a:hueOff val="-522602"/>
                    <a:satOff val="-6700"/>
                    <a:lumOff val="-22320"/>
                  </a:schemeClr>
                </a:solidFill>
              </a:rPr>
              <a:t>His</a:t>
            </a:r>
            <a:r>
              <a:t> choice not His enemies</a:t>
            </a:r>
          </a:p>
          <a:p>
            <a:pPr marL="365760" indent="-365760">
              <a:buClr>
                <a:srgbClr val="922935"/>
              </a:buClr>
              <a:buSzPct val="80000"/>
              <a:buFont typeface="Wingdings"/>
              <a:defRPr b="0" sz="4400">
                <a:latin typeface="Times New Roman"/>
                <a:ea typeface="Times New Roman"/>
                <a:cs typeface="Times New Roman"/>
                <a:sym typeface="Times New Roman"/>
              </a:defRPr>
            </a:pPr>
            <a:r>
              <a:t>“I gave My back” – </a:t>
            </a:r>
            <a:r>
              <a:rPr b="1">
                <a:solidFill>
                  <a:schemeClr val="accent5">
                    <a:hueOff val="-522602"/>
                    <a:satOff val="-6700"/>
                    <a:lumOff val="-22320"/>
                  </a:schemeClr>
                </a:solidFill>
              </a:rPr>
              <a:t>God</a:t>
            </a:r>
            <a:r>
              <a:t> is in control </a:t>
            </a:r>
            <a:br/>
            <a:r>
              <a:t>“You would have no authority over Me, unless it had been given you from above” (John 19:10-11).</a:t>
            </a:r>
          </a:p>
          <a:p>
            <a:pPr marL="365760" indent="-365760">
              <a:buClr>
                <a:srgbClr val="922935"/>
              </a:buClr>
              <a:buSzPct val="80000"/>
              <a:buFont typeface="Wingdings"/>
              <a:defRPr b="0" sz="4400">
                <a:latin typeface="Times New Roman"/>
                <a:ea typeface="Times New Roman"/>
                <a:cs typeface="Times New Roman"/>
                <a:sym typeface="Times New Roman"/>
              </a:defRPr>
            </a:pPr>
            <a:r>
              <a:t>“I did not cover My face” – Not ashamed</a:t>
            </a:r>
          </a:p>
        </p:txBody>
      </p:sp>
      <p:sp>
        <p:nvSpPr>
          <p:cNvPr id="143" name="Shape 143"/>
          <p:cNvSpPr/>
          <p:nvPr/>
        </p:nvSpPr>
        <p:spPr>
          <a:xfrm>
            <a:off x="444500" y="2318947"/>
            <a:ext cx="12585700" cy="206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200"/>
              </a:spcBef>
              <a:defRPr sz="3400">
                <a:latin typeface="Times New Roman"/>
                <a:ea typeface="Times New Roman"/>
                <a:cs typeface="Times New Roman"/>
                <a:sym typeface="Times New Roman"/>
              </a:defRPr>
            </a:pPr>
            <a:r>
              <a:rPr i="1" sz="3800">
                <a:solidFill>
                  <a:srgbClr val="6A0900"/>
                </a:solidFill>
                <a:uFill>
                  <a:solidFill>
                    <a:srgbClr val="6A0900"/>
                  </a:solidFill>
                </a:uFill>
              </a:rPr>
              <a:t>(1) “I gave My back to those who strike Me.”</a:t>
            </a:r>
            <a:endParaRPr i="1" sz="3800">
              <a:solidFill>
                <a:srgbClr val="6A0900"/>
              </a:solidFill>
              <a:uFill>
                <a:solidFill>
                  <a:srgbClr val="6A0900"/>
                </a:solidFill>
              </a:uFill>
            </a:endParaRPr>
          </a:p>
          <a:p>
            <a:pPr algn="l">
              <a:spcBef>
                <a:spcPts val="1200"/>
              </a:spcBef>
              <a:defRPr sz="3400">
                <a:latin typeface="Times New Roman"/>
                <a:ea typeface="Times New Roman"/>
                <a:cs typeface="Times New Roman"/>
                <a:sym typeface="Times New Roman"/>
              </a:defRPr>
            </a:pPr>
            <a:r>
              <a:rPr i="1" sz="3800">
                <a:solidFill>
                  <a:srgbClr val="6A0900"/>
                </a:solidFill>
                <a:uFill>
                  <a:solidFill>
                    <a:srgbClr val="6A0900"/>
                  </a:solidFill>
                </a:uFill>
              </a:rPr>
              <a:t>(2) “I gave … My cheeks to those who pluck out the beard.”</a:t>
            </a:r>
            <a:endParaRPr i="1" sz="3800">
              <a:solidFill>
                <a:srgbClr val="6A0900"/>
              </a:solidFill>
              <a:uFill>
                <a:solidFill>
                  <a:srgbClr val="6A0900"/>
                </a:solidFill>
              </a:uFill>
            </a:endParaRPr>
          </a:p>
          <a:p>
            <a:pPr algn="l">
              <a:spcBef>
                <a:spcPts val="1200"/>
              </a:spcBef>
              <a:defRPr sz="3400">
                <a:latin typeface="Times New Roman"/>
                <a:ea typeface="Times New Roman"/>
                <a:cs typeface="Times New Roman"/>
                <a:sym typeface="Times New Roman"/>
              </a:defRPr>
            </a:pPr>
            <a:r>
              <a:rPr i="1" sz="3800">
                <a:solidFill>
                  <a:srgbClr val="6A0900"/>
                </a:solidFill>
                <a:uFill>
                  <a:solidFill>
                    <a:srgbClr val="6A0900"/>
                  </a:solidFill>
                </a:uFill>
              </a:rPr>
              <a:t>(3) “I did not cover My face from humiliation and spitting.” </a:t>
            </a:r>
          </a:p>
        </p:txBody>
      </p:sp>
      <p:sp>
        <p:nvSpPr>
          <p:cNvPr id="144" name="Shape 144"/>
          <p:cNvSpPr/>
          <p:nvPr/>
        </p:nvSpPr>
        <p:spPr>
          <a:xfrm>
            <a:off x="444500" y="1315296"/>
            <a:ext cx="9039458"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R="130047" indent="0" algn="l">
              <a:lnSpc>
                <a:spcPct val="140000"/>
              </a:lnSpc>
              <a:spcBef>
                <a:spcPts val="1000"/>
              </a:spcBef>
              <a:buClr>
                <a:srgbClr val="8D6552"/>
              </a:buClr>
              <a:buFont typeface="Wingdings"/>
              <a:defRPr b="1" sz="4800">
                <a:latin typeface="Times New Roman"/>
                <a:ea typeface="Times New Roman"/>
                <a:cs typeface="Times New Roman"/>
                <a:sym typeface="Times New Roman"/>
              </a:defRPr>
            </a:pPr>
            <a:r>
              <a:t>2. Our Choice to Serve (50:6)</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animEffect filter="wipe(left)" transition="in">
                                      <p:cBhvr>
                                        <p:cTn id="7" dur="1000"/>
                                        <p:tgtEl>
                                          <p:spTgt spid="14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3">
                                            <p:txEl>
                                              <p:pRg st="0" end="0"/>
                                            </p:txEl>
                                          </p:spTgt>
                                        </p:tgtEl>
                                        <p:attrNameLst>
                                          <p:attrName>style.visibility</p:attrName>
                                        </p:attrNameLst>
                                      </p:cBhvr>
                                      <p:to>
                                        <p:strVal val="visible"/>
                                      </p:to>
                                    </p:set>
                                    <p:animEffect filter="wipe(left)" transition="in">
                                      <p:cBhvr>
                                        <p:cTn id="10" dur="1000"/>
                                        <p:tgtEl>
                                          <p:spTgt spid="143">
                                            <p:txEl>
                                              <p:pRg st="0" end="0"/>
                                            </p:txEl>
                                          </p:spTgt>
                                        </p:tgtEl>
                                      </p:cBhvr>
                                    </p:animEffect>
                                  </p:childTnLst>
                                </p:cTn>
                              </p:par>
                            </p:childTnLst>
                          </p:cTn>
                        </p:par>
                        <p:par>
                          <p:cTn id="11" fill="hold">
                            <p:stCondLst>
                              <p:cond delay="1000"/>
                            </p:stCondLst>
                            <p:childTnLst>
                              <p:par>
                                <p:cTn id="12" presetClass="entr" nodeType="afterEffect" presetSubtype="8" presetID="22" grpId="1" fill="hold">
                                  <p:stCondLst>
                                    <p:cond delay="0"/>
                                  </p:stCondLst>
                                  <p:iterate type="el" backwards="0">
                                    <p:tmAbs val="0"/>
                                  </p:iterate>
                                  <p:childTnLst>
                                    <p:set>
                                      <p:cBhvr>
                                        <p:cTn id="13" fill="hold"/>
                                        <p:tgtEl>
                                          <p:spTgt spid="143">
                                            <p:txEl>
                                              <p:pRg st="1" end="1"/>
                                            </p:txEl>
                                          </p:spTgt>
                                        </p:tgtEl>
                                        <p:attrNameLst>
                                          <p:attrName>style.visibility</p:attrName>
                                        </p:attrNameLst>
                                      </p:cBhvr>
                                      <p:to>
                                        <p:strVal val="visible"/>
                                      </p:to>
                                    </p:set>
                                    <p:animEffect filter="wipe(left)" transition="in">
                                      <p:cBhvr>
                                        <p:cTn id="14" dur="1000"/>
                                        <p:tgtEl>
                                          <p:spTgt spid="143">
                                            <p:txEl>
                                              <p:pRg st="1" end="1"/>
                                            </p:txEl>
                                          </p:spTgt>
                                        </p:tgtEl>
                                      </p:cBhvr>
                                    </p:animEffect>
                                  </p:childTnLst>
                                </p:cTn>
                              </p:par>
                            </p:childTnLst>
                          </p:cTn>
                        </p:par>
                        <p:par>
                          <p:cTn id="15" fill="hold">
                            <p:stCondLst>
                              <p:cond delay="2000"/>
                            </p:stCondLst>
                            <p:childTnLst>
                              <p:par>
                                <p:cTn id="16" presetClass="entr" nodeType="afterEffect" presetSubtype="8" presetID="22" grpId="1" fill="hold">
                                  <p:stCondLst>
                                    <p:cond delay="0"/>
                                  </p:stCondLst>
                                  <p:iterate type="el" backwards="0">
                                    <p:tmAbs val="0"/>
                                  </p:iterate>
                                  <p:childTnLst>
                                    <p:set>
                                      <p:cBhvr>
                                        <p:cTn id="17" fill="hold"/>
                                        <p:tgtEl>
                                          <p:spTgt spid="143">
                                            <p:txEl>
                                              <p:pRg st="2" end="2"/>
                                            </p:txEl>
                                          </p:spTgt>
                                        </p:tgtEl>
                                        <p:attrNameLst>
                                          <p:attrName>style.visibility</p:attrName>
                                        </p:attrNameLst>
                                      </p:cBhvr>
                                      <p:to>
                                        <p:strVal val="visible"/>
                                      </p:to>
                                    </p:set>
                                    <p:animEffect filter="wipe(left)" transition="in">
                                      <p:cBhvr>
                                        <p:cTn id="18" dur="1000"/>
                                        <p:tgtEl>
                                          <p:spTgt spid="1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2" fill="hold">
                                  <p:stCondLst>
                                    <p:cond delay="0"/>
                                  </p:stCondLst>
                                  <p:iterate type="el" backwards="0">
                                    <p:tmAbs val="0"/>
                                  </p:iterate>
                                  <p:childTnLst>
                                    <p:set>
                                      <p:cBhvr>
                                        <p:cTn id="22" fill="hold"/>
                                        <p:tgtEl>
                                          <p:spTgt spid="142">
                                            <p:bg/>
                                          </p:spTgt>
                                        </p:tgtEl>
                                        <p:attrNameLst>
                                          <p:attrName>style.visibility</p:attrName>
                                        </p:attrNameLst>
                                      </p:cBhvr>
                                      <p:to>
                                        <p:strVal val="visible"/>
                                      </p:to>
                                    </p:set>
                                    <p:anim calcmode="lin" valueType="num">
                                      <p:cBhvr>
                                        <p:cTn id="23" dur="1250" fill="hold"/>
                                        <p:tgtEl>
                                          <p:spTgt spid="142">
                                            <p:bg/>
                                          </p:spTgt>
                                        </p:tgtEl>
                                        <p:attrNameLst>
                                          <p:attrName>ppt_x</p:attrName>
                                        </p:attrNameLst>
                                      </p:cBhvr>
                                      <p:tavLst>
                                        <p:tav tm="0">
                                          <p:val>
                                            <p:strVal val="0-#ppt_w/2"/>
                                          </p:val>
                                        </p:tav>
                                        <p:tav tm="100000">
                                          <p:val>
                                            <p:strVal val="#ppt_x"/>
                                          </p:val>
                                        </p:tav>
                                      </p:tavLst>
                                    </p:anim>
                                    <p:anim calcmode="lin" valueType="num">
                                      <p:cBhvr>
                                        <p:cTn id="24" dur="1250" fill="hold"/>
                                        <p:tgtEl>
                                          <p:spTgt spid="142">
                                            <p:bg/>
                                          </p:spTgt>
                                        </p:tgtEl>
                                        <p:attrNameLst>
                                          <p:attrName>ppt_y</p:attrName>
                                        </p:attrNameLst>
                                      </p:cBhvr>
                                      <p:tavLst>
                                        <p:tav tm="0">
                                          <p:val>
                                            <p:strVal val="#ppt_y"/>
                                          </p:val>
                                        </p:tav>
                                        <p:tav tm="100000">
                                          <p:val>
                                            <p:strVal val="#ppt_y"/>
                                          </p:val>
                                        </p:tav>
                                      </p:tavLst>
                                    </p:anim>
                                  </p:childTnLst>
                                </p:cTn>
                              </p:par>
                              <p:par>
                                <p:cTn id="25" presetClass="entr" nodeType="withEffect" presetSubtype="8" presetID="2" grpId="2" fill="hold">
                                  <p:stCondLst>
                                    <p:cond delay="0"/>
                                  </p:stCondLst>
                                  <p:iterate type="el" backwards="0">
                                    <p:tmAbs val="0"/>
                                  </p:iterate>
                                  <p:childTnLst>
                                    <p:set>
                                      <p:cBhvr>
                                        <p:cTn id="26" fill="hold"/>
                                        <p:tgtEl>
                                          <p:spTgt spid="142">
                                            <p:txEl>
                                              <p:pRg st="0" end="0"/>
                                            </p:txEl>
                                          </p:spTgt>
                                        </p:tgtEl>
                                        <p:attrNameLst>
                                          <p:attrName>style.visibility</p:attrName>
                                        </p:attrNameLst>
                                      </p:cBhvr>
                                      <p:to>
                                        <p:strVal val="visible"/>
                                      </p:to>
                                    </p:set>
                                    <p:anim calcmode="lin" valueType="num">
                                      <p:cBhvr>
                                        <p:cTn id="27" dur="1250" fill="hold"/>
                                        <p:tgtEl>
                                          <p:spTgt spid="142">
                                            <p:txEl>
                                              <p:pRg st="0" end="0"/>
                                            </p:txEl>
                                          </p:spTgt>
                                        </p:tgtEl>
                                        <p:attrNameLst>
                                          <p:attrName>ppt_x</p:attrName>
                                        </p:attrNameLst>
                                      </p:cBhvr>
                                      <p:tavLst>
                                        <p:tav tm="0">
                                          <p:val>
                                            <p:strVal val="0-#ppt_w/2"/>
                                          </p:val>
                                        </p:tav>
                                        <p:tav tm="100000">
                                          <p:val>
                                            <p:strVal val="#ppt_x"/>
                                          </p:val>
                                        </p:tav>
                                      </p:tavLst>
                                    </p:anim>
                                    <p:anim calcmode="lin" valueType="num">
                                      <p:cBhvr>
                                        <p:cTn id="28" dur="1250" fill="hold"/>
                                        <p:tgtEl>
                                          <p:spTgt spid="1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42">
                                            <p:txEl>
                                              <p:pRg st="1" end="1"/>
                                            </p:txEl>
                                          </p:spTgt>
                                        </p:tgtEl>
                                        <p:attrNameLst>
                                          <p:attrName>style.visibility</p:attrName>
                                        </p:attrNameLst>
                                      </p:cBhvr>
                                      <p:to>
                                        <p:strVal val="visible"/>
                                      </p:to>
                                    </p:set>
                                    <p:anim calcmode="lin" valueType="num">
                                      <p:cBhvr>
                                        <p:cTn id="33" dur="1250" fill="hold"/>
                                        <p:tgtEl>
                                          <p:spTgt spid="142">
                                            <p:txEl>
                                              <p:pRg st="1" end="1"/>
                                            </p:txEl>
                                          </p:spTgt>
                                        </p:tgtEl>
                                        <p:attrNameLst>
                                          <p:attrName>ppt_x</p:attrName>
                                        </p:attrNameLst>
                                      </p:cBhvr>
                                      <p:tavLst>
                                        <p:tav tm="0">
                                          <p:val>
                                            <p:strVal val="0-#ppt_w/2"/>
                                          </p:val>
                                        </p:tav>
                                        <p:tav tm="100000">
                                          <p:val>
                                            <p:strVal val="#ppt_x"/>
                                          </p:val>
                                        </p:tav>
                                      </p:tavLst>
                                    </p:anim>
                                    <p:anim calcmode="lin" valueType="num">
                                      <p:cBhvr>
                                        <p:cTn id="34" dur="1250" fill="hold"/>
                                        <p:tgtEl>
                                          <p:spTgt spid="1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42">
                                            <p:txEl>
                                              <p:pRg st="2" end="2"/>
                                            </p:txEl>
                                          </p:spTgt>
                                        </p:tgtEl>
                                        <p:attrNameLst>
                                          <p:attrName>style.visibility</p:attrName>
                                        </p:attrNameLst>
                                      </p:cBhvr>
                                      <p:to>
                                        <p:strVal val="visible"/>
                                      </p:to>
                                    </p:set>
                                    <p:anim calcmode="lin" valueType="num">
                                      <p:cBhvr>
                                        <p:cTn id="39" dur="1250" fill="hold"/>
                                        <p:tgtEl>
                                          <p:spTgt spid="142">
                                            <p:txEl>
                                              <p:pRg st="2" end="2"/>
                                            </p:txEl>
                                          </p:spTgt>
                                        </p:tgtEl>
                                        <p:attrNameLst>
                                          <p:attrName>ppt_x</p:attrName>
                                        </p:attrNameLst>
                                      </p:cBhvr>
                                      <p:tavLst>
                                        <p:tav tm="0">
                                          <p:val>
                                            <p:strVal val="0-#ppt_w/2"/>
                                          </p:val>
                                        </p:tav>
                                        <p:tav tm="100000">
                                          <p:val>
                                            <p:strVal val="#ppt_x"/>
                                          </p:val>
                                        </p:tav>
                                      </p:tavLst>
                                    </p:anim>
                                    <p:anim calcmode="lin" valueType="num">
                                      <p:cBhvr>
                                        <p:cTn id="40" dur="1250" fill="hold"/>
                                        <p:tgtEl>
                                          <p:spTgt spid="1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P build="p" bldLvl="1" animBg="1" rev="0" advAuto="0" spid="142"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sz="half" idx="1"/>
          </p:nvPr>
        </p:nvSpPr>
        <p:spPr>
          <a:xfrm>
            <a:off x="304800" y="4762436"/>
            <a:ext cx="11795564" cy="4098529"/>
          </a:xfrm>
          <a:prstGeom prst="rect">
            <a:avLst/>
          </a:prstGeom>
        </p:spPr>
        <p:txBody>
          <a:bodyPr/>
          <a:lstStyle/>
          <a:p>
            <a:pPr marL="683259" indent="-365759">
              <a:spcBef>
                <a:spcPts val="2400"/>
              </a:spcBef>
              <a:buClr>
                <a:srgbClr val="922935"/>
              </a:buClr>
              <a:buSzPct val="80000"/>
              <a:buFont typeface="Wingdings"/>
              <a:defRPr b="0" sz="4100">
                <a:latin typeface="Times New Roman"/>
                <a:ea typeface="Times New Roman"/>
                <a:cs typeface="Times New Roman"/>
                <a:sym typeface="Times New Roman"/>
              </a:defRPr>
            </a:pPr>
            <a:r>
              <a:t>Not a </a:t>
            </a:r>
            <a:r>
              <a:rPr b="1">
                <a:solidFill>
                  <a:schemeClr val="accent5">
                    <a:hueOff val="-522602"/>
                    <a:satOff val="-6700"/>
                    <a:lumOff val="-22320"/>
                  </a:schemeClr>
                </a:solidFill>
              </a:rPr>
              <a:t>denial</a:t>
            </a:r>
            <a:r>
              <a:t> of pain</a:t>
            </a:r>
          </a:p>
          <a:p>
            <a:pPr marL="683259" indent="-365759">
              <a:spcBef>
                <a:spcPts val="2400"/>
              </a:spcBef>
              <a:buClr>
                <a:srgbClr val="922935"/>
              </a:buClr>
              <a:buSzPct val="80000"/>
              <a:buFont typeface="Wingdings"/>
              <a:defRPr b="0" sz="4100">
                <a:latin typeface="Times New Roman"/>
                <a:ea typeface="Times New Roman"/>
                <a:cs typeface="Times New Roman"/>
                <a:sym typeface="Times New Roman"/>
              </a:defRPr>
            </a:pPr>
            <a:r>
              <a:t>“The Lord God helps Me” - God’s sufficient </a:t>
            </a:r>
            <a:r>
              <a:rPr b="1">
                <a:solidFill>
                  <a:schemeClr val="accent5">
                    <a:hueOff val="-522602"/>
                    <a:satOff val="-6700"/>
                    <a:lumOff val="-22320"/>
                  </a:schemeClr>
                </a:solidFill>
              </a:rPr>
              <a:t>grace</a:t>
            </a:r>
          </a:p>
          <a:p>
            <a:pPr marL="683259" indent="-365759">
              <a:spcBef>
                <a:spcPts val="2400"/>
              </a:spcBef>
              <a:buClr>
                <a:srgbClr val="922935"/>
              </a:buClr>
              <a:buSzPct val="80000"/>
              <a:buFont typeface="Wingdings"/>
              <a:defRPr b="0" sz="4100">
                <a:latin typeface="Times New Roman"/>
                <a:ea typeface="Times New Roman"/>
                <a:cs typeface="Times New Roman"/>
                <a:sym typeface="Times New Roman"/>
              </a:defRPr>
            </a:pPr>
            <a:r>
              <a:t>“My grace is sufficient for you, for power is perfected in weakness” (2 Cor 12:9).</a:t>
            </a:r>
          </a:p>
          <a:p>
            <a:pPr marL="683259" indent="-365759">
              <a:spcBef>
                <a:spcPts val="2400"/>
              </a:spcBef>
              <a:buClr>
                <a:srgbClr val="922935"/>
              </a:buClr>
              <a:buSzPct val="80000"/>
              <a:buFont typeface="Wingdings"/>
              <a:defRPr b="0" sz="4100">
                <a:latin typeface="Times New Roman"/>
                <a:ea typeface="Times New Roman"/>
                <a:cs typeface="Times New Roman"/>
                <a:sym typeface="Times New Roman"/>
              </a:defRPr>
            </a:pPr>
            <a:r>
              <a:t>Accepts our vulnerability and weaknesses</a:t>
            </a:r>
          </a:p>
        </p:txBody>
      </p:sp>
      <p:sp>
        <p:nvSpPr>
          <p:cNvPr id="147" name="Shape 147"/>
          <p:cNvSpPr/>
          <p:nvPr/>
        </p:nvSpPr>
        <p:spPr>
          <a:xfrm>
            <a:off x="1489588" y="2053018"/>
            <a:ext cx="8928101"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900">
                <a:latin typeface="Times New Roman"/>
                <a:ea typeface="Times New Roman"/>
                <a:cs typeface="Times New Roman"/>
                <a:sym typeface="Times New Roman"/>
              </a:defRPr>
            </a:pPr>
            <a:r>
              <a:rPr i="1">
                <a:solidFill>
                  <a:srgbClr val="6A0900"/>
                </a:solidFill>
                <a:uFill>
                  <a:solidFill>
                    <a:srgbClr val="6A0900"/>
                  </a:solidFill>
                </a:uFill>
              </a:rPr>
              <a:t>“For the Lord GOD helps Me, </a:t>
            </a:r>
            <a:br>
              <a:rPr i="1">
                <a:solidFill>
                  <a:srgbClr val="6A0900"/>
                </a:solidFill>
                <a:uFill>
                  <a:solidFill>
                    <a:srgbClr val="6A0900"/>
                  </a:solidFill>
                </a:uFill>
              </a:rPr>
            </a:br>
            <a:r>
              <a:rPr i="1">
                <a:solidFill>
                  <a:srgbClr val="6A0900"/>
                </a:solidFill>
                <a:uFill>
                  <a:solidFill>
                    <a:srgbClr val="6A0900"/>
                  </a:solidFill>
                </a:uFill>
              </a:rPr>
              <a:t>Therefore, I am not disgraced; </a:t>
            </a:r>
            <a:br>
              <a:rPr i="1">
                <a:solidFill>
                  <a:srgbClr val="6A0900"/>
                </a:solidFill>
                <a:uFill>
                  <a:solidFill>
                    <a:srgbClr val="6A0900"/>
                  </a:solidFill>
                </a:uFill>
              </a:rPr>
            </a:br>
            <a:r>
              <a:rPr i="1">
                <a:solidFill>
                  <a:srgbClr val="6A0900"/>
                </a:solidFill>
                <a:uFill>
                  <a:solidFill>
                    <a:srgbClr val="6A0900"/>
                  </a:solidFill>
                </a:uFill>
              </a:rPr>
              <a:t>Therefore, I have set My face like flint, </a:t>
            </a:r>
            <a:br>
              <a:rPr i="1">
                <a:solidFill>
                  <a:srgbClr val="6A0900"/>
                </a:solidFill>
                <a:uFill>
                  <a:solidFill>
                    <a:srgbClr val="6A0900"/>
                  </a:solidFill>
                </a:uFill>
              </a:rPr>
            </a:br>
            <a:r>
              <a:rPr i="1">
                <a:solidFill>
                  <a:srgbClr val="6A0900"/>
                </a:solidFill>
                <a:uFill>
                  <a:solidFill>
                    <a:srgbClr val="6A0900"/>
                  </a:solidFill>
                </a:uFill>
              </a:rPr>
              <a:t>And I know that I shall not be ashamed.”</a:t>
            </a:r>
          </a:p>
        </p:txBody>
      </p:sp>
      <p:sp>
        <p:nvSpPr>
          <p:cNvPr id="148" name="Shape 148"/>
          <p:cNvSpPr/>
          <p:nvPr/>
        </p:nvSpPr>
        <p:spPr>
          <a:xfrm>
            <a:off x="298896" y="1303136"/>
            <a:ext cx="6769606" cy="7498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R="130047" indent="0" algn="l">
              <a:lnSpc>
                <a:spcPct val="140000"/>
              </a:lnSpc>
              <a:spcBef>
                <a:spcPts val="1000"/>
              </a:spcBef>
              <a:buClr>
                <a:srgbClr val="8D6552"/>
              </a:buClr>
              <a:buFont typeface="Wingdings"/>
              <a:defRPr b="1" sz="4600">
                <a:latin typeface="Times New Roman"/>
                <a:ea typeface="Times New Roman"/>
                <a:cs typeface="Times New Roman"/>
                <a:sym typeface="Times New Roman"/>
              </a:defRPr>
            </a:pPr>
            <a:r>
              <a:t>3. Our Trust in God (50:7)</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6"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