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8" r:id="rId2"/>
    <p:sldId id="257" r:id="rId3"/>
    <p:sldId id="272" r:id="rId4"/>
    <p:sldId id="274" r:id="rId5"/>
    <p:sldId id="263" r:id="rId6"/>
    <p:sldId id="264" r:id="rId7"/>
    <p:sldId id="266" r:id="rId8"/>
    <p:sldId id="267" r:id="rId9"/>
    <p:sldId id="273"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8" autoAdjust="0"/>
  </p:normalViewPr>
  <p:slideViewPr>
    <p:cSldViewPr snapToGrid="0" snapToObjects="1">
      <p:cViewPr>
        <p:scale>
          <a:sx n="125" d="100"/>
          <a:sy n="125" d="100"/>
        </p:scale>
        <p:origin x="-504" y="-40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696999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14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t>Establishing a Growth Pattern in the Church</a:t>
            </a:r>
          </a:p>
          <a:p>
            <a:r>
              <a:t>1 Theology of the Flow</a:t>
            </a:r>
          </a:p>
          <a:p>
            <a:r>
              <a:t>#2 The Flow in the whole of scriptures</a:t>
            </a:r>
          </a:p>
          <a:p>
            <a:r>
              <a:t>#3 Level #1 - New believers (the child)</a:t>
            </a:r>
          </a:p>
          <a:p>
            <a:r>
              <a:t>#4 Level #2 - Maturing disciple (young men) &amp; mobilize coworkers</a:t>
            </a:r>
          </a:p>
          <a:p>
            <a:r>
              <a:t>#5 Level #3 - Servant Leaders (within)</a:t>
            </a:r>
          </a:p>
          <a:p>
            <a:r>
              <a:t>#6 Using the Flow with newcomers (house visitation)</a:t>
            </a:r>
          </a:p>
          <a:p>
            <a:r>
              <a:t>#7 Full-time or tent maker (bivocational)</a:t>
            </a:r>
          </a:p>
          <a:p>
            <a:r>
              <a:t>#8 Use as discipleship material</a:t>
            </a:r>
          </a:p>
          <a:p>
            <a:endParaRPr/>
          </a:p>
          <a:p>
            <a:r>
              <a:t>#1 Theology of the Flow (Eph 4 and 1 John 2:12-14)</a:t>
            </a:r>
          </a:p>
          <a:p>
            <a:r>
              <a:t>Popular Purpose: The excitement of seeing how God can help me and others grow in the church. </a:t>
            </a:r>
          </a:p>
          <a:p>
            <a:r>
              <a:t>Teaching Purpose: Excite people as to what God wants to do in the church through training by showing them the theological basis and nature of The Flow.</a:t>
            </a:r>
          </a:p>
          <a:p>
            <a:r>
              <a:t>The energy within: Excitement to see what God is doing and working with Him. How leaders work and what God expects of all His people. Seeing the mobilization of those in the church. God treasures the use of every bodies’ gifts.  He wants to reward them. </a:t>
            </a:r>
          </a:p>
          <a:p>
            <a:r>
              <a:t>: Growth in our lives: Godly character - living like Jesus; ministry skills ( serving like Jesus) and biblical knowledge - knowing like Jesus  (growth comes by seeing how God works through the Word in your life). Christlike character, service (ministry), and knowledge. </a:t>
            </a:r>
          </a:p>
          <a:p>
            <a:r>
              <a:t>Excitement, design, necessity and context (church Eph 4) of growth.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defRPr sz="1600"/>
            </a:lvl1pPr>
          </a:lstStyle>
          <a:p>
            <a:pPr marL="0" marR="0" indent="0" defTabSz="584200" eaLnBrk="1" fontAlgn="auto" latinLnBrk="0" hangingPunct="1">
              <a:lnSpc>
                <a:spcPct val="100000"/>
              </a:lnSpc>
              <a:spcBef>
                <a:spcPts val="0"/>
              </a:spcBef>
              <a:spcAft>
                <a:spcPts val="0"/>
              </a:spcAft>
              <a:buClrTx/>
              <a:buSzTx/>
              <a:buFontTx/>
              <a:buNone/>
              <a:tabLst/>
              <a:defRPr/>
            </a:pPr>
            <a:r>
              <a:rPr lang="en-US" sz="1600" b="0" dirty="0" smtClean="0">
                <a:effectLst/>
                <a:latin typeface="Lucida Grande"/>
                <a:ea typeface="Lucida Grande"/>
                <a:cs typeface="Lucida Grande"/>
                <a:sym typeface="Lucida Grande"/>
              </a:rPr>
              <a:t>**Spiritual growth is a process that requires careful planning and preparation.  Imagine all the work expectant parents go through in anticipation of their new baby but at the last moment decided not to take the baby home from the hospital!  Often times for new believers, this is exactly what happens.  A lot of work goes into reaching out to non-believers but as soon as they become believers, they are left by themselves to grow. </a:t>
            </a:r>
            <a:endParaRPr lang="en-US" sz="1600" b="1" dirty="0" smtClean="0">
              <a:effectLst/>
              <a:latin typeface="Lucida Grande"/>
              <a:ea typeface="Lucida Grande"/>
              <a:cs typeface="Lucida Grande"/>
              <a:sym typeface="Lucida Grande"/>
            </a:endParaRP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a:defRPr sz="1300"/>
            </a:pPr>
            <a:r>
              <a:rPr lang="en-US" dirty="0" smtClean="0"/>
              <a:t>**Spiritual</a:t>
            </a:r>
            <a:r>
              <a:rPr lang="en-US" baseline="0" dirty="0" smtClean="0"/>
              <a:t> growth develops in stages just like physical growth.  Babies are not ready for table food within the 1</a:t>
            </a:r>
            <a:r>
              <a:rPr lang="en-US" baseline="30000" dirty="0" smtClean="0"/>
              <a:t>st</a:t>
            </a:r>
            <a:r>
              <a:rPr lang="en-US" baseline="0" dirty="0" smtClean="0"/>
              <a:t> year of their life.  They learn to crawl before they learn to walk.  They are cuddled in care and bottle fed by their parents.  </a:t>
            </a:r>
          </a:p>
          <a:p>
            <a:pPr>
              <a:defRPr sz="1300"/>
            </a:pPr>
            <a:endParaRPr lang="en-US" baseline="0" dirty="0" smtClean="0"/>
          </a:p>
          <a:p>
            <a:pPr>
              <a:defRPr sz="1300"/>
            </a:pPr>
            <a:r>
              <a:rPr lang="en-US" baseline="0" dirty="0" smtClean="0"/>
              <a:t>**Children at this stage are unstable and need security just like the new believer is learning about what Christian life is all about.  They are like sponges, often soaking up whatever that they can at a very fast rate.  </a:t>
            </a:r>
          </a:p>
          <a:p>
            <a:pPr>
              <a:defRPr sz="1300"/>
            </a:pPr>
            <a:endParaRPr lang="en-US" baseline="0" dirty="0" smtClean="0"/>
          </a:p>
          <a:p>
            <a:pPr>
              <a:defRPr sz="1300"/>
            </a:pPr>
            <a:r>
              <a:rPr lang="en-US" baseline="0" dirty="0" smtClean="0"/>
              <a:t>To Crave</a:t>
            </a:r>
            <a:r>
              <a:rPr lang="en-US" baseline="0" dirty="0" smtClean="0"/>
              <a:t>:  When Micah was a baby, he works up a sweat when drinking milk.  When we first become believers, we are excited about our newfound faith, wanting to tell everyone about it.  </a:t>
            </a:r>
            <a:endParaRPr lang="en-US" baseline="0" dirty="0" smtClean="0"/>
          </a:p>
          <a:p>
            <a:pPr marL="342900" indent="-342900">
              <a:buAutoNum type="arabicPeriod"/>
              <a:defRPr sz="1300"/>
            </a:pPr>
            <a:r>
              <a:rPr lang="en-US" baseline="0" dirty="0" smtClean="0"/>
              <a:t>To have an intense desire for.</a:t>
            </a:r>
          </a:p>
          <a:p>
            <a:pPr marL="342900" indent="-342900">
              <a:buAutoNum type="arabicPeriod"/>
              <a:defRPr sz="1300"/>
            </a:pPr>
            <a:r>
              <a:rPr lang="en-US" baseline="0" dirty="0" smtClean="0"/>
              <a:t>To need urgently, require.</a:t>
            </a:r>
          </a:p>
          <a:p>
            <a:pPr marL="342900" indent="-342900">
              <a:buAutoNum type="arabicPeriod"/>
              <a:defRPr sz="1300"/>
            </a:pPr>
            <a:r>
              <a:rPr lang="en-US" baseline="0" dirty="0" smtClean="0"/>
              <a:t>To beg earnestly for; implore.  </a:t>
            </a:r>
            <a:endParaRPr lang="en-US" baseline="0" dirty="0" smtClean="0"/>
          </a:p>
          <a:p>
            <a:pPr marL="342900" indent="-342900">
              <a:buAutoNum type="arabicPeriod"/>
              <a:defRPr sz="1300"/>
            </a:pPr>
            <a:endParaRPr lang="en-US" baseline="0" dirty="0" smtClean="0"/>
          </a:p>
          <a:p>
            <a:pPr marL="0" indent="0">
              <a:buNone/>
              <a:defRPr sz="1300"/>
            </a:pPr>
            <a:r>
              <a:rPr lang="en-US" baseline="0" dirty="0" smtClean="0"/>
              <a:t>Why do you think that sometimes this craving goes away?  </a:t>
            </a:r>
          </a:p>
          <a:p>
            <a:pPr marL="0" indent="0">
              <a:buNone/>
              <a:defRPr sz="1300"/>
            </a:pPr>
            <a:endParaRPr lang="en-US" baseline="0" dirty="0" smtClean="0"/>
          </a:p>
          <a:p>
            <a:pPr marL="0" indent="0">
              <a:buNone/>
              <a:defRPr sz="1300"/>
            </a:pPr>
            <a:endParaRPr lang="en-US" dirty="0" smtClean="0"/>
          </a:p>
          <a:p>
            <a:pPr>
              <a:defRPr sz="1300"/>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lvl1pPr>
              <a:defRPr sz="1400"/>
            </a:lvl1pPr>
          </a:lstStyle>
          <a:p>
            <a:pPr marL="0" indent="0">
              <a:buNone/>
            </a:pPr>
            <a:r>
              <a:rPr lang="en-US" baseline="0" dirty="0" smtClean="0"/>
              <a:t>**Failing </a:t>
            </a:r>
            <a:r>
              <a:rPr lang="en-US" baseline="0" dirty="0" smtClean="0"/>
              <a:t>to fully understand what “sin” means.  Either go one extreme or the other.  Every sin we commit means that we are no longer Christians or since God will forgive us, we can sin freely as much as we want.  Understanding the assurance of salvation.  </a:t>
            </a:r>
          </a:p>
          <a:p>
            <a:pPr marL="0" indent="0">
              <a:buNone/>
            </a:pPr>
            <a:r>
              <a:rPr lang="en-US" baseline="0" dirty="0" smtClean="0"/>
              <a:t>	-God is light and in Him there is no darkness at all. (1 John 1:5).  </a:t>
            </a:r>
          </a:p>
          <a:p>
            <a:pPr marL="0" indent="0">
              <a:buNone/>
            </a:pPr>
            <a:r>
              <a:rPr lang="en-US" baseline="0" dirty="0" smtClean="0"/>
              <a:t>	-Sometimes repetitive sin can cause us to doubt and give up.  </a:t>
            </a:r>
          </a:p>
          <a:p>
            <a:pPr marL="0" indent="0">
              <a:buNone/>
            </a:pPr>
            <a:endParaRPr lang="en-US" baseline="0" dirty="0" smtClean="0"/>
          </a:p>
          <a:p>
            <a:pPr marL="0" indent="0">
              <a:buNone/>
            </a:pPr>
            <a:r>
              <a:rPr lang="en-US" baseline="0" dirty="0" smtClean="0"/>
              <a:t>**Forgiveness</a:t>
            </a:r>
            <a:r>
              <a:rPr lang="en-US" baseline="0" dirty="0" smtClean="0"/>
              <a:t>:  Understanding what forgiveness means in God’s eye.  </a:t>
            </a:r>
            <a:r>
              <a:rPr lang="en-US" baseline="0" dirty="0" smtClean="0"/>
              <a:t>Our sins are forgiven on the account of His name.  You are accepted by God.  Understanding that there is reconciliation when the trust is broken.  Whenever I discipline my kids, I always go back to tell them and ask them why they think I disciplined them and where they think they did wrong.  Restore the relationship with a hug,  They need to know that I still love them.  </a:t>
            </a:r>
          </a:p>
          <a:p>
            <a:pPr marL="0" indent="0">
              <a:buNone/>
            </a:pPr>
            <a:r>
              <a:rPr lang="en-US" baseline="0" dirty="0" smtClean="0"/>
              <a:t>	-How many times does God forgive us?  7x70 times.</a:t>
            </a:r>
          </a:p>
          <a:p>
            <a:pPr marL="0" indent="0">
              <a:buNone/>
            </a:pPr>
            <a:endParaRPr lang="en-US" baseline="0" dirty="0" smtClean="0"/>
          </a:p>
          <a:p>
            <a:pPr marL="0" indent="0">
              <a:buNone/>
            </a:pPr>
            <a:r>
              <a:rPr lang="en-US" baseline="0" dirty="0" smtClean="0"/>
              <a:t>When </a:t>
            </a:r>
            <a:r>
              <a:rPr lang="en-US" baseline="0" dirty="0" smtClean="0"/>
              <a:t>we are younger, our parents are more forgiving when we do something wrong…because we don’t know the full extent to what we are doing.  When we are older, forgiveness is still there but it hurts the person doing the forgiving because by that time, we should know better.  Still forgiveness but it hurts the person doing the forgiving more.  </a:t>
            </a:r>
          </a:p>
          <a:p>
            <a:pPr marL="0" lvl="4" indent="0">
              <a:buNone/>
            </a:pPr>
            <a:r>
              <a:rPr lang="en-US" baseline="0" dirty="0" smtClean="0"/>
              <a:t>	</a:t>
            </a:r>
            <a:endParaRPr lang="en-US" baseline="0" dirty="0" smtClean="0"/>
          </a:p>
          <a:p>
            <a:pPr marL="0" lvl="4" indent="0">
              <a:buNone/>
            </a:pPr>
            <a:r>
              <a:rPr lang="en-US" baseline="0" dirty="0" smtClean="0"/>
              <a:t>**Belonging </a:t>
            </a:r>
            <a:r>
              <a:rPr lang="en-US" baseline="0" dirty="0" smtClean="0"/>
              <a:t>to God’s Family:  Being able to relate to God.  Seeing the heavenly Father like our earthly father.  What if you didn’t have a good earthly father?  (Didn’t have that with my dad when I was younger.  Dad never really paid any attention to me.  Something that I place a lot of emphasis on now that I have children of my own.  Not letting them think that I will only love them when they do well…to be proud of them no matter what.  They are constantly seeking my approval).  </a:t>
            </a:r>
          </a:p>
          <a:p>
            <a:pPr marL="0" lvl="3" indent="0">
              <a:buNone/>
            </a:pPr>
            <a:r>
              <a:rPr lang="en-US" baseline="0" dirty="0" smtClean="0"/>
              <a:t>	a.  Part of that is learning to serve one another in God’s family.  Spending fellowship time together with brothers and sisters.  Encouraging each other and building up one another.  </a:t>
            </a:r>
          </a:p>
          <a:p>
            <a:pPr marL="0" lvl="4" indent="0">
              <a:buNone/>
            </a:pPr>
            <a:r>
              <a:rPr lang="en-US" baseline="0" dirty="0" smtClean="0"/>
              <a:t>	b.  Example of the guy’s house in ACF days.  Saturday morning prayer followed by lunch.  Being transparent and praying for one another.  </a:t>
            </a:r>
          </a:p>
          <a:p>
            <a:pPr marL="0" lvl="4" indent="0">
              <a:buNone/>
            </a:pPr>
            <a:r>
              <a:rPr lang="en-US" baseline="0" dirty="0" smtClean="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marL="457200" indent="-457200">
              <a:buAutoNum type="arabicPeriod"/>
              <a:defRPr sz="2000"/>
            </a:pPr>
            <a:r>
              <a:rPr lang="en-US" dirty="0" smtClean="0"/>
              <a:t>Cannot drink milk forever.</a:t>
            </a:r>
            <a:r>
              <a:rPr lang="en-US" baseline="0" dirty="0" smtClean="0"/>
              <a:t>  Needs solid food in order to grow.  </a:t>
            </a:r>
            <a:endParaRPr lang="en-US" baseline="0" dirty="0" smtClean="0"/>
          </a:p>
          <a:p>
            <a:pPr marL="0" indent="0">
              <a:buNone/>
              <a:defRPr sz="2000"/>
            </a:pPr>
            <a:r>
              <a:rPr lang="en-US" baseline="0" dirty="0" smtClean="0"/>
              <a:t>	-Learning how to grow.  When I was being </a:t>
            </a:r>
            <a:r>
              <a:rPr lang="en-US" baseline="0" dirty="0" err="1" smtClean="0"/>
              <a:t>discipled</a:t>
            </a:r>
            <a:r>
              <a:rPr lang="en-US" baseline="0" dirty="0" smtClean="0"/>
              <a:t>, my mentor taught me how to do QT, how to lead Bible study, how to pray, how to prepare well.  At the time I was dating Elise and he gave me advice on his relationship with his wife.  </a:t>
            </a:r>
          </a:p>
          <a:p>
            <a:pPr marL="0" indent="0">
              <a:buNone/>
              <a:defRPr sz="2000"/>
            </a:pPr>
            <a:endParaRPr lang="en-US" baseline="0" dirty="0" smtClean="0"/>
          </a:p>
          <a:p>
            <a:pPr marL="0" indent="0">
              <a:buNone/>
              <a:defRPr sz="2000"/>
            </a:pPr>
            <a:r>
              <a:rPr lang="en-US" baseline="0" dirty="0" smtClean="0"/>
              <a:t>2.        Evil </a:t>
            </a:r>
            <a:r>
              <a:rPr lang="en-US" baseline="0" dirty="0" smtClean="0"/>
              <a:t>one will continue to frustrate you with the same things over and over until you are able to overcome these </a:t>
            </a:r>
            <a:r>
              <a:rPr lang="en-US" baseline="0" dirty="0" smtClean="0"/>
              <a:t>things</a:t>
            </a:r>
            <a:r>
              <a:rPr lang="en-US" baseline="0" dirty="0" smtClean="0"/>
              <a:t>.  </a:t>
            </a:r>
          </a:p>
          <a:p>
            <a:pPr marL="457200" indent="-457200">
              <a:buAutoNum type="arabicPeriod"/>
              <a:defRPr sz="2000"/>
            </a:pPr>
            <a:endParaRPr lang="en-US" dirty="0" smtClean="0"/>
          </a:p>
          <a:p>
            <a:pPr>
              <a:defRPr sz="2000"/>
            </a:pPr>
            <a:r>
              <a:rPr lang="en-US" dirty="0" smtClean="0"/>
              <a:t>**Testimony</a:t>
            </a:r>
            <a:r>
              <a:rPr lang="en-US" baseline="0" dirty="0" smtClean="0"/>
              <a:t> of tithe…test of faith.</a:t>
            </a:r>
            <a:endParaRPr lang="en-US" dirty="0" smtClean="0"/>
          </a:p>
          <a:p>
            <a:pPr>
              <a:defRPr sz="2000"/>
            </a:pPr>
            <a:endParaRPr lang="en-US" dirty="0" smtClean="0"/>
          </a:p>
          <a:p>
            <a:pPr>
              <a:defRPr sz="2000"/>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a:defRPr sz="1300"/>
            </a:lvl1p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8">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9">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118" name="Shape 11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119" name="Shape 119"/>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rPr dirty="0"/>
              <a:t>Fostering Spiritual Growth in the Church</a:t>
            </a:r>
          </a:p>
        </p:txBody>
      </p:sp>
      <p:sp>
        <p:nvSpPr>
          <p:cNvPr id="120" name="Shape 120"/>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121" name="Shape 121"/>
          <p:cNvSpPr/>
          <p:nvPr/>
        </p:nvSpPr>
        <p:spPr>
          <a:xfrm>
            <a:off x="12701" y="9101882"/>
            <a:ext cx="12979398" cy="53347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2800" dirty="0" smtClean="0"/>
              <a:t>Calvin Chiang</a:t>
            </a:r>
            <a:endParaRPr sz="2800" b="1" spc="239" dirty="0"/>
          </a:p>
        </p:txBody>
      </p:sp>
      <p:sp>
        <p:nvSpPr>
          <p:cNvPr id="122" name="Shape 122"/>
          <p:cNvSpPr/>
          <p:nvPr/>
        </p:nvSpPr>
        <p:spPr>
          <a:xfrm>
            <a:off x="3557931" y="5837164"/>
            <a:ext cx="5888937" cy="1016001"/>
          </a:xfrm>
          <a:prstGeom prst="roundRect">
            <a:avLst>
              <a:gd name="adj" fmla="val 16924"/>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23" name="Shape 123"/>
          <p:cNvSpPr/>
          <p:nvPr/>
        </p:nvSpPr>
        <p:spPr>
          <a:xfrm>
            <a:off x="4009066" y="5845027"/>
            <a:ext cx="4973968" cy="1000274"/>
          </a:xfrm>
          <a:prstGeom prst="rect">
            <a:avLst/>
          </a:prstGeom>
          <a:ln w="12700">
            <a:miter lim="400000"/>
          </a:ln>
          <a:effectLst>
            <a:outerShdw blurRad="165100" dist="101600" dir="2700000" rotWithShape="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b="1" spc="250">
                <a:solidFill>
                  <a:srgbClr val="FFFFFF"/>
                </a:solidFill>
                <a:effectLst>
                  <a:outerShdw blurRad="25400" dist="25400" dir="2060505" rotWithShape="0">
                    <a:srgbClr val="000000"/>
                  </a:outerShdw>
                </a:effectLst>
                <a:latin typeface="+mn-lt"/>
                <a:ea typeface="+mn-ea"/>
                <a:cs typeface="+mn-cs"/>
                <a:sym typeface="Arial"/>
              </a:defRPr>
            </a:lvl1pPr>
          </a:lstStyle>
          <a:p>
            <a:r>
              <a:rPr dirty="0"/>
              <a:t>1 </a:t>
            </a:r>
            <a:r>
              <a:rPr lang="en-US" dirty="0" smtClean="0"/>
              <a:t>John 2:12-14</a:t>
            </a:r>
            <a:endParaRPr dirty="0"/>
          </a:p>
        </p:txBody>
      </p:sp>
      <p:sp>
        <p:nvSpPr>
          <p:cNvPr id="124" name="Shape 124"/>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5</a:t>
            </a:r>
            <a:endParaRPr dirty="0"/>
          </a:p>
        </p:txBody>
      </p:sp>
      <p:sp>
        <p:nvSpPr>
          <p:cNvPr id="125" name="Shape 125"/>
          <p:cNvSpPr/>
          <p:nvPr/>
        </p:nvSpPr>
        <p:spPr>
          <a:xfrm>
            <a:off x="198427" y="2768658"/>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smtClean="0"/>
              <a:t>Discipling</a:t>
            </a:r>
            <a:r>
              <a:rPr lang="en-US" dirty="0" smtClean="0"/>
              <a:t> of New Believers-Level 1</a:t>
            </a:r>
            <a:endParaRPr dirty="0"/>
          </a:p>
        </p:txBody>
      </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fade">
                                      <p:cBhvr>
                                        <p:cTn id="7"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river1.jpg"/>
          <p:cNvPicPr>
            <a:picLocks noChangeAspect="1"/>
          </p:cNvPicPr>
          <p:nvPr/>
        </p:nvPicPr>
        <p:blipFill>
          <a:blip r:embed="rId3">
            <a:extLst/>
          </a:blip>
          <a:srcRect l="3729" r="17832" b="12493"/>
          <a:stretch>
            <a:fillRect/>
          </a:stretch>
        </p:blipFill>
        <p:spPr>
          <a:xfrm>
            <a:off x="-139700" y="2104834"/>
            <a:ext cx="13284200" cy="9871428"/>
          </a:xfrm>
          <a:prstGeom prst="rect">
            <a:avLst/>
          </a:prstGeom>
          <a:ln w="12700">
            <a:miter lim="400000"/>
          </a:ln>
        </p:spPr>
      </p:pic>
      <p:sp>
        <p:nvSpPr>
          <p:cNvPr id="82" name="Shape 82"/>
          <p:cNvSpPr/>
          <p:nvPr/>
        </p:nvSpPr>
        <p:spPr>
          <a:xfrm>
            <a:off x="-122599" y="-228428"/>
            <a:ext cx="13127399" cy="24384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6900">
                <a:solidFill>
                  <a:srgbClr val="FFFFFF"/>
                </a:solidFill>
                <a:uFill>
                  <a:solidFill>
                    <a:srgbClr val="FFFFFF"/>
                  </a:solidFill>
                </a:uFill>
                <a:latin typeface="Bell MT"/>
                <a:ea typeface="Bell MT"/>
                <a:cs typeface="Bell MT"/>
                <a:sym typeface="Bell MT"/>
              </a:defRPr>
            </a:pPr>
            <a:r>
              <a:t>Fostering Spiritual Growth </a:t>
            </a:r>
            <a:br/>
            <a:r>
              <a:t>in the Church</a:t>
            </a:r>
          </a:p>
        </p:txBody>
      </p:sp>
      <p:grpSp>
        <p:nvGrpSpPr>
          <p:cNvPr id="107" name="Group 107"/>
          <p:cNvGrpSpPr/>
          <p:nvPr/>
        </p:nvGrpSpPr>
        <p:grpSpPr>
          <a:xfrm>
            <a:off x="-109899" y="2184572"/>
            <a:ext cx="6008217" cy="7967961"/>
            <a:chOff x="0" y="0"/>
            <a:chExt cx="6008216" cy="7967960"/>
          </a:xfrm>
        </p:grpSpPr>
        <p:sp>
          <p:nvSpPr>
            <p:cNvPr id="83" name="Shape 83"/>
            <p:cNvSpPr/>
            <p:nvPr/>
          </p:nvSpPr>
          <p:spPr>
            <a:xfrm>
              <a:off x="109898" y="1820640"/>
              <a:ext cx="3734774" cy="1854201"/>
            </a:xfrm>
            <a:prstGeom prst="rect">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blurRad="38100" dist="12700" dir="5400000" rotWithShape="0">
                      <a:srgbClr val="000000">
                        <a:alpha val="50000"/>
                      </a:srgbClr>
                    </a:outerShdw>
                  </a:effectLst>
                </a:defRPr>
              </a:pPr>
              <a:r>
                <a:rPr dirty="0"/>
                <a:t>2 Lessons: </a:t>
              </a:r>
            </a:p>
            <a:p>
              <a:pPr>
                <a:defRPr sz="4000">
                  <a:solidFill>
                    <a:srgbClr val="FFFFFF"/>
                  </a:solidFill>
                  <a:effectLst>
                    <a:outerShdw blurRad="38100" dist="12700" dir="5400000" rotWithShape="0">
                      <a:srgbClr val="000000">
                        <a:alpha val="50000"/>
                      </a:srgbClr>
                    </a:outerShdw>
                  </a:effectLst>
                </a:defRPr>
              </a:pPr>
              <a:r>
                <a:rPr dirty="0"/>
                <a:t>Being like Jesus (Isaiah 54:4-9)</a:t>
              </a:r>
            </a:p>
          </p:txBody>
        </p:sp>
        <p:sp>
          <p:nvSpPr>
            <p:cNvPr id="84" name="Shape 84"/>
            <p:cNvSpPr/>
            <p:nvPr/>
          </p:nvSpPr>
          <p:spPr>
            <a:xfrm>
              <a:off x="109898" y="3689167"/>
              <a:ext cx="3734774" cy="1270001"/>
            </a:xfrm>
            <a:prstGeom prst="rect">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blurRad="38100" dist="12700" dir="5400000" rotWithShape="0">
                      <a:srgbClr val="000000">
                        <a:alpha val="50000"/>
                      </a:srgbClr>
                    </a:outerShdw>
                  </a:effectLst>
                </a:defRPr>
              </a:pPr>
              <a:r>
                <a:t>1 Lesson: </a:t>
              </a:r>
            </a:p>
            <a:p>
              <a:pPr>
                <a:defRPr sz="4000">
                  <a:solidFill>
                    <a:srgbClr val="FFFFFF"/>
                  </a:solidFill>
                  <a:effectLst>
                    <a:outerShdw blurRad="38100" dist="12700" dir="5400000" rotWithShape="0">
                      <a:srgbClr val="000000">
                        <a:alpha val="50000"/>
                      </a:srgbClr>
                    </a:outerShdw>
                  </a:effectLst>
                </a:defRPr>
              </a:pPr>
              <a:r>
                <a:t>Vision of Church</a:t>
              </a:r>
            </a:p>
          </p:txBody>
        </p:sp>
        <p:sp>
          <p:nvSpPr>
            <p:cNvPr id="85" name="Shape 85"/>
            <p:cNvSpPr/>
            <p:nvPr/>
          </p:nvSpPr>
          <p:spPr>
            <a:xfrm>
              <a:off x="109898" y="4951544"/>
              <a:ext cx="3836487" cy="2590801"/>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r>
                <a:t>6-8 Lessons: </a:t>
              </a:r>
            </a:p>
            <a:p>
              <a:r>
                <a:t>Topical Analysis of Christian Growth</a:t>
              </a:r>
            </a:p>
          </p:txBody>
        </p:sp>
        <p:sp>
          <p:nvSpPr>
            <p:cNvPr id="86" name="Shape 86"/>
            <p:cNvSpPr/>
            <p:nvPr/>
          </p:nvSpPr>
          <p:spPr>
            <a:xfrm>
              <a:off x="3844671" y="0"/>
              <a:ext cx="2163546" cy="7967961"/>
            </a:xfrm>
            <a:prstGeom prst="rect">
              <a:avLst/>
            </a:prstGeom>
            <a:solidFill>
              <a:srgbClr val="11008E"/>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 name="Shape 87"/>
            <p:cNvSpPr/>
            <p:nvPr/>
          </p:nvSpPr>
          <p:spPr>
            <a:xfrm>
              <a:off x="4587711" y="370935"/>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0</a:t>
              </a:r>
            </a:p>
          </p:txBody>
        </p:sp>
        <p:sp>
          <p:nvSpPr>
            <p:cNvPr id="88" name="Shape 88"/>
            <p:cNvSpPr/>
            <p:nvPr/>
          </p:nvSpPr>
          <p:spPr>
            <a:xfrm>
              <a:off x="4587711" y="761190"/>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0</a:t>
              </a:r>
            </a:p>
          </p:txBody>
        </p:sp>
        <p:sp>
          <p:nvSpPr>
            <p:cNvPr id="89" name="Shape 89"/>
            <p:cNvSpPr/>
            <p:nvPr/>
          </p:nvSpPr>
          <p:spPr>
            <a:xfrm>
              <a:off x="4575011" y="1138744"/>
              <a:ext cx="677466" cy="259425"/>
            </a:xfrm>
            <a:prstGeom prst="roundRect">
              <a:avLst>
                <a:gd name="adj" fmla="val 39171"/>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blurRad="38100" dist="12700" dir="5400000" rotWithShape="0">
                      <a:srgbClr val="000000">
                        <a:alpha val="50000"/>
                      </a:srgbClr>
                    </a:outerShdw>
                  </a:effectLst>
                </a:defRPr>
              </a:lvl1pPr>
            </a:lstStyle>
            <a:p>
              <a:r>
                <a:t>Is 54</a:t>
              </a:r>
            </a:p>
          </p:txBody>
        </p:sp>
        <p:sp>
          <p:nvSpPr>
            <p:cNvPr id="90" name="Shape 90"/>
            <p:cNvSpPr/>
            <p:nvPr/>
          </p:nvSpPr>
          <p:spPr>
            <a:xfrm>
              <a:off x="4575011" y="1503599"/>
              <a:ext cx="677466" cy="259425"/>
            </a:xfrm>
            <a:prstGeom prst="roundRect">
              <a:avLst>
                <a:gd name="adj" fmla="val 39171"/>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blurRad="38100" dist="12700" dir="5400000" rotWithShape="0">
                      <a:srgbClr val="000000">
                        <a:alpha val="50000"/>
                      </a:srgbClr>
                    </a:outerShdw>
                  </a:effectLst>
                </a:defRPr>
              </a:lvl1pPr>
            </a:lstStyle>
            <a:p>
              <a:r>
                <a:t>Is 54</a:t>
              </a:r>
            </a:p>
          </p:txBody>
        </p:sp>
        <p:sp>
          <p:nvSpPr>
            <p:cNvPr id="91" name="Shape 91"/>
            <p:cNvSpPr/>
            <p:nvPr/>
          </p:nvSpPr>
          <p:spPr>
            <a:xfrm>
              <a:off x="4587711" y="185575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1</a:t>
              </a:r>
            </a:p>
          </p:txBody>
        </p:sp>
        <p:sp>
          <p:nvSpPr>
            <p:cNvPr id="92" name="Shape 92"/>
            <p:cNvSpPr/>
            <p:nvPr/>
          </p:nvSpPr>
          <p:spPr>
            <a:xfrm>
              <a:off x="4587711" y="258546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2</a:t>
              </a:r>
            </a:p>
          </p:txBody>
        </p:sp>
        <p:sp>
          <p:nvSpPr>
            <p:cNvPr id="93" name="Shape 93"/>
            <p:cNvSpPr/>
            <p:nvPr/>
          </p:nvSpPr>
          <p:spPr>
            <a:xfrm>
              <a:off x="4587711" y="295031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2</a:t>
              </a:r>
            </a:p>
          </p:txBody>
        </p:sp>
        <p:sp>
          <p:nvSpPr>
            <p:cNvPr id="94" name="Shape 94"/>
            <p:cNvSpPr/>
            <p:nvPr/>
          </p:nvSpPr>
          <p:spPr>
            <a:xfrm>
              <a:off x="4587711" y="3680028"/>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3</a:t>
              </a:r>
            </a:p>
          </p:txBody>
        </p:sp>
        <p:sp>
          <p:nvSpPr>
            <p:cNvPr id="95" name="Shape 95"/>
            <p:cNvSpPr/>
            <p:nvPr/>
          </p:nvSpPr>
          <p:spPr>
            <a:xfrm>
              <a:off x="4587711" y="4044883"/>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3</a:t>
              </a:r>
            </a:p>
          </p:txBody>
        </p:sp>
        <p:sp>
          <p:nvSpPr>
            <p:cNvPr id="96" name="Shape 96"/>
            <p:cNvSpPr/>
            <p:nvPr/>
          </p:nvSpPr>
          <p:spPr>
            <a:xfrm>
              <a:off x="4575011" y="4409738"/>
              <a:ext cx="677466" cy="259425"/>
            </a:xfrm>
            <a:prstGeom prst="roundRect">
              <a:avLst>
                <a:gd name="adj" fmla="val 39171"/>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blurRad="38100" dist="12700" dir="5400000" rotWithShape="0">
                      <a:srgbClr val="000000">
                        <a:alpha val="50000"/>
                      </a:srgbClr>
                    </a:outerShdw>
                  </a:effectLst>
                </a:defRPr>
              </a:lvl1pPr>
            </a:lstStyle>
            <a:p>
              <a:r>
                <a:t>Church</a:t>
              </a:r>
            </a:p>
          </p:txBody>
        </p:sp>
        <p:sp>
          <p:nvSpPr>
            <p:cNvPr id="97" name="Shape 97"/>
            <p:cNvSpPr/>
            <p:nvPr/>
          </p:nvSpPr>
          <p:spPr>
            <a:xfrm>
              <a:off x="4587711" y="4774593"/>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98" name="Shape 98"/>
            <p:cNvSpPr/>
            <p:nvPr/>
          </p:nvSpPr>
          <p:spPr>
            <a:xfrm>
              <a:off x="4587711" y="513944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99" name="Shape 99"/>
            <p:cNvSpPr/>
            <p:nvPr/>
          </p:nvSpPr>
          <p:spPr>
            <a:xfrm>
              <a:off x="4587711" y="550430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100" name="Shape 100"/>
            <p:cNvSpPr/>
            <p:nvPr/>
          </p:nvSpPr>
          <p:spPr>
            <a:xfrm>
              <a:off x="4587711" y="586915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101" name="Shape 101"/>
            <p:cNvSpPr/>
            <p:nvPr/>
          </p:nvSpPr>
          <p:spPr>
            <a:xfrm>
              <a:off x="4587711" y="623401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102" name="Shape 102"/>
            <p:cNvSpPr/>
            <p:nvPr/>
          </p:nvSpPr>
          <p:spPr>
            <a:xfrm>
              <a:off x="4587711" y="6598866"/>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103" name="Shape 103"/>
            <p:cNvSpPr/>
            <p:nvPr/>
          </p:nvSpPr>
          <p:spPr>
            <a:xfrm>
              <a:off x="4587711" y="696372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b="1">
                  <a:effectLst>
                    <a:outerShdw blurRad="38100" dist="12700" dir="5400000" rotWithShape="0">
                      <a:srgbClr val="000000">
                        <a:alpha val="50000"/>
                      </a:srgbClr>
                    </a:outerShdw>
                  </a:effectLst>
                  <a:latin typeface="Georgia"/>
                  <a:ea typeface="Georgia"/>
                  <a:cs typeface="Georgia"/>
                  <a:sym typeface="Georgia"/>
                </a:defRPr>
              </a:lvl1pPr>
            </a:lstStyle>
            <a:p>
              <a:r>
                <a:t>Growth</a:t>
              </a:r>
            </a:p>
          </p:txBody>
        </p:sp>
        <p:sp>
          <p:nvSpPr>
            <p:cNvPr id="104" name="Shape 104"/>
            <p:cNvSpPr/>
            <p:nvPr/>
          </p:nvSpPr>
          <p:spPr>
            <a:xfrm>
              <a:off x="4587711" y="222060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1</a:t>
              </a:r>
            </a:p>
          </p:txBody>
        </p:sp>
        <p:sp>
          <p:nvSpPr>
            <p:cNvPr id="105" name="Shape 105"/>
            <p:cNvSpPr/>
            <p:nvPr/>
          </p:nvSpPr>
          <p:spPr>
            <a:xfrm>
              <a:off x="4587711" y="3315174"/>
              <a:ext cx="677466" cy="259424"/>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b="1">
                  <a:effectLst>
                    <a:outerShdw blurRad="38100" dist="12700" dir="5400000" rotWithShape="0">
                      <a:srgbClr val="000000">
                        <a:alpha val="50000"/>
                      </a:srgbClr>
                    </a:outerShdw>
                  </a:effectLst>
                  <a:latin typeface="Georgia"/>
                  <a:ea typeface="Georgia"/>
                  <a:cs typeface="Georgia"/>
                  <a:sym typeface="Georgia"/>
                </a:defRPr>
              </a:lvl1pPr>
            </a:lstStyle>
            <a:p>
              <a:r>
                <a:t>2</a:t>
              </a:r>
            </a:p>
          </p:txBody>
        </p:sp>
        <p:sp>
          <p:nvSpPr>
            <p:cNvPr id="106" name="Shape 106"/>
            <p:cNvSpPr/>
            <p:nvPr/>
          </p:nvSpPr>
          <p:spPr>
            <a:xfrm>
              <a:off x="0" y="33729"/>
              <a:ext cx="3831972" cy="1778001"/>
            </a:xfrm>
            <a:prstGeom prst="rect">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1300"/>
                </a:spcBef>
                <a:defRPr sz="5700">
                  <a:effectLst>
                    <a:outerShdw blurRad="38100" dist="12700" dir="5400000" rotWithShape="0">
                      <a:srgbClr val="000000">
                        <a:alpha val="50000"/>
                      </a:srgbClr>
                    </a:outerShdw>
                  </a:effectLst>
                </a:defRPr>
              </a:lvl1pPr>
            </a:lstStyle>
            <a:p>
              <a:r>
                <a:t>3 Stages of Spiritual Life</a:t>
              </a:r>
            </a:p>
          </p:txBody>
        </p:sp>
      </p:grpSp>
      <p:grpSp>
        <p:nvGrpSpPr>
          <p:cNvPr id="110" name="Group 110"/>
          <p:cNvGrpSpPr/>
          <p:nvPr/>
        </p:nvGrpSpPr>
        <p:grpSpPr>
          <a:xfrm>
            <a:off x="6801575" y="5167423"/>
            <a:ext cx="5487492" cy="1617706"/>
            <a:chOff x="0" y="0"/>
            <a:chExt cx="5487490" cy="1617704"/>
          </a:xfrm>
        </p:grpSpPr>
        <p:sp>
          <p:nvSpPr>
            <p:cNvPr id="108" name="Shape 108"/>
            <p:cNvSpPr/>
            <p:nvPr/>
          </p:nvSpPr>
          <p:spPr>
            <a:xfrm>
              <a:off x="0" y="0"/>
              <a:ext cx="5487491" cy="1617705"/>
            </a:xfrm>
            <a:prstGeom prst="roundRect">
              <a:avLst>
                <a:gd name="adj" fmla="val 23311"/>
              </a:avLst>
            </a:prstGeom>
            <a:solidFill>
              <a:srgbClr val="FFFFFF">
                <a:alpha val="7974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pic>
          <p:nvPicPr>
            <p:cNvPr id="109" name="droppedImage.pdf"/>
            <p:cNvPicPr>
              <a:picLocks noChangeAspect="1"/>
            </p:cNvPicPr>
            <p:nvPr/>
          </p:nvPicPr>
          <p:blipFill>
            <a:blip r:embed="rId6">
              <a:extLst/>
            </a:blip>
            <a:stretch>
              <a:fillRect/>
            </a:stretch>
          </p:blipFill>
          <p:spPr>
            <a:xfrm>
              <a:off x="373816" y="176871"/>
              <a:ext cx="4739858" cy="1263963"/>
            </a:xfrm>
            <a:prstGeom prst="rect">
              <a:avLst/>
            </a:prstGeom>
            <a:ln w="12700" cap="flat">
              <a:noFill/>
              <a:miter lim="400000"/>
            </a:ln>
            <a:effectLst>
              <a:outerShdw blurRad="127000" dist="76200" dir="2700000" rotWithShape="0">
                <a:srgbClr val="FFFFFF">
                  <a:alpha val="75000"/>
                </a:srgbClr>
              </a:outerShdw>
            </a:effectLst>
          </p:spPr>
        </p:pic>
      </p:grpSp>
      <p:grpSp>
        <p:nvGrpSpPr>
          <p:cNvPr id="113" name="Group 113"/>
          <p:cNvGrpSpPr/>
          <p:nvPr/>
        </p:nvGrpSpPr>
        <p:grpSpPr>
          <a:xfrm>
            <a:off x="6230310" y="7789934"/>
            <a:ext cx="6630021" cy="1257301"/>
            <a:chOff x="0" y="0"/>
            <a:chExt cx="6630020" cy="1257300"/>
          </a:xfrm>
        </p:grpSpPr>
        <p:sp>
          <p:nvSpPr>
            <p:cNvPr id="111" name="Shape 111"/>
            <p:cNvSpPr/>
            <p:nvPr/>
          </p:nvSpPr>
          <p:spPr>
            <a:xfrm>
              <a:off x="25400" y="25399"/>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effectLst>
                    <a:outerShdw blurRad="50800" dist="25400" dir="5400000" rotWithShape="0">
                      <a:srgbClr val="000000">
                        <a:alpha val="90000"/>
                      </a:srgbClr>
                    </a:outerShdw>
                  </a:effectLst>
                </a:defRPr>
              </a:pPr>
              <a:r>
                <a:t>A) The Pattern of Spiritual Growth</a:t>
              </a:r>
            </a:p>
            <a:p>
              <a:pPr algn="l">
                <a:spcBef>
                  <a:spcPts val="1300"/>
                </a:spcBef>
                <a:defRPr sz="3300">
                  <a:effectLst>
                    <a:outerShdw blurRad="50800" dist="25400" dir="5400000" rotWithShape="0">
                      <a:srgbClr val="000000">
                        <a:alpha val="90000"/>
                      </a:srgbClr>
                    </a:outerShdw>
                  </a:effectLst>
                </a:defRPr>
              </a:pPr>
              <a:r>
                <a:t>B) The Application of Spiritual Growth</a:t>
              </a:r>
            </a:p>
          </p:txBody>
        </p:sp>
        <p:sp>
          <p:nvSpPr>
            <p:cNvPr id="112" name="Shape 112"/>
            <p:cNvSpPr/>
            <p:nvPr/>
          </p:nvSpPr>
          <p:spPr>
            <a:xfrm>
              <a:off x="0" y="-1"/>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solidFill>
                    <a:srgbClr val="FFFFFF"/>
                  </a:solidFill>
                  <a:effectLst>
                    <a:outerShdw blurRad="50800" dist="25400" dir="5400000" rotWithShape="0">
                      <a:srgbClr val="000000">
                        <a:alpha val="90000"/>
                      </a:srgbClr>
                    </a:outerShdw>
                  </a:effectLst>
                </a:defRPr>
              </a:pPr>
              <a:r>
                <a:t>A) The Pattern of Spiritual Growth</a:t>
              </a:r>
            </a:p>
            <a:p>
              <a:pPr algn="l">
                <a:spcBef>
                  <a:spcPts val="1300"/>
                </a:spcBef>
                <a:defRPr sz="3300">
                  <a:solidFill>
                    <a:schemeClr val="accent3"/>
                  </a:solidFill>
                  <a:effectLst>
                    <a:outerShdw blurRad="50800" dist="25400" dir="5400000" rotWithShape="0">
                      <a:srgbClr val="000000">
                        <a:alpha val="90000"/>
                      </a:srgbClr>
                    </a:outerShdw>
                  </a:effectLst>
                </a:defRPr>
              </a:pPr>
              <a:r>
                <a:t>B) The Application of Spiritual Growth</a:t>
              </a:r>
            </a:p>
          </p:txBody>
        </p:sp>
      </p:gr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FLOW3.png"/>
          <p:cNvPicPr>
            <a:picLocks noChangeAspect="1"/>
          </p:cNvPicPr>
          <p:nvPr/>
        </p:nvPicPr>
        <p:blipFill>
          <a:blip r:embed="rId3">
            <a:extLst/>
          </a:blip>
          <a:stretch>
            <a:fillRect/>
          </a:stretch>
        </p:blipFill>
        <p:spPr>
          <a:xfrm>
            <a:off x="751840" y="1114175"/>
            <a:ext cx="11386390" cy="8639425"/>
          </a:xfrm>
          <a:prstGeom prst="rect">
            <a:avLst/>
          </a:prstGeom>
          <a:ln w="12700">
            <a:miter lim="400000"/>
          </a:ln>
        </p:spPr>
      </p:pic>
    </p:spTree>
    <p:extLst>
      <p:ext uri="{BB962C8B-B14F-4D97-AF65-F5344CB8AC3E}">
        <p14:creationId xmlns:p14="http://schemas.microsoft.com/office/powerpoint/2010/main" val="2987612398"/>
      </p:ext>
    </p:extLst>
  </p:cSld>
  <p:clrMapOvr>
    <a:masterClrMapping/>
  </p:clrMapOvr>
  <p:transition xmlns:p14="http://schemas.microsoft.com/office/powerpoint/2010/main" spd="slow">
    <p:cover/>
  </p:transition>
  <p:timing>
    <p:tnLst>
      <p:par>
        <p:cTn xmlns:p14="http://schemas.microsoft.com/office/powerpoint/2010/mai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92200"/>
            <a:ext cx="5979160" cy="990600"/>
          </a:xfrm>
        </p:spPr>
        <p:style>
          <a:lnRef idx="1">
            <a:schemeClr val="accent1"/>
          </a:lnRef>
          <a:fillRef idx="2">
            <a:schemeClr val="accent1"/>
          </a:fillRef>
          <a:effectRef idx="1">
            <a:schemeClr val="accent1"/>
          </a:effectRef>
          <a:fontRef idx="minor">
            <a:schemeClr val="dk1"/>
          </a:fontRef>
        </p:style>
        <p:txBody>
          <a:bodyPr/>
          <a:lstStyle/>
          <a:p>
            <a:r>
              <a:rPr lang="en-US" dirty="0" smtClean="0"/>
              <a:t>1 John 2:12-14</a:t>
            </a:r>
            <a:endParaRPr lang="en-US" dirty="0"/>
          </a:p>
        </p:txBody>
      </p:sp>
      <p:sp>
        <p:nvSpPr>
          <p:cNvPr id="3" name="Text Placeholder 2"/>
          <p:cNvSpPr>
            <a:spLocks noGrp="1"/>
          </p:cNvSpPr>
          <p:nvPr>
            <p:ph type="body" idx="1"/>
          </p:nvPr>
        </p:nvSpPr>
        <p:spPr>
          <a:xfrm>
            <a:off x="635000" y="2517140"/>
            <a:ext cx="10464800" cy="6352540"/>
          </a:xfrm>
        </p:spPr>
        <p:style>
          <a:lnRef idx="1">
            <a:schemeClr val="accent1"/>
          </a:lnRef>
          <a:fillRef idx="2">
            <a:schemeClr val="accent1"/>
          </a:fillRef>
          <a:effectRef idx="1">
            <a:schemeClr val="accent1"/>
          </a:effectRef>
          <a:fontRef idx="minor">
            <a:schemeClr val="dk1"/>
          </a:fontRef>
        </p:style>
        <p:txBody>
          <a:bodyPr/>
          <a:lstStyle/>
          <a:p>
            <a:pPr marL="317500" indent="0">
              <a:buNone/>
            </a:pPr>
            <a:r>
              <a:rPr lang="en-US" sz="2800" i="1" dirty="0" smtClean="0"/>
              <a:t>12   I am writing to you, dear children, because your sins have been forgiven on account of his name.</a:t>
            </a:r>
          </a:p>
          <a:p>
            <a:pPr marL="317500" indent="0">
              <a:buNone/>
            </a:pPr>
            <a:r>
              <a:rPr lang="en-US" sz="2800" i="1" dirty="0" smtClean="0"/>
              <a:t>13   I am writing to you, fathers, because you know him who is from the beginning.  I am writing to you, young men, because you have overcome the evil one.  </a:t>
            </a:r>
          </a:p>
          <a:p>
            <a:pPr marL="317500" indent="0">
              <a:buNone/>
            </a:pPr>
            <a:r>
              <a:rPr lang="en-US" sz="2800" i="1" dirty="0" smtClean="0"/>
              <a:t>14   I am writing to you, dear children, because you know the Father.  </a:t>
            </a:r>
          </a:p>
          <a:p>
            <a:pPr marL="317500" indent="0">
              <a:buNone/>
            </a:pPr>
            <a:r>
              <a:rPr lang="en-US" sz="2800" i="1" dirty="0" smtClean="0"/>
              <a:t>I write to you, fathers, because you know him who is from the beginning.</a:t>
            </a:r>
          </a:p>
          <a:p>
            <a:pPr marL="317500" indent="0">
              <a:buNone/>
            </a:pPr>
            <a:r>
              <a:rPr lang="en-US" sz="2800" i="1" dirty="0" smtClean="0"/>
              <a:t>I write to you, young men, because you are strong, and the word of God lives in you, and you have overcome the evil one.   </a:t>
            </a:r>
            <a:endParaRPr lang="en-US" sz="2800" i="1" dirty="0"/>
          </a:p>
        </p:txBody>
      </p:sp>
    </p:spTree>
    <p:extLst>
      <p:ext uri="{BB962C8B-B14F-4D97-AF65-F5344CB8AC3E}">
        <p14:creationId xmlns:p14="http://schemas.microsoft.com/office/powerpoint/2010/main" val="182195474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0" y="2277774"/>
            <a:ext cx="12357100" cy="4425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34035" algn="just">
              <a:lnSpc>
                <a:spcPct val="110000"/>
              </a:lnSpc>
              <a:tabLst>
                <a:tab pos="11531600" algn="l"/>
              </a:tabLst>
              <a:defRPr sz="4000">
                <a:solidFill>
                  <a:srgbClr val="020001"/>
                </a:solidFill>
                <a:latin typeface="Verdana"/>
                <a:ea typeface="Verdana"/>
                <a:cs typeface="Verdana"/>
                <a:sym typeface="Verdana"/>
              </a:defRPr>
            </a:pPr>
            <a:r>
              <a:rPr lang="en-US" sz="3600" dirty="0" smtClean="0"/>
              <a:t>V.12 I am writing to you, dear </a:t>
            </a:r>
            <a:r>
              <a:rPr lang="en-US" sz="3600" dirty="0" smtClean="0">
                <a:solidFill>
                  <a:srgbClr val="FF0000"/>
                </a:solidFill>
              </a:rPr>
              <a:t>children</a:t>
            </a:r>
            <a:r>
              <a:rPr lang="en-US" sz="3600" dirty="0" smtClean="0"/>
              <a:t>, because your sins have been forgiven on account of His name.</a:t>
            </a:r>
          </a:p>
          <a:p>
            <a:pPr marL="434035" algn="just">
              <a:lnSpc>
                <a:spcPct val="110000"/>
              </a:lnSpc>
              <a:tabLst>
                <a:tab pos="11531600" algn="l"/>
              </a:tabLst>
              <a:defRPr sz="4000">
                <a:solidFill>
                  <a:srgbClr val="020001"/>
                </a:solidFill>
                <a:latin typeface="Verdana"/>
                <a:ea typeface="Verdana"/>
                <a:cs typeface="Verdana"/>
                <a:sym typeface="Verdana"/>
              </a:defRPr>
            </a:pPr>
            <a:endParaRPr lang="en-US" sz="3600" dirty="0"/>
          </a:p>
          <a:p>
            <a:pPr marL="434035" algn="just">
              <a:lnSpc>
                <a:spcPct val="110000"/>
              </a:lnSpc>
              <a:tabLst>
                <a:tab pos="11531600" algn="l"/>
              </a:tabLst>
              <a:defRPr sz="4000">
                <a:solidFill>
                  <a:srgbClr val="020001"/>
                </a:solidFill>
                <a:latin typeface="Verdana"/>
                <a:ea typeface="Verdana"/>
                <a:cs typeface="Verdana"/>
                <a:sym typeface="Verdana"/>
              </a:defRPr>
            </a:pPr>
            <a:r>
              <a:rPr lang="en-US" sz="3600" dirty="0" smtClean="0"/>
              <a:t>V.14  I write to you, dear </a:t>
            </a:r>
            <a:r>
              <a:rPr lang="en-US" sz="3600" dirty="0" smtClean="0">
                <a:solidFill>
                  <a:srgbClr val="FF0000"/>
                </a:solidFill>
              </a:rPr>
              <a:t>children</a:t>
            </a:r>
            <a:r>
              <a:rPr lang="en-US" sz="3600" dirty="0" smtClean="0"/>
              <a:t>, because you know the Father. </a:t>
            </a:r>
          </a:p>
          <a:p>
            <a:pPr marL="434035" algn="just">
              <a:lnSpc>
                <a:spcPct val="110000"/>
              </a:lnSpc>
              <a:tabLst>
                <a:tab pos="11531600" algn="l"/>
              </a:tabLst>
              <a:defRPr sz="4000">
                <a:solidFill>
                  <a:srgbClr val="020001"/>
                </a:solidFill>
                <a:latin typeface="Verdana"/>
                <a:ea typeface="Verdana"/>
                <a:cs typeface="Verdana"/>
                <a:sym typeface="Verdana"/>
              </a:defRPr>
            </a:pPr>
            <a:endParaRPr dirty="0"/>
          </a:p>
        </p:txBody>
      </p:sp>
      <p:sp>
        <p:nvSpPr>
          <p:cNvPr id="165" name="Shape 165"/>
          <p:cNvSpPr>
            <a:spLocks noGrp="1"/>
          </p:cNvSpPr>
          <p:nvPr>
            <p:ph type="title"/>
          </p:nvPr>
        </p:nvSpPr>
        <p:spPr>
          <a:xfrm>
            <a:off x="163894" y="1130300"/>
            <a:ext cx="12840906" cy="977900"/>
          </a:xfrm>
          <a:prstGeom prst="rect">
            <a:avLst/>
          </a:prstGeom>
        </p:spPr>
        <p:txBody>
          <a:bodyPr/>
          <a:lstStyle>
            <a:lvl1pPr>
              <a:defRPr sz="5200"/>
            </a:lvl1pPr>
          </a:lstStyle>
          <a:p>
            <a:r>
              <a:rPr dirty="0"/>
              <a:t>1 </a:t>
            </a:r>
            <a:r>
              <a:rPr lang="en-US" dirty="0" smtClean="0"/>
              <a:t>John 2:12-14  </a:t>
            </a:r>
            <a:r>
              <a:rPr lang="en-US" sz="4800" dirty="0" smtClean="0"/>
              <a:t>“Children-New Believers”</a:t>
            </a:r>
            <a:endParaRPr sz="4800" dirty="0"/>
          </a:p>
        </p:txBody>
      </p:sp>
      <p:sp>
        <p:nvSpPr>
          <p:cNvPr id="166" name="Shape 166"/>
          <p:cNvSpPr/>
          <p:nvPr/>
        </p:nvSpPr>
        <p:spPr>
          <a:xfrm>
            <a:off x="680720" y="6913251"/>
            <a:ext cx="8128000" cy="172149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lnSpc>
                <a:spcPct val="110000"/>
              </a:lnSpc>
              <a:tabLst>
                <a:tab pos="11531600" algn="l"/>
              </a:tabLst>
              <a:defRPr sz="3900">
                <a:solidFill>
                  <a:srgbClr val="020001"/>
                </a:solidFill>
                <a:latin typeface="Verdana"/>
                <a:ea typeface="Verdana"/>
                <a:cs typeface="Verdana"/>
                <a:sym typeface="Verdana"/>
              </a:defRPr>
            </a:pPr>
            <a:r>
              <a:rPr lang="en-US" sz="2400" b="1" dirty="0" smtClean="0">
                <a:solidFill>
                  <a:schemeClr val="accent3">
                    <a:hueOff val="-546624"/>
                    <a:satOff val="7767"/>
                    <a:lumOff val="-14512"/>
                  </a:schemeClr>
                </a:solidFill>
              </a:rPr>
              <a:t>”Like newborn babies, crave pure spiritual milk, so that by it you may grow up in  your salvation, now that you have tasted that the Lord is good.”      1Peter 2:2-3</a:t>
            </a:r>
            <a:endParaRPr b="1" dirty="0">
              <a:solidFill>
                <a:schemeClr val="accent3">
                  <a:hueOff val="-546624"/>
                  <a:satOff val="7767"/>
                  <a:lumOff val="-14512"/>
                </a:schemeClr>
              </a:solidFill>
            </a:endParaRPr>
          </a:p>
        </p:txBody>
      </p:sp>
      <p:pic>
        <p:nvPicPr>
          <p:cNvPr id="2" name="Picture 1"/>
          <p:cNvPicPr>
            <a:picLocks noChangeAspect="1"/>
          </p:cNvPicPr>
          <p:nvPr/>
        </p:nvPicPr>
        <p:blipFill>
          <a:blip r:embed="rId3"/>
          <a:stretch>
            <a:fillRect/>
          </a:stretch>
        </p:blipFill>
        <p:spPr>
          <a:xfrm rot="160217">
            <a:off x="9122494" y="5539326"/>
            <a:ext cx="2931678" cy="4149071"/>
          </a:xfrm>
          <a:prstGeom prst="rect">
            <a:avLst/>
          </a:prstGeom>
          <a:ln>
            <a:noFill/>
          </a:ln>
          <a:effectLst>
            <a:softEdge rad="112500"/>
          </a:effectLst>
        </p:spPr>
      </p:pic>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fill="hold"/>
                                        <p:tgtEl>
                                          <p:spTgt spid="1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
                                            <p:txEl>
                                              <p:pRg st="2" end="2"/>
                                            </p:txEl>
                                          </p:spTgt>
                                        </p:tgtEl>
                                        <p:attrNameLst>
                                          <p:attrName>style.visibility</p:attrName>
                                        </p:attrNameLst>
                                      </p:cBhvr>
                                      <p:to>
                                        <p:strVal val="visible"/>
                                      </p:to>
                                    </p:set>
                                    <p:anim calcmode="lin" valueType="num">
                                      <p:cBhvr additive="base">
                                        <p:cTn id="13" dur="500" fill="hold"/>
                                        <p:tgtEl>
                                          <p:spTgt spid="1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additive="base">
                                        <p:cTn id="19" dur="500"/>
                                        <p:tgtEl>
                                          <p:spTgt spid="166"/>
                                        </p:tgtEl>
                                        <p:attrNameLst>
                                          <p:attrName>ppt_y</p:attrName>
                                        </p:attrNameLst>
                                      </p:cBhvr>
                                      <p:tavLst>
                                        <p:tav tm="0">
                                          <p:val>
                                            <p:strVal val="#ppt_y+#ppt_h*1.125000"/>
                                          </p:val>
                                        </p:tav>
                                        <p:tav tm="100000">
                                          <p:val>
                                            <p:strVal val="#ppt_y"/>
                                          </p:val>
                                        </p:tav>
                                      </p:tavLst>
                                    </p:anim>
                                    <p:animEffect transition="in" filter="wipe(up)">
                                      <p:cBhvr>
                                        <p:cTn id="20" dur="500"/>
                                        <p:tgtEl>
                                          <p:spTgt spid="16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216871" y="1168294"/>
            <a:ext cx="11912601" cy="990601"/>
          </a:xfrm>
          <a:prstGeom prst="rect">
            <a:avLst/>
          </a:prstGeom>
        </p:spPr>
        <p:txBody>
          <a:bodyPr/>
          <a:lstStyle/>
          <a:p>
            <a:r>
              <a:rPr lang="en-US" dirty="0" smtClean="0"/>
              <a:t>Challenges for New Believers</a:t>
            </a:r>
            <a:endParaRPr dirty="0"/>
          </a:p>
        </p:txBody>
      </p:sp>
      <p:sp>
        <p:nvSpPr>
          <p:cNvPr id="2" name="TextBox 1"/>
          <p:cNvSpPr txBox="1"/>
          <p:nvPr/>
        </p:nvSpPr>
        <p:spPr>
          <a:xfrm>
            <a:off x="216871" y="838603"/>
            <a:ext cx="8808720" cy="8966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smtClean="0">
              <a:ln>
                <a:noFill/>
              </a:ln>
              <a:solidFill>
                <a:srgbClr val="000000"/>
              </a:solidFill>
              <a:effectLst/>
              <a:uFillTx/>
              <a:latin typeface="Gill Sans"/>
              <a:ea typeface="Gill Sans"/>
              <a:cs typeface="Gill Sans"/>
              <a:sym typeface="Gill Sans"/>
            </a:endParaRPr>
          </a:p>
          <a:p>
            <a:pPr marL="0" marR="0" indent="0" algn="l"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smtClean="0">
              <a:ln>
                <a:noFill/>
              </a:ln>
              <a:solidFill>
                <a:srgbClr val="FF0000"/>
              </a:solidFill>
              <a:effectLst/>
              <a:uFillTx/>
              <a:sym typeface="Gill Sans"/>
            </a:endParaRPr>
          </a:p>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0000"/>
                </a:solidFill>
                <a:effectLst/>
                <a:uFillTx/>
                <a:sym typeface="Gill Sans"/>
              </a:rPr>
              <a:t>3 </a:t>
            </a:r>
            <a:r>
              <a:rPr kumimoji="0" lang="en-US" sz="3800" b="0" i="0" u="none" strike="noStrike" cap="none" spc="0" normalizeH="0" baseline="0" dirty="0" smtClean="0">
                <a:ln>
                  <a:noFill/>
                </a:ln>
                <a:solidFill>
                  <a:srgbClr val="FF0000"/>
                </a:solidFill>
                <a:effectLst/>
                <a:uFillTx/>
                <a:sym typeface="Gill Sans"/>
              </a:rPr>
              <a:t>specific things often</a:t>
            </a:r>
            <a:r>
              <a:rPr kumimoji="0" lang="en-US" sz="3800" b="0" i="0" u="none" strike="noStrike" cap="none" spc="0" normalizeH="0" dirty="0" smtClean="0">
                <a:ln>
                  <a:noFill/>
                </a:ln>
                <a:solidFill>
                  <a:srgbClr val="FF0000"/>
                </a:solidFill>
                <a:effectLst/>
                <a:uFillTx/>
                <a:sym typeface="Gill Sans"/>
              </a:rPr>
              <a:t> confuse new believers:</a:t>
            </a:r>
          </a:p>
          <a:p>
            <a:pPr marL="0" marR="0" indent="0" algn="ctr" defTabSz="584200" rtl="0" fontAlgn="auto" latinLnBrk="0" hangingPunct="0">
              <a:lnSpc>
                <a:spcPct val="100000"/>
              </a:lnSpc>
              <a:spcBef>
                <a:spcPts val="0"/>
              </a:spcBef>
              <a:spcAft>
                <a:spcPts val="0"/>
              </a:spcAft>
              <a:buClrTx/>
              <a:buSzTx/>
              <a:buFontTx/>
              <a:buNone/>
              <a:tabLst/>
            </a:pPr>
            <a:endParaRPr kumimoji="0" lang="en-US" sz="3800" b="0" i="0" u="none" strike="noStrike" cap="none" spc="0" normalizeH="0" dirty="0" smtClean="0">
              <a:ln>
                <a:noFill/>
              </a:ln>
              <a:solidFill>
                <a:srgbClr val="000000"/>
              </a:solidFill>
              <a:effectLst/>
              <a:uFillTx/>
              <a:sym typeface="Gill Sans"/>
            </a:endParaRPr>
          </a:p>
          <a:p>
            <a:pPr marL="742950" marR="0" indent="-742950" algn="l" defTabSz="584200" rtl="0" fontAlgn="auto" latinLnBrk="0" hangingPunct="0">
              <a:lnSpc>
                <a:spcPct val="100000"/>
              </a:lnSpc>
              <a:spcBef>
                <a:spcPts val="0"/>
              </a:spcBef>
              <a:spcAft>
                <a:spcPts val="0"/>
              </a:spcAft>
              <a:buClrTx/>
              <a:buSzTx/>
              <a:buFontTx/>
              <a:buAutoNum type="alphaLcParenR"/>
              <a:tabLst/>
            </a:pPr>
            <a:r>
              <a:rPr lang="en-US" sz="3800" dirty="0" smtClean="0">
                <a:solidFill>
                  <a:schemeClr val="tx1"/>
                </a:solidFill>
              </a:rPr>
              <a:t>Sin:  </a:t>
            </a:r>
            <a:r>
              <a:rPr lang="en-US" sz="3800" dirty="0" smtClean="0"/>
              <a:t>Need to fight off doubts about their salvation which can cause great degrees of instability. </a:t>
            </a:r>
            <a:r>
              <a:rPr lang="en-US" sz="3800" dirty="0" smtClean="0"/>
              <a:t>(Encouraged)</a:t>
            </a:r>
            <a:endParaRPr lang="en-US" sz="3800" dirty="0" smtClean="0"/>
          </a:p>
          <a:p>
            <a:pPr marL="742950" marR="0" indent="-742950" algn="l" defTabSz="584200" rtl="0" fontAlgn="auto" latinLnBrk="0" hangingPunct="0">
              <a:lnSpc>
                <a:spcPct val="100000"/>
              </a:lnSpc>
              <a:spcBef>
                <a:spcPts val="0"/>
              </a:spcBef>
              <a:spcAft>
                <a:spcPts val="0"/>
              </a:spcAft>
              <a:buClrTx/>
              <a:buSzTx/>
              <a:buFontTx/>
              <a:buAutoNum type="alphaLcParenR"/>
              <a:tabLst/>
            </a:pPr>
            <a:endParaRPr lang="en-US" sz="3800" dirty="0" smtClean="0"/>
          </a:p>
          <a:p>
            <a:pPr marL="742950" marR="0" indent="-742950" algn="l" defTabSz="584200" rtl="0" fontAlgn="auto" latinLnBrk="0" hangingPunct="0">
              <a:lnSpc>
                <a:spcPct val="100000"/>
              </a:lnSpc>
              <a:spcBef>
                <a:spcPts val="0"/>
              </a:spcBef>
              <a:spcAft>
                <a:spcPts val="0"/>
              </a:spcAft>
              <a:buClrTx/>
              <a:buSzTx/>
              <a:buFontTx/>
              <a:buAutoNum type="alphaLcParenR"/>
              <a:tabLst/>
            </a:pPr>
            <a:r>
              <a:rPr lang="en-US" sz="3800" dirty="0" smtClean="0"/>
              <a:t>Forgiveness:  Reject wrong concepts of true Christian faith</a:t>
            </a:r>
            <a:r>
              <a:rPr lang="en-US" sz="3800" dirty="0" smtClean="0"/>
              <a:t>. (Accepted)</a:t>
            </a:r>
            <a:endParaRPr lang="en-US" sz="3800" dirty="0" smtClean="0"/>
          </a:p>
          <a:p>
            <a:pPr marL="742950" marR="0" indent="-742950" algn="l" defTabSz="584200" rtl="0" fontAlgn="auto" latinLnBrk="0" hangingPunct="0">
              <a:lnSpc>
                <a:spcPct val="100000"/>
              </a:lnSpc>
              <a:spcBef>
                <a:spcPts val="0"/>
              </a:spcBef>
              <a:spcAft>
                <a:spcPts val="0"/>
              </a:spcAft>
              <a:buClrTx/>
              <a:buSzTx/>
              <a:buFontTx/>
              <a:buAutoNum type="alphaLcParenR"/>
              <a:tabLst/>
            </a:pPr>
            <a:endParaRPr lang="en-US" sz="3800" dirty="0" smtClean="0"/>
          </a:p>
          <a:p>
            <a:pPr marL="742950" marR="0" indent="-742950" algn="l" defTabSz="584200" rtl="0" fontAlgn="auto" latinLnBrk="0" hangingPunct="0">
              <a:lnSpc>
                <a:spcPct val="100000"/>
              </a:lnSpc>
              <a:spcBef>
                <a:spcPts val="0"/>
              </a:spcBef>
              <a:spcAft>
                <a:spcPts val="0"/>
              </a:spcAft>
              <a:buClrTx/>
              <a:buSzTx/>
              <a:buFontTx/>
              <a:buAutoNum type="alphaLcParenR"/>
              <a:tabLst/>
            </a:pPr>
            <a:r>
              <a:rPr lang="en-US" sz="3800" dirty="0" smtClean="0"/>
              <a:t>Belonging to God’s family:  Being able to relate to God as their Father. </a:t>
            </a:r>
            <a:r>
              <a:rPr lang="en-US" sz="3800" dirty="0" smtClean="0"/>
              <a:t>(Belonging) </a:t>
            </a:r>
            <a:r>
              <a:rPr kumimoji="0" lang="en-US" sz="3800" b="0" i="0" u="none" strike="noStrike" cap="none" spc="0" normalizeH="0" dirty="0" smtClean="0">
                <a:ln>
                  <a:noFill/>
                </a:ln>
                <a:solidFill>
                  <a:srgbClr val="000000"/>
                </a:solidFill>
                <a:effectLst/>
                <a:uFillTx/>
                <a:sym typeface="Gill Sans"/>
              </a:rPr>
              <a:t> </a:t>
            </a:r>
            <a:endParaRPr kumimoji="0" lang="en-US" sz="3800" b="0" i="0" u="none" strike="noStrike" cap="none" spc="0" normalizeH="0" baseline="0" dirty="0">
              <a:ln>
                <a:noFill/>
              </a:ln>
              <a:solidFill>
                <a:srgbClr val="000000"/>
              </a:solidFill>
              <a:effectLst/>
              <a:uFillTx/>
              <a:sym typeface="Gill Sans"/>
            </a:endParaRPr>
          </a:p>
        </p:txBody>
      </p:sp>
      <p:pic>
        <p:nvPicPr>
          <p:cNvPr id="4" name="Picture 3"/>
          <p:cNvPicPr>
            <a:picLocks noChangeAspect="1"/>
          </p:cNvPicPr>
          <p:nvPr/>
        </p:nvPicPr>
        <p:blipFill>
          <a:blip r:embed="rId3"/>
          <a:stretch>
            <a:fillRect/>
          </a:stretch>
        </p:blipFill>
        <p:spPr>
          <a:xfrm>
            <a:off x="8742680" y="1915054"/>
            <a:ext cx="3998316" cy="2656945"/>
          </a:xfrm>
          <a:prstGeom prst="rect">
            <a:avLst/>
          </a:prstGeom>
          <a:ln>
            <a:noFill/>
          </a:ln>
          <a:effectLst>
            <a:softEdge rad="112500"/>
          </a:effectLst>
        </p:spPr>
      </p:pic>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dissolv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dissolv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a:off x="101600" y="2233379"/>
            <a:ext cx="11976100" cy="16394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34035" algn="just">
              <a:lnSpc>
                <a:spcPct val="120000"/>
              </a:lnSpc>
              <a:tabLst>
                <a:tab pos="11531600" algn="l"/>
              </a:tabLst>
              <a:defRPr sz="4000">
                <a:solidFill>
                  <a:srgbClr val="020206"/>
                </a:solidFill>
                <a:latin typeface="Verdana"/>
                <a:ea typeface="Verdana"/>
                <a:cs typeface="Verdana"/>
                <a:sym typeface="Verdana"/>
              </a:defRPr>
            </a:pPr>
            <a:r>
              <a:rPr lang="en-US" sz="2800" dirty="0" smtClean="0"/>
              <a:t>“You have come to need milk and not solid food.  For everyone who partakes only of milk is not accustomed to the word of righteousness, for he is a babe.”  (Hebrews 5:12-13)</a:t>
            </a:r>
            <a:endParaRPr sz="2800" dirty="0"/>
          </a:p>
        </p:txBody>
      </p:sp>
      <p:sp>
        <p:nvSpPr>
          <p:cNvPr id="186" name="Shape 186"/>
          <p:cNvSpPr>
            <a:spLocks noGrp="1"/>
          </p:cNvSpPr>
          <p:nvPr>
            <p:ph type="title"/>
          </p:nvPr>
        </p:nvSpPr>
        <p:spPr>
          <a:xfrm>
            <a:off x="292100" y="1219200"/>
            <a:ext cx="10782300" cy="977900"/>
          </a:xfrm>
          <a:prstGeom prst="rect">
            <a:avLst/>
          </a:prstGeom>
        </p:spPr>
        <p:txBody>
          <a:bodyPr/>
          <a:lstStyle>
            <a:lvl1pPr>
              <a:defRPr sz="4200" b="0">
                <a:latin typeface="Charcoal CY"/>
                <a:ea typeface="Charcoal CY"/>
                <a:cs typeface="Charcoal CY"/>
                <a:sym typeface="Charcoal CY"/>
              </a:defRPr>
            </a:lvl1pPr>
          </a:lstStyle>
          <a:p>
            <a:r>
              <a:rPr b="1" dirty="0">
                <a:latin typeface="Gill Sans"/>
                <a:cs typeface="Gill Sans"/>
              </a:rPr>
              <a:t>Spiritual </a:t>
            </a:r>
            <a:r>
              <a:rPr lang="en-US" b="1" dirty="0" smtClean="0">
                <a:latin typeface="Gill Sans"/>
                <a:cs typeface="Gill Sans"/>
              </a:rPr>
              <a:t>Growth for New Believers</a:t>
            </a:r>
            <a:endParaRPr b="1" dirty="0">
              <a:latin typeface="Gill Sans"/>
              <a:cs typeface="Gill Sans"/>
            </a:endParaRPr>
          </a:p>
        </p:txBody>
      </p:sp>
      <p:sp>
        <p:nvSpPr>
          <p:cNvPr id="2" name="TextBox 1"/>
          <p:cNvSpPr txBox="1"/>
          <p:nvPr/>
        </p:nvSpPr>
        <p:spPr>
          <a:xfrm>
            <a:off x="424180" y="4100393"/>
            <a:ext cx="12134850" cy="4411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marR="0" indent="-514350" algn="l" defTabSz="584200" rtl="0" fontAlgn="auto" latinLnBrk="0" hangingPunct="0">
              <a:lnSpc>
                <a:spcPct val="100000"/>
              </a:lnSpc>
              <a:spcBef>
                <a:spcPts val="0"/>
              </a:spcBef>
              <a:spcAft>
                <a:spcPts val="0"/>
              </a:spcAft>
              <a:buClrTx/>
              <a:buSzTx/>
              <a:buFontTx/>
              <a:buAutoNum type="arabicPeriod"/>
              <a:tabLst/>
            </a:pPr>
            <a:r>
              <a:rPr lang="en-US" sz="2800" dirty="0" smtClean="0"/>
              <a:t>New life has begun and will continue to grow if rightly protected and nourished.  We all have  spiritual needs and these needs have to be fulfilled.  It’s easy to fill our bodies with junk food and unhealthy things.  New believers need to be cared for and trained up to eat the right things. </a:t>
            </a:r>
          </a:p>
          <a:p>
            <a:pPr marL="514350" marR="0" indent="-514350" algn="l" defTabSz="584200" rtl="0" fontAlgn="auto" latinLnBrk="0" hangingPunct="0">
              <a:lnSpc>
                <a:spcPct val="100000"/>
              </a:lnSpc>
              <a:spcBef>
                <a:spcPts val="0"/>
              </a:spcBef>
              <a:spcAft>
                <a:spcPts val="0"/>
              </a:spcAft>
              <a:buClrTx/>
              <a:buSzTx/>
              <a:buFontTx/>
              <a:buAutoNum type="arabicPeriod"/>
              <a:tabLst/>
            </a:pPr>
            <a:endParaRPr lang="en-US" sz="2800" dirty="0" smtClean="0"/>
          </a:p>
          <a:p>
            <a:pPr marL="514350" marR="0" indent="-514350" algn="l" defTabSz="584200" rtl="0" fontAlgn="auto" latinLnBrk="0" hangingPunct="0">
              <a:lnSpc>
                <a:spcPct val="100000"/>
              </a:lnSpc>
              <a:spcBef>
                <a:spcPts val="0"/>
              </a:spcBef>
              <a:spcAft>
                <a:spcPts val="0"/>
              </a:spcAft>
              <a:buClrTx/>
              <a:buSzTx/>
              <a:buFontTx/>
              <a:buAutoNum type="arabicPeriod"/>
              <a:tabLst/>
            </a:pPr>
            <a:r>
              <a:rPr kumimoji="0" lang="en-US" sz="2800" b="0" i="0" u="none" strike="noStrike" cap="none" spc="0" normalizeH="0" baseline="0" dirty="0" smtClean="0">
                <a:ln>
                  <a:noFill/>
                </a:ln>
                <a:solidFill>
                  <a:srgbClr val="000000"/>
                </a:solidFill>
                <a:effectLst/>
                <a:uFillTx/>
                <a:sym typeface="Gill Sans"/>
              </a:rPr>
              <a:t>The evil one is clever and strategically</a:t>
            </a:r>
            <a:r>
              <a:rPr kumimoji="0" lang="en-US" sz="2800" b="0" i="0" u="none" strike="noStrike" cap="none" spc="0" normalizeH="0" dirty="0" smtClean="0">
                <a:ln>
                  <a:noFill/>
                </a:ln>
                <a:solidFill>
                  <a:srgbClr val="000000"/>
                </a:solidFill>
                <a:effectLst/>
                <a:uFillTx/>
                <a:sym typeface="Gill Sans"/>
              </a:rPr>
              <a:t> attacks a set group of weaknesses among new believers.  </a:t>
            </a:r>
          </a:p>
          <a:p>
            <a:pPr marR="0" algn="l" defTabSz="584200" rtl="0" fontAlgn="auto" latinLnBrk="0" hangingPunct="0">
              <a:lnSpc>
                <a:spcPct val="100000"/>
              </a:lnSpc>
              <a:spcBef>
                <a:spcPts val="0"/>
              </a:spcBef>
              <a:spcAft>
                <a:spcPts val="0"/>
              </a:spcAft>
              <a:buClrTx/>
              <a:buSzTx/>
              <a:tabLst/>
            </a:pPr>
            <a:endParaRPr kumimoji="0" lang="en-US" sz="2800" b="0" i="0" u="none" strike="noStrike" cap="none" spc="0" normalizeH="0" dirty="0" smtClean="0">
              <a:ln>
                <a:noFill/>
              </a:ln>
              <a:solidFill>
                <a:srgbClr val="000000"/>
              </a:solidFill>
              <a:effectLst/>
              <a:uFillTx/>
              <a:sym typeface="Gill Sans"/>
            </a:endParaRPr>
          </a:p>
          <a:p>
            <a:pPr marL="514350" marR="0" indent="-514350" algn="l" defTabSz="584200" rtl="0" fontAlgn="auto" latinLnBrk="0" hangingPunct="0">
              <a:lnSpc>
                <a:spcPct val="100000"/>
              </a:lnSpc>
              <a:spcBef>
                <a:spcPts val="0"/>
              </a:spcBef>
              <a:spcAft>
                <a:spcPts val="0"/>
              </a:spcAft>
              <a:buClrTx/>
              <a:buSzTx/>
              <a:buFontTx/>
              <a:buAutoNum type="arabicPeriod"/>
              <a:tabLst/>
            </a:pPr>
            <a:r>
              <a:rPr lang="en-US" sz="2800" baseline="0" dirty="0" smtClean="0"/>
              <a:t>The</a:t>
            </a:r>
            <a:r>
              <a:rPr lang="en-US" sz="2800" dirty="0" smtClean="0"/>
              <a:t> child/new believer stage should be temporary not be stuck in this stage for a long time.</a:t>
            </a:r>
            <a:endParaRPr kumimoji="0" lang="en-US" sz="2800" b="0" i="0" u="none" strike="noStrike" cap="none" spc="0" normalizeH="0" baseline="0" dirty="0">
              <a:ln>
                <a:noFill/>
              </a:ln>
              <a:solidFill>
                <a:srgbClr val="000000"/>
              </a:solidFill>
              <a:effectLst/>
              <a:uFillTx/>
              <a:sym typeface="Gill Sans"/>
            </a:endParaRPr>
          </a:p>
        </p:txBody>
      </p:sp>
      <p:sp>
        <p:nvSpPr>
          <p:cNvPr id="3" name="TextBox 2"/>
          <p:cNvSpPr txBox="1"/>
          <p:nvPr/>
        </p:nvSpPr>
        <p:spPr>
          <a:xfrm>
            <a:off x="0" y="8789234"/>
            <a:ext cx="13004800" cy="96436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sz="2800" dirty="0"/>
              <a:t>Establish a good understanding of the basic Christian teachings for new believers. They are insecure and prone to fall without a lot of close supervision</a:t>
            </a:r>
            <a:r>
              <a:rPr lang="en-US" sz="2800" dirty="0" smtClean="0"/>
              <a:t>.</a:t>
            </a:r>
            <a:endParaRPr lang="en-US" sz="2800" dirty="0"/>
          </a:p>
        </p:txBody>
      </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trips(down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163894" y="1028700"/>
            <a:ext cx="12840906" cy="977900"/>
          </a:xfrm>
          <a:prstGeom prst="rect">
            <a:avLst/>
          </a:prstGeom>
        </p:spPr>
        <p:txBody>
          <a:bodyPr/>
          <a:lstStyle>
            <a:lvl1pPr>
              <a:defRPr sz="5200"/>
            </a:lvl1pPr>
          </a:lstStyle>
          <a:p>
            <a:r>
              <a:rPr lang="en-US" dirty="0" smtClean="0">
                <a:latin typeface="Gill Sans"/>
                <a:cs typeface="Gill Sans"/>
              </a:rPr>
              <a:t>OIF Goals for New Believers</a:t>
            </a:r>
            <a:endParaRPr dirty="0">
              <a:latin typeface="Gill Sans"/>
              <a:cs typeface="Gill Sans"/>
            </a:endParaRPr>
          </a:p>
        </p:txBody>
      </p:sp>
      <p:sp>
        <p:nvSpPr>
          <p:cNvPr id="192" name="Shape 192"/>
          <p:cNvSpPr/>
          <p:nvPr/>
        </p:nvSpPr>
        <p:spPr>
          <a:xfrm>
            <a:off x="163894" y="2208757"/>
            <a:ext cx="9020746" cy="647399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457200">
              <a:lnSpc>
                <a:spcPts val="43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marL="457200" indent="-457200">
              <a:buFont typeface="Arial"/>
              <a:buChar char="•"/>
            </a:pPr>
            <a:r>
              <a:rPr lang="en-US" dirty="0" smtClean="0"/>
              <a:t>OIF wants to help and establish the faith of all new/young believers during their stay in OIF and help to progress their growth to the next level.  </a:t>
            </a:r>
          </a:p>
          <a:p>
            <a:endParaRPr lang="en-US" dirty="0" smtClean="0"/>
          </a:p>
          <a:p>
            <a:pPr marL="457200" indent="-457200">
              <a:buFont typeface="Arial"/>
              <a:buChar char="•"/>
            </a:pPr>
            <a:r>
              <a:rPr lang="en-US" dirty="0" smtClean="0"/>
              <a:t>This happens in our discipleship program and would encourage everyone here to be involved whether as a mentor to disciple someone who is just starting their Christian walk or be </a:t>
            </a:r>
            <a:r>
              <a:rPr lang="en-US" dirty="0" smtClean="0"/>
              <a:t>discipled</a:t>
            </a:r>
            <a:r>
              <a:rPr lang="en-US" dirty="0" smtClean="0"/>
              <a:t> by someone who is more mature in their Christian walk.  </a:t>
            </a:r>
            <a:endParaRPr dirty="0"/>
          </a:p>
        </p:txBody>
      </p:sp>
      <p:pic>
        <p:nvPicPr>
          <p:cNvPr id="2" name="Picture 1"/>
          <p:cNvPicPr>
            <a:picLocks noChangeAspect="1"/>
          </p:cNvPicPr>
          <p:nvPr/>
        </p:nvPicPr>
        <p:blipFill>
          <a:blip r:embed="rId3"/>
          <a:stretch>
            <a:fillRect/>
          </a:stretch>
        </p:blipFill>
        <p:spPr>
          <a:xfrm>
            <a:off x="9806940" y="2575560"/>
            <a:ext cx="2649220" cy="3981068"/>
          </a:xfrm>
          <a:prstGeom prst="rect">
            <a:avLst/>
          </a:prstGeom>
        </p:spPr>
      </p:pic>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2"/>
                                        </p:tgtEl>
                                        <p:attrNameLst>
                                          <p:attrName>style.visibility</p:attrName>
                                        </p:attrNameLst>
                                      </p:cBhvr>
                                      <p:to>
                                        <p:strVal val="visible"/>
                                      </p:to>
                                    </p:set>
                                    <p:animEffect transition="in" filter="wipe(left)">
                                      <p:cBhvr>
                                        <p:cTn id="7" dur="175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TextBox 2"/>
          <p:cNvSpPr txBox="1"/>
          <p:nvPr/>
        </p:nvSpPr>
        <p:spPr>
          <a:xfrm>
            <a:off x="152400" y="2160435"/>
            <a:ext cx="1252728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4000" b="0" i="0" u="none" strike="noStrike" cap="none" spc="0" normalizeH="0" baseline="0" dirty="0" smtClean="0">
                <a:ln>
                  <a:noFill/>
                </a:ln>
                <a:solidFill>
                  <a:srgbClr val="000000"/>
                </a:solidFill>
                <a:effectLst/>
                <a:uFillTx/>
                <a:sym typeface="Gill Sans"/>
              </a:rPr>
              <a:t>Looking back at your spiritual journey.  What did you experience</a:t>
            </a:r>
            <a:r>
              <a:rPr kumimoji="0" lang="en-US" sz="4000" b="0" i="0" u="none" strike="noStrike" cap="none" spc="0" normalizeH="0" dirty="0" smtClean="0">
                <a:ln>
                  <a:noFill/>
                </a:ln>
                <a:solidFill>
                  <a:srgbClr val="000000"/>
                </a:solidFill>
                <a:effectLst/>
                <a:uFillTx/>
                <a:sym typeface="Gill Sans"/>
              </a:rPr>
              <a:t> at the new believer stage?  As special care </a:t>
            </a:r>
            <a:r>
              <a:rPr lang="en-US" sz="4000" dirty="0" smtClean="0"/>
              <a:t>or experience that you can </a:t>
            </a:r>
            <a:r>
              <a:rPr lang="en-US" sz="4000" dirty="0" smtClean="0"/>
              <a:t>share? </a:t>
            </a:r>
            <a:endParaRPr lang="en-US" sz="4000" dirty="0" smtClean="0"/>
          </a:p>
          <a:p>
            <a:pPr marR="0" algn="l" defTabSz="584200" rtl="0" fontAlgn="auto" latinLnBrk="0" hangingPunct="0">
              <a:lnSpc>
                <a:spcPct val="100000"/>
              </a:lnSpc>
              <a:spcBef>
                <a:spcPts val="0"/>
              </a:spcBef>
              <a:spcAft>
                <a:spcPts val="0"/>
              </a:spcAft>
              <a:buClrTx/>
              <a:buSzTx/>
              <a:tabLst/>
            </a:pPr>
            <a:endParaRPr lang="en-US" sz="4000" dirty="0" smtClean="0"/>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4000" b="0" i="0" u="none" strike="noStrike" cap="none" spc="0" normalizeH="0" baseline="0" dirty="0" smtClean="0">
                <a:ln>
                  <a:noFill/>
                </a:ln>
                <a:solidFill>
                  <a:srgbClr val="000000"/>
                </a:solidFill>
                <a:effectLst/>
                <a:uFillTx/>
                <a:sym typeface="Gill Sans"/>
              </a:rPr>
              <a:t>Did you find that security, encouragement,</a:t>
            </a:r>
            <a:r>
              <a:rPr kumimoji="0" lang="en-US" sz="4000" b="0" i="0" u="none" strike="noStrike" cap="none" spc="0" normalizeH="0" dirty="0" smtClean="0">
                <a:ln>
                  <a:noFill/>
                </a:ln>
                <a:solidFill>
                  <a:srgbClr val="000000"/>
                </a:solidFill>
                <a:effectLst/>
                <a:uFillTx/>
                <a:sym typeface="Gill Sans"/>
              </a:rPr>
              <a:t> acceptance, and belonging from God or are you still looking for it?  </a:t>
            </a:r>
          </a:p>
          <a:p>
            <a:pPr marR="0" algn="l" defTabSz="584200" rtl="0" fontAlgn="auto" latinLnBrk="0" hangingPunct="0">
              <a:lnSpc>
                <a:spcPct val="100000"/>
              </a:lnSpc>
              <a:spcBef>
                <a:spcPts val="0"/>
              </a:spcBef>
              <a:spcAft>
                <a:spcPts val="0"/>
              </a:spcAft>
              <a:buClrTx/>
              <a:buSzTx/>
              <a:tabLst/>
            </a:pPr>
            <a:endParaRPr kumimoji="0" lang="en-US" sz="4000" b="0" i="0" u="none" strike="noStrike" cap="none" spc="0" normalizeH="0" dirty="0" smtClean="0">
              <a:ln>
                <a:noFill/>
              </a:ln>
              <a:solidFill>
                <a:srgbClr val="000000"/>
              </a:solidFill>
              <a:effectLst/>
              <a:uFillTx/>
              <a:sym typeface="Gill Sans"/>
            </a:endParaRPr>
          </a:p>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4000" baseline="0" dirty="0" smtClean="0"/>
              <a:t>Do</a:t>
            </a:r>
            <a:r>
              <a:rPr lang="en-US" sz="4000" dirty="0" smtClean="0"/>
              <a:t> you know how to help new believers to grow through this crucial stage?  </a:t>
            </a:r>
            <a:endParaRPr kumimoji="0" lang="en-US" sz="4000" b="0" i="0" u="none" strike="noStrike" cap="none" spc="0" normalizeH="0" baseline="0" dirty="0">
              <a:ln>
                <a:noFill/>
              </a:ln>
              <a:solidFill>
                <a:srgbClr val="000000"/>
              </a:solidFill>
              <a:effectLst/>
              <a:uFillTx/>
              <a:sym typeface="Gill Sans"/>
            </a:endParaRPr>
          </a:p>
        </p:txBody>
      </p:sp>
      <p:pic>
        <p:nvPicPr>
          <p:cNvPr id="4" name="Picture 3"/>
          <p:cNvPicPr>
            <a:picLocks noChangeAspect="1"/>
          </p:cNvPicPr>
          <p:nvPr/>
        </p:nvPicPr>
        <p:blipFill>
          <a:blip r:embed="rId2"/>
          <a:stretch>
            <a:fillRect/>
          </a:stretch>
        </p:blipFill>
        <p:spPr>
          <a:xfrm>
            <a:off x="10340340" y="7225030"/>
            <a:ext cx="2428240" cy="2428240"/>
          </a:xfrm>
          <a:prstGeom prst="rect">
            <a:avLst/>
          </a:prstGeom>
          <a:ln>
            <a:noFill/>
          </a:ln>
          <a:effectLst>
            <a:softEdge rad="112500"/>
          </a:effectLst>
        </p:spPr>
      </p:pic>
    </p:spTree>
    <p:extLst>
      <p:ext uri="{BB962C8B-B14F-4D97-AF65-F5344CB8AC3E}">
        <p14:creationId xmlns:p14="http://schemas.microsoft.com/office/powerpoint/2010/main" val="182880127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577</TotalTime>
  <Words>1297</Words>
  <Application>Microsoft Macintosh PowerPoint</Application>
  <PresentationFormat>Custom</PresentationFormat>
  <Paragraphs>122</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PowerPoint Presentation</vt:lpstr>
      <vt:lpstr>1 John 2:12-14</vt:lpstr>
      <vt:lpstr>1 John 2:12-14  “Children-New Believers”</vt:lpstr>
      <vt:lpstr>Challenges for New Believers</vt:lpstr>
      <vt:lpstr>Spiritual Growth for New Believers</vt:lpstr>
      <vt:lpstr>OIF Goals for New Believers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21</cp:revision>
  <dcterms:modified xsi:type="dcterms:W3CDTF">2017-01-29T05:47:33Z</dcterms:modified>
</cp:coreProperties>
</file>