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8" r:id="rId2"/>
    <p:sldId id="272" r:id="rId3"/>
    <p:sldId id="274" r:id="rId4"/>
    <p:sldId id="267" r:id="rId5"/>
    <p:sldId id="276" r:id="rId6"/>
    <p:sldId id="277" r:id="rId7"/>
    <p:sldId id="275" r:id="rId8"/>
    <p:sldId id="278" r:id="rId9"/>
    <p:sldId id="280"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8" autoAdjust="0"/>
  </p:normalViewPr>
  <p:slideViewPr>
    <p:cSldViewPr snapToGrid="0" snapToObjects="1">
      <p:cViewPr>
        <p:scale>
          <a:sx n="125" d="100"/>
          <a:sy n="125" d="100"/>
        </p:scale>
        <p:origin x="-264" y="-44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43000" y="685800"/>
            <a:ext cx="4572000" cy="3429000"/>
          </a:xfrm>
          <a:prstGeom prst="rect">
            <a:avLst/>
          </a:prstGeom>
        </p:spPr>
        <p:txBody>
          <a:bodyPr/>
          <a:lstStyle/>
          <a:p>
            <a:endParaRPr/>
          </a:p>
        </p:txBody>
      </p:sp>
      <p:sp>
        <p:nvSpPr>
          <p:cNvPr id="69" name="Shape 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46969998"/>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sz="14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lvl1pPr>
              <a:defRPr sz="1600"/>
            </a:lvl1pPr>
          </a:lstStyle>
          <a:p>
            <a:pPr marL="0" marR="0" indent="0" defTabSz="584200" eaLnBrk="1" fontAlgn="auto" latinLnBrk="0" hangingPunct="1">
              <a:lnSpc>
                <a:spcPct val="100000"/>
              </a:lnSpc>
              <a:spcBef>
                <a:spcPts val="0"/>
              </a:spcBef>
              <a:spcAft>
                <a:spcPts val="0"/>
              </a:spcAft>
              <a:buClrTx/>
              <a:buSzTx/>
              <a:buFontTx/>
              <a:buNone/>
              <a:tabLst/>
              <a:defRPr/>
            </a:pPr>
            <a:r>
              <a:rPr lang="en-US" sz="1600" b="0" dirty="0" smtClean="0">
                <a:effectLst/>
                <a:latin typeface="Lucida Grande"/>
                <a:ea typeface="Lucida Grande"/>
                <a:cs typeface="Lucida Grande"/>
                <a:sym typeface="Lucida Grande"/>
              </a:rPr>
              <a:t>**Spiritual growth is a process that requires careful planning and preparation.  Imagine all the work expectant parents go through in anticipation of their new baby but at the last moment decided not to take the baby home from the hospital!  Often times for new believers, this is exactly what happens.  A lot of work goes into reaching out to non-believers but as soon as they become believers, they are left by themselves to grow. </a:t>
            </a:r>
            <a:endParaRPr lang="en-US" sz="1600" b="1" dirty="0" smtClean="0">
              <a:effectLst/>
              <a:latin typeface="Lucida Grande"/>
              <a:ea typeface="Lucida Grande"/>
              <a:cs typeface="Lucida Grande"/>
              <a:sym typeface="Lucida Grande"/>
            </a:endParaRPr>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dirty="0" smtClean="0"/>
              <a:t>Sin:  Need</a:t>
            </a:r>
            <a:r>
              <a:rPr lang="en-US" baseline="0" dirty="0" smtClean="0"/>
              <a:t> to fight off doubts about their salvation which can cause great degrees of instability.  </a:t>
            </a:r>
          </a:p>
          <a:p>
            <a:pPr marL="457200" indent="-457200">
              <a:buAutoNum type="arabicPeriod"/>
            </a:pPr>
            <a:endParaRPr lang="en-US" baseline="0" dirty="0" smtClean="0"/>
          </a:p>
          <a:p>
            <a:pPr marL="457200" indent="-457200">
              <a:buAutoNum type="arabicPeriod"/>
            </a:pPr>
            <a:r>
              <a:rPr lang="en-US" baseline="0" dirty="0" smtClean="0"/>
              <a:t>Forgiveness:  Not understanding what forgiveness means and learning to reject wrong concepts of the Christian faith.</a:t>
            </a:r>
          </a:p>
          <a:p>
            <a:pPr marL="457200" indent="-457200">
              <a:buAutoNum type="arabicPeriod"/>
            </a:pPr>
            <a:endParaRPr lang="en-US" baseline="0" dirty="0" smtClean="0"/>
          </a:p>
          <a:p>
            <a:pPr marL="457200" indent="-457200">
              <a:buAutoNum type="arabicPeriod"/>
            </a:pPr>
            <a:r>
              <a:rPr lang="en-US" baseline="0" dirty="0" smtClean="0"/>
              <a:t>Belonging to God’s family:  Being able to relate to God as their father; not understanding the concept of family and serving together.</a:t>
            </a:r>
            <a:endParaRPr lang="en-US" dirty="0"/>
          </a:p>
        </p:txBody>
      </p:sp>
    </p:spTree>
    <p:extLst>
      <p:ext uri="{BB962C8B-B14F-4D97-AF65-F5344CB8AC3E}">
        <p14:creationId xmlns:p14="http://schemas.microsoft.com/office/powerpoint/2010/main" val="1717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lvl1pPr>
              <a:defRPr sz="1300"/>
            </a:lvl1p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things that we talked about last week was that discipling doesn’t just happen and that we need to take careful planning in order for that to happen.  </a:t>
            </a:r>
            <a:endParaRPr lang="en-US" dirty="0"/>
          </a:p>
        </p:txBody>
      </p:sp>
    </p:spTree>
    <p:extLst>
      <p:ext uri="{BB962C8B-B14F-4D97-AF65-F5344CB8AC3E}">
        <p14:creationId xmlns:p14="http://schemas.microsoft.com/office/powerpoint/2010/main" val="130093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564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assure is to “put beyond all doubt.”  Our faith is not built on feelings but on facts.   Lessons on assurance to help “put you beyond all doubt” regarding some basic promises God has made to the Christians.  </a:t>
            </a:r>
          </a:p>
          <a:p>
            <a:endParaRPr lang="en-US" baseline="0" dirty="0" smtClean="0"/>
          </a:p>
          <a:p>
            <a:r>
              <a:rPr lang="en-US" baseline="0" dirty="0" smtClean="0"/>
              <a:t>*For example…in the 1</a:t>
            </a:r>
            <a:r>
              <a:rPr lang="en-US" baseline="30000" dirty="0" smtClean="0"/>
              <a:t>st</a:t>
            </a:r>
            <a:r>
              <a:rPr lang="en-US" baseline="0" dirty="0" smtClean="0"/>
              <a:t> lesson, Assurance of Salvation, the enemy’s first step is to cast doubt on the work that God has done in your heart.  You might hear or feel this:</a:t>
            </a:r>
          </a:p>
          <a:p>
            <a:endParaRPr lang="en-US" baseline="0" dirty="0" smtClean="0"/>
          </a:p>
          <a:p>
            <a:pPr marL="457200" indent="-457200">
              <a:buAutoNum type="arabicPeriod"/>
            </a:pPr>
            <a:r>
              <a:rPr lang="en-US" baseline="0" dirty="0" smtClean="0"/>
              <a:t>You don</a:t>
            </a:r>
            <a:r>
              <a:rPr lang="fr-FR" baseline="0" dirty="0" smtClean="0"/>
              <a:t>’</a:t>
            </a:r>
            <a:r>
              <a:rPr lang="en-US" baseline="0" dirty="0" smtClean="0"/>
              <a:t>t think you are saved and your sins forgiven just by believing and receiving Christ do you?  Surely you must do more than just believe and receive.  </a:t>
            </a:r>
          </a:p>
          <a:p>
            <a:pPr marL="457200" indent="-457200">
              <a:buAutoNum type="arabicPeriod"/>
            </a:pPr>
            <a:r>
              <a:rPr lang="en-US" baseline="0" dirty="0" smtClean="0"/>
              <a:t>Use God’s word to combat these lies…</a:t>
            </a:r>
          </a:p>
          <a:p>
            <a:pPr marL="457200" indent="-457200">
              <a:buAutoNum type="arabicPeriod"/>
            </a:pPr>
            <a:endParaRPr lang="en-US" baseline="0" dirty="0" smtClean="0"/>
          </a:p>
          <a:p>
            <a:pPr marL="0" indent="0">
              <a:buNone/>
            </a:pPr>
            <a:r>
              <a:rPr lang="en-US" baseline="0" dirty="0" smtClean="0"/>
              <a:t>Break up into groups to discuss condensed Assurance of Salvation</a:t>
            </a:r>
          </a:p>
          <a:p>
            <a:pPr marL="0" indent="0">
              <a:buNone/>
            </a:pPr>
            <a:endParaRPr lang="en-US" baseline="0" dirty="0" smtClean="0"/>
          </a:p>
          <a:p>
            <a:pPr marL="0" indent="0">
              <a:buNone/>
            </a:pPr>
            <a:endParaRPr lang="en-US" baseline="0" dirty="0" smtClean="0"/>
          </a:p>
        </p:txBody>
      </p:sp>
    </p:spTree>
    <p:extLst>
      <p:ext uri="{BB962C8B-B14F-4D97-AF65-F5344CB8AC3E}">
        <p14:creationId xmlns:p14="http://schemas.microsoft.com/office/powerpoint/2010/main" val="355870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7">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8">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118" name="Shape 118"/>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119" name="Shape 119"/>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rPr dirty="0"/>
              <a:t>Fostering Spiritual Growth in the Church</a:t>
            </a:r>
          </a:p>
        </p:txBody>
      </p:sp>
      <p:sp>
        <p:nvSpPr>
          <p:cNvPr id="120" name="Shape 120"/>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121" name="Shape 121"/>
          <p:cNvSpPr/>
          <p:nvPr/>
        </p:nvSpPr>
        <p:spPr>
          <a:xfrm>
            <a:off x="12701" y="9101882"/>
            <a:ext cx="12979398" cy="533479"/>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2800" dirty="0" smtClean="0"/>
              <a:t>Calvin Chiang</a:t>
            </a:r>
            <a:endParaRPr sz="2800" b="1" spc="239" dirty="0"/>
          </a:p>
        </p:txBody>
      </p:sp>
      <p:sp>
        <p:nvSpPr>
          <p:cNvPr id="122" name="Shape 122"/>
          <p:cNvSpPr/>
          <p:nvPr/>
        </p:nvSpPr>
        <p:spPr>
          <a:xfrm>
            <a:off x="3557931" y="5837164"/>
            <a:ext cx="5888937" cy="1016001"/>
          </a:xfrm>
          <a:prstGeom prst="roundRect">
            <a:avLst>
              <a:gd name="adj" fmla="val 16924"/>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123" name="Shape 123"/>
          <p:cNvSpPr/>
          <p:nvPr/>
        </p:nvSpPr>
        <p:spPr>
          <a:xfrm>
            <a:off x="4009066" y="5845027"/>
            <a:ext cx="4973968" cy="1000274"/>
          </a:xfrm>
          <a:prstGeom prst="rect">
            <a:avLst/>
          </a:prstGeom>
          <a:ln w="12700">
            <a:miter lim="400000"/>
          </a:ln>
          <a:effectLst>
            <a:outerShdw blurRad="165100" dist="101600" dir="2700000" rotWithShape="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b="1" spc="250">
                <a:solidFill>
                  <a:srgbClr val="FFFFFF"/>
                </a:solidFill>
                <a:effectLst>
                  <a:outerShdw blurRad="25400" dist="25400" dir="2060505" rotWithShape="0">
                    <a:srgbClr val="000000"/>
                  </a:outerShdw>
                </a:effectLst>
                <a:latin typeface="+mn-lt"/>
                <a:ea typeface="+mn-ea"/>
                <a:cs typeface="+mn-cs"/>
                <a:sym typeface="Arial"/>
              </a:defRPr>
            </a:lvl1pPr>
          </a:lstStyle>
          <a:p>
            <a:r>
              <a:rPr dirty="0"/>
              <a:t>1 </a:t>
            </a:r>
            <a:r>
              <a:rPr lang="en-US" dirty="0" smtClean="0"/>
              <a:t>John 2:12-14</a:t>
            </a:r>
            <a:endParaRPr dirty="0"/>
          </a:p>
        </p:txBody>
      </p:sp>
      <p:sp>
        <p:nvSpPr>
          <p:cNvPr id="124" name="Shape 124"/>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6</a:t>
            </a:r>
            <a:endParaRPr dirty="0"/>
          </a:p>
        </p:txBody>
      </p:sp>
      <p:sp>
        <p:nvSpPr>
          <p:cNvPr id="125" name="Shape 125"/>
          <p:cNvSpPr/>
          <p:nvPr/>
        </p:nvSpPr>
        <p:spPr>
          <a:xfrm>
            <a:off x="198427" y="2768658"/>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dirty="0" smtClean="0"/>
              <a:t>An Explanation of </a:t>
            </a:r>
            <a:r>
              <a:rPr lang="en-US" dirty="0" smtClean="0"/>
              <a:t>Discipling</a:t>
            </a:r>
            <a:r>
              <a:rPr lang="en-US" dirty="0" smtClean="0"/>
              <a:t> </a:t>
            </a:r>
            <a:r>
              <a:rPr lang="en-US" dirty="0" smtClean="0"/>
              <a:t>of New </a:t>
            </a:r>
            <a:r>
              <a:rPr lang="en-US" dirty="0" smtClean="0"/>
              <a:t>Believers</a:t>
            </a:r>
            <a:endParaRPr dirty="0"/>
          </a:p>
        </p:txBody>
      </p:sp>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fade">
                                      <p:cBhvr>
                                        <p:cTn id="7"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FLOW3.png"/>
          <p:cNvPicPr>
            <a:picLocks noChangeAspect="1"/>
          </p:cNvPicPr>
          <p:nvPr/>
        </p:nvPicPr>
        <p:blipFill>
          <a:blip r:embed="rId3">
            <a:extLst/>
          </a:blip>
          <a:stretch>
            <a:fillRect/>
          </a:stretch>
        </p:blipFill>
        <p:spPr>
          <a:xfrm>
            <a:off x="751840" y="1114175"/>
            <a:ext cx="11386390" cy="8639425"/>
          </a:xfrm>
          <a:prstGeom prst="rect">
            <a:avLst/>
          </a:prstGeom>
          <a:ln w="12700">
            <a:miter lim="400000"/>
          </a:ln>
        </p:spPr>
      </p:pic>
    </p:spTree>
    <p:extLst>
      <p:ext uri="{BB962C8B-B14F-4D97-AF65-F5344CB8AC3E}">
        <p14:creationId xmlns:p14="http://schemas.microsoft.com/office/powerpoint/2010/main" val="2987612398"/>
      </p:ext>
    </p:extLst>
  </p:cSld>
  <p:clrMapOvr>
    <a:masterClrMapping/>
  </p:clrMapOvr>
  <p:transition xmlns:p14="http://schemas.microsoft.com/office/powerpoint/2010/main" spd="slow">
    <p:cover/>
  </p:transition>
  <p:timing>
    <p:tnLst>
      <p:par>
        <p:cTn xmlns:p14="http://schemas.microsoft.com/office/powerpoint/2010/mai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92200"/>
            <a:ext cx="12349480" cy="990600"/>
          </a:xfrm>
        </p:spPr>
        <p:style>
          <a:lnRef idx="1">
            <a:schemeClr val="accent1"/>
          </a:lnRef>
          <a:fillRef idx="2">
            <a:schemeClr val="accent1"/>
          </a:fillRef>
          <a:effectRef idx="1">
            <a:schemeClr val="accent1"/>
          </a:effectRef>
          <a:fontRef idx="minor">
            <a:schemeClr val="dk1"/>
          </a:fontRef>
        </p:style>
        <p:txBody>
          <a:bodyPr/>
          <a:lstStyle/>
          <a:p>
            <a:r>
              <a:rPr lang="en-US" sz="4400" dirty="0" smtClean="0"/>
              <a:t>Review of Lesson 5 (New Believers-Children)</a:t>
            </a:r>
            <a:endParaRPr lang="en-US" sz="4400" dirty="0"/>
          </a:p>
        </p:txBody>
      </p:sp>
      <p:sp>
        <p:nvSpPr>
          <p:cNvPr id="3" name="Text Placeholder 2"/>
          <p:cNvSpPr>
            <a:spLocks noGrp="1"/>
          </p:cNvSpPr>
          <p:nvPr>
            <p:ph type="body" idx="1"/>
          </p:nvPr>
        </p:nvSpPr>
        <p:spPr>
          <a:xfrm>
            <a:off x="187960" y="2499360"/>
            <a:ext cx="10464800" cy="3322320"/>
          </a:xfrm>
        </p:spPr>
        <p:style>
          <a:lnRef idx="1">
            <a:schemeClr val="accent2"/>
          </a:lnRef>
          <a:fillRef idx="2">
            <a:schemeClr val="accent2"/>
          </a:fillRef>
          <a:effectRef idx="1">
            <a:schemeClr val="accent2"/>
          </a:effectRef>
          <a:fontRef idx="minor">
            <a:schemeClr val="dk1"/>
          </a:fontRef>
        </p:style>
        <p:txBody>
          <a:bodyPr/>
          <a:lstStyle/>
          <a:p>
            <a:pPr marL="317500" indent="0">
              <a:buNone/>
            </a:pPr>
            <a:endParaRPr lang="en-US" sz="2800" b="1" dirty="0" smtClean="0"/>
          </a:p>
          <a:p>
            <a:pPr marL="317500" indent="0">
              <a:buNone/>
            </a:pPr>
            <a:endParaRPr lang="en-US" sz="2800" b="1" dirty="0"/>
          </a:p>
          <a:p>
            <a:pPr marL="317500" indent="0">
              <a:buNone/>
            </a:pPr>
            <a:r>
              <a:rPr lang="en-US" sz="2800" b="1" dirty="0" smtClean="0"/>
              <a:t>List 3 things that often cause confusion amongst new believers?</a:t>
            </a:r>
          </a:p>
          <a:p>
            <a:pPr marL="317500" indent="0">
              <a:buNone/>
            </a:pPr>
            <a:r>
              <a:rPr lang="en-US" sz="2800" b="1" dirty="0" smtClean="0"/>
              <a:t>1.  Sin	</a:t>
            </a:r>
          </a:p>
          <a:p>
            <a:pPr marL="317500" indent="0">
              <a:buNone/>
            </a:pPr>
            <a:r>
              <a:rPr lang="en-US" sz="2800" b="1" dirty="0" smtClean="0"/>
              <a:t>2.  Forgiveness</a:t>
            </a:r>
          </a:p>
          <a:p>
            <a:pPr marL="317500" indent="0">
              <a:buNone/>
            </a:pPr>
            <a:r>
              <a:rPr lang="en-US" sz="2800" b="1" dirty="0" smtClean="0"/>
              <a:t>3.  Belonging to God’s family</a:t>
            </a:r>
          </a:p>
          <a:p>
            <a:pPr marL="831850" indent="-514350">
              <a:buAutoNum type="arabicPeriod" startAt="3"/>
            </a:pPr>
            <a:endParaRPr lang="en-US" sz="2800" b="1" dirty="0"/>
          </a:p>
          <a:p>
            <a:pPr marL="317500" indent="0">
              <a:buNone/>
            </a:pPr>
            <a:endParaRPr lang="en-US" sz="2800" b="1" dirty="0" smtClean="0"/>
          </a:p>
        </p:txBody>
      </p:sp>
      <p:pic>
        <p:nvPicPr>
          <p:cNvPr id="4" name="Picture 3"/>
          <p:cNvPicPr>
            <a:picLocks noChangeAspect="1"/>
          </p:cNvPicPr>
          <p:nvPr/>
        </p:nvPicPr>
        <p:blipFill>
          <a:blip r:embed="rId3"/>
          <a:stretch>
            <a:fillRect/>
          </a:stretch>
        </p:blipFill>
        <p:spPr>
          <a:xfrm rot="391818">
            <a:off x="7716520" y="4409440"/>
            <a:ext cx="3810000" cy="2133600"/>
          </a:xfrm>
          <a:prstGeom prst="rect">
            <a:avLst/>
          </a:prstGeom>
          <a:ln>
            <a:noFill/>
          </a:ln>
          <a:effectLst>
            <a:softEdge rad="112500"/>
          </a:effectLst>
        </p:spPr>
      </p:pic>
    </p:spTree>
    <p:extLst>
      <p:ext uri="{BB962C8B-B14F-4D97-AF65-F5344CB8AC3E}">
        <p14:creationId xmlns:p14="http://schemas.microsoft.com/office/powerpoint/2010/main" val="182195474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78800" y="3434080"/>
            <a:ext cx="4826000" cy="5080000"/>
          </a:xfrm>
          <a:prstGeom prst="rect">
            <a:avLst/>
          </a:prstGeom>
        </p:spPr>
      </p:pic>
      <p:sp>
        <p:nvSpPr>
          <p:cNvPr id="191" name="Shape 191"/>
          <p:cNvSpPr>
            <a:spLocks noGrp="1"/>
          </p:cNvSpPr>
          <p:nvPr>
            <p:ph type="title"/>
          </p:nvPr>
        </p:nvSpPr>
        <p:spPr>
          <a:xfrm>
            <a:off x="163894" y="1028700"/>
            <a:ext cx="12840906" cy="9779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defRPr sz="5200"/>
            </a:lvl1pPr>
          </a:lstStyle>
          <a:p>
            <a:r>
              <a:rPr lang="en-US" dirty="0" smtClean="0">
                <a:latin typeface="Gill Sans"/>
                <a:cs typeface="Gill Sans"/>
              </a:rPr>
              <a:t>OIF Goals for New Believers</a:t>
            </a:r>
            <a:endParaRPr dirty="0">
              <a:latin typeface="Gill Sans"/>
              <a:cs typeface="Gill Sans"/>
            </a:endParaRPr>
          </a:p>
        </p:txBody>
      </p:sp>
      <p:sp>
        <p:nvSpPr>
          <p:cNvPr id="192" name="Shape 192"/>
          <p:cNvSpPr/>
          <p:nvPr/>
        </p:nvSpPr>
        <p:spPr>
          <a:xfrm>
            <a:off x="163894" y="1930370"/>
            <a:ext cx="9020746" cy="731525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defTabSz="457200">
              <a:lnSpc>
                <a:spcPts val="4300"/>
              </a:lnSpc>
              <a:spcBef>
                <a:spcPts val="1200"/>
              </a:spcBef>
              <a:defRPr sz="3500">
                <a:solidFill>
                  <a:schemeClr val="accent1">
                    <a:hueOff val="273561"/>
                    <a:satOff val="2937"/>
                    <a:lumOff val="-22233"/>
                  </a:schemeClr>
                </a:solidFill>
                <a:latin typeface="Calibri"/>
                <a:ea typeface="Calibri"/>
                <a:cs typeface="Calibri"/>
                <a:sym typeface="Calibri"/>
              </a:defRPr>
            </a:lvl1pPr>
          </a:lstStyle>
          <a:p>
            <a:pPr marL="457200" indent="-457200">
              <a:buFont typeface="Arial"/>
              <a:buChar char="•"/>
            </a:pPr>
            <a:r>
              <a:rPr lang="en-US" sz="2800" dirty="0" smtClean="0"/>
              <a:t>OIF wants to help and establish the faith of all new/young believers during their stay in OIF and help to progress their growth to the next level.  </a:t>
            </a:r>
            <a:endParaRPr lang="en-US" sz="2800" dirty="0"/>
          </a:p>
          <a:p>
            <a:pPr marL="457200" indent="-457200">
              <a:buFont typeface="Arial"/>
              <a:buChar char="•"/>
            </a:pPr>
            <a:endParaRPr lang="en-US" sz="2800" dirty="0" smtClean="0"/>
          </a:p>
          <a:p>
            <a:pPr marL="457200" indent="-457200">
              <a:buFont typeface="Arial"/>
              <a:buChar char="•"/>
            </a:pPr>
            <a:r>
              <a:rPr lang="en-US" sz="2800" dirty="0" smtClean="0"/>
              <a:t>Establish the faith of all new believers in Christ within months of coming to know the Lord.</a:t>
            </a:r>
            <a:endParaRPr lang="en-US" sz="2800" dirty="0" smtClean="0"/>
          </a:p>
          <a:p>
            <a:endParaRPr lang="en-US" sz="2800" dirty="0" smtClean="0"/>
          </a:p>
          <a:p>
            <a:pPr marL="457200" indent="-457200">
              <a:buFont typeface="Arial"/>
              <a:buChar char="•"/>
            </a:pPr>
            <a:r>
              <a:rPr lang="en-US" sz="2800" dirty="0" smtClean="0"/>
              <a:t>This happens in our discipleship program and would encourage everyone here to be involved whether as a mentor to disciple someone who is just starting their Christian walk or be discipled by someone who is more mature in their Christian walk.  </a:t>
            </a:r>
            <a:endParaRPr sz="2800" dirty="0"/>
          </a:p>
        </p:txBody>
      </p:sp>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0"/>
            <a:ext cx="11912601" cy="882650"/>
          </a:xfrm>
        </p:spPr>
        <p:style>
          <a:lnRef idx="1">
            <a:schemeClr val="accent1"/>
          </a:lnRef>
          <a:fillRef idx="2">
            <a:schemeClr val="accent1"/>
          </a:fillRef>
          <a:effectRef idx="1">
            <a:schemeClr val="accent1"/>
          </a:effectRef>
          <a:fontRef idx="minor">
            <a:schemeClr val="dk1"/>
          </a:fontRef>
        </p:style>
        <p:txBody>
          <a:bodyPr/>
          <a:lstStyle/>
          <a:p>
            <a:r>
              <a:rPr lang="en-US" sz="3800" dirty="0" smtClean="0"/>
              <a:t>Developing Strategies for </a:t>
            </a:r>
            <a:r>
              <a:rPr lang="en-US" sz="3800" dirty="0" smtClean="0"/>
              <a:t>Discipling</a:t>
            </a:r>
            <a:r>
              <a:rPr lang="en-US" sz="3800" dirty="0" smtClean="0"/>
              <a:t> New Believers</a:t>
            </a:r>
            <a:endParaRPr lang="en-US" sz="3800" dirty="0"/>
          </a:p>
        </p:txBody>
      </p:sp>
      <p:sp>
        <p:nvSpPr>
          <p:cNvPr id="3" name="TextBox 2"/>
          <p:cNvSpPr txBox="1"/>
          <p:nvPr/>
        </p:nvSpPr>
        <p:spPr>
          <a:xfrm>
            <a:off x="71120" y="2047438"/>
            <a:ext cx="11186160"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marR="0" indent="-742950" algn="l" defTabSz="584200" rtl="0" fontAlgn="auto" latinLnBrk="0" hangingPunct="0">
              <a:lnSpc>
                <a:spcPct val="100000"/>
              </a:lnSpc>
              <a:spcBef>
                <a:spcPts val="0"/>
              </a:spcBef>
              <a:spcAft>
                <a:spcPts val="0"/>
              </a:spcAft>
              <a:buClrTx/>
              <a:buSzTx/>
              <a:buFontTx/>
              <a:buAutoNum type="arabicPeriod"/>
              <a:tabLst/>
            </a:pPr>
            <a:r>
              <a:rPr lang="en-US" dirty="0" smtClean="0"/>
              <a:t>Actively seeking, praying, asking God to provide 1-2 people to meet up with.</a:t>
            </a:r>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4200" b="0" i="0" u="none" strike="noStrike" cap="none" spc="0" normalizeH="0" baseline="0" dirty="0" smtClean="0">
                <a:ln>
                  <a:noFill/>
                </a:ln>
                <a:solidFill>
                  <a:srgbClr val="000000"/>
                </a:solidFill>
                <a:effectLst/>
                <a:uFillTx/>
                <a:latin typeface="Gill Sans"/>
                <a:ea typeface="Gill Sans"/>
                <a:cs typeface="Gill Sans"/>
                <a:sym typeface="Gill Sans"/>
              </a:rPr>
              <a:t>Write</a:t>
            </a:r>
            <a:r>
              <a:rPr kumimoji="0" lang="en-US" sz="4200" b="0" i="0" u="none" strike="noStrike" cap="none" spc="0" normalizeH="0" dirty="0" smtClean="0">
                <a:ln>
                  <a:noFill/>
                </a:ln>
                <a:solidFill>
                  <a:srgbClr val="000000"/>
                </a:solidFill>
                <a:effectLst/>
                <a:uFillTx/>
                <a:latin typeface="Gill Sans"/>
                <a:ea typeface="Gill Sans"/>
                <a:cs typeface="Gill Sans"/>
                <a:sym typeface="Gill Sans"/>
              </a:rPr>
              <a:t> down some goals and strategies to reach these goals.  </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lang="en-US" baseline="0" dirty="0"/>
          </a:p>
          <a:p>
            <a:pPr marR="0" algn="l" defTabSz="584200" rtl="0" fontAlgn="auto" latinLnBrk="0" hangingPunct="0">
              <a:lnSpc>
                <a:spcPct val="100000"/>
              </a:lnSpc>
              <a:spcBef>
                <a:spcPts val="0"/>
              </a:spcBef>
              <a:spcAft>
                <a:spcPts val="0"/>
              </a:spcAft>
              <a:buClrTx/>
              <a:buSzTx/>
              <a:tabLst/>
            </a:pPr>
            <a:r>
              <a:rPr kumimoji="0" lang="en-US" sz="4200" b="0" i="0" u="none" strike="noStrike" cap="none" spc="0" normalizeH="0" dirty="0" smtClean="0">
                <a:ln>
                  <a:noFill/>
                </a:ln>
                <a:solidFill>
                  <a:srgbClr val="000000"/>
                </a:solidFill>
                <a:effectLst/>
                <a:uFillTx/>
                <a:latin typeface="Gill Sans"/>
                <a:ea typeface="Gill Sans"/>
                <a:cs typeface="Gill Sans"/>
                <a:sym typeface="Gill Sans"/>
              </a:rPr>
              <a:t>Goal:  Helping a young believer to </a:t>
            </a:r>
          </a:p>
          <a:p>
            <a:pPr marR="0" algn="l" defTabSz="584200" rtl="0" fontAlgn="auto" latinLnBrk="0" hangingPunct="0">
              <a:lnSpc>
                <a:spcPct val="100000"/>
              </a:lnSpc>
              <a:spcBef>
                <a:spcPts val="0"/>
              </a:spcBef>
              <a:spcAft>
                <a:spcPts val="0"/>
              </a:spcAft>
              <a:buClrTx/>
              <a:buSzTx/>
              <a:tabLst/>
            </a:pPr>
            <a:r>
              <a:rPr kumimoji="0" lang="en-US" sz="4200" b="0" i="0" u="none" strike="noStrike" cap="none" spc="0" normalizeH="0" dirty="0" smtClean="0">
                <a:ln>
                  <a:noFill/>
                </a:ln>
                <a:solidFill>
                  <a:srgbClr val="000000"/>
                </a:solidFill>
                <a:effectLst/>
                <a:uFillTx/>
                <a:latin typeface="Gill Sans"/>
                <a:ea typeface="Gill Sans"/>
                <a:cs typeface="Gill Sans"/>
                <a:sym typeface="Gill Sans"/>
              </a:rPr>
              <a:t>grow deeper in his walk with the Lord.</a:t>
            </a:r>
          </a:p>
          <a:p>
            <a:pPr marR="0" algn="l" defTabSz="584200" rtl="0" fontAlgn="auto" latinLnBrk="0" hangingPunct="0">
              <a:lnSpc>
                <a:spcPct val="100000"/>
              </a:lnSpc>
              <a:spcBef>
                <a:spcPts val="0"/>
              </a:spcBef>
              <a:spcAft>
                <a:spcPts val="0"/>
              </a:spcAft>
              <a:buClrTx/>
              <a:buSzTx/>
              <a:tabLst/>
            </a:pPr>
            <a:endParaRPr lang="en-US" baseline="0" dirty="0"/>
          </a:p>
          <a:p>
            <a:pPr marR="0" algn="l" defTabSz="584200" rtl="0" fontAlgn="auto" latinLnBrk="0" hangingPunct="0">
              <a:lnSpc>
                <a:spcPct val="100000"/>
              </a:lnSpc>
              <a:spcBef>
                <a:spcPts val="0"/>
              </a:spcBef>
              <a:spcAft>
                <a:spcPts val="0"/>
              </a:spcAft>
              <a:buClrTx/>
              <a:buSzTx/>
              <a:tabLst/>
            </a:pPr>
            <a:r>
              <a:rPr kumimoji="0" lang="en-US" sz="4200" b="0" i="0" u="none" strike="noStrike" cap="none" spc="0" normalizeH="0" dirty="0" smtClean="0">
                <a:ln>
                  <a:noFill/>
                </a:ln>
                <a:solidFill>
                  <a:srgbClr val="000000"/>
                </a:solidFill>
                <a:effectLst/>
                <a:uFillTx/>
                <a:latin typeface="Gill Sans"/>
                <a:ea typeface="Gill Sans"/>
                <a:cs typeface="Gill Sans"/>
                <a:sym typeface="Gill Sans"/>
              </a:rPr>
              <a:t>Strategy:  </a:t>
            </a:r>
          </a:p>
          <a:p>
            <a:pPr marL="742950" marR="0" indent="-742950" algn="l" defTabSz="584200" rtl="0" fontAlgn="auto" latinLnBrk="0" hangingPunct="0">
              <a:lnSpc>
                <a:spcPct val="100000"/>
              </a:lnSpc>
              <a:spcBef>
                <a:spcPts val="0"/>
              </a:spcBef>
              <a:spcAft>
                <a:spcPts val="0"/>
              </a:spcAft>
              <a:buClrTx/>
              <a:buSzTx/>
              <a:buAutoNum type="arabicPeriod"/>
              <a:tabLst/>
            </a:pPr>
            <a:r>
              <a:rPr lang="en-US" dirty="0" smtClean="0"/>
              <a:t>What kind of person am I looking for?</a:t>
            </a:r>
          </a:p>
          <a:p>
            <a:pPr marL="742950" marR="0" indent="-742950" algn="l" defTabSz="584200" rtl="0" fontAlgn="auto" latinLnBrk="0" hangingPunct="0">
              <a:lnSpc>
                <a:spcPct val="100000"/>
              </a:lnSpc>
              <a:spcBef>
                <a:spcPts val="0"/>
              </a:spcBef>
              <a:spcAft>
                <a:spcPts val="0"/>
              </a:spcAft>
              <a:buClrTx/>
              <a:buSzTx/>
              <a:buAutoNum type="arabicPeriod"/>
              <a:tabLst/>
            </a:pPr>
            <a:r>
              <a:rPr kumimoji="0" lang="en-US" sz="4200" b="0" i="0" u="none" strike="noStrike" cap="none" spc="0" normalizeH="0" baseline="0" dirty="0" smtClean="0">
                <a:ln>
                  <a:noFill/>
                </a:ln>
                <a:solidFill>
                  <a:srgbClr val="000000"/>
                </a:solidFill>
                <a:effectLst/>
                <a:uFillTx/>
                <a:latin typeface="Gill Sans"/>
                <a:ea typeface="Gill Sans"/>
                <a:cs typeface="Gill Sans"/>
                <a:sym typeface="Gill Sans"/>
              </a:rPr>
              <a:t>How many meetings?</a:t>
            </a:r>
          </a:p>
          <a:p>
            <a:pPr marL="742950" marR="0" indent="-742950" algn="l" defTabSz="584200" rtl="0" fontAlgn="auto" latinLnBrk="0" hangingPunct="0">
              <a:lnSpc>
                <a:spcPct val="100000"/>
              </a:lnSpc>
              <a:spcBef>
                <a:spcPts val="0"/>
              </a:spcBef>
              <a:spcAft>
                <a:spcPts val="0"/>
              </a:spcAft>
              <a:buClrTx/>
              <a:buSzTx/>
              <a:buAutoNum type="arabicPeriod"/>
              <a:tabLst/>
            </a:pPr>
            <a:r>
              <a:rPr lang="en-US" dirty="0" smtClean="0"/>
              <a:t>How much time commitment</a:t>
            </a:r>
          </a:p>
        </p:txBody>
      </p:sp>
      <p:pic>
        <p:nvPicPr>
          <p:cNvPr id="5" name="Picture 4"/>
          <p:cNvPicPr>
            <a:picLocks noChangeAspect="1"/>
          </p:cNvPicPr>
          <p:nvPr/>
        </p:nvPicPr>
        <p:blipFill>
          <a:blip r:embed="rId3"/>
          <a:stretch>
            <a:fillRect/>
          </a:stretch>
        </p:blipFill>
        <p:spPr>
          <a:xfrm>
            <a:off x="8625470" y="4521200"/>
            <a:ext cx="4189043" cy="3058160"/>
          </a:xfrm>
          <a:prstGeom prst="rect">
            <a:avLst/>
          </a:prstGeom>
          <a:ln>
            <a:noFill/>
          </a:ln>
          <a:effectLst>
            <a:softEdge rad="112500"/>
          </a:effectLst>
        </p:spPr>
      </p:pic>
    </p:spTree>
    <p:extLst>
      <p:ext uri="{BB962C8B-B14F-4D97-AF65-F5344CB8AC3E}">
        <p14:creationId xmlns:p14="http://schemas.microsoft.com/office/powerpoint/2010/main" val="12828355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47750"/>
            <a:ext cx="6329680" cy="990600"/>
          </a:xfrm>
        </p:spPr>
        <p:style>
          <a:lnRef idx="1">
            <a:schemeClr val="accent1"/>
          </a:lnRef>
          <a:fillRef idx="2">
            <a:schemeClr val="accent1"/>
          </a:fillRef>
          <a:effectRef idx="1">
            <a:schemeClr val="accent1"/>
          </a:effectRef>
          <a:fontRef idx="minor">
            <a:schemeClr val="dk1"/>
          </a:fontRef>
        </p:style>
        <p:txBody>
          <a:bodyPr/>
          <a:lstStyle/>
          <a:p>
            <a:r>
              <a:rPr lang="en-US" dirty="0" smtClean="0"/>
              <a:t>Training Objectives:</a:t>
            </a:r>
            <a:endParaRPr lang="en-US" dirty="0"/>
          </a:p>
        </p:txBody>
      </p:sp>
      <p:sp>
        <p:nvSpPr>
          <p:cNvPr id="3" name="TextBox 2"/>
          <p:cNvSpPr txBox="1"/>
          <p:nvPr/>
        </p:nvSpPr>
        <p:spPr>
          <a:xfrm>
            <a:off x="101600" y="2133645"/>
            <a:ext cx="12679680"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smtClean="0">
                <a:ln>
                  <a:noFill/>
                </a:ln>
                <a:solidFill>
                  <a:srgbClr val="000000"/>
                </a:solidFill>
                <a:effectLst/>
                <a:uFillTx/>
                <a:latin typeface="Gill Sans"/>
                <a:ea typeface="Gill Sans"/>
                <a:cs typeface="Gill Sans"/>
                <a:sym typeface="Gill Sans"/>
              </a:rPr>
              <a:t>What do</a:t>
            </a:r>
            <a:r>
              <a:rPr kumimoji="0" lang="en-US" sz="4200" b="0" i="0" u="none" strike="noStrike" cap="none" spc="0" normalizeH="0" dirty="0" smtClean="0">
                <a:ln>
                  <a:noFill/>
                </a:ln>
                <a:solidFill>
                  <a:srgbClr val="000000"/>
                </a:solidFill>
                <a:effectLst/>
                <a:uFillTx/>
                <a:latin typeface="Gill Sans"/>
                <a:ea typeface="Gill Sans"/>
                <a:cs typeface="Gill Sans"/>
                <a:sym typeface="Gill Sans"/>
              </a:rPr>
              <a:t> I want to accomplish in these meetings?  </a:t>
            </a:r>
          </a:p>
          <a:p>
            <a:pPr marL="571500" marR="0" indent="-571500" algn="l" defTabSz="584200" rtl="0" fontAlgn="auto" latinLnBrk="0" hangingPunct="0">
              <a:lnSpc>
                <a:spcPct val="100000"/>
              </a:lnSpc>
              <a:spcBef>
                <a:spcPts val="0"/>
              </a:spcBef>
              <a:spcAft>
                <a:spcPts val="0"/>
              </a:spcAft>
              <a:buClrTx/>
              <a:buSzTx/>
              <a:buFont typeface="Wingdings" charset="2"/>
              <a:buChar char="²"/>
              <a:tabLst/>
            </a:pPr>
            <a:r>
              <a:rPr lang="en-US" dirty="0" smtClean="0"/>
              <a:t>Develop a consistent QT/Plan for QT</a:t>
            </a:r>
          </a:p>
          <a:p>
            <a:pPr marL="571500" marR="0" indent="-571500" algn="l" defTabSz="584200" rtl="0" fontAlgn="auto" latinLnBrk="0" hangingPunct="0">
              <a:lnSpc>
                <a:spcPct val="100000"/>
              </a:lnSpc>
              <a:spcBef>
                <a:spcPts val="0"/>
              </a:spcBef>
              <a:spcAft>
                <a:spcPts val="0"/>
              </a:spcAft>
              <a:buClrTx/>
              <a:buSzTx/>
              <a:buFont typeface="Wingdings" charset="2"/>
              <a:buChar char="²"/>
              <a:tabLst/>
            </a:pPr>
            <a:r>
              <a:rPr lang="en-US" dirty="0" smtClean="0"/>
              <a:t>Assurance of salvation</a:t>
            </a:r>
          </a:p>
          <a:p>
            <a:pPr marL="571500" marR="0" indent="-571500" algn="l" defTabSz="584200" rtl="0" fontAlgn="auto" latinLnBrk="0" hangingPunct="0">
              <a:lnSpc>
                <a:spcPct val="100000"/>
              </a:lnSpc>
              <a:spcBef>
                <a:spcPts val="0"/>
              </a:spcBef>
              <a:spcAft>
                <a:spcPts val="0"/>
              </a:spcAft>
              <a:buClrTx/>
              <a:buSzTx/>
              <a:buFont typeface="Wingdings" charset="2"/>
              <a:buChar char="²"/>
              <a:tabLst/>
            </a:pPr>
            <a:r>
              <a:rPr lang="en-US" dirty="0" smtClean="0"/>
              <a:t>Prayer</a:t>
            </a:r>
          </a:p>
          <a:p>
            <a:pPr marL="571500" marR="0" indent="-571500" algn="l" defTabSz="584200" rtl="0" fontAlgn="auto" latinLnBrk="0" hangingPunct="0">
              <a:lnSpc>
                <a:spcPct val="100000"/>
              </a:lnSpc>
              <a:spcBef>
                <a:spcPts val="0"/>
              </a:spcBef>
              <a:spcAft>
                <a:spcPts val="0"/>
              </a:spcAft>
              <a:buClrTx/>
              <a:buSzTx/>
              <a:buFont typeface="Wingdings" charset="2"/>
              <a:buChar char="²"/>
              <a:tabLst/>
            </a:pPr>
            <a:r>
              <a:rPr lang="en-US" dirty="0" smtClean="0"/>
              <a:t>Church community</a:t>
            </a:r>
          </a:p>
          <a:p>
            <a:pPr marL="571500" marR="0" indent="-571500" algn="l" defTabSz="584200" rtl="0" fontAlgn="auto" latinLnBrk="0" hangingPunct="0">
              <a:lnSpc>
                <a:spcPct val="100000"/>
              </a:lnSpc>
              <a:spcBef>
                <a:spcPts val="0"/>
              </a:spcBef>
              <a:spcAft>
                <a:spcPts val="0"/>
              </a:spcAft>
              <a:buClrTx/>
              <a:buSzTx/>
              <a:buFont typeface="Wingdings" charset="2"/>
              <a:buChar char="²"/>
              <a:tabLst/>
            </a:pPr>
            <a:r>
              <a:rPr lang="en-US" dirty="0" smtClean="0"/>
              <a:t>Tithe and Offering</a:t>
            </a:r>
          </a:p>
        </p:txBody>
      </p:sp>
    </p:spTree>
    <p:extLst>
      <p:ext uri="{BB962C8B-B14F-4D97-AF65-F5344CB8AC3E}">
        <p14:creationId xmlns:p14="http://schemas.microsoft.com/office/powerpoint/2010/main" val="8839926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Growing in Christ</a:t>
            </a:r>
            <a:endParaRPr lang="en-US" dirty="0"/>
          </a:p>
        </p:txBody>
      </p:sp>
      <p:sp>
        <p:nvSpPr>
          <p:cNvPr id="3" name="TextBox 2"/>
          <p:cNvSpPr txBox="1"/>
          <p:nvPr/>
        </p:nvSpPr>
        <p:spPr>
          <a:xfrm>
            <a:off x="121920" y="2003283"/>
            <a:ext cx="5537200" cy="333424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sym typeface="Gill Sans"/>
              </a:rPr>
              <a:t>Part 1:</a:t>
            </a:r>
            <a:r>
              <a:rPr kumimoji="0" lang="en-US" sz="2400" b="1" i="0" u="none" strike="noStrike" cap="none" spc="0" normalizeH="0" dirty="0" smtClean="0">
                <a:ln>
                  <a:noFill/>
                </a:ln>
                <a:solidFill>
                  <a:srgbClr val="000000"/>
                </a:solidFill>
                <a:effectLst/>
                <a:uFillTx/>
                <a:sym typeface="Gill Sans"/>
              </a:rPr>
              <a:t>  Lessons on Assurance</a:t>
            </a:r>
          </a:p>
          <a:p>
            <a:pPr marL="0" marR="0" indent="0" algn="l" defTabSz="584200" rtl="0" fontAlgn="auto" latinLnBrk="0" hangingPunct="0">
              <a:lnSpc>
                <a:spcPct val="100000"/>
              </a:lnSpc>
              <a:spcBef>
                <a:spcPts val="0"/>
              </a:spcBef>
              <a:spcAft>
                <a:spcPts val="0"/>
              </a:spcAft>
              <a:buClrTx/>
              <a:buSzTx/>
              <a:buFontTx/>
              <a:buNone/>
              <a:tabLst/>
            </a:pPr>
            <a:endParaRPr lang="en-US" sz="2400" dirty="0" smtClean="0"/>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2400" b="0" i="0" u="none" strike="noStrike" cap="none" spc="0" normalizeH="0" dirty="0" smtClean="0">
                <a:ln>
                  <a:noFill/>
                </a:ln>
                <a:solidFill>
                  <a:srgbClr val="000000"/>
                </a:solidFill>
                <a:effectLst/>
                <a:uFillTx/>
                <a:sym typeface="Gill Sans"/>
              </a:rPr>
              <a:t>Assurance of Salvation </a:t>
            </a:r>
          </a:p>
          <a:p>
            <a:pPr marL="742950" marR="0" indent="-742950" algn="l" defTabSz="584200" rtl="0" fontAlgn="auto" latinLnBrk="0" hangingPunct="0">
              <a:lnSpc>
                <a:spcPct val="100000"/>
              </a:lnSpc>
              <a:spcBef>
                <a:spcPts val="0"/>
              </a:spcBef>
              <a:spcAft>
                <a:spcPts val="0"/>
              </a:spcAft>
              <a:buClrTx/>
              <a:buSzTx/>
              <a:buFontTx/>
              <a:buAutoNum type="arabicPeriod"/>
              <a:tabLst/>
            </a:pPr>
            <a:r>
              <a:rPr lang="en-US" sz="2400" dirty="0" smtClean="0"/>
              <a:t>Assurance of Answered Prayer</a:t>
            </a:r>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2400" b="0" i="0" u="none" strike="noStrike" cap="none" spc="0" normalizeH="0" dirty="0" smtClean="0">
                <a:ln>
                  <a:noFill/>
                </a:ln>
                <a:solidFill>
                  <a:srgbClr val="000000"/>
                </a:solidFill>
                <a:effectLst/>
                <a:uFillTx/>
                <a:sym typeface="Gill Sans"/>
              </a:rPr>
              <a:t>Assurance of Victory</a:t>
            </a:r>
          </a:p>
          <a:p>
            <a:pPr marL="742950" marR="0" indent="-742950" algn="l" defTabSz="584200" rtl="0" fontAlgn="auto" latinLnBrk="0" hangingPunct="0">
              <a:lnSpc>
                <a:spcPct val="100000"/>
              </a:lnSpc>
              <a:spcBef>
                <a:spcPts val="0"/>
              </a:spcBef>
              <a:spcAft>
                <a:spcPts val="0"/>
              </a:spcAft>
              <a:buClrTx/>
              <a:buSzTx/>
              <a:buFontTx/>
              <a:buAutoNum type="arabicPeriod"/>
              <a:tabLst/>
            </a:pPr>
            <a:r>
              <a:rPr lang="en-US" sz="2400" dirty="0" smtClean="0"/>
              <a:t>Assurance of Forgiveness</a:t>
            </a:r>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2400" b="0" i="0" u="none" strike="noStrike" cap="none" spc="0" normalizeH="0" dirty="0" smtClean="0">
                <a:ln>
                  <a:noFill/>
                </a:ln>
                <a:solidFill>
                  <a:srgbClr val="000000"/>
                </a:solidFill>
                <a:effectLst/>
                <a:uFillTx/>
                <a:sym typeface="Gill Sans"/>
              </a:rPr>
              <a:t>Assurance of Guidance</a:t>
            </a:r>
          </a:p>
          <a:p>
            <a:pPr marL="0" marR="0" indent="0" algn="l" defTabSz="584200" rtl="0" fontAlgn="auto" latinLnBrk="0" hangingPunct="0">
              <a:lnSpc>
                <a:spcPct val="100000"/>
              </a:lnSpc>
              <a:spcBef>
                <a:spcPts val="0"/>
              </a:spcBef>
              <a:spcAft>
                <a:spcPts val="0"/>
              </a:spcAft>
              <a:buClrTx/>
              <a:buSzTx/>
              <a:buFontTx/>
              <a:buNone/>
              <a:tabLst/>
            </a:pPr>
            <a:endParaRPr kumimoji="0" lang="en-US" sz="42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4" name="TextBox 3"/>
          <p:cNvSpPr txBox="1"/>
          <p:nvPr/>
        </p:nvSpPr>
        <p:spPr>
          <a:xfrm>
            <a:off x="121920" y="5656539"/>
            <a:ext cx="5537200" cy="3795911"/>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sym typeface="Gill Sans"/>
              </a:rPr>
              <a:t>Part 2:</a:t>
            </a:r>
            <a:r>
              <a:rPr kumimoji="0" lang="en-US" sz="2400" b="1" i="0" u="none" strike="noStrike" cap="none" spc="0" normalizeH="0" dirty="0" smtClean="0">
                <a:ln>
                  <a:noFill/>
                </a:ln>
                <a:solidFill>
                  <a:srgbClr val="000000"/>
                </a:solidFill>
                <a:effectLst/>
                <a:uFillTx/>
                <a:sym typeface="Gill Sans"/>
              </a:rPr>
              <a:t>  Lessons on Christian Living</a:t>
            </a:r>
          </a:p>
          <a:p>
            <a:pPr marL="0" marR="0" indent="0" algn="l"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dirty="0" smtClean="0">
              <a:ln>
                <a:noFill/>
              </a:ln>
              <a:solidFill>
                <a:srgbClr val="000000"/>
              </a:solidFill>
              <a:effectLst/>
              <a:uFillTx/>
              <a:sym typeface="Gill Sans"/>
            </a:endParaRP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kumimoji="0" lang="en-US" sz="2400" b="0" i="0" u="none" strike="noStrike" cap="none" spc="0" normalizeH="0" baseline="0" dirty="0" smtClean="0">
                <a:ln>
                  <a:noFill/>
                </a:ln>
                <a:solidFill>
                  <a:srgbClr val="000000"/>
                </a:solidFill>
                <a:effectLst/>
                <a:uFillTx/>
                <a:sym typeface="Gill Sans"/>
              </a:rPr>
              <a:t>Putting Christ First</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lang="en-US" sz="2400" dirty="0" smtClean="0"/>
              <a:t>His Strength</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kumimoji="0" lang="en-US" sz="2400" b="0" i="0" u="none" strike="noStrike" cap="none" spc="0" normalizeH="0" baseline="0" dirty="0" smtClean="0">
                <a:ln>
                  <a:noFill/>
                </a:ln>
                <a:solidFill>
                  <a:srgbClr val="000000"/>
                </a:solidFill>
                <a:effectLst/>
                <a:uFillTx/>
                <a:sym typeface="Gill Sans"/>
              </a:rPr>
              <a:t>God’s Word</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lang="en-US" sz="2400" dirty="0" smtClean="0"/>
              <a:t>Love</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kumimoji="0" lang="en-US" sz="2400" b="0" i="0" u="none" strike="noStrike" cap="none" spc="0" normalizeH="0" baseline="0" dirty="0" smtClean="0">
                <a:ln>
                  <a:noFill/>
                </a:ln>
                <a:solidFill>
                  <a:srgbClr val="000000"/>
                </a:solidFill>
                <a:effectLst/>
                <a:uFillTx/>
                <a:sym typeface="Gill Sans"/>
              </a:rPr>
              <a:t>Giving</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lang="en-US" sz="2400" dirty="0" smtClean="0"/>
              <a:t>The Church</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kumimoji="0" lang="en-US" sz="2400" b="0" i="0" u="none" strike="noStrike" cap="none" spc="0" normalizeH="0" baseline="0" dirty="0" smtClean="0">
                <a:ln>
                  <a:noFill/>
                </a:ln>
                <a:solidFill>
                  <a:srgbClr val="000000"/>
                </a:solidFill>
                <a:effectLst/>
                <a:uFillTx/>
                <a:sym typeface="Gill Sans"/>
              </a:rPr>
              <a:t>Good</a:t>
            </a:r>
            <a:r>
              <a:rPr kumimoji="0" lang="en-US" sz="2400" b="0" i="0" u="none" strike="noStrike" cap="none" spc="0" normalizeH="0" dirty="0" smtClean="0">
                <a:ln>
                  <a:noFill/>
                </a:ln>
                <a:solidFill>
                  <a:srgbClr val="000000"/>
                </a:solidFill>
                <a:effectLst/>
                <a:uFillTx/>
                <a:sym typeface="Gill Sans"/>
              </a:rPr>
              <a:t> Works</a:t>
            </a:r>
          </a:p>
          <a:p>
            <a:pPr marL="742950" marR="0" indent="-742950" algn="l" defTabSz="584200" rtl="0" fontAlgn="auto" latinLnBrk="0" hangingPunct="0">
              <a:lnSpc>
                <a:spcPct val="100000"/>
              </a:lnSpc>
              <a:spcBef>
                <a:spcPts val="0"/>
              </a:spcBef>
              <a:spcAft>
                <a:spcPts val="0"/>
              </a:spcAft>
              <a:buClrTx/>
              <a:buSzTx/>
              <a:buFontTx/>
              <a:buAutoNum type="arabicPeriod" startAt="6"/>
              <a:tabLst/>
            </a:pPr>
            <a:r>
              <a:rPr lang="en-US" sz="2400" baseline="0" dirty="0" smtClean="0"/>
              <a:t>Witnessing</a:t>
            </a:r>
            <a:endParaRPr kumimoji="0" lang="en-US" sz="2400" b="0" i="0" u="none" strike="noStrike" cap="none" spc="0" normalizeH="0" baseline="0" dirty="0">
              <a:ln>
                <a:noFill/>
              </a:ln>
              <a:solidFill>
                <a:srgbClr val="000000"/>
              </a:solidFill>
              <a:effectLst/>
              <a:uFillTx/>
              <a:sym typeface="Gill Sans"/>
            </a:endParaRPr>
          </a:p>
        </p:txBody>
      </p:sp>
      <p:pic>
        <p:nvPicPr>
          <p:cNvPr id="5" name="Picture 4"/>
          <p:cNvPicPr>
            <a:picLocks noChangeAspect="1"/>
          </p:cNvPicPr>
          <p:nvPr/>
        </p:nvPicPr>
        <p:blipFill>
          <a:blip r:embed="rId3"/>
          <a:stretch>
            <a:fillRect/>
          </a:stretch>
        </p:blipFill>
        <p:spPr>
          <a:xfrm>
            <a:off x="7653020" y="3073400"/>
            <a:ext cx="2649220" cy="3981068"/>
          </a:xfrm>
          <a:prstGeom prst="rect">
            <a:avLst/>
          </a:prstGeom>
        </p:spPr>
      </p:pic>
    </p:spTree>
    <p:extLst>
      <p:ext uri="{BB962C8B-B14F-4D97-AF65-F5344CB8AC3E}">
        <p14:creationId xmlns:p14="http://schemas.microsoft.com/office/powerpoint/2010/main" val="17619249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47750"/>
            <a:ext cx="9448800" cy="990600"/>
          </a:xfrm>
        </p:spPr>
        <p:style>
          <a:lnRef idx="1">
            <a:schemeClr val="accent1"/>
          </a:lnRef>
          <a:fillRef idx="2">
            <a:schemeClr val="accent1"/>
          </a:fillRef>
          <a:effectRef idx="1">
            <a:schemeClr val="accent1"/>
          </a:effectRef>
          <a:fontRef idx="minor">
            <a:schemeClr val="dk1"/>
          </a:fontRef>
        </p:style>
        <p:txBody>
          <a:bodyPr/>
          <a:lstStyle/>
          <a:p>
            <a:r>
              <a:rPr lang="en-US" dirty="0" smtClean="0"/>
              <a:t>Developing Effective Training</a:t>
            </a:r>
            <a:endParaRPr lang="en-US" dirty="0"/>
          </a:p>
        </p:txBody>
      </p:sp>
      <p:sp>
        <p:nvSpPr>
          <p:cNvPr id="3" name="TextBox 2"/>
          <p:cNvSpPr txBox="1"/>
          <p:nvPr/>
        </p:nvSpPr>
        <p:spPr>
          <a:xfrm>
            <a:off x="111760" y="2193021"/>
            <a:ext cx="8798560" cy="6196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marR="0" indent="-742950" algn="l" defTabSz="584200" rtl="0" fontAlgn="auto" latinLnBrk="0" hangingPunct="0">
              <a:lnSpc>
                <a:spcPct val="100000"/>
              </a:lnSpc>
              <a:spcBef>
                <a:spcPts val="0"/>
              </a:spcBef>
              <a:spcAft>
                <a:spcPts val="0"/>
              </a:spcAft>
              <a:buClrTx/>
              <a:buSzTx/>
              <a:buFontTx/>
              <a:buAutoNum type="arabicPeriod"/>
              <a:tabLst/>
            </a:pPr>
            <a:r>
              <a:rPr lang="en-US" sz="3600" dirty="0" smtClean="0"/>
              <a:t>Personal care:  How are you?  How was your week?  Sensing special needs.</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lang="en-US" sz="3600" dirty="0" smtClean="0"/>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3600" b="0" i="0" u="none" strike="noStrike" cap="none" spc="0" normalizeH="0" baseline="0" dirty="0" smtClean="0">
                <a:ln>
                  <a:noFill/>
                </a:ln>
                <a:solidFill>
                  <a:srgbClr val="000000"/>
                </a:solidFill>
                <a:effectLst/>
                <a:uFillTx/>
                <a:sym typeface="Gill Sans"/>
              </a:rPr>
              <a:t>Review briefly</a:t>
            </a:r>
            <a:r>
              <a:rPr lang="en-US" sz="3600" dirty="0"/>
              <a:t> </a:t>
            </a:r>
            <a:r>
              <a:rPr lang="en-US" sz="3600" dirty="0" smtClean="0"/>
              <a:t>previous lesson or assignment if any.  Memory verses.</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lang="en-US" sz="3600" dirty="0" smtClean="0"/>
          </a:p>
          <a:p>
            <a:pPr marL="742950" marR="0" indent="-742950" algn="l" defTabSz="584200" rtl="0" fontAlgn="auto" latinLnBrk="0" hangingPunct="0">
              <a:lnSpc>
                <a:spcPct val="100000"/>
              </a:lnSpc>
              <a:spcBef>
                <a:spcPts val="0"/>
              </a:spcBef>
              <a:spcAft>
                <a:spcPts val="0"/>
              </a:spcAft>
              <a:buClrTx/>
              <a:buSzTx/>
              <a:buFontTx/>
              <a:buAutoNum type="arabicPeriod"/>
              <a:tabLst/>
            </a:pPr>
            <a:r>
              <a:rPr kumimoji="0" lang="en-US" sz="3600" b="0" i="0" u="none" strike="noStrike" cap="none" spc="0" normalizeH="0" baseline="0" dirty="0" smtClean="0">
                <a:ln>
                  <a:noFill/>
                </a:ln>
                <a:solidFill>
                  <a:srgbClr val="000000"/>
                </a:solidFill>
                <a:effectLst/>
                <a:uFillTx/>
                <a:sym typeface="Gill Sans"/>
              </a:rPr>
              <a:t>Go</a:t>
            </a:r>
            <a:r>
              <a:rPr kumimoji="0" lang="en-US" sz="3600" b="0" i="0" u="none" strike="noStrike" cap="none" spc="0" normalizeH="0" dirty="0" smtClean="0">
                <a:ln>
                  <a:noFill/>
                </a:ln>
                <a:solidFill>
                  <a:srgbClr val="000000"/>
                </a:solidFill>
                <a:effectLst/>
                <a:uFillTx/>
                <a:sym typeface="Gill Sans"/>
              </a:rPr>
              <a:t> over new material/assignment.</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en-US" sz="3600" b="0" i="0" u="none" strike="noStrike" cap="none" spc="0" normalizeH="0" dirty="0" smtClean="0">
              <a:ln>
                <a:noFill/>
              </a:ln>
              <a:solidFill>
                <a:srgbClr val="000000"/>
              </a:solidFill>
              <a:effectLst/>
              <a:uFillTx/>
              <a:sym typeface="Gill Sans"/>
            </a:endParaRPr>
          </a:p>
          <a:p>
            <a:pPr marL="742950" marR="0" indent="-742950" algn="l" defTabSz="584200" rtl="0" fontAlgn="auto" latinLnBrk="0" hangingPunct="0">
              <a:lnSpc>
                <a:spcPct val="100000"/>
              </a:lnSpc>
              <a:spcBef>
                <a:spcPts val="0"/>
              </a:spcBef>
              <a:spcAft>
                <a:spcPts val="0"/>
              </a:spcAft>
              <a:buClrTx/>
              <a:buSzTx/>
              <a:buFontTx/>
              <a:buAutoNum type="arabicPeriod"/>
              <a:tabLst/>
            </a:pPr>
            <a:r>
              <a:rPr lang="en-US" sz="3600" dirty="0" smtClean="0"/>
              <a:t>Share real life experiences.</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en-US" sz="3600" b="0" i="0" u="none" strike="noStrike" cap="none" spc="0" normalizeH="0" dirty="0" smtClean="0">
              <a:ln>
                <a:noFill/>
              </a:ln>
              <a:solidFill>
                <a:srgbClr val="000000"/>
              </a:solidFill>
              <a:effectLst/>
              <a:uFillTx/>
              <a:sym typeface="Gill Sans"/>
            </a:endParaRPr>
          </a:p>
          <a:p>
            <a:pPr marL="742950" marR="0" indent="-742950" algn="l" defTabSz="584200" rtl="0" fontAlgn="auto" latinLnBrk="0" hangingPunct="0">
              <a:lnSpc>
                <a:spcPct val="100000"/>
              </a:lnSpc>
              <a:spcBef>
                <a:spcPts val="0"/>
              </a:spcBef>
              <a:spcAft>
                <a:spcPts val="0"/>
              </a:spcAft>
              <a:buClrTx/>
              <a:buSzTx/>
              <a:buFontTx/>
              <a:buAutoNum type="arabicPeriod"/>
              <a:tabLst/>
            </a:pPr>
            <a:r>
              <a:rPr lang="en-US" sz="3600" dirty="0" smtClean="0"/>
              <a:t>Pray together (</a:t>
            </a:r>
            <a:r>
              <a:rPr lang="en-US" sz="3600" dirty="0" smtClean="0"/>
              <a:t>be</a:t>
            </a:r>
            <a:r>
              <a:rPr lang="en-US" sz="3600" dirty="0" smtClean="0"/>
              <a:t> honest, transparent).</a:t>
            </a:r>
            <a:endParaRPr kumimoji="0" lang="en-US" sz="36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23231910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3282950"/>
            <a:ext cx="11912601" cy="9906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5262841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887</TotalTime>
  <Words>656</Words>
  <Application>Microsoft Macintosh PowerPoint</Application>
  <PresentationFormat>Custom</PresentationFormat>
  <Paragraphs>80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PowerPoint Presentation</vt:lpstr>
      <vt:lpstr>PowerPoint Presentation</vt:lpstr>
      <vt:lpstr>Review of Lesson 5 (New Believers-Children)</vt:lpstr>
      <vt:lpstr>OIF Goals for New Believers</vt:lpstr>
      <vt:lpstr>Developing Strategies for Discipling New Believers</vt:lpstr>
      <vt:lpstr>Training Objectives:</vt:lpstr>
      <vt:lpstr>Topics for Growing in Christ</vt:lpstr>
      <vt:lpstr>Developing Effective Training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35</cp:revision>
  <dcterms:modified xsi:type="dcterms:W3CDTF">2017-02-05T03:39:21Z</dcterms:modified>
</cp:coreProperties>
</file>